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9" r:id="rId1"/>
  </p:sldMasterIdLst>
  <p:notesMasterIdLst>
    <p:notesMasterId r:id="rId19"/>
  </p:notesMasterIdLst>
  <p:sldIdLst>
    <p:sldId id="256" r:id="rId2"/>
    <p:sldId id="269" r:id="rId3"/>
    <p:sldId id="257" r:id="rId4"/>
    <p:sldId id="258" r:id="rId5"/>
    <p:sldId id="259" r:id="rId6"/>
    <p:sldId id="260" r:id="rId7"/>
    <p:sldId id="261" r:id="rId8"/>
    <p:sldId id="262" r:id="rId9"/>
    <p:sldId id="263" r:id="rId10"/>
    <p:sldId id="268" r:id="rId11"/>
    <p:sldId id="272" r:id="rId12"/>
    <p:sldId id="271" r:id="rId13"/>
    <p:sldId id="264" r:id="rId14"/>
    <p:sldId id="265" r:id="rId15"/>
    <p:sldId id="266" r:id="rId16"/>
    <p:sldId id="267" r:id="rId17"/>
    <p:sldId id="270" r:id="rId18"/>
  </p:sldIdLst>
  <p:sldSz cx="9144000" cy="5143500" type="screen16x9"/>
  <p:notesSz cx="51435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78FB2C-5E34-49F4-8216-711CB607427E}" v="27" dt="2026-10-11T08:32:23.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85" d="100"/>
          <a:sy n="85" d="100"/>
        </p:scale>
        <p:origin x="96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jra Niaz" userId="a38165345dbb79fc" providerId="LiveId" clId="{53A0479D-C8B9-4311-95E3-653BCF4731B7}"/>
    <pc:docChg chg="undo custSel addSld delSld modSld sldOrd">
      <pc:chgData name="Hajra Niaz" userId="a38165345dbb79fc" providerId="LiveId" clId="{53A0479D-C8B9-4311-95E3-653BCF4731B7}" dt="2026-10-11T08:32:23.764" v="245" actId="255"/>
      <pc:docMkLst>
        <pc:docMk/>
      </pc:docMkLst>
      <pc:sldChg chg="modSp mod">
        <pc:chgData name="Hajra Niaz" userId="a38165345dbb79fc" providerId="LiveId" clId="{53A0479D-C8B9-4311-95E3-653BCF4731B7}" dt="2026-10-07T09:59:34.085" v="145" actId="20577"/>
        <pc:sldMkLst>
          <pc:docMk/>
          <pc:sldMk cId="0" sldId="266"/>
        </pc:sldMkLst>
        <pc:spChg chg="mod">
          <ac:chgData name="Hajra Niaz" userId="a38165345dbb79fc" providerId="LiveId" clId="{53A0479D-C8B9-4311-95E3-653BCF4731B7}" dt="2026-10-07T09:59:34.085" v="145" actId="20577"/>
          <ac:spMkLst>
            <pc:docMk/>
            <pc:sldMk cId="0" sldId="266"/>
            <ac:spMk id="2" creationId="{00000000-0000-0000-0000-000000000000}"/>
          </ac:spMkLst>
        </pc:spChg>
        <pc:spChg chg="mod">
          <ac:chgData name="Hajra Niaz" userId="a38165345dbb79fc" providerId="LiveId" clId="{53A0479D-C8B9-4311-95E3-653BCF4731B7}" dt="2026-10-07T09:56:54.255" v="98" actId="20577"/>
          <ac:spMkLst>
            <pc:docMk/>
            <pc:sldMk cId="0" sldId="266"/>
            <ac:spMk id="3" creationId="{00000000-0000-0000-0000-000000000000}"/>
          </ac:spMkLst>
        </pc:spChg>
      </pc:sldChg>
      <pc:sldChg chg="delSp modSp mod">
        <pc:chgData name="Hajra Niaz" userId="a38165345dbb79fc" providerId="LiveId" clId="{53A0479D-C8B9-4311-95E3-653BCF4731B7}" dt="2026-10-07T10:00:02.407" v="166" actId="1076"/>
        <pc:sldMkLst>
          <pc:docMk/>
          <pc:sldMk cId="0" sldId="267"/>
        </pc:sldMkLst>
        <pc:spChg chg="mod">
          <ac:chgData name="Hajra Niaz" userId="a38165345dbb79fc" providerId="LiveId" clId="{53A0479D-C8B9-4311-95E3-653BCF4731B7}" dt="2026-10-07T10:00:02.407" v="166" actId="1076"/>
          <ac:spMkLst>
            <pc:docMk/>
            <pc:sldMk cId="0" sldId="267"/>
            <ac:spMk id="3" creationId="{00000000-0000-0000-0000-000000000000}"/>
          </ac:spMkLst>
        </pc:spChg>
      </pc:sldChg>
      <pc:sldChg chg="addSp delSp modSp new mod ord modClrScheme chgLayout">
        <pc:chgData name="Hajra Niaz" userId="a38165345dbb79fc" providerId="LiveId" clId="{53A0479D-C8B9-4311-95E3-653BCF4731B7}" dt="2026-10-11T08:30:54.693" v="239" actId="113"/>
        <pc:sldMkLst>
          <pc:docMk/>
          <pc:sldMk cId="894317604" sldId="268"/>
        </pc:sldMkLst>
        <pc:spChg chg="add mod">
          <ac:chgData name="Hajra Niaz" userId="a38165345dbb79fc" providerId="LiveId" clId="{53A0479D-C8B9-4311-95E3-653BCF4731B7}" dt="2026-10-11T08:29:39.250" v="229" actId="26606"/>
          <ac:spMkLst>
            <pc:docMk/>
            <pc:sldMk cId="894317604" sldId="268"/>
            <ac:spMk id="14" creationId="{6A825EE1-AB60-1914-03DB-FEC9B8BE6F4F}"/>
          </ac:spMkLst>
        </pc:spChg>
        <pc:spChg chg="add del mod">
          <ac:chgData name="Hajra Niaz" userId="a38165345dbb79fc" providerId="LiveId" clId="{53A0479D-C8B9-4311-95E3-653BCF4731B7}" dt="2026-10-11T08:29:08.214" v="225" actId="21"/>
          <ac:spMkLst>
            <pc:docMk/>
            <pc:sldMk cId="894317604" sldId="268"/>
            <ac:spMk id="19" creationId="{0861861D-452B-EDD6-8478-B5B0E2A4F527}"/>
          </ac:spMkLst>
        </pc:spChg>
        <pc:graphicFrameChg chg="add mod modGraphic">
          <ac:chgData name="Hajra Niaz" userId="a38165345dbb79fc" providerId="LiveId" clId="{53A0479D-C8B9-4311-95E3-653BCF4731B7}" dt="2026-10-11T08:30:54.693" v="239" actId="113"/>
          <ac:graphicFrameMkLst>
            <pc:docMk/>
            <pc:sldMk cId="894317604" sldId="268"/>
            <ac:graphicFrameMk id="5" creationId="{14100F93-3BDE-2423-ACCA-5C446F7ADD06}"/>
          </ac:graphicFrameMkLst>
        </pc:graphicFrameChg>
      </pc:sldChg>
      <pc:sldChg chg="addSp delSp modSp new mod modClrScheme chgLayout">
        <pc:chgData name="Hajra Niaz" userId="a38165345dbb79fc" providerId="LiveId" clId="{53A0479D-C8B9-4311-95E3-653BCF4731B7}" dt="2026-10-11T08:27:24.067" v="223" actId="26606"/>
        <pc:sldMkLst>
          <pc:docMk/>
          <pc:sldMk cId="3873198546" sldId="269"/>
        </pc:sldMkLst>
        <pc:graphicFrameChg chg="add mod modGraphic">
          <ac:chgData name="Hajra Niaz" userId="a38165345dbb79fc" providerId="LiveId" clId="{53A0479D-C8B9-4311-95E3-653BCF4731B7}" dt="2026-10-11T08:27:24.067" v="223" actId="26606"/>
          <ac:graphicFrameMkLst>
            <pc:docMk/>
            <pc:sldMk cId="3873198546" sldId="269"/>
            <ac:graphicFrameMk id="5" creationId="{4B90C3BF-AB76-87DE-277B-EE05BF107884}"/>
          </ac:graphicFrameMkLst>
        </pc:graphicFrameChg>
      </pc:sldChg>
      <pc:sldChg chg="addSp delSp modSp new mod">
        <pc:chgData name="Hajra Niaz" userId="a38165345dbb79fc" providerId="LiveId" clId="{53A0479D-C8B9-4311-95E3-653BCF4731B7}" dt="2026-10-07T10:26:36.382" v="222" actId="14100"/>
        <pc:sldMkLst>
          <pc:docMk/>
          <pc:sldMk cId="216792695" sldId="270"/>
        </pc:sldMkLst>
        <pc:spChg chg="add mod">
          <ac:chgData name="Hajra Niaz" userId="a38165345dbb79fc" providerId="LiveId" clId="{53A0479D-C8B9-4311-95E3-653BCF4731B7}" dt="2026-10-07T10:26:36.382" v="222" actId="14100"/>
          <ac:spMkLst>
            <pc:docMk/>
            <pc:sldMk cId="216792695" sldId="270"/>
            <ac:spMk id="7" creationId="{52891174-7BB9-CB6D-D024-265EECD58297}"/>
          </ac:spMkLst>
        </pc:spChg>
      </pc:sldChg>
      <pc:sldChg chg="addSp delSp modSp new mod modClrScheme chgLayout">
        <pc:chgData name="Hajra Niaz" userId="a38165345dbb79fc" providerId="LiveId" clId="{53A0479D-C8B9-4311-95E3-653BCF4731B7}" dt="2026-10-07T10:12:31.045" v="200" actId="1076"/>
        <pc:sldMkLst>
          <pc:docMk/>
          <pc:sldMk cId="4087051137" sldId="271"/>
        </pc:sldMkLst>
        <pc:spChg chg="add mod">
          <ac:chgData name="Hajra Niaz" userId="a38165345dbb79fc" providerId="LiveId" clId="{53A0479D-C8B9-4311-95E3-653BCF4731B7}" dt="2026-10-07T10:12:31.045" v="200" actId="1076"/>
          <ac:spMkLst>
            <pc:docMk/>
            <pc:sldMk cId="4087051137" sldId="271"/>
            <ac:spMk id="12" creationId="{6C9C1B33-3B7A-4167-C74E-D6AE6E09B2D8}"/>
          </ac:spMkLst>
        </pc:spChg>
        <pc:picChg chg="add mod">
          <ac:chgData name="Hajra Niaz" userId="a38165345dbb79fc" providerId="LiveId" clId="{53A0479D-C8B9-4311-95E3-653BCF4731B7}" dt="2026-10-07T10:10:01.775" v="188" actId="14100"/>
          <ac:picMkLst>
            <pc:docMk/>
            <pc:sldMk cId="4087051137" sldId="271"/>
            <ac:picMk id="6" creationId="{45032FB9-65BD-955B-28AC-AFC6060482E8}"/>
          </ac:picMkLst>
        </pc:picChg>
      </pc:sldChg>
      <pc:sldChg chg="addSp delSp modSp new mod modClrScheme chgLayout">
        <pc:chgData name="Hajra Niaz" userId="a38165345dbb79fc" providerId="LiveId" clId="{53A0479D-C8B9-4311-95E3-653BCF4731B7}" dt="2026-10-11T08:32:23.764" v="245" actId="255"/>
        <pc:sldMkLst>
          <pc:docMk/>
          <pc:sldMk cId="2447103112" sldId="272"/>
        </pc:sldMkLst>
        <pc:spChg chg="add del mod">
          <ac:chgData name="Hajra Niaz" userId="a38165345dbb79fc" providerId="LiveId" clId="{53A0479D-C8B9-4311-95E3-653BCF4731B7}" dt="2026-10-11T08:31:59.325" v="241" actId="21"/>
          <ac:spMkLst>
            <pc:docMk/>
            <pc:sldMk cId="2447103112" sldId="272"/>
            <ac:spMk id="10" creationId="{268B0AFE-7AB6-FD23-15F0-4C64C2C75F62}"/>
          </ac:spMkLst>
        </pc:spChg>
        <pc:graphicFrameChg chg="add mod modGraphic">
          <ac:chgData name="Hajra Niaz" userId="a38165345dbb79fc" providerId="LiveId" clId="{53A0479D-C8B9-4311-95E3-653BCF4731B7}" dt="2026-10-11T08:32:23.764" v="245" actId="255"/>
          <ac:graphicFrameMkLst>
            <pc:docMk/>
            <pc:sldMk cId="2447103112" sldId="272"/>
            <ac:graphicFrameMk id="5" creationId="{D016890E-686D-D0BA-3BFC-D5B0F3AA3EB7}"/>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FE3C92-6C70-4861-9CF0-166777B22480}"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D3415A45-270F-4E6D-908F-F8111A91B575}">
      <dgm:prSet/>
      <dgm:spPr/>
      <dgm:t>
        <a:bodyPr/>
        <a:lstStyle/>
        <a:p>
          <a:pPr>
            <a:lnSpc>
              <a:spcPct val="100000"/>
            </a:lnSpc>
          </a:pPr>
          <a:r>
            <a:rPr lang="en-GB" b="1" i="0"/>
            <a:t>Wellbeing</a:t>
          </a:r>
          <a:r>
            <a:rPr lang="en-GB" b="0" i="0"/>
            <a:t> refers to a positive state in which individuals and communities experience good physical, mental and social health, as well as a good quality of life (World Health Organization, 2021).</a:t>
          </a:r>
          <a:endParaRPr lang="en-US"/>
        </a:p>
      </dgm:t>
    </dgm:pt>
    <dgm:pt modelId="{6DB9C247-5A6D-46A6-B7AE-65E42148123F}" type="parTrans" cxnId="{B4D469B3-0BAD-4E65-BDE5-D15E7E7F1913}">
      <dgm:prSet/>
      <dgm:spPr/>
      <dgm:t>
        <a:bodyPr/>
        <a:lstStyle/>
        <a:p>
          <a:endParaRPr lang="en-US"/>
        </a:p>
      </dgm:t>
    </dgm:pt>
    <dgm:pt modelId="{D55B835E-0D13-4A17-B033-46071882040F}" type="sibTrans" cxnId="{B4D469B3-0BAD-4E65-BDE5-D15E7E7F1913}">
      <dgm:prSet/>
      <dgm:spPr/>
      <dgm:t>
        <a:bodyPr/>
        <a:lstStyle/>
        <a:p>
          <a:endParaRPr lang="en-US"/>
        </a:p>
      </dgm:t>
    </dgm:pt>
    <dgm:pt modelId="{AB014229-DBF9-4630-AE35-CE71C4C74DBF}">
      <dgm:prSet/>
      <dgm:spPr/>
      <dgm:t>
        <a:bodyPr/>
        <a:lstStyle/>
        <a:p>
          <a:pPr>
            <a:lnSpc>
              <a:spcPct val="100000"/>
            </a:lnSpc>
          </a:pPr>
          <a:r>
            <a:rPr lang="en-GB" b="1" i="0"/>
            <a:t>Sustainability</a:t>
          </a:r>
          <a:r>
            <a:rPr lang="en-GB" b="0" i="0"/>
            <a:t> means meeting the needs of the present while protecting the ability of future generations to meet their own needs. It involves balancing </a:t>
          </a:r>
          <a:r>
            <a:rPr lang="en-GB" b="1" i="0"/>
            <a:t>economic, social and environmental</a:t>
          </a:r>
          <a:r>
            <a:rPr lang="en-GB" b="0" i="0"/>
            <a:t> needs (United Nations, 2023).</a:t>
          </a:r>
          <a:endParaRPr lang="en-US"/>
        </a:p>
      </dgm:t>
    </dgm:pt>
    <dgm:pt modelId="{1EEFD77A-866D-4C8A-AE20-591088F413D7}" type="parTrans" cxnId="{6715F9B6-83D8-41C1-AE4E-1B4CADD97E06}">
      <dgm:prSet/>
      <dgm:spPr/>
      <dgm:t>
        <a:bodyPr/>
        <a:lstStyle/>
        <a:p>
          <a:endParaRPr lang="en-US"/>
        </a:p>
      </dgm:t>
    </dgm:pt>
    <dgm:pt modelId="{950B2EE4-5F72-4B90-B561-199EBF5A5641}" type="sibTrans" cxnId="{6715F9B6-83D8-41C1-AE4E-1B4CADD97E06}">
      <dgm:prSet/>
      <dgm:spPr/>
      <dgm:t>
        <a:bodyPr/>
        <a:lstStyle/>
        <a:p>
          <a:endParaRPr lang="en-US"/>
        </a:p>
      </dgm:t>
    </dgm:pt>
    <dgm:pt modelId="{3949C68D-9D08-4E79-97FA-1F4BDBEFE526}">
      <dgm:prSet/>
      <dgm:spPr/>
      <dgm:t>
        <a:bodyPr/>
        <a:lstStyle/>
        <a:p>
          <a:pPr>
            <a:lnSpc>
              <a:spcPct val="100000"/>
            </a:lnSpc>
          </a:pPr>
          <a:r>
            <a:rPr lang="en-GB" b="1" i="0"/>
            <a:t>Together, wellbeing and sustainability</a:t>
          </a:r>
          <a:r>
            <a:rPr lang="en-GB" b="0" i="0"/>
            <a:t> focus on creating healthy, inclusive and resilient communities while protecting the environment for future generations.</a:t>
          </a:r>
          <a:endParaRPr lang="en-US"/>
        </a:p>
      </dgm:t>
    </dgm:pt>
    <dgm:pt modelId="{0E34E9CA-8917-404C-8427-17C55E3BB8FF}" type="parTrans" cxnId="{975EB95A-8254-4F7F-898F-30E46C13A8D0}">
      <dgm:prSet/>
      <dgm:spPr/>
      <dgm:t>
        <a:bodyPr/>
        <a:lstStyle/>
        <a:p>
          <a:endParaRPr lang="en-US"/>
        </a:p>
      </dgm:t>
    </dgm:pt>
    <dgm:pt modelId="{3CAAC2C0-727C-41FE-B093-8587F3345AC3}" type="sibTrans" cxnId="{975EB95A-8254-4F7F-898F-30E46C13A8D0}">
      <dgm:prSet/>
      <dgm:spPr/>
      <dgm:t>
        <a:bodyPr/>
        <a:lstStyle/>
        <a:p>
          <a:endParaRPr lang="en-US"/>
        </a:p>
      </dgm:t>
    </dgm:pt>
    <dgm:pt modelId="{3D286703-F0A5-4888-8CE5-D1665EB5373F}" type="pres">
      <dgm:prSet presAssocID="{DEFE3C92-6C70-4861-9CF0-166777B22480}" presName="root" presStyleCnt="0">
        <dgm:presLayoutVars>
          <dgm:dir/>
          <dgm:resizeHandles val="exact"/>
        </dgm:presLayoutVars>
      </dgm:prSet>
      <dgm:spPr/>
    </dgm:pt>
    <dgm:pt modelId="{7D7109E8-AE67-4861-AF09-882DFBFAC99A}" type="pres">
      <dgm:prSet presAssocID="{D3415A45-270F-4E6D-908F-F8111A91B575}" presName="compNode" presStyleCnt="0"/>
      <dgm:spPr/>
    </dgm:pt>
    <dgm:pt modelId="{78AE1953-5BC3-4DDC-AB6C-5D8878526871}" type="pres">
      <dgm:prSet presAssocID="{D3415A45-270F-4E6D-908F-F8111A91B57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B95AE643-FE33-4CC1-AE49-CE87C2B95179}" type="pres">
      <dgm:prSet presAssocID="{D3415A45-270F-4E6D-908F-F8111A91B575}" presName="spaceRect" presStyleCnt="0"/>
      <dgm:spPr/>
    </dgm:pt>
    <dgm:pt modelId="{6E86B8E8-E5E5-4368-9971-F89AF6E11DA8}" type="pres">
      <dgm:prSet presAssocID="{D3415A45-270F-4E6D-908F-F8111A91B575}" presName="textRect" presStyleLbl="revTx" presStyleIdx="0" presStyleCnt="3">
        <dgm:presLayoutVars>
          <dgm:chMax val="1"/>
          <dgm:chPref val="1"/>
        </dgm:presLayoutVars>
      </dgm:prSet>
      <dgm:spPr/>
    </dgm:pt>
    <dgm:pt modelId="{02BF14C7-F0F0-4ED0-99CF-EA1B2EF1FBD3}" type="pres">
      <dgm:prSet presAssocID="{D55B835E-0D13-4A17-B033-46071882040F}" presName="sibTrans" presStyleCnt="0"/>
      <dgm:spPr/>
    </dgm:pt>
    <dgm:pt modelId="{FB1C0FA5-9E3C-4F4E-866B-07231DF5F3D5}" type="pres">
      <dgm:prSet presAssocID="{AB014229-DBF9-4630-AE35-CE71C4C74DBF}" presName="compNode" presStyleCnt="0"/>
      <dgm:spPr/>
    </dgm:pt>
    <dgm:pt modelId="{E55792F5-B9E8-413E-AA8B-FF5CAE36E7D4}" type="pres">
      <dgm:prSet presAssocID="{AB014229-DBF9-4630-AE35-CE71C4C74DB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A9A5C17B-089B-42B1-8786-BDFED21C023F}" type="pres">
      <dgm:prSet presAssocID="{AB014229-DBF9-4630-AE35-CE71C4C74DBF}" presName="spaceRect" presStyleCnt="0"/>
      <dgm:spPr/>
    </dgm:pt>
    <dgm:pt modelId="{932AE66B-5902-49EF-BDAC-548D6C916EE3}" type="pres">
      <dgm:prSet presAssocID="{AB014229-DBF9-4630-AE35-CE71C4C74DBF}" presName="textRect" presStyleLbl="revTx" presStyleIdx="1" presStyleCnt="3">
        <dgm:presLayoutVars>
          <dgm:chMax val="1"/>
          <dgm:chPref val="1"/>
        </dgm:presLayoutVars>
      </dgm:prSet>
      <dgm:spPr/>
    </dgm:pt>
    <dgm:pt modelId="{EB6924A7-EE4D-4CF9-8949-EA12B67CB924}" type="pres">
      <dgm:prSet presAssocID="{950B2EE4-5F72-4B90-B561-199EBF5A5641}" presName="sibTrans" presStyleCnt="0"/>
      <dgm:spPr/>
    </dgm:pt>
    <dgm:pt modelId="{C654E997-C31D-42ED-902C-9B6504EF1660}" type="pres">
      <dgm:prSet presAssocID="{3949C68D-9D08-4E79-97FA-1F4BDBEFE526}" presName="compNode" presStyleCnt="0"/>
      <dgm:spPr/>
    </dgm:pt>
    <dgm:pt modelId="{8CE036F9-40CB-47C6-BE81-0A1233428AA5}" type="pres">
      <dgm:prSet presAssocID="{3949C68D-9D08-4E79-97FA-1F4BDBEFE52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Hand with Plant"/>
        </a:ext>
      </dgm:extLst>
    </dgm:pt>
    <dgm:pt modelId="{3303E4A2-A3A7-4F51-AA0F-3FEFFAF9DDE7}" type="pres">
      <dgm:prSet presAssocID="{3949C68D-9D08-4E79-97FA-1F4BDBEFE526}" presName="spaceRect" presStyleCnt="0"/>
      <dgm:spPr/>
    </dgm:pt>
    <dgm:pt modelId="{D80D9FC8-B789-4A41-89A0-DF935ECD40C6}" type="pres">
      <dgm:prSet presAssocID="{3949C68D-9D08-4E79-97FA-1F4BDBEFE526}" presName="textRect" presStyleLbl="revTx" presStyleIdx="2" presStyleCnt="3">
        <dgm:presLayoutVars>
          <dgm:chMax val="1"/>
          <dgm:chPref val="1"/>
        </dgm:presLayoutVars>
      </dgm:prSet>
      <dgm:spPr/>
    </dgm:pt>
  </dgm:ptLst>
  <dgm:cxnLst>
    <dgm:cxn modelId="{0B31060B-E708-4FFB-B6AF-83DB3C039E51}" type="presOf" srcId="{DEFE3C92-6C70-4861-9CF0-166777B22480}" destId="{3D286703-F0A5-4888-8CE5-D1665EB5373F}" srcOrd="0" destOrd="0" presId="urn:microsoft.com/office/officeart/2018/2/layout/IconLabelList"/>
    <dgm:cxn modelId="{C9A65232-2A61-47AD-9567-8810A136C068}" type="presOf" srcId="{AB014229-DBF9-4630-AE35-CE71C4C74DBF}" destId="{932AE66B-5902-49EF-BDAC-548D6C916EE3}" srcOrd="0" destOrd="0" presId="urn:microsoft.com/office/officeart/2018/2/layout/IconLabelList"/>
    <dgm:cxn modelId="{C29B8F3B-E488-4431-BC03-4FF38C141DDC}" type="presOf" srcId="{3949C68D-9D08-4E79-97FA-1F4BDBEFE526}" destId="{D80D9FC8-B789-4A41-89A0-DF935ECD40C6}" srcOrd="0" destOrd="0" presId="urn:microsoft.com/office/officeart/2018/2/layout/IconLabelList"/>
    <dgm:cxn modelId="{975EB95A-8254-4F7F-898F-30E46C13A8D0}" srcId="{DEFE3C92-6C70-4861-9CF0-166777B22480}" destId="{3949C68D-9D08-4E79-97FA-1F4BDBEFE526}" srcOrd="2" destOrd="0" parTransId="{0E34E9CA-8917-404C-8427-17C55E3BB8FF}" sibTransId="{3CAAC2C0-727C-41FE-B093-8587F3345AC3}"/>
    <dgm:cxn modelId="{B4D469B3-0BAD-4E65-BDE5-D15E7E7F1913}" srcId="{DEFE3C92-6C70-4861-9CF0-166777B22480}" destId="{D3415A45-270F-4E6D-908F-F8111A91B575}" srcOrd="0" destOrd="0" parTransId="{6DB9C247-5A6D-46A6-B7AE-65E42148123F}" sibTransId="{D55B835E-0D13-4A17-B033-46071882040F}"/>
    <dgm:cxn modelId="{6715F9B6-83D8-41C1-AE4E-1B4CADD97E06}" srcId="{DEFE3C92-6C70-4861-9CF0-166777B22480}" destId="{AB014229-DBF9-4630-AE35-CE71C4C74DBF}" srcOrd="1" destOrd="0" parTransId="{1EEFD77A-866D-4C8A-AE20-591088F413D7}" sibTransId="{950B2EE4-5F72-4B90-B561-199EBF5A5641}"/>
    <dgm:cxn modelId="{C058D1F5-ED6D-4AD3-A4C9-8311F18A4CC4}" type="presOf" srcId="{D3415A45-270F-4E6D-908F-F8111A91B575}" destId="{6E86B8E8-E5E5-4368-9971-F89AF6E11DA8}" srcOrd="0" destOrd="0" presId="urn:microsoft.com/office/officeart/2018/2/layout/IconLabelList"/>
    <dgm:cxn modelId="{952E5C88-8620-43B7-A82F-89477ACA40B1}" type="presParOf" srcId="{3D286703-F0A5-4888-8CE5-D1665EB5373F}" destId="{7D7109E8-AE67-4861-AF09-882DFBFAC99A}" srcOrd="0" destOrd="0" presId="urn:microsoft.com/office/officeart/2018/2/layout/IconLabelList"/>
    <dgm:cxn modelId="{BED0DDD4-E8D4-4796-AF26-38A7050D3283}" type="presParOf" srcId="{7D7109E8-AE67-4861-AF09-882DFBFAC99A}" destId="{78AE1953-5BC3-4DDC-AB6C-5D8878526871}" srcOrd="0" destOrd="0" presId="urn:microsoft.com/office/officeart/2018/2/layout/IconLabelList"/>
    <dgm:cxn modelId="{88C91289-83CB-4F9A-81DD-4AA7FCE7089B}" type="presParOf" srcId="{7D7109E8-AE67-4861-AF09-882DFBFAC99A}" destId="{B95AE643-FE33-4CC1-AE49-CE87C2B95179}" srcOrd="1" destOrd="0" presId="urn:microsoft.com/office/officeart/2018/2/layout/IconLabelList"/>
    <dgm:cxn modelId="{F9051E7E-D269-4BBB-96C8-CE144A65A3E6}" type="presParOf" srcId="{7D7109E8-AE67-4861-AF09-882DFBFAC99A}" destId="{6E86B8E8-E5E5-4368-9971-F89AF6E11DA8}" srcOrd="2" destOrd="0" presId="urn:microsoft.com/office/officeart/2018/2/layout/IconLabelList"/>
    <dgm:cxn modelId="{BDC990BF-6E30-4596-B64D-FD6FADC6A2B9}" type="presParOf" srcId="{3D286703-F0A5-4888-8CE5-D1665EB5373F}" destId="{02BF14C7-F0F0-4ED0-99CF-EA1B2EF1FBD3}" srcOrd="1" destOrd="0" presId="urn:microsoft.com/office/officeart/2018/2/layout/IconLabelList"/>
    <dgm:cxn modelId="{1E2F4B05-C881-48EA-990E-4F3CA5A3C0FA}" type="presParOf" srcId="{3D286703-F0A5-4888-8CE5-D1665EB5373F}" destId="{FB1C0FA5-9E3C-4F4E-866B-07231DF5F3D5}" srcOrd="2" destOrd="0" presId="urn:microsoft.com/office/officeart/2018/2/layout/IconLabelList"/>
    <dgm:cxn modelId="{2E89A661-DD4D-4CAE-949C-A8AC74806A42}" type="presParOf" srcId="{FB1C0FA5-9E3C-4F4E-866B-07231DF5F3D5}" destId="{E55792F5-B9E8-413E-AA8B-FF5CAE36E7D4}" srcOrd="0" destOrd="0" presId="urn:microsoft.com/office/officeart/2018/2/layout/IconLabelList"/>
    <dgm:cxn modelId="{479386E4-86B1-4401-AE77-27F6995FCEA2}" type="presParOf" srcId="{FB1C0FA5-9E3C-4F4E-866B-07231DF5F3D5}" destId="{A9A5C17B-089B-42B1-8786-BDFED21C023F}" srcOrd="1" destOrd="0" presId="urn:microsoft.com/office/officeart/2018/2/layout/IconLabelList"/>
    <dgm:cxn modelId="{0C4057DB-F49F-424B-B7D3-55563A8DAAF9}" type="presParOf" srcId="{FB1C0FA5-9E3C-4F4E-866B-07231DF5F3D5}" destId="{932AE66B-5902-49EF-BDAC-548D6C916EE3}" srcOrd="2" destOrd="0" presId="urn:microsoft.com/office/officeart/2018/2/layout/IconLabelList"/>
    <dgm:cxn modelId="{45004942-2438-4883-8EC1-0912EA807AA5}" type="presParOf" srcId="{3D286703-F0A5-4888-8CE5-D1665EB5373F}" destId="{EB6924A7-EE4D-4CF9-8949-EA12B67CB924}" srcOrd="3" destOrd="0" presId="urn:microsoft.com/office/officeart/2018/2/layout/IconLabelList"/>
    <dgm:cxn modelId="{CAECC4BD-4507-4ED6-93F8-119E8B0AFAEF}" type="presParOf" srcId="{3D286703-F0A5-4888-8CE5-D1665EB5373F}" destId="{C654E997-C31D-42ED-902C-9B6504EF1660}" srcOrd="4" destOrd="0" presId="urn:microsoft.com/office/officeart/2018/2/layout/IconLabelList"/>
    <dgm:cxn modelId="{0152484D-6D4C-418C-9597-1A2552BAF729}" type="presParOf" srcId="{C654E997-C31D-42ED-902C-9B6504EF1660}" destId="{8CE036F9-40CB-47C6-BE81-0A1233428AA5}" srcOrd="0" destOrd="0" presId="urn:microsoft.com/office/officeart/2018/2/layout/IconLabelList"/>
    <dgm:cxn modelId="{9F1AEED5-170C-4D02-B868-6763DDBB65B5}" type="presParOf" srcId="{C654E997-C31D-42ED-902C-9B6504EF1660}" destId="{3303E4A2-A3A7-4F51-AA0F-3FEFFAF9DDE7}" srcOrd="1" destOrd="0" presId="urn:microsoft.com/office/officeart/2018/2/layout/IconLabelList"/>
    <dgm:cxn modelId="{682DDB9E-5F40-4C15-A64E-9ED0DAE64734}" type="presParOf" srcId="{C654E997-C31D-42ED-902C-9B6504EF1660}" destId="{D80D9FC8-B789-4A41-89A0-DF935ECD40C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047367-FF51-4106-BCFE-1BC6AB235DF8}"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B01B4024-3FBA-42E3-8B46-B4F4A0F9C358}">
      <dgm:prSet custT="1"/>
      <dgm:spPr/>
      <dgm:t>
        <a:bodyPr/>
        <a:lstStyle/>
        <a:p>
          <a:r>
            <a:rPr lang="en-GB" sz="1400" b="0" i="0" dirty="0">
              <a:latin typeface="Arial" panose="020B0604020202020204" pitchFamily="34" charset="0"/>
              <a:cs typeface="Arial" panose="020B0604020202020204" pitchFamily="34" charset="0"/>
            </a:rPr>
            <a:t>Sustainable Development Goal 3 (SDG 3) aims to “ensure healthy lives and promote well-being for all at all ages” (United Nations, 2015). In the UK, legislation such as the Health and Social Care Act 2012 supports this goal by placing duties on health organisations to improve population health and reduce health inequalities (UK Parliament, 2012). The Health and Care Act 2022 further strengthens a sustainable health and care system by promoting integrated care and improving population health outcomes (UK Parliament, 2022).</a:t>
          </a:r>
          <a:endParaRPr lang="en-US" sz="1400" b="0" dirty="0">
            <a:latin typeface="Arial" panose="020B0604020202020204" pitchFamily="34" charset="0"/>
            <a:cs typeface="Arial" panose="020B0604020202020204" pitchFamily="34" charset="0"/>
          </a:endParaRPr>
        </a:p>
      </dgm:t>
    </dgm:pt>
    <dgm:pt modelId="{39257651-80F4-461B-8E15-ACD345C3026A}" type="parTrans" cxnId="{AAB3F644-162E-4CDE-97A1-85A02FFA9282}">
      <dgm:prSet/>
      <dgm:spPr/>
      <dgm:t>
        <a:bodyPr/>
        <a:lstStyle/>
        <a:p>
          <a:endParaRPr lang="en-US"/>
        </a:p>
      </dgm:t>
    </dgm:pt>
    <dgm:pt modelId="{CE5A5C18-F6E1-428F-85EA-DBEE61C4DF3B}" type="sibTrans" cxnId="{AAB3F644-162E-4CDE-97A1-85A02FFA9282}">
      <dgm:prSet/>
      <dgm:spPr/>
      <dgm:t>
        <a:bodyPr/>
        <a:lstStyle/>
        <a:p>
          <a:endParaRPr lang="en-US"/>
        </a:p>
      </dgm:t>
    </dgm:pt>
    <dgm:pt modelId="{F178EEC4-05C7-4AA7-9FD3-DB801EA1F711}">
      <dgm:prSet custT="1"/>
      <dgm:spPr/>
      <dgm:t>
        <a:bodyPr/>
        <a:lstStyle/>
        <a:p>
          <a:r>
            <a:rPr lang="en-GB" sz="1400" b="0" i="0" dirty="0">
              <a:latin typeface="Arial" panose="020B0604020202020204" pitchFamily="34" charset="0"/>
              <a:cs typeface="Arial" panose="020B0604020202020204" pitchFamily="34" charset="0"/>
            </a:rPr>
            <a:t>Key link to SDG 3: These laws support well-being, prevention, equal access to healthcare and sustainable health services, contributing directly to SDG 3</a:t>
          </a:r>
          <a:endParaRPr lang="en-US" sz="1400" b="0" dirty="0">
            <a:latin typeface="Arial" panose="020B0604020202020204" pitchFamily="34" charset="0"/>
            <a:cs typeface="Arial" panose="020B0604020202020204" pitchFamily="34" charset="0"/>
          </a:endParaRPr>
        </a:p>
      </dgm:t>
    </dgm:pt>
    <dgm:pt modelId="{B54C01EE-913B-4426-AA2B-8113B53F2ABD}" type="parTrans" cxnId="{6F07FC79-574E-4EA7-8276-E98930ABBCB7}">
      <dgm:prSet/>
      <dgm:spPr/>
      <dgm:t>
        <a:bodyPr/>
        <a:lstStyle/>
        <a:p>
          <a:endParaRPr lang="en-US"/>
        </a:p>
      </dgm:t>
    </dgm:pt>
    <dgm:pt modelId="{2C195470-66EE-4B1A-9680-F27910342CA8}" type="sibTrans" cxnId="{6F07FC79-574E-4EA7-8276-E98930ABBCB7}">
      <dgm:prSet/>
      <dgm:spPr/>
      <dgm:t>
        <a:bodyPr/>
        <a:lstStyle/>
        <a:p>
          <a:endParaRPr lang="en-US"/>
        </a:p>
      </dgm:t>
    </dgm:pt>
    <dgm:pt modelId="{37620E94-F081-447C-B78A-A159B099EF32}" type="pres">
      <dgm:prSet presAssocID="{3C047367-FF51-4106-BCFE-1BC6AB235DF8}" presName="linear" presStyleCnt="0">
        <dgm:presLayoutVars>
          <dgm:animLvl val="lvl"/>
          <dgm:resizeHandles val="exact"/>
        </dgm:presLayoutVars>
      </dgm:prSet>
      <dgm:spPr/>
    </dgm:pt>
    <dgm:pt modelId="{3AA3F025-A65B-4395-90F7-D8BF437337F5}" type="pres">
      <dgm:prSet presAssocID="{B01B4024-3FBA-42E3-8B46-B4F4A0F9C358}" presName="parentText" presStyleLbl="node1" presStyleIdx="0" presStyleCnt="2">
        <dgm:presLayoutVars>
          <dgm:chMax val="0"/>
          <dgm:bulletEnabled val="1"/>
        </dgm:presLayoutVars>
      </dgm:prSet>
      <dgm:spPr/>
    </dgm:pt>
    <dgm:pt modelId="{88356AD3-9175-4839-B1F6-C1F72DE10695}" type="pres">
      <dgm:prSet presAssocID="{CE5A5C18-F6E1-428F-85EA-DBEE61C4DF3B}" presName="spacer" presStyleCnt="0"/>
      <dgm:spPr/>
    </dgm:pt>
    <dgm:pt modelId="{79EF5785-B821-40B4-B748-1B0AF1E47312}" type="pres">
      <dgm:prSet presAssocID="{F178EEC4-05C7-4AA7-9FD3-DB801EA1F711}" presName="parentText" presStyleLbl="node1" presStyleIdx="1" presStyleCnt="2">
        <dgm:presLayoutVars>
          <dgm:chMax val="0"/>
          <dgm:bulletEnabled val="1"/>
        </dgm:presLayoutVars>
      </dgm:prSet>
      <dgm:spPr/>
    </dgm:pt>
  </dgm:ptLst>
  <dgm:cxnLst>
    <dgm:cxn modelId="{B8BAF82C-1C28-445D-B866-A0F021D3A517}" type="presOf" srcId="{3C047367-FF51-4106-BCFE-1BC6AB235DF8}" destId="{37620E94-F081-447C-B78A-A159B099EF32}" srcOrd="0" destOrd="0" presId="urn:microsoft.com/office/officeart/2005/8/layout/vList2"/>
    <dgm:cxn modelId="{AAB3F644-162E-4CDE-97A1-85A02FFA9282}" srcId="{3C047367-FF51-4106-BCFE-1BC6AB235DF8}" destId="{B01B4024-3FBA-42E3-8B46-B4F4A0F9C358}" srcOrd="0" destOrd="0" parTransId="{39257651-80F4-461B-8E15-ACD345C3026A}" sibTransId="{CE5A5C18-F6E1-428F-85EA-DBEE61C4DF3B}"/>
    <dgm:cxn modelId="{0FA72468-28BB-4DE1-9A68-B5D4C536699D}" type="presOf" srcId="{F178EEC4-05C7-4AA7-9FD3-DB801EA1F711}" destId="{79EF5785-B821-40B4-B748-1B0AF1E47312}" srcOrd="0" destOrd="0" presId="urn:microsoft.com/office/officeart/2005/8/layout/vList2"/>
    <dgm:cxn modelId="{6F07FC79-574E-4EA7-8276-E98930ABBCB7}" srcId="{3C047367-FF51-4106-BCFE-1BC6AB235DF8}" destId="{F178EEC4-05C7-4AA7-9FD3-DB801EA1F711}" srcOrd="1" destOrd="0" parTransId="{B54C01EE-913B-4426-AA2B-8113B53F2ABD}" sibTransId="{2C195470-66EE-4B1A-9680-F27910342CA8}"/>
    <dgm:cxn modelId="{90E45CBC-8424-4656-9B17-0B3D155EDEAA}" type="presOf" srcId="{B01B4024-3FBA-42E3-8B46-B4F4A0F9C358}" destId="{3AA3F025-A65B-4395-90F7-D8BF437337F5}" srcOrd="0" destOrd="0" presId="urn:microsoft.com/office/officeart/2005/8/layout/vList2"/>
    <dgm:cxn modelId="{2E3E3AF0-6C4E-401D-B0D6-BD538C81A195}" type="presParOf" srcId="{37620E94-F081-447C-B78A-A159B099EF32}" destId="{3AA3F025-A65B-4395-90F7-D8BF437337F5}" srcOrd="0" destOrd="0" presId="urn:microsoft.com/office/officeart/2005/8/layout/vList2"/>
    <dgm:cxn modelId="{8E890783-EB35-4061-89D9-294B13281C46}" type="presParOf" srcId="{37620E94-F081-447C-B78A-A159B099EF32}" destId="{88356AD3-9175-4839-B1F6-C1F72DE10695}" srcOrd="1" destOrd="0" presId="urn:microsoft.com/office/officeart/2005/8/layout/vList2"/>
    <dgm:cxn modelId="{F75C853F-4E45-4F63-8E71-418E4FA3F971}" type="presParOf" srcId="{37620E94-F081-447C-B78A-A159B099EF32}" destId="{79EF5785-B821-40B4-B748-1B0AF1E4731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1CA2C7-1FA9-4F9D-AC46-B758085560A1}" type="doc">
      <dgm:prSet loTypeId="urn:microsoft.com/office/officeart/2005/8/layout/list1" loCatId="list" qsTypeId="urn:microsoft.com/office/officeart/2005/8/quickstyle/simple5" qsCatId="simple" csTypeId="urn:microsoft.com/office/officeart/2005/8/colors/accent2_2" csCatId="accent2" phldr="1"/>
      <dgm:spPr/>
      <dgm:t>
        <a:bodyPr/>
        <a:lstStyle/>
        <a:p>
          <a:endParaRPr lang="en-US"/>
        </a:p>
      </dgm:t>
    </dgm:pt>
    <dgm:pt modelId="{3124A43C-B049-40A0-8FBF-36CFD1A3C363}">
      <dgm:prSet/>
      <dgm:spPr/>
      <dgm:t>
        <a:bodyPr/>
        <a:lstStyle/>
        <a:p>
          <a:pPr>
            <a:defRPr b="1"/>
          </a:pPr>
          <a:r>
            <a:rPr lang="en-GB" b="1" i="0"/>
            <a:t>Mental Health Inequalities – UK</a:t>
          </a:r>
          <a:endParaRPr lang="en-US"/>
        </a:p>
      </dgm:t>
    </dgm:pt>
    <dgm:pt modelId="{3CCCEE23-80CF-4C91-820D-290BC2C02DCC}" type="parTrans" cxnId="{ED751814-35D9-4AD7-BE55-6CC332BAF0F8}">
      <dgm:prSet/>
      <dgm:spPr/>
      <dgm:t>
        <a:bodyPr/>
        <a:lstStyle/>
        <a:p>
          <a:endParaRPr lang="en-US"/>
        </a:p>
      </dgm:t>
    </dgm:pt>
    <dgm:pt modelId="{09E10F5E-FB1C-4AC4-BB07-399B6DC322CD}" type="sibTrans" cxnId="{ED751814-35D9-4AD7-BE55-6CC332BAF0F8}">
      <dgm:prSet/>
      <dgm:spPr/>
      <dgm:t>
        <a:bodyPr/>
        <a:lstStyle/>
        <a:p>
          <a:endParaRPr lang="en-US"/>
        </a:p>
      </dgm:t>
    </dgm:pt>
    <dgm:pt modelId="{3D03CE54-18E6-4CC7-9DB3-C20F7C318128}">
      <dgm:prSet custT="1"/>
      <dgm:spPr/>
      <dgm:t>
        <a:bodyPr/>
        <a:lstStyle/>
        <a:p>
          <a:r>
            <a:rPr lang="en-GB" sz="1400" b="0" i="0" dirty="0">
              <a:latin typeface="Arial" panose="020B0604020202020204" pitchFamily="34" charset="0"/>
              <a:cs typeface="Arial" panose="020B0604020202020204" pitchFamily="34" charset="0"/>
            </a:rPr>
            <a:t>Black or Black British people were 3.5× more likely to be detained under the Mental Health Act than White people in 2022/23.</a:t>
          </a:r>
          <a:endParaRPr lang="en-US" sz="1400" b="0" dirty="0">
            <a:latin typeface="Arial" panose="020B0604020202020204" pitchFamily="34" charset="0"/>
            <a:cs typeface="Arial" panose="020B0604020202020204" pitchFamily="34" charset="0"/>
          </a:endParaRPr>
        </a:p>
      </dgm:t>
    </dgm:pt>
    <dgm:pt modelId="{744B0FD9-B38E-4C0C-8D9A-F0638D1ECBB6}" type="parTrans" cxnId="{659C1FC7-20A4-47E1-A12E-58A3F6415F27}">
      <dgm:prSet/>
      <dgm:spPr/>
      <dgm:t>
        <a:bodyPr/>
        <a:lstStyle/>
        <a:p>
          <a:endParaRPr lang="en-US"/>
        </a:p>
      </dgm:t>
    </dgm:pt>
    <dgm:pt modelId="{50C2C114-C903-4CC2-B9AF-2177E8CBE2F5}" type="sibTrans" cxnId="{659C1FC7-20A4-47E1-A12E-58A3F6415F27}">
      <dgm:prSet/>
      <dgm:spPr/>
      <dgm:t>
        <a:bodyPr/>
        <a:lstStyle/>
        <a:p>
          <a:endParaRPr lang="en-US"/>
        </a:p>
      </dgm:t>
    </dgm:pt>
    <dgm:pt modelId="{5B5F2CE4-72B7-44F6-AD4F-E83C169F2916}">
      <dgm:prSet custT="1"/>
      <dgm:spPr/>
      <dgm:t>
        <a:bodyPr/>
        <a:lstStyle/>
        <a:p>
          <a:r>
            <a:rPr lang="en-GB" sz="1400" b="0" i="0" dirty="0">
              <a:latin typeface="Arial" panose="020B0604020202020204" pitchFamily="34" charset="0"/>
              <a:cs typeface="Arial" panose="020B0604020202020204" pitchFamily="34" charset="0"/>
            </a:rPr>
            <a:t>Detention rates were nearly 4× higher in the most deprived areas than in the least deprived areas.</a:t>
          </a:r>
          <a:endParaRPr lang="en-US" sz="1400" b="0" dirty="0">
            <a:latin typeface="Arial" panose="020B0604020202020204" pitchFamily="34" charset="0"/>
            <a:cs typeface="Arial" panose="020B0604020202020204" pitchFamily="34" charset="0"/>
          </a:endParaRPr>
        </a:p>
      </dgm:t>
    </dgm:pt>
    <dgm:pt modelId="{C12D5AA1-40A7-45D3-A1DC-AE0A136A5FC1}" type="parTrans" cxnId="{2A6D4595-DCD6-42B7-B79C-A7A6535DBED1}">
      <dgm:prSet/>
      <dgm:spPr/>
      <dgm:t>
        <a:bodyPr/>
        <a:lstStyle/>
        <a:p>
          <a:endParaRPr lang="en-US"/>
        </a:p>
      </dgm:t>
    </dgm:pt>
    <dgm:pt modelId="{5692CE31-6DF7-4277-9A88-3B270B9C78BD}" type="sibTrans" cxnId="{2A6D4595-DCD6-42B7-B79C-A7A6535DBED1}">
      <dgm:prSet/>
      <dgm:spPr/>
      <dgm:t>
        <a:bodyPr/>
        <a:lstStyle/>
        <a:p>
          <a:endParaRPr lang="en-US"/>
        </a:p>
      </dgm:t>
    </dgm:pt>
    <dgm:pt modelId="{27CD3462-F38D-4043-98A9-42C1E69A0722}">
      <dgm:prSet custT="1"/>
      <dgm:spPr/>
      <dgm:t>
        <a:bodyPr/>
        <a:lstStyle/>
        <a:p>
          <a:r>
            <a:rPr lang="en-GB" sz="1400" b="0" i="0" dirty="0">
              <a:latin typeface="Arial" panose="020B0604020202020204" pitchFamily="34" charset="0"/>
              <a:cs typeface="Arial" panose="020B0604020202020204" pitchFamily="34" charset="0"/>
            </a:rPr>
            <a:t>People with severe mental illness were 5× more likely to die before age 75.</a:t>
          </a:r>
          <a:endParaRPr lang="en-US" sz="1400" b="0" dirty="0">
            <a:latin typeface="Arial" panose="020B0604020202020204" pitchFamily="34" charset="0"/>
            <a:cs typeface="Arial" panose="020B0604020202020204" pitchFamily="34" charset="0"/>
          </a:endParaRPr>
        </a:p>
      </dgm:t>
    </dgm:pt>
    <dgm:pt modelId="{515910DC-9C5B-46D3-86B8-E994F5E33946}" type="parTrans" cxnId="{FB016112-8244-4A12-8755-4990C3D6A5B0}">
      <dgm:prSet/>
      <dgm:spPr/>
      <dgm:t>
        <a:bodyPr/>
        <a:lstStyle/>
        <a:p>
          <a:endParaRPr lang="en-US"/>
        </a:p>
      </dgm:t>
    </dgm:pt>
    <dgm:pt modelId="{86A6E15F-B878-413F-856D-655EDA9B1FDE}" type="sibTrans" cxnId="{FB016112-8244-4A12-8755-4990C3D6A5B0}">
      <dgm:prSet/>
      <dgm:spPr/>
      <dgm:t>
        <a:bodyPr/>
        <a:lstStyle/>
        <a:p>
          <a:endParaRPr lang="en-US"/>
        </a:p>
      </dgm:t>
    </dgm:pt>
    <dgm:pt modelId="{4061E32C-322E-48F7-AB15-E9DF6715B3AD}">
      <dgm:prSet custT="1"/>
      <dgm:spPr/>
      <dgm:t>
        <a:bodyPr/>
        <a:lstStyle/>
        <a:p>
          <a:r>
            <a:rPr lang="en-GB" sz="1400" b="0" i="0" dirty="0">
              <a:latin typeface="Arial" panose="020B0604020202020204" pitchFamily="34" charset="0"/>
              <a:cs typeface="Arial" panose="020B0604020202020204" pitchFamily="34" charset="0"/>
            </a:rPr>
            <a:t>Around 26,000 deaths each year among people with severe mental illness were potentially preventable.</a:t>
          </a:r>
          <a:endParaRPr lang="en-US" sz="1400" b="0" dirty="0">
            <a:latin typeface="Arial" panose="020B0604020202020204" pitchFamily="34" charset="0"/>
            <a:cs typeface="Arial" panose="020B0604020202020204" pitchFamily="34" charset="0"/>
          </a:endParaRPr>
        </a:p>
      </dgm:t>
    </dgm:pt>
    <dgm:pt modelId="{C24E7F6D-1EA0-4135-BD8C-1D8F7FB90E99}" type="parTrans" cxnId="{6756FA5C-A344-457D-947C-63E53292D664}">
      <dgm:prSet/>
      <dgm:spPr/>
      <dgm:t>
        <a:bodyPr/>
        <a:lstStyle/>
        <a:p>
          <a:endParaRPr lang="en-US"/>
        </a:p>
      </dgm:t>
    </dgm:pt>
    <dgm:pt modelId="{6A801253-69A3-4154-A25F-DC21C1B29B9C}" type="sibTrans" cxnId="{6756FA5C-A344-457D-947C-63E53292D664}">
      <dgm:prSet/>
      <dgm:spPr/>
      <dgm:t>
        <a:bodyPr/>
        <a:lstStyle/>
        <a:p>
          <a:endParaRPr lang="en-US"/>
        </a:p>
      </dgm:t>
    </dgm:pt>
    <dgm:pt modelId="{C9645CF2-0499-4071-B06A-7D4BA15ACE4E}">
      <dgm:prSet/>
      <dgm:spPr/>
      <dgm:t>
        <a:bodyPr/>
        <a:lstStyle/>
        <a:p>
          <a:pPr>
            <a:defRPr b="1"/>
          </a:pPr>
          <a:r>
            <a:rPr lang="en-GB"/>
            <a:t>The King’s Fund (2024)</a:t>
          </a:r>
          <a:endParaRPr lang="en-US"/>
        </a:p>
      </dgm:t>
    </dgm:pt>
    <dgm:pt modelId="{4B64ACB4-3689-4079-A0C2-DF3BC7C49B14}" type="parTrans" cxnId="{A8C05CD2-66FD-4607-8E8F-4E0D17663973}">
      <dgm:prSet/>
      <dgm:spPr/>
      <dgm:t>
        <a:bodyPr/>
        <a:lstStyle/>
        <a:p>
          <a:endParaRPr lang="en-US"/>
        </a:p>
      </dgm:t>
    </dgm:pt>
    <dgm:pt modelId="{D1C0F34B-8E1E-4105-8EE3-C3E1D05DB8AA}" type="sibTrans" cxnId="{A8C05CD2-66FD-4607-8E8F-4E0D17663973}">
      <dgm:prSet/>
      <dgm:spPr/>
      <dgm:t>
        <a:bodyPr/>
        <a:lstStyle/>
        <a:p>
          <a:endParaRPr lang="en-US"/>
        </a:p>
      </dgm:t>
    </dgm:pt>
    <dgm:pt modelId="{FFC49E2B-ADFA-4337-AE40-17D0AE2D96AD}" type="pres">
      <dgm:prSet presAssocID="{A11CA2C7-1FA9-4F9D-AC46-B758085560A1}" presName="linear" presStyleCnt="0">
        <dgm:presLayoutVars>
          <dgm:dir/>
          <dgm:animLvl val="lvl"/>
          <dgm:resizeHandles val="exact"/>
        </dgm:presLayoutVars>
      </dgm:prSet>
      <dgm:spPr/>
    </dgm:pt>
    <dgm:pt modelId="{C8447A7D-091D-43D5-89EF-2470152456C0}" type="pres">
      <dgm:prSet presAssocID="{3124A43C-B049-40A0-8FBF-36CFD1A3C363}" presName="parentLin" presStyleCnt="0"/>
      <dgm:spPr/>
    </dgm:pt>
    <dgm:pt modelId="{5EB08CED-27CE-4810-84D7-25B2EDABF215}" type="pres">
      <dgm:prSet presAssocID="{3124A43C-B049-40A0-8FBF-36CFD1A3C363}" presName="parentLeftMargin" presStyleLbl="node1" presStyleIdx="0" presStyleCnt="2"/>
      <dgm:spPr/>
    </dgm:pt>
    <dgm:pt modelId="{2D7C9869-2B61-407B-A1CE-B40730C4CFF3}" type="pres">
      <dgm:prSet presAssocID="{3124A43C-B049-40A0-8FBF-36CFD1A3C363}" presName="parentText" presStyleLbl="node1" presStyleIdx="0" presStyleCnt="2">
        <dgm:presLayoutVars>
          <dgm:chMax val="0"/>
          <dgm:bulletEnabled val="1"/>
        </dgm:presLayoutVars>
      </dgm:prSet>
      <dgm:spPr/>
    </dgm:pt>
    <dgm:pt modelId="{090ABF32-C194-4E86-A811-5FD7A76DCD7F}" type="pres">
      <dgm:prSet presAssocID="{3124A43C-B049-40A0-8FBF-36CFD1A3C363}" presName="negativeSpace" presStyleCnt="0"/>
      <dgm:spPr/>
    </dgm:pt>
    <dgm:pt modelId="{3D4FD862-B99C-47A7-A325-1D0145C8CD56}" type="pres">
      <dgm:prSet presAssocID="{3124A43C-B049-40A0-8FBF-36CFD1A3C363}" presName="childText" presStyleLbl="conFgAcc1" presStyleIdx="0" presStyleCnt="2">
        <dgm:presLayoutVars>
          <dgm:bulletEnabled val="1"/>
        </dgm:presLayoutVars>
      </dgm:prSet>
      <dgm:spPr/>
    </dgm:pt>
    <dgm:pt modelId="{5F44657B-5961-4FAD-9CAC-D4C66BB9415A}" type="pres">
      <dgm:prSet presAssocID="{09E10F5E-FB1C-4AC4-BB07-399B6DC322CD}" presName="spaceBetweenRectangles" presStyleCnt="0"/>
      <dgm:spPr/>
    </dgm:pt>
    <dgm:pt modelId="{2384F4A6-4DFE-4A49-9C0E-4121CEA5B1FA}" type="pres">
      <dgm:prSet presAssocID="{C9645CF2-0499-4071-B06A-7D4BA15ACE4E}" presName="parentLin" presStyleCnt="0"/>
      <dgm:spPr/>
    </dgm:pt>
    <dgm:pt modelId="{128678AB-E42E-41B8-BDEA-46DAFE1265AA}" type="pres">
      <dgm:prSet presAssocID="{C9645CF2-0499-4071-B06A-7D4BA15ACE4E}" presName="parentLeftMargin" presStyleLbl="node1" presStyleIdx="0" presStyleCnt="2"/>
      <dgm:spPr/>
    </dgm:pt>
    <dgm:pt modelId="{C0B4B40F-02AA-4802-ADAD-518661F2CAFF}" type="pres">
      <dgm:prSet presAssocID="{C9645CF2-0499-4071-B06A-7D4BA15ACE4E}" presName="parentText" presStyleLbl="node1" presStyleIdx="1" presStyleCnt="2">
        <dgm:presLayoutVars>
          <dgm:chMax val="0"/>
          <dgm:bulletEnabled val="1"/>
        </dgm:presLayoutVars>
      </dgm:prSet>
      <dgm:spPr/>
    </dgm:pt>
    <dgm:pt modelId="{633C1306-7ABC-4193-99C4-814E9FCA1FEF}" type="pres">
      <dgm:prSet presAssocID="{C9645CF2-0499-4071-B06A-7D4BA15ACE4E}" presName="negativeSpace" presStyleCnt="0"/>
      <dgm:spPr/>
    </dgm:pt>
    <dgm:pt modelId="{C1894928-B37D-4B76-9741-6F06E6C670BE}" type="pres">
      <dgm:prSet presAssocID="{C9645CF2-0499-4071-B06A-7D4BA15ACE4E}" presName="childText" presStyleLbl="conFgAcc1" presStyleIdx="1" presStyleCnt="2">
        <dgm:presLayoutVars>
          <dgm:bulletEnabled val="1"/>
        </dgm:presLayoutVars>
      </dgm:prSet>
      <dgm:spPr/>
    </dgm:pt>
  </dgm:ptLst>
  <dgm:cxnLst>
    <dgm:cxn modelId="{A1195301-F380-471B-8460-7E06169D04A6}" type="presOf" srcId="{3124A43C-B049-40A0-8FBF-36CFD1A3C363}" destId="{2D7C9869-2B61-407B-A1CE-B40730C4CFF3}" srcOrd="1" destOrd="0" presId="urn:microsoft.com/office/officeart/2005/8/layout/list1"/>
    <dgm:cxn modelId="{FB016112-8244-4A12-8755-4990C3D6A5B0}" srcId="{3124A43C-B049-40A0-8FBF-36CFD1A3C363}" destId="{27CD3462-F38D-4043-98A9-42C1E69A0722}" srcOrd="2" destOrd="0" parTransId="{515910DC-9C5B-46D3-86B8-E994F5E33946}" sibTransId="{86A6E15F-B878-413F-856D-655EDA9B1FDE}"/>
    <dgm:cxn modelId="{ED751814-35D9-4AD7-BE55-6CC332BAF0F8}" srcId="{A11CA2C7-1FA9-4F9D-AC46-B758085560A1}" destId="{3124A43C-B049-40A0-8FBF-36CFD1A3C363}" srcOrd="0" destOrd="0" parTransId="{3CCCEE23-80CF-4C91-820D-290BC2C02DCC}" sibTransId="{09E10F5E-FB1C-4AC4-BB07-399B6DC322CD}"/>
    <dgm:cxn modelId="{6756FA5C-A344-457D-947C-63E53292D664}" srcId="{3124A43C-B049-40A0-8FBF-36CFD1A3C363}" destId="{4061E32C-322E-48F7-AB15-E9DF6715B3AD}" srcOrd="3" destOrd="0" parTransId="{C24E7F6D-1EA0-4135-BD8C-1D8F7FB90E99}" sibTransId="{6A801253-69A3-4154-A25F-DC21C1B29B9C}"/>
    <dgm:cxn modelId="{F00CAA67-B4C1-4DFC-A50D-A7D8B4CE2CDC}" type="presOf" srcId="{3124A43C-B049-40A0-8FBF-36CFD1A3C363}" destId="{5EB08CED-27CE-4810-84D7-25B2EDABF215}" srcOrd="0" destOrd="0" presId="urn:microsoft.com/office/officeart/2005/8/layout/list1"/>
    <dgm:cxn modelId="{41039668-3CAB-4A49-BB5E-A01BDFAC9FB4}" type="presOf" srcId="{3D03CE54-18E6-4CC7-9DB3-C20F7C318128}" destId="{3D4FD862-B99C-47A7-A325-1D0145C8CD56}" srcOrd="0" destOrd="0" presId="urn:microsoft.com/office/officeart/2005/8/layout/list1"/>
    <dgm:cxn modelId="{99731C8A-839D-4D5D-B84D-8FDE1F9F1799}" type="presOf" srcId="{C9645CF2-0499-4071-B06A-7D4BA15ACE4E}" destId="{C0B4B40F-02AA-4802-ADAD-518661F2CAFF}" srcOrd="1" destOrd="0" presId="urn:microsoft.com/office/officeart/2005/8/layout/list1"/>
    <dgm:cxn modelId="{73C6A08D-651A-4B8D-A454-FA2D65C137E8}" type="presOf" srcId="{4061E32C-322E-48F7-AB15-E9DF6715B3AD}" destId="{3D4FD862-B99C-47A7-A325-1D0145C8CD56}" srcOrd="0" destOrd="3" presId="urn:microsoft.com/office/officeart/2005/8/layout/list1"/>
    <dgm:cxn modelId="{2A6D4595-DCD6-42B7-B79C-A7A6535DBED1}" srcId="{3124A43C-B049-40A0-8FBF-36CFD1A3C363}" destId="{5B5F2CE4-72B7-44F6-AD4F-E83C169F2916}" srcOrd="1" destOrd="0" parTransId="{C12D5AA1-40A7-45D3-A1DC-AE0A136A5FC1}" sibTransId="{5692CE31-6DF7-4277-9A88-3B270B9C78BD}"/>
    <dgm:cxn modelId="{AFE82CBD-7E19-44A5-81AB-109BBEC006F1}" type="presOf" srcId="{27CD3462-F38D-4043-98A9-42C1E69A0722}" destId="{3D4FD862-B99C-47A7-A325-1D0145C8CD56}" srcOrd="0" destOrd="2" presId="urn:microsoft.com/office/officeart/2005/8/layout/list1"/>
    <dgm:cxn modelId="{659C1FC7-20A4-47E1-A12E-58A3F6415F27}" srcId="{3124A43C-B049-40A0-8FBF-36CFD1A3C363}" destId="{3D03CE54-18E6-4CC7-9DB3-C20F7C318128}" srcOrd="0" destOrd="0" parTransId="{744B0FD9-B38E-4C0C-8D9A-F0638D1ECBB6}" sibTransId="{50C2C114-C903-4CC2-B9AF-2177E8CBE2F5}"/>
    <dgm:cxn modelId="{A8C05CD2-66FD-4607-8E8F-4E0D17663973}" srcId="{A11CA2C7-1FA9-4F9D-AC46-B758085560A1}" destId="{C9645CF2-0499-4071-B06A-7D4BA15ACE4E}" srcOrd="1" destOrd="0" parTransId="{4B64ACB4-3689-4079-A0C2-DF3BC7C49B14}" sibTransId="{D1C0F34B-8E1E-4105-8EE3-C3E1D05DB8AA}"/>
    <dgm:cxn modelId="{E9BF0BDA-2E1C-4C57-8D78-FC2C4F08A985}" type="presOf" srcId="{5B5F2CE4-72B7-44F6-AD4F-E83C169F2916}" destId="{3D4FD862-B99C-47A7-A325-1D0145C8CD56}" srcOrd="0" destOrd="1" presId="urn:microsoft.com/office/officeart/2005/8/layout/list1"/>
    <dgm:cxn modelId="{6685B8E9-B2F4-4923-82A9-6460DB5E71F7}" type="presOf" srcId="{A11CA2C7-1FA9-4F9D-AC46-B758085560A1}" destId="{FFC49E2B-ADFA-4337-AE40-17D0AE2D96AD}" srcOrd="0" destOrd="0" presId="urn:microsoft.com/office/officeart/2005/8/layout/list1"/>
    <dgm:cxn modelId="{22C775FE-1137-429A-A757-660BB1A42E4A}" type="presOf" srcId="{C9645CF2-0499-4071-B06A-7D4BA15ACE4E}" destId="{128678AB-E42E-41B8-BDEA-46DAFE1265AA}" srcOrd="0" destOrd="0" presId="urn:microsoft.com/office/officeart/2005/8/layout/list1"/>
    <dgm:cxn modelId="{40982E95-0D7F-4944-A588-992B846666CC}" type="presParOf" srcId="{FFC49E2B-ADFA-4337-AE40-17D0AE2D96AD}" destId="{C8447A7D-091D-43D5-89EF-2470152456C0}" srcOrd="0" destOrd="0" presId="urn:microsoft.com/office/officeart/2005/8/layout/list1"/>
    <dgm:cxn modelId="{5BDFC9E0-E3B4-41A9-AC37-2CD7ACDE18A7}" type="presParOf" srcId="{C8447A7D-091D-43D5-89EF-2470152456C0}" destId="{5EB08CED-27CE-4810-84D7-25B2EDABF215}" srcOrd="0" destOrd="0" presId="urn:microsoft.com/office/officeart/2005/8/layout/list1"/>
    <dgm:cxn modelId="{15B6EF97-98DE-4675-8CD5-B70D76A62CE3}" type="presParOf" srcId="{C8447A7D-091D-43D5-89EF-2470152456C0}" destId="{2D7C9869-2B61-407B-A1CE-B40730C4CFF3}" srcOrd="1" destOrd="0" presId="urn:microsoft.com/office/officeart/2005/8/layout/list1"/>
    <dgm:cxn modelId="{B3347BD0-60E0-4E42-B438-1BF327D55A05}" type="presParOf" srcId="{FFC49E2B-ADFA-4337-AE40-17D0AE2D96AD}" destId="{090ABF32-C194-4E86-A811-5FD7A76DCD7F}" srcOrd="1" destOrd="0" presId="urn:microsoft.com/office/officeart/2005/8/layout/list1"/>
    <dgm:cxn modelId="{B51AFBD0-21BC-4D71-B4DA-F99295B9A0B8}" type="presParOf" srcId="{FFC49E2B-ADFA-4337-AE40-17D0AE2D96AD}" destId="{3D4FD862-B99C-47A7-A325-1D0145C8CD56}" srcOrd="2" destOrd="0" presId="urn:microsoft.com/office/officeart/2005/8/layout/list1"/>
    <dgm:cxn modelId="{617F69DF-A4CF-4274-8717-638AE4234E44}" type="presParOf" srcId="{FFC49E2B-ADFA-4337-AE40-17D0AE2D96AD}" destId="{5F44657B-5961-4FAD-9CAC-D4C66BB9415A}" srcOrd="3" destOrd="0" presId="urn:microsoft.com/office/officeart/2005/8/layout/list1"/>
    <dgm:cxn modelId="{4D9F4D17-D15C-4E6E-AE51-0974F76FD8DE}" type="presParOf" srcId="{FFC49E2B-ADFA-4337-AE40-17D0AE2D96AD}" destId="{2384F4A6-4DFE-4A49-9C0E-4121CEA5B1FA}" srcOrd="4" destOrd="0" presId="urn:microsoft.com/office/officeart/2005/8/layout/list1"/>
    <dgm:cxn modelId="{0DED922A-5579-4CEB-8DEE-4CA003EB584C}" type="presParOf" srcId="{2384F4A6-4DFE-4A49-9C0E-4121CEA5B1FA}" destId="{128678AB-E42E-41B8-BDEA-46DAFE1265AA}" srcOrd="0" destOrd="0" presId="urn:microsoft.com/office/officeart/2005/8/layout/list1"/>
    <dgm:cxn modelId="{68FD49BA-6AFD-4FB6-BDDE-B4617072D886}" type="presParOf" srcId="{2384F4A6-4DFE-4A49-9C0E-4121CEA5B1FA}" destId="{C0B4B40F-02AA-4802-ADAD-518661F2CAFF}" srcOrd="1" destOrd="0" presId="urn:microsoft.com/office/officeart/2005/8/layout/list1"/>
    <dgm:cxn modelId="{8FDA4B22-5992-4E97-B1CF-3462FE1C5A3B}" type="presParOf" srcId="{FFC49E2B-ADFA-4337-AE40-17D0AE2D96AD}" destId="{633C1306-7ABC-4193-99C4-814E9FCA1FEF}" srcOrd="5" destOrd="0" presId="urn:microsoft.com/office/officeart/2005/8/layout/list1"/>
    <dgm:cxn modelId="{7B17F0EC-FAF9-44B4-8A5E-759E3B0E22C8}" type="presParOf" srcId="{FFC49E2B-ADFA-4337-AE40-17D0AE2D96AD}" destId="{C1894928-B37D-4B76-9741-6F06E6C670BE}"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E1953-5BC3-4DDC-AB6C-5D8878526871}">
      <dsp:nvSpPr>
        <dsp:cNvPr id="0" name=""/>
        <dsp:cNvSpPr/>
      </dsp:nvSpPr>
      <dsp:spPr>
        <a:xfrm>
          <a:off x="878357" y="426263"/>
          <a:ext cx="980342" cy="9803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86B8E8-E5E5-4368-9971-F89AF6E11DA8}">
      <dsp:nvSpPr>
        <dsp:cNvPr id="0" name=""/>
        <dsp:cNvSpPr/>
      </dsp:nvSpPr>
      <dsp:spPr>
        <a:xfrm>
          <a:off x="279259" y="1824678"/>
          <a:ext cx="2178539" cy="138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a:t>Wellbeing</a:t>
          </a:r>
          <a:r>
            <a:rPr lang="en-GB" sz="1100" b="0" i="0" kern="1200"/>
            <a:t> refers to a positive state in which individuals and communities experience good physical, mental and social health, as well as a good quality of life (World Health Organization, 2021).</a:t>
          </a:r>
          <a:endParaRPr lang="en-US" sz="1100" kern="1200"/>
        </a:p>
      </dsp:txBody>
      <dsp:txXfrm>
        <a:off x="279259" y="1824678"/>
        <a:ext cx="2178539" cy="1387045"/>
      </dsp:txXfrm>
    </dsp:sp>
    <dsp:sp modelId="{E55792F5-B9E8-413E-AA8B-FF5CAE36E7D4}">
      <dsp:nvSpPr>
        <dsp:cNvPr id="0" name=""/>
        <dsp:cNvSpPr/>
      </dsp:nvSpPr>
      <dsp:spPr>
        <a:xfrm>
          <a:off x="3438140" y="426263"/>
          <a:ext cx="980342" cy="9803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2AE66B-5902-49EF-BDAC-548D6C916EE3}">
      <dsp:nvSpPr>
        <dsp:cNvPr id="0" name=""/>
        <dsp:cNvSpPr/>
      </dsp:nvSpPr>
      <dsp:spPr>
        <a:xfrm>
          <a:off x="2839042" y="1824678"/>
          <a:ext cx="2178539" cy="138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a:t>Sustainability</a:t>
          </a:r>
          <a:r>
            <a:rPr lang="en-GB" sz="1100" b="0" i="0" kern="1200"/>
            <a:t> means meeting the needs of the present while protecting the ability of future generations to meet their own needs. It involves balancing </a:t>
          </a:r>
          <a:r>
            <a:rPr lang="en-GB" sz="1100" b="1" i="0" kern="1200"/>
            <a:t>economic, social and environmental</a:t>
          </a:r>
          <a:r>
            <a:rPr lang="en-GB" sz="1100" b="0" i="0" kern="1200"/>
            <a:t> needs (United Nations, 2023).</a:t>
          </a:r>
          <a:endParaRPr lang="en-US" sz="1100" kern="1200"/>
        </a:p>
      </dsp:txBody>
      <dsp:txXfrm>
        <a:off x="2839042" y="1824678"/>
        <a:ext cx="2178539" cy="1387045"/>
      </dsp:txXfrm>
    </dsp:sp>
    <dsp:sp modelId="{8CE036F9-40CB-47C6-BE81-0A1233428AA5}">
      <dsp:nvSpPr>
        <dsp:cNvPr id="0" name=""/>
        <dsp:cNvSpPr/>
      </dsp:nvSpPr>
      <dsp:spPr>
        <a:xfrm>
          <a:off x="5997924" y="426263"/>
          <a:ext cx="980342" cy="9803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D9FC8-B789-4A41-89A0-DF935ECD40C6}">
      <dsp:nvSpPr>
        <dsp:cNvPr id="0" name=""/>
        <dsp:cNvSpPr/>
      </dsp:nvSpPr>
      <dsp:spPr>
        <a:xfrm>
          <a:off x="5398825" y="1824678"/>
          <a:ext cx="2178539" cy="138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a:t>Together, wellbeing and sustainability</a:t>
          </a:r>
          <a:r>
            <a:rPr lang="en-GB" sz="1100" b="0" i="0" kern="1200"/>
            <a:t> focus on creating healthy, inclusive and resilient communities while protecting the environment for future generations.</a:t>
          </a:r>
          <a:endParaRPr lang="en-US" sz="1100" kern="1200"/>
        </a:p>
      </dsp:txBody>
      <dsp:txXfrm>
        <a:off x="5398825" y="1824678"/>
        <a:ext cx="2178539" cy="13870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3F025-A65B-4395-90F7-D8BF437337F5}">
      <dsp:nvSpPr>
        <dsp:cNvPr id="0" name=""/>
        <dsp:cNvSpPr/>
      </dsp:nvSpPr>
      <dsp:spPr>
        <a:xfrm>
          <a:off x="0" y="445751"/>
          <a:ext cx="8126730" cy="13689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Sustainable Development Goal 3 (SDG 3) aims to “ensure healthy lives and promote well-being for all at all ages” (United Nations, 2015). In the UK, legislation such as the Health and Social Care Act 2012 supports this goal by placing duties on health organisations to improve population health and reduce health inequalities (UK Parliament, 2012). The Health and Care Act 2022 further strengthens a sustainable health and care system by promoting integrated care and improving population health outcomes (UK Parliament, 2022).</a:t>
          </a:r>
          <a:endParaRPr lang="en-US" sz="1400" b="0" kern="1200" dirty="0">
            <a:latin typeface="Arial" panose="020B0604020202020204" pitchFamily="34" charset="0"/>
            <a:cs typeface="Arial" panose="020B0604020202020204" pitchFamily="34" charset="0"/>
          </a:endParaRPr>
        </a:p>
      </dsp:txBody>
      <dsp:txXfrm>
        <a:off x="66824" y="512575"/>
        <a:ext cx="7993082" cy="1235252"/>
      </dsp:txXfrm>
    </dsp:sp>
    <dsp:sp modelId="{79EF5785-B821-40B4-B748-1B0AF1E47312}">
      <dsp:nvSpPr>
        <dsp:cNvPr id="0" name=""/>
        <dsp:cNvSpPr/>
      </dsp:nvSpPr>
      <dsp:spPr>
        <a:xfrm>
          <a:off x="0" y="2001852"/>
          <a:ext cx="8126730" cy="13689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Key link to SDG 3: These laws support well-being, prevention, equal access to healthcare and sustainable health services, contributing directly to SDG 3</a:t>
          </a:r>
          <a:endParaRPr lang="en-US" sz="1400" b="0" kern="1200" dirty="0">
            <a:latin typeface="Arial" panose="020B0604020202020204" pitchFamily="34" charset="0"/>
            <a:cs typeface="Arial" panose="020B0604020202020204" pitchFamily="34" charset="0"/>
          </a:endParaRPr>
        </a:p>
      </dsp:txBody>
      <dsp:txXfrm>
        <a:off x="66824" y="2068676"/>
        <a:ext cx="7993082" cy="12352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FD862-B99C-47A7-A325-1D0145C8CD56}">
      <dsp:nvSpPr>
        <dsp:cNvPr id="0" name=""/>
        <dsp:cNvSpPr/>
      </dsp:nvSpPr>
      <dsp:spPr>
        <a:xfrm>
          <a:off x="0" y="453289"/>
          <a:ext cx="8126730" cy="208372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30725" tIns="562356" rIns="630725" bIns="99568" numCol="1" spcCol="1270" anchor="t" anchorCtr="0">
          <a:noAutofit/>
        </a:bodyPr>
        <a:lstStyle/>
        <a:p>
          <a:pPr marL="114300" lvl="1" indent="-114300" algn="l" defTabSz="622300">
            <a:lnSpc>
              <a:spcPct val="90000"/>
            </a:lnSpc>
            <a:spcBef>
              <a:spcPct val="0"/>
            </a:spcBef>
            <a:spcAft>
              <a:spcPct val="15000"/>
            </a:spcAft>
            <a:buChar char="•"/>
          </a:pPr>
          <a:r>
            <a:rPr lang="en-GB" sz="1400" b="0" i="0" kern="1200" dirty="0">
              <a:latin typeface="Arial" panose="020B0604020202020204" pitchFamily="34" charset="0"/>
              <a:cs typeface="Arial" panose="020B0604020202020204" pitchFamily="34" charset="0"/>
            </a:rPr>
            <a:t>Black or Black British people were 3.5× more likely to be detained under the Mental Health Act than White people in 2022/23.</a:t>
          </a:r>
          <a:endParaRPr lang="en-US" sz="1400" b="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b="0" i="0" kern="1200" dirty="0">
              <a:latin typeface="Arial" panose="020B0604020202020204" pitchFamily="34" charset="0"/>
              <a:cs typeface="Arial" panose="020B0604020202020204" pitchFamily="34" charset="0"/>
            </a:rPr>
            <a:t>Detention rates were nearly 4× higher in the most deprived areas than in the least deprived areas.</a:t>
          </a:r>
          <a:endParaRPr lang="en-US" sz="1400" b="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b="0" i="0" kern="1200" dirty="0">
              <a:latin typeface="Arial" panose="020B0604020202020204" pitchFamily="34" charset="0"/>
              <a:cs typeface="Arial" panose="020B0604020202020204" pitchFamily="34" charset="0"/>
            </a:rPr>
            <a:t>People with severe mental illness were 5× more likely to die before age 75.</a:t>
          </a:r>
          <a:endParaRPr lang="en-US" sz="1400" b="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b="0" i="0" kern="1200" dirty="0">
              <a:latin typeface="Arial" panose="020B0604020202020204" pitchFamily="34" charset="0"/>
              <a:cs typeface="Arial" panose="020B0604020202020204" pitchFamily="34" charset="0"/>
            </a:rPr>
            <a:t>Around 26,000 deaths each year among people with severe mental illness were potentially preventable.</a:t>
          </a:r>
          <a:endParaRPr lang="en-US" sz="1400" b="0" kern="1200" dirty="0">
            <a:latin typeface="Arial" panose="020B0604020202020204" pitchFamily="34" charset="0"/>
            <a:cs typeface="Arial" panose="020B0604020202020204" pitchFamily="34" charset="0"/>
          </a:endParaRPr>
        </a:p>
      </dsp:txBody>
      <dsp:txXfrm>
        <a:off x="0" y="453289"/>
        <a:ext cx="8126730" cy="2083725"/>
      </dsp:txXfrm>
    </dsp:sp>
    <dsp:sp modelId="{2D7C9869-2B61-407B-A1CE-B40730C4CFF3}">
      <dsp:nvSpPr>
        <dsp:cNvPr id="0" name=""/>
        <dsp:cNvSpPr/>
      </dsp:nvSpPr>
      <dsp:spPr>
        <a:xfrm>
          <a:off x="406336" y="54769"/>
          <a:ext cx="5688711" cy="7970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5020" tIns="0" rIns="215020" bIns="0" numCol="1" spcCol="1270" anchor="ctr" anchorCtr="0">
          <a:noAutofit/>
        </a:bodyPr>
        <a:lstStyle/>
        <a:p>
          <a:pPr marL="0" lvl="0" indent="0" algn="l" defTabSz="1200150">
            <a:lnSpc>
              <a:spcPct val="90000"/>
            </a:lnSpc>
            <a:spcBef>
              <a:spcPct val="0"/>
            </a:spcBef>
            <a:spcAft>
              <a:spcPct val="35000"/>
            </a:spcAft>
            <a:buNone/>
            <a:defRPr b="1"/>
          </a:pPr>
          <a:r>
            <a:rPr lang="en-GB" sz="2700" b="1" i="0" kern="1200"/>
            <a:t>Mental Health Inequalities – UK</a:t>
          </a:r>
          <a:endParaRPr lang="en-US" sz="2700" kern="1200"/>
        </a:p>
      </dsp:txBody>
      <dsp:txXfrm>
        <a:off x="445244" y="93677"/>
        <a:ext cx="5610895" cy="719224"/>
      </dsp:txXfrm>
    </dsp:sp>
    <dsp:sp modelId="{C1894928-B37D-4B76-9741-6F06E6C670BE}">
      <dsp:nvSpPr>
        <dsp:cNvPr id="0" name=""/>
        <dsp:cNvSpPr/>
      </dsp:nvSpPr>
      <dsp:spPr>
        <a:xfrm>
          <a:off x="0" y="3081334"/>
          <a:ext cx="8126730" cy="680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0B4B40F-02AA-4802-ADAD-518661F2CAFF}">
      <dsp:nvSpPr>
        <dsp:cNvPr id="0" name=""/>
        <dsp:cNvSpPr/>
      </dsp:nvSpPr>
      <dsp:spPr>
        <a:xfrm>
          <a:off x="406336" y="2682814"/>
          <a:ext cx="5688711" cy="7970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5020" tIns="0" rIns="215020" bIns="0" numCol="1" spcCol="1270" anchor="ctr" anchorCtr="0">
          <a:noAutofit/>
        </a:bodyPr>
        <a:lstStyle/>
        <a:p>
          <a:pPr marL="0" lvl="0" indent="0" algn="l" defTabSz="1200150">
            <a:lnSpc>
              <a:spcPct val="90000"/>
            </a:lnSpc>
            <a:spcBef>
              <a:spcPct val="0"/>
            </a:spcBef>
            <a:spcAft>
              <a:spcPct val="35000"/>
            </a:spcAft>
            <a:buNone/>
            <a:defRPr b="1"/>
          </a:pPr>
          <a:r>
            <a:rPr lang="en-GB" sz="2700" kern="1200"/>
            <a:t>The King’s Fund (2024)</a:t>
          </a:r>
          <a:endParaRPr lang="en-US" sz="2700" kern="1200"/>
        </a:p>
      </dsp:txBody>
      <dsp:txXfrm>
        <a:off x="445244" y="2721722"/>
        <a:ext cx="5610895" cy="71922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8950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endParaRPr lang="en-GB" dirty="0"/>
          </a:p>
        </p:txBody>
      </p:sp>
    </p:spTree>
    <p:extLst>
      <p:ext uri="{BB962C8B-B14F-4D97-AF65-F5344CB8AC3E}">
        <p14:creationId xmlns:p14="http://schemas.microsoft.com/office/powerpoint/2010/main" val="1418688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7160" y="3882120"/>
            <a:ext cx="8730234" cy="634120"/>
          </a:xfrm>
        </p:spPr>
        <p:txBody>
          <a:bodyPr vert="horz" lIns="91440" tIns="45720" rIns="91440" bIns="45720" rtlCol="0" anchor="b">
            <a:normAutofit/>
          </a:bodyPr>
          <a:lstStyle>
            <a:lvl1pPr>
              <a:defRPr lang="en-US" sz="33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7735" y="4485132"/>
            <a:ext cx="8709660" cy="397764"/>
          </a:xfrm>
        </p:spPr>
        <p:txBody>
          <a:bodyPr vert="horz" lIns="91440" tIns="45720" rIns="91440" bIns="45720" rtlCol="0">
            <a:normAutofit/>
          </a:bodyPr>
          <a:lstStyle>
            <a:lvl1pPr marL="0" indent="0">
              <a:buNone/>
              <a:defRPr lang="en-US" sz="1200" dirty="0">
                <a:solidFill>
                  <a:schemeClr val="tx2"/>
                </a:solidFill>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150AF6FA-7D1D-1351-A76E-43C54D28FD68}"/>
              </a:ext>
            </a:extLst>
          </p:cNvPr>
          <p:cNvSpPr>
            <a:spLocks noGrp="1"/>
          </p:cNvSpPr>
          <p:nvPr>
            <p:ph type="pic" sz="quarter" idx="13" hasCustomPrompt="1"/>
          </p:nvPr>
        </p:nvSpPr>
        <p:spPr>
          <a:xfrm>
            <a:off x="205665" y="200025"/>
            <a:ext cx="8737092" cy="3640361"/>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37160" y="4793743"/>
            <a:ext cx="2104054" cy="247850"/>
          </a:xfrm>
        </p:spPr>
        <p:txBody>
          <a:bodyPr/>
          <a:lstStyle>
            <a:lvl1pPr>
              <a:defRPr>
                <a:solidFill>
                  <a:schemeClr val="tx2"/>
                </a:solidFill>
                <a:effectLst/>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103386" y="4793743"/>
            <a:ext cx="2620736" cy="247850"/>
          </a:xfrm>
        </p:spPr>
        <p:txBody>
          <a:bodyPr/>
          <a:lstStyle>
            <a:lvl1pPr algn="r">
              <a:defRPr>
                <a:solidFill>
                  <a:schemeClr val="tx2"/>
                </a:solidFill>
                <a:effectLst/>
              </a:defRPr>
            </a:lvl1pPr>
          </a:lstStyle>
          <a:p>
            <a:fld id="{9961397C-706D-4EB8-B1E1-D1B680D284C3}" type="datetime1">
              <a:rPr lang="en-US" smtClean="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724122" y="4793743"/>
            <a:ext cx="321905" cy="247850"/>
          </a:xfrm>
        </p:spPr>
        <p:txBody>
          <a:bodyPr/>
          <a:lstStyle>
            <a:lvl1pPr>
              <a:defRPr>
                <a:solidFill>
                  <a:schemeClr val="tx2"/>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899153925"/>
      </p:ext>
    </p:extLst>
  </p:cSld>
  <p:clrMapOvr>
    <a:overrideClrMapping bg1="dk1" tx1="lt1" bg2="dk2" tx2="lt2" accent1="accent1" accent2="accent2" accent3="accent3" accent4="accent4" accent5="accent5" accent6="accent6" hlink="hlink" folHlink="folHlink"/>
  </p:clrMapOvr>
  <p:hf sldNum="0"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01B6F81-747A-40C6-B81B-62F051B20082}"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30447271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745197" y="156566"/>
            <a:ext cx="3049554" cy="2794453"/>
          </a:xfrm>
        </p:spPr>
        <p:txBody>
          <a:bodyPr vert="horz" lIns="91440" tIns="45720" rIns="91440" bIns="45720" rtlCol="0" anchor="t">
            <a:normAutofit/>
          </a:bodyPr>
          <a:lstStyle>
            <a:lvl1pPr>
              <a:defRPr lang="en-US" sz="375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751547" y="3634740"/>
            <a:ext cx="3049554" cy="1035558"/>
          </a:xfrm>
        </p:spPr>
        <p:txBody>
          <a:bodyPr vert="horz" lIns="91440" tIns="45720" rIns="91440" bIns="45720" rtlCol="0" anchor="b">
            <a:normAutofit/>
          </a:bodyPr>
          <a:lstStyle>
            <a:lvl1pPr marL="0" indent="0">
              <a:buNone/>
              <a:defRPr lang="en-US" sz="1200">
                <a:solidFill>
                  <a:schemeClr val="tx2"/>
                </a:solidFill>
              </a:defRPr>
            </a:lvl1pPr>
          </a:lstStyle>
          <a:p>
            <a:pPr lvl="0"/>
            <a:r>
              <a:rPr lang="en-US"/>
              <a:t>Click to edit Master subtitle style</a:t>
            </a:r>
            <a:endParaRPr lang="en-US" dirty="0"/>
          </a:p>
        </p:txBody>
      </p:sp>
      <p:sp>
        <p:nvSpPr>
          <p:cNvPr id="12" name="Picture Placeholder 11">
            <a:extLst>
              <a:ext uri="{FF2B5EF4-FFF2-40B4-BE49-F238E27FC236}">
                <a16:creationId xmlns:a16="http://schemas.microsoft.com/office/drawing/2014/main" id="{7A934108-77F2-43A6-38EF-C1CDEDD103C2}"/>
              </a:ext>
            </a:extLst>
          </p:cNvPr>
          <p:cNvSpPr>
            <a:spLocks noGrp="1"/>
          </p:cNvSpPr>
          <p:nvPr>
            <p:ph type="pic" sz="quarter" idx="13" hasCustomPrompt="1"/>
          </p:nvPr>
        </p:nvSpPr>
        <p:spPr>
          <a:xfrm>
            <a:off x="205740" y="200025"/>
            <a:ext cx="5429249" cy="4742168"/>
          </a:xfrm>
          <a:custGeom>
            <a:avLst/>
            <a:gdLst>
              <a:gd name="connsiteX0" fmla="*/ 291359 w 7238998"/>
              <a:gd name="connsiteY0" fmla="*/ 0 h 6322891"/>
              <a:gd name="connsiteX1" fmla="*/ 6947639 w 7238998"/>
              <a:gd name="connsiteY1" fmla="*/ 0 h 6322891"/>
              <a:gd name="connsiteX2" fmla="*/ 7238998 w 7238998"/>
              <a:gd name="connsiteY2" fmla="*/ 291359 h 6322891"/>
              <a:gd name="connsiteX3" fmla="*/ 7238998 w 7238998"/>
              <a:gd name="connsiteY3" fmla="*/ 6031532 h 6322891"/>
              <a:gd name="connsiteX4" fmla="*/ 6947639 w 7238998"/>
              <a:gd name="connsiteY4" fmla="*/ 6322891 h 6322891"/>
              <a:gd name="connsiteX5" fmla="*/ 291359 w 7238998"/>
              <a:gd name="connsiteY5" fmla="*/ 6322891 h 6322891"/>
              <a:gd name="connsiteX6" fmla="*/ 0 w 7238998"/>
              <a:gd name="connsiteY6" fmla="*/ 6031532 h 6322891"/>
              <a:gd name="connsiteX7" fmla="*/ 0 w 7238998"/>
              <a:gd name="connsiteY7" fmla="*/ 291359 h 6322891"/>
              <a:gd name="connsiteX8" fmla="*/ 291359 w 7238998"/>
              <a:gd name="connsiteY8" fmla="*/ 0 h 6322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749861" y="4793742"/>
            <a:ext cx="2027833" cy="253746"/>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858125" y="4793742"/>
            <a:ext cx="774063" cy="253746"/>
          </a:xfrm>
        </p:spPr>
        <p:txBody>
          <a:bodyPr/>
          <a:lstStyle>
            <a:lvl1pPr>
              <a:defRPr>
                <a:solidFill>
                  <a:schemeClr val="tx2"/>
                </a:solidFill>
                <a:effectLst/>
              </a:defRPr>
            </a:lvl1pPr>
          </a:lstStyle>
          <a:p>
            <a:fld id="{DB19E114-DE0F-4D79-972B-16F4D1534B50}" type="datetime1">
              <a:rPr lang="en-US" smtClean="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632188" y="4791628"/>
            <a:ext cx="342900" cy="253746"/>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77736688"/>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13949" y="1147157"/>
            <a:ext cx="6116103" cy="1742912"/>
          </a:xfrm>
        </p:spPr>
        <p:txBody>
          <a:bodyPr anchor="b">
            <a:normAutofit/>
          </a:bodyPr>
          <a:lstStyle>
            <a:lvl1pPr algn="ctr">
              <a:defRPr sz="405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33036" y="3040128"/>
            <a:ext cx="4477928" cy="804509"/>
          </a:xfrm>
        </p:spPr>
        <p:txBody>
          <a:bodyPr anchor="t">
            <a:normAutofit/>
          </a:bodyPr>
          <a:lstStyle>
            <a:lvl1pPr marL="0" indent="0" algn="ctr">
              <a:buNone/>
              <a:defRPr sz="12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454ACAC3-7932-4379-B917-F7F78C6F24BE}" type="datetime1">
              <a:rPr lang="en-US" smtClean="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685766752"/>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118297" y="2400300"/>
            <a:ext cx="6752171" cy="2686638"/>
          </a:xfrm>
        </p:spPr>
        <p:txBody>
          <a:bodyPr anchor="b">
            <a:normAutofit/>
          </a:bodyPr>
          <a:lstStyle>
            <a:lvl1pPr>
              <a:defRPr sz="5175">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134028" y="105912"/>
            <a:ext cx="2027833" cy="253746"/>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7858125" y="105912"/>
            <a:ext cx="774063" cy="253746"/>
          </a:xfrm>
        </p:spPr>
        <p:txBody>
          <a:bodyPr/>
          <a:lstStyle>
            <a:lvl1pPr>
              <a:defRPr>
                <a:solidFill>
                  <a:schemeClr val="tx2"/>
                </a:solidFill>
              </a:defRPr>
            </a:lvl1pPr>
          </a:lstStyle>
          <a:p>
            <a:fld id="{CBB9144B-27A2-4831-A05B-9434A462331E}" type="datetime1">
              <a:rPr lang="en-US" smtClean="0"/>
              <a:t>10/11/2026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8632188" y="105912"/>
            <a:ext cx="342900" cy="253746"/>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166643332"/>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0362" y="142267"/>
            <a:ext cx="8506429" cy="1222114"/>
          </a:xfrm>
        </p:spPr>
        <p:txBody>
          <a:bodyPr anchor="t">
            <a:normAutofit/>
          </a:bodyPr>
          <a:lstStyle>
            <a:lvl1pPr>
              <a:defRPr sz="5700" baseline="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0" y="1771650"/>
            <a:ext cx="4371975" cy="2857500"/>
          </a:xfrm>
        </p:spPr>
        <p:txBody>
          <a:bodyPr vert="horz" lIns="91440" tIns="45720" rIns="91440" bIns="45720" rtlCol="0" anchor="b">
            <a:normAutofit/>
          </a:bodyPr>
          <a:lstStyle>
            <a:lvl1pPr marL="342900" indent="-342900">
              <a:buFont typeface="+mj-lt"/>
              <a:buAutoNum type="arabicPeriod"/>
              <a:defRPr lang="en-US" sz="1200" dirty="0"/>
            </a:lvl1pPr>
            <a:lvl2pPr marL="428625" indent="-257175">
              <a:buFont typeface="+mj-lt"/>
              <a:buAutoNum type="arabicPeriod"/>
              <a:defRPr lang="en-US" sz="1200" dirty="0"/>
            </a:lvl2pPr>
            <a:lvl3pPr marL="600075" indent="-257175">
              <a:buFont typeface="+mj-lt"/>
              <a:buAutoNum type="arabicPeriod"/>
              <a:defRPr lang="en-US" sz="1200" dirty="0"/>
            </a:lvl3pPr>
            <a:lvl4pPr>
              <a:buFont typeface="+mj-lt"/>
              <a:buAutoNum type="arabicPeriod"/>
              <a:defRPr lang="en-US" sz="1200" dirty="0"/>
            </a:lvl4pPr>
            <a:lvl5pPr>
              <a:buFont typeface="+mj-lt"/>
              <a:buAutoNum type="arabicPeriod"/>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5895950-DBB3-436C-A1DD-7D3C30A336E3}" type="datetime1">
              <a:rPr lang="en-US" smtClean="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806556293"/>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7160" y="3046397"/>
            <a:ext cx="4434840" cy="1701269"/>
          </a:xfrm>
        </p:spPr>
        <p:txBody>
          <a:bodyPr anchor="t">
            <a:normAutofit/>
          </a:bodyPr>
          <a:lstStyle>
            <a:lvl1pPr>
              <a:defRPr sz="4350"/>
            </a:lvl1pPr>
          </a:lstStyle>
          <a:p>
            <a:r>
              <a:rPr lang="en-US"/>
              <a:t>Click to edit Master title style</a:t>
            </a:r>
            <a:endParaRPr lang="en-US" dirty="0"/>
          </a:p>
        </p:txBody>
      </p:sp>
      <p:sp>
        <p:nvSpPr>
          <p:cNvPr id="16" name="Picture Placeholder 15">
            <a:extLst>
              <a:ext uri="{FF2B5EF4-FFF2-40B4-BE49-F238E27FC236}">
                <a16:creationId xmlns:a16="http://schemas.microsoft.com/office/drawing/2014/main" id="{F88BC23C-4171-DFCF-3175-10D2602FF561}"/>
              </a:ext>
            </a:extLst>
          </p:cNvPr>
          <p:cNvSpPr>
            <a:spLocks noGrp="1"/>
          </p:cNvSpPr>
          <p:nvPr>
            <p:ph type="pic" sz="quarter" idx="14" hasCustomPrompt="1"/>
          </p:nvPr>
        </p:nvSpPr>
        <p:spPr>
          <a:xfrm>
            <a:off x="205740" y="201381"/>
            <a:ext cx="8737092" cy="2706814"/>
          </a:xfrm>
          <a:custGeom>
            <a:avLst/>
            <a:gdLst>
              <a:gd name="connsiteX0" fmla="*/ 283385 w 11658600"/>
              <a:gd name="connsiteY0" fmla="*/ 0 h 3609085"/>
              <a:gd name="connsiteX1" fmla="*/ 11375215 w 11658600"/>
              <a:gd name="connsiteY1" fmla="*/ 0 h 3609085"/>
              <a:gd name="connsiteX2" fmla="*/ 11658600 w 11658600"/>
              <a:gd name="connsiteY2" fmla="*/ 283385 h 3609085"/>
              <a:gd name="connsiteX3" fmla="*/ 11658600 w 11658600"/>
              <a:gd name="connsiteY3" fmla="*/ 3325700 h 3609085"/>
              <a:gd name="connsiteX4" fmla="*/ 11375215 w 11658600"/>
              <a:gd name="connsiteY4" fmla="*/ 3609085 h 3609085"/>
              <a:gd name="connsiteX5" fmla="*/ 283385 w 11658600"/>
              <a:gd name="connsiteY5" fmla="*/ 3609085 h 3609085"/>
              <a:gd name="connsiteX6" fmla="*/ 0 w 11658600"/>
              <a:gd name="connsiteY6" fmla="*/ 3325700 h 3609085"/>
              <a:gd name="connsiteX7" fmla="*/ 0 w 11658600"/>
              <a:gd name="connsiteY7" fmla="*/ 283385 h 3609085"/>
              <a:gd name="connsiteX8" fmla="*/ 283385 w 11658600"/>
              <a:gd name="connsiteY8" fmla="*/ 0 h 360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3609085">
                <a:moveTo>
                  <a:pt x="283385" y="0"/>
                </a:moveTo>
                <a:lnTo>
                  <a:pt x="11375215" y="0"/>
                </a:lnTo>
                <a:cubicBezTo>
                  <a:pt x="11531724" y="0"/>
                  <a:pt x="11658600" y="126876"/>
                  <a:pt x="11658600" y="283385"/>
                </a:cubicBezTo>
                <a:lnTo>
                  <a:pt x="11658600" y="3325700"/>
                </a:lnTo>
                <a:cubicBezTo>
                  <a:pt x="11658600" y="3482209"/>
                  <a:pt x="11531724" y="3609085"/>
                  <a:pt x="11375215" y="3609085"/>
                </a:cubicBezTo>
                <a:lnTo>
                  <a:pt x="283385" y="3609085"/>
                </a:lnTo>
                <a:cubicBezTo>
                  <a:pt x="126876" y="3609085"/>
                  <a:pt x="0" y="3482209"/>
                  <a:pt x="0" y="3325700"/>
                </a:cubicBezTo>
                <a:lnTo>
                  <a:pt x="0" y="283385"/>
                </a:lnTo>
                <a:cubicBezTo>
                  <a:pt x="0" y="126876"/>
                  <a:pt x="126876" y="0"/>
                  <a:pt x="283385"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36980" y="3029338"/>
            <a:ext cx="3314701" cy="1701270"/>
          </a:xfrm>
        </p:spPr>
        <p:txBody>
          <a:bodyPr vert="horz" lIns="91440" tIns="45720" rIns="91440" bIns="45720" rtlCol="0">
            <a:normAutofit/>
          </a:bodyPr>
          <a:lstStyle>
            <a:lvl1pPr marL="257175" indent="-257175">
              <a:buFont typeface="+mj-lt"/>
              <a:buAutoNum type="arabicPeriod"/>
              <a:defRPr lang="en-US" sz="1050" dirty="0"/>
            </a:lvl1pPr>
            <a:lvl2pPr marL="428625" indent="-257175">
              <a:buFont typeface="+mj-lt"/>
              <a:buAutoNum type="arabicPeriod"/>
              <a:defRPr lang="en-US" sz="1050" dirty="0"/>
            </a:lvl2pPr>
            <a:lvl3pPr marL="600075" indent="-257175">
              <a:buFont typeface="+mj-lt"/>
              <a:buAutoNum type="arabicPeriod"/>
              <a:defRPr lang="en-US" sz="1050" dirty="0"/>
            </a:lvl3pPr>
            <a:lvl4pPr>
              <a:buFont typeface="+mj-lt"/>
              <a:buAutoNum type="arabicPeriod"/>
              <a:defRPr lang="en-US" sz="1050" dirty="0"/>
            </a:lvl4pPr>
            <a:lvl5pPr>
              <a:buFont typeface="+mj-lt"/>
              <a:buAutoNum type="arabicPeriod"/>
              <a:defRPr lang="en-US" sz="1050" dirty="0"/>
            </a:lvl5pPr>
          </a:lstStyle>
          <a:p>
            <a:pPr marL="171450" lvl="0" indent="-171450"/>
            <a:r>
              <a:rPr lang="en-US"/>
              <a:t>Click to edit Master text styles</a:t>
            </a:r>
          </a:p>
          <a:p>
            <a:pPr marL="171450" lvl="1" indent="-171450"/>
            <a:r>
              <a:rPr lang="en-US"/>
              <a:t>Second level</a:t>
            </a:r>
          </a:p>
          <a:p>
            <a:pPr marL="171450" lvl="2" indent="-171450"/>
            <a:r>
              <a:rPr lang="en-US"/>
              <a:t>Third level</a:t>
            </a:r>
          </a:p>
          <a:p>
            <a:pPr marL="171450" lvl="3" indent="-171450"/>
            <a:r>
              <a:rPr lang="en-US"/>
              <a:t>Fourth level</a:t>
            </a:r>
          </a:p>
          <a:p>
            <a:pPr marL="171450" lvl="4" indent="-171450"/>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37160" y="4790803"/>
            <a:ext cx="2027833" cy="253746"/>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15ECDF8E-0DD2-43D3-8D07-9F3C411EACC9}" type="datetime1">
              <a:rPr lang="en-US" smtClean="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58290005"/>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8848" y="1228724"/>
            <a:ext cx="2486025" cy="2904951"/>
          </a:xfrm>
        </p:spPr>
        <p:txBody>
          <a:bodyPr anchor="t">
            <a:normAutofit/>
          </a:bodyPr>
          <a:lstStyle>
            <a:lvl1pPr>
              <a:defRPr sz="225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675764" y="1228725"/>
            <a:ext cx="4560570" cy="29049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DEB97BB-FABD-465F-A92A-114DD4401A7A}"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71057511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60" y="164593"/>
            <a:ext cx="2482796" cy="3043595"/>
          </a:xfrm>
        </p:spPr>
        <p:txBody>
          <a:bodyPr anchor="t">
            <a:normAutofit/>
          </a:bodyPr>
          <a:lstStyle>
            <a:lvl1pPr>
              <a:defRPr sz="225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979506" y="200025"/>
            <a:ext cx="5766371" cy="45358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42A6678-B47B-4355-B5D6-D7B9669114D3}"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71617510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689644" y="164592"/>
            <a:ext cx="4782410" cy="799505"/>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C455FC9-9346-2F53-C58C-5C64036CD926}"/>
              </a:ext>
            </a:extLst>
          </p:cNvPr>
          <p:cNvSpPr>
            <a:spLocks noGrp="1"/>
          </p:cNvSpPr>
          <p:nvPr>
            <p:ph type="pic" sz="quarter" idx="13" hasCustomPrompt="1"/>
          </p:nvPr>
        </p:nvSpPr>
        <p:spPr>
          <a:xfrm>
            <a:off x="205740" y="201430"/>
            <a:ext cx="3314700" cy="4744477"/>
          </a:xfrm>
          <a:custGeom>
            <a:avLst/>
            <a:gdLst>
              <a:gd name="connsiteX0" fmla="*/ 300746 w 4381500"/>
              <a:gd name="connsiteY0" fmla="*/ 0 h 6290961"/>
              <a:gd name="connsiteX1" fmla="*/ 4080754 w 4381500"/>
              <a:gd name="connsiteY1" fmla="*/ 0 h 6290961"/>
              <a:gd name="connsiteX2" fmla="*/ 4381500 w 4381500"/>
              <a:gd name="connsiteY2" fmla="*/ 300746 h 6290961"/>
              <a:gd name="connsiteX3" fmla="*/ 4381500 w 4381500"/>
              <a:gd name="connsiteY3" fmla="*/ 5990215 h 6290961"/>
              <a:gd name="connsiteX4" fmla="*/ 4080754 w 4381500"/>
              <a:gd name="connsiteY4" fmla="*/ 6290961 h 6290961"/>
              <a:gd name="connsiteX5" fmla="*/ 300746 w 4381500"/>
              <a:gd name="connsiteY5" fmla="*/ 6290961 h 6290961"/>
              <a:gd name="connsiteX6" fmla="*/ 0 w 4381500"/>
              <a:gd name="connsiteY6" fmla="*/ 5990215 h 6290961"/>
              <a:gd name="connsiteX7" fmla="*/ 0 w 4381500"/>
              <a:gd name="connsiteY7" fmla="*/ 300746 h 6290961"/>
              <a:gd name="connsiteX8" fmla="*/ 300746 w 4381500"/>
              <a:gd name="connsiteY8" fmla="*/ 0 h 629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1500" h="6290961">
                <a:moveTo>
                  <a:pt x="300746" y="0"/>
                </a:moveTo>
                <a:lnTo>
                  <a:pt x="4080754" y="0"/>
                </a:lnTo>
                <a:cubicBezTo>
                  <a:pt x="4246851" y="0"/>
                  <a:pt x="4381500" y="134649"/>
                  <a:pt x="4381500" y="300746"/>
                </a:cubicBezTo>
                <a:lnTo>
                  <a:pt x="4381500" y="5990215"/>
                </a:lnTo>
                <a:cubicBezTo>
                  <a:pt x="4381500" y="6156312"/>
                  <a:pt x="4246851" y="6290961"/>
                  <a:pt x="4080754" y="6290961"/>
                </a:cubicBezTo>
                <a:lnTo>
                  <a:pt x="300746" y="6290961"/>
                </a:lnTo>
                <a:cubicBezTo>
                  <a:pt x="134649" y="6290961"/>
                  <a:pt x="0" y="6156312"/>
                  <a:pt x="0" y="5990215"/>
                </a:cubicBezTo>
                <a:lnTo>
                  <a:pt x="0" y="300746"/>
                </a:lnTo>
                <a:cubicBezTo>
                  <a:pt x="0" y="134649"/>
                  <a:pt x="134649" y="0"/>
                  <a:pt x="3007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689644" y="964097"/>
            <a:ext cx="4782410" cy="373976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689645" y="4790803"/>
            <a:ext cx="2027833" cy="253746"/>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C4801C4-BD33-47CA-B204-FEE9BA7A0B92}"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74039995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141527" y="164592"/>
            <a:ext cx="5430973" cy="692658"/>
          </a:xfrm>
        </p:spPr>
        <p:txBody>
          <a:bodyPr anchor="t"/>
          <a:lstStyle>
            <a:lvl1pPr>
              <a:defRPr/>
            </a:lvl1pPr>
          </a:lstStyle>
          <a:p>
            <a:r>
              <a:rPr lang="en-US"/>
              <a:t>Click to edit Master title style</a:t>
            </a:r>
            <a:endParaRPr lang="en-US" dirty="0"/>
          </a:p>
        </p:txBody>
      </p:sp>
      <p:sp>
        <p:nvSpPr>
          <p:cNvPr id="20" name="Picture Placeholder 9">
            <a:extLst>
              <a:ext uri="{FF2B5EF4-FFF2-40B4-BE49-F238E27FC236}">
                <a16:creationId xmlns:a16="http://schemas.microsoft.com/office/drawing/2014/main" id="{FC55F3DB-E75F-ADDF-8222-D3F62F2CCE82}"/>
              </a:ext>
            </a:extLst>
          </p:cNvPr>
          <p:cNvSpPr>
            <a:spLocks noGrp="1"/>
          </p:cNvSpPr>
          <p:nvPr>
            <p:ph type="pic" sz="quarter" idx="13" hasCustomPrompt="1"/>
          </p:nvPr>
        </p:nvSpPr>
        <p:spPr>
          <a:xfrm>
            <a:off x="205740" y="201430"/>
            <a:ext cx="2756916" cy="4745736"/>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4 h 6320854"/>
              <a:gd name="connsiteX10" fmla="*/ 105939 w 3675888"/>
              <a:gd name="connsiteY10" fmla="*/ 6252721 h 6320854"/>
              <a:gd name="connsiteX11" fmla="*/ 51500 w 3675888"/>
              <a:gd name="connsiteY11" fmla="*/ 6192635 h 6320854"/>
              <a:gd name="connsiteX12" fmla="*/ 16622 w 3675888"/>
              <a:gd name="connsiteY12" fmla="*/ 6119873 h 6320854"/>
              <a:gd name="connsiteX13" fmla="*/ 12537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4"/>
                </a:lnTo>
                <a:lnTo>
                  <a:pt x="105939" y="6252721"/>
                </a:lnTo>
                <a:lnTo>
                  <a:pt x="51500" y="6192635"/>
                </a:lnTo>
                <a:lnTo>
                  <a:pt x="16622" y="6119873"/>
                </a:lnTo>
                <a:lnTo>
                  <a:pt x="12537"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141526" y="857250"/>
            <a:ext cx="5430974" cy="3929634"/>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141527" y="4787236"/>
            <a:ext cx="2027833" cy="253746"/>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7BBC631-32E9-41B5-A4D6-F9BADFAA6AF1}"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1592779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7160" y="164592"/>
            <a:ext cx="5430973" cy="692658"/>
          </a:xfrm>
        </p:spPr>
        <p:txBody>
          <a:bodyPr anchor="t"/>
          <a:lstStyle>
            <a:lvl1pPr>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37160" y="857250"/>
            <a:ext cx="5430974" cy="3929634"/>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37160" y="4787236"/>
            <a:ext cx="2027833" cy="253746"/>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794070" y="4790346"/>
            <a:ext cx="774063" cy="253746"/>
          </a:xfrm>
        </p:spPr>
        <p:txBody>
          <a:bodyPr/>
          <a:lstStyle>
            <a:lvl1pPr>
              <a:defRPr>
                <a:solidFill>
                  <a:schemeClr val="tx1"/>
                </a:solidFill>
                <a:effectLst/>
              </a:defRPr>
            </a:lvl1pPr>
          </a:lstStyle>
          <a:p>
            <a:fld id="{A84DF367-E34D-4C28-A660-DCABBED01BCF}"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568133" y="4790346"/>
            <a:ext cx="342900" cy="253746"/>
          </a:xfrm>
        </p:spPr>
        <p:txBody>
          <a:bodyPr/>
          <a:lstStyle/>
          <a:p>
            <a:fld id="{C8116806-1FD2-4A57-B5EA-7014AB76383B}" type="slidenum">
              <a:rPr lang="en-US" smtClean="0"/>
              <a:t>‹#›</a:t>
            </a:fld>
            <a:endParaRPr lang="en-US"/>
          </a:p>
        </p:txBody>
      </p:sp>
      <p:sp>
        <p:nvSpPr>
          <p:cNvPr id="4" name="Picture Placeholder 9">
            <a:extLst>
              <a:ext uri="{FF2B5EF4-FFF2-40B4-BE49-F238E27FC236}">
                <a16:creationId xmlns:a16="http://schemas.microsoft.com/office/drawing/2014/main" id="{F47C8A4F-E753-8148-3650-49C421EB5479}"/>
              </a:ext>
            </a:extLst>
          </p:cNvPr>
          <p:cNvSpPr>
            <a:spLocks noGrp="1"/>
          </p:cNvSpPr>
          <p:nvPr>
            <p:ph type="pic" sz="quarter" idx="13" hasCustomPrompt="1"/>
          </p:nvPr>
        </p:nvSpPr>
        <p:spPr>
          <a:xfrm>
            <a:off x="6187059" y="201430"/>
            <a:ext cx="2756916" cy="4745736"/>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3 h 6320854"/>
              <a:gd name="connsiteX10" fmla="*/ 105939 w 3675888"/>
              <a:gd name="connsiteY10" fmla="*/ 6252722 h 6320854"/>
              <a:gd name="connsiteX11" fmla="*/ 51500 w 3675888"/>
              <a:gd name="connsiteY11" fmla="*/ 6192635 h 6320854"/>
              <a:gd name="connsiteX12" fmla="*/ 16622 w 3675888"/>
              <a:gd name="connsiteY12" fmla="*/ 6119873 h 6320854"/>
              <a:gd name="connsiteX13" fmla="*/ 12538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3"/>
                </a:lnTo>
                <a:lnTo>
                  <a:pt x="105939" y="6252722"/>
                </a:lnTo>
                <a:lnTo>
                  <a:pt x="51500" y="6192635"/>
                </a:lnTo>
                <a:lnTo>
                  <a:pt x="16622" y="6119873"/>
                </a:lnTo>
                <a:lnTo>
                  <a:pt x="12538"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87255558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9392" y="164592"/>
            <a:ext cx="3538072" cy="885666"/>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39392" y="1050258"/>
            <a:ext cx="3546784" cy="365360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91129" y="4793096"/>
            <a:ext cx="974088" cy="253746"/>
          </a:xfrm>
        </p:spPr>
        <p:txBody>
          <a:bodyPr/>
          <a:lstStyle/>
          <a:p>
            <a:fld id="{5489A3B8-AADB-439D-85B5-E9ACAFD37972}"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65217" y="4793096"/>
            <a:ext cx="342900" cy="253746"/>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4200528" y="200025"/>
            <a:ext cx="4743352" cy="4743450"/>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8171317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7161" y="165652"/>
            <a:ext cx="2406015" cy="2316476"/>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3514725" y="200025"/>
            <a:ext cx="2625404" cy="474345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5815" y="165652"/>
            <a:ext cx="2400300" cy="454166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C28399-DE27-4A8B-8419-0512D16F4926}"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4270222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635317" y="164593"/>
            <a:ext cx="2918576" cy="919004"/>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B3BE62AC-2855-BB28-0282-25CA658273E5}"/>
              </a:ext>
            </a:extLst>
          </p:cNvPr>
          <p:cNvSpPr>
            <a:spLocks noGrp="1"/>
          </p:cNvSpPr>
          <p:nvPr>
            <p:ph type="pic" sz="quarter" idx="13" hasCustomPrompt="1"/>
          </p:nvPr>
        </p:nvSpPr>
        <p:spPr>
          <a:xfrm>
            <a:off x="202855" y="198882"/>
            <a:ext cx="5238477" cy="4745736"/>
          </a:xfrm>
          <a:custGeom>
            <a:avLst/>
            <a:gdLst>
              <a:gd name="connsiteX0" fmla="*/ 302565 w 7228936"/>
              <a:gd name="connsiteY0" fmla="*/ 0 h 6316602"/>
              <a:gd name="connsiteX1" fmla="*/ 6926371 w 7228936"/>
              <a:gd name="connsiteY1" fmla="*/ 0 h 6316602"/>
              <a:gd name="connsiteX2" fmla="*/ 7228936 w 7228936"/>
              <a:gd name="connsiteY2" fmla="*/ 302565 h 6316602"/>
              <a:gd name="connsiteX3" fmla="*/ 7228936 w 7228936"/>
              <a:gd name="connsiteY3" fmla="*/ 6014037 h 6316602"/>
              <a:gd name="connsiteX4" fmla="*/ 6926371 w 7228936"/>
              <a:gd name="connsiteY4" fmla="*/ 6316602 h 6316602"/>
              <a:gd name="connsiteX5" fmla="*/ 302565 w 7228936"/>
              <a:gd name="connsiteY5" fmla="*/ 6316602 h 6316602"/>
              <a:gd name="connsiteX6" fmla="*/ 0 w 7228936"/>
              <a:gd name="connsiteY6" fmla="*/ 6014037 h 6316602"/>
              <a:gd name="connsiteX7" fmla="*/ 0 w 7228936"/>
              <a:gd name="connsiteY7" fmla="*/ 302565 h 6316602"/>
              <a:gd name="connsiteX8" fmla="*/ 302565 w 7228936"/>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8936" h="6316602">
                <a:moveTo>
                  <a:pt x="302565" y="0"/>
                </a:moveTo>
                <a:lnTo>
                  <a:pt x="6926371" y="0"/>
                </a:lnTo>
                <a:cubicBezTo>
                  <a:pt x="7093473" y="0"/>
                  <a:pt x="7228936" y="135463"/>
                  <a:pt x="7228936" y="302565"/>
                </a:cubicBezTo>
                <a:lnTo>
                  <a:pt x="7228936" y="6014037"/>
                </a:lnTo>
                <a:cubicBezTo>
                  <a:pt x="7228936" y="6181139"/>
                  <a:pt x="7093473" y="6316602"/>
                  <a:pt x="6926371"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635315" y="1076739"/>
            <a:ext cx="2918576" cy="3625397"/>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636310" y="4790346"/>
            <a:ext cx="2027833" cy="253746"/>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9F43114-67DF-4FA3-9285-385EAC7FCBCA}"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8309787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9390" y="164592"/>
            <a:ext cx="2426237" cy="1182914"/>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39390" y="1347506"/>
            <a:ext cx="2426237" cy="3353607"/>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34029" y="4790346"/>
            <a:ext cx="1571828" cy="253746"/>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54812" y="4793096"/>
            <a:ext cx="774063" cy="253746"/>
          </a:xfrm>
        </p:spPr>
        <p:txBody>
          <a:bodyPr/>
          <a:lstStyle>
            <a:lvl1pPr>
              <a:defRPr>
                <a:solidFill>
                  <a:schemeClr val="tx1"/>
                </a:solidFill>
                <a:effectLst/>
              </a:defRPr>
            </a:lvl1pPr>
          </a:lstStyle>
          <a:p>
            <a:fld id="{BB0B5C10-8896-4A25-9ADC-0DE16BEA40F9}"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428875" y="4793096"/>
            <a:ext cx="342900" cy="253746"/>
          </a:xfrm>
        </p:spPr>
        <p:txBody>
          <a:body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2974338" y="198882"/>
            <a:ext cx="5969638" cy="4745736"/>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38367773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9409" y="162339"/>
            <a:ext cx="2536190" cy="1660143"/>
          </a:xfrm>
        </p:spPr>
        <p:txBody>
          <a:bodyPr anchor="t">
            <a:normAutofit/>
          </a:bodyPr>
          <a:lstStyle>
            <a:lvl1pPr>
              <a:defRPr sz="225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2971800" y="133119"/>
            <a:ext cx="5972175" cy="1714500"/>
          </a:xfrm>
        </p:spPr>
        <p:txBody>
          <a:bodyPr>
            <a:normAutofit/>
          </a:bodyPr>
          <a:lstStyle>
            <a:lvl1pPr marL="214313" indent="-214313">
              <a:buFont typeface="Arial" panose="020B0604020202020204" pitchFamily="34" charset="0"/>
              <a:buChar char="•"/>
              <a:defRPr sz="1050"/>
            </a:lvl1pPr>
            <a:lvl2pPr marL="385763" indent="-214313">
              <a:buFont typeface="Arial" panose="020B0604020202020204" pitchFamily="34" charset="0"/>
              <a:buChar char="•"/>
              <a:defRPr sz="1050"/>
            </a:lvl2pPr>
            <a:lvl3pPr marL="557213" indent="-214313">
              <a:buFont typeface="Arial" panose="020B0604020202020204" pitchFamily="34" charset="0"/>
              <a:buChar char="•"/>
              <a:defRPr sz="1050"/>
            </a:lvl3pPr>
            <a:lvl4pPr marL="642938" indent="-128588">
              <a:buFont typeface="Arial" panose="020B0604020202020204" pitchFamily="34" charset="0"/>
              <a:buChar char="•"/>
              <a:defRPr sz="1050"/>
            </a:lvl4pPr>
            <a:lvl5pPr marL="814388" indent="-128588">
              <a:buFont typeface="Arial" panose="020B0604020202020204" pitchFamily="34" charset="0"/>
              <a:buChar cha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39409" y="1885098"/>
            <a:ext cx="2104054" cy="253746"/>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72754" y="1887183"/>
            <a:ext cx="963008" cy="253746"/>
          </a:xfrm>
        </p:spPr>
        <p:txBody>
          <a:bodyPr/>
          <a:lstStyle/>
          <a:p>
            <a:fld id="{70D4BFA2-1BB9-40F7-B5CD-27AF3FC15B4F}"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632189" y="1885098"/>
            <a:ext cx="336980" cy="253746"/>
          </a:xfrm>
        </p:spPr>
        <p:txBody>
          <a:bodyPr/>
          <a:lstStyle/>
          <a:p>
            <a:fld id="{C8116806-1FD2-4A57-B5EA-7014AB76383B}" type="slidenum">
              <a:rPr lang="en-US" smtClean="0"/>
              <a:t>‹#›</a:t>
            </a:fld>
            <a:endParaRPr lang="en-US"/>
          </a:p>
        </p:txBody>
      </p:sp>
      <p:sp>
        <p:nvSpPr>
          <p:cNvPr id="10" name="Picture Placeholder 9">
            <a:extLst>
              <a:ext uri="{FF2B5EF4-FFF2-40B4-BE49-F238E27FC236}">
                <a16:creationId xmlns:a16="http://schemas.microsoft.com/office/drawing/2014/main" id="{EE56056E-3484-D9D0-95D5-818FF4C3C8D6}"/>
              </a:ext>
            </a:extLst>
          </p:cNvPr>
          <p:cNvSpPr>
            <a:spLocks noGrp="1"/>
          </p:cNvSpPr>
          <p:nvPr>
            <p:ph type="pic" sz="quarter" idx="13" hasCustomPrompt="1"/>
          </p:nvPr>
        </p:nvSpPr>
        <p:spPr>
          <a:xfrm>
            <a:off x="205665" y="2201460"/>
            <a:ext cx="8738310" cy="2742015"/>
          </a:xfrm>
          <a:custGeom>
            <a:avLst/>
            <a:gdLst>
              <a:gd name="connsiteX0" fmla="*/ 298989 w 11651080"/>
              <a:gd name="connsiteY0" fmla="*/ 0 h 3656020"/>
              <a:gd name="connsiteX1" fmla="*/ 11352091 w 11651080"/>
              <a:gd name="connsiteY1" fmla="*/ 0 h 3656020"/>
              <a:gd name="connsiteX2" fmla="*/ 11651080 w 11651080"/>
              <a:gd name="connsiteY2" fmla="*/ 298989 h 3656020"/>
              <a:gd name="connsiteX3" fmla="*/ 11651080 w 11651080"/>
              <a:gd name="connsiteY3" fmla="*/ 3357031 h 3656020"/>
              <a:gd name="connsiteX4" fmla="*/ 11352091 w 11651080"/>
              <a:gd name="connsiteY4" fmla="*/ 3656020 h 3656020"/>
              <a:gd name="connsiteX5" fmla="*/ 298989 w 11651080"/>
              <a:gd name="connsiteY5" fmla="*/ 3656020 h 3656020"/>
              <a:gd name="connsiteX6" fmla="*/ 0 w 11651080"/>
              <a:gd name="connsiteY6" fmla="*/ 3357031 h 3656020"/>
              <a:gd name="connsiteX7" fmla="*/ 0 w 11651080"/>
              <a:gd name="connsiteY7" fmla="*/ 298989 h 3656020"/>
              <a:gd name="connsiteX8" fmla="*/ 298989 w 11651080"/>
              <a:gd name="connsiteY8" fmla="*/ 0 h 3656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3656020">
                <a:moveTo>
                  <a:pt x="298989" y="0"/>
                </a:moveTo>
                <a:lnTo>
                  <a:pt x="11352091" y="0"/>
                </a:lnTo>
                <a:cubicBezTo>
                  <a:pt x="11517218" y="0"/>
                  <a:pt x="11651080" y="133862"/>
                  <a:pt x="11651080" y="298989"/>
                </a:cubicBezTo>
                <a:lnTo>
                  <a:pt x="11651080" y="3357031"/>
                </a:lnTo>
                <a:cubicBezTo>
                  <a:pt x="11651080" y="3522158"/>
                  <a:pt x="11517218" y="3656020"/>
                  <a:pt x="11352091" y="3656020"/>
                </a:cubicBezTo>
                <a:lnTo>
                  <a:pt x="298989" y="3656020"/>
                </a:lnTo>
                <a:cubicBezTo>
                  <a:pt x="133862" y="3656020"/>
                  <a:pt x="0" y="3522158"/>
                  <a:pt x="0" y="3357031"/>
                </a:cubicBezTo>
                <a:lnTo>
                  <a:pt x="0" y="298989"/>
                </a:lnTo>
                <a:cubicBezTo>
                  <a:pt x="0" y="133862"/>
                  <a:pt x="133862" y="0"/>
                  <a:pt x="29898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525259434"/>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7160" y="164593"/>
            <a:ext cx="2379481" cy="2358764"/>
          </a:xfrm>
        </p:spPr>
        <p:txBody>
          <a:bodyPr anchor="t">
            <a:normAutofit/>
          </a:bodyPr>
          <a:lstStyle>
            <a:lvl1pPr>
              <a:defRPr sz="225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95997E6-BE07-E83F-D207-0CADA004E02A}"/>
              </a:ext>
            </a:extLst>
          </p:cNvPr>
          <p:cNvSpPr>
            <a:spLocks noGrp="1"/>
          </p:cNvSpPr>
          <p:nvPr>
            <p:ph type="pic" sz="quarter" idx="15" hasCustomPrompt="1"/>
          </p:nvPr>
        </p:nvSpPr>
        <p:spPr>
          <a:xfrm>
            <a:off x="3000375" y="198999"/>
            <a:ext cx="5943600" cy="2321878"/>
          </a:xfrm>
          <a:custGeom>
            <a:avLst/>
            <a:gdLst>
              <a:gd name="connsiteX0" fmla="*/ 282309 w 8229600"/>
              <a:gd name="connsiteY0" fmla="*/ 0 h 3095837"/>
              <a:gd name="connsiteX1" fmla="*/ 7947291 w 8229600"/>
              <a:gd name="connsiteY1" fmla="*/ 0 h 3095837"/>
              <a:gd name="connsiteX2" fmla="*/ 8229600 w 8229600"/>
              <a:gd name="connsiteY2" fmla="*/ 282309 h 3095837"/>
              <a:gd name="connsiteX3" fmla="*/ 8229600 w 8229600"/>
              <a:gd name="connsiteY3" fmla="*/ 2813528 h 3095837"/>
              <a:gd name="connsiteX4" fmla="*/ 7947291 w 8229600"/>
              <a:gd name="connsiteY4" fmla="*/ 3095837 h 3095837"/>
              <a:gd name="connsiteX5" fmla="*/ 282309 w 8229600"/>
              <a:gd name="connsiteY5" fmla="*/ 3095837 h 3095837"/>
              <a:gd name="connsiteX6" fmla="*/ 0 w 8229600"/>
              <a:gd name="connsiteY6" fmla="*/ 2813528 h 3095837"/>
              <a:gd name="connsiteX7" fmla="*/ 0 w 8229600"/>
              <a:gd name="connsiteY7" fmla="*/ 282309 h 3095837"/>
              <a:gd name="connsiteX8" fmla="*/ 282309 w 8229600"/>
              <a:gd name="connsiteY8" fmla="*/ 0 h 309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3095837">
                <a:moveTo>
                  <a:pt x="282309" y="0"/>
                </a:moveTo>
                <a:lnTo>
                  <a:pt x="7947291" y="0"/>
                </a:lnTo>
                <a:cubicBezTo>
                  <a:pt x="8103206" y="0"/>
                  <a:pt x="8229600" y="126394"/>
                  <a:pt x="8229600" y="282309"/>
                </a:cubicBezTo>
                <a:lnTo>
                  <a:pt x="8229600" y="2813528"/>
                </a:lnTo>
                <a:cubicBezTo>
                  <a:pt x="8229600" y="2969443"/>
                  <a:pt x="8103206" y="3095837"/>
                  <a:pt x="7947291" y="3095837"/>
                </a:cubicBezTo>
                <a:lnTo>
                  <a:pt x="282309" y="3095837"/>
                </a:lnTo>
                <a:cubicBezTo>
                  <a:pt x="126394" y="3095837"/>
                  <a:pt x="0" y="2969443"/>
                  <a:pt x="0" y="2813528"/>
                </a:cubicBezTo>
                <a:lnTo>
                  <a:pt x="0" y="282309"/>
                </a:lnTo>
                <a:cubicBezTo>
                  <a:pt x="0" y="126394"/>
                  <a:pt x="126394" y="0"/>
                  <a:pt x="28230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2935924" y="2657698"/>
            <a:ext cx="6008051" cy="2132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90CB68-2046-4562-B6CE-CDFAB3DC51F3}"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448162998"/>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923866" y="570114"/>
            <a:ext cx="7296269" cy="3175255"/>
          </a:xfrm>
          <a:prstGeom prst="roundRect">
            <a:avLst>
              <a:gd name="adj" fmla="val 7502"/>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084707" y="3941369"/>
            <a:ext cx="6974586" cy="768995"/>
          </a:xfrm>
        </p:spPr>
        <p:txBody>
          <a:bodyPr anchor="ctr">
            <a:normAutofit/>
          </a:bodyPr>
          <a:lstStyle>
            <a:lvl1pPr algn="ctr">
              <a:lnSpc>
                <a:spcPct val="90000"/>
              </a:lnSpc>
              <a:defRPr sz="1800" spc="-38" baseline="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084707" y="969819"/>
            <a:ext cx="6974586" cy="2957941"/>
          </a:xfrm>
        </p:spPr>
        <p:txBody>
          <a:bodyPr anchor="ctr">
            <a:normAutofit/>
          </a:bodyPr>
          <a:lstStyle>
            <a:lvl1pPr marL="0" indent="0" algn="ctr">
              <a:lnSpc>
                <a:spcPct val="80000"/>
              </a:lnSpc>
              <a:buNone/>
              <a:defRPr sz="19500" spc="-75" baseline="0">
                <a:solidFill>
                  <a:schemeClr val="tx1"/>
                </a:solidFill>
              </a:defRPr>
            </a:lvl1pPr>
          </a:lstStyle>
          <a:p>
            <a:pPr lvl="0"/>
            <a:r>
              <a:rPr lang="en-US" dirty="0"/>
              <a:t>XX%</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E24BB35E-97D9-4AD8-9F03-F1A28F5EDD3F}" type="datetime1">
              <a:rPr lang="en-US" smtClean="0"/>
              <a:t>10/11/2026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966848900"/>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850392"/>
            <a:ext cx="7989570" cy="6858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7161" y="130303"/>
            <a:ext cx="7856624" cy="3637988"/>
          </a:xfrm>
        </p:spPr>
        <p:txBody>
          <a:bodyPr anchor="t">
            <a:noAutofit/>
          </a:bodyPr>
          <a:lstStyle>
            <a:lvl1pPr marL="0" indent="0">
              <a:lnSpc>
                <a:spcPct val="90000"/>
              </a:lnSpc>
              <a:buNone/>
              <a:defRPr sz="5700" b="0" cap="none" spc="-38" baseline="0"/>
            </a:lvl1pPr>
            <a:lvl2pPr marL="171450" indent="0">
              <a:lnSpc>
                <a:spcPct val="90000"/>
              </a:lnSpc>
              <a:buNone/>
              <a:defRPr sz="4950" b="0" cap="none" spc="-38" baseline="0"/>
            </a:lvl2pPr>
            <a:lvl3pPr marL="342900" indent="0">
              <a:lnSpc>
                <a:spcPct val="90000"/>
              </a:lnSpc>
              <a:buNone/>
              <a:defRPr sz="4500" b="0" cap="none" spc="-38" baseline="0"/>
            </a:lvl3pPr>
            <a:lvl4pPr marL="514350" indent="0">
              <a:lnSpc>
                <a:spcPct val="90000"/>
              </a:lnSpc>
              <a:buNone/>
              <a:defRPr sz="4050" b="0" cap="none" spc="-38" baseline="0"/>
            </a:lvl4pPr>
            <a:lvl5pPr marL="685800" indent="0">
              <a:lnSpc>
                <a:spcPct val="90000"/>
              </a:lnSpc>
              <a:buNone/>
              <a:defRPr sz="3600" b="0" cap="none" spc="-38" baseline="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60FC429-4D23-430E-9EDF-7373AE75BFEE}" type="datetime1">
              <a:rPr lang="en-US" smtClean="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50244700"/>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041588" y="3771900"/>
            <a:ext cx="6899148" cy="534924"/>
          </a:xfrm>
        </p:spPr>
        <p:txBody>
          <a:bodyPr anchor="t">
            <a:normAutofit/>
          </a:bodyPr>
          <a:lstStyle>
            <a:lvl1pPr>
              <a:lnSpc>
                <a:spcPct val="90000"/>
              </a:lnSpc>
              <a:defRPr sz="1500" b="1" spc="-38" baseline="0">
                <a:solidFill>
                  <a:schemeClr val="accent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041588" y="836676"/>
            <a:ext cx="6899148" cy="2688336"/>
          </a:xfrm>
        </p:spPr>
        <p:txBody>
          <a:bodyPr anchor="ctr">
            <a:normAutofit/>
          </a:bodyPr>
          <a:lstStyle>
            <a:lvl1pPr marL="102870" indent="-102870">
              <a:lnSpc>
                <a:spcPct val="90000"/>
              </a:lnSpc>
              <a:spcBef>
                <a:spcPts val="0"/>
              </a:spcBef>
              <a:buFont typeface="Arial" panose="020B0604020202020204" pitchFamily="34" charset="0"/>
              <a:buNone/>
              <a:defRPr sz="3750" spc="-38" baseline="0"/>
            </a:lvl1pPr>
          </a:lstStyle>
          <a:p>
            <a:pPr lvl="0"/>
            <a:r>
              <a:rPr lang="en-US" dirty="0"/>
              <a:t>Click to edit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B335E6B9-2D9C-4660-92C5-78965463CC8F}" type="datetime1">
              <a:rPr lang="en-US" smtClean="0"/>
              <a:t>10/11/2026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797296911"/>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7160" y="164592"/>
            <a:ext cx="8495028" cy="781173"/>
          </a:xfrm>
        </p:spPr>
        <p:txBody>
          <a:bodyPr/>
          <a:lstStyle/>
          <a:p>
            <a:r>
              <a:rPr lang="en-US"/>
              <a:t>Click to edit Master title style</a:t>
            </a:r>
            <a:endParaRPr lang="en-US" dirty="0"/>
          </a:p>
        </p:txBody>
      </p:sp>
      <p:sp>
        <p:nvSpPr>
          <p:cNvPr id="8" name="Content Placeholder 3">
            <a:extLst>
              <a:ext uri="{FF2B5EF4-FFF2-40B4-BE49-F238E27FC236}">
                <a16:creationId xmlns:a16="http://schemas.microsoft.com/office/drawing/2014/main" id="{12E940BF-81C2-1FFB-391F-670B2E738E5C}"/>
              </a:ext>
            </a:extLst>
          </p:cNvPr>
          <p:cNvSpPr>
            <a:spLocks noGrp="1"/>
          </p:cNvSpPr>
          <p:nvPr>
            <p:ph sz="quarter" idx="15"/>
          </p:nvPr>
        </p:nvSpPr>
        <p:spPr>
          <a:xfrm>
            <a:off x="137160" y="1234440"/>
            <a:ext cx="4065307" cy="35561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FB763AB3-1DFB-9F9F-2339-33F3C49C8C10}"/>
              </a:ext>
            </a:extLst>
          </p:cNvPr>
          <p:cNvSpPr>
            <a:spLocks noGrp="1"/>
          </p:cNvSpPr>
          <p:nvPr>
            <p:ph sz="quarter" idx="16"/>
          </p:nvPr>
        </p:nvSpPr>
        <p:spPr>
          <a:xfrm>
            <a:off x="4686300" y="1234440"/>
            <a:ext cx="3945888" cy="35561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B5B9CE9-04E1-4A30-9610-62B3B25B32C1}"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4776883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35890" y="164593"/>
            <a:ext cx="8455914" cy="592388"/>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35889" y="756980"/>
            <a:ext cx="3909060" cy="419876"/>
          </a:xfrm>
        </p:spPr>
        <p:txBody>
          <a:bodyPr anchor="b">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Content Placeholder 3">
            <a:extLst>
              <a:ext uri="{FF2B5EF4-FFF2-40B4-BE49-F238E27FC236}">
                <a16:creationId xmlns:a16="http://schemas.microsoft.com/office/drawing/2014/main" id="{D6A39E64-722E-F001-F641-974F5225314A}"/>
              </a:ext>
            </a:extLst>
          </p:cNvPr>
          <p:cNvSpPr>
            <a:spLocks noGrp="1"/>
          </p:cNvSpPr>
          <p:nvPr>
            <p:ph sz="quarter" idx="15"/>
          </p:nvPr>
        </p:nvSpPr>
        <p:spPr>
          <a:xfrm>
            <a:off x="136223" y="1237088"/>
            <a:ext cx="3909060" cy="3257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684014" y="756980"/>
            <a:ext cx="3909060" cy="419876"/>
          </a:xfrm>
        </p:spPr>
        <p:txBody>
          <a:bodyPr anchor="b">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3">
            <a:extLst>
              <a:ext uri="{FF2B5EF4-FFF2-40B4-BE49-F238E27FC236}">
                <a16:creationId xmlns:a16="http://schemas.microsoft.com/office/drawing/2014/main" id="{4B9C0BFD-5C7B-FA0D-DCE8-95D24728FEB0}"/>
              </a:ext>
            </a:extLst>
          </p:cNvPr>
          <p:cNvSpPr>
            <a:spLocks noGrp="1"/>
          </p:cNvSpPr>
          <p:nvPr>
            <p:ph sz="quarter" idx="16"/>
          </p:nvPr>
        </p:nvSpPr>
        <p:spPr>
          <a:xfrm>
            <a:off x="4684014" y="1237088"/>
            <a:ext cx="3909060" cy="3257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C397DEDC-8F58-44F8-A177-8A00C8A4C6DB}" type="datetime1">
              <a:rPr lang="en-US" smtClean="0"/>
              <a:t>10/11/2026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754902166"/>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1C995DE8-BB4A-408C-A60C-374B496D02BA}" type="datetime1">
              <a:rPr lang="en-US" smtClean="0"/>
              <a:t>10/11/2026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342858115"/>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1DC9DBE-31FF-4D71-B719-92EBAC3193CE}" type="datetime1">
              <a:rPr lang="en-US" smtClean="0"/>
              <a:t>10/11/2026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69465413"/>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5896" y="155421"/>
            <a:ext cx="8251457" cy="1343025"/>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66646" y="2448306"/>
            <a:ext cx="7610708" cy="21259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42CF504-FC97-4D7A-ADA4-4D7971A47BF8}"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394113328"/>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186685" y="816935"/>
            <a:ext cx="4770630" cy="1628787"/>
          </a:xfrm>
        </p:spPr>
        <p:txBody>
          <a:bodyPr anchor="b">
            <a:noAutofit/>
          </a:bodyPr>
          <a:lstStyle>
            <a:lvl1pPr algn="ctr">
              <a:defRPr sz="5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2492148" y="2624910"/>
            <a:ext cx="4157663" cy="1328738"/>
          </a:xfrm>
        </p:spPr>
        <p:txBody>
          <a:bodyPr vert="horz" lIns="91440" tIns="45720" rIns="91440" bIns="45720" rtlCol="0">
            <a:normAutofit/>
          </a:bodyPr>
          <a:lstStyle>
            <a:lvl1pPr marL="0" indent="0" algn="ctr">
              <a:buNone/>
              <a:defRPr lang="en-US" sz="1200" dirty="0"/>
            </a:lvl1pPr>
            <a:lvl2pPr marL="171450" indent="0" algn="ctr">
              <a:buNone/>
              <a:defRPr lang="en-US" sz="1200" dirty="0"/>
            </a:lvl2pPr>
            <a:lvl3pPr marL="342900" indent="0" algn="ctr">
              <a:buNone/>
              <a:defRPr lang="en-US" sz="1200" dirty="0"/>
            </a:lvl3pPr>
            <a:lvl4pPr marL="514350" indent="0" algn="ctr">
              <a:buNone/>
              <a:defRPr lang="en-US" sz="1200" dirty="0"/>
            </a:lvl4pPr>
            <a:lvl5pPr marL="685800" indent="0" algn="ctr">
              <a:buNone/>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B6DD06E-1834-4525-8B00-CED1355A3638}"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913581902"/>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6726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37160" y="164592"/>
            <a:ext cx="8126730" cy="72694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37160" y="887404"/>
            <a:ext cx="8126730" cy="3816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34028" y="4790346"/>
            <a:ext cx="2027833" cy="253746"/>
          </a:xfrm>
          <a:prstGeom prst="rect">
            <a:avLst/>
          </a:prstGeom>
        </p:spPr>
        <p:txBody>
          <a:bodyPr vert="horz" lIns="91440" tIns="45720" rIns="91440" bIns="45720" rtlCol="0" anchor="ctr"/>
          <a:lstStyle>
            <a:lvl1pPr algn="l">
              <a:defRPr sz="563">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858125" y="4790346"/>
            <a:ext cx="774063" cy="253746"/>
          </a:xfrm>
          <a:prstGeom prst="rect">
            <a:avLst/>
          </a:prstGeom>
        </p:spPr>
        <p:txBody>
          <a:bodyPr vert="horz" lIns="91440" tIns="45720" rIns="91440" bIns="45720" rtlCol="0" anchor="ctr"/>
          <a:lstStyle>
            <a:lvl1pPr algn="r">
              <a:defRPr sz="563">
                <a:solidFill>
                  <a:schemeClr val="tx1"/>
                </a:solidFill>
              </a:defRPr>
            </a:lvl1pPr>
          </a:lstStyle>
          <a:p>
            <a:fld id="{0C9DF407-AAD9-4F9F-B512-267BEB339CF5}" type="datetime1">
              <a:rPr lang="en-US" smtClean="0"/>
              <a:t>10/11/2026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632188" y="4790346"/>
            <a:ext cx="342900" cy="253746"/>
          </a:xfrm>
          <a:prstGeom prst="rect">
            <a:avLst/>
          </a:prstGeom>
        </p:spPr>
        <p:txBody>
          <a:bodyPr vert="horz" lIns="91440" tIns="45720" rIns="91440" bIns="45720" rtlCol="0" anchor="ctr"/>
          <a:lstStyle>
            <a:lvl1pPr algn="r">
              <a:defRPr sz="563">
                <a:solidFill>
                  <a:schemeClr val="tx1"/>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29411494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 id="2147483698" r:id="rId19"/>
    <p:sldLayoutId id="2147483699" r:id="rId20"/>
    <p:sldLayoutId id="2147483700" r:id="rId21"/>
    <p:sldLayoutId id="2147483701" r:id="rId22"/>
    <p:sldLayoutId id="2147483702" r:id="rId23"/>
    <p:sldLayoutId id="2147483703" r:id="rId24"/>
    <p:sldLayoutId id="2147483704" r:id="rId25"/>
    <p:sldLayoutId id="2147483705" r:id="rId26"/>
    <p:sldLayoutId id="2147483706" r:id="rId27"/>
    <p:sldLayoutId id="2147483707" r:id="rId28"/>
  </p:sldLayoutIdLst>
  <p:hf sldNum="0" hdr="0" ftr="0" dt="0"/>
  <p:txStyles>
    <p:titleStyle>
      <a:lvl1pPr algn="l" defTabSz="685800" rtl="0" eaLnBrk="1" latinLnBrk="0" hangingPunct="1">
        <a:lnSpc>
          <a:spcPct val="85000"/>
        </a:lnSpc>
        <a:spcBef>
          <a:spcPct val="0"/>
        </a:spcBef>
        <a:buNone/>
        <a:defRPr sz="2250" b="0" kern="1200" spc="-75" baseline="0">
          <a:solidFill>
            <a:schemeClr val="tx1"/>
          </a:solidFill>
          <a:latin typeface="+mj-lt"/>
          <a:ea typeface="+mj-ea"/>
          <a:cs typeface="+mj-cs"/>
        </a:defRPr>
      </a:lvl1pPr>
    </p:titleStyle>
    <p:bodyStyle>
      <a:lvl1pPr marL="214313" indent="-214313" algn="l" defTabSz="685800" rtl="0" eaLnBrk="1" latinLnBrk="0" hangingPunct="1">
        <a:lnSpc>
          <a:spcPct val="120000"/>
        </a:lnSpc>
        <a:spcBef>
          <a:spcPts val="750"/>
        </a:spcBef>
        <a:buFont typeface="Arial" panose="020B0604020202020204" pitchFamily="34" charset="0"/>
        <a:buChar char="•"/>
        <a:defRPr sz="1050" kern="1200">
          <a:solidFill>
            <a:schemeClr val="tx1"/>
          </a:solidFill>
          <a:latin typeface="+mn-lt"/>
          <a:ea typeface="+mn-ea"/>
          <a:cs typeface="+mn-cs"/>
        </a:defRPr>
      </a:lvl1pPr>
      <a:lvl2pPr marL="385763" indent="-214313"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2pPr>
      <a:lvl3pPr marL="557213" indent="-214313"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3pPr>
      <a:lvl4pPr marL="728663" indent="-214313"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4pPr>
      <a:lvl5pPr marL="900113" indent="-214313"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168">
          <p15:clr>
            <a:srgbClr val="F26B43"/>
          </p15:clr>
        </p15:guide>
        <p15:guide id="4" orient="horz" pos="168">
          <p15:clr>
            <a:srgbClr val="F26B43"/>
          </p15:clr>
        </p15:guide>
        <p15:guide id="5" pos="7512">
          <p15:clr>
            <a:srgbClr val="F26B43"/>
          </p15:clr>
        </p15:guide>
        <p15:guide id="6" orient="horz" pos="4152">
          <p15:clr>
            <a:srgbClr val="F26B43"/>
          </p15:clr>
        </p15:guide>
        <p15:guide id="12" pos="4728">
          <p15:clr>
            <a:srgbClr val="F26B43"/>
          </p15:clr>
        </p15:guide>
        <p15:guide id="13" pos="5328">
          <p15:clr>
            <a:srgbClr val="F26B43"/>
          </p15:clr>
        </p15:guide>
        <p15:guide id="26" pos="2952">
          <p15:clr>
            <a:srgbClr val="F26B43"/>
          </p15:clr>
        </p15:guide>
        <p15:guide id="27" pos="3096">
          <p15:clr>
            <a:srgbClr val="F26B43"/>
          </p15:clr>
        </p15:guide>
        <p15:guide id="29" pos="4128">
          <p15:clr>
            <a:srgbClr val="F26B43"/>
          </p15:clr>
        </p15:guide>
        <p15:guide id="30" pos="1392">
          <p15:clr>
            <a:srgbClr val="F26B43"/>
          </p15:clr>
        </p15:guide>
        <p15:guide id="3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8.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8.xm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8.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8.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hyperlink" Target="https://www.nhs.uk/every-mind-matters/mental-wellbeing-tips/" TargetMode="External"/><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3" Type="http://schemas.openxmlformats.org/officeDocument/2006/relationships/hyperlink" Target="https://www.longtermplan.nhs.uk/" TargetMode="External"/><Relationship Id="rId2" Type="http://schemas.openxmlformats.org/officeDocument/2006/relationships/notesSlide" Target="../notesSlides/notesSlide13.xml"/><Relationship Id="rId1" Type="http://schemas.openxmlformats.org/officeDocument/2006/relationships/slideLayout" Target="../slideLayouts/slideLayout28.xml"/><Relationship Id="rId6" Type="http://schemas.openxmlformats.org/officeDocument/2006/relationships/hyperlink" Target="https://www.who.int/publications/i/item/9789240049338" TargetMode="External"/><Relationship Id="rId5" Type="http://schemas.openxmlformats.org/officeDocument/2006/relationships/hyperlink" Target="https://sdgs.un.org/goals/goal3" TargetMode="External"/><Relationship Id="rId4" Type="http://schemas.openxmlformats.org/officeDocument/2006/relationships/hyperlink" Target="https://www.england.nhs.uk/ourwork/preven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B45"/>
        </a:solidFill>
        <a:effectLst/>
      </p:bgPr>
    </p:bg>
    <p:spTree>
      <p:nvGrpSpPr>
        <p:cNvPr id="1" name=""/>
        <p:cNvGrpSpPr/>
        <p:nvPr/>
      </p:nvGrpSpPr>
      <p:grpSpPr>
        <a:xfrm>
          <a:off x="0" y="0"/>
          <a:ext cx="0" cy="0"/>
          <a:chOff x="0" y="0"/>
          <a:chExt cx="0" cy="0"/>
        </a:xfrm>
      </p:grpSpPr>
      <p:sp>
        <p:nvSpPr>
          <p:cNvPr id="2" name="Shape 0"/>
          <p:cNvSpPr/>
          <p:nvPr/>
        </p:nvSpPr>
        <p:spPr>
          <a:xfrm>
            <a:off x="6675120" y="548640"/>
            <a:ext cx="1371600" cy="1371600"/>
          </a:xfrm>
          <a:prstGeom prst="ellipse">
            <a:avLst/>
          </a:prstGeom>
          <a:solidFill>
            <a:srgbClr val="1B6B73">
              <a:alpha val="45000"/>
            </a:srgbClr>
          </a:solidFill>
          <a:ln w="12700">
            <a:solidFill>
              <a:srgbClr val="1B6B73"/>
            </a:solidFill>
            <a:prstDash val="solid"/>
          </a:ln>
        </p:spPr>
        <p:txBody>
          <a:bodyPr/>
          <a:lstStyle/>
          <a:p>
            <a:endParaRPr lang="en-GB"/>
          </a:p>
        </p:txBody>
      </p:sp>
      <p:sp>
        <p:nvSpPr>
          <p:cNvPr id="3" name="Shape 1"/>
          <p:cNvSpPr/>
          <p:nvPr/>
        </p:nvSpPr>
        <p:spPr>
          <a:xfrm>
            <a:off x="7863840" y="1737360"/>
            <a:ext cx="822960" cy="822960"/>
          </a:xfrm>
          <a:prstGeom prst="ellipse">
            <a:avLst/>
          </a:prstGeom>
          <a:solidFill>
            <a:srgbClr val="7FD1B9">
              <a:alpha val="55000"/>
            </a:srgbClr>
          </a:solidFill>
          <a:ln w="12700">
            <a:solidFill>
              <a:srgbClr val="7FD1B9"/>
            </a:solidFill>
            <a:prstDash val="solid"/>
          </a:ln>
        </p:spPr>
        <p:txBody>
          <a:bodyPr/>
          <a:lstStyle/>
          <a:p>
            <a:endParaRPr lang="en-GB"/>
          </a:p>
        </p:txBody>
      </p:sp>
      <p:sp>
        <p:nvSpPr>
          <p:cNvPr id="4" name="Shape 2"/>
          <p:cNvSpPr/>
          <p:nvPr/>
        </p:nvSpPr>
        <p:spPr>
          <a:xfrm>
            <a:off x="6035040" y="2103120"/>
            <a:ext cx="640080" cy="640080"/>
          </a:xfrm>
          <a:prstGeom prst="ellipse">
            <a:avLst/>
          </a:prstGeom>
          <a:solidFill>
            <a:srgbClr val="7FD1B9">
              <a:alpha val="40000"/>
            </a:srgbClr>
          </a:solidFill>
          <a:ln w="12700">
            <a:solidFill>
              <a:srgbClr val="7FD1B9"/>
            </a:solidFill>
            <a:prstDash val="solid"/>
          </a:ln>
        </p:spPr>
        <p:txBody>
          <a:bodyPr/>
          <a:lstStyle/>
          <a:p>
            <a:endParaRPr lang="en-GB"/>
          </a:p>
        </p:txBody>
      </p:sp>
      <p:sp>
        <p:nvSpPr>
          <p:cNvPr id="5" name="Shape 3"/>
          <p:cNvSpPr/>
          <p:nvPr/>
        </p:nvSpPr>
        <p:spPr>
          <a:xfrm>
            <a:off x="7040880" y="2651760"/>
            <a:ext cx="1828800" cy="1828800"/>
          </a:xfrm>
          <a:prstGeom prst="ellipse">
            <a:avLst/>
          </a:prstGeom>
          <a:solidFill>
            <a:srgbClr val="1B6B73">
              <a:alpha val="40000"/>
            </a:srgbClr>
          </a:solidFill>
          <a:ln w="12700">
            <a:solidFill>
              <a:srgbClr val="1B6B73"/>
            </a:solidFill>
            <a:prstDash val="solid"/>
          </a:ln>
        </p:spPr>
        <p:txBody>
          <a:bodyPr/>
          <a:lstStyle/>
          <a:p>
            <a:endParaRPr lang="en-GB"/>
          </a:p>
        </p:txBody>
      </p:sp>
      <p:sp>
        <p:nvSpPr>
          <p:cNvPr id="6" name="Shape 4"/>
          <p:cNvSpPr/>
          <p:nvPr/>
        </p:nvSpPr>
        <p:spPr>
          <a:xfrm>
            <a:off x="8229600" y="365760"/>
            <a:ext cx="457200" cy="457200"/>
          </a:xfrm>
          <a:prstGeom prst="ellipse">
            <a:avLst/>
          </a:prstGeom>
          <a:solidFill>
            <a:srgbClr val="7FD1B9">
              <a:alpha val="50000"/>
            </a:srgbClr>
          </a:solidFill>
          <a:ln w="12700">
            <a:solidFill>
              <a:srgbClr val="7FD1B9"/>
            </a:solidFill>
            <a:prstDash val="solid"/>
          </a:ln>
        </p:spPr>
        <p:txBody>
          <a:bodyPr/>
          <a:lstStyle/>
          <a:p>
            <a:endParaRPr lang="en-GB"/>
          </a:p>
        </p:txBody>
      </p:sp>
      <p:sp>
        <p:nvSpPr>
          <p:cNvPr id="7" name="Shape 5"/>
          <p:cNvSpPr/>
          <p:nvPr/>
        </p:nvSpPr>
        <p:spPr>
          <a:xfrm>
            <a:off x="5852160" y="3749040"/>
            <a:ext cx="1005840" cy="1005840"/>
          </a:xfrm>
          <a:prstGeom prst="ellipse">
            <a:avLst/>
          </a:prstGeom>
          <a:solidFill>
            <a:srgbClr val="1B6B73">
              <a:alpha val="50000"/>
            </a:srgbClr>
          </a:solidFill>
          <a:ln w="12700">
            <a:solidFill>
              <a:srgbClr val="1B6B73"/>
            </a:solidFill>
            <a:prstDash val="solid"/>
          </a:ln>
        </p:spPr>
        <p:txBody>
          <a:bodyPr/>
          <a:lstStyle/>
          <a:p>
            <a:endParaRPr lang="en-GB"/>
          </a:p>
        </p:txBody>
      </p:sp>
      <p:sp>
        <p:nvSpPr>
          <p:cNvPr id="8" name="Shape 6"/>
          <p:cNvSpPr/>
          <p:nvPr/>
        </p:nvSpPr>
        <p:spPr>
          <a:xfrm>
            <a:off x="7498080" y="4206240"/>
            <a:ext cx="548640" cy="548640"/>
          </a:xfrm>
          <a:prstGeom prst="ellipse">
            <a:avLst/>
          </a:prstGeom>
          <a:solidFill>
            <a:srgbClr val="7FD1B9">
              <a:alpha val="45000"/>
            </a:srgbClr>
          </a:solidFill>
          <a:ln w="12700">
            <a:solidFill>
              <a:srgbClr val="7FD1B9"/>
            </a:solidFill>
            <a:prstDash val="solid"/>
          </a:ln>
        </p:spPr>
        <p:txBody>
          <a:bodyPr/>
          <a:lstStyle/>
          <a:p>
            <a:endParaRPr lang="en-GB"/>
          </a:p>
        </p:txBody>
      </p:sp>
      <p:sp>
        <p:nvSpPr>
          <p:cNvPr id="9" name="Shape 7"/>
          <p:cNvSpPr/>
          <p:nvPr/>
        </p:nvSpPr>
        <p:spPr>
          <a:xfrm>
            <a:off x="8412480" y="3566160"/>
            <a:ext cx="411480" cy="411480"/>
          </a:xfrm>
          <a:prstGeom prst="ellipse">
            <a:avLst/>
          </a:prstGeom>
          <a:solidFill>
            <a:srgbClr val="7FD1B9">
              <a:alpha val="65000"/>
            </a:srgbClr>
          </a:solidFill>
          <a:ln w="12700">
            <a:solidFill>
              <a:srgbClr val="7FD1B9"/>
            </a:solidFill>
            <a:prstDash val="solid"/>
          </a:ln>
        </p:spPr>
        <p:txBody>
          <a:bodyPr/>
          <a:lstStyle/>
          <a:p>
            <a:endParaRPr lang="en-GB"/>
          </a:p>
        </p:txBody>
      </p:sp>
      <p:sp>
        <p:nvSpPr>
          <p:cNvPr id="10" name="Shape 8"/>
          <p:cNvSpPr/>
          <p:nvPr/>
        </p:nvSpPr>
        <p:spPr>
          <a:xfrm>
            <a:off x="6126480" y="1097280"/>
            <a:ext cx="320040" cy="320040"/>
          </a:xfrm>
          <a:prstGeom prst="ellipse">
            <a:avLst/>
          </a:prstGeom>
          <a:solidFill>
            <a:srgbClr val="7FD1B9">
              <a:alpha val="60000"/>
            </a:srgbClr>
          </a:solidFill>
          <a:ln w="12700">
            <a:solidFill>
              <a:srgbClr val="7FD1B9"/>
            </a:solidFill>
            <a:prstDash val="solid"/>
          </a:ln>
        </p:spPr>
        <p:txBody>
          <a:bodyPr/>
          <a:lstStyle/>
          <a:p>
            <a:endParaRPr lang="en-GB"/>
          </a:p>
        </p:txBody>
      </p:sp>
      <p:sp>
        <p:nvSpPr>
          <p:cNvPr id="11" name="Text 9"/>
          <p:cNvSpPr txBox="1"/>
          <p:nvPr/>
        </p:nvSpPr>
        <p:spPr>
          <a:xfrm>
            <a:off x="548640" y="914400"/>
            <a:ext cx="4572000" cy="274320"/>
          </a:xfrm>
          <a:prstGeom prst="rect">
            <a:avLst/>
          </a:prstGeom>
          <a:noFill/>
          <a:ln/>
        </p:spPr>
        <p:txBody>
          <a:bodyPr wrap="square" lIns="0" tIns="0" rIns="0" bIns="0" rtlCol="0" anchor="t"/>
          <a:lstStyle/>
          <a:p>
            <a:pPr marL="0" indent="0">
              <a:buNone/>
            </a:pPr>
            <a:r>
              <a:rPr lang="en-US" sz="1300" b="1" kern="0" spc="400" dirty="0">
                <a:solidFill>
                  <a:srgbClr val="7FD1B9"/>
                </a:solidFill>
                <a:latin typeface="Calibri" pitchFamily="34" charset="0"/>
                <a:ea typeface="Calibri" pitchFamily="34" charset="-122"/>
                <a:cs typeface="Calibri" pitchFamily="34" charset="-120"/>
              </a:rPr>
              <a:t>PRESENTATION</a:t>
            </a:r>
            <a:endParaRPr lang="en-US" sz="1300" dirty="0"/>
          </a:p>
        </p:txBody>
      </p:sp>
      <p:sp>
        <p:nvSpPr>
          <p:cNvPr id="12" name="Text 10"/>
          <p:cNvSpPr txBox="1"/>
          <p:nvPr/>
        </p:nvSpPr>
        <p:spPr>
          <a:xfrm>
            <a:off x="548640" y="1280160"/>
            <a:ext cx="5120640" cy="15544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Health, Wellbeing &amp; Sustainable Development</a:t>
            </a:r>
            <a:endParaRPr lang="en-US" sz="3600" dirty="0"/>
          </a:p>
        </p:txBody>
      </p:sp>
      <p:sp>
        <p:nvSpPr>
          <p:cNvPr id="13" name="Text 11"/>
          <p:cNvSpPr txBox="1"/>
          <p:nvPr/>
        </p:nvSpPr>
        <p:spPr>
          <a:xfrm>
            <a:off x="548640" y="3246120"/>
            <a:ext cx="4572000" cy="274320"/>
          </a:xfrm>
          <a:prstGeom prst="rect">
            <a:avLst/>
          </a:prstGeom>
          <a:noFill/>
          <a:ln/>
        </p:spPr>
        <p:txBody>
          <a:bodyPr wrap="square" lIns="0" tIns="0" rIns="0" bIns="0" rtlCol="0" anchor="t"/>
          <a:lstStyle/>
          <a:p>
            <a:pPr marL="0" indent="0">
              <a:buNone/>
            </a:pPr>
            <a:r>
              <a:rPr lang="en-US" sz="1400" b="1" dirty="0">
                <a:solidFill>
                  <a:srgbClr val="7FD1B9"/>
                </a:solidFill>
                <a:latin typeface="Calibri" pitchFamily="34" charset="0"/>
                <a:ea typeface="Calibri" pitchFamily="34" charset="-122"/>
                <a:cs typeface="Calibri" pitchFamily="34" charset="-120"/>
              </a:rPr>
              <a:t>BMHP 6030</a:t>
            </a:r>
            <a:endParaRPr lang="en-US" sz="1400" dirty="0"/>
          </a:p>
        </p:txBody>
      </p:sp>
      <p:sp>
        <p:nvSpPr>
          <p:cNvPr id="14" name="Shape 12"/>
          <p:cNvSpPr/>
          <p:nvPr/>
        </p:nvSpPr>
        <p:spPr>
          <a:xfrm>
            <a:off x="548640" y="3520440"/>
            <a:ext cx="914" cy="914"/>
          </a:xfrm>
          <a:prstGeom prst="line">
            <a:avLst/>
          </a:prstGeom>
          <a:noFill/>
          <a:ln w="12700">
            <a:solidFill>
              <a:srgbClr val="0B3B45"/>
            </a:solidFill>
            <a:prstDash val="solid"/>
          </a:ln>
        </p:spPr>
        <p:txBody>
          <a:bodyPr/>
          <a:lstStyle/>
          <a:p>
            <a:endParaRPr lang="en-GB"/>
          </a:p>
        </p:txBody>
      </p:sp>
      <p:sp>
        <p:nvSpPr>
          <p:cNvPr id="15" name="Text 13"/>
          <p:cNvSpPr txBox="1"/>
          <p:nvPr/>
        </p:nvSpPr>
        <p:spPr>
          <a:xfrm>
            <a:off x="548640" y="3703320"/>
            <a:ext cx="4572000" cy="320040"/>
          </a:xfrm>
          <a:prstGeom prst="rect">
            <a:avLst/>
          </a:prstGeom>
          <a:noFill/>
          <a:ln/>
        </p:spPr>
        <p:txBody>
          <a:bodyPr wrap="square" lIns="0" tIns="0" rIns="0" bIns="0" rtlCol="0" anchor="t"/>
          <a:lstStyle/>
          <a:p>
            <a:pPr marL="0" indent="0">
              <a:buNone/>
            </a:pPr>
            <a:r>
              <a:rPr lang="en-US" sz="2000" b="1" dirty="0">
                <a:solidFill>
                  <a:srgbClr val="FFFFFF"/>
                </a:solidFill>
                <a:latin typeface="Calibri" pitchFamily="34" charset="0"/>
                <a:ea typeface="Calibri" pitchFamily="34" charset="-122"/>
                <a:cs typeface="Calibri" pitchFamily="34" charset="-120"/>
              </a:rPr>
              <a:t>Hajra Niaz</a:t>
            </a:r>
            <a:endParaRPr lang="en-US" sz="2000" dirty="0"/>
          </a:p>
        </p:txBody>
      </p:sp>
      <p:sp>
        <p:nvSpPr>
          <p:cNvPr id="16" name="Text 14"/>
          <p:cNvSpPr txBox="1"/>
          <p:nvPr/>
        </p:nvSpPr>
        <p:spPr>
          <a:xfrm>
            <a:off x="548640" y="4041648"/>
            <a:ext cx="4572000" cy="274320"/>
          </a:xfrm>
          <a:prstGeom prst="rect">
            <a:avLst/>
          </a:prstGeom>
          <a:noFill/>
          <a:ln/>
        </p:spPr>
        <p:txBody>
          <a:bodyPr wrap="square" lIns="0" tIns="0" rIns="0" bIns="0" rtlCol="0" anchor="t"/>
          <a:lstStyle/>
          <a:p>
            <a:pPr marL="0" indent="0">
              <a:buNone/>
            </a:pPr>
            <a:r>
              <a:rPr lang="en-US" sz="1400" dirty="0">
                <a:solidFill>
                  <a:srgbClr val="C9DEDA"/>
                </a:solidFill>
                <a:latin typeface="Calibri" pitchFamily="34" charset="0"/>
                <a:ea typeface="Calibri" pitchFamily="34" charset="-122"/>
                <a:cs typeface="Calibri" pitchFamily="34" charset="-120"/>
              </a:rPr>
              <a:t>Student ID 2129740</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4B90C3BF-AB76-87DE-277B-EE05BF107884}"/>
              </a:ext>
            </a:extLst>
          </p:cNvPr>
          <p:cNvGraphicFramePr/>
          <p:nvPr>
            <p:extLst>
              <p:ext uri="{D42A27DB-BD31-4B8C-83A1-F6EECF244321}">
                <p14:modId xmlns:p14="http://schemas.microsoft.com/office/powerpoint/2010/main" val="4103744105"/>
              </p:ext>
            </p:extLst>
          </p:nvPr>
        </p:nvGraphicFramePr>
        <p:xfrm>
          <a:off x="137161" y="130303"/>
          <a:ext cx="7856624" cy="36379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3198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3F7F6"/>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2800" b="1" dirty="0">
                <a:solidFill>
                  <a:srgbClr val="0B3B45"/>
                </a:solidFill>
                <a:latin typeface="Cambria" pitchFamily="34" charset="0"/>
                <a:ea typeface="Cambria" pitchFamily="34" charset="-122"/>
                <a:cs typeface="Cambria" pitchFamily="34" charset="-120"/>
              </a:rPr>
              <a:t>Introduction: Health, Wellbeing &amp; Sustainability</a:t>
            </a:r>
            <a:endParaRPr lang="en-US" sz="2800" dirty="0"/>
          </a:p>
        </p:txBody>
      </p:sp>
      <p:sp>
        <p:nvSpPr>
          <p:cNvPr id="3" name="Text 1"/>
          <p:cNvSpPr txBox="1"/>
          <p:nvPr/>
        </p:nvSpPr>
        <p:spPr>
          <a:xfrm>
            <a:off x="457200" y="1005840"/>
            <a:ext cx="8229600" cy="548640"/>
          </a:xfrm>
          <a:prstGeom prst="rect">
            <a:avLst/>
          </a:prstGeom>
          <a:noFill/>
          <a:ln/>
        </p:spPr>
        <p:txBody>
          <a:bodyPr wrap="square" lIns="0" tIns="0" rIns="0" bIns="0" rtlCol="0" anchor="t"/>
          <a:lstStyle/>
          <a:p>
            <a:pPr marL="0" indent="0">
              <a:buNone/>
            </a:pPr>
            <a:r>
              <a:rPr lang="en-US" sz="1500" b="1" dirty="0">
                <a:solidFill>
                  <a:srgbClr val="1B6B73"/>
                </a:solidFill>
                <a:latin typeface="Calibri" pitchFamily="34" charset="0"/>
                <a:ea typeface="Calibri" pitchFamily="34" charset="-122"/>
                <a:cs typeface="Calibri" pitchFamily="34" charset="-120"/>
              </a:rPr>
              <a:t>Wellbeing</a:t>
            </a:r>
            <a:r>
              <a:rPr lang="en-US" sz="1500" dirty="0">
                <a:solidFill>
                  <a:srgbClr val="12262B"/>
                </a:solidFill>
                <a:latin typeface="Calibri" pitchFamily="34" charset="0"/>
                <a:ea typeface="Calibri" pitchFamily="34" charset="-122"/>
                <a:cs typeface="Calibri" pitchFamily="34" charset="-120"/>
              </a:rPr>
              <a:t> refers to a person’s overall quality of life, including how they feel, function and cope with everyday life (WHO, 2022).</a:t>
            </a:r>
            <a:endParaRPr lang="en-US" sz="1500" dirty="0"/>
          </a:p>
        </p:txBody>
      </p:sp>
      <p:sp>
        <p:nvSpPr>
          <p:cNvPr id="4" name="Shape 2"/>
          <p:cNvSpPr/>
          <p:nvPr/>
        </p:nvSpPr>
        <p:spPr>
          <a:xfrm>
            <a:off x="457200" y="1691640"/>
            <a:ext cx="2651760" cy="1097280"/>
          </a:xfrm>
          <a:prstGeom prst="roundRect">
            <a:avLst>
              <a:gd name="adj" fmla="val 666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5" name="Shape 3"/>
          <p:cNvSpPr/>
          <p:nvPr/>
        </p:nvSpPr>
        <p:spPr>
          <a:xfrm>
            <a:off x="621792" y="1874520"/>
            <a:ext cx="457200" cy="457200"/>
          </a:xfrm>
          <a:prstGeom prst="ellipse">
            <a:avLst/>
          </a:prstGeom>
          <a:solidFill>
            <a:srgbClr val="1B6B73"/>
          </a:solidFill>
          <a:ln w="12700">
            <a:solidFill>
              <a:srgbClr val="1B6B73"/>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740664" y="1993392"/>
            <a:ext cx="219456" cy="219456"/>
          </a:xfrm>
          <a:prstGeom prst="rect">
            <a:avLst/>
          </a:prstGeom>
        </p:spPr>
      </p:pic>
      <p:sp>
        <p:nvSpPr>
          <p:cNvPr id="7" name="Text 4"/>
          <p:cNvSpPr txBox="1"/>
          <p:nvPr/>
        </p:nvSpPr>
        <p:spPr>
          <a:xfrm>
            <a:off x="1188720" y="1819656"/>
            <a:ext cx="1828800" cy="274320"/>
          </a:xfrm>
          <a:prstGeom prst="rect">
            <a:avLst/>
          </a:prstGeom>
          <a:noFill/>
          <a:ln/>
        </p:spPr>
        <p:txBody>
          <a:bodyPr wrap="square" lIns="0" tIns="0" rIns="0" bIns="0" rtlCol="0" anchor="t"/>
          <a:lstStyle/>
          <a:p>
            <a:pPr marL="0" indent="0">
              <a:buNone/>
            </a:pPr>
            <a:r>
              <a:rPr lang="en-US" sz="1400" b="1" dirty="0">
                <a:solidFill>
                  <a:srgbClr val="0B3B45"/>
                </a:solidFill>
                <a:latin typeface="Calibri" pitchFamily="34" charset="0"/>
                <a:ea typeface="Calibri" pitchFamily="34" charset="-122"/>
                <a:cs typeface="Calibri" pitchFamily="34" charset="-120"/>
              </a:rPr>
              <a:t>Physical</a:t>
            </a:r>
            <a:endParaRPr lang="en-US" sz="1400" dirty="0"/>
          </a:p>
        </p:txBody>
      </p:sp>
      <p:sp>
        <p:nvSpPr>
          <p:cNvPr id="8" name="Text 5"/>
          <p:cNvSpPr txBox="1"/>
          <p:nvPr/>
        </p:nvSpPr>
        <p:spPr>
          <a:xfrm>
            <a:off x="1188720" y="2103120"/>
            <a:ext cx="1828800" cy="64008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Health, sleep, nutrition and activity</a:t>
            </a:r>
            <a:endParaRPr lang="en-US" sz="1150" dirty="0"/>
          </a:p>
        </p:txBody>
      </p:sp>
      <p:sp>
        <p:nvSpPr>
          <p:cNvPr id="9" name="Shape 6"/>
          <p:cNvSpPr/>
          <p:nvPr/>
        </p:nvSpPr>
        <p:spPr>
          <a:xfrm>
            <a:off x="3246120" y="1691640"/>
            <a:ext cx="2651760" cy="1097280"/>
          </a:xfrm>
          <a:prstGeom prst="roundRect">
            <a:avLst>
              <a:gd name="adj" fmla="val 666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10" name="Shape 7"/>
          <p:cNvSpPr/>
          <p:nvPr/>
        </p:nvSpPr>
        <p:spPr>
          <a:xfrm>
            <a:off x="3410712" y="1874520"/>
            <a:ext cx="457200" cy="457200"/>
          </a:xfrm>
          <a:prstGeom prst="ellipse">
            <a:avLst/>
          </a:prstGeom>
          <a:solidFill>
            <a:srgbClr val="1B6B73"/>
          </a:solidFill>
          <a:ln w="12700">
            <a:solidFill>
              <a:srgbClr val="1B6B73"/>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3529584" y="1993392"/>
            <a:ext cx="219456" cy="219456"/>
          </a:xfrm>
          <a:prstGeom prst="rect">
            <a:avLst/>
          </a:prstGeom>
        </p:spPr>
      </p:pic>
      <p:sp>
        <p:nvSpPr>
          <p:cNvPr id="12" name="Text 8"/>
          <p:cNvSpPr txBox="1"/>
          <p:nvPr/>
        </p:nvSpPr>
        <p:spPr>
          <a:xfrm>
            <a:off x="3977640" y="1819656"/>
            <a:ext cx="1828800" cy="274320"/>
          </a:xfrm>
          <a:prstGeom prst="rect">
            <a:avLst/>
          </a:prstGeom>
          <a:noFill/>
          <a:ln/>
        </p:spPr>
        <p:txBody>
          <a:bodyPr wrap="square" lIns="0" tIns="0" rIns="0" bIns="0" rtlCol="0" anchor="t"/>
          <a:lstStyle/>
          <a:p>
            <a:pPr marL="0" indent="0">
              <a:buNone/>
            </a:pPr>
            <a:r>
              <a:rPr lang="en-US" sz="1400" b="1" dirty="0">
                <a:solidFill>
                  <a:srgbClr val="0B3B45"/>
                </a:solidFill>
                <a:latin typeface="Calibri" pitchFamily="34" charset="0"/>
                <a:ea typeface="Calibri" pitchFamily="34" charset="-122"/>
                <a:cs typeface="Calibri" pitchFamily="34" charset="-120"/>
              </a:rPr>
              <a:t>Mental &amp; emotional</a:t>
            </a:r>
            <a:endParaRPr lang="en-US" sz="1400" dirty="0"/>
          </a:p>
        </p:txBody>
      </p:sp>
      <p:sp>
        <p:nvSpPr>
          <p:cNvPr id="13" name="Text 9"/>
          <p:cNvSpPr txBox="1"/>
          <p:nvPr/>
        </p:nvSpPr>
        <p:spPr>
          <a:xfrm>
            <a:off x="3977640" y="2103120"/>
            <a:ext cx="1828800" cy="64008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Coping, resilience and emotions</a:t>
            </a:r>
            <a:endParaRPr lang="en-US" sz="1150" dirty="0"/>
          </a:p>
        </p:txBody>
      </p:sp>
      <p:sp>
        <p:nvSpPr>
          <p:cNvPr id="14" name="Shape 10"/>
          <p:cNvSpPr/>
          <p:nvPr/>
        </p:nvSpPr>
        <p:spPr>
          <a:xfrm>
            <a:off x="6035040" y="1691640"/>
            <a:ext cx="2651760" cy="1097280"/>
          </a:xfrm>
          <a:prstGeom prst="roundRect">
            <a:avLst>
              <a:gd name="adj" fmla="val 666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15" name="Shape 11"/>
          <p:cNvSpPr/>
          <p:nvPr/>
        </p:nvSpPr>
        <p:spPr>
          <a:xfrm>
            <a:off x="6199632" y="1874520"/>
            <a:ext cx="457200" cy="457200"/>
          </a:xfrm>
          <a:prstGeom prst="ellipse">
            <a:avLst/>
          </a:prstGeom>
          <a:solidFill>
            <a:srgbClr val="1B6B73"/>
          </a:solidFill>
          <a:ln w="12700">
            <a:solidFill>
              <a:srgbClr val="1B6B73"/>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6318504" y="1993392"/>
            <a:ext cx="219456" cy="219456"/>
          </a:xfrm>
          <a:prstGeom prst="rect">
            <a:avLst/>
          </a:prstGeom>
        </p:spPr>
      </p:pic>
      <p:sp>
        <p:nvSpPr>
          <p:cNvPr id="17" name="Text 12"/>
          <p:cNvSpPr txBox="1"/>
          <p:nvPr/>
        </p:nvSpPr>
        <p:spPr>
          <a:xfrm>
            <a:off x="6766560" y="1819656"/>
            <a:ext cx="1828800" cy="274320"/>
          </a:xfrm>
          <a:prstGeom prst="rect">
            <a:avLst/>
          </a:prstGeom>
          <a:noFill/>
          <a:ln/>
        </p:spPr>
        <p:txBody>
          <a:bodyPr wrap="square" lIns="0" tIns="0" rIns="0" bIns="0" rtlCol="0" anchor="t"/>
          <a:lstStyle/>
          <a:p>
            <a:pPr marL="0" indent="0">
              <a:buNone/>
            </a:pPr>
            <a:r>
              <a:rPr lang="en-US" sz="1400" b="1" dirty="0">
                <a:solidFill>
                  <a:srgbClr val="0B3B45"/>
                </a:solidFill>
                <a:latin typeface="Calibri" pitchFamily="34" charset="0"/>
                <a:ea typeface="Calibri" pitchFamily="34" charset="-122"/>
                <a:cs typeface="Calibri" pitchFamily="34" charset="-120"/>
              </a:rPr>
              <a:t>Social</a:t>
            </a:r>
            <a:endParaRPr lang="en-US" sz="1400" dirty="0"/>
          </a:p>
        </p:txBody>
      </p:sp>
      <p:sp>
        <p:nvSpPr>
          <p:cNvPr id="18" name="Text 13"/>
          <p:cNvSpPr txBox="1"/>
          <p:nvPr/>
        </p:nvSpPr>
        <p:spPr>
          <a:xfrm>
            <a:off x="6766560" y="2103120"/>
            <a:ext cx="1828800" cy="64008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Relationships, belonging and support</a:t>
            </a:r>
            <a:endParaRPr lang="en-US" sz="1150" dirty="0"/>
          </a:p>
        </p:txBody>
      </p:sp>
      <p:sp>
        <p:nvSpPr>
          <p:cNvPr id="19" name="Shape 14"/>
          <p:cNvSpPr/>
          <p:nvPr/>
        </p:nvSpPr>
        <p:spPr>
          <a:xfrm>
            <a:off x="457200" y="2926080"/>
            <a:ext cx="2651760" cy="1097280"/>
          </a:xfrm>
          <a:prstGeom prst="roundRect">
            <a:avLst>
              <a:gd name="adj" fmla="val 666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20" name="Shape 15"/>
          <p:cNvSpPr/>
          <p:nvPr/>
        </p:nvSpPr>
        <p:spPr>
          <a:xfrm>
            <a:off x="621792" y="3108960"/>
            <a:ext cx="457200" cy="457200"/>
          </a:xfrm>
          <a:prstGeom prst="ellipse">
            <a:avLst/>
          </a:prstGeom>
          <a:solidFill>
            <a:srgbClr val="1B6B73"/>
          </a:solidFill>
          <a:ln w="12700">
            <a:solidFill>
              <a:srgbClr val="1B6B73"/>
            </a:solidFill>
            <a:prstDash val="solid"/>
          </a:ln>
        </p:spPr>
        <p:txBody>
          <a:bodyPr/>
          <a:lstStyle/>
          <a:p>
            <a:endParaRPr lang="en-GB"/>
          </a:p>
        </p:txBody>
      </p:sp>
      <p:pic>
        <p:nvPicPr>
          <p:cNvPr id="21" name="Image 3" descr="preencoded.png"/>
          <p:cNvPicPr>
            <a:picLocks noChangeAspect="1"/>
          </p:cNvPicPr>
          <p:nvPr/>
        </p:nvPicPr>
        <p:blipFill>
          <a:blip r:embed="rId6"/>
          <a:stretch>
            <a:fillRect/>
          </a:stretch>
        </p:blipFill>
        <p:spPr>
          <a:xfrm>
            <a:off x="740664" y="3227832"/>
            <a:ext cx="219456" cy="219456"/>
          </a:xfrm>
          <a:prstGeom prst="rect">
            <a:avLst/>
          </a:prstGeom>
        </p:spPr>
      </p:pic>
      <p:sp>
        <p:nvSpPr>
          <p:cNvPr id="22" name="Text 16"/>
          <p:cNvSpPr txBox="1"/>
          <p:nvPr/>
        </p:nvSpPr>
        <p:spPr>
          <a:xfrm>
            <a:off x="1188720" y="3054096"/>
            <a:ext cx="1828800" cy="274320"/>
          </a:xfrm>
          <a:prstGeom prst="rect">
            <a:avLst/>
          </a:prstGeom>
          <a:noFill/>
          <a:ln/>
        </p:spPr>
        <p:txBody>
          <a:bodyPr wrap="square" lIns="0" tIns="0" rIns="0" bIns="0" rtlCol="0" anchor="t"/>
          <a:lstStyle/>
          <a:p>
            <a:pPr marL="0" indent="0">
              <a:buNone/>
            </a:pPr>
            <a:r>
              <a:rPr lang="en-US" sz="1400" b="1" dirty="0">
                <a:solidFill>
                  <a:srgbClr val="0B3B45"/>
                </a:solidFill>
                <a:latin typeface="Calibri" pitchFamily="34" charset="0"/>
                <a:ea typeface="Calibri" pitchFamily="34" charset="-122"/>
                <a:cs typeface="Calibri" pitchFamily="34" charset="-120"/>
              </a:rPr>
              <a:t>Psychological</a:t>
            </a:r>
            <a:endParaRPr lang="en-US" sz="1400" dirty="0"/>
          </a:p>
        </p:txBody>
      </p:sp>
      <p:sp>
        <p:nvSpPr>
          <p:cNvPr id="23" name="Text 17"/>
          <p:cNvSpPr txBox="1"/>
          <p:nvPr/>
        </p:nvSpPr>
        <p:spPr>
          <a:xfrm>
            <a:off x="1188720" y="3337560"/>
            <a:ext cx="1828800" cy="64008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Purpose, self-esteem and personal development</a:t>
            </a:r>
            <a:endParaRPr lang="en-US" sz="1150" dirty="0"/>
          </a:p>
        </p:txBody>
      </p:sp>
      <p:sp>
        <p:nvSpPr>
          <p:cNvPr id="24" name="Shape 18"/>
          <p:cNvSpPr/>
          <p:nvPr/>
        </p:nvSpPr>
        <p:spPr>
          <a:xfrm>
            <a:off x="3246120" y="2926080"/>
            <a:ext cx="2651760" cy="1097280"/>
          </a:xfrm>
          <a:prstGeom prst="roundRect">
            <a:avLst>
              <a:gd name="adj" fmla="val 666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25" name="Shape 19"/>
          <p:cNvSpPr/>
          <p:nvPr/>
        </p:nvSpPr>
        <p:spPr>
          <a:xfrm>
            <a:off x="3410712" y="3108960"/>
            <a:ext cx="457200" cy="457200"/>
          </a:xfrm>
          <a:prstGeom prst="ellipse">
            <a:avLst/>
          </a:prstGeom>
          <a:solidFill>
            <a:srgbClr val="1B6B73"/>
          </a:solidFill>
          <a:ln w="12700">
            <a:solidFill>
              <a:srgbClr val="1B6B73"/>
            </a:solidFill>
            <a:prstDash val="solid"/>
          </a:ln>
        </p:spPr>
        <p:txBody>
          <a:bodyPr/>
          <a:lstStyle/>
          <a:p>
            <a:endParaRPr lang="en-GB"/>
          </a:p>
        </p:txBody>
      </p:sp>
      <p:pic>
        <p:nvPicPr>
          <p:cNvPr id="26" name="Image 4" descr="preencoded.png"/>
          <p:cNvPicPr>
            <a:picLocks noChangeAspect="1"/>
          </p:cNvPicPr>
          <p:nvPr/>
        </p:nvPicPr>
        <p:blipFill>
          <a:blip r:embed="rId7"/>
          <a:stretch>
            <a:fillRect/>
          </a:stretch>
        </p:blipFill>
        <p:spPr>
          <a:xfrm>
            <a:off x="3529584" y="3227832"/>
            <a:ext cx="219456" cy="219456"/>
          </a:xfrm>
          <a:prstGeom prst="rect">
            <a:avLst/>
          </a:prstGeom>
        </p:spPr>
      </p:pic>
      <p:sp>
        <p:nvSpPr>
          <p:cNvPr id="27" name="Text 20"/>
          <p:cNvSpPr txBox="1"/>
          <p:nvPr/>
        </p:nvSpPr>
        <p:spPr>
          <a:xfrm>
            <a:off x="3977640" y="3054096"/>
            <a:ext cx="1828800" cy="274320"/>
          </a:xfrm>
          <a:prstGeom prst="rect">
            <a:avLst/>
          </a:prstGeom>
          <a:noFill/>
          <a:ln/>
        </p:spPr>
        <p:txBody>
          <a:bodyPr wrap="square" lIns="0" tIns="0" rIns="0" bIns="0" rtlCol="0" anchor="t"/>
          <a:lstStyle/>
          <a:p>
            <a:pPr marL="0" indent="0">
              <a:buNone/>
            </a:pPr>
            <a:r>
              <a:rPr lang="en-US" sz="1400" b="1" dirty="0">
                <a:solidFill>
                  <a:srgbClr val="0B3B45"/>
                </a:solidFill>
                <a:latin typeface="Calibri" pitchFamily="34" charset="0"/>
                <a:ea typeface="Calibri" pitchFamily="34" charset="-122"/>
                <a:cs typeface="Calibri" pitchFamily="34" charset="-120"/>
              </a:rPr>
              <a:t>Subjective</a:t>
            </a:r>
            <a:endParaRPr lang="en-US" sz="1400" dirty="0"/>
          </a:p>
        </p:txBody>
      </p:sp>
      <p:sp>
        <p:nvSpPr>
          <p:cNvPr id="28" name="Text 21"/>
          <p:cNvSpPr txBox="1"/>
          <p:nvPr/>
        </p:nvSpPr>
        <p:spPr>
          <a:xfrm>
            <a:off x="3977640" y="3337560"/>
            <a:ext cx="1828800" cy="64008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Personal feelings and life satisfaction</a:t>
            </a:r>
            <a:endParaRPr lang="en-US" sz="1150" dirty="0"/>
          </a:p>
        </p:txBody>
      </p:sp>
      <p:sp>
        <p:nvSpPr>
          <p:cNvPr id="29" name="Shape 22"/>
          <p:cNvSpPr/>
          <p:nvPr/>
        </p:nvSpPr>
        <p:spPr>
          <a:xfrm>
            <a:off x="6035040" y="2926080"/>
            <a:ext cx="2651760" cy="1097280"/>
          </a:xfrm>
          <a:prstGeom prst="roundRect">
            <a:avLst>
              <a:gd name="adj" fmla="val 666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30" name="Shape 23"/>
          <p:cNvSpPr/>
          <p:nvPr/>
        </p:nvSpPr>
        <p:spPr>
          <a:xfrm>
            <a:off x="6199632" y="3108960"/>
            <a:ext cx="457200" cy="457200"/>
          </a:xfrm>
          <a:prstGeom prst="ellipse">
            <a:avLst/>
          </a:prstGeom>
          <a:solidFill>
            <a:srgbClr val="1B6B73"/>
          </a:solidFill>
          <a:ln w="12700">
            <a:solidFill>
              <a:srgbClr val="1B6B73"/>
            </a:solidFill>
            <a:prstDash val="solid"/>
          </a:ln>
        </p:spPr>
        <p:txBody>
          <a:bodyPr/>
          <a:lstStyle/>
          <a:p>
            <a:endParaRPr lang="en-GB"/>
          </a:p>
        </p:txBody>
      </p:sp>
      <p:pic>
        <p:nvPicPr>
          <p:cNvPr id="31" name="Image 5" descr="preencoded.png"/>
          <p:cNvPicPr>
            <a:picLocks noChangeAspect="1"/>
          </p:cNvPicPr>
          <p:nvPr/>
        </p:nvPicPr>
        <p:blipFill>
          <a:blip r:embed="rId8"/>
          <a:stretch>
            <a:fillRect/>
          </a:stretch>
        </p:blipFill>
        <p:spPr>
          <a:xfrm>
            <a:off x="6318504" y="3227832"/>
            <a:ext cx="219456" cy="219456"/>
          </a:xfrm>
          <a:prstGeom prst="rect">
            <a:avLst/>
          </a:prstGeom>
        </p:spPr>
      </p:pic>
      <p:sp>
        <p:nvSpPr>
          <p:cNvPr id="32" name="Text 24"/>
          <p:cNvSpPr txBox="1"/>
          <p:nvPr/>
        </p:nvSpPr>
        <p:spPr>
          <a:xfrm>
            <a:off x="6766560" y="3054096"/>
            <a:ext cx="1828800" cy="274320"/>
          </a:xfrm>
          <a:prstGeom prst="rect">
            <a:avLst/>
          </a:prstGeom>
          <a:noFill/>
          <a:ln/>
        </p:spPr>
        <p:txBody>
          <a:bodyPr wrap="square" lIns="0" tIns="0" rIns="0" bIns="0" rtlCol="0" anchor="t"/>
          <a:lstStyle/>
          <a:p>
            <a:pPr marL="0" indent="0">
              <a:buNone/>
            </a:pPr>
            <a:r>
              <a:rPr lang="en-US" sz="1400" b="1" dirty="0">
                <a:solidFill>
                  <a:srgbClr val="0B3B45"/>
                </a:solidFill>
                <a:latin typeface="Calibri" pitchFamily="34" charset="0"/>
                <a:ea typeface="Calibri" pitchFamily="34" charset="-122"/>
                <a:cs typeface="Calibri" pitchFamily="34" charset="-120"/>
              </a:rPr>
              <a:t>Objective</a:t>
            </a:r>
            <a:endParaRPr lang="en-US" sz="1400" dirty="0"/>
          </a:p>
        </p:txBody>
      </p:sp>
      <p:sp>
        <p:nvSpPr>
          <p:cNvPr id="33" name="Text 25"/>
          <p:cNvSpPr txBox="1"/>
          <p:nvPr/>
        </p:nvSpPr>
        <p:spPr>
          <a:xfrm>
            <a:off x="6766560" y="3337560"/>
            <a:ext cx="1828800" cy="64008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Measurable factors such as health, housing and employment</a:t>
            </a:r>
            <a:endParaRPr lang="en-US" sz="1150" dirty="0"/>
          </a:p>
        </p:txBody>
      </p:sp>
      <p:sp>
        <p:nvSpPr>
          <p:cNvPr id="34" name="Shape 26"/>
          <p:cNvSpPr/>
          <p:nvPr/>
        </p:nvSpPr>
        <p:spPr>
          <a:xfrm>
            <a:off x="457200" y="4206240"/>
            <a:ext cx="8229600" cy="566928"/>
          </a:xfrm>
          <a:prstGeom prst="roundRect">
            <a:avLst>
              <a:gd name="adj" fmla="val 12903"/>
            </a:avLst>
          </a:prstGeom>
          <a:solidFill>
            <a:srgbClr val="0B3B45"/>
          </a:solidFill>
          <a:ln w="12700">
            <a:solidFill>
              <a:srgbClr val="0B3B45"/>
            </a:solidFill>
            <a:prstDash val="solid"/>
          </a:ln>
        </p:spPr>
        <p:txBody>
          <a:bodyPr/>
          <a:lstStyle/>
          <a:p>
            <a:endParaRPr lang="en-GB"/>
          </a:p>
        </p:txBody>
      </p:sp>
      <p:sp>
        <p:nvSpPr>
          <p:cNvPr id="35" name="Text 27"/>
          <p:cNvSpPr txBox="1"/>
          <p:nvPr/>
        </p:nvSpPr>
        <p:spPr>
          <a:xfrm>
            <a:off x="685800" y="4206240"/>
            <a:ext cx="7772400" cy="566928"/>
          </a:xfrm>
          <a:prstGeom prst="rect">
            <a:avLst/>
          </a:prstGeom>
          <a:noFill/>
          <a:ln/>
        </p:spPr>
        <p:txBody>
          <a:bodyPr wrap="square" lIns="0" tIns="0" rIns="0" bIns="0" rtlCol="0" anchor="ctr"/>
          <a:lstStyle/>
          <a:p>
            <a:pPr marL="0" indent="0">
              <a:buNone/>
            </a:pPr>
            <a:r>
              <a:rPr lang="en-US" sz="1300" b="1" dirty="0">
                <a:solidFill>
                  <a:srgbClr val="7FD1B9"/>
                </a:solidFill>
                <a:latin typeface="Calibri" pitchFamily="34" charset="0"/>
                <a:ea typeface="Calibri" pitchFamily="34" charset="-122"/>
                <a:cs typeface="Calibri" pitchFamily="34" charset="-120"/>
              </a:rPr>
              <a:t>Key point: </a:t>
            </a:r>
            <a:r>
              <a:rPr lang="en-US" sz="1300" dirty="0">
                <a:solidFill>
                  <a:srgbClr val="FFFFFF"/>
                </a:solidFill>
                <a:latin typeface="Calibri" pitchFamily="34" charset="0"/>
                <a:ea typeface="Calibri" pitchFamily="34" charset="-122"/>
                <a:cs typeface="Calibri" pitchFamily="34" charset="-120"/>
              </a:rPr>
              <a:t>Wellbeing is multidimensional and influenced by social, economic and environmental factors (Dodge et al., 2012).</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3F7F6"/>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2800" b="1" dirty="0">
                <a:solidFill>
                  <a:srgbClr val="0B3B45"/>
                </a:solidFill>
                <a:latin typeface="Cambria" pitchFamily="34" charset="0"/>
                <a:ea typeface="Cambria" pitchFamily="34" charset="-122"/>
                <a:cs typeface="Cambria" pitchFamily="34" charset="-120"/>
              </a:rPr>
              <a:t>Theories and Models: Impact on Wellbeing</a:t>
            </a:r>
            <a:endParaRPr lang="en-US" sz="2800" dirty="0"/>
          </a:p>
        </p:txBody>
      </p:sp>
      <p:sp>
        <p:nvSpPr>
          <p:cNvPr id="3" name="Shape 1"/>
          <p:cNvSpPr/>
          <p:nvPr/>
        </p:nvSpPr>
        <p:spPr>
          <a:xfrm>
            <a:off x="457200" y="1143000"/>
            <a:ext cx="4023360" cy="3611880"/>
          </a:xfrm>
          <a:prstGeom prst="roundRect">
            <a:avLst>
              <a:gd name="adj" fmla="val 2025"/>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4" name="Shape 2"/>
          <p:cNvSpPr/>
          <p:nvPr/>
        </p:nvSpPr>
        <p:spPr>
          <a:xfrm>
            <a:off x="685800" y="1344168"/>
            <a:ext cx="502920" cy="502920"/>
          </a:xfrm>
          <a:prstGeom prst="ellipse">
            <a:avLst/>
          </a:prstGeom>
          <a:solidFill>
            <a:srgbClr val="1B6B73"/>
          </a:solidFill>
          <a:ln w="12700">
            <a:solidFill>
              <a:srgbClr val="1B6B73"/>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816559" y="1474927"/>
            <a:ext cx="241402" cy="241402"/>
          </a:xfrm>
          <a:prstGeom prst="rect">
            <a:avLst/>
          </a:prstGeom>
        </p:spPr>
      </p:pic>
      <p:sp>
        <p:nvSpPr>
          <p:cNvPr id="6" name="Text 3"/>
          <p:cNvSpPr txBox="1"/>
          <p:nvPr/>
        </p:nvSpPr>
        <p:spPr>
          <a:xfrm>
            <a:off x="1325880" y="1344168"/>
            <a:ext cx="3017520" cy="502920"/>
          </a:xfrm>
          <a:prstGeom prst="rect">
            <a:avLst/>
          </a:prstGeom>
          <a:noFill/>
          <a:ln/>
        </p:spPr>
        <p:txBody>
          <a:bodyPr wrap="square" lIns="0" tIns="0" rIns="0" bIns="0" rtlCol="0" anchor="ctr"/>
          <a:lstStyle/>
          <a:p>
            <a:pPr marL="0" indent="0">
              <a:buNone/>
            </a:pPr>
            <a:r>
              <a:rPr lang="en-US" sz="1800" b="1" dirty="0">
                <a:solidFill>
                  <a:srgbClr val="0B3B45"/>
                </a:solidFill>
                <a:latin typeface="Cambria" pitchFamily="34" charset="0"/>
                <a:ea typeface="Cambria" pitchFamily="34" charset="-122"/>
                <a:cs typeface="Cambria" pitchFamily="34" charset="-120"/>
              </a:rPr>
              <a:t>Biopsychosocial Model</a:t>
            </a:r>
            <a:endParaRPr lang="en-US" sz="1800" dirty="0"/>
          </a:p>
        </p:txBody>
      </p:sp>
      <p:sp>
        <p:nvSpPr>
          <p:cNvPr id="7" name="Text 4"/>
          <p:cNvSpPr txBox="1"/>
          <p:nvPr/>
        </p:nvSpPr>
        <p:spPr>
          <a:xfrm>
            <a:off x="685800" y="2011680"/>
            <a:ext cx="3566160" cy="274320"/>
          </a:xfrm>
          <a:prstGeom prst="rect">
            <a:avLst/>
          </a:prstGeom>
          <a:noFill/>
          <a:ln/>
        </p:spPr>
        <p:txBody>
          <a:bodyPr wrap="square" lIns="0" tIns="0" rIns="0" bIns="0" rtlCol="0" anchor="t"/>
          <a:lstStyle/>
          <a:p>
            <a:pPr marL="0" indent="0">
              <a:buNone/>
            </a:pPr>
            <a:r>
              <a:rPr lang="en-US" sz="1250" i="1" dirty="0">
                <a:solidFill>
                  <a:srgbClr val="5B7278"/>
                </a:solidFill>
                <a:latin typeface="Calibri" pitchFamily="34" charset="0"/>
                <a:ea typeface="Calibri" pitchFamily="34" charset="-122"/>
                <a:cs typeface="Calibri" pitchFamily="34" charset="-120"/>
              </a:rPr>
              <a:t>Wellbeing is influenced by:</a:t>
            </a:r>
            <a:endParaRPr lang="en-US" sz="1250" dirty="0"/>
          </a:p>
        </p:txBody>
      </p:sp>
      <p:sp>
        <p:nvSpPr>
          <p:cNvPr id="8" name="Shape 5"/>
          <p:cNvSpPr/>
          <p:nvPr/>
        </p:nvSpPr>
        <p:spPr>
          <a:xfrm>
            <a:off x="685800" y="2377440"/>
            <a:ext cx="3566160" cy="585216"/>
          </a:xfrm>
          <a:prstGeom prst="roundRect">
            <a:avLst>
              <a:gd name="adj" fmla="val 7813"/>
            </a:avLst>
          </a:prstGeom>
          <a:solidFill>
            <a:srgbClr val="E3F4EE"/>
          </a:solidFill>
          <a:ln w="12700">
            <a:solidFill>
              <a:srgbClr val="E3F4EE"/>
            </a:solidFill>
            <a:prstDash val="solid"/>
          </a:ln>
        </p:spPr>
        <p:txBody>
          <a:bodyPr/>
          <a:lstStyle/>
          <a:p>
            <a:endParaRPr lang="en-GB"/>
          </a:p>
        </p:txBody>
      </p:sp>
      <p:sp>
        <p:nvSpPr>
          <p:cNvPr id="9" name="Text 6"/>
          <p:cNvSpPr txBox="1"/>
          <p:nvPr/>
        </p:nvSpPr>
        <p:spPr>
          <a:xfrm>
            <a:off x="822960" y="2377440"/>
            <a:ext cx="3291840" cy="585216"/>
          </a:xfrm>
          <a:prstGeom prst="rect">
            <a:avLst/>
          </a:prstGeom>
          <a:noFill/>
          <a:ln/>
        </p:spPr>
        <p:txBody>
          <a:bodyPr wrap="square" lIns="0" tIns="0" rIns="0" bIns="0" rtlCol="0" anchor="ctr"/>
          <a:lstStyle/>
          <a:p>
            <a:pPr marL="0" indent="0">
              <a:buNone/>
            </a:pPr>
            <a:r>
              <a:rPr lang="en-US" sz="1200" b="1" dirty="0">
                <a:solidFill>
                  <a:srgbClr val="1B6B73"/>
                </a:solidFill>
                <a:latin typeface="Calibri" pitchFamily="34" charset="0"/>
                <a:ea typeface="Calibri" pitchFamily="34" charset="-122"/>
                <a:cs typeface="Calibri" pitchFamily="34" charset="-120"/>
              </a:rPr>
              <a:t>Biological  </a:t>
            </a:r>
            <a:r>
              <a:rPr lang="en-US" sz="1200" dirty="0">
                <a:solidFill>
                  <a:srgbClr val="12262B"/>
                </a:solidFill>
                <a:latin typeface="Calibri" pitchFamily="34" charset="0"/>
                <a:ea typeface="Calibri" pitchFamily="34" charset="-122"/>
                <a:cs typeface="Calibri" pitchFamily="34" charset="-120"/>
              </a:rPr>
              <a:t>Physical health affects energy and quality of life.</a:t>
            </a:r>
            <a:endParaRPr lang="en-US" sz="1200" dirty="0"/>
          </a:p>
        </p:txBody>
      </p:sp>
      <p:sp>
        <p:nvSpPr>
          <p:cNvPr id="10" name="Shape 7"/>
          <p:cNvSpPr/>
          <p:nvPr/>
        </p:nvSpPr>
        <p:spPr>
          <a:xfrm>
            <a:off x="685800" y="3035808"/>
            <a:ext cx="3566160" cy="585216"/>
          </a:xfrm>
          <a:prstGeom prst="roundRect">
            <a:avLst>
              <a:gd name="adj" fmla="val 7813"/>
            </a:avLst>
          </a:prstGeom>
          <a:solidFill>
            <a:srgbClr val="E3F4EE"/>
          </a:solidFill>
          <a:ln w="12700">
            <a:solidFill>
              <a:srgbClr val="E3F4EE"/>
            </a:solidFill>
            <a:prstDash val="solid"/>
          </a:ln>
        </p:spPr>
        <p:txBody>
          <a:bodyPr/>
          <a:lstStyle/>
          <a:p>
            <a:endParaRPr lang="en-GB"/>
          </a:p>
        </p:txBody>
      </p:sp>
      <p:sp>
        <p:nvSpPr>
          <p:cNvPr id="11" name="Text 8"/>
          <p:cNvSpPr txBox="1"/>
          <p:nvPr/>
        </p:nvSpPr>
        <p:spPr>
          <a:xfrm>
            <a:off x="822960" y="3035808"/>
            <a:ext cx="3291840" cy="585216"/>
          </a:xfrm>
          <a:prstGeom prst="rect">
            <a:avLst/>
          </a:prstGeom>
          <a:noFill/>
          <a:ln/>
        </p:spPr>
        <p:txBody>
          <a:bodyPr wrap="square" lIns="0" tIns="0" rIns="0" bIns="0" rtlCol="0" anchor="ctr"/>
          <a:lstStyle/>
          <a:p>
            <a:pPr marL="0" indent="0">
              <a:buNone/>
            </a:pPr>
            <a:r>
              <a:rPr lang="en-US" sz="1200" b="1" dirty="0">
                <a:solidFill>
                  <a:srgbClr val="1B6B73"/>
                </a:solidFill>
                <a:latin typeface="Calibri" pitchFamily="34" charset="0"/>
                <a:ea typeface="Calibri" pitchFamily="34" charset="-122"/>
                <a:cs typeface="Calibri" pitchFamily="34" charset="-120"/>
              </a:rPr>
              <a:t>Psychological  </a:t>
            </a:r>
            <a:r>
              <a:rPr lang="en-US" sz="1200" dirty="0">
                <a:solidFill>
                  <a:srgbClr val="12262B"/>
                </a:solidFill>
                <a:latin typeface="Calibri" pitchFamily="34" charset="0"/>
                <a:ea typeface="Calibri" pitchFamily="34" charset="-122"/>
                <a:cs typeface="Calibri" pitchFamily="34" charset="-120"/>
              </a:rPr>
              <a:t>Stress, motivation and emotions affect mental wellbeing.</a:t>
            </a:r>
            <a:endParaRPr lang="en-US" sz="1200" dirty="0"/>
          </a:p>
        </p:txBody>
      </p:sp>
      <p:sp>
        <p:nvSpPr>
          <p:cNvPr id="12" name="Shape 9"/>
          <p:cNvSpPr/>
          <p:nvPr/>
        </p:nvSpPr>
        <p:spPr>
          <a:xfrm>
            <a:off x="685800" y="3694176"/>
            <a:ext cx="3566160" cy="585216"/>
          </a:xfrm>
          <a:prstGeom prst="roundRect">
            <a:avLst>
              <a:gd name="adj" fmla="val 7813"/>
            </a:avLst>
          </a:prstGeom>
          <a:solidFill>
            <a:srgbClr val="E3F4EE"/>
          </a:solidFill>
          <a:ln w="12700">
            <a:solidFill>
              <a:srgbClr val="E3F4EE"/>
            </a:solidFill>
            <a:prstDash val="solid"/>
          </a:ln>
        </p:spPr>
        <p:txBody>
          <a:bodyPr/>
          <a:lstStyle/>
          <a:p>
            <a:endParaRPr lang="en-GB"/>
          </a:p>
        </p:txBody>
      </p:sp>
      <p:sp>
        <p:nvSpPr>
          <p:cNvPr id="13" name="Text 10"/>
          <p:cNvSpPr txBox="1"/>
          <p:nvPr/>
        </p:nvSpPr>
        <p:spPr>
          <a:xfrm>
            <a:off x="822960" y="3694176"/>
            <a:ext cx="3291840" cy="585216"/>
          </a:xfrm>
          <a:prstGeom prst="rect">
            <a:avLst/>
          </a:prstGeom>
          <a:noFill/>
          <a:ln/>
        </p:spPr>
        <p:txBody>
          <a:bodyPr wrap="square" lIns="0" tIns="0" rIns="0" bIns="0" rtlCol="0" anchor="ctr"/>
          <a:lstStyle/>
          <a:p>
            <a:pPr marL="0" indent="0">
              <a:buNone/>
            </a:pPr>
            <a:r>
              <a:rPr lang="en-US" sz="1200" b="1" dirty="0">
                <a:solidFill>
                  <a:srgbClr val="1B6B73"/>
                </a:solidFill>
                <a:latin typeface="Calibri" pitchFamily="34" charset="0"/>
                <a:ea typeface="Calibri" pitchFamily="34" charset="-122"/>
                <a:cs typeface="Calibri" pitchFamily="34" charset="-120"/>
              </a:rPr>
              <a:t>Social  </a:t>
            </a:r>
            <a:r>
              <a:rPr lang="en-US" sz="1200" dirty="0">
                <a:solidFill>
                  <a:srgbClr val="12262B"/>
                </a:solidFill>
                <a:latin typeface="Calibri" pitchFamily="34" charset="0"/>
                <a:ea typeface="Calibri" pitchFamily="34" charset="-122"/>
                <a:cs typeface="Calibri" pitchFamily="34" charset="-120"/>
              </a:rPr>
              <a:t>Family, income and housing influence relationships and security.</a:t>
            </a:r>
            <a:endParaRPr lang="en-US" sz="1200" dirty="0"/>
          </a:p>
        </p:txBody>
      </p:sp>
      <p:sp>
        <p:nvSpPr>
          <p:cNvPr id="14" name="Text 11"/>
          <p:cNvSpPr txBox="1"/>
          <p:nvPr/>
        </p:nvSpPr>
        <p:spPr>
          <a:xfrm>
            <a:off x="685800" y="4389120"/>
            <a:ext cx="3566160" cy="228600"/>
          </a:xfrm>
          <a:prstGeom prst="rect">
            <a:avLst/>
          </a:prstGeom>
          <a:noFill/>
          <a:ln/>
        </p:spPr>
        <p:txBody>
          <a:bodyPr wrap="square" lIns="0" tIns="0" rIns="0" bIns="0" rtlCol="0" anchor="t"/>
          <a:lstStyle/>
          <a:p>
            <a:pPr marL="0" indent="0" algn="r">
              <a:buNone/>
            </a:pPr>
            <a:r>
              <a:rPr lang="en-US" sz="1100" i="1" dirty="0">
                <a:solidFill>
                  <a:srgbClr val="5B7278"/>
                </a:solidFill>
                <a:latin typeface="Calibri" pitchFamily="34" charset="0"/>
                <a:ea typeface="Calibri" pitchFamily="34" charset="-122"/>
                <a:cs typeface="Calibri" pitchFamily="34" charset="-120"/>
              </a:rPr>
              <a:t>(Engel, 1977)</a:t>
            </a:r>
            <a:endParaRPr lang="en-US" sz="1100" dirty="0"/>
          </a:p>
        </p:txBody>
      </p:sp>
      <p:sp>
        <p:nvSpPr>
          <p:cNvPr id="15" name="Shape 12"/>
          <p:cNvSpPr/>
          <p:nvPr/>
        </p:nvSpPr>
        <p:spPr>
          <a:xfrm>
            <a:off x="4663440" y="1143000"/>
            <a:ext cx="4023360" cy="3611880"/>
          </a:xfrm>
          <a:prstGeom prst="roundRect">
            <a:avLst>
              <a:gd name="adj" fmla="val 2025"/>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16" name="Shape 13"/>
          <p:cNvSpPr/>
          <p:nvPr/>
        </p:nvSpPr>
        <p:spPr>
          <a:xfrm>
            <a:off x="4892040" y="1344168"/>
            <a:ext cx="502920" cy="502920"/>
          </a:xfrm>
          <a:prstGeom prst="ellipse">
            <a:avLst/>
          </a:prstGeom>
          <a:solidFill>
            <a:srgbClr val="1B6B73"/>
          </a:solidFill>
          <a:ln w="12700">
            <a:solidFill>
              <a:srgbClr val="1B6B73"/>
            </a:solidFill>
            <a:prstDash val="solid"/>
          </a:ln>
        </p:spPr>
        <p:txBody>
          <a:bodyPr/>
          <a:lstStyle/>
          <a:p>
            <a:endParaRPr lang="en-GB"/>
          </a:p>
        </p:txBody>
      </p:sp>
      <p:pic>
        <p:nvPicPr>
          <p:cNvPr id="17" name="Image 1" descr="preencoded.png"/>
          <p:cNvPicPr>
            <a:picLocks noChangeAspect="1"/>
          </p:cNvPicPr>
          <p:nvPr/>
        </p:nvPicPr>
        <p:blipFill>
          <a:blip r:embed="rId4"/>
          <a:stretch>
            <a:fillRect/>
          </a:stretch>
        </p:blipFill>
        <p:spPr>
          <a:xfrm>
            <a:off x="5022799" y="1474927"/>
            <a:ext cx="241402" cy="241402"/>
          </a:xfrm>
          <a:prstGeom prst="rect">
            <a:avLst/>
          </a:prstGeom>
        </p:spPr>
      </p:pic>
      <p:sp>
        <p:nvSpPr>
          <p:cNvPr id="18" name="Text 14"/>
          <p:cNvSpPr txBox="1"/>
          <p:nvPr/>
        </p:nvSpPr>
        <p:spPr>
          <a:xfrm>
            <a:off x="5532120" y="1344168"/>
            <a:ext cx="3017520" cy="502920"/>
          </a:xfrm>
          <a:prstGeom prst="rect">
            <a:avLst/>
          </a:prstGeom>
          <a:noFill/>
          <a:ln/>
        </p:spPr>
        <p:txBody>
          <a:bodyPr wrap="square" lIns="0" tIns="0" rIns="0" bIns="0" rtlCol="0" anchor="ctr"/>
          <a:lstStyle/>
          <a:p>
            <a:pPr marL="0" indent="0">
              <a:buNone/>
            </a:pPr>
            <a:r>
              <a:rPr lang="en-US" sz="1800" b="1" dirty="0">
                <a:solidFill>
                  <a:srgbClr val="0B3B45"/>
                </a:solidFill>
                <a:latin typeface="Cambria" pitchFamily="34" charset="0"/>
                <a:ea typeface="Cambria" pitchFamily="34" charset="-122"/>
                <a:cs typeface="Cambria" pitchFamily="34" charset="-120"/>
              </a:rPr>
              <a:t>Ecological Model</a:t>
            </a:r>
            <a:endParaRPr lang="en-US" sz="1800" dirty="0"/>
          </a:p>
        </p:txBody>
      </p:sp>
      <p:sp>
        <p:nvSpPr>
          <p:cNvPr id="19" name="Text 15"/>
          <p:cNvSpPr txBox="1"/>
          <p:nvPr/>
        </p:nvSpPr>
        <p:spPr>
          <a:xfrm>
            <a:off x="4892040" y="2011680"/>
            <a:ext cx="3566160" cy="274320"/>
          </a:xfrm>
          <a:prstGeom prst="rect">
            <a:avLst/>
          </a:prstGeom>
          <a:noFill/>
          <a:ln/>
        </p:spPr>
        <p:txBody>
          <a:bodyPr wrap="square" lIns="0" tIns="0" rIns="0" bIns="0" rtlCol="0" anchor="t"/>
          <a:lstStyle/>
          <a:p>
            <a:pPr marL="0" indent="0">
              <a:buNone/>
            </a:pPr>
            <a:r>
              <a:rPr lang="en-US" sz="1250" i="1" dirty="0">
                <a:solidFill>
                  <a:srgbClr val="5B7278"/>
                </a:solidFill>
                <a:latin typeface="Calibri" pitchFamily="34" charset="0"/>
                <a:ea typeface="Calibri" pitchFamily="34" charset="-122"/>
                <a:cs typeface="Calibri" pitchFamily="34" charset="-120"/>
              </a:rPr>
              <a:t>Wellbeing is shaped by different levels:</a:t>
            </a:r>
            <a:endParaRPr lang="en-US" sz="1250" dirty="0"/>
          </a:p>
        </p:txBody>
      </p:sp>
      <p:sp>
        <p:nvSpPr>
          <p:cNvPr id="20" name="Shape 16"/>
          <p:cNvSpPr/>
          <p:nvPr/>
        </p:nvSpPr>
        <p:spPr>
          <a:xfrm>
            <a:off x="4892040" y="2377440"/>
            <a:ext cx="3566160" cy="438912"/>
          </a:xfrm>
          <a:prstGeom prst="roundRect">
            <a:avLst>
              <a:gd name="adj" fmla="val 10417"/>
            </a:avLst>
          </a:prstGeom>
          <a:solidFill>
            <a:srgbClr val="E3F4EE"/>
          </a:solidFill>
          <a:ln w="12700">
            <a:solidFill>
              <a:srgbClr val="E3F4EE"/>
            </a:solidFill>
            <a:prstDash val="solid"/>
          </a:ln>
        </p:spPr>
        <p:txBody>
          <a:bodyPr/>
          <a:lstStyle/>
          <a:p>
            <a:endParaRPr lang="en-GB"/>
          </a:p>
        </p:txBody>
      </p:sp>
      <p:sp>
        <p:nvSpPr>
          <p:cNvPr id="21" name="Text 17"/>
          <p:cNvSpPr txBox="1"/>
          <p:nvPr/>
        </p:nvSpPr>
        <p:spPr>
          <a:xfrm>
            <a:off x="5029200" y="2377440"/>
            <a:ext cx="3291840" cy="438912"/>
          </a:xfrm>
          <a:prstGeom prst="rect">
            <a:avLst/>
          </a:prstGeom>
          <a:noFill/>
          <a:ln/>
        </p:spPr>
        <p:txBody>
          <a:bodyPr wrap="square" lIns="0" tIns="0" rIns="0" bIns="0" rtlCol="0" anchor="ctr"/>
          <a:lstStyle/>
          <a:p>
            <a:pPr marL="0" indent="0">
              <a:buNone/>
            </a:pPr>
            <a:r>
              <a:rPr lang="en-US" sz="1200" b="1" dirty="0">
                <a:solidFill>
                  <a:srgbClr val="1B6B73"/>
                </a:solidFill>
                <a:latin typeface="Calibri" pitchFamily="34" charset="0"/>
                <a:ea typeface="Calibri" pitchFamily="34" charset="-122"/>
                <a:cs typeface="Calibri" pitchFamily="34" charset="-120"/>
              </a:rPr>
              <a:t>Individual  </a:t>
            </a:r>
            <a:r>
              <a:rPr lang="en-US" sz="1200" dirty="0">
                <a:solidFill>
                  <a:srgbClr val="12262B"/>
                </a:solidFill>
                <a:latin typeface="Calibri" pitchFamily="34" charset="0"/>
                <a:ea typeface="Calibri" pitchFamily="34" charset="-122"/>
                <a:cs typeface="Calibri" pitchFamily="34" charset="-120"/>
              </a:rPr>
              <a:t>Lifestyle and personal choices.</a:t>
            </a:r>
            <a:endParaRPr lang="en-US" sz="1200" dirty="0"/>
          </a:p>
        </p:txBody>
      </p:sp>
      <p:sp>
        <p:nvSpPr>
          <p:cNvPr id="22" name="Shape 18"/>
          <p:cNvSpPr/>
          <p:nvPr/>
        </p:nvSpPr>
        <p:spPr>
          <a:xfrm>
            <a:off x="4892040" y="2889504"/>
            <a:ext cx="3566160" cy="438912"/>
          </a:xfrm>
          <a:prstGeom prst="roundRect">
            <a:avLst>
              <a:gd name="adj" fmla="val 10417"/>
            </a:avLst>
          </a:prstGeom>
          <a:solidFill>
            <a:srgbClr val="E3F4EE"/>
          </a:solidFill>
          <a:ln w="12700">
            <a:solidFill>
              <a:srgbClr val="E3F4EE"/>
            </a:solidFill>
            <a:prstDash val="solid"/>
          </a:ln>
        </p:spPr>
        <p:txBody>
          <a:bodyPr/>
          <a:lstStyle/>
          <a:p>
            <a:endParaRPr lang="en-GB"/>
          </a:p>
        </p:txBody>
      </p:sp>
      <p:sp>
        <p:nvSpPr>
          <p:cNvPr id="23" name="Text 19"/>
          <p:cNvSpPr txBox="1"/>
          <p:nvPr/>
        </p:nvSpPr>
        <p:spPr>
          <a:xfrm>
            <a:off x="5029200" y="2889504"/>
            <a:ext cx="3291840" cy="438912"/>
          </a:xfrm>
          <a:prstGeom prst="rect">
            <a:avLst/>
          </a:prstGeom>
          <a:noFill/>
          <a:ln/>
        </p:spPr>
        <p:txBody>
          <a:bodyPr wrap="square" lIns="0" tIns="0" rIns="0" bIns="0" rtlCol="0" anchor="ctr"/>
          <a:lstStyle/>
          <a:p>
            <a:pPr marL="0" indent="0">
              <a:buNone/>
            </a:pPr>
            <a:r>
              <a:rPr lang="en-US" sz="1200" b="1" dirty="0">
                <a:solidFill>
                  <a:srgbClr val="1B6B73"/>
                </a:solidFill>
                <a:latin typeface="Calibri" pitchFamily="34" charset="0"/>
                <a:ea typeface="Calibri" pitchFamily="34" charset="-122"/>
                <a:cs typeface="Calibri" pitchFamily="34" charset="-120"/>
              </a:rPr>
              <a:t>Family &amp; community  </a:t>
            </a:r>
            <a:r>
              <a:rPr lang="en-US" sz="1200" dirty="0">
                <a:solidFill>
                  <a:srgbClr val="12262B"/>
                </a:solidFill>
                <a:latin typeface="Calibri" pitchFamily="34" charset="0"/>
                <a:ea typeface="Calibri" pitchFamily="34" charset="-122"/>
                <a:cs typeface="Calibri" pitchFamily="34" charset="-120"/>
              </a:rPr>
              <a:t>Relationships and social support.</a:t>
            </a:r>
            <a:endParaRPr lang="en-US" sz="1200" dirty="0"/>
          </a:p>
        </p:txBody>
      </p:sp>
      <p:sp>
        <p:nvSpPr>
          <p:cNvPr id="24" name="Shape 20"/>
          <p:cNvSpPr/>
          <p:nvPr/>
        </p:nvSpPr>
        <p:spPr>
          <a:xfrm>
            <a:off x="4892040" y="3401568"/>
            <a:ext cx="3566160" cy="438912"/>
          </a:xfrm>
          <a:prstGeom prst="roundRect">
            <a:avLst>
              <a:gd name="adj" fmla="val 10417"/>
            </a:avLst>
          </a:prstGeom>
          <a:solidFill>
            <a:srgbClr val="E3F4EE"/>
          </a:solidFill>
          <a:ln w="12700">
            <a:solidFill>
              <a:srgbClr val="E3F4EE"/>
            </a:solidFill>
            <a:prstDash val="solid"/>
          </a:ln>
        </p:spPr>
        <p:txBody>
          <a:bodyPr/>
          <a:lstStyle/>
          <a:p>
            <a:endParaRPr lang="en-GB"/>
          </a:p>
        </p:txBody>
      </p:sp>
      <p:sp>
        <p:nvSpPr>
          <p:cNvPr id="25" name="Text 21"/>
          <p:cNvSpPr txBox="1"/>
          <p:nvPr/>
        </p:nvSpPr>
        <p:spPr>
          <a:xfrm>
            <a:off x="5029200" y="3401568"/>
            <a:ext cx="3291840" cy="438912"/>
          </a:xfrm>
          <a:prstGeom prst="rect">
            <a:avLst/>
          </a:prstGeom>
          <a:noFill/>
          <a:ln/>
        </p:spPr>
        <p:txBody>
          <a:bodyPr wrap="square" lIns="0" tIns="0" rIns="0" bIns="0" rtlCol="0" anchor="ctr"/>
          <a:lstStyle/>
          <a:p>
            <a:pPr marL="0" indent="0">
              <a:buNone/>
            </a:pPr>
            <a:r>
              <a:rPr lang="en-US" sz="1200" b="1" dirty="0">
                <a:solidFill>
                  <a:srgbClr val="1B6B73"/>
                </a:solidFill>
                <a:latin typeface="Calibri" pitchFamily="34" charset="0"/>
                <a:ea typeface="Calibri" pitchFamily="34" charset="-122"/>
                <a:cs typeface="Calibri" pitchFamily="34" charset="-120"/>
              </a:rPr>
              <a:t>Organisation  </a:t>
            </a:r>
            <a:r>
              <a:rPr lang="en-US" sz="1200" dirty="0">
                <a:solidFill>
                  <a:srgbClr val="12262B"/>
                </a:solidFill>
                <a:latin typeface="Calibri" pitchFamily="34" charset="0"/>
                <a:ea typeface="Calibri" pitchFamily="34" charset="-122"/>
                <a:cs typeface="Calibri" pitchFamily="34" charset="-120"/>
              </a:rPr>
              <a:t>Access to health and social care.</a:t>
            </a:r>
            <a:endParaRPr lang="en-US" sz="1200" dirty="0"/>
          </a:p>
        </p:txBody>
      </p:sp>
      <p:sp>
        <p:nvSpPr>
          <p:cNvPr id="26" name="Shape 22"/>
          <p:cNvSpPr/>
          <p:nvPr/>
        </p:nvSpPr>
        <p:spPr>
          <a:xfrm>
            <a:off x="4892040" y="3913632"/>
            <a:ext cx="3566160" cy="438912"/>
          </a:xfrm>
          <a:prstGeom prst="roundRect">
            <a:avLst>
              <a:gd name="adj" fmla="val 10417"/>
            </a:avLst>
          </a:prstGeom>
          <a:solidFill>
            <a:srgbClr val="E3F4EE"/>
          </a:solidFill>
          <a:ln w="12700">
            <a:solidFill>
              <a:srgbClr val="E3F4EE"/>
            </a:solidFill>
            <a:prstDash val="solid"/>
          </a:ln>
        </p:spPr>
        <p:txBody>
          <a:bodyPr/>
          <a:lstStyle/>
          <a:p>
            <a:endParaRPr lang="en-GB"/>
          </a:p>
        </p:txBody>
      </p:sp>
      <p:sp>
        <p:nvSpPr>
          <p:cNvPr id="27" name="Text 23"/>
          <p:cNvSpPr txBox="1"/>
          <p:nvPr/>
        </p:nvSpPr>
        <p:spPr>
          <a:xfrm>
            <a:off x="5029200" y="3913632"/>
            <a:ext cx="3291840" cy="438912"/>
          </a:xfrm>
          <a:prstGeom prst="rect">
            <a:avLst/>
          </a:prstGeom>
          <a:noFill/>
          <a:ln/>
        </p:spPr>
        <p:txBody>
          <a:bodyPr wrap="square" lIns="0" tIns="0" rIns="0" bIns="0" rtlCol="0" anchor="ctr"/>
          <a:lstStyle/>
          <a:p>
            <a:pPr marL="0" indent="0">
              <a:buNone/>
            </a:pPr>
            <a:r>
              <a:rPr lang="en-US" sz="1200" b="1" dirty="0">
                <a:solidFill>
                  <a:srgbClr val="1B6B73"/>
                </a:solidFill>
                <a:latin typeface="Calibri" pitchFamily="34" charset="0"/>
                <a:ea typeface="Calibri" pitchFamily="34" charset="-122"/>
                <a:cs typeface="Calibri" pitchFamily="34" charset="-120"/>
              </a:rPr>
              <a:t>Policy &amp; environment  </a:t>
            </a:r>
            <a:r>
              <a:rPr lang="en-US" sz="1200" dirty="0">
                <a:solidFill>
                  <a:srgbClr val="12262B"/>
                </a:solidFill>
                <a:latin typeface="Calibri" pitchFamily="34" charset="0"/>
                <a:ea typeface="Calibri" pitchFamily="34" charset="-122"/>
                <a:cs typeface="Calibri" pitchFamily="34" charset="-120"/>
              </a:rPr>
              <a:t>Housing, employment and inequalities.</a:t>
            </a:r>
            <a:endParaRPr lang="en-US" sz="1200" dirty="0"/>
          </a:p>
        </p:txBody>
      </p:sp>
      <p:sp>
        <p:nvSpPr>
          <p:cNvPr id="28" name="Text 24"/>
          <p:cNvSpPr txBox="1"/>
          <p:nvPr/>
        </p:nvSpPr>
        <p:spPr>
          <a:xfrm>
            <a:off x="4892040" y="4389120"/>
            <a:ext cx="3566160" cy="228600"/>
          </a:xfrm>
          <a:prstGeom prst="rect">
            <a:avLst/>
          </a:prstGeom>
          <a:noFill/>
          <a:ln/>
        </p:spPr>
        <p:txBody>
          <a:bodyPr wrap="square" lIns="0" tIns="0" rIns="0" bIns="0" rtlCol="0" anchor="t"/>
          <a:lstStyle/>
          <a:p>
            <a:pPr marL="0" indent="0" algn="r">
              <a:buNone/>
            </a:pPr>
            <a:r>
              <a:rPr lang="en-US" sz="1100" i="1" dirty="0">
                <a:solidFill>
                  <a:srgbClr val="5B7278"/>
                </a:solidFill>
                <a:latin typeface="Calibri" pitchFamily="34" charset="0"/>
                <a:ea typeface="Calibri" pitchFamily="34" charset="-122"/>
                <a:cs typeface="Calibri" pitchFamily="34" charset="-120"/>
              </a:rPr>
              <a:t>(McLeroy et al., 1988)</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3F7F6"/>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2800" b="1" dirty="0">
                <a:solidFill>
                  <a:srgbClr val="0B3B45"/>
                </a:solidFill>
                <a:latin typeface="Cambria" pitchFamily="34" charset="0"/>
                <a:ea typeface="Cambria" pitchFamily="34" charset="-122"/>
                <a:cs typeface="Cambria" pitchFamily="34" charset="-120"/>
              </a:rPr>
              <a:t>Sustainable Development Goals</a:t>
            </a:r>
            <a:endParaRPr lang="en-US" sz="2800" dirty="0"/>
          </a:p>
        </p:txBody>
      </p:sp>
      <p:sp>
        <p:nvSpPr>
          <p:cNvPr id="3" name="Shape 1"/>
          <p:cNvSpPr/>
          <p:nvPr/>
        </p:nvSpPr>
        <p:spPr>
          <a:xfrm>
            <a:off x="457200" y="1143000"/>
            <a:ext cx="3291840" cy="3611880"/>
          </a:xfrm>
          <a:prstGeom prst="roundRect">
            <a:avLst>
              <a:gd name="adj" fmla="val 2222"/>
            </a:avLst>
          </a:prstGeom>
          <a:solidFill>
            <a:srgbClr val="0B3B45"/>
          </a:solidFill>
          <a:ln w="12700">
            <a:solidFill>
              <a:srgbClr val="0B3B45"/>
            </a:solidFill>
            <a:prstDash val="solid"/>
          </a:ln>
        </p:spPr>
        <p:txBody>
          <a:bodyPr/>
          <a:lstStyle/>
          <a:p>
            <a:endParaRPr lang="en-GB"/>
          </a:p>
        </p:txBody>
      </p:sp>
      <p:sp>
        <p:nvSpPr>
          <p:cNvPr id="4" name="Text 2"/>
          <p:cNvSpPr txBox="1"/>
          <p:nvPr/>
        </p:nvSpPr>
        <p:spPr>
          <a:xfrm>
            <a:off x="731520" y="1371600"/>
            <a:ext cx="2743200" cy="274320"/>
          </a:xfrm>
          <a:prstGeom prst="rect">
            <a:avLst/>
          </a:prstGeom>
          <a:noFill/>
          <a:ln/>
        </p:spPr>
        <p:txBody>
          <a:bodyPr wrap="square" lIns="0" tIns="0" rIns="0" bIns="0" rtlCol="0" anchor="t"/>
          <a:lstStyle/>
          <a:p>
            <a:pPr marL="0" indent="0">
              <a:buNone/>
            </a:pPr>
            <a:r>
              <a:rPr lang="en-US" sz="1050" b="1" kern="0" spc="200" dirty="0">
                <a:solidFill>
                  <a:srgbClr val="7FD1B9"/>
                </a:solidFill>
                <a:latin typeface="Calibri" pitchFamily="34" charset="0"/>
                <a:ea typeface="Calibri" pitchFamily="34" charset="-122"/>
                <a:cs typeface="Calibri" pitchFamily="34" charset="-120"/>
              </a:rPr>
              <a:t>UN SUSTAINABLE DEV. GOAL</a:t>
            </a:r>
            <a:endParaRPr lang="en-US" sz="1050" dirty="0"/>
          </a:p>
        </p:txBody>
      </p:sp>
      <p:sp>
        <p:nvSpPr>
          <p:cNvPr id="5" name="Text 3"/>
          <p:cNvSpPr txBox="1"/>
          <p:nvPr/>
        </p:nvSpPr>
        <p:spPr>
          <a:xfrm>
            <a:off x="731520" y="1737360"/>
            <a:ext cx="1097280" cy="914400"/>
          </a:xfrm>
          <a:prstGeom prst="rect">
            <a:avLst/>
          </a:prstGeom>
          <a:noFill/>
          <a:ln/>
        </p:spPr>
        <p:txBody>
          <a:bodyPr wrap="square" lIns="0" tIns="0" rIns="0" bIns="0" rtlCol="0" anchor="ctr"/>
          <a:lstStyle/>
          <a:p>
            <a:pPr marL="0" indent="0">
              <a:buNone/>
            </a:pPr>
            <a:r>
              <a:rPr lang="en-US" sz="6600" b="1" dirty="0">
                <a:solidFill>
                  <a:srgbClr val="FFFFFF"/>
                </a:solidFill>
                <a:latin typeface="Cambria" pitchFamily="34" charset="0"/>
                <a:ea typeface="Cambria" pitchFamily="34" charset="-122"/>
                <a:cs typeface="Cambria" pitchFamily="34" charset="-120"/>
              </a:rPr>
              <a:t>3</a:t>
            </a:r>
            <a:endParaRPr lang="en-US" sz="6600" dirty="0"/>
          </a:p>
        </p:txBody>
      </p:sp>
      <p:sp>
        <p:nvSpPr>
          <p:cNvPr id="6" name="Text 4"/>
          <p:cNvSpPr txBox="1"/>
          <p:nvPr/>
        </p:nvSpPr>
        <p:spPr>
          <a:xfrm>
            <a:off x="731520" y="2697480"/>
            <a:ext cx="2743200" cy="594360"/>
          </a:xfrm>
          <a:prstGeom prst="rect">
            <a:avLst/>
          </a:prstGeom>
          <a:noFill/>
          <a:ln/>
        </p:spPr>
        <p:txBody>
          <a:bodyPr wrap="square" lIns="0" tIns="0" rIns="0" bIns="0" rtlCol="0" anchor="t"/>
          <a:lstStyle/>
          <a:p>
            <a:pPr marL="0" indent="0">
              <a:buNone/>
            </a:pPr>
            <a:r>
              <a:rPr lang="en-US" sz="1800" b="1" dirty="0">
                <a:solidFill>
                  <a:srgbClr val="FFFFFF"/>
                </a:solidFill>
                <a:latin typeface="Cambria" pitchFamily="34" charset="0"/>
                <a:ea typeface="Cambria" pitchFamily="34" charset="-122"/>
                <a:cs typeface="Cambria" pitchFamily="34" charset="-120"/>
              </a:rPr>
              <a:t>Good Health and Wellbeing</a:t>
            </a:r>
            <a:endParaRPr lang="en-US" sz="1800" dirty="0"/>
          </a:p>
        </p:txBody>
      </p:sp>
      <p:sp>
        <p:nvSpPr>
          <p:cNvPr id="7" name="Text 5"/>
          <p:cNvSpPr txBox="1"/>
          <p:nvPr/>
        </p:nvSpPr>
        <p:spPr>
          <a:xfrm>
            <a:off x="731520" y="3383280"/>
            <a:ext cx="2743200" cy="822960"/>
          </a:xfrm>
          <a:prstGeom prst="rect">
            <a:avLst/>
          </a:prstGeom>
          <a:noFill/>
          <a:ln/>
        </p:spPr>
        <p:txBody>
          <a:bodyPr wrap="square" lIns="0" tIns="0" rIns="0" bIns="0" rtlCol="0" anchor="t"/>
          <a:lstStyle/>
          <a:p>
            <a:pPr marL="0" indent="0">
              <a:buNone/>
            </a:pPr>
            <a:r>
              <a:rPr lang="en-US" sz="1300" i="1" dirty="0">
                <a:solidFill>
                  <a:srgbClr val="C9DEDA"/>
                </a:solidFill>
                <a:latin typeface="Calibri" pitchFamily="34" charset="0"/>
                <a:ea typeface="Calibri" pitchFamily="34" charset="-122"/>
                <a:cs typeface="Calibri" pitchFamily="34" charset="-120"/>
              </a:rPr>
              <a:t>“Ensure healthy lives and promote well-being for all at all ages.”</a:t>
            </a:r>
            <a:endParaRPr lang="en-US" sz="1300" dirty="0"/>
          </a:p>
        </p:txBody>
      </p:sp>
      <p:sp>
        <p:nvSpPr>
          <p:cNvPr id="8" name="Text 6"/>
          <p:cNvSpPr txBox="1"/>
          <p:nvPr/>
        </p:nvSpPr>
        <p:spPr>
          <a:xfrm>
            <a:off x="731520" y="4343400"/>
            <a:ext cx="2743200" cy="228600"/>
          </a:xfrm>
          <a:prstGeom prst="rect">
            <a:avLst/>
          </a:prstGeom>
          <a:noFill/>
          <a:ln/>
        </p:spPr>
        <p:txBody>
          <a:bodyPr wrap="square" lIns="0" tIns="0" rIns="0" bIns="0" rtlCol="0" anchor="t"/>
          <a:lstStyle/>
          <a:p>
            <a:pPr marL="0" indent="0">
              <a:buNone/>
            </a:pPr>
            <a:r>
              <a:rPr lang="en-US" sz="1100" dirty="0">
                <a:solidFill>
                  <a:srgbClr val="7FD1B9"/>
                </a:solidFill>
                <a:latin typeface="Calibri" pitchFamily="34" charset="0"/>
                <a:ea typeface="Calibri" pitchFamily="34" charset="-122"/>
                <a:cs typeface="Calibri" pitchFamily="34" charset="-120"/>
              </a:rPr>
              <a:t>(United Nations, 2026)</a:t>
            </a:r>
            <a:endParaRPr lang="en-US" sz="1100" dirty="0"/>
          </a:p>
        </p:txBody>
      </p:sp>
      <p:sp>
        <p:nvSpPr>
          <p:cNvPr id="9" name="Shape 7"/>
          <p:cNvSpPr/>
          <p:nvPr/>
        </p:nvSpPr>
        <p:spPr>
          <a:xfrm>
            <a:off x="3931920" y="1143000"/>
            <a:ext cx="4754880" cy="1554480"/>
          </a:xfrm>
          <a:prstGeom prst="roundRect">
            <a:avLst>
              <a:gd name="adj" fmla="val 4706"/>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10" name="Shape 8"/>
          <p:cNvSpPr/>
          <p:nvPr/>
        </p:nvSpPr>
        <p:spPr>
          <a:xfrm>
            <a:off x="4114800" y="1298448"/>
            <a:ext cx="411480" cy="411480"/>
          </a:xfrm>
          <a:prstGeom prst="ellipse">
            <a:avLst/>
          </a:prstGeom>
          <a:solidFill>
            <a:srgbClr val="1B6B73"/>
          </a:solidFill>
          <a:ln w="12700">
            <a:solidFill>
              <a:srgbClr val="1B6B73"/>
            </a:solidFill>
            <a:prstDash val="solid"/>
          </a:ln>
        </p:spPr>
        <p:txBody>
          <a:bodyPr/>
          <a:lstStyle/>
          <a:p>
            <a:endParaRPr lang="en-GB"/>
          </a:p>
        </p:txBody>
      </p:sp>
      <p:pic>
        <p:nvPicPr>
          <p:cNvPr id="11" name="Image 0" descr="preencoded.png"/>
          <p:cNvPicPr>
            <a:picLocks noChangeAspect="1"/>
          </p:cNvPicPr>
          <p:nvPr/>
        </p:nvPicPr>
        <p:blipFill>
          <a:blip r:embed="rId3"/>
          <a:stretch>
            <a:fillRect/>
          </a:stretch>
        </p:blipFill>
        <p:spPr>
          <a:xfrm>
            <a:off x="4221785" y="1405433"/>
            <a:ext cx="197510" cy="197510"/>
          </a:xfrm>
          <a:prstGeom prst="rect">
            <a:avLst/>
          </a:prstGeom>
        </p:spPr>
      </p:pic>
      <p:sp>
        <p:nvSpPr>
          <p:cNvPr id="12" name="Text 9"/>
          <p:cNvSpPr txBox="1"/>
          <p:nvPr/>
        </p:nvSpPr>
        <p:spPr>
          <a:xfrm>
            <a:off x="4663440" y="1298448"/>
            <a:ext cx="1828800" cy="411480"/>
          </a:xfrm>
          <a:prstGeom prst="rect">
            <a:avLst/>
          </a:prstGeom>
          <a:noFill/>
          <a:ln/>
        </p:spPr>
        <p:txBody>
          <a:bodyPr wrap="square" lIns="0" tIns="0" rIns="0" bIns="0" rtlCol="0" anchor="ctr"/>
          <a:lstStyle/>
          <a:p>
            <a:pPr marL="0" indent="0">
              <a:buNone/>
            </a:pPr>
            <a:r>
              <a:rPr lang="en-US" sz="1700" b="1" dirty="0">
                <a:solidFill>
                  <a:srgbClr val="0B3B45"/>
                </a:solidFill>
                <a:latin typeface="Cambria" pitchFamily="34" charset="0"/>
                <a:ea typeface="Cambria" pitchFamily="34" charset="-122"/>
                <a:cs typeface="Cambria" pitchFamily="34" charset="-120"/>
              </a:rPr>
              <a:t>SDG 3.4</a:t>
            </a:r>
            <a:endParaRPr lang="en-US" sz="1700" dirty="0"/>
          </a:p>
        </p:txBody>
      </p:sp>
      <p:sp>
        <p:nvSpPr>
          <p:cNvPr id="13" name="Text 10"/>
          <p:cNvSpPr txBox="1"/>
          <p:nvPr/>
        </p:nvSpPr>
        <p:spPr>
          <a:xfrm>
            <a:off x="4114800" y="1810512"/>
            <a:ext cx="4389120" cy="274320"/>
          </a:xfrm>
          <a:prstGeom prst="rect">
            <a:avLst/>
          </a:prstGeom>
          <a:noFill/>
          <a:ln/>
        </p:spPr>
        <p:txBody>
          <a:bodyPr wrap="square" lIns="0" tIns="0" rIns="0" bIns="0" rtlCol="0" anchor="t"/>
          <a:lstStyle/>
          <a:p>
            <a:pPr marL="0" indent="0">
              <a:buNone/>
            </a:pPr>
            <a:r>
              <a:rPr lang="en-US" sz="1200" dirty="0">
                <a:solidFill>
                  <a:srgbClr val="12262B"/>
                </a:solidFill>
                <a:latin typeface="Calibri" pitchFamily="34" charset="0"/>
                <a:ea typeface="Calibri" pitchFamily="34" charset="-122"/>
                <a:cs typeface="Calibri" pitchFamily="34" charset="-120"/>
              </a:rPr>
              <a:t>Reduce premature mortality from non-communicable diseases through:</a:t>
            </a:r>
            <a:endParaRPr lang="en-US" sz="1200" dirty="0"/>
          </a:p>
        </p:txBody>
      </p:sp>
      <p:sp>
        <p:nvSpPr>
          <p:cNvPr id="14" name="Shape 11"/>
          <p:cNvSpPr/>
          <p:nvPr/>
        </p:nvSpPr>
        <p:spPr>
          <a:xfrm>
            <a:off x="4114800" y="2286000"/>
            <a:ext cx="1188720" cy="347472"/>
          </a:xfrm>
          <a:prstGeom prst="roundRect">
            <a:avLst>
              <a:gd name="adj" fmla="val 50000"/>
            </a:avLst>
          </a:prstGeom>
          <a:solidFill>
            <a:srgbClr val="E3F4EE"/>
          </a:solidFill>
          <a:ln w="12700">
            <a:solidFill>
              <a:srgbClr val="E3F4EE"/>
            </a:solidFill>
            <a:prstDash val="solid"/>
          </a:ln>
        </p:spPr>
        <p:txBody>
          <a:bodyPr/>
          <a:lstStyle/>
          <a:p>
            <a:endParaRPr lang="en-GB"/>
          </a:p>
        </p:txBody>
      </p:sp>
      <p:sp>
        <p:nvSpPr>
          <p:cNvPr id="15" name="Text 12"/>
          <p:cNvSpPr txBox="1"/>
          <p:nvPr/>
        </p:nvSpPr>
        <p:spPr>
          <a:xfrm>
            <a:off x="4114800" y="2286000"/>
            <a:ext cx="1188720" cy="347472"/>
          </a:xfrm>
          <a:prstGeom prst="rect">
            <a:avLst/>
          </a:prstGeom>
          <a:noFill/>
          <a:ln/>
        </p:spPr>
        <p:txBody>
          <a:bodyPr wrap="square" lIns="0" tIns="0" rIns="0" bIns="0" rtlCol="0" anchor="ctr"/>
          <a:lstStyle/>
          <a:p>
            <a:pPr marL="0" indent="0" algn="ctr">
              <a:buNone/>
            </a:pPr>
            <a:r>
              <a:rPr lang="en-US" sz="1150" b="1" dirty="0">
                <a:solidFill>
                  <a:srgbClr val="1B6B73"/>
                </a:solidFill>
                <a:latin typeface="Calibri" pitchFamily="34" charset="0"/>
                <a:ea typeface="Calibri" pitchFamily="34" charset="-122"/>
                <a:cs typeface="Calibri" pitchFamily="34" charset="-120"/>
              </a:rPr>
              <a:t>Prevention</a:t>
            </a:r>
            <a:endParaRPr lang="en-US" sz="1150" dirty="0"/>
          </a:p>
        </p:txBody>
      </p:sp>
      <p:sp>
        <p:nvSpPr>
          <p:cNvPr id="16" name="Shape 13"/>
          <p:cNvSpPr/>
          <p:nvPr/>
        </p:nvSpPr>
        <p:spPr>
          <a:xfrm>
            <a:off x="5394960" y="2286000"/>
            <a:ext cx="1188720" cy="347472"/>
          </a:xfrm>
          <a:prstGeom prst="roundRect">
            <a:avLst>
              <a:gd name="adj" fmla="val 50000"/>
            </a:avLst>
          </a:prstGeom>
          <a:solidFill>
            <a:srgbClr val="E3F4EE"/>
          </a:solidFill>
          <a:ln w="12700">
            <a:solidFill>
              <a:srgbClr val="E3F4EE"/>
            </a:solidFill>
            <a:prstDash val="solid"/>
          </a:ln>
        </p:spPr>
        <p:txBody>
          <a:bodyPr/>
          <a:lstStyle/>
          <a:p>
            <a:endParaRPr lang="en-GB"/>
          </a:p>
        </p:txBody>
      </p:sp>
      <p:sp>
        <p:nvSpPr>
          <p:cNvPr id="17" name="Text 14"/>
          <p:cNvSpPr txBox="1"/>
          <p:nvPr/>
        </p:nvSpPr>
        <p:spPr>
          <a:xfrm>
            <a:off x="5394960" y="2286000"/>
            <a:ext cx="1188720" cy="347472"/>
          </a:xfrm>
          <a:prstGeom prst="rect">
            <a:avLst/>
          </a:prstGeom>
          <a:noFill/>
          <a:ln/>
        </p:spPr>
        <p:txBody>
          <a:bodyPr wrap="square" lIns="0" tIns="0" rIns="0" bIns="0" rtlCol="0" anchor="ctr"/>
          <a:lstStyle/>
          <a:p>
            <a:pPr marL="0" indent="0" algn="ctr">
              <a:buNone/>
            </a:pPr>
            <a:r>
              <a:rPr lang="en-US" sz="1150" b="1" dirty="0">
                <a:solidFill>
                  <a:srgbClr val="1B6B73"/>
                </a:solidFill>
                <a:latin typeface="Calibri" pitchFamily="34" charset="0"/>
                <a:ea typeface="Calibri" pitchFamily="34" charset="-122"/>
                <a:cs typeface="Calibri" pitchFamily="34" charset="-120"/>
              </a:rPr>
              <a:t>Treatment</a:t>
            </a:r>
            <a:endParaRPr lang="en-US" sz="1150" dirty="0"/>
          </a:p>
        </p:txBody>
      </p:sp>
      <p:sp>
        <p:nvSpPr>
          <p:cNvPr id="18" name="Shape 15"/>
          <p:cNvSpPr/>
          <p:nvPr/>
        </p:nvSpPr>
        <p:spPr>
          <a:xfrm>
            <a:off x="6675120" y="2286000"/>
            <a:ext cx="1828800" cy="347472"/>
          </a:xfrm>
          <a:prstGeom prst="roundRect">
            <a:avLst>
              <a:gd name="adj" fmla="val 50000"/>
            </a:avLst>
          </a:prstGeom>
          <a:solidFill>
            <a:srgbClr val="E3F4EE"/>
          </a:solidFill>
          <a:ln w="12700">
            <a:solidFill>
              <a:srgbClr val="E3F4EE"/>
            </a:solidFill>
            <a:prstDash val="solid"/>
          </a:ln>
        </p:spPr>
        <p:txBody>
          <a:bodyPr/>
          <a:lstStyle/>
          <a:p>
            <a:endParaRPr lang="en-GB"/>
          </a:p>
        </p:txBody>
      </p:sp>
      <p:sp>
        <p:nvSpPr>
          <p:cNvPr id="19" name="Text 16"/>
          <p:cNvSpPr txBox="1"/>
          <p:nvPr/>
        </p:nvSpPr>
        <p:spPr>
          <a:xfrm>
            <a:off x="6675120" y="2286000"/>
            <a:ext cx="1828800" cy="347472"/>
          </a:xfrm>
          <a:prstGeom prst="rect">
            <a:avLst/>
          </a:prstGeom>
          <a:noFill/>
          <a:ln/>
        </p:spPr>
        <p:txBody>
          <a:bodyPr wrap="square" lIns="0" tIns="0" rIns="0" bIns="0" rtlCol="0" anchor="ctr"/>
          <a:lstStyle/>
          <a:p>
            <a:pPr marL="0" indent="0" algn="ctr">
              <a:buNone/>
            </a:pPr>
            <a:r>
              <a:rPr lang="en-US" sz="1150" b="1" dirty="0">
                <a:solidFill>
                  <a:srgbClr val="1B6B73"/>
                </a:solidFill>
                <a:latin typeface="Calibri" pitchFamily="34" charset="0"/>
                <a:ea typeface="Calibri" pitchFamily="34" charset="-122"/>
                <a:cs typeface="Calibri" pitchFamily="34" charset="-120"/>
              </a:rPr>
              <a:t>Mental health &amp; wellbeing</a:t>
            </a:r>
            <a:endParaRPr lang="en-US" sz="1150" dirty="0"/>
          </a:p>
        </p:txBody>
      </p:sp>
      <p:sp>
        <p:nvSpPr>
          <p:cNvPr id="20" name="Shape 17"/>
          <p:cNvSpPr/>
          <p:nvPr/>
        </p:nvSpPr>
        <p:spPr>
          <a:xfrm>
            <a:off x="3931920" y="2834640"/>
            <a:ext cx="4754880" cy="1920240"/>
          </a:xfrm>
          <a:prstGeom prst="roundRect">
            <a:avLst>
              <a:gd name="adj" fmla="val 3810"/>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21" name="Shape 18"/>
          <p:cNvSpPr/>
          <p:nvPr/>
        </p:nvSpPr>
        <p:spPr>
          <a:xfrm>
            <a:off x="4114800" y="2971800"/>
            <a:ext cx="411480" cy="411480"/>
          </a:xfrm>
          <a:prstGeom prst="ellipse">
            <a:avLst/>
          </a:prstGeom>
          <a:solidFill>
            <a:srgbClr val="1B6B73"/>
          </a:solidFill>
          <a:ln w="12700">
            <a:solidFill>
              <a:srgbClr val="1B6B73"/>
            </a:solidFill>
            <a:prstDash val="solid"/>
          </a:ln>
        </p:spPr>
        <p:txBody>
          <a:bodyPr/>
          <a:lstStyle/>
          <a:p>
            <a:endParaRPr lang="en-GB"/>
          </a:p>
        </p:txBody>
      </p:sp>
      <p:pic>
        <p:nvPicPr>
          <p:cNvPr id="22" name="Image 1" descr="preencoded.png"/>
          <p:cNvPicPr>
            <a:picLocks noChangeAspect="1"/>
          </p:cNvPicPr>
          <p:nvPr/>
        </p:nvPicPr>
        <p:blipFill>
          <a:blip r:embed="rId4"/>
          <a:stretch>
            <a:fillRect/>
          </a:stretch>
        </p:blipFill>
        <p:spPr>
          <a:xfrm>
            <a:off x="4221785" y="3078785"/>
            <a:ext cx="197510" cy="197510"/>
          </a:xfrm>
          <a:prstGeom prst="rect">
            <a:avLst/>
          </a:prstGeom>
        </p:spPr>
      </p:pic>
      <p:sp>
        <p:nvSpPr>
          <p:cNvPr id="23" name="Text 19"/>
          <p:cNvSpPr txBox="1"/>
          <p:nvPr/>
        </p:nvSpPr>
        <p:spPr>
          <a:xfrm>
            <a:off x="4663440" y="2971800"/>
            <a:ext cx="3931920" cy="411480"/>
          </a:xfrm>
          <a:prstGeom prst="rect">
            <a:avLst/>
          </a:prstGeom>
          <a:noFill/>
          <a:ln/>
        </p:spPr>
        <p:txBody>
          <a:bodyPr wrap="square" lIns="0" tIns="0" rIns="0" bIns="0" rtlCol="0" anchor="ctr"/>
          <a:lstStyle/>
          <a:p>
            <a:pPr marL="0" indent="0">
              <a:buNone/>
            </a:pPr>
            <a:r>
              <a:rPr lang="en-US" sz="1500" b="1" dirty="0">
                <a:solidFill>
                  <a:srgbClr val="0B3B45"/>
                </a:solidFill>
                <a:latin typeface="Cambria" pitchFamily="34" charset="0"/>
                <a:ea typeface="Cambria" pitchFamily="34" charset="-122"/>
                <a:cs typeface="Cambria" pitchFamily="34" charset="-120"/>
              </a:rPr>
              <a:t>Relevance to UK health and social care</a:t>
            </a:r>
            <a:endParaRPr lang="en-US" sz="1500" dirty="0"/>
          </a:p>
        </p:txBody>
      </p:sp>
      <p:sp>
        <p:nvSpPr>
          <p:cNvPr id="24" name="Shape 20"/>
          <p:cNvSpPr/>
          <p:nvPr/>
        </p:nvSpPr>
        <p:spPr>
          <a:xfrm>
            <a:off x="4114800" y="3474720"/>
            <a:ext cx="1371600" cy="320040"/>
          </a:xfrm>
          <a:prstGeom prst="roundRect">
            <a:avLst>
              <a:gd name="adj" fmla="val 50000"/>
            </a:avLst>
          </a:prstGeom>
          <a:solidFill>
            <a:srgbClr val="E3F4EE"/>
          </a:solidFill>
          <a:ln w="12700">
            <a:solidFill>
              <a:srgbClr val="E3F4EE"/>
            </a:solidFill>
            <a:prstDash val="solid"/>
          </a:ln>
        </p:spPr>
        <p:txBody>
          <a:bodyPr/>
          <a:lstStyle/>
          <a:p>
            <a:endParaRPr lang="en-GB"/>
          </a:p>
        </p:txBody>
      </p:sp>
      <p:sp>
        <p:nvSpPr>
          <p:cNvPr id="25" name="Text 21"/>
          <p:cNvSpPr txBox="1"/>
          <p:nvPr/>
        </p:nvSpPr>
        <p:spPr>
          <a:xfrm>
            <a:off x="4114800" y="3474720"/>
            <a:ext cx="1371600" cy="320040"/>
          </a:xfrm>
          <a:prstGeom prst="rect">
            <a:avLst/>
          </a:prstGeom>
          <a:noFill/>
          <a:ln/>
        </p:spPr>
        <p:txBody>
          <a:bodyPr wrap="square" lIns="0" tIns="0" rIns="0" bIns="0" rtlCol="0" anchor="ctr"/>
          <a:lstStyle/>
          <a:p>
            <a:pPr marL="0" indent="0" algn="ctr">
              <a:buNone/>
            </a:pPr>
            <a:r>
              <a:rPr lang="en-US" sz="1100" b="1" dirty="0">
                <a:solidFill>
                  <a:srgbClr val="1B6B73"/>
                </a:solidFill>
                <a:latin typeface="Calibri" pitchFamily="34" charset="0"/>
                <a:ea typeface="Calibri" pitchFamily="34" charset="-122"/>
                <a:cs typeface="Calibri" pitchFamily="34" charset="-120"/>
              </a:rPr>
              <a:t>Disease prevention</a:t>
            </a:r>
            <a:endParaRPr lang="en-US" sz="1100" dirty="0"/>
          </a:p>
        </p:txBody>
      </p:sp>
      <p:sp>
        <p:nvSpPr>
          <p:cNvPr id="26" name="Shape 22"/>
          <p:cNvSpPr/>
          <p:nvPr/>
        </p:nvSpPr>
        <p:spPr>
          <a:xfrm>
            <a:off x="5577840" y="3474720"/>
            <a:ext cx="1325880" cy="320040"/>
          </a:xfrm>
          <a:prstGeom prst="roundRect">
            <a:avLst>
              <a:gd name="adj" fmla="val 50000"/>
            </a:avLst>
          </a:prstGeom>
          <a:solidFill>
            <a:srgbClr val="E3F4EE"/>
          </a:solidFill>
          <a:ln w="12700">
            <a:solidFill>
              <a:srgbClr val="E3F4EE"/>
            </a:solidFill>
            <a:prstDash val="solid"/>
          </a:ln>
        </p:spPr>
        <p:txBody>
          <a:bodyPr/>
          <a:lstStyle/>
          <a:p>
            <a:endParaRPr lang="en-GB"/>
          </a:p>
        </p:txBody>
      </p:sp>
      <p:sp>
        <p:nvSpPr>
          <p:cNvPr id="27" name="Text 23"/>
          <p:cNvSpPr txBox="1"/>
          <p:nvPr/>
        </p:nvSpPr>
        <p:spPr>
          <a:xfrm>
            <a:off x="5577840" y="3474720"/>
            <a:ext cx="1325880" cy="320040"/>
          </a:xfrm>
          <a:prstGeom prst="rect">
            <a:avLst/>
          </a:prstGeom>
          <a:noFill/>
          <a:ln/>
        </p:spPr>
        <p:txBody>
          <a:bodyPr wrap="square" lIns="0" tIns="0" rIns="0" bIns="0" rtlCol="0" anchor="ctr"/>
          <a:lstStyle/>
          <a:p>
            <a:pPr marL="0" indent="0" algn="ctr">
              <a:buNone/>
            </a:pPr>
            <a:r>
              <a:rPr lang="en-US" sz="1100" b="1" dirty="0">
                <a:solidFill>
                  <a:srgbClr val="1B6B73"/>
                </a:solidFill>
                <a:latin typeface="Calibri" pitchFamily="34" charset="0"/>
                <a:ea typeface="Calibri" pitchFamily="34" charset="-122"/>
                <a:cs typeface="Calibri" pitchFamily="34" charset="-120"/>
              </a:rPr>
              <a:t>Health promotion</a:t>
            </a:r>
            <a:endParaRPr lang="en-US" sz="1100" dirty="0"/>
          </a:p>
        </p:txBody>
      </p:sp>
      <p:sp>
        <p:nvSpPr>
          <p:cNvPr id="28" name="Shape 24"/>
          <p:cNvSpPr/>
          <p:nvPr/>
        </p:nvSpPr>
        <p:spPr>
          <a:xfrm>
            <a:off x="6995160" y="3474720"/>
            <a:ext cx="1371600" cy="320040"/>
          </a:xfrm>
          <a:prstGeom prst="roundRect">
            <a:avLst>
              <a:gd name="adj" fmla="val 50000"/>
            </a:avLst>
          </a:prstGeom>
          <a:solidFill>
            <a:srgbClr val="E3F4EE"/>
          </a:solidFill>
          <a:ln w="12700">
            <a:solidFill>
              <a:srgbClr val="E3F4EE"/>
            </a:solidFill>
            <a:prstDash val="solid"/>
          </a:ln>
        </p:spPr>
        <p:txBody>
          <a:bodyPr/>
          <a:lstStyle/>
          <a:p>
            <a:endParaRPr lang="en-GB"/>
          </a:p>
        </p:txBody>
      </p:sp>
      <p:sp>
        <p:nvSpPr>
          <p:cNvPr id="29" name="Text 25"/>
          <p:cNvSpPr txBox="1"/>
          <p:nvPr/>
        </p:nvSpPr>
        <p:spPr>
          <a:xfrm>
            <a:off x="6995160" y="3474720"/>
            <a:ext cx="1371600" cy="320040"/>
          </a:xfrm>
          <a:prstGeom prst="rect">
            <a:avLst/>
          </a:prstGeom>
          <a:noFill/>
          <a:ln/>
        </p:spPr>
        <p:txBody>
          <a:bodyPr wrap="square" lIns="0" tIns="0" rIns="0" bIns="0" rtlCol="0" anchor="ctr"/>
          <a:lstStyle/>
          <a:p>
            <a:pPr marL="0" indent="0" algn="ctr">
              <a:buNone/>
            </a:pPr>
            <a:r>
              <a:rPr lang="en-US" sz="1100" b="1" dirty="0">
                <a:solidFill>
                  <a:srgbClr val="1B6B73"/>
                </a:solidFill>
                <a:latin typeface="Calibri" pitchFamily="34" charset="0"/>
                <a:ea typeface="Calibri" pitchFamily="34" charset="-122"/>
                <a:cs typeface="Calibri" pitchFamily="34" charset="-120"/>
              </a:rPr>
              <a:t>Early intervention</a:t>
            </a:r>
            <a:endParaRPr lang="en-US" sz="1100" dirty="0"/>
          </a:p>
        </p:txBody>
      </p:sp>
      <p:sp>
        <p:nvSpPr>
          <p:cNvPr id="30" name="Shape 26"/>
          <p:cNvSpPr/>
          <p:nvPr/>
        </p:nvSpPr>
        <p:spPr>
          <a:xfrm>
            <a:off x="4114800" y="3886200"/>
            <a:ext cx="1280160" cy="320040"/>
          </a:xfrm>
          <a:prstGeom prst="roundRect">
            <a:avLst>
              <a:gd name="adj" fmla="val 50000"/>
            </a:avLst>
          </a:prstGeom>
          <a:solidFill>
            <a:srgbClr val="E3F4EE"/>
          </a:solidFill>
          <a:ln w="12700">
            <a:solidFill>
              <a:srgbClr val="E3F4EE"/>
            </a:solidFill>
            <a:prstDash val="solid"/>
          </a:ln>
        </p:spPr>
        <p:txBody>
          <a:bodyPr/>
          <a:lstStyle/>
          <a:p>
            <a:endParaRPr lang="en-GB"/>
          </a:p>
        </p:txBody>
      </p:sp>
      <p:sp>
        <p:nvSpPr>
          <p:cNvPr id="31" name="Text 27"/>
          <p:cNvSpPr txBox="1"/>
          <p:nvPr/>
        </p:nvSpPr>
        <p:spPr>
          <a:xfrm>
            <a:off x="4114800" y="3886200"/>
            <a:ext cx="1280160" cy="320040"/>
          </a:xfrm>
          <a:prstGeom prst="rect">
            <a:avLst/>
          </a:prstGeom>
          <a:noFill/>
          <a:ln/>
        </p:spPr>
        <p:txBody>
          <a:bodyPr wrap="square" lIns="0" tIns="0" rIns="0" bIns="0" rtlCol="0" anchor="ctr"/>
          <a:lstStyle/>
          <a:p>
            <a:pPr marL="0" indent="0" algn="ctr">
              <a:buNone/>
            </a:pPr>
            <a:r>
              <a:rPr lang="en-US" sz="1100" b="1" dirty="0">
                <a:solidFill>
                  <a:srgbClr val="1B6B73"/>
                </a:solidFill>
                <a:latin typeface="Calibri" pitchFamily="34" charset="0"/>
                <a:ea typeface="Calibri" pitchFamily="34" charset="-122"/>
                <a:cs typeface="Calibri" pitchFamily="34" charset="-120"/>
              </a:rPr>
              <a:t>Universal access</a:t>
            </a:r>
            <a:endParaRPr lang="en-US" sz="1100" dirty="0"/>
          </a:p>
        </p:txBody>
      </p:sp>
      <p:sp>
        <p:nvSpPr>
          <p:cNvPr id="32" name="Shape 28"/>
          <p:cNvSpPr/>
          <p:nvPr/>
        </p:nvSpPr>
        <p:spPr>
          <a:xfrm>
            <a:off x="5486400" y="3886200"/>
            <a:ext cx="1417320" cy="320040"/>
          </a:xfrm>
          <a:prstGeom prst="roundRect">
            <a:avLst>
              <a:gd name="adj" fmla="val 50000"/>
            </a:avLst>
          </a:prstGeom>
          <a:solidFill>
            <a:srgbClr val="E3F4EE"/>
          </a:solidFill>
          <a:ln w="12700">
            <a:solidFill>
              <a:srgbClr val="E3F4EE"/>
            </a:solidFill>
            <a:prstDash val="solid"/>
          </a:ln>
        </p:spPr>
        <p:txBody>
          <a:bodyPr/>
          <a:lstStyle/>
          <a:p>
            <a:endParaRPr lang="en-GB"/>
          </a:p>
        </p:txBody>
      </p:sp>
      <p:sp>
        <p:nvSpPr>
          <p:cNvPr id="33" name="Text 29"/>
          <p:cNvSpPr txBox="1"/>
          <p:nvPr/>
        </p:nvSpPr>
        <p:spPr>
          <a:xfrm>
            <a:off x="5486400" y="3886200"/>
            <a:ext cx="1417320" cy="320040"/>
          </a:xfrm>
          <a:prstGeom prst="rect">
            <a:avLst/>
          </a:prstGeom>
          <a:noFill/>
          <a:ln/>
        </p:spPr>
        <p:txBody>
          <a:bodyPr wrap="square" lIns="0" tIns="0" rIns="0" bIns="0" rtlCol="0" anchor="ctr"/>
          <a:lstStyle/>
          <a:p>
            <a:pPr marL="0" indent="0" algn="ctr">
              <a:buNone/>
            </a:pPr>
            <a:r>
              <a:rPr lang="en-US" sz="1100" b="1" dirty="0">
                <a:solidFill>
                  <a:srgbClr val="1B6B73"/>
                </a:solidFill>
                <a:latin typeface="Calibri" pitchFamily="34" charset="0"/>
                <a:ea typeface="Calibri" pitchFamily="34" charset="-122"/>
                <a:cs typeface="Calibri" pitchFamily="34" charset="-120"/>
              </a:rPr>
              <a:t>Reduced inequalities</a:t>
            </a:r>
            <a:endParaRPr lang="en-US" sz="1100" dirty="0"/>
          </a:p>
        </p:txBody>
      </p:sp>
      <p:sp>
        <p:nvSpPr>
          <p:cNvPr id="34" name="Shape 30"/>
          <p:cNvSpPr/>
          <p:nvPr/>
        </p:nvSpPr>
        <p:spPr>
          <a:xfrm>
            <a:off x="6995160" y="3886200"/>
            <a:ext cx="1600200" cy="320040"/>
          </a:xfrm>
          <a:prstGeom prst="roundRect">
            <a:avLst>
              <a:gd name="adj" fmla="val 50000"/>
            </a:avLst>
          </a:prstGeom>
          <a:solidFill>
            <a:srgbClr val="E3F4EE"/>
          </a:solidFill>
          <a:ln w="12700">
            <a:solidFill>
              <a:srgbClr val="E3F4EE"/>
            </a:solidFill>
            <a:prstDash val="solid"/>
          </a:ln>
        </p:spPr>
        <p:txBody>
          <a:bodyPr/>
          <a:lstStyle/>
          <a:p>
            <a:endParaRPr lang="en-GB"/>
          </a:p>
        </p:txBody>
      </p:sp>
      <p:sp>
        <p:nvSpPr>
          <p:cNvPr id="35" name="Text 31"/>
          <p:cNvSpPr txBox="1"/>
          <p:nvPr/>
        </p:nvSpPr>
        <p:spPr>
          <a:xfrm>
            <a:off x="6995160" y="3886200"/>
            <a:ext cx="1600200" cy="320040"/>
          </a:xfrm>
          <a:prstGeom prst="rect">
            <a:avLst/>
          </a:prstGeom>
          <a:noFill/>
          <a:ln/>
        </p:spPr>
        <p:txBody>
          <a:bodyPr wrap="square" lIns="0" tIns="0" rIns="0" bIns="0" rtlCol="0" anchor="ctr"/>
          <a:lstStyle/>
          <a:p>
            <a:pPr marL="0" indent="0" algn="ctr">
              <a:buNone/>
            </a:pPr>
            <a:r>
              <a:rPr lang="en-US" sz="1100" b="1" dirty="0">
                <a:solidFill>
                  <a:srgbClr val="1B6B73"/>
                </a:solidFill>
                <a:latin typeface="Calibri" pitchFamily="34" charset="0"/>
                <a:ea typeface="Calibri" pitchFamily="34" charset="-122"/>
                <a:cs typeface="Calibri" pitchFamily="34" charset="-120"/>
              </a:rPr>
              <a:t>Sustainable healthcare</a:t>
            </a:r>
            <a:endParaRPr lang="en-US" sz="1100" dirty="0"/>
          </a:p>
        </p:txBody>
      </p:sp>
      <p:sp>
        <p:nvSpPr>
          <p:cNvPr id="36" name="Text 32"/>
          <p:cNvSpPr txBox="1"/>
          <p:nvPr/>
        </p:nvSpPr>
        <p:spPr>
          <a:xfrm>
            <a:off x="4114800" y="4297680"/>
            <a:ext cx="4389120" cy="384048"/>
          </a:xfrm>
          <a:prstGeom prst="rect">
            <a:avLst/>
          </a:prstGeom>
          <a:noFill/>
          <a:ln/>
        </p:spPr>
        <p:txBody>
          <a:bodyPr wrap="square" lIns="0" tIns="0" rIns="0" bIns="0" rtlCol="0" anchor="t"/>
          <a:lstStyle/>
          <a:p>
            <a:pPr marL="0" indent="0">
              <a:buNone/>
            </a:pPr>
            <a:r>
              <a:rPr lang="en-US" sz="1100" i="1" dirty="0">
                <a:solidFill>
                  <a:srgbClr val="5B7278"/>
                </a:solidFill>
                <a:latin typeface="Calibri" pitchFamily="34" charset="0"/>
                <a:ea typeface="Calibri" pitchFamily="34" charset="-122"/>
                <a:cs typeface="Calibri" pitchFamily="34" charset="-120"/>
              </a:rPr>
              <a:t>SDG 3 should be considered alongside the wider social and environmental determinants of health.</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3F7F6"/>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2800" b="1" dirty="0">
                <a:solidFill>
                  <a:srgbClr val="0B3B45"/>
                </a:solidFill>
                <a:latin typeface="Cambria" pitchFamily="34" charset="0"/>
                <a:ea typeface="Cambria" pitchFamily="34" charset="-122"/>
                <a:cs typeface="Cambria" pitchFamily="34" charset="-120"/>
              </a:rPr>
              <a:t>UK Policy and Governance</a:t>
            </a:r>
            <a:endParaRPr lang="en-US" sz="2800" dirty="0"/>
          </a:p>
        </p:txBody>
      </p:sp>
      <p:sp>
        <p:nvSpPr>
          <p:cNvPr id="3" name="Shape 1"/>
          <p:cNvSpPr/>
          <p:nvPr/>
        </p:nvSpPr>
        <p:spPr>
          <a:xfrm>
            <a:off x="457200" y="1097280"/>
            <a:ext cx="4023360" cy="2148840"/>
          </a:xfrm>
          <a:prstGeom prst="roundRect">
            <a:avLst>
              <a:gd name="adj" fmla="val 3404"/>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4" name="Text 2"/>
          <p:cNvSpPr txBox="1"/>
          <p:nvPr/>
        </p:nvSpPr>
        <p:spPr>
          <a:xfrm>
            <a:off x="685800" y="1207008"/>
            <a:ext cx="3566160" cy="365760"/>
          </a:xfrm>
          <a:prstGeom prst="rect">
            <a:avLst/>
          </a:prstGeom>
          <a:noFill/>
          <a:ln/>
        </p:spPr>
        <p:txBody>
          <a:bodyPr wrap="square" lIns="0" tIns="0" rIns="0" bIns="0" rtlCol="0" anchor="t"/>
          <a:lstStyle/>
          <a:p>
            <a:pPr marL="0" indent="0">
              <a:buNone/>
            </a:pPr>
            <a:r>
              <a:rPr lang="en-US" sz="1700" b="1" dirty="0">
                <a:solidFill>
                  <a:srgbClr val="0B3B45"/>
                </a:solidFill>
                <a:latin typeface="Cambria" pitchFamily="34" charset="0"/>
                <a:ea typeface="Cambria" pitchFamily="34" charset="-122"/>
                <a:cs typeface="Cambria" pitchFamily="34" charset="-120"/>
              </a:rPr>
              <a:t>NHS Long Term Plan</a:t>
            </a:r>
            <a:endParaRPr lang="en-US" sz="1700" dirty="0"/>
          </a:p>
        </p:txBody>
      </p:sp>
      <p:sp>
        <p:nvSpPr>
          <p:cNvPr id="5" name="Text 3"/>
          <p:cNvSpPr txBox="1"/>
          <p:nvPr/>
        </p:nvSpPr>
        <p:spPr>
          <a:xfrm>
            <a:off x="685800" y="1600200"/>
            <a:ext cx="3566160" cy="228600"/>
          </a:xfrm>
          <a:prstGeom prst="rect">
            <a:avLst/>
          </a:prstGeom>
          <a:noFill/>
          <a:ln/>
        </p:spPr>
        <p:txBody>
          <a:bodyPr wrap="square" lIns="0" tIns="0" rIns="0" bIns="0" rtlCol="0" anchor="t"/>
          <a:lstStyle/>
          <a:p>
            <a:pPr marL="0" indent="0">
              <a:buNone/>
            </a:pPr>
            <a:r>
              <a:rPr lang="en-US" sz="1200" i="1" dirty="0">
                <a:solidFill>
                  <a:srgbClr val="5B7278"/>
                </a:solidFill>
                <a:latin typeface="Calibri" pitchFamily="34" charset="0"/>
                <a:ea typeface="Calibri" pitchFamily="34" charset="-122"/>
                <a:cs typeface="Calibri" pitchFamily="34" charset="-120"/>
              </a:rPr>
              <a:t>Focuses on:</a:t>
            </a:r>
            <a:endParaRPr lang="en-US" sz="1200" dirty="0"/>
          </a:p>
        </p:txBody>
      </p:sp>
      <p:sp>
        <p:nvSpPr>
          <p:cNvPr id="6" name="Text 4"/>
          <p:cNvSpPr txBox="1"/>
          <p:nvPr/>
        </p:nvSpPr>
        <p:spPr>
          <a:xfrm>
            <a:off x="685800" y="1874520"/>
            <a:ext cx="3566160" cy="1051560"/>
          </a:xfrm>
          <a:prstGeom prst="rect">
            <a:avLst/>
          </a:prstGeom>
          <a:noFill/>
          <a:ln/>
        </p:spPr>
        <p:txBody>
          <a:bodyPr wrap="square" lIns="0" tIns="0" rIns="0" bIns="0" rtlCol="0" anchor="t"/>
          <a:lstStyle/>
          <a:p>
            <a:pPr marL="342900" indent="-342900">
              <a:spcAft>
                <a:spcPts val="400"/>
              </a:spcAft>
              <a:buSzPct val="100000"/>
              <a:buChar char="•"/>
            </a:pPr>
            <a:r>
              <a:rPr lang="en-US" sz="1300" dirty="0">
                <a:solidFill>
                  <a:srgbClr val="12262B"/>
                </a:solidFill>
                <a:latin typeface="Calibri" pitchFamily="34" charset="0"/>
                <a:ea typeface="Calibri" pitchFamily="34" charset="-122"/>
                <a:cs typeface="Calibri" pitchFamily="34" charset="-120"/>
              </a:rPr>
              <a:t>Prevention and early intervention</a:t>
            </a:r>
            <a:endParaRPr lang="en-US" sz="1300" dirty="0"/>
          </a:p>
          <a:p>
            <a:pPr marL="342900" indent="-342900">
              <a:spcAft>
                <a:spcPts val="400"/>
              </a:spcAft>
              <a:buSzPct val="100000"/>
              <a:buChar char="•"/>
            </a:pPr>
            <a:r>
              <a:rPr lang="en-US" sz="1300" dirty="0">
                <a:solidFill>
                  <a:srgbClr val="12262B"/>
                </a:solidFill>
                <a:latin typeface="Calibri" pitchFamily="34" charset="0"/>
                <a:ea typeface="Calibri" pitchFamily="34" charset="-122"/>
                <a:cs typeface="Calibri" pitchFamily="34" charset="-120"/>
              </a:rPr>
              <a:t>Reducing health inequalities</a:t>
            </a:r>
            <a:endParaRPr lang="en-US" sz="1300" dirty="0"/>
          </a:p>
          <a:p>
            <a:pPr marL="342900" indent="-342900">
              <a:spcAft>
                <a:spcPts val="400"/>
              </a:spcAft>
              <a:buSzPct val="100000"/>
              <a:buChar char="•"/>
            </a:pPr>
            <a:r>
              <a:rPr lang="en-US" sz="1300" dirty="0">
                <a:solidFill>
                  <a:srgbClr val="12262B"/>
                </a:solidFill>
                <a:latin typeface="Calibri" pitchFamily="34" charset="0"/>
                <a:ea typeface="Calibri" pitchFamily="34" charset="-122"/>
                <a:cs typeface="Calibri" pitchFamily="34" charset="-120"/>
              </a:rPr>
              <a:t>Integrated and community-based care</a:t>
            </a:r>
            <a:endParaRPr lang="en-US" sz="1300" dirty="0"/>
          </a:p>
          <a:p>
            <a:pPr marL="342900" indent="-342900">
              <a:spcAft>
                <a:spcPts val="400"/>
              </a:spcAft>
              <a:buSzPct val="100000"/>
              <a:buChar char="•"/>
            </a:pPr>
            <a:r>
              <a:rPr lang="en-US" sz="1300" dirty="0">
                <a:solidFill>
                  <a:srgbClr val="12262B"/>
                </a:solidFill>
                <a:latin typeface="Calibri" pitchFamily="34" charset="0"/>
                <a:ea typeface="Calibri" pitchFamily="34" charset="-122"/>
                <a:cs typeface="Calibri" pitchFamily="34" charset="-120"/>
              </a:rPr>
              <a:t>Reducing avoidable illness</a:t>
            </a:r>
            <a:endParaRPr lang="en-US" sz="1300" dirty="0"/>
          </a:p>
        </p:txBody>
      </p:sp>
      <p:sp>
        <p:nvSpPr>
          <p:cNvPr id="7" name="Text 5"/>
          <p:cNvSpPr txBox="1"/>
          <p:nvPr/>
        </p:nvSpPr>
        <p:spPr>
          <a:xfrm>
            <a:off x="685800" y="2944368"/>
            <a:ext cx="3566160" cy="228600"/>
          </a:xfrm>
          <a:prstGeom prst="rect">
            <a:avLst/>
          </a:prstGeom>
          <a:noFill/>
          <a:ln/>
        </p:spPr>
        <p:txBody>
          <a:bodyPr wrap="square" lIns="0" tIns="0" rIns="0" bIns="0" rtlCol="0" anchor="t"/>
          <a:lstStyle/>
          <a:p>
            <a:pPr marL="0" indent="0" algn="r">
              <a:buNone/>
            </a:pPr>
            <a:r>
              <a:rPr lang="en-US" sz="1100" i="1" dirty="0">
                <a:solidFill>
                  <a:srgbClr val="5B7278"/>
                </a:solidFill>
                <a:latin typeface="Calibri" pitchFamily="34" charset="0"/>
                <a:ea typeface="Calibri" pitchFamily="34" charset="-122"/>
                <a:cs typeface="Calibri" pitchFamily="34" charset="-120"/>
              </a:rPr>
              <a:t>(NHS England, 2019)</a:t>
            </a:r>
            <a:endParaRPr lang="en-US" sz="1100" dirty="0"/>
          </a:p>
        </p:txBody>
      </p:sp>
      <p:sp>
        <p:nvSpPr>
          <p:cNvPr id="8" name="Shape 6"/>
          <p:cNvSpPr/>
          <p:nvPr/>
        </p:nvSpPr>
        <p:spPr>
          <a:xfrm>
            <a:off x="4663440" y="1097280"/>
            <a:ext cx="4023360" cy="2148840"/>
          </a:xfrm>
          <a:prstGeom prst="roundRect">
            <a:avLst>
              <a:gd name="adj" fmla="val 3404"/>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9" name="Text 7"/>
          <p:cNvSpPr txBox="1"/>
          <p:nvPr/>
        </p:nvSpPr>
        <p:spPr>
          <a:xfrm>
            <a:off x="4892040" y="1207008"/>
            <a:ext cx="3566160" cy="365760"/>
          </a:xfrm>
          <a:prstGeom prst="rect">
            <a:avLst/>
          </a:prstGeom>
          <a:noFill/>
          <a:ln/>
        </p:spPr>
        <p:txBody>
          <a:bodyPr wrap="square" lIns="0" tIns="0" rIns="0" bIns="0" rtlCol="0" anchor="t"/>
          <a:lstStyle/>
          <a:p>
            <a:pPr marL="0" indent="0">
              <a:buNone/>
            </a:pPr>
            <a:r>
              <a:rPr lang="en-US" sz="1700" b="1" dirty="0">
                <a:solidFill>
                  <a:srgbClr val="0B3B45"/>
                </a:solidFill>
                <a:latin typeface="Cambria" pitchFamily="34" charset="0"/>
                <a:ea typeface="Cambria" pitchFamily="34" charset="-122"/>
                <a:cs typeface="Cambria" pitchFamily="34" charset="-120"/>
              </a:rPr>
              <a:t>NHS Prevention Programme</a:t>
            </a:r>
            <a:endParaRPr lang="en-US" sz="1700" dirty="0"/>
          </a:p>
        </p:txBody>
      </p:sp>
      <p:sp>
        <p:nvSpPr>
          <p:cNvPr id="10" name="Text 8"/>
          <p:cNvSpPr txBox="1"/>
          <p:nvPr/>
        </p:nvSpPr>
        <p:spPr>
          <a:xfrm>
            <a:off x="4892040" y="1600200"/>
            <a:ext cx="3566160" cy="228600"/>
          </a:xfrm>
          <a:prstGeom prst="rect">
            <a:avLst/>
          </a:prstGeom>
          <a:noFill/>
          <a:ln/>
        </p:spPr>
        <p:txBody>
          <a:bodyPr wrap="square" lIns="0" tIns="0" rIns="0" bIns="0" rtlCol="0" anchor="t"/>
          <a:lstStyle/>
          <a:p>
            <a:pPr marL="0" indent="0">
              <a:buNone/>
            </a:pPr>
            <a:r>
              <a:rPr lang="en-US" sz="1200" i="1" dirty="0">
                <a:solidFill>
                  <a:srgbClr val="5B7278"/>
                </a:solidFill>
                <a:latin typeface="Calibri" pitchFamily="34" charset="0"/>
                <a:ea typeface="Calibri" pitchFamily="34" charset="-122"/>
                <a:cs typeface="Calibri" pitchFamily="34" charset="-120"/>
              </a:rPr>
              <a:t>Supports prevention of conditions including:</a:t>
            </a:r>
            <a:endParaRPr lang="en-US" sz="1200" dirty="0"/>
          </a:p>
        </p:txBody>
      </p:sp>
      <p:sp>
        <p:nvSpPr>
          <p:cNvPr id="11" name="Shape 9"/>
          <p:cNvSpPr/>
          <p:nvPr/>
        </p:nvSpPr>
        <p:spPr>
          <a:xfrm>
            <a:off x="4892040" y="1920240"/>
            <a:ext cx="1691640" cy="365760"/>
          </a:xfrm>
          <a:prstGeom prst="roundRect">
            <a:avLst>
              <a:gd name="adj" fmla="val 15000"/>
            </a:avLst>
          </a:prstGeom>
          <a:solidFill>
            <a:srgbClr val="E3F4EE"/>
          </a:solidFill>
          <a:ln w="12700">
            <a:solidFill>
              <a:srgbClr val="E3F4EE"/>
            </a:solidFill>
            <a:prstDash val="solid"/>
          </a:ln>
        </p:spPr>
        <p:txBody>
          <a:bodyPr/>
          <a:lstStyle/>
          <a:p>
            <a:endParaRPr lang="en-GB"/>
          </a:p>
        </p:txBody>
      </p:sp>
      <p:sp>
        <p:nvSpPr>
          <p:cNvPr id="12" name="Text 10"/>
          <p:cNvSpPr txBox="1"/>
          <p:nvPr/>
        </p:nvSpPr>
        <p:spPr>
          <a:xfrm>
            <a:off x="4892040" y="1920240"/>
            <a:ext cx="1691640" cy="365760"/>
          </a:xfrm>
          <a:prstGeom prst="rect">
            <a:avLst/>
          </a:prstGeom>
          <a:noFill/>
          <a:ln/>
        </p:spPr>
        <p:txBody>
          <a:bodyPr wrap="square" lIns="0" tIns="0" rIns="0" bIns="0" rtlCol="0" anchor="ctr"/>
          <a:lstStyle/>
          <a:p>
            <a:pPr marL="0" indent="0" algn="ctr">
              <a:buNone/>
            </a:pPr>
            <a:r>
              <a:rPr lang="en-US" sz="1200" b="1" dirty="0">
                <a:solidFill>
                  <a:srgbClr val="1B6B73"/>
                </a:solidFill>
                <a:latin typeface="Calibri" pitchFamily="34" charset="0"/>
                <a:ea typeface="Calibri" pitchFamily="34" charset="-122"/>
                <a:cs typeface="Calibri" pitchFamily="34" charset="-120"/>
              </a:rPr>
              <a:t>Diabetes</a:t>
            </a:r>
            <a:endParaRPr lang="en-US" sz="1200" dirty="0"/>
          </a:p>
        </p:txBody>
      </p:sp>
      <p:sp>
        <p:nvSpPr>
          <p:cNvPr id="13" name="Shape 11"/>
          <p:cNvSpPr/>
          <p:nvPr/>
        </p:nvSpPr>
        <p:spPr>
          <a:xfrm>
            <a:off x="6702552" y="1920240"/>
            <a:ext cx="1691640" cy="365760"/>
          </a:xfrm>
          <a:prstGeom prst="roundRect">
            <a:avLst>
              <a:gd name="adj" fmla="val 15000"/>
            </a:avLst>
          </a:prstGeom>
          <a:solidFill>
            <a:srgbClr val="E3F4EE"/>
          </a:solidFill>
          <a:ln w="12700">
            <a:solidFill>
              <a:srgbClr val="E3F4EE"/>
            </a:solidFill>
            <a:prstDash val="solid"/>
          </a:ln>
        </p:spPr>
        <p:txBody>
          <a:bodyPr/>
          <a:lstStyle/>
          <a:p>
            <a:endParaRPr lang="en-GB"/>
          </a:p>
        </p:txBody>
      </p:sp>
      <p:sp>
        <p:nvSpPr>
          <p:cNvPr id="14" name="Text 12"/>
          <p:cNvSpPr txBox="1"/>
          <p:nvPr/>
        </p:nvSpPr>
        <p:spPr>
          <a:xfrm>
            <a:off x="6702552" y="1920240"/>
            <a:ext cx="1691640" cy="365760"/>
          </a:xfrm>
          <a:prstGeom prst="rect">
            <a:avLst/>
          </a:prstGeom>
          <a:noFill/>
          <a:ln/>
        </p:spPr>
        <p:txBody>
          <a:bodyPr wrap="square" lIns="0" tIns="0" rIns="0" bIns="0" rtlCol="0" anchor="ctr"/>
          <a:lstStyle/>
          <a:p>
            <a:pPr marL="0" indent="0" algn="ctr">
              <a:buNone/>
            </a:pPr>
            <a:r>
              <a:rPr lang="en-US" sz="1200" b="1" dirty="0">
                <a:solidFill>
                  <a:srgbClr val="1B6B73"/>
                </a:solidFill>
                <a:latin typeface="Calibri" pitchFamily="34" charset="0"/>
                <a:ea typeface="Calibri" pitchFamily="34" charset="-122"/>
                <a:cs typeface="Calibri" pitchFamily="34" charset="-120"/>
              </a:rPr>
              <a:t>Cardiovascular disease</a:t>
            </a:r>
            <a:endParaRPr lang="en-US" sz="1200" dirty="0"/>
          </a:p>
        </p:txBody>
      </p:sp>
      <p:sp>
        <p:nvSpPr>
          <p:cNvPr id="15" name="Shape 13"/>
          <p:cNvSpPr/>
          <p:nvPr/>
        </p:nvSpPr>
        <p:spPr>
          <a:xfrm>
            <a:off x="4892040" y="2377440"/>
            <a:ext cx="1691640" cy="365760"/>
          </a:xfrm>
          <a:prstGeom prst="roundRect">
            <a:avLst>
              <a:gd name="adj" fmla="val 15000"/>
            </a:avLst>
          </a:prstGeom>
          <a:solidFill>
            <a:srgbClr val="E3F4EE"/>
          </a:solidFill>
          <a:ln w="12700">
            <a:solidFill>
              <a:srgbClr val="E3F4EE"/>
            </a:solidFill>
            <a:prstDash val="solid"/>
          </a:ln>
        </p:spPr>
        <p:txBody>
          <a:bodyPr/>
          <a:lstStyle/>
          <a:p>
            <a:endParaRPr lang="en-GB"/>
          </a:p>
        </p:txBody>
      </p:sp>
      <p:sp>
        <p:nvSpPr>
          <p:cNvPr id="16" name="Text 14"/>
          <p:cNvSpPr txBox="1"/>
          <p:nvPr/>
        </p:nvSpPr>
        <p:spPr>
          <a:xfrm>
            <a:off x="4892040" y="2377440"/>
            <a:ext cx="1691640" cy="365760"/>
          </a:xfrm>
          <a:prstGeom prst="rect">
            <a:avLst/>
          </a:prstGeom>
          <a:noFill/>
          <a:ln/>
        </p:spPr>
        <p:txBody>
          <a:bodyPr wrap="square" lIns="0" tIns="0" rIns="0" bIns="0" rtlCol="0" anchor="ctr"/>
          <a:lstStyle/>
          <a:p>
            <a:pPr marL="0" indent="0" algn="ctr">
              <a:buNone/>
            </a:pPr>
            <a:r>
              <a:rPr lang="en-US" sz="1200" b="1" dirty="0">
                <a:solidFill>
                  <a:srgbClr val="1B6B73"/>
                </a:solidFill>
                <a:latin typeface="Calibri" pitchFamily="34" charset="0"/>
                <a:ea typeface="Calibri" pitchFamily="34" charset="-122"/>
                <a:cs typeface="Calibri" pitchFamily="34" charset="-120"/>
              </a:rPr>
              <a:t>Cancer</a:t>
            </a:r>
            <a:endParaRPr lang="en-US" sz="1200" dirty="0"/>
          </a:p>
        </p:txBody>
      </p:sp>
      <p:sp>
        <p:nvSpPr>
          <p:cNvPr id="17" name="Shape 15"/>
          <p:cNvSpPr/>
          <p:nvPr/>
        </p:nvSpPr>
        <p:spPr>
          <a:xfrm>
            <a:off x="6702552" y="2377440"/>
            <a:ext cx="1691640" cy="365760"/>
          </a:xfrm>
          <a:prstGeom prst="roundRect">
            <a:avLst>
              <a:gd name="adj" fmla="val 15000"/>
            </a:avLst>
          </a:prstGeom>
          <a:solidFill>
            <a:srgbClr val="E3F4EE"/>
          </a:solidFill>
          <a:ln w="12700">
            <a:solidFill>
              <a:srgbClr val="E3F4EE"/>
            </a:solidFill>
            <a:prstDash val="solid"/>
          </a:ln>
        </p:spPr>
        <p:txBody>
          <a:bodyPr/>
          <a:lstStyle/>
          <a:p>
            <a:endParaRPr lang="en-GB"/>
          </a:p>
        </p:txBody>
      </p:sp>
      <p:sp>
        <p:nvSpPr>
          <p:cNvPr id="18" name="Text 16"/>
          <p:cNvSpPr txBox="1"/>
          <p:nvPr/>
        </p:nvSpPr>
        <p:spPr>
          <a:xfrm>
            <a:off x="6702552" y="2377440"/>
            <a:ext cx="1691640" cy="365760"/>
          </a:xfrm>
          <a:prstGeom prst="rect">
            <a:avLst/>
          </a:prstGeom>
          <a:noFill/>
          <a:ln/>
        </p:spPr>
        <p:txBody>
          <a:bodyPr wrap="square" lIns="0" tIns="0" rIns="0" bIns="0" rtlCol="0" anchor="ctr"/>
          <a:lstStyle/>
          <a:p>
            <a:pPr marL="0" indent="0" algn="ctr">
              <a:buNone/>
            </a:pPr>
            <a:r>
              <a:rPr lang="en-US" sz="1200" b="1" dirty="0">
                <a:solidFill>
                  <a:srgbClr val="1B6B73"/>
                </a:solidFill>
                <a:latin typeface="Calibri" pitchFamily="34" charset="0"/>
                <a:ea typeface="Calibri" pitchFamily="34" charset="-122"/>
                <a:cs typeface="Calibri" pitchFamily="34" charset="-120"/>
              </a:rPr>
              <a:t>Obesity</a:t>
            </a:r>
            <a:endParaRPr lang="en-US" sz="1200" dirty="0"/>
          </a:p>
        </p:txBody>
      </p:sp>
      <p:sp>
        <p:nvSpPr>
          <p:cNvPr id="19" name="Text 17"/>
          <p:cNvSpPr txBox="1"/>
          <p:nvPr/>
        </p:nvSpPr>
        <p:spPr>
          <a:xfrm>
            <a:off x="4892040" y="2944368"/>
            <a:ext cx="3566160" cy="228600"/>
          </a:xfrm>
          <a:prstGeom prst="rect">
            <a:avLst/>
          </a:prstGeom>
          <a:noFill/>
          <a:ln/>
        </p:spPr>
        <p:txBody>
          <a:bodyPr wrap="square" lIns="0" tIns="0" rIns="0" bIns="0" rtlCol="0" anchor="t"/>
          <a:lstStyle/>
          <a:p>
            <a:pPr marL="0" indent="0" algn="r">
              <a:buNone/>
            </a:pPr>
            <a:r>
              <a:rPr lang="en-US" sz="1100" i="1" dirty="0">
                <a:solidFill>
                  <a:srgbClr val="5B7278"/>
                </a:solidFill>
                <a:latin typeface="Calibri" pitchFamily="34" charset="0"/>
                <a:ea typeface="Calibri" pitchFamily="34" charset="-122"/>
                <a:cs typeface="Calibri" pitchFamily="34" charset="-120"/>
              </a:rPr>
              <a:t>(NHS England, 2026)</a:t>
            </a:r>
            <a:endParaRPr lang="en-US" sz="1100" dirty="0"/>
          </a:p>
        </p:txBody>
      </p:sp>
      <p:sp>
        <p:nvSpPr>
          <p:cNvPr id="20" name="Shape 18"/>
          <p:cNvSpPr/>
          <p:nvPr/>
        </p:nvSpPr>
        <p:spPr>
          <a:xfrm>
            <a:off x="457200" y="3429000"/>
            <a:ext cx="8229600" cy="1371600"/>
          </a:xfrm>
          <a:prstGeom prst="roundRect">
            <a:avLst>
              <a:gd name="adj" fmla="val 5333"/>
            </a:avLst>
          </a:prstGeom>
          <a:solidFill>
            <a:srgbClr val="0B3B45"/>
          </a:solidFill>
          <a:ln w="12700">
            <a:solidFill>
              <a:srgbClr val="0B3B45"/>
            </a:solidFill>
            <a:prstDash val="solid"/>
          </a:ln>
        </p:spPr>
        <p:txBody>
          <a:bodyPr/>
          <a:lstStyle/>
          <a:p>
            <a:endParaRPr lang="en-GB"/>
          </a:p>
        </p:txBody>
      </p:sp>
      <p:sp>
        <p:nvSpPr>
          <p:cNvPr id="21" name="Text 19"/>
          <p:cNvSpPr txBox="1"/>
          <p:nvPr/>
        </p:nvSpPr>
        <p:spPr>
          <a:xfrm>
            <a:off x="731520" y="3429000"/>
            <a:ext cx="2103120" cy="137160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Overall direction</a:t>
            </a:r>
            <a:endParaRPr lang="en-US" sz="1800" dirty="0"/>
          </a:p>
        </p:txBody>
      </p:sp>
      <p:sp>
        <p:nvSpPr>
          <p:cNvPr id="22" name="Text 20"/>
          <p:cNvSpPr txBox="1"/>
          <p:nvPr/>
        </p:nvSpPr>
        <p:spPr>
          <a:xfrm>
            <a:off x="3017520" y="3566160"/>
            <a:ext cx="1463040" cy="320040"/>
          </a:xfrm>
          <a:prstGeom prst="rect">
            <a:avLst/>
          </a:prstGeom>
          <a:noFill/>
          <a:ln/>
        </p:spPr>
        <p:txBody>
          <a:bodyPr wrap="square" lIns="0" tIns="0" rIns="0" bIns="0" rtlCol="0" anchor="ctr"/>
          <a:lstStyle/>
          <a:p>
            <a:pPr marL="0" indent="0" algn="r">
              <a:buNone/>
            </a:pPr>
            <a:r>
              <a:rPr lang="en-US" sz="1400" dirty="0">
                <a:solidFill>
                  <a:srgbClr val="C9DEDA"/>
                </a:solidFill>
                <a:latin typeface="Calibri" pitchFamily="34" charset="0"/>
                <a:ea typeface="Calibri" pitchFamily="34" charset="-122"/>
                <a:cs typeface="Calibri" pitchFamily="34" charset="-120"/>
              </a:rPr>
              <a:t>Treatment</a:t>
            </a:r>
            <a:endParaRPr lang="en-US" sz="1400" dirty="0"/>
          </a:p>
        </p:txBody>
      </p:sp>
      <p:pic>
        <p:nvPicPr>
          <p:cNvPr id="23" name="Image 0" descr="preencoded.png"/>
          <p:cNvPicPr>
            <a:picLocks noChangeAspect="1"/>
          </p:cNvPicPr>
          <p:nvPr/>
        </p:nvPicPr>
        <p:blipFill>
          <a:blip r:embed="rId3"/>
          <a:stretch>
            <a:fillRect/>
          </a:stretch>
        </p:blipFill>
        <p:spPr>
          <a:xfrm>
            <a:off x="4617720" y="3621024"/>
            <a:ext cx="365760" cy="210312"/>
          </a:xfrm>
          <a:prstGeom prst="rect">
            <a:avLst/>
          </a:prstGeom>
        </p:spPr>
      </p:pic>
      <p:sp>
        <p:nvSpPr>
          <p:cNvPr id="24" name="Text 21"/>
          <p:cNvSpPr txBox="1"/>
          <p:nvPr/>
        </p:nvSpPr>
        <p:spPr>
          <a:xfrm>
            <a:off x="5120640" y="3566160"/>
            <a:ext cx="3200400" cy="320040"/>
          </a:xfrm>
          <a:prstGeom prst="rect">
            <a:avLst/>
          </a:prstGeom>
          <a:noFill/>
          <a:ln/>
        </p:spPr>
        <p:txBody>
          <a:bodyPr wrap="square" lIns="0" tIns="0" rIns="0" bIns="0" rtlCol="0" anchor="ctr"/>
          <a:lstStyle/>
          <a:p>
            <a:pPr marL="0" indent="0">
              <a:buNone/>
            </a:pPr>
            <a:r>
              <a:rPr lang="en-US" sz="1400" b="1" dirty="0">
                <a:solidFill>
                  <a:srgbClr val="7FD1B9"/>
                </a:solidFill>
                <a:latin typeface="Calibri" pitchFamily="34" charset="0"/>
                <a:ea typeface="Calibri" pitchFamily="34" charset="-122"/>
                <a:cs typeface="Calibri" pitchFamily="34" charset="-120"/>
              </a:rPr>
              <a:t>Prevention</a:t>
            </a:r>
            <a:endParaRPr lang="en-US" sz="1400" dirty="0"/>
          </a:p>
        </p:txBody>
      </p:sp>
      <p:sp>
        <p:nvSpPr>
          <p:cNvPr id="25" name="Text 22"/>
          <p:cNvSpPr txBox="1"/>
          <p:nvPr/>
        </p:nvSpPr>
        <p:spPr>
          <a:xfrm>
            <a:off x="3017520" y="3931920"/>
            <a:ext cx="1463040" cy="320040"/>
          </a:xfrm>
          <a:prstGeom prst="rect">
            <a:avLst/>
          </a:prstGeom>
          <a:noFill/>
          <a:ln/>
        </p:spPr>
        <p:txBody>
          <a:bodyPr wrap="square" lIns="0" tIns="0" rIns="0" bIns="0" rtlCol="0" anchor="ctr"/>
          <a:lstStyle/>
          <a:p>
            <a:pPr marL="0" indent="0" algn="r">
              <a:buNone/>
            </a:pPr>
            <a:r>
              <a:rPr lang="en-US" sz="1400" dirty="0">
                <a:solidFill>
                  <a:srgbClr val="C9DEDA"/>
                </a:solidFill>
                <a:latin typeface="Calibri" pitchFamily="34" charset="0"/>
                <a:ea typeface="Calibri" pitchFamily="34" charset="-122"/>
                <a:cs typeface="Calibri" pitchFamily="34" charset="-120"/>
              </a:rPr>
              <a:t>Hospital</a:t>
            </a:r>
            <a:endParaRPr lang="en-US" sz="1400" dirty="0"/>
          </a:p>
        </p:txBody>
      </p:sp>
      <p:pic>
        <p:nvPicPr>
          <p:cNvPr id="26" name="Image 1" descr="preencoded.png"/>
          <p:cNvPicPr>
            <a:picLocks noChangeAspect="1"/>
          </p:cNvPicPr>
          <p:nvPr/>
        </p:nvPicPr>
        <p:blipFill>
          <a:blip r:embed="rId3"/>
          <a:stretch>
            <a:fillRect/>
          </a:stretch>
        </p:blipFill>
        <p:spPr>
          <a:xfrm>
            <a:off x="4617720" y="3986784"/>
            <a:ext cx="365760" cy="210312"/>
          </a:xfrm>
          <a:prstGeom prst="rect">
            <a:avLst/>
          </a:prstGeom>
        </p:spPr>
      </p:pic>
      <p:sp>
        <p:nvSpPr>
          <p:cNvPr id="27" name="Text 23"/>
          <p:cNvSpPr txBox="1"/>
          <p:nvPr/>
        </p:nvSpPr>
        <p:spPr>
          <a:xfrm>
            <a:off x="5120640" y="3931920"/>
            <a:ext cx="3200400" cy="320040"/>
          </a:xfrm>
          <a:prstGeom prst="rect">
            <a:avLst/>
          </a:prstGeom>
          <a:noFill/>
          <a:ln/>
        </p:spPr>
        <p:txBody>
          <a:bodyPr wrap="square" lIns="0" tIns="0" rIns="0" bIns="0" rtlCol="0" anchor="ctr"/>
          <a:lstStyle/>
          <a:p>
            <a:pPr marL="0" indent="0">
              <a:buNone/>
            </a:pPr>
            <a:r>
              <a:rPr lang="en-US" sz="1400" b="1" dirty="0">
                <a:solidFill>
                  <a:srgbClr val="7FD1B9"/>
                </a:solidFill>
                <a:latin typeface="Calibri" pitchFamily="34" charset="0"/>
                <a:ea typeface="Calibri" pitchFamily="34" charset="-122"/>
                <a:cs typeface="Calibri" pitchFamily="34" charset="-120"/>
              </a:rPr>
              <a:t>Community</a:t>
            </a:r>
            <a:endParaRPr lang="en-US" sz="1400" dirty="0"/>
          </a:p>
        </p:txBody>
      </p:sp>
      <p:sp>
        <p:nvSpPr>
          <p:cNvPr id="28" name="Text 24"/>
          <p:cNvSpPr txBox="1"/>
          <p:nvPr/>
        </p:nvSpPr>
        <p:spPr>
          <a:xfrm>
            <a:off x="3017520" y="4297680"/>
            <a:ext cx="1463040" cy="320040"/>
          </a:xfrm>
          <a:prstGeom prst="rect">
            <a:avLst/>
          </a:prstGeom>
          <a:noFill/>
          <a:ln/>
        </p:spPr>
        <p:txBody>
          <a:bodyPr wrap="square" lIns="0" tIns="0" rIns="0" bIns="0" rtlCol="0" anchor="ctr"/>
          <a:lstStyle/>
          <a:p>
            <a:pPr marL="0" indent="0" algn="r">
              <a:buNone/>
            </a:pPr>
            <a:r>
              <a:rPr lang="en-US" sz="1400" dirty="0">
                <a:solidFill>
                  <a:srgbClr val="C9DEDA"/>
                </a:solidFill>
                <a:latin typeface="Calibri" pitchFamily="34" charset="0"/>
                <a:ea typeface="Calibri" pitchFamily="34" charset="-122"/>
                <a:cs typeface="Calibri" pitchFamily="34" charset="-120"/>
              </a:rPr>
              <a:t>Reactive</a:t>
            </a:r>
            <a:endParaRPr lang="en-US" sz="1400" dirty="0"/>
          </a:p>
        </p:txBody>
      </p:sp>
      <p:pic>
        <p:nvPicPr>
          <p:cNvPr id="29" name="Image 2" descr="preencoded.png"/>
          <p:cNvPicPr>
            <a:picLocks noChangeAspect="1"/>
          </p:cNvPicPr>
          <p:nvPr/>
        </p:nvPicPr>
        <p:blipFill>
          <a:blip r:embed="rId3"/>
          <a:stretch>
            <a:fillRect/>
          </a:stretch>
        </p:blipFill>
        <p:spPr>
          <a:xfrm>
            <a:off x="4617720" y="4352544"/>
            <a:ext cx="365760" cy="210312"/>
          </a:xfrm>
          <a:prstGeom prst="rect">
            <a:avLst/>
          </a:prstGeom>
        </p:spPr>
      </p:pic>
      <p:sp>
        <p:nvSpPr>
          <p:cNvPr id="30" name="Text 25"/>
          <p:cNvSpPr txBox="1"/>
          <p:nvPr/>
        </p:nvSpPr>
        <p:spPr>
          <a:xfrm>
            <a:off x="5120640" y="4297680"/>
            <a:ext cx="3200400" cy="320040"/>
          </a:xfrm>
          <a:prstGeom prst="rect">
            <a:avLst/>
          </a:prstGeom>
          <a:noFill/>
          <a:ln/>
        </p:spPr>
        <p:txBody>
          <a:bodyPr wrap="square" lIns="0" tIns="0" rIns="0" bIns="0" rtlCol="0" anchor="ctr"/>
          <a:lstStyle/>
          <a:p>
            <a:pPr marL="0" indent="0">
              <a:buNone/>
            </a:pPr>
            <a:r>
              <a:rPr lang="en-US" sz="1400" b="1" dirty="0">
                <a:solidFill>
                  <a:srgbClr val="7FD1B9"/>
                </a:solidFill>
                <a:latin typeface="Calibri" pitchFamily="34" charset="0"/>
                <a:ea typeface="Calibri" pitchFamily="34" charset="-122"/>
                <a:cs typeface="Calibri" pitchFamily="34" charset="-120"/>
              </a:rPr>
              <a:t>Early intervention</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3F7F6"/>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2800" b="1" dirty="0">
                <a:solidFill>
                  <a:srgbClr val="0B3B45"/>
                </a:solidFill>
                <a:latin typeface="Cambria" pitchFamily="34" charset="0"/>
                <a:ea typeface="Cambria" pitchFamily="34" charset="-122"/>
                <a:cs typeface="Cambria" pitchFamily="34" charset="-120"/>
              </a:rPr>
              <a:t>Health Belief Model: Every Mind Matters</a:t>
            </a:r>
            <a:endParaRPr lang="en-US" sz="2800" dirty="0"/>
          </a:p>
        </p:txBody>
      </p:sp>
      <p:sp>
        <p:nvSpPr>
          <p:cNvPr id="3" name="Shape 1"/>
          <p:cNvSpPr/>
          <p:nvPr/>
        </p:nvSpPr>
        <p:spPr>
          <a:xfrm>
            <a:off x="457200" y="1143000"/>
            <a:ext cx="2651760" cy="1691640"/>
          </a:xfrm>
          <a:prstGeom prst="roundRect">
            <a:avLst>
              <a:gd name="adj" fmla="val 4324"/>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4" name="Shape 2"/>
          <p:cNvSpPr/>
          <p:nvPr/>
        </p:nvSpPr>
        <p:spPr>
          <a:xfrm>
            <a:off x="685800" y="1344168"/>
            <a:ext cx="502920" cy="502920"/>
          </a:xfrm>
          <a:prstGeom prst="ellipse">
            <a:avLst/>
          </a:prstGeom>
          <a:solidFill>
            <a:srgbClr val="1B6B73"/>
          </a:solidFill>
          <a:ln w="12700">
            <a:solidFill>
              <a:srgbClr val="1B6B73"/>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816559" y="1474927"/>
            <a:ext cx="241402" cy="241402"/>
          </a:xfrm>
          <a:prstGeom prst="rect">
            <a:avLst/>
          </a:prstGeom>
        </p:spPr>
      </p:pic>
      <p:sp>
        <p:nvSpPr>
          <p:cNvPr id="6" name="Text 3"/>
          <p:cNvSpPr txBox="1"/>
          <p:nvPr/>
        </p:nvSpPr>
        <p:spPr>
          <a:xfrm>
            <a:off x="685800" y="1965960"/>
            <a:ext cx="2194560" cy="274320"/>
          </a:xfrm>
          <a:prstGeom prst="rect">
            <a:avLst/>
          </a:prstGeom>
          <a:noFill/>
          <a:ln/>
        </p:spPr>
        <p:txBody>
          <a:bodyPr wrap="square" lIns="0" tIns="0" rIns="0" bIns="0" rtlCol="0" anchor="t"/>
          <a:lstStyle/>
          <a:p>
            <a:pPr marL="0" indent="0">
              <a:buNone/>
            </a:pPr>
            <a:r>
              <a:rPr lang="en-US" sz="1500" b="1" dirty="0">
                <a:solidFill>
                  <a:srgbClr val="0B3B45"/>
                </a:solidFill>
                <a:latin typeface="Cambria" pitchFamily="34" charset="0"/>
                <a:ea typeface="Cambria" pitchFamily="34" charset="-122"/>
                <a:cs typeface="Cambria" pitchFamily="34" charset="-120"/>
              </a:rPr>
              <a:t>Susceptibility</a:t>
            </a:r>
            <a:endParaRPr lang="en-US" sz="1500" dirty="0"/>
          </a:p>
        </p:txBody>
      </p:sp>
      <p:sp>
        <p:nvSpPr>
          <p:cNvPr id="7" name="Text 4"/>
          <p:cNvSpPr txBox="1"/>
          <p:nvPr/>
        </p:nvSpPr>
        <p:spPr>
          <a:xfrm>
            <a:off x="685800" y="2240280"/>
            <a:ext cx="2194560" cy="54864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Recognising that anyone can experience mental-health difficulties.</a:t>
            </a:r>
            <a:endParaRPr lang="en-US" sz="1150" dirty="0"/>
          </a:p>
        </p:txBody>
      </p:sp>
      <p:sp>
        <p:nvSpPr>
          <p:cNvPr id="8" name="Shape 5"/>
          <p:cNvSpPr/>
          <p:nvPr/>
        </p:nvSpPr>
        <p:spPr>
          <a:xfrm>
            <a:off x="3246120" y="1143000"/>
            <a:ext cx="2651760" cy="1691640"/>
          </a:xfrm>
          <a:prstGeom prst="roundRect">
            <a:avLst>
              <a:gd name="adj" fmla="val 4324"/>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9" name="Shape 6"/>
          <p:cNvSpPr/>
          <p:nvPr/>
        </p:nvSpPr>
        <p:spPr>
          <a:xfrm>
            <a:off x="3474720" y="1344168"/>
            <a:ext cx="502920" cy="502920"/>
          </a:xfrm>
          <a:prstGeom prst="ellipse">
            <a:avLst/>
          </a:prstGeom>
          <a:solidFill>
            <a:srgbClr val="1B6B73"/>
          </a:solidFill>
          <a:ln w="12700">
            <a:solidFill>
              <a:srgbClr val="1B6B73"/>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3605479" y="1474927"/>
            <a:ext cx="241402" cy="241402"/>
          </a:xfrm>
          <a:prstGeom prst="rect">
            <a:avLst/>
          </a:prstGeom>
        </p:spPr>
      </p:pic>
      <p:sp>
        <p:nvSpPr>
          <p:cNvPr id="11" name="Text 7"/>
          <p:cNvSpPr txBox="1"/>
          <p:nvPr/>
        </p:nvSpPr>
        <p:spPr>
          <a:xfrm>
            <a:off x="3474720" y="1965960"/>
            <a:ext cx="2194560" cy="274320"/>
          </a:xfrm>
          <a:prstGeom prst="rect">
            <a:avLst/>
          </a:prstGeom>
          <a:noFill/>
          <a:ln/>
        </p:spPr>
        <p:txBody>
          <a:bodyPr wrap="square" lIns="0" tIns="0" rIns="0" bIns="0" rtlCol="0" anchor="t"/>
          <a:lstStyle/>
          <a:p>
            <a:pPr marL="0" indent="0">
              <a:buNone/>
            </a:pPr>
            <a:r>
              <a:rPr lang="en-US" sz="1500" b="1" dirty="0">
                <a:solidFill>
                  <a:srgbClr val="0B3B45"/>
                </a:solidFill>
                <a:latin typeface="Cambria" pitchFamily="34" charset="0"/>
                <a:ea typeface="Cambria" pitchFamily="34" charset="-122"/>
                <a:cs typeface="Cambria" pitchFamily="34" charset="-120"/>
              </a:rPr>
              <a:t>Severity</a:t>
            </a:r>
            <a:endParaRPr lang="en-US" sz="1500" dirty="0"/>
          </a:p>
        </p:txBody>
      </p:sp>
      <p:sp>
        <p:nvSpPr>
          <p:cNvPr id="12" name="Text 8"/>
          <p:cNvSpPr txBox="1"/>
          <p:nvPr/>
        </p:nvSpPr>
        <p:spPr>
          <a:xfrm>
            <a:off x="3474720" y="2240280"/>
            <a:ext cx="2194560" cy="54864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Understanding the impact of poor mental wellbeing.</a:t>
            </a:r>
            <a:endParaRPr lang="en-US" sz="1150" dirty="0"/>
          </a:p>
        </p:txBody>
      </p:sp>
      <p:sp>
        <p:nvSpPr>
          <p:cNvPr id="13" name="Shape 9"/>
          <p:cNvSpPr/>
          <p:nvPr/>
        </p:nvSpPr>
        <p:spPr>
          <a:xfrm>
            <a:off x="6035040" y="1143000"/>
            <a:ext cx="2651760" cy="1691640"/>
          </a:xfrm>
          <a:prstGeom prst="roundRect">
            <a:avLst>
              <a:gd name="adj" fmla="val 4324"/>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14" name="Shape 10"/>
          <p:cNvSpPr/>
          <p:nvPr/>
        </p:nvSpPr>
        <p:spPr>
          <a:xfrm>
            <a:off x="6263640" y="1344168"/>
            <a:ext cx="502920" cy="502920"/>
          </a:xfrm>
          <a:prstGeom prst="ellipse">
            <a:avLst/>
          </a:prstGeom>
          <a:solidFill>
            <a:srgbClr val="1B6B73"/>
          </a:solidFill>
          <a:ln w="12700">
            <a:solidFill>
              <a:srgbClr val="1B6B73"/>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6394399" y="1474927"/>
            <a:ext cx="241402" cy="241402"/>
          </a:xfrm>
          <a:prstGeom prst="rect">
            <a:avLst/>
          </a:prstGeom>
        </p:spPr>
      </p:pic>
      <p:sp>
        <p:nvSpPr>
          <p:cNvPr id="16" name="Text 11"/>
          <p:cNvSpPr txBox="1"/>
          <p:nvPr/>
        </p:nvSpPr>
        <p:spPr>
          <a:xfrm>
            <a:off x="6263640" y="1965960"/>
            <a:ext cx="2194560" cy="274320"/>
          </a:xfrm>
          <a:prstGeom prst="rect">
            <a:avLst/>
          </a:prstGeom>
          <a:noFill/>
          <a:ln/>
        </p:spPr>
        <p:txBody>
          <a:bodyPr wrap="square" lIns="0" tIns="0" rIns="0" bIns="0" rtlCol="0" anchor="t"/>
          <a:lstStyle/>
          <a:p>
            <a:pPr marL="0" indent="0">
              <a:buNone/>
            </a:pPr>
            <a:r>
              <a:rPr lang="en-US" sz="1500" b="1" dirty="0">
                <a:solidFill>
                  <a:srgbClr val="0B3B45"/>
                </a:solidFill>
                <a:latin typeface="Cambria" pitchFamily="34" charset="0"/>
                <a:ea typeface="Cambria" pitchFamily="34" charset="-122"/>
                <a:cs typeface="Cambria" pitchFamily="34" charset="-120"/>
              </a:rPr>
              <a:t>Benefits</a:t>
            </a:r>
            <a:endParaRPr lang="en-US" sz="1500" dirty="0"/>
          </a:p>
        </p:txBody>
      </p:sp>
      <p:sp>
        <p:nvSpPr>
          <p:cNvPr id="17" name="Text 12"/>
          <p:cNvSpPr txBox="1"/>
          <p:nvPr/>
        </p:nvSpPr>
        <p:spPr>
          <a:xfrm>
            <a:off x="6263640" y="2240280"/>
            <a:ext cx="2194560" cy="54864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Promotes early action and healthy coping.</a:t>
            </a:r>
            <a:endParaRPr lang="en-US" sz="1150" dirty="0"/>
          </a:p>
        </p:txBody>
      </p:sp>
      <p:sp>
        <p:nvSpPr>
          <p:cNvPr id="18" name="Shape 13"/>
          <p:cNvSpPr/>
          <p:nvPr/>
        </p:nvSpPr>
        <p:spPr>
          <a:xfrm>
            <a:off x="457200" y="2971800"/>
            <a:ext cx="2651760" cy="1691640"/>
          </a:xfrm>
          <a:prstGeom prst="roundRect">
            <a:avLst>
              <a:gd name="adj" fmla="val 4324"/>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19" name="Shape 14"/>
          <p:cNvSpPr/>
          <p:nvPr/>
        </p:nvSpPr>
        <p:spPr>
          <a:xfrm>
            <a:off x="685800" y="3172968"/>
            <a:ext cx="502920" cy="502920"/>
          </a:xfrm>
          <a:prstGeom prst="ellipse">
            <a:avLst/>
          </a:prstGeom>
          <a:solidFill>
            <a:srgbClr val="1B6B73"/>
          </a:solidFill>
          <a:ln w="12700">
            <a:solidFill>
              <a:srgbClr val="1B6B73"/>
            </a:solidFill>
            <a:prstDash val="solid"/>
          </a:ln>
        </p:spPr>
        <p:txBody>
          <a:bodyPr/>
          <a:lstStyle/>
          <a:p>
            <a:endParaRPr lang="en-GB"/>
          </a:p>
        </p:txBody>
      </p:sp>
      <p:pic>
        <p:nvPicPr>
          <p:cNvPr id="20" name="Image 3" descr="preencoded.png"/>
          <p:cNvPicPr>
            <a:picLocks noChangeAspect="1"/>
          </p:cNvPicPr>
          <p:nvPr/>
        </p:nvPicPr>
        <p:blipFill>
          <a:blip r:embed="rId6"/>
          <a:stretch>
            <a:fillRect/>
          </a:stretch>
        </p:blipFill>
        <p:spPr>
          <a:xfrm>
            <a:off x="816559" y="3303727"/>
            <a:ext cx="241402" cy="241402"/>
          </a:xfrm>
          <a:prstGeom prst="rect">
            <a:avLst/>
          </a:prstGeom>
        </p:spPr>
      </p:pic>
      <p:sp>
        <p:nvSpPr>
          <p:cNvPr id="21" name="Text 15"/>
          <p:cNvSpPr txBox="1"/>
          <p:nvPr/>
        </p:nvSpPr>
        <p:spPr>
          <a:xfrm>
            <a:off x="685800" y="3794760"/>
            <a:ext cx="2194560" cy="274320"/>
          </a:xfrm>
          <a:prstGeom prst="rect">
            <a:avLst/>
          </a:prstGeom>
          <a:noFill/>
          <a:ln/>
        </p:spPr>
        <p:txBody>
          <a:bodyPr wrap="square" lIns="0" tIns="0" rIns="0" bIns="0" rtlCol="0" anchor="t"/>
          <a:lstStyle/>
          <a:p>
            <a:pPr marL="0" indent="0">
              <a:buNone/>
            </a:pPr>
            <a:r>
              <a:rPr lang="en-US" sz="1500" b="1" dirty="0">
                <a:solidFill>
                  <a:srgbClr val="0B3B45"/>
                </a:solidFill>
                <a:latin typeface="Cambria" pitchFamily="34" charset="0"/>
                <a:ea typeface="Cambria" pitchFamily="34" charset="-122"/>
                <a:cs typeface="Cambria" pitchFamily="34" charset="-120"/>
              </a:rPr>
              <a:t>Barriers</a:t>
            </a:r>
            <a:endParaRPr lang="en-US" sz="1500" dirty="0"/>
          </a:p>
        </p:txBody>
      </p:sp>
      <p:sp>
        <p:nvSpPr>
          <p:cNvPr id="22" name="Text 16"/>
          <p:cNvSpPr txBox="1"/>
          <p:nvPr/>
        </p:nvSpPr>
        <p:spPr>
          <a:xfrm>
            <a:off x="685800" y="4069080"/>
            <a:ext cx="2194560" cy="54864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Addresses barriers through free, simple online advice.</a:t>
            </a:r>
            <a:endParaRPr lang="en-US" sz="1150" dirty="0"/>
          </a:p>
        </p:txBody>
      </p:sp>
      <p:sp>
        <p:nvSpPr>
          <p:cNvPr id="23" name="Shape 17"/>
          <p:cNvSpPr/>
          <p:nvPr/>
        </p:nvSpPr>
        <p:spPr>
          <a:xfrm>
            <a:off x="3246120" y="2971800"/>
            <a:ext cx="2651760" cy="1691640"/>
          </a:xfrm>
          <a:prstGeom prst="roundRect">
            <a:avLst>
              <a:gd name="adj" fmla="val 4324"/>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24" name="Shape 18"/>
          <p:cNvSpPr/>
          <p:nvPr/>
        </p:nvSpPr>
        <p:spPr>
          <a:xfrm>
            <a:off x="3474720" y="3172968"/>
            <a:ext cx="502920" cy="502920"/>
          </a:xfrm>
          <a:prstGeom prst="ellipse">
            <a:avLst/>
          </a:prstGeom>
          <a:solidFill>
            <a:srgbClr val="1B6B73"/>
          </a:solidFill>
          <a:ln w="12700">
            <a:solidFill>
              <a:srgbClr val="1B6B73"/>
            </a:solidFill>
            <a:prstDash val="solid"/>
          </a:ln>
        </p:spPr>
        <p:txBody>
          <a:bodyPr/>
          <a:lstStyle/>
          <a:p>
            <a:endParaRPr lang="en-GB"/>
          </a:p>
        </p:txBody>
      </p:sp>
      <p:pic>
        <p:nvPicPr>
          <p:cNvPr id="25" name="Image 4" descr="preencoded.png"/>
          <p:cNvPicPr>
            <a:picLocks noChangeAspect="1"/>
          </p:cNvPicPr>
          <p:nvPr/>
        </p:nvPicPr>
        <p:blipFill>
          <a:blip r:embed="rId7"/>
          <a:stretch>
            <a:fillRect/>
          </a:stretch>
        </p:blipFill>
        <p:spPr>
          <a:xfrm>
            <a:off x="3605479" y="3303727"/>
            <a:ext cx="241402" cy="241402"/>
          </a:xfrm>
          <a:prstGeom prst="rect">
            <a:avLst/>
          </a:prstGeom>
        </p:spPr>
      </p:pic>
      <p:sp>
        <p:nvSpPr>
          <p:cNvPr id="26" name="Text 19"/>
          <p:cNvSpPr txBox="1"/>
          <p:nvPr/>
        </p:nvSpPr>
        <p:spPr>
          <a:xfrm>
            <a:off x="3474720" y="3794760"/>
            <a:ext cx="2194560" cy="274320"/>
          </a:xfrm>
          <a:prstGeom prst="rect">
            <a:avLst/>
          </a:prstGeom>
          <a:noFill/>
          <a:ln/>
        </p:spPr>
        <p:txBody>
          <a:bodyPr wrap="square" lIns="0" tIns="0" rIns="0" bIns="0" rtlCol="0" anchor="t"/>
          <a:lstStyle/>
          <a:p>
            <a:pPr marL="0" indent="0">
              <a:buNone/>
            </a:pPr>
            <a:r>
              <a:rPr lang="en-US" sz="1500" b="1" dirty="0">
                <a:solidFill>
                  <a:srgbClr val="0B3B45"/>
                </a:solidFill>
                <a:latin typeface="Cambria" pitchFamily="34" charset="0"/>
                <a:ea typeface="Cambria" pitchFamily="34" charset="-122"/>
                <a:cs typeface="Cambria" pitchFamily="34" charset="-120"/>
              </a:rPr>
              <a:t>Cues to action</a:t>
            </a:r>
            <a:endParaRPr lang="en-US" sz="1500" dirty="0"/>
          </a:p>
        </p:txBody>
      </p:sp>
      <p:sp>
        <p:nvSpPr>
          <p:cNvPr id="27" name="Text 20"/>
          <p:cNvSpPr txBox="1"/>
          <p:nvPr/>
        </p:nvSpPr>
        <p:spPr>
          <a:xfrm>
            <a:off x="3474720" y="4069080"/>
            <a:ext cx="2194560" cy="54864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NHS campaign, advertising and the Mind Plan.</a:t>
            </a:r>
            <a:endParaRPr lang="en-US" sz="1150" dirty="0"/>
          </a:p>
        </p:txBody>
      </p:sp>
      <p:sp>
        <p:nvSpPr>
          <p:cNvPr id="28" name="Shape 21"/>
          <p:cNvSpPr/>
          <p:nvPr/>
        </p:nvSpPr>
        <p:spPr>
          <a:xfrm>
            <a:off x="6035040" y="2971800"/>
            <a:ext cx="2651760" cy="1691640"/>
          </a:xfrm>
          <a:prstGeom prst="roundRect">
            <a:avLst>
              <a:gd name="adj" fmla="val 4324"/>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29" name="Shape 22"/>
          <p:cNvSpPr/>
          <p:nvPr/>
        </p:nvSpPr>
        <p:spPr>
          <a:xfrm>
            <a:off x="6263640" y="3172968"/>
            <a:ext cx="502920" cy="502920"/>
          </a:xfrm>
          <a:prstGeom prst="ellipse">
            <a:avLst/>
          </a:prstGeom>
          <a:solidFill>
            <a:srgbClr val="1B6B73"/>
          </a:solidFill>
          <a:ln w="12700">
            <a:solidFill>
              <a:srgbClr val="1B6B73"/>
            </a:solidFill>
            <a:prstDash val="solid"/>
          </a:ln>
        </p:spPr>
        <p:txBody>
          <a:bodyPr/>
          <a:lstStyle/>
          <a:p>
            <a:endParaRPr lang="en-GB"/>
          </a:p>
        </p:txBody>
      </p:sp>
      <p:pic>
        <p:nvPicPr>
          <p:cNvPr id="30" name="Image 5" descr="preencoded.png"/>
          <p:cNvPicPr>
            <a:picLocks noChangeAspect="1"/>
          </p:cNvPicPr>
          <p:nvPr/>
        </p:nvPicPr>
        <p:blipFill>
          <a:blip r:embed="rId8"/>
          <a:stretch>
            <a:fillRect/>
          </a:stretch>
        </p:blipFill>
        <p:spPr>
          <a:xfrm>
            <a:off x="6394399" y="3303727"/>
            <a:ext cx="241402" cy="241402"/>
          </a:xfrm>
          <a:prstGeom prst="rect">
            <a:avLst/>
          </a:prstGeom>
        </p:spPr>
      </p:pic>
      <p:sp>
        <p:nvSpPr>
          <p:cNvPr id="31" name="Text 23"/>
          <p:cNvSpPr txBox="1"/>
          <p:nvPr/>
        </p:nvSpPr>
        <p:spPr>
          <a:xfrm>
            <a:off x="6263640" y="3794760"/>
            <a:ext cx="2194560" cy="274320"/>
          </a:xfrm>
          <a:prstGeom prst="rect">
            <a:avLst/>
          </a:prstGeom>
          <a:noFill/>
          <a:ln/>
        </p:spPr>
        <p:txBody>
          <a:bodyPr wrap="square" lIns="0" tIns="0" rIns="0" bIns="0" rtlCol="0" anchor="t"/>
          <a:lstStyle/>
          <a:p>
            <a:pPr marL="0" indent="0">
              <a:buNone/>
            </a:pPr>
            <a:r>
              <a:rPr lang="en-US" sz="1500" b="1" dirty="0">
                <a:solidFill>
                  <a:srgbClr val="0B3B45"/>
                </a:solidFill>
                <a:latin typeface="Cambria" pitchFamily="34" charset="0"/>
                <a:ea typeface="Cambria" pitchFamily="34" charset="-122"/>
                <a:cs typeface="Cambria" pitchFamily="34" charset="-120"/>
              </a:rPr>
              <a:t>Self-efficacy</a:t>
            </a:r>
            <a:endParaRPr lang="en-US" sz="1500" dirty="0"/>
          </a:p>
        </p:txBody>
      </p:sp>
      <p:sp>
        <p:nvSpPr>
          <p:cNvPr id="32" name="Text 24"/>
          <p:cNvSpPr txBox="1"/>
          <p:nvPr/>
        </p:nvSpPr>
        <p:spPr>
          <a:xfrm>
            <a:off x="6263640" y="4069080"/>
            <a:ext cx="2194560" cy="54864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Personalised tips encourage people to take manageable actions.</a:t>
            </a:r>
            <a:endParaRPr lang="en-US" sz="11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3F7F6"/>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2800" b="1" dirty="0">
                <a:solidFill>
                  <a:srgbClr val="0B3B45"/>
                </a:solidFill>
                <a:latin typeface="Cambria" pitchFamily="34" charset="0"/>
                <a:ea typeface="Cambria" pitchFamily="34" charset="-122"/>
                <a:cs typeface="Cambria" pitchFamily="34" charset="-120"/>
              </a:rPr>
              <a:t>Every Mind Matters</a:t>
            </a:r>
            <a:endParaRPr lang="en-US" sz="2800" dirty="0"/>
          </a:p>
        </p:txBody>
      </p:sp>
      <p:sp>
        <p:nvSpPr>
          <p:cNvPr id="3" name="Shape 1"/>
          <p:cNvSpPr/>
          <p:nvPr/>
        </p:nvSpPr>
        <p:spPr>
          <a:xfrm>
            <a:off x="457200" y="1143000"/>
            <a:ext cx="3291840" cy="1965960"/>
          </a:xfrm>
          <a:prstGeom prst="roundRect">
            <a:avLst>
              <a:gd name="adj" fmla="val 3721"/>
            </a:avLst>
          </a:prstGeom>
          <a:solidFill>
            <a:srgbClr val="0B3B45"/>
          </a:solidFill>
          <a:ln w="12700">
            <a:solidFill>
              <a:srgbClr val="0B3B45"/>
            </a:solidFill>
            <a:prstDash val="solid"/>
          </a:ln>
        </p:spPr>
        <p:txBody>
          <a:bodyPr/>
          <a:lstStyle/>
          <a:p>
            <a:endParaRPr lang="en-GB"/>
          </a:p>
        </p:txBody>
      </p:sp>
      <p:sp>
        <p:nvSpPr>
          <p:cNvPr id="4" name="Text 2"/>
          <p:cNvSpPr txBox="1"/>
          <p:nvPr/>
        </p:nvSpPr>
        <p:spPr>
          <a:xfrm>
            <a:off x="685800" y="1280160"/>
            <a:ext cx="2834640" cy="914400"/>
          </a:xfrm>
          <a:prstGeom prst="rect">
            <a:avLst/>
          </a:prstGeom>
          <a:noFill/>
          <a:ln/>
        </p:spPr>
        <p:txBody>
          <a:bodyPr wrap="square" lIns="0" tIns="0" rIns="0" bIns="0" rtlCol="0" anchor="ctr"/>
          <a:lstStyle/>
          <a:p>
            <a:pPr marL="0" indent="0">
              <a:buNone/>
            </a:pPr>
            <a:r>
              <a:rPr lang="en-US" sz="5400" b="1" dirty="0">
                <a:solidFill>
                  <a:srgbClr val="7FD1B9"/>
                </a:solidFill>
                <a:latin typeface="Cambria" pitchFamily="34" charset="0"/>
                <a:ea typeface="Cambria" pitchFamily="34" charset="-122"/>
                <a:cs typeface="Cambria" pitchFamily="34" charset="-120"/>
              </a:rPr>
              <a:t>3.1M+</a:t>
            </a:r>
            <a:endParaRPr lang="en-US" sz="5400" dirty="0"/>
          </a:p>
        </p:txBody>
      </p:sp>
      <p:sp>
        <p:nvSpPr>
          <p:cNvPr id="5" name="Text 3"/>
          <p:cNvSpPr txBox="1"/>
          <p:nvPr/>
        </p:nvSpPr>
        <p:spPr>
          <a:xfrm>
            <a:off x="685800" y="2194560"/>
            <a:ext cx="2834640" cy="548640"/>
          </a:xfrm>
          <a:prstGeom prst="rect">
            <a:avLst/>
          </a:prstGeom>
          <a:noFill/>
          <a:ln/>
        </p:spPr>
        <p:txBody>
          <a:bodyPr wrap="square" lIns="0" tIns="0" rIns="0" bIns="0" rtlCol="0" anchor="t"/>
          <a:lstStyle/>
          <a:p>
            <a:pPr marL="0" indent="0">
              <a:buNone/>
            </a:pPr>
            <a:r>
              <a:rPr lang="en-US" sz="1300" dirty="0">
                <a:solidFill>
                  <a:srgbClr val="FFFFFF"/>
                </a:solidFill>
                <a:latin typeface="Calibri" pitchFamily="34" charset="0"/>
                <a:ea typeface="Calibri" pitchFamily="34" charset="-122"/>
                <a:cs typeface="Calibri" pitchFamily="34" charset="-120"/>
              </a:rPr>
              <a:t>Mind Plans completed between October 2019 and February 2021</a:t>
            </a:r>
            <a:endParaRPr lang="en-US" sz="1300" dirty="0"/>
          </a:p>
        </p:txBody>
      </p:sp>
      <p:sp>
        <p:nvSpPr>
          <p:cNvPr id="6" name="Text 4"/>
          <p:cNvSpPr txBox="1"/>
          <p:nvPr/>
        </p:nvSpPr>
        <p:spPr>
          <a:xfrm>
            <a:off x="685800" y="2788920"/>
            <a:ext cx="2834640" cy="228600"/>
          </a:xfrm>
          <a:prstGeom prst="rect">
            <a:avLst/>
          </a:prstGeom>
          <a:noFill/>
          <a:ln/>
        </p:spPr>
        <p:txBody>
          <a:bodyPr wrap="square" lIns="0" tIns="0" rIns="0" bIns="0" rtlCol="0" anchor="t"/>
          <a:lstStyle/>
          <a:p>
            <a:pPr marL="0" indent="0">
              <a:buNone/>
            </a:pPr>
            <a:r>
              <a:rPr lang="en-US" sz="1100" i="1" dirty="0">
                <a:solidFill>
                  <a:srgbClr val="7FD1B9"/>
                </a:solidFill>
                <a:latin typeface="Calibri" pitchFamily="34" charset="0"/>
                <a:ea typeface="Calibri" pitchFamily="34" charset="-122"/>
                <a:cs typeface="Calibri" pitchFamily="34" charset="-120"/>
              </a:rPr>
              <a:t>(Hahn et al., 2023)</a:t>
            </a:r>
            <a:endParaRPr lang="en-US" sz="1100" dirty="0"/>
          </a:p>
        </p:txBody>
      </p:sp>
      <p:sp>
        <p:nvSpPr>
          <p:cNvPr id="7" name="Shape 5"/>
          <p:cNvSpPr/>
          <p:nvPr/>
        </p:nvSpPr>
        <p:spPr>
          <a:xfrm>
            <a:off x="457200" y="3246120"/>
            <a:ext cx="1600200" cy="1508760"/>
          </a:xfrm>
          <a:prstGeom prst="roundRect">
            <a:avLst>
              <a:gd name="adj" fmla="val 4848"/>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8" name="Text 6"/>
          <p:cNvSpPr txBox="1"/>
          <p:nvPr/>
        </p:nvSpPr>
        <p:spPr>
          <a:xfrm>
            <a:off x="594360" y="3337560"/>
            <a:ext cx="1325880" cy="457200"/>
          </a:xfrm>
          <a:prstGeom prst="rect">
            <a:avLst/>
          </a:prstGeom>
          <a:noFill/>
          <a:ln/>
        </p:spPr>
        <p:txBody>
          <a:bodyPr wrap="square" lIns="0" tIns="0" rIns="0" bIns="0" rtlCol="0" anchor="t"/>
          <a:lstStyle/>
          <a:p>
            <a:pPr marL="0" indent="0">
              <a:buNone/>
            </a:pPr>
            <a:r>
              <a:rPr lang="en-US" sz="2400" b="1" dirty="0">
                <a:solidFill>
                  <a:srgbClr val="1B6B73"/>
                </a:solidFill>
                <a:latin typeface="Cambria" pitchFamily="34" charset="0"/>
                <a:ea typeface="Cambria" pitchFamily="34" charset="-122"/>
                <a:cs typeface="Cambria" pitchFamily="34" charset="-120"/>
              </a:rPr>
              <a:t>2019</a:t>
            </a:r>
            <a:endParaRPr lang="en-US" sz="2400" dirty="0"/>
          </a:p>
        </p:txBody>
      </p:sp>
      <p:sp>
        <p:nvSpPr>
          <p:cNvPr id="9" name="Text 7"/>
          <p:cNvSpPr txBox="1"/>
          <p:nvPr/>
        </p:nvSpPr>
        <p:spPr>
          <a:xfrm>
            <a:off x="594360" y="3794760"/>
            <a:ext cx="1325880" cy="86868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Launched in England to promote mental wellbeing</a:t>
            </a:r>
            <a:endParaRPr lang="en-US" sz="1150" dirty="0"/>
          </a:p>
        </p:txBody>
      </p:sp>
      <p:sp>
        <p:nvSpPr>
          <p:cNvPr id="10" name="Shape 8"/>
          <p:cNvSpPr/>
          <p:nvPr/>
        </p:nvSpPr>
        <p:spPr>
          <a:xfrm>
            <a:off x="2148840" y="3246120"/>
            <a:ext cx="1600200" cy="1508760"/>
          </a:xfrm>
          <a:prstGeom prst="roundRect">
            <a:avLst>
              <a:gd name="adj" fmla="val 4848"/>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11" name="Text 9"/>
          <p:cNvSpPr txBox="1"/>
          <p:nvPr/>
        </p:nvSpPr>
        <p:spPr>
          <a:xfrm>
            <a:off x="2286000" y="3337560"/>
            <a:ext cx="1325880" cy="457200"/>
          </a:xfrm>
          <a:prstGeom prst="rect">
            <a:avLst/>
          </a:prstGeom>
          <a:noFill/>
          <a:ln/>
        </p:spPr>
        <p:txBody>
          <a:bodyPr wrap="square" lIns="0" tIns="0" rIns="0" bIns="0" rtlCol="0" anchor="t"/>
          <a:lstStyle/>
          <a:p>
            <a:pPr marL="0" indent="0">
              <a:buNone/>
            </a:pPr>
            <a:r>
              <a:rPr lang="en-US" sz="2400" b="1" dirty="0">
                <a:solidFill>
                  <a:srgbClr val="1B6B73"/>
                </a:solidFill>
                <a:latin typeface="Cambria" pitchFamily="34" charset="0"/>
                <a:ea typeface="Cambria" pitchFamily="34" charset="-122"/>
                <a:cs typeface="Cambria" pitchFamily="34" charset="-120"/>
              </a:rPr>
              <a:t>5</a:t>
            </a:r>
            <a:endParaRPr lang="en-US" sz="2400" dirty="0"/>
          </a:p>
        </p:txBody>
      </p:sp>
      <p:sp>
        <p:nvSpPr>
          <p:cNvPr id="12" name="Text 10"/>
          <p:cNvSpPr txBox="1"/>
          <p:nvPr/>
        </p:nvSpPr>
        <p:spPr>
          <a:xfrm>
            <a:off x="2286000" y="3794760"/>
            <a:ext cx="1325880" cy="868680"/>
          </a:xfrm>
          <a:prstGeom prst="rect">
            <a:avLst/>
          </a:prstGeom>
          <a:noFill/>
          <a:ln/>
        </p:spPr>
        <p:txBody>
          <a:bodyPr wrap="square" lIns="0" tIns="0" rIns="0" bIns="0" rtlCol="0" anchor="t"/>
          <a:lstStyle/>
          <a:p>
            <a:pPr marL="0" indent="0">
              <a:buNone/>
            </a:pPr>
            <a:r>
              <a:rPr lang="en-US" sz="1150" dirty="0">
                <a:solidFill>
                  <a:srgbClr val="5B7278"/>
                </a:solidFill>
                <a:latin typeface="Calibri" pitchFamily="34" charset="0"/>
                <a:ea typeface="Calibri" pitchFamily="34" charset="-122"/>
                <a:cs typeface="Calibri" pitchFamily="34" charset="-120"/>
              </a:rPr>
              <a:t>questions lead to a personalised Mind Plan</a:t>
            </a:r>
            <a:endParaRPr lang="en-US" sz="1150" dirty="0"/>
          </a:p>
        </p:txBody>
      </p:sp>
      <p:sp>
        <p:nvSpPr>
          <p:cNvPr id="13" name="Shape 11"/>
          <p:cNvSpPr/>
          <p:nvPr/>
        </p:nvSpPr>
        <p:spPr>
          <a:xfrm>
            <a:off x="3931920" y="1143000"/>
            <a:ext cx="4754880" cy="1737360"/>
          </a:xfrm>
          <a:prstGeom prst="roundRect">
            <a:avLst>
              <a:gd name="adj" fmla="val 4211"/>
            </a:avLst>
          </a:prstGeom>
          <a:solidFill>
            <a:srgbClr val="E3F4EE"/>
          </a:solidFill>
          <a:ln w="12700">
            <a:solidFill>
              <a:srgbClr val="E3F4EE"/>
            </a:solidFill>
            <a:prstDash val="solid"/>
          </a:ln>
        </p:spPr>
        <p:txBody>
          <a:bodyPr/>
          <a:lstStyle/>
          <a:p>
            <a:endParaRPr lang="en-GB"/>
          </a:p>
        </p:txBody>
      </p:sp>
      <p:sp>
        <p:nvSpPr>
          <p:cNvPr id="14" name="Shape 12"/>
          <p:cNvSpPr/>
          <p:nvPr/>
        </p:nvSpPr>
        <p:spPr>
          <a:xfrm>
            <a:off x="4160520" y="1371600"/>
            <a:ext cx="411480" cy="411480"/>
          </a:xfrm>
          <a:prstGeom prst="ellipse">
            <a:avLst/>
          </a:prstGeom>
          <a:solidFill>
            <a:srgbClr val="1B6B73"/>
          </a:solidFill>
          <a:ln w="12700">
            <a:solidFill>
              <a:srgbClr val="1B6B73"/>
            </a:solidFill>
            <a:prstDash val="solid"/>
          </a:ln>
        </p:spPr>
        <p:txBody>
          <a:bodyPr/>
          <a:lstStyle/>
          <a:p>
            <a:endParaRPr lang="en-GB"/>
          </a:p>
        </p:txBody>
      </p:sp>
      <p:pic>
        <p:nvPicPr>
          <p:cNvPr id="15" name="Image 0" descr="preencoded.png"/>
          <p:cNvPicPr>
            <a:picLocks noChangeAspect="1"/>
          </p:cNvPicPr>
          <p:nvPr/>
        </p:nvPicPr>
        <p:blipFill>
          <a:blip r:embed="rId3"/>
          <a:stretch>
            <a:fillRect/>
          </a:stretch>
        </p:blipFill>
        <p:spPr>
          <a:xfrm>
            <a:off x="4267505" y="1478585"/>
            <a:ext cx="197510" cy="197510"/>
          </a:xfrm>
          <a:prstGeom prst="rect">
            <a:avLst/>
          </a:prstGeom>
        </p:spPr>
      </p:pic>
      <p:sp>
        <p:nvSpPr>
          <p:cNvPr id="16" name="Text 13"/>
          <p:cNvSpPr txBox="1"/>
          <p:nvPr/>
        </p:nvSpPr>
        <p:spPr>
          <a:xfrm>
            <a:off x="4709160" y="1371600"/>
            <a:ext cx="3657600" cy="411480"/>
          </a:xfrm>
          <a:prstGeom prst="rect">
            <a:avLst/>
          </a:prstGeom>
          <a:noFill/>
          <a:ln/>
        </p:spPr>
        <p:txBody>
          <a:bodyPr wrap="square" lIns="0" tIns="0" rIns="0" bIns="0" rtlCol="0" anchor="ctr"/>
          <a:lstStyle/>
          <a:p>
            <a:pPr marL="0" indent="0">
              <a:buNone/>
            </a:pPr>
            <a:r>
              <a:rPr lang="en-US" sz="1600" b="1" dirty="0">
                <a:solidFill>
                  <a:srgbClr val="0B3B45"/>
                </a:solidFill>
                <a:latin typeface="Cambria" pitchFamily="34" charset="0"/>
                <a:ea typeface="Cambria" pitchFamily="34" charset="-122"/>
                <a:cs typeface="Cambria" pitchFamily="34" charset="-120"/>
              </a:rPr>
              <a:t>What worked</a:t>
            </a:r>
            <a:endParaRPr lang="en-US" sz="1600" dirty="0"/>
          </a:p>
        </p:txBody>
      </p:sp>
      <p:sp>
        <p:nvSpPr>
          <p:cNvPr id="17" name="Text 14"/>
          <p:cNvSpPr txBox="1"/>
          <p:nvPr/>
        </p:nvSpPr>
        <p:spPr>
          <a:xfrm>
            <a:off x="4160520" y="1901952"/>
            <a:ext cx="4297680" cy="640080"/>
          </a:xfrm>
          <a:prstGeom prst="rect">
            <a:avLst/>
          </a:prstGeom>
          <a:noFill/>
          <a:ln/>
        </p:spPr>
        <p:txBody>
          <a:bodyPr wrap="square" lIns="0" tIns="0" rIns="0" bIns="0" rtlCol="0" anchor="t"/>
          <a:lstStyle/>
          <a:p>
            <a:pPr marL="0" indent="0">
              <a:buNone/>
            </a:pPr>
            <a:r>
              <a:rPr lang="en-US" sz="1300" dirty="0">
                <a:solidFill>
                  <a:srgbClr val="12262B"/>
                </a:solidFill>
                <a:latin typeface="Calibri" pitchFamily="34" charset="0"/>
                <a:ea typeface="Calibri" pitchFamily="34" charset="-122"/>
                <a:cs typeface="Calibri" pitchFamily="34" charset="-120"/>
              </a:rPr>
              <a:t>Campaign awareness was associated with better help-seeking self-efficacy and knowledge of managing anxiety and depression.</a:t>
            </a:r>
            <a:endParaRPr lang="en-US" sz="1300" dirty="0"/>
          </a:p>
        </p:txBody>
      </p:sp>
      <p:sp>
        <p:nvSpPr>
          <p:cNvPr id="18" name="Text 15"/>
          <p:cNvSpPr txBox="1"/>
          <p:nvPr/>
        </p:nvSpPr>
        <p:spPr>
          <a:xfrm>
            <a:off x="4160520" y="2560320"/>
            <a:ext cx="4297680" cy="228600"/>
          </a:xfrm>
          <a:prstGeom prst="rect">
            <a:avLst/>
          </a:prstGeom>
          <a:noFill/>
          <a:ln/>
        </p:spPr>
        <p:txBody>
          <a:bodyPr wrap="square" lIns="0" tIns="0" rIns="0" bIns="0" rtlCol="0" anchor="t"/>
          <a:lstStyle/>
          <a:p>
            <a:pPr marL="0" indent="0">
              <a:buNone/>
            </a:pPr>
            <a:r>
              <a:rPr lang="en-US" sz="1100" i="1" dirty="0">
                <a:solidFill>
                  <a:srgbClr val="5B7278"/>
                </a:solidFill>
                <a:latin typeface="Calibri" pitchFamily="34" charset="0"/>
                <a:ea typeface="Calibri" pitchFamily="34" charset="-122"/>
                <a:cs typeface="Calibri" pitchFamily="34" charset="-120"/>
              </a:rPr>
              <a:t>(Hahn et al., 2023)</a:t>
            </a:r>
            <a:endParaRPr lang="en-US" sz="1100" dirty="0"/>
          </a:p>
        </p:txBody>
      </p:sp>
      <p:sp>
        <p:nvSpPr>
          <p:cNvPr id="19" name="Shape 16"/>
          <p:cNvSpPr/>
          <p:nvPr/>
        </p:nvSpPr>
        <p:spPr>
          <a:xfrm>
            <a:off x="3931920" y="3017520"/>
            <a:ext cx="4754880" cy="1737360"/>
          </a:xfrm>
          <a:prstGeom prst="roundRect">
            <a:avLst>
              <a:gd name="adj" fmla="val 4211"/>
            </a:avLst>
          </a:prstGeom>
          <a:solidFill>
            <a:srgbClr val="FBE8E3"/>
          </a:solidFill>
          <a:ln w="12700">
            <a:solidFill>
              <a:srgbClr val="FBE8E3"/>
            </a:solidFill>
            <a:prstDash val="solid"/>
          </a:ln>
        </p:spPr>
        <p:txBody>
          <a:bodyPr/>
          <a:lstStyle/>
          <a:p>
            <a:endParaRPr lang="en-GB"/>
          </a:p>
        </p:txBody>
      </p:sp>
      <p:sp>
        <p:nvSpPr>
          <p:cNvPr id="20" name="Shape 17"/>
          <p:cNvSpPr/>
          <p:nvPr/>
        </p:nvSpPr>
        <p:spPr>
          <a:xfrm>
            <a:off x="4160520" y="3246120"/>
            <a:ext cx="411480" cy="411480"/>
          </a:xfrm>
          <a:prstGeom prst="ellipse">
            <a:avLst/>
          </a:prstGeom>
          <a:solidFill>
            <a:srgbClr val="E4573D"/>
          </a:solidFill>
          <a:ln w="12700">
            <a:solidFill>
              <a:srgbClr val="E4573D"/>
            </a:solidFill>
            <a:prstDash val="solid"/>
          </a:ln>
        </p:spPr>
        <p:txBody>
          <a:bodyPr/>
          <a:lstStyle/>
          <a:p>
            <a:endParaRPr lang="en-GB"/>
          </a:p>
        </p:txBody>
      </p:sp>
      <p:pic>
        <p:nvPicPr>
          <p:cNvPr id="21" name="Image 1" descr="preencoded.png"/>
          <p:cNvPicPr>
            <a:picLocks noChangeAspect="1"/>
          </p:cNvPicPr>
          <p:nvPr/>
        </p:nvPicPr>
        <p:blipFill>
          <a:blip r:embed="rId4"/>
          <a:stretch>
            <a:fillRect/>
          </a:stretch>
        </p:blipFill>
        <p:spPr>
          <a:xfrm>
            <a:off x="4267505" y="3353105"/>
            <a:ext cx="197510" cy="197510"/>
          </a:xfrm>
          <a:prstGeom prst="rect">
            <a:avLst/>
          </a:prstGeom>
        </p:spPr>
      </p:pic>
      <p:sp>
        <p:nvSpPr>
          <p:cNvPr id="22" name="Text 18"/>
          <p:cNvSpPr txBox="1"/>
          <p:nvPr/>
        </p:nvSpPr>
        <p:spPr>
          <a:xfrm>
            <a:off x="4709160" y="3246120"/>
            <a:ext cx="3657600" cy="411480"/>
          </a:xfrm>
          <a:prstGeom prst="rect">
            <a:avLst/>
          </a:prstGeom>
          <a:noFill/>
          <a:ln/>
        </p:spPr>
        <p:txBody>
          <a:bodyPr wrap="square" lIns="0" tIns="0" rIns="0" bIns="0" rtlCol="0" anchor="ctr"/>
          <a:lstStyle/>
          <a:p>
            <a:pPr marL="0" indent="0">
              <a:buNone/>
            </a:pPr>
            <a:r>
              <a:rPr lang="en-US" sz="1600" b="1" dirty="0">
                <a:solidFill>
                  <a:srgbClr val="0B3B45"/>
                </a:solidFill>
                <a:latin typeface="Cambria" pitchFamily="34" charset="0"/>
                <a:ea typeface="Cambria" pitchFamily="34" charset="-122"/>
                <a:cs typeface="Cambria" pitchFamily="34" charset="-120"/>
              </a:rPr>
              <a:t>Limitation</a:t>
            </a:r>
            <a:endParaRPr lang="en-US" sz="1600" dirty="0"/>
          </a:p>
        </p:txBody>
      </p:sp>
      <p:sp>
        <p:nvSpPr>
          <p:cNvPr id="23" name="Text 19"/>
          <p:cNvSpPr txBox="1"/>
          <p:nvPr/>
        </p:nvSpPr>
        <p:spPr>
          <a:xfrm>
            <a:off x="4160520" y="3776472"/>
            <a:ext cx="4297680" cy="594360"/>
          </a:xfrm>
          <a:prstGeom prst="rect">
            <a:avLst/>
          </a:prstGeom>
          <a:noFill/>
          <a:ln/>
        </p:spPr>
        <p:txBody>
          <a:bodyPr wrap="square" lIns="0" tIns="0" rIns="0" bIns="0" rtlCol="0" anchor="t"/>
          <a:lstStyle/>
          <a:p>
            <a:pPr marL="0" indent="0">
              <a:buNone/>
            </a:pPr>
            <a:r>
              <a:rPr lang="en-US" sz="1300" dirty="0">
                <a:solidFill>
                  <a:srgbClr val="12262B"/>
                </a:solidFill>
                <a:latin typeface="Calibri" pitchFamily="34" charset="0"/>
                <a:ea typeface="Calibri" pitchFamily="34" charset="-122"/>
                <a:cs typeface="Calibri" pitchFamily="34" charset="-120"/>
              </a:rPr>
              <a:t>Improvements in mental-health literacy were small and not sustained at population level.</a:t>
            </a:r>
            <a:endParaRPr lang="en-US" sz="1300" dirty="0"/>
          </a:p>
        </p:txBody>
      </p:sp>
      <p:sp>
        <p:nvSpPr>
          <p:cNvPr id="24" name="Text 20"/>
          <p:cNvSpPr txBox="1"/>
          <p:nvPr/>
        </p:nvSpPr>
        <p:spPr>
          <a:xfrm>
            <a:off x="4160520" y="4434840"/>
            <a:ext cx="4297680" cy="228600"/>
          </a:xfrm>
          <a:prstGeom prst="rect">
            <a:avLst/>
          </a:prstGeom>
          <a:noFill/>
          <a:ln/>
        </p:spPr>
        <p:txBody>
          <a:bodyPr wrap="square" lIns="0" tIns="0" rIns="0" bIns="0" rtlCol="0" anchor="t"/>
          <a:lstStyle/>
          <a:p>
            <a:pPr marL="0" indent="0">
              <a:buNone/>
            </a:pPr>
            <a:r>
              <a:rPr lang="en-US" sz="1100" i="1" dirty="0">
                <a:solidFill>
                  <a:srgbClr val="5B7278"/>
                </a:solidFill>
                <a:latin typeface="Calibri" pitchFamily="34" charset="0"/>
                <a:ea typeface="Calibri" pitchFamily="34" charset="-122"/>
                <a:cs typeface="Calibri" pitchFamily="34" charset="-120"/>
              </a:rPr>
              <a:t>(Hahn et al., 2023)</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3F7F6"/>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2800" b="1" dirty="0">
                <a:solidFill>
                  <a:srgbClr val="0B3B45"/>
                </a:solidFill>
                <a:latin typeface="Cambria" pitchFamily="34" charset="0"/>
                <a:ea typeface="Cambria" pitchFamily="34" charset="-122"/>
                <a:cs typeface="Cambria" pitchFamily="34" charset="-120"/>
              </a:rPr>
              <a:t>Critical Evaluation</a:t>
            </a:r>
            <a:endParaRPr lang="en-US" sz="2800" dirty="0"/>
          </a:p>
        </p:txBody>
      </p:sp>
      <p:sp>
        <p:nvSpPr>
          <p:cNvPr id="3" name="Shape 1"/>
          <p:cNvSpPr/>
          <p:nvPr/>
        </p:nvSpPr>
        <p:spPr>
          <a:xfrm>
            <a:off x="457200" y="1097280"/>
            <a:ext cx="4023360" cy="2697480"/>
          </a:xfrm>
          <a:prstGeom prst="roundRect">
            <a:avLst>
              <a:gd name="adj" fmla="val 2712"/>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4" name="Text 2"/>
          <p:cNvSpPr txBox="1"/>
          <p:nvPr/>
        </p:nvSpPr>
        <p:spPr>
          <a:xfrm>
            <a:off x="685800" y="1207008"/>
            <a:ext cx="3566160" cy="365760"/>
          </a:xfrm>
          <a:prstGeom prst="rect">
            <a:avLst/>
          </a:prstGeom>
          <a:noFill/>
          <a:ln/>
        </p:spPr>
        <p:txBody>
          <a:bodyPr wrap="square" lIns="0" tIns="0" rIns="0" bIns="0" rtlCol="0" anchor="t"/>
          <a:lstStyle/>
          <a:p>
            <a:pPr marL="0" indent="0">
              <a:buNone/>
            </a:pPr>
            <a:r>
              <a:rPr lang="en-US" sz="1700" b="1" dirty="0">
                <a:solidFill>
                  <a:srgbClr val="1B6B73"/>
                </a:solidFill>
                <a:latin typeface="Cambria" pitchFamily="34" charset="0"/>
                <a:ea typeface="Cambria" pitchFamily="34" charset="-122"/>
                <a:cs typeface="Cambria" pitchFamily="34" charset="-120"/>
              </a:rPr>
              <a:t>Strengths</a:t>
            </a:r>
            <a:endParaRPr lang="en-US" sz="1700" dirty="0"/>
          </a:p>
        </p:txBody>
      </p:sp>
      <p:sp>
        <p:nvSpPr>
          <p:cNvPr id="5" name="Shape 3"/>
          <p:cNvSpPr/>
          <p:nvPr/>
        </p:nvSpPr>
        <p:spPr>
          <a:xfrm>
            <a:off x="685800" y="1709928"/>
            <a:ext cx="256032" cy="256032"/>
          </a:xfrm>
          <a:prstGeom prst="ellipse">
            <a:avLst/>
          </a:prstGeom>
          <a:solidFill>
            <a:srgbClr val="1B6B73"/>
          </a:solidFill>
          <a:ln w="12700">
            <a:solidFill>
              <a:srgbClr val="1B6B73"/>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752368" y="1776496"/>
            <a:ext cx="122895" cy="122895"/>
          </a:xfrm>
          <a:prstGeom prst="rect">
            <a:avLst/>
          </a:prstGeom>
        </p:spPr>
      </p:pic>
      <p:sp>
        <p:nvSpPr>
          <p:cNvPr id="7" name="Text 4"/>
          <p:cNvSpPr txBox="1"/>
          <p:nvPr/>
        </p:nvSpPr>
        <p:spPr>
          <a:xfrm>
            <a:off x="1051560" y="1673352"/>
            <a:ext cx="3291840" cy="329184"/>
          </a:xfrm>
          <a:prstGeom prst="rect">
            <a:avLst/>
          </a:prstGeom>
          <a:noFill/>
          <a:ln/>
        </p:spPr>
        <p:txBody>
          <a:bodyPr wrap="square" lIns="0" tIns="0" rIns="0" bIns="0" rtlCol="0" anchor="ctr"/>
          <a:lstStyle/>
          <a:p>
            <a:pPr marL="0" indent="0">
              <a:buNone/>
            </a:pPr>
            <a:r>
              <a:rPr lang="en-US" sz="1250" dirty="0">
                <a:solidFill>
                  <a:srgbClr val="12262B"/>
                </a:solidFill>
                <a:latin typeface="Calibri" pitchFamily="34" charset="0"/>
                <a:ea typeface="Calibri" pitchFamily="34" charset="-122"/>
                <a:cs typeface="Calibri" pitchFamily="34" charset="-120"/>
              </a:rPr>
              <a:t>Free and accessible NHS resource</a:t>
            </a:r>
            <a:endParaRPr lang="en-US" sz="1250" dirty="0"/>
          </a:p>
        </p:txBody>
      </p:sp>
      <p:sp>
        <p:nvSpPr>
          <p:cNvPr id="8" name="Shape 5"/>
          <p:cNvSpPr/>
          <p:nvPr/>
        </p:nvSpPr>
        <p:spPr>
          <a:xfrm>
            <a:off x="685800" y="2130552"/>
            <a:ext cx="256032" cy="256032"/>
          </a:xfrm>
          <a:prstGeom prst="ellipse">
            <a:avLst/>
          </a:prstGeom>
          <a:solidFill>
            <a:srgbClr val="1B6B73"/>
          </a:solidFill>
          <a:ln w="12700">
            <a:solidFill>
              <a:srgbClr val="1B6B73"/>
            </a:solidFill>
            <a:prstDash val="solid"/>
          </a:ln>
        </p:spPr>
        <p:txBody>
          <a:bodyPr/>
          <a:lstStyle/>
          <a:p>
            <a:endParaRPr lang="en-GB"/>
          </a:p>
        </p:txBody>
      </p:sp>
      <p:pic>
        <p:nvPicPr>
          <p:cNvPr id="9" name="Image 1" descr="preencoded.png"/>
          <p:cNvPicPr>
            <a:picLocks noChangeAspect="1"/>
          </p:cNvPicPr>
          <p:nvPr/>
        </p:nvPicPr>
        <p:blipFill>
          <a:blip r:embed="rId3"/>
          <a:stretch>
            <a:fillRect/>
          </a:stretch>
        </p:blipFill>
        <p:spPr>
          <a:xfrm>
            <a:off x="752368" y="2197120"/>
            <a:ext cx="122895" cy="122895"/>
          </a:xfrm>
          <a:prstGeom prst="rect">
            <a:avLst/>
          </a:prstGeom>
        </p:spPr>
      </p:pic>
      <p:sp>
        <p:nvSpPr>
          <p:cNvPr id="10" name="Text 6"/>
          <p:cNvSpPr txBox="1"/>
          <p:nvPr/>
        </p:nvSpPr>
        <p:spPr>
          <a:xfrm>
            <a:off x="1051560" y="2093976"/>
            <a:ext cx="3291840" cy="329184"/>
          </a:xfrm>
          <a:prstGeom prst="rect">
            <a:avLst/>
          </a:prstGeom>
          <a:noFill/>
          <a:ln/>
        </p:spPr>
        <p:txBody>
          <a:bodyPr wrap="square" lIns="0" tIns="0" rIns="0" bIns="0" rtlCol="0" anchor="ctr"/>
          <a:lstStyle/>
          <a:p>
            <a:pPr marL="0" indent="0">
              <a:buNone/>
            </a:pPr>
            <a:r>
              <a:rPr lang="en-US" sz="1250" dirty="0">
                <a:solidFill>
                  <a:srgbClr val="12262B"/>
                </a:solidFill>
                <a:latin typeface="Calibri" pitchFamily="34" charset="0"/>
                <a:ea typeface="Calibri" pitchFamily="34" charset="-122"/>
                <a:cs typeface="Calibri" pitchFamily="34" charset="-120"/>
              </a:rPr>
              <a:t>Personalised support through the Mind Plan</a:t>
            </a:r>
            <a:endParaRPr lang="en-US" sz="1250" dirty="0"/>
          </a:p>
        </p:txBody>
      </p:sp>
      <p:sp>
        <p:nvSpPr>
          <p:cNvPr id="11" name="Shape 7"/>
          <p:cNvSpPr/>
          <p:nvPr/>
        </p:nvSpPr>
        <p:spPr>
          <a:xfrm>
            <a:off x="685800" y="2551176"/>
            <a:ext cx="256032" cy="256032"/>
          </a:xfrm>
          <a:prstGeom prst="ellipse">
            <a:avLst/>
          </a:prstGeom>
          <a:solidFill>
            <a:srgbClr val="1B6B73"/>
          </a:solidFill>
          <a:ln w="12700">
            <a:solidFill>
              <a:srgbClr val="1B6B73"/>
            </a:solidFill>
            <a:prstDash val="solid"/>
          </a:ln>
        </p:spPr>
        <p:txBody>
          <a:bodyPr/>
          <a:lstStyle/>
          <a:p>
            <a:endParaRPr lang="en-GB"/>
          </a:p>
        </p:txBody>
      </p:sp>
      <p:pic>
        <p:nvPicPr>
          <p:cNvPr id="12" name="Image 2" descr="preencoded.png"/>
          <p:cNvPicPr>
            <a:picLocks noChangeAspect="1"/>
          </p:cNvPicPr>
          <p:nvPr/>
        </p:nvPicPr>
        <p:blipFill>
          <a:blip r:embed="rId3"/>
          <a:stretch>
            <a:fillRect/>
          </a:stretch>
        </p:blipFill>
        <p:spPr>
          <a:xfrm>
            <a:off x="752368" y="2617744"/>
            <a:ext cx="122895" cy="122895"/>
          </a:xfrm>
          <a:prstGeom prst="rect">
            <a:avLst/>
          </a:prstGeom>
        </p:spPr>
      </p:pic>
      <p:sp>
        <p:nvSpPr>
          <p:cNvPr id="13" name="Text 8"/>
          <p:cNvSpPr txBox="1"/>
          <p:nvPr/>
        </p:nvSpPr>
        <p:spPr>
          <a:xfrm>
            <a:off x="1051560" y="2514600"/>
            <a:ext cx="3291840" cy="329184"/>
          </a:xfrm>
          <a:prstGeom prst="rect">
            <a:avLst/>
          </a:prstGeom>
          <a:noFill/>
          <a:ln/>
        </p:spPr>
        <p:txBody>
          <a:bodyPr wrap="square" lIns="0" tIns="0" rIns="0" bIns="0" rtlCol="0" anchor="ctr"/>
          <a:lstStyle/>
          <a:p>
            <a:pPr marL="0" indent="0">
              <a:buNone/>
            </a:pPr>
            <a:r>
              <a:rPr lang="en-US" sz="1250" dirty="0">
                <a:solidFill>
                  <a:srgbClr val="12262B"/>
                </a:solidFill>
                <a:latin typeface="Calibri" pitchFamily="34" charset="0"/>
                <a:ea typeface="Calibri" pitchFamily="34" charset="-122"/>
                <a:cs typeface="Calibri" pitchFamily="34" charset="-120"/>
              </a:rPr>
              <a:t>Promotes prevention and self-care</a:t>
            </a:r>
            <a:endParaRPr lang="en-US" sz="1250" dirty="0"/>
          </a:p>
        </p:txBody>
      </p:sp>
      <p:sp>
        <p:nvSpPr>
          <p:cNvPr id="14" name="Shape 9"/>
          <p:cNvSpPr/>
          <p:nvPr/>
        </p:nvSpPr>
        <p:spPr>
          <a:xfrm>
            <a:off x="685800" y="2971800"/>
            <a:ext cx="256032" cy="256032"/>
          </a:xfrm>
          <a:prstGeom prst="ellipse">
            <a:avLst/>
          </a:prstGeom>
          <a:solidFill>
            <a:srgbClr val="1B6B73"/>
          </a:solidFill>
          <a:ln w="12700">
            <a:solidFill>
              <a:srgbClr val="1B6B73"/>
            </a:solidFill>
            <a:prstDash val="solid"/>
          </a:ln>
        </p:spPr>
        <p:txBody>
          <a:bodyPr/>
          <a:lstStyle/>
          <a:p>
            <a:endParaRPr lang="en-GB"/>
          </a:p>
        </p:txBody>
      </p:sp>
      <p:pic>
        <p:nvPicPr>
          <p:cNvPr id="15" name="Image 3" descr="preencoded.png"/>
          <p:cNvPicPr>
            <a:picLocks noChangeAspect="1"/>
          </p:cNvPicPr>
          <p:nvPr/>
        </p:nvPicPr>
        <p:blipFill>
          <a:blip r:embed="rId3"/>
          <a:stretch>
            <a:fillRect/>
          </a:stretch>
        </p:blipFill>
        <p:spPr>
          <a:xfrm>
            <a:off x="752368" y="3038368"/>
            <a:ext cx="122895" cy="122895"/>
          </a:xfrm>
          <a:prstGeom prst="rect">
            <a:avLst/>
          </a:prstGeom>
        </p:spPr>
      </p:pic>
      <p:sp>
        <p:nvSpPr>
          <p:cNvPr id="16" name="Text 10"/>
          <p:cNvSpPr txBox="1"/>
          <p:nvPr/>
        </p:nvSpPr>
        <p:spPr>
          <a:xfrm>
            <a:off x="1051560" y="2935224"/>
            <a:ext cx="3291840" cy="329184"/>
          </a:xfrm>
          <a:prstGeom prst="rect">
            <a:avLst/>
          </a:prstGeom>
          <a:noFill/>
          <a:ln/>
        </p:spPr>
        <p:txBody>
          <a:bodyPr wrap="square" lIns="0" tIns="0" rIns="0" bIns="0" rtlCol="0" anchor="ctr"/>
          <a:lstStyle/>
          <a:p>
            <a:pPr marL="0" indent="0">
              <a:buNone/>
            </a:pPr>
            <a:r>
              <a:rPr lang="en-US" sz="1250" dirty="0">
                <a:solidFill>
                  <a:srgbClr val="12262B"/>
                </a:solidFill>
                <a:latin typeface="Calibri" pitchFamily="34" charset="0"/>
                <a:ea typeface="Calibri" pitchFamily="34" charset="-122"/>
                <a:cs typeface="Calibri" pitchFamily="34" charset="-120"/>
              </a:rPr>
              <a:t>Supports mental-health literacy</a:t>
            </a:r>
            <a:endParaRPr lang="en-US" sz="1250" dirty="0"/>
          </a:p>
        </p:txBody>
      </p:sp>
      <p:sp>
        <p:nvSpPr>
          <p:cNvPr id="17" name="Shape 11"/>
          <p:cNvSpPr/>
          <p:nvPr/>
        </p:nvSpPr>
        <p:spPr>
          <a:xfrm>
            <a:off x="685800" y="3392424"/>
            <a:ext cx="256032" cy="256032"/>
          </a:xfrm>
          <a:prstGeom prst="ellipse">
            <a:avLst/>
          </a:prstGeom>
          <a:solidFill>
            <a:srgbClr val="1B6B73"/>
          </a:solidFill>
          <a:ln w="12700">
            <a:solidFill>
              <a:srgbClr val="1B6B73"/>
            </a:solidFill>
            <a:prstDash val="solid"/>
          </a:ln>
        </p:spPr>
        <p:txBody>
          <a:bodyPr/>
          <a:lstStyle/>
          <a:p>
            <a:endParaRPr lang="en-GB"/>
          </a:p>
        </p:txBody>
      </p:sp>
      <p:pic>
        <p:nvPicPr>
          <p:cNvPr id="18" name="Image 4" descr="preencoded.png"/>
          <p:cNvPicPr>
            <a:picLocks noChangeAspect="1"/>
          </p:cNvPicPr>
          <p:nvPr/>
        </p:nvPicPr>
        <p:blipFill>
          <a:blip r:embed="rId3"/>
          <a:stretch>
            <a:fillRect/>
          </a:stretch>
        </p:blipFill>
        <p:spPr>
          <a:xfrm>
            <a:off x="752368" y="3458992"/>
            <a:ext cx="122895" cy="122895"/>
          </a:xfrm>
          <a:prstGeom prst="rect">
            <a:avLst/>
          </a:prstGeom>
        </p:spPr>
      </p:pic>
      <p:sp>
        <p:nvSpPr>
          <p:cNvPr id="19" name="Text 12"/>
          <p:cNvSpPr txBox="1"/>
          <p:nvPr/>
        </p:nvSpPr>
        <p:spPr>
          <a:xfrm>
            <a:off x="1051560" y="3355848"/>
            <a:ext cx="3291840" cy="329184"/>
          </a:xfrm>
          <a:prstGeom prst="rect">
            <a:avLst/>
          </a:prstGeom>
          <a:noFill/>
          <a:ln/>
        </p:spPr>
        <p:txBody>
          <a:bodyPr wrap="square" lIns="0" tIns="0" rIns="0" bIns="0" rtlCol="0" anchor="ctr"/>
          <a:lstStyle/>
          <a:p>
            <a:pPr marL="0" indent="0">
              <a:buNone/>
            </a:pPr>
            <a:r>
              <a:rPr lang="en-US" sz="1250" dirty="0">
                <a:solidFill>
                  <a:srgbClr val="12262B"/>
                </a:solidFill>
                <a:latin typeface="Calibri" pitchFamily="34" charset="0"/>
                <a:ea typeface="Calibri" pitchFamily="34" charset="-122"/>
                <a:cs typeface="Calibri" pitchFamily="34" charset="-120"/>
              </a:rPr>
              <a:t>Links to SDG 3: Good Health and Wellbeing</a:t>
            </a:r>
            <a:endParaRPr lang="en-US" sz="1250" dirty="0"/>
          </a:p>
        </p:txBody>
      </p:sp>
      <p:sp>
        <p:nvSpPr>
          <p:cNvPr id="20" name="Shape 13"/>
          <p:cNvSpPr/>
          <p:nvPr/>
        </p:nvSpPr>
        <p:spPr>
          <a:xfrm>
            <a:off x="4663440" y="1097280"/>
            <a:ext cx="4023360" cy="2697480"/>
          </a:xfrm>
          <a:prstGeom prst="roundRect">
            <a:avLst>
              <a:gd name="adj" fmla="val 2712"/>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21" name="Text 14"/>
          <p:cNvSpPr txBox="1"/>
          <p:nvPr/>
        </p:nvSpPr>
        <p:spPr>
          <a:xfrm>
            <a:off x="4892040" y="1207008"/>
            <a:ext cx="3566160" cy="365760"/>
          </a:xfrm>
          <a:prstGeom prst="rect">
            <a:avLst/>
          </a:prstGeom>
          <a:noFill/>
          <a:ln/>
        </p:spPr>
        <p:txBody>
          <a:bodyPr wrap="square" lIns="0" tIns="0" rIns="0" bIns="0" rtlCol="0" anchor="t"/>
          <a:lstStyle/>
          <a:p>
            <a:pPr marL="0" indent="0">
              <a:buNone/>
            </a:pPr>
            <a:r>
              <a:rPr lang="en-US" sz="1700" b="1" dirty="0">
                <a:solidFill>
                  <a:srgbClr val="E4573D"/>
                </a:solidFill>
                <a:latin typeface="Cambria" pitchFamily="34" charset="0"/>
                <a:ea typeface="Cambria" pitchFamily="34" charset="-122"/>
                <a:cs typeface="Cambria" pitchFamily="34" charset="-120"/>
              </a:rPr>
              <a:t>Challenges</a:t>
            </a:r>
            <a:endParaRPr lang="en-US" sz="1700" dirty="0"/>
          </a:p>
        </p:txBody>
      </p:sp>
      <p:sp>
        <p:nvSpPr>
          <p:cNvPr id="22" name="Shape 15"/>
          <p:cNvSpPr/>
          <p:nvPr/>
        </p:nvSpPr>
        <p:spPr>
          <a:xfrm>
            <a:off x="4892040" y="1746504"/>
            <a:ext cx="256032" cy="256032"/>
          </a:xfrm>
          <a:prstGeom prst="ellipse">
            <a:avLst/>
          </a:prstGeom>
          <a:solidFill>
            <a:srgbClr val="E4573D"/>
          </a:solidFill>
          <a:ln w="12700">
            <a:solidFill>
              <a:srgbClr val="E4573D"/>
            </a:solidFill>
            <a:prstDash val="solid"/>
          </a:ln>
        </p:spPr>
        <p:txBody>
          <a:bodyPr/>
          <a:lstStyle/>
          <a:p>
            <a:endParaRPr lang="en-GB"/>
          </a:p>
        </p:txBody>
      </p:sp>
      <p:pic>
        <p:nvPicPr>
          <p:cNvPr id="23" name="Image 5" descr="preencoded.png"/>
          <p:cNvPicPr>
            <a:picLocks noChangeAspect="1"/>
          </p:cNvPicPr>
          <p:nvPr/>
        </p:nvPicPr>
        <p:blipFill>
          <a:blip r:embed="rId4"/>
          <a:stretch>
            <a:fillRect/>
          </a:stretch>
        </p:blipFill>
        <p:spPr>
          <a:xfrm>
            <a:off x="4958608" y="1813072"/>
            <a:ext cx="122895" cy="122895"/>
          </a:xfrm>
          <a:prstGeom prst="rect">
            <a:avLst/>
          </a:prstGeom>
        </p:spPr>
      </p:pic>
      <p:sp>
        <p:nvSpPr>
          <p:cNvPr id="24" name="Text 16"/>
          <p:cNvSpPr txBox="1"/>
          <p:nvPr/>
        </p:nvSpPr>
        <p:spPr>
          <a:xfrm>
            <a:off x="5257800" y="1673352"/>
            <a:ext cx="3291840" cy="402336"/>
          </a:xfrm>
          <a:prstGeom prst="rect">
            <a:avLst/>
          </a:prstGeom>
          <a:noFill/>
          <a:ln/>
        </p:spPr>
        <p:txBody>
          <a:bodyPr wrap="square" lIns="0" tIns="0" rIns="0" bIns="0" rtlCol="0" anchor="ctr"/>
          <a:lstStyle/>
          <a:p>
            <a:pPr marL="0" indent="0">
              <a:buNone/>
            </a:pPr>
            <a:r>
              <a:rPr lang="en-US" sz="1250" dirty="0">
                <a:solidFill>
                  <a:srgbClr val="12262B"/>
                </a:solidFill>
                <a:latin typeface="Calibri" pitchFamily="34" charset="0"/>
                <a:ea typeface="Calibri" pitchFamily="34" charset="-122"/>
                <a:cs typeface="Calibri" pitchFamily="34" charset="-120"/>
              </a:rPr>
              <a:t>Mainly focuses on individual action</a:t>
            </a:r>
            <a:endParaRPr lang="en-US" sz="1250" dirty="0"/>
          </a:p>
        </p:txBody>
      </p:sp>
      <p:sp>
        <p:nvSpPr>
          <p:cNvPr id="25" name="Shape 17"/>
          <p:cNvSpPr/>
          <p:nvPr/>
        </p:nvSpPr>
        <p:spPr>
          <a:xfrm>
            <a:off x="4892040" y="2276856"/>
            <a:ext cx="256032" cy="256032"/>
          </a:xfrm>
          <a:prstGeom prst="ellipse">
            <a:avLst/>
          </a:prstGeom>
          <a:solidFill>
            <a:srgbClr val="E4573D"/>
          </a:solidFill>
          <a:ln w="12700">
            <a:solidFill>
              <a:srgbClr val="E4573D"/>
            </a:solidFill>
            <a:prstDash val="solid"/>
          </a:ln>
        </p:spPr>
        <p:txBody>
          <a:bodyPr/>
          <a:lstStyle/>
          <a:p>
            <a:endParaRPr lang="en-GB"/>
          </a:p>
        </p:txBody>
      </p:sp>
      <p:pic>
        <p:nvPicPr>
          <p:cNvPr id="26" name="Image 6" descr="preencoded.png"/>
          <p:cNvPicPr>
            <a:picLocks noChangeAspect="1"/>
          </p:cNvPicPr>
          <p:nvPr/>
        </p:nvPicPr>
        <p:blipFill>
          <a:blip r:embed="rId4"/>
          <a:stretch>
            <a:fillRect/>
          </a:stretch>
        </p:blipFill>
        <p:spPr>
          <a:xfrm>
            <a:off x="4958608" y="2343424"/>
            <a:ext cx="122895" cy="122895"/>
          </a:xfrm>
          <a:prstGeom prst="rect">
            <a:avLst/>
          </a:prstGeom>
        </p:spPr>
      </p:pic>
      <p:sp>
        <p:nvSpPr>
          <p:cNvPr id="27" name="Text 18"/>
          <p:cNvSpPr txBox="1"/>
          <p:nvPr/>
        </p:nvSpPr>
        <p:spPr>
          <a:xfrm>
            <a:off x="5257800" y="2203704"/>
            <a:ext cx="3291840" cy="402336"/>
          </a:xfrm>
          <a:prstGeom prst="rect">
            <a:avLst/>
          </a:prstGeom>
          <a:noFill/>
          <a:ln/>
        </p:spPr>
        <p:txBody>
          <a:bodyPr wrap="square" lIns="0" tIns="0" rIns="0" bIns="0" rtlCol="0" anchor="ctr"/>
          <a:lstStyle/>
          <a:p>
            <a:pPr marL="0" indent="0">
              <a:buNone/>
            </a:pPr>
            <a:r>
              <a:rPr lang="en-US" sz="1250" dirty="0">
                <a:solidFill>
                  <a:srgbClr val="12262B"/>
                </a:solidFill>
                <a:latin typeface="Calibri" pitchFamily="34" charset="0"/>
                <a:ea typeface="Calibri" pitchFamily="34" charset="-122"/>
                <a:cs typeface="Calibri" pitchFamily="34" charset="-120"/>
              </a:rPr>
              <a:t>Digital approach may create access barriers</a:t>
            </a:r>
            <a:endParaRPr lang="en-US" sz="1250" dirty="0"/>
          </a:p>
        </p:txBody>
      </p:sp>
      <p:sp>
        <p:nvSpPr>
          <p:cNvPr id="28" name="Shape 19"/>
          <p:cNvSpPr/>
          <p:nvPr/>
        </p:nvSpPr>
        <p:spPr>
          <a:xfrm>
            <a:off x="4892040" y="2807208"/>
            <a:ext cx="256032" cy="256032"/>
          </a:xfrm>
          <a:prstGeom prst="ellipse">
            <a:avLst/>
          </a:prstGeom>
          <a:solidFill>
            <a:srgbClr val="E4573D"/>
          </a:solidFill>
          <a:ln w="12700">
            <a:solidFill>
              <a:srgbClr val="E4573D"/>
            </a:solidFill>
            <a:prstDash val="solid"/>
          </a:ln>
        </p:spPr>
        <p:txBody>
          <a:bodyPr/>
          <a:lstStyle/>
          <a:p>
            <a:endParaRPr lang="en-GB"/>
          </a:p>
        </p:txBody>
      </p:sp>
      <p:pic>
        <p:nvPicPr>
          <p:cNvPr id="29" name="Image 7" descr="preencoded.png"/>
          <p:cNvPicPr>
            <a:picLocks noChangeAspect="1"/>
          </p:cNvPicPr>
          <p:nvPr/>
        </p:nvPicPr>
        <p:blipFill>
          <a:blip r:embed="rId4"/>
          <a:stretch>
            <a:fillRect/>
          </a:stretch>
        </p:blipFill>
        <p:spPr>
          <a:xfrm>
            <a:off x="4958608" y="2873776"/>
            <a:ext cx="122895" cy="122895"/>
          </a:xfrm>
          <a:prstGeom prst="rect">
            <a:avLst/>
          </a:prstGeom>
        </p:spPr>
      </p:pic>
      <p:sp>
        <p:nvSpPr>
          <p:cNvPr id="30" name="Text 20"/>
          <p:cNvSpPr txBox="1"/>
          <p:nvPr/>
        </p:nvSpPr>
        <p:spPr>
          <a:xfrm>
            <a:off x="5257800" y="2734056"/>
            <a:ext cx="3291840" cy="402336"/>
          </a:xfrm>
          <a:prstGeom prst="rect">
            <a:avLst/>
          </a:prstGeom>
          <a:noFill/>
          <a:ln/>
        </p:spPr>
        <p:txBody>
          <a:bodyPr wrap="square" lIns="0" tIns="0" rIns="0" bIns="0" rtlCol="0" anchor="ctr"/>
          <a:lstStyle/>
          <a:p>
            <a:pPr marL="0" indent="0">
              <a:buNone/>
            </a:pPr>
            <a:r>
              <a:rPr lang="en-US" sz="1250" dirty="0">
                <a:solidFill>
                  <a:srgbClr val="12262B"/>
                </a:solidFill>
                <a:latin typeface="Calibri" pitchFamily="34" charset="0"/>
                <a:ea typeface="Calibri" pitchFamily="34" charset="-122"/>
                <a:cs typeface="Calibri" pitchFamily="34" charset="-120"/>
              </a:rPr>
              <a:t>Limited evidence of sustained population-level impact</a:t>
            </a:r>
            <a:endParaRPr lang="en-US" sz="1250" dirty="0"/>
          </a:p>
        </p:txBody>
      </p:sp>
      <p:sp>
        <p:nvSpPr>
          <p:cNvPr id="31" name="Shape 21"/>
          <p:cNvSpPr/>
          <p:nvPr/>
        </p:nvSpPr>
        <p:spPr>
          <a:xfrm>
            <a:off x="4892040" y="3337560"/>
            <a:ext cx="256032" cy="256032"/>
          </a:xfrm>
          <a:prstGeom prst="ellipse">
            <a:avLst/>
          </a:prstGeom>
          <a:solidFill>
            <a:srgbClr val="E4573D"/>
          </a:solidFill>
          <a:ln w="12700">
            <a:solidFill>
              <a:srgbClr val="E4573D"/>
            </a:solidFill>
            <a:prstDash val="solid"/>
          </a:ln>
        </p:spPr>
        <p:txBody>
          <a:bodyPr/>
          <a:lstStyle/>
          <a:p>
            <a:endParaRPr lang="en-GB"/>
          </a:p>
        </p:txBody>
      </p:sp>
      <p:pic>
        <p:nvPicPr>
          <p:cNvPr id="32" name="Image 8" descr="preencoded.png"/>
          <p:cNvPicPr>
            <a:picLocks noChangeAspect="1"/>
          </p:cNvPicPr>
          <p:nvPr/>
        </p:nvPicPr>
        <p:blipFill>
          <a:blip r:embed="rId4"/>
          <a:stretch>
            <a:fillRect/>
          </a:stretch>
        </p:blipFill>
        <p:spPr>
          <a:xfrm>
            <a:off x="4958608" y="3404128"/>
            <a:ext cx="122895" cy="122895"/>
          </a:xfrm>
          <a:prstGeom prst="rect">
            <a:avLst/>
          </a:prstGeom>
        </p:spPr>
      </p:pic>
      <p:sp>
        <p:nvSpPr>
          <p:cNvPr id="33" name="Text 22"/>
          <p:cNvSpPr txBox="1"/>
          <p:nvPr/>
        </p:nvSpPr>
        <p:spPr>
          <a:xfrm>
            <a:off x="5257800" y="3264408"/>
            <a:ext cx="3291840" cy="402336"/>
          </a:xfrm>
          <a:prstGeom prst="rect">
            <a:avLst/>
          </a:prstGeom>
          <a:noFill/>
          <a:ln/>
        </p:spPr>
        <p:txBody>
          <a:bodyPr wrap="square" lIns="0" tIns="0" rIns="0" bIns="0" rtlCol="0" anchor="ctr"/>
          <a:lstStyle/>
          <a:p>
            <a:pPr marL="0" indent="0">
              <a:buNone/>
            </a:pPr>
            <a:r>
              <a:rPr lang="en-US" sz="1250" dirty="0">
                <a:solidFill>
                  <a:srgbClr val="12262B"/>
                </a:solidFill>
                <a:latin typeface="Calibri" pitchFamily="34" charset="0"/>
                <a:ea typeface="Calibri" pitchFamily="34" charset="-122"/>
                <a:cs typeface="Calibri" pitchFamily="34" charset="-120"/>
              </a:rPr>
              <a:t>Cannot address wider causes such as poverty and poor housing</a:t>
            </a:r>
            <a:endParaRPr lang="en-US" sz="1250" dirty="0"/>
          </a:p>
        </p:txBody>
      </p:sp>
      <p:sp>
        <p:nvSpPr>
          <p:cNvPr id="34" name="Shape 23"/>
          <p:cNvSpPr/>
          <p:nvPr/>
        </p:nvSpPr>
        <p:spPr>
          <a:xfrm>
            <a:off x="457200" y="3931920"/>
            <a:ext cx="8229600" cy="868680"/>
          </a:xfrm>
          <a:prstGeom prst="roundRect">
            <a:avLst>
              <a:gd name="adj" fmla="val 8421"/>
            </a:avLst>
          </a:prstGeom>
          <a:solidFill>
            <a:srgbClr val="0B3B45"/>
          </a:solidFill>
          <a:ln w="12700">
            <a:solidFill>
              <a:srgbClr val="0B3B45"/>
            </a:solidFill>
            <a:prstDash val="solid"/>
          </a:ln>
        </p:spPr>
        <p:txBody>
          <a:bodyPr/>
          <a:lstStyle/>
          <a:p>
            <a:endParaRPr lang="en-GB"/>
          </a:p>
        </p:txBody>
      </p:sp>
      <p:sp>
        <p:nvSpPr>
          <p:cNvPr id="35" name="Text 24"/>
          <p:cNvSpPr txBox="1"/>
          <p:nvPr/>
        </p:nvSpPr>
        <p:spPr>
          <a:xfrm>
            <a:off x="731520" y="3931920"/>
            <a:ext cx="7680960" cy="868680"/>
          </a:xfrm>
          <a:prstGeom prst="rect">
            <a:avLst/>
          </a:prstGeom>
          <a:noFill/>
          <a:ln/>
        </p:spPr>
        <p:txBody>
          <a:bodyPr wrap="square" lIns="0" tIns="0" rIns="0" bIns="0" rtlCol="0" anchor="ctr"/>
          <a:lstStyle/>
          <a:p>
            <a:pPr marL="0" indent="0">
              <a:buNone/>
            </a:pPr>
            <a:r>
              <a:rPr lang="en-US" sz="1350" b="1" dirty="0">
                <a:solidFill>
                  <a:srgbClr val="7FD1B9"/>
                </a:solidFill>
                <a:latin typeface="Calibri" pitchFamily="34" charset="0"/>
                <a:ea typeface="Calibri" pitchFamily="34" charset="-122"/>
                <a:cs typeface="Calibri" pitchFamily="34" charset="-120"/>
              </a:rPr>
              <a:t>Overall: </a:t>
            </a:r>
            <a:r>
              <a:rPr lang="en-US" sz="1350" dirty="0">
                <a:solidFill>
                  <a:srgbClr val="FFFFFF"/>
                </a:solidFill>
                <a:latin typeface="Calibri" pitchFamily="34" charset="0"/>
                <a:ea typeface="Calibri" pitchFamily="34" charset="-122"/>
                <a:cs typeface="Calibri" pitchFamily="34" charset="-120"/>
              </a:rPr>
              <a:t>Effective health promotion needs to combine individual support with action on wider determinants of wellbeing.</a:t>
            </a:r>
            <a:r>
              <a:rPr lang="en-US" sz="1100" i="1" dirty="0">
                <a:solidFill>
                  <a:srgbClr val="7FD1B9"/>
                </a:solidFill>
                <a:latin typeface="Calibri" pitchFamily="34" charset="0"/>
                <a:ea typeface="Calibri" pitchFamily="34" charset="-122"/>
                <a:cs typeface="Calibri" pitchFamily="34" charset="-120"/>
              </a:rPr>
              <a:t>  (Hahn et al., 2023; Ronaldson et al., 2025)</a:t>
            </a:r>
            <a:endParaRPr lang="en-US" sz="13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6A825EE1-AB60-1914-03DB-FEC9B8BE6F4F}"/>
              </a:ext>
            </a:extLst>
          </p:cNvPr>
          <p:cNvSpPr>
            <a:spLocks noGrp="1"/>
          </p:cNvSpPr>
          <p:nvPr>
            <p:ph type="title"/>
          </p:nvPr>
        </p:nvSpPr>
        <p:spPr>
          <a:xfrm>
            <a:off x="137160" y="164592"/>
            <a:ext cx="8126730" cy="726948"/>
          </a:xfrm>
        </p:spPr>
        <p:txBody>
          <a:bodyPr>
            <a:normAutofit/>
          </a:bodyPr>
          <a:lstStyle/>
          <a:p>
            <a:r>
              <a:rPr lang="en-GB" i="1"/>
              <a:t>UK legislation and strategies</a:t>
            </a:r>
            <a:br>
              <a:rPr lang="en-US" dirty="0"/>
            </a:br>
            <a:endParaRPr lang="en-US" dirty="0"/>
          </a:p>
        </p:txBody>
      </p:sp>
      <p:graphicFrame>
        <p:nvGraphicFramePr>
          <p:cNvPr id="5" name="TextBox 2">
            <a:extLst>
              <a:ext uri="{FF2B5EF4-FFF2-40B4-BE49-F238E27FC236}">
                <a16:creationId xmlns:a16="http://schemas.microsoft.com/office/drawing/2014/main" id="{14100F93-3BDE-2423-ACCA-5C446F7ADD06}"/>
              </a:ext>
            </a:extLst>
          </p:cNvPr>
          <p:cNvGraphicFramePr/>
          <p:nvPr>
            <p:extLst>
              <p:ext uri="{D42A27DB-BD31-4B8C-83A1-F6EECF244321}">
                <p14:modId xmlns:p14="http://schemas.microsoft.com/office/powerpoint/2010/main" val="3513965765"/>
              </p:ext>
            </p:extLst>
          </p:nvPr>
        </p:nvGraphicFramePr>
        <p:xfrm>
          <a:off x="137160" y="887404"/>
          <a:ext cx="8126730" cy="3816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4317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016890E-686D-D0BA-3BFC-D5B0F3AA3EB7}"/>
              </a:ext>
            </a:extLst>
          </p:cNvPr>
          <p:cNvGraphicFramePr/>
          <p:nvPr>
            <p:extLst>
              <p:ext uri="{D42A27DB-BD31-4B8C-83A1-F6EECF244321}">
                <p14:modId xmlns:p14="http://schemas.microsoft.com/office/powerpoint/2010/main" val="3669337898"/>
              </p:ext>
            </p:extLst>
          </p:nvPr>
        </p:nvGraphicFramePr>
        <p:xfrm>
          <a:off x="137160" y="887404"/>
          <a:ext cx="8126730" cy="3816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7103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032FB9-65BD-955B-28AC-AFC6060482E8}"/>
              </a:ext>
            </a:extLst>
          </p:cNvPr>
          <p:cNvPicPr>
            <a:picLocks noChangeAspect="1"/>
          </p:cNvPicPr>
          <p:nvPr/>
        </p:nvPicPr>
        <p:blipFill>
          <a:blip r:embed="rId3"/>
          <a:stretch>
            <a:fillRect/>
          </a:stretch>
        </p:blipFill>
        <p:spPr>
          <a:xfrm>
            <a:off x="251460" y="342588"/>
            <a:ext cx="8910016" cy="4560881"/>
          </a:xfrm>
          <a:prstGeom prst="rect">
            <a:avLst/>
          </a:prstGeom>
        </p:spPr>
      </p:pic>
      <p:sp>
        <p:nvSpPr>
          <p:cNvPr id="12" name="TextBox 11">
            <a:extLst>
              <a:ext uri="{FF2B5EF4-FFF2-40B4-BE49-F238E27FC236}">
                <a16:creationId xmlns:a16="http://schemas.microsoft.com/office/drawing/2014/main" id="{6C9C1B33-3B7A-4167-C74E-D6AE6E09B2D8}"/>
              </a:ext>
            </a:extLst>
          </p:cNvPr>
          <p:cNvSpPr txBox="1"/>
          <p:nvPr/>
        </p:nvSpPr>
        <p:spPr>
          <a:xfrm>
            <a:off x="7425266" y="4873735"/>
            <a:ext cx="4622800" cy="261610"/>
          </a:xfrm>
          <a:prstGeom prst="rect">
            <a:avLst/>
          </a:prstGeom>
          <a:noFill/>
        </p:spPr>
        <p:txBody>
          <a:bodyPr wrap="square">
            <a:spAutoFit/>
          </a:bodyPr>
          <a:lstStyle/>
          <a:p>
            <a:r>
              <a:rPr lang="en-GB" sz="1100" i="0" dirty="0">
                <a:solidFill>
                  <a:schemeClr val="tx1"/>
                </a:solidFill>
                <a:effectLst/>
                <a:latin typeface="Arial" panose="020B0604020202020204" pitchFamily="34" charset="0"/>
                <a:cs typeface="Arial" panose="020B0604020202020204" pitchFamily="34" charset="0"/>
              </a:rPr>
              <a:t>The King’s Fund, 2024</a:t>
            </a:r>
            <a:endParaRPr lang="en-GB" dirty="0"/>
          </a:p>
        </p:txBody>
      </p:sp>
    </p:spTree>
    <p:extLst>
      <p:ext uri="{BB962C8B-B14F-4D97-AF65-F5344CB8AC3E}">
        <p14:creationId xmlns:p14="http://schemas.microsoft.com/office/powerpoint/2010/main" val="4087051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3F7F6"/>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2800" b="1" dirty="0">
                <a:solidFill>
                  <a:srgbClr val="0B3B45"/>
                </a:solidFill>
                <a:latin typeface="Cambria" pitchFamily="34" charset="0"/>
                <a:ea typeface="Cambria" pitchFamily="34" charset="-122"/>
                <a:cs typeface="Cambria" pitchFamily="34" charset="-120"/>
              </a:rPr>
              <a:t>Recommendations</a:t>
            </a:r>
            <a:endParaRPr lang="en-US" sz="2800" dirty="0"/>
          </a:p>
        </p:txBody>
      </p:sp>
      <p:sp>
        <p:nvSpPr>
          <p:cNvPr id="3" name="Shape 1"/>
          <p:cNvSpPr/>
          <p:nvPr/>
        </p:nvSpPr>
        <p:spPr>
          <a:xfrm>
            <a:off x="457200" y="1097280"/>
            <a:ext cx="4023360" cy="1051560"/>
          </a:xfrm>
          <a:prstGeom prst="roundRect">
            <a:avLst>
              <a:gd name="adj" fmla="val 695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4" name="Shape 2"/>
          <p:cNvSpPr/>
          <p:nvPr/>
        </p:nvSpPr>
        <p:spPr>
          <a:xfrm>
            <a:off x="640080" y="1389888"/>
            <a:ext cx="457200" cy="457200"/>
          </a:xfrm>
          <a:prstGeom prst="ellipse">
            <a:avLst/>
          </a:prstGeom>
          <a:solidFill>
            <a:srgbClr val="1B6B73"/>
          </a:solidFill>
          <a:ln w="12700">
            <a:solidFill>
              <a:srgbClr val="1B6B73"/>
            </a:solidFill>
            <a:prstDash val="solid"/>
          </a:ln>
        </p:spPr>
        <p:txBody>
          <a:bodyPr/>
          <a:lstStyle/>
          <a:p>
            <a:endParaRPr lang="en-GB"/>
          </a:p>
        </p:txBody>
      </p:sp>
      <p:sp>
        <p:nvSpPr>
          <p:cNvPr id="5" name="Text 3"/>
          <p:cNvSpPr txBox="1"/>
          <p:nvPr/>
        </p:nvSpPr>
        <p:spPr>
          <a:xfrm>
            <a:off x="640080" y="138988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6" name="Text 4"/>
          <p:cNvSpPr txBox="1"/>
          <p:nvPr/>
        </p:nvSpPr>
        <p:spPr>
          <a:xfrm>
            <a:off x="1280160" y="1143000"/>
            <a:ext cx="3063240" cy="960120"/>
          </a:xfrm>
          <a:prstGeom prst="rect">
            <a:avLst/>
          </a:prstGeom>
          <a:noFill/>
          <a:ln/>
        </p:spPr>
        <p:txBody>
          <a:bodyPr wrap="square" lIns="0" tIns="0" rIns="0" bIns="0" rtlCol="0" anchor="ctr"/>
          <a:lstStyle/>
          <a:p>
            <a:pPr marL="0" indent="0">
              <a:buNone/>
            </a:pPr>
            <a:r>
              <a:rPr lang="en-US" sz="1450" b="1" dirty="0">
                <a:solidFill>
                  <a:srgbClr val="0B3B45"/>
                </a:solidFill>
                <a:latin typeface="Calibri" pitchFamily="34" charset="0"/>
                <a:ea typeface="Calibri" pitchFamily="34" charset="-122"/>
                <a:cs typeface="Calibri" pitchFamily="34" charset="-120"/>
              </a:rPr>
              <a:t>Strengthen prevention</a:t>
            </a:r>
            <a:endParaRPr lang="en-US" sz="1450" dirty="0"/>
          </a:p>
          <a:p>
            <a:pPr marL="0" indent="0">
              <a:buNone/>
            </a:pPr>
            <a:r>
              <a:rPr lang="en-US" sz="1250" dirty="0">
                <a:solidFill>
                  <a:srgbClr val="5B7278"/>
                </a:solidFill>
                <a:latin typeface="Calibri" pitchFamily="34" charset="0"/>
                <a:ea typeface="Calibri" pitchFamily="34" charset="-122"/>
                <a:cs typeface="Calibri" pitchFamily="34" charset="-120"/>
              </a:rPr>
              <a:t>Expand mental-health promotion and early intervention to support SDG 3.4.</a:t>
            </a:r>
            <a:endParaRPr lang="en-US" sz="1450" dirty="0"/>
          </a:p>
        </p:txBody>
      </p:sp>
      <p:sp>
        <p:nvSpPr>
          <p:cNvPr id="7" name="Shape 5"/>
          <p:cNvSpPr/>
          <p:nvPr/>
        </p:nvSpPr>
        <p:spPr>
          <a:xfrm>
            <a:off x="4663440" y="1097280"/>
            <a:ext cx="4023360" cy="1051560"/>
          </a:xfrm>
          <a:prstGeom prst="roundRect">
            <a:avLst>
              <a:gd name="adj" fmla="val 695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8" name="Shape 6"/>
          <p:cNvSpPr/>
          <p:nvPr/>
        </p:nvSpPr>
        <p:spPr>
          <a:xfrm>
            <a:off x="4846320" y="1389888"/>
            <a:ext cx="457200" cy="457200"/>
          </a:xfrm>
          <a:prstGeom prst="ellipse">
            <a:avLst/>
          </a:prstGeom>
          <a:solidFill>
            <a:srgbClr val="1B6B73"/>
          </a:solidFill>
          <a:ln w="12700">
            <a:solidFill>
              <a:srgbClr val="1B6B73"/>
            </a:solidFill>
            <a:prstDash val="solid"/>
          </a:ln>
        </p:spPr>
        <p:txBody>
          <a:bodyPr/>
          <a:lstStyle/>
          <a:p>
            <a:endParaRPr lang="en-GB"/>
          </a:p>
        </p:txBody>
      </p:sp>
      <p:sp>
        <p:nvSpPr>
          <p:cNvPr id="9" name="Text 7"/>
          <p:cNvSpPr txBox="1"/>
          <p:nvPr/>
        </p:nvSpPr>
        <p:spPr>
          <a:xfrm>
            <a:off x="4846320" y="138988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0" name="Text 8"/>
          <p:cNvSpPr txBox="1"/>
          <p:nvPr/>
        </p:nvSpPr>
        <p:spPr>
          <a:xfrm>
            <a:off x="5486400" y="1143000"/>
            <a:ext cx="3063240" cy="960120"/>
          </a:xfrm>
          <a:prstGeom prst="rect">
            <a:avLst/>
          </a:prstGeom>
          <a:noFill/>
          <a:ln/>
        </p:spPr>
        <p:txBody>
          <a:bodyPr wrap="square" lIns="0" tIns="0" rIns="0" bIns="0" rtlCol="0" anchor="ctr"/>
          <a:lstStyle/>
          <a:p>
            <a:pPr marL="0" indent="0">
              <a:buNone/>
            </a:pPr>
            <a:r>
              <a:rPr lang="en-US" sz="1450" b="1" dirty="0">
                <a:solidFill>
                  <a:srgbClr val="0B3B45"/>
                </a:solidFill>
                <a:latin typeface="Calibri" pitchFamily="34" charset="0"/>
                <a:ea typeface="Calibri" pitchFamily="34" charset="-122"/>
                <a:cs typeface="Calibri" pitchFamily="34" charset="-120"/>
              </a:rPr>
              <a:t>Improve accessibility</a:t>
            </a:r>
            <a:endParaRPr lang="en-US" sz="1450" dirty="0"/>
          </a:p>
          <a:p>
            <a:pPr marL="0" indent="0">
              <a:buNone/>
            </a:pPr>
            <a:r>
              <a:rPr lang="en-US" sz="1250" dirty="0">
                <a:solidFill>
                  <a:srgbClr val="5B7278"/>
                </a:solidFill>
                <a:latin typeface="Calibri" pitchFamily="34" charset="0"/>
                <a:ea typeface="Calibri" pitchFamily="34" charset="-122"/>
                <a:cs typeface="Calibri" pitchFamily="34" charset="-120"/>
              </a:rPr>
              <a:t>Provide digital, telephone and face-to-face options to reduce exclusion.</a:t>
            </a:r>
            <a:endParaRPr lang="en-US" sz="1450" dirty="0"/>
          </a:p>
        </p:txBody>
      </p:sp>
      <p:sp>
        <p:nvSpPr>
          <p:cNvPr id="11" name="Shape 9"/>
          <p:cNvSpPr/>
          <p:nvPr/>
        </p:nvSpPr>
        <p:spPr>
          <a:xfrm>
            <a:off x="457200" y="2286000"/>
            <a:ext cx="4023360" cy="1051560"/>
          </a:xfrm>
          <a:prstGeom prst="roundRect">
            <a:avLst>
              <a:gd name="adj" fmla="val 695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12" name="Shape 10"/>
          <p:cNvSpPr/>
          <p:nvPr/>
        </p:nvSpPr>
        <p:spPr>
          <a:xfrm>
            <a:off x="640080" y="2578608"/>
            <a:ext cx="457200" cy="457200"/>
          </a:xfrm>
          <a:prstGeom prst="ellipse">
            <a:avLst/>
          </a:prstGeom>
          <a:solidFill>
            <a:srgbClr val="1B6B73"/>
          </a:solidFill>
          <a:ln w="12700">
            <a:solidFill>
              <a:srgbClr val="1B6B73"/>
            </a:solidFill>
            <a:prstDash val="solid"/>
          </a:ln>
        </p:spPr>
        <p:txBody>
          <a:bodyPr/>
          <a:lstStyle/>
          <a:p>
            <a:endParaRPr lang="en-GB"/>
          </a:p>
        </p:txBody>
      </p:sp>
      <p:sp>
        <p:nvSpPr>
          <p:cNvPr id="13" name="Text 11"/>
          <p:cNvSpPr txBox="1"/>
          <p:nvPr/>
        </p:nvSpPr>
        <p:spPr>
          <a:xfrm>
            <a:off x="640080" y="257860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4" name="Text 12"/>
          <p:cNvSpPr txBox="1"/>
          <p:nvPr/>
        </p:nvSpPr>
        <p:spPr>
          <a:xfrm>
            <a:off x="1280160" y="2331720"/>
            <a:ext cx="3063240" cy="960120"/>
          </a:xfrm>
          <a:prstGeom prst="rect">
            <a:avLst/>
          </a:prstGeom>
          <a:noFill/>
          <a:ln/>
        </p:spPr>
        <p:txBody>
          <a:bodyPr wrap="square" lIns="0" tIns="0" rIns="0" bIns="0" rtlCol="0" anchor="ctr"/>
          <a:lstStyle/>
          <a:p>
            <a:pPr marL="0" indent="0">
              <a:buNone/>
            </a:pPr>
            <a:r>
              <a:rPr lang="en-US" sz="1450" b="1" dirty="0">
                <a:solidFill>
                  <a:srgbClr val="0B3B45"/>
                </a:solidFill>
                <a:latin typeface="Calibri" pitchFamily="34" charset="0"/>
                <a:ea typeface="Calibri" pitchFamily="34" charset="-122"/>
                <a:cs typeface="Calibri" pitchFamily="34" charset="-120"/>
              </a:rPr>
              <a:t>Target inequalities</a:t>
            </a:r>
            <a:endParaRPr lang="en-US" sz="1450" dirty="0"/>
          </a:p>
          <a:p>
            <a:pPr marL="0" indent="0">
              <a:buNone/>
            </a:pPr>
            <a:r>
              <a:rPr lang="en-US" sz="1250" dirty="0">
                <a:solidFill>
                  <a:srgbClr val="5B7278"/>
                </a:solidFill>
                <a:latin typeface="Calibri" pitchFamily="34" charset="0"/>
                <a:ea typeface="Calibri" pitchFamily="34" charset="-122"/>
                <a:cs typeface="Calibri" pitchFamily="34" charset="-120"/>
              </a:rPr>
              <a:t>Adapt campaigns for disadvantaged and underserved communities.</a:t>
            </a:r>
            <a:endParaRPr lang="en-US" sz="1450" dirty="0"/>
          </a:p>
        </p:txBody>
      </p:sp>
      <p:sp>
        <p:nvSpPr>
          <p:cNvPr id="15" name="Shape 13"/>
          <p:cNvSpPr/>
          <p:nvPr/>
        </p:nvSpPr>
        <p:spPr>
          <a:xfrm>
            <a:off x="4663440" y="2286000"/>
            <a:ext cx="4023360" cy="1051560"/>
          </a:xfrm>
          <a:prstGeom prst="roundRect">
            <a:avLst>
              <a:gd name="adj" fmla="val 695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16" name="Shape 14"/>
          <p:cNvSpPr/>
          <p:nvPr/>
        </p:nvSpPr>
        <p:spPr>
          <a:xfrm>
            <a:off x="4846320" y="2578608"/>
            <a:ext cx="457200" cy="457200"/>
          </a:xfrm>
          <a:prstGeom prst="ellipse">
            <a:avLst/>
          </a:prstGeom>
          <a:solidFill>
            <a:srgbClr val="1B6B73"/>
          </a:solidFill>
          <a:ln w="12700">
            <a:solidFill>
              <a:srgbClr val="1B6B73"/>
            </a:solidFill>
            <a:prstDash val="solid"/>
          </a:ln>
        </p:spPr>
        <p:txBody>
          <a:bodyPr/>
          <a:lstStyle/>
          <a:p>
            <a:endParaRPr lang="en-GB"/>
          </a:p>
        </p:txBody>
      </p:sp>
      <p:sp>
        <p:nvSpPr>
          <p:cNvPr id="17" name="Text 15"/>
          <p:cNvSpPr txBox="1"/>
          <p:nvPr/>
        </p:nvSpPr>
        <p:spPr>
          <a:xfrm>
            <a:off x="4846320" y="257860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18" name="Text 16"/>
          <p:cNvSpPr txBox="1"/>
          <p:nvPr/>
        </p:nvSpPr>
        <p:spPr>
          <a:xfrm>
            <a:off x="5486400" y="2331720"/>
            <a:ext cx="3063240" cy="960120"/>
          </a:xfrm>
          <a:prstGeom prst="rect">
            <a:avLst/>
          </a:prstGeom>
          <a:noFill/>
          <a:ln/>
        </p:spPr>
        <p:txBody>
          <a:bodyPr wrap="square" lIns="0" tIns="0" rIns="0" bIns="0" rtlCol="0" anchor="ctr"/>
          <a:lstStyle/>
          <a:p>
            <a:pPr marL="0" indent="0">
              <a:buNone/>
            </a:pPr>
            <a:r>
              <a:rPr lang="en-US" sz="1450" b="1" dirty="0">
                <a:solidFill>
                  <a:srgbClr val="0B3B45"/>
                </a:solidFill>
                <a:latin typeface="Calibri" pitchFamily="34" charset="0"/>
                <a:ea typeface="Calibri" pitchFamily="34" charset="-122"/>
                <a:cs typeface="Calibri" pitchFamily="34" charset="-120"/>
              </a:rPr>
              <a:t>Address wider determinants</a:t>
            </a:r>
            <a:endParaRPr lang="en-US" sz="1450" dirty="0"/>
          </a:p>
          <a:p>
            <a:pPr marL="0" indent="0">
              <a:buNone/>
            </a:pPr>
            <a:r>
              <a:rPr lang="en-US" sz="1250" dirty="0">
                <a:solidFill>
                  <a:srgbClr val="5B7278"/>
                </a:solidFill>
                <a:latin typeface="Calibri" pitchFamily="34" charset="0"/>
                <a:ea typeface="Calibri" pitchFamily="34" charset="-122"/>
                <a:cs typeface="Calibri" pitchFamily="34" charset="-120"/>
              </a:rPr>
              <a:t>Link mental-health promotion with support for housing, employment and social isolation.</a:t>
            </a:r>
            <a:endParaRPr lang="en-US" sz="1450" dirty="0"/>
          </a:p>
        </p:txBody>
      </p:sp>
      <p:sp>
        <p:nvSpPr>
          <p:cNvPr id="19" name="Shape 17"/>
          <p:cNvSpPr/>
          <p:nvPr/>
        </p:nvSpPr>
        <p:spPr>
          <a:xfrm>
            <a:off x="457200" y="3474720"/>
            <a:ext cx="4023360" cy="1051560"/>
          </a:xfrm>
          <a:prstGeom prst="roundRect">
            <a:avLst>
              <a:gd name="adj" fmla="val 695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20" name="Shape 18"/>
          <p:cNvSpPr/>
          <p:nvPr/>
        </p:nvSpPr>
        <p:spPr>
          <a:xfrm>
            <a:off x="640080" y="3767328"/>
            <a:ext cx="457200" cy="457200"/>
          </a:xfrm>
          <a:prstGeom prst="ellipse">
            <a:avLst/>
          </a:prstGeom>
          <a:solidFill>
            <a:srgbClr val="1B6B73"/>
          </a:solidFill>
          <a:ln w="12700">
            <a:solidFill>
              <a:srgbClr val="1B6B73"/>
            </a:solidFill>
            <a:prstDash val="solid"/>
          </a:ln>
        </p:spPr>
        <p:txBody>
          <a:bodyPr/>
          <a:lstStyle/>
          <a:p>
            <a:endParaRPr lang="en-GB"/>
          </a:p>
        </p:txBody>
      </p:sp>
      <p:sp>
        <p:nvSpPr>
          <p:cNvPr id="21" name="Text 19"/>
          <p:cNvSpPr txBox="1"/>
          <p:nvPr/>
        </p:nvSpPr>
        <p:spPr>
          <a:xfrm>
            <a:off x="640080" y="376732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22" name="Text 20"/>
          <p:cNvSpPr txBox="1"/>
          <p:nvPr/>
        </p:nvSpPr>
        <p:spPr>
          <a:xfrm>
            <a:off x="1280160" y="3520440"/>
            <a:ext cx="3063240" cy="960120"/>
          </a:xfrm>
          <a:prstGeom prst="rect">
            <a:avLst/>
          </a:prstGeom>
          <a:noFill/>
          <a:ln/>
        </p:spPr>
        <p:txBody>
          <a:bodyPr wrap="square" lIns="0" tIns="0" rIns="0" bIns="0" rtlCol="0" anchor="ctr"/>
          <a:lstStyle/>
          <a:p>
            <a:pPr marL="0" indent="0">
              <a:buNone/>
            </a:pPr>
            <a:r>
              <a:rPr lang="en-US" sz="1450" b="1" dirty="0">
                <a:solidFill>
                  <a:srgbClr val="0B3B45"/>
                </a:solidFill>
                <a:latin typeface="Calibri" pitchFamily="34" charset="0"/>
                <a:ea typeface="Calibri" pitchFamily="34" charset="-122"/>
                <a:cs typeface="Calibri" pitchFamily="34" charset="-120"/>
              </a:rPr>
              <a:t>Integrate services</a:t>
            </a:r>
            <a:endParaRPr lang="en-US" sz="1450" dirty="0"/>
          </a:p>
          <a:p>
            <a:pPr marL="0" indent="0">
              <a:buNone/>
            </a:pPr>
            <a:r>
              <a:rPr lang="en-US" sz="1250" dirty="0">
                <a:solidFill>
                  <a:srgbClr val="5B7278"/>
                </a:solidFill>
                <a:latin typeface="Calibri" pitchFamily="34" charset="0"/>
                <a:ea typeface="Calibri" pitchFamily="34" charset="-122"/>
                <a:cs typeface="Calibri" pitchFamily="34" charset="-120"/>
              </a:rPr>
              <a:t>Strengthen links between Every Mind Matters, GPs, community services and NHS talking therapies.</a:t>
            </a:r>
            <a:endParaRPr lang="en-US" sz="1450" dirty="0"/>
          </a:p>
        </p:txBody>
      </p:sp>
      <p:sp>
        <p:nvSpPr>
          <p:cNvPr id="23" name="Shape 21"/>
          <p:cNvSpPr/>
          <p:nvPr/>
        </p:nvSpPr>
        <p:spPr>
          <a:xfrm>
            <a:off x="4663440" y="3474720"/>
            <a:ext cx="4023360" cy="1051560"/>
          </a:xfrm>
          <a:prstGeom prst="roundRect">
            <a:avLst>
              <a:gd name="adj" fmla="val 6957"/>
            </a:avLst>
          </a:prstGeom>
          <a:solidFill>
            <a:srgbClr val="FFFFFF"/>
          </a:solidFill>
          <a:ln w="12700">
            <a:solidFill>
              <a:srgbClr val="FFFFFF"/>
            </a:solidFill>
            <a:prstDash val="solid"/>
          </a:ln>
          <a:effectLst>
            <a:outerShdw blurRad="101600" dist="25400" dir="5400000" algn="bl" rotWithShape="0">
              <a:srgbClr val="000000">
                <a:alpha val="10000"/>
              </a:srgbClr>
            </a:outerShdw>
          </a:effectLst>
        </p:spPr>
        <p:txBody>
          <a:bodyPr/>
          <a:lstStyle/>
          <a:p>
            <a:endParaRPr lang="en-GB"/>
          </a:p>
        </p:txBody>
      </p:sp>
      <p:sp>
        <p:nvSpPr>
          <p:cNvPr id="24" name="Shape 22"/>
          <p:cNvSpPr/>
          <p:nvPr/>
        </p:nvSpPr>
        <p:spPr>
          <a:xfrm>
            <a:off x="4846320" y="3767328"/>
            <a:ext cx="457200" cy="457200"/>
          </a:xfrm>
          <a:prstGeom prst="ellipse">
            <a:avLst/>
          </a:prstGeom>
          <a:solidFill>
            <a:srgbClr val="1B6B73"/>
          </a:solidFill>
          <a:ln w="12700">
            <a:solidFill>
              <a:srgbClr val="1B6B73"/>
            </a:solidFill>
            <a:prstDash val="solid"/>
          </a:ln>
        </p:spPr>
        <p:txBody>
          <a:bodyPr/>
          <a:lstStyle/>
          <a:p>
            <a:endParaRPr lang="en-GB"/>
          </a:p>
        </p:txBody>
      </p:sp>
      <p:sp>
        <p:nvSpPr>
          <p:cNvPr id="25" name="Text 23"/>
          <p:cNvSpPr txBox="1"/>
          <p:nvPr/>
        </p:nvSpPr>
        <p:spPr>
          <a:xfrm>
            <a:off x="4846320" y="376732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6</a:t>
            </a:r>
            <a:endParaRPr lang="en-US" sz="1600" dirty="0"/>
          </a:p>
        </p:txBody>
      </p:sp>
      <p:sp>
        <p:nvSpPr>
          <p:cNvPr id="26" name="Text 24"/>
          <p:cNvSpPr txBox="1"/>
          <p:nvPr/>
        </p:nvSpPr>
        <p:spPr>
          <a:xfrm>
            <a:off x="5486400" y="3520440"/>
            <a:ext cx="3063240" cy="960120"/>
          </a:xfrm>
          <a:prstGeom prst="rect">
            <a:avLst/>
          </a:prstGeom>
          <a:noFill/>
          <a:ln/>
        </p:spPr>
        <p:txBody>
          <a:bodyPr wrap="square" lIns="0" tIns="0" rIns="0" bIns="0" rtlCol="0" anchor="ctr"/>
          <a:lstStyle/>
          <a:p>
            <a:pPr marL="0" indent="0">
              <a:buNone/>
            </a:pPr>
            <a:r>
              <a:rPr lang="en-US" sz="1450" b="1" dirty="0">
                <a:solidFill>
                  <a:srgbClr val="0B3B45"/>
                </a:solidFill>
                <a:latin typeface="Calibri" pitchFamily="34" charset="0"/>
                <a:ea typeface="Calibri" pitchFamily="34" charset="-122"/>
                <a:cs typeface="Calibri" pitchFamily="34" charset="-120"/>
              </a:rPr>
              <a:t>Measure long-term impact</a:t>
            </a:r>
            <a:endParaRPr lang="en-US" sz="1450" dirty="0"/>
          </a:p>
          <a:p>
            <a:pPr marL="0" indent="0">
              <a:buNone/>
            </a:pPr>
            <a:r>
              <a:rPr lang="en-US" sz="1250" dirty="0">
                <a:solidFill>
                  <a:srgbClr val="5B7278"/>
                </a:solidFill>
                <a:latin typeface="Calibri" pitchFamily="34" charset="0"/>
                <a:ea typeface="Calibri" pitchFamily="34" charset="-122"/>
                <a:cs typeface="Calibri" pitchFamily="34" charset="-120"/>
              </a:rPr>
              <a:t>Evaluate wellbeing, health outcomes and inequalities, not only campaign reach.</a:t>
            </a:r>
            <a:endParaRPr lang="en-US" sz="14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0">
    <p:bg>
      <p:bgPr>
        <a:solidFill>
          <a:srgbClr val="0B3B45"/>
        </a:solidFill>
        <a:effectLst/>
      </p:bgPr>
    </p:bg>
    <p:spTree>
      <p:nvGrpSpPr>
        <p:cNvPr id="1" name=""/>
        <p:cNvGrpSpPr/>
        <p:nvPr/>
      </p:nvGrpSpPr>
      <p:grpSpPr>
        <a:xfrm>
          <a:off x="0" y="0"/>
          <a:ext cx="0" cy="0"/>
          <a:chOff x="0" y="0"/>
          <a:chExt cx="0" cy="0"/>
        </a:xfrm>
      </p:grpSpPr>
      <p:sp>
        <p:nvSpPr>
          <p:cNvPr id="2" name="Shape 0"/>
          <p:cNvSpPr/>
          <p:nvPr/>
        </p:nvSpPr>
        <p:spPr>
          <a:xfrm>
            <a:off x="7498080" y="-457200"/>
            <a:ext cx="1828800" cy="1828800"/>
          </a:xfrm>
          <a:prstGeom prst="ellipse">
            <a:avLst/>
          </a:prstGeom>
          <a:solidFill>
            <a:srgbClr val="1B6B73">
              <a:alpha val="45000"/>
            </a:srgbClr>
          </a:solidFill>
          <a:ln w="12700">
            <a:solidFill>
              <a:srgbClr val="1B6B73"/>
            </a:solidFill>
            <a:prstDash val="solid"/>
          </a:ln>
        </p:spPr>
        <p:txBody>
          <a:bodyPr/>
          <a:lstStyle/>
          <a:p>
            <a:endParaRPr lang="en-GB"/>
          </a:p>
        </p:txBody>
      </p:sp>
      <p:sp>
        <p:nvSpPr>
          <p:cNvPr id="3" name="Shape 1"/>
          <p:cNvSpPr/>
          <p:nvPr/>
        </p:nvSpPr>
        <p:spPr>
          <a:xfrm>
            <a:off x="8321040" y="1097280"/>
            <a:ext cx="731520" cy="731520"/>
          </a:xfrm>
          <a:prstGeom prst="ellipse">
            <a:avLst/>
          </a:prstGeom>
          <a:solidFill>
            <a:srgbClr val="7FD1B9">
              <a:alpha val="45000"/>
            </a:srgbClr>
          </a:solidFill>
          <a:ln w="12700">
            <a:solidFill>
              <a:srgbClr val="7FD1B9"/>
            </a:solidFill>
            <a:prstDash val="solid"/>
          </a:ln>
        </p:spPr>
        <p:txBody>
          <a:bodyPr/>
          <a:lstStyle/>
          <a:p>
            <a:endParaRPr lang="en-GB"/>
          </a:p>
        </p:txBody>
      </p:sp>
      <p:sp>
        <p:nvSpPr>
          <p:cNvPr id="4" name="Shape 2"/>
          <p:cNvSpPr/>
          <p:nvPr/>
        </p:nvSpPr>
        <p:spPr>
          <a:xfrm>
            <a:off x="8503920" y="4480560"/>
            <a:ext cx="914400" cy="914400"/>
          </a:xfrm>
          <a:prstGeom prst="ellipse">
            <a:avLst/>
          </a:prstGeom>
          <a:solidFill>
            <a:srgbClr val="1B6B73">
              <a:alpha val="40000"/>
            </a:srgbClr>
          </a:solidFill>
          <a:ln w="12700">
            <a:solidFill>
              <a:srgbClr val="1B6B73"/>
            </a:solidFill>
            <a:prstDash val="solid"/>
          </a:ln>
        </p:spPr>
        <p:txBody>
          <a:bodyPr/>
          <a:lstStyle/>
          <a:p>
            <a:endParaRPr lang="en-GB"/>
          </a:p>
        </p:txBody>
      </p:sp>
      <p:sp>
        <p:nvSpPr>
          <p:cNvPr id="5" name="Text 3"/>
          <p:cNvSpPr txBox="1"/>
          <p:nvPr/>
        </p:nvSpPr>
        <p:spPr>
          <a:xfrm>
            <a:off x="548640" y="365760"/>
            <a:ext cx="8229600" cy="640080"/>
          </a:xfrm>
          <a:prstGeom prst="rect">
            <a:avLst/>
          </a:prstGeom>
          <a:noFill/>
          <a:ln/>
        </p:spPr>
        <p:txBody>
          <a:bodyPr wrap="square" lIns="0" tIns="0" rIns="0" bIns="0"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Conclusion</a:t>
            </a:r>
            <a:endParaRPr lang="en-US" sz="3200" dirty="0"/>
          </a:p>
        </p:txBody>
      </p:sp>
      <p:sp>
        <p:nvSpPr>
          <p:cNvPr id="6" name="Shape 4"/>
          <p:cNvSpPr/>
          <p:nvPr/>
        </p:nvSpPr>
        <p:spPr>
          <a:xfrm>
            <a:off x="548640" y="1261872"/>
            <a:ext cx="420624" cy="420624"/>
          </a:xfrm>
          <a:prstGeom prst="ellipse">
            <a:avLst/>
          </a:prstGeom>
          <a:solidFill>
            <a:srgbClr val="7FD1B9"/>
          </a:solidFill>
          <a:ln w="12700">
            <a:solidFill>
              <a:srgbClr val="7FD1B9"/>
            </a:solidFill>
            <a:prstDash val="solid"/>
          </a:ln>
        </p:spPr>
        <p:txBody>
          <a:bodyPr/>
          <a:lstStyle/>
          <a:p>
            <a:endParaRPr lang="en-GB"/>
          </a:p>
        </p:txBody>
      </p:sp>
      <p:sp>
        <p:nvSpPr>
          <p:cNvPr id="7" name="Text 5"/>
          <p:cNvSpPr txBox="1"/>
          <p:nvPr/>
        </p:nvSpPr>
        <p:spPr>
          <a:xfrm>
            <a:off x="548640" y="1261872"/>
            <a:ext cx="420624" cy="420624"/>
          </a:xfrm>
          <a:prstGeom prst="rect">
            <a:avLst/>
          </a:prstGeom>
          <a:noFill/>
          <a:ln/>
        </p:spPr>
        <p:txBody>
          <a:bodyPr wrap="square" lIns="0" tIns="0" rIns="0" bIns="0" rtlCol="0" anchor="ctr"/>
          <a:lstStyle/>
          <a:p>
            <a:pPr marL="0" indent="0" algn="ctr">
              <a:buNone/>
            </a:pPr>
            <a:r>
              <a:rPr lang="en-US" sz="1500" b="1" dirty="0">
                <a:solidFill>
                  <a:srgbClr val="0B3B45"/>
                </a:solidFill>
                <a:latin typeface="Cambria" pitchFamily="34" charset="0"/>
                <a:ea typeface="Cambria" pitchFamily="34" charset="-122"/>
                <a:cs typeface="Cambria" pitchFamily="34" charset="-120"/>
              </a:rPr>
              <a:t>1</a:t>
            </a:r>
            <a:endParaRPr lang="en-US" sz="1500" dirty="0"/>
          </a:p>
        </p:txBody>
      </p:sp>
      <p:sp>
        <p:nvSpPr>
          <p:cNvPr id="8" name="Text 6"/>
          <p:cNvSpPr txBox="1"/>
          <p:nvPr/>
        </p:nvSpPr>
        <p:spPr>
          <a:xfrm>
            <a:off x="1188720" y="1188720"/>
            <a:ext cx="7498080" cy="56692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Health and wellbeing are influenced by </a:t>
            </a:r>
            <a:r>
              <a:rPr lang="en-US" sz="1500" b="1" dirty="0">
                <a:solidFill>
                  <a:srgbClr val="7FD1B9"/>
                </a:solidFill>
                <a:latin typeface="Calibri" pitchFamily="34" charset="0"/>
                <a:ea typeface="Calibri" pitchFamily="34" charset="-122"/>
                <a:cs typeface="Calibri" pitchFamily="34" charset="-120"/>
              </a:rPr>
              <a:t>physical, psychological and social factors</a:t>
            </a:r>
            <a:r>
              <a:rPr lang="en-US" sz="1500" dirty="0">
                <a:solidFill>
                  <a:srgbClr val="FFFFFF"/>
                </a:solidFill>
                <a:latin typeface="Calibri" pitchFamily="34" charset="0"/>
                <a:ea typeface="Calibri" pitchFamily="34" charset="-122"/>
                <a:cs typeface="Calibri" pitchFamily="34" charset="-120"/>
              </a:rPr>
              <a:t>.</a:t>
            </a:r>
            <a:endParaRPr lang="en-US" sz="1500" dirty="0"/>
          </a:p>
        </p:txBody>
      </p:sp>
      <p:sp>
        <p:nvSpPr>
          <p:cNvPr id="9" name="Shape 7"/>
          <p:cNvSpPr/>
          <p:nvPr/>
        </p:nvSpPr>
        <p:spPr>
          <a:xfrm>
            <a:off x="548640" y="1975104"/>
            <a:ext cx="420624" cy="420624"/>
          </a:xfrm>
          <a:prstGeom prst="ellipse">
            <a:avLst/>
          </a:prstGeom>
          <a:solidFill>
            <a:srgbClr val="7FD1B9"/>
          </a:solidFill>
          <a:ln w="12700">
            <a:solidFill>
              <a:srgbClr val="7FD1B9"/>
            </a:solidFill>
            <a:prstDash val="solid"/>
          </a:ln>
        </p:spPr>
        <p:txBody>
          <a:bodyPr/>
          <a:lstStyle/>
          <a:p>
            <a:endParaRPr lang="en-GB"/>
          </a:p>
        </p:txBody>
      </p:sp>
      <p:sp>
        <p:nvSpPr>
          <p:cNvPr id="10" name="Text 8"/>
          <p:cNvSpPr txBox="1"/>
          <p:nvPr/>
        </p:nvSpPr>
        <p:spPr>
          <a:xfrm>
            <a:off x="548640" y="1975104"/>
            <a:ext cx="420624" cy="420624"/>
          </a:xfrm>
          <a:prstGeom prst="rect">
            <a:avLst/>
          </a:prstGeom>
          <a:noFill/>
          <a:ln/>
        </p:spPr>
        <p:txBody>
          <a:bodyPr wrap="square" lIns="0" tIns="0" rIns="0" bIns="0" rtlCol="0" anchor="ctr"/>
          <a:lstStyle/>
          <a:p>
            <a:pPr marL="0" indent="0" algn="ctr">
              <a:buNone/>
            </a:pPr>
            <a:r>
              <a:rPr lang="en-US" sz="1500" b="1" dirty="0">
                <a:solidFill>
                  <a:srgbClr val="0B3B45"/>
                </a:solidFill>
                <a:latin typeface="Cambria" pitchFamily="34" charset="0"/>
                <a:ea typeface="Cambria" pitchFamily="34" charset="-122"/>
                <a:cs typeface="Cambria" pitchFamily="34" charset="-120"/>
              </a:rPr>
              <a:t>2</a:t>
            </a:r>
            <a:endParaRPr lang="en-US" sz="1500" dirty="0"/>
          </a:p>
        </p:txBody>
      </p:sp>
      <p:sp>
        <p:nvSpPr>
          <p:cNvPr id="11" name="Text 9"/>
          <p:cNvSpPr txBox="1"/>
          <p:nvPr/>
        </p:nvSpPr>
        <p:spPr>
          <a:xfrm>
            <a:off x="1188720" y="1901952"/>
            <a:ext cx="7498080" cy="56692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SDG 3 promotes health, wellbeing and prevention for all (United Nations, 2026).</a:t>
            </a:r>
            <a:endParaRPr lang="en-US" sz="1500" dirty="0"/>
          </a:p>
        </p:txBody>
      </p:sp>
      <p:sp>
        <p:nvSpPr>
          <p:cNvPr id="12" name="Shape 10"/>
          <p:cNvSpPr/>
          <p:nvPr/>
        </p:nvSpPr>
        <p:spPr>
          <a:xfrm>
            <a:off x="548640" y="2688336"/>
            <a:ext cx="420624" cy="420624"/>
          </a:xfrm>
          <a:prstGeom prst="ellipse">
            <a:avLst/>
          </a:prstGeom>
          <a:solidFill>
            <a:srgbClr val="7FD1B9"/>
          </a:solidFill>
          <a:ln w="12700">
            <a:solidFill>
              <a:srgbClr val="7FD1B9"/>
            </a:solidFill>
            <a:prstDash val="solid"/>
          </a:ln>
        </p:spPr>
        <p:txBody>
          <a:bodyPr/>
          <a:lstStyle/>
          <a:p>
            <a:endParaRPr lang="en-GB"/>
          </a:p>
        </p:txBody>
      </p:sp>
      <p:sp>
        <p:nvSpPr>
          <p:cNvPr id="13" name="Text 11"/>
          <p:cNvSpPr txBox="1"/>
          <p:nvPr/>
        </p:nvSpPr>
        <p:spPr>
          <a:xfrm>
            <a:off x="548640" y="2688336"/>
            <a:ext cx="420624" cy="420624"/>
          </a:xfrm>
          <a:prstGeom prst="rect">
            <a:avLst/>
          </a:prstGeom>
          <a:noFill/>
          <a:ln/>
        </p:spPr>
        <p:txBody>
          <a:bodyPr wrap="square" lIns="0" tIns="0" rIns="0" bIns="0" rtlCol="0" anchor="ctr"/>
          <a:lstStyle/>
          <a:p>
            <a:pPr marL="0" indent="0" algn="ctr">
              <a:buNone/>
            </a:pPr>
            <a:r>
              <a:rPr lang="en-US" sz="1500" b="1" dirty="0">
                <a:solidFill>
                  <a:srgbClr val="0B3B45"/>
                </a:solidFill>
                <a:latin typeface="Cambria" pitchFamily="34" charset="0"/>
                <a:ea typeface="Cambria" pitchFamily="34" charset="-122"/>
                <a:cs typeface="Cambria" pitchFamily="34" charset="-120"/>
              </a:rPr>
              <a:t>3</a:t>
            </a:r>
            <a:endParaRPr lang="en-US" sz="1500" dirty="0"/>
          </a:p>
        </p:txBody>
      </p:sp>
      <p:sp>
        <p:nvSpPr>
          <p:cNvPr id="14" name="Text 12"/>
          <p:cNvSpPr txBox="1"/>
          <p:nvPr/>
        </p:nvSpPr>
        <p:spPr>
          <a:xfrm>
            <a:off x="1188720" y="2615184"/>
            <a:ext cx="7498080" cy="56692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The </a:t>
            </a:r>
            <a:r>
              <a:rPr lang="en-US" sz="1500" b="1" dirty="0">
                <a:solidFill>
                  <a:srgbClr val="7FD1B9"/>
                </a:solidFill>
                <a:latin typeface="Calibri" pitchFamily="34" charset="0"/>
                <a:ea typeface="Calibri" pitchFamily="34" charset="-122"/>
                <a:cs typeface="Calibri" pitchFamily="34" charset="-120"/>
              </a:rPr>
              <a:t>Biopsychosocial and Ecological Models</a:t>
            </a:r>
            <a:r>
              <a:rPr lang="en-US" sz="1500" dirty="0">
                <a:solidFill>
                  <a:srgbClr val="FFFFFF"/>
                </a:solidFill>
                <a:latin typeface="Calibri" pitchFamily="34" charset="0"/>
                <a:ea typeface="Calibri" pitchFamily="34" charset="-122"/>
                <a:cs typeface="Calibri" pitchFamily="34" charset="-120"/>
              </a:rPr>
              <a:t> support a holistic approach to care.</a:t>
            </a:r>
            <a:endParaRPr lang="en-US" sz="1500" dirty="0"/>
          </a:p>
        </p:txBody>
      </p:sp>
      <p:sp>
        <p:nvSpPr>
          <p:cNvPr id="15" name="Shape 13"/>
          <p:cNvSpPr/>
          <p:nvPr/>
        </p:nvSpPr>
        <p:spPr>
          <a:xfrm>
            <a:off x="548640" y="3401568"/>
            <a:ext cx="420624" cy="420624"/>
          </a:xfrm>
          <a:prstGeom prst="ellipse">
            <a:avLst/>
          </a:prstGeom>
          <a:solidFill>
            <a:srgbClr val="7FD1B9"/>
          </a:solidFill>
          <a:ln w="12700">
            <a:solidFill>
              <a:srgbClr val="7FD1B9"/>
            </a:solidFill>
            <a:prstDash val="solid"/>
          </a:ln>
        </p:spPr>
        <p:txBody>
          <a:bodyPr/>
          <a:lstStyle/>
          <a:p>
            <a:endParaRPr lang="en-GB"/>
          </a:p>
        </p:txBody>
      </p:sp>
      <p:sp>
        <p:nvSpPr>
          <p:cNvPr id="16" name="Text 14"/>
          <p:cNvSpPr txBox="1"/>
          <p:nvPr/>
        </p:nvSpPr>
        <p:spPr>
          <a:xfrm>
            <a:off x="548640" y="3401568"/>
            <a:ext cx="420624" cy="420624"/>
          </a:xfrm>
          <a:prstGeom prst="rect">
            <a:avLst/>
          </a:prstGeom>
          <a:noFill/>
          <a:ln/>
        </p:spPr>
        <p:txBody>
          <a:bodyPr wrap="square" lIns="0" tIns="0" rIns="0" bIns="0" rtlCol="0" anchor="ctr"/>
          <a:lstStyle/>
          <a:p>
            <a:pPr marL="0" indent="0" algn="ctr">
              <a:buNone/>
            </a:pPr>
            <a:r>
              <a:rPr lang="en-US" sz="1500" b="1" dirty="0">
                <a:solidFill>
                  <a:srgbClr val="0B3B45"/>
                </a:solidFill>
                <a:latin typeface="Cambria" pitchFamily="34" charset="0"/>
                <a:ea typeface="Cambria" pitchFamily="34" charset="-122"/>
                <a:cs typeface="Cambria" pitchFamily="34" charset="-120"/>
              </a:rPr>
              <a:t>4</a:t>
            </a:r>
            <a:endParaRPr lang="en-US" sz="1500" dirty="0"/>
          </a:p>
        </p:txBody>
      </p:sp>
      <p:sp>
        <p:nvSpPr>
          <p:cNvPr id="17" name="Text 15"/>
          <p:cNvSpPr txBox="1"/>
          <p:nvPr/>
        </p:nvSpPr>
        <p:spPr>
          <a:xfrm>
            <a:off x="1188720" y="3328416"/>
            <a:ext cx="7498080" cy="566928"/>
          </a:xfrm>
          <a:prstGeom prst="rect">
            <a:avLst/>
          </a:prstGeom>
          <a:noFill/>
          <a:ln/>
        </p:spPr>
        <p:txBody>
          <a:bodyPr wrap="square" lIns="0" tIns="0" rIns="0" bIns="0" rtlCol="0" anchor="ctr"/>
          <a:lstStyle/>
          <a:p>
            <a:pPr marL="0" indent="0">
              <a:buNone/>
            </a:pPr>
            <a:r>
              <a:rPr lang="en-US" sz="1500" b="1" dirty="0">
                <a:solidFill>
                  <a:srgbClr val="7FD1B9"/>
                </a:solidFill>
                <a:latin typeface="Calibri" pitchFamily="34" charset="0"/>
                <a:ea typeface="Calibri" pitchFamily="34" charset="-122"/>
                <a:cs typeface="Calibri" pitchFamily="34" charset="-120"/>
              </a:rPr>
              <a:t>Every Mind Matters</a:t>
            </a:r>
            <a:r>
              <a:rPr lang="en-US" sz="1500" dirty="0">
                <a:solidFill>
                  <a:srgbClr val="FFFFFF"/>
                </a:solidFill>
                <a:latin typeface="Calibri" pitchFamily="34" charset="0"/>
                <a:ea typeface="Calibri" pitchFamily="34" charset="-122"/>
                <a:cs typeface="Calibri" pitchFamily="34" charset="-120"/>
              </a:rPr>
              <a:t> demonstrates how prevention can promote mental wellbeing.</a:t>
            </a:r>
            <a:endParaRPr lang="en-US" sz="1500" dirty="0"/>
          </a:p>
        </p:txBody>
      </p:sp>
      <p:sp>
        <p:nvSpPr>
          <p:cNvPr id="18" name="Shape 16"/>
          <p:cNvSpPr/>
          <p:nvPr/>
        </p:nvSpPr>
        <p:spPr>
          <a:xfrm>
            <a:off x="548640" y="4114800"/>
            <a:ext cx="420624" cy="420624"/>
          </a:xfrm>
          <a:prstGeom prst="ellipse">
            <a:avLst/>
          </a:prstGeom>
          <a:solidFill>
            <a:srgbClr val="7FD1B9"/>
          </a:solidFill>
          <a:ln w="12700">
            <a:solidFill>
              <a:srgbClr val="7FD1B9"/>
            </a:solidFill>
            <a:prstDash val="solid"/>
          </a:ln>
        </p:spPr>
        <p:txBody>
          <a:bodyPr/>
          <a:lstStyle/>
          <a:p>
            <a:endParaRPr lang="en-GB"/>
          </a:p>
        </p:txBody>
      </p:sp>
      <p:sp>
        <p:nvSpPr>
          <p:cNvPr id="19" name="Text 17"/>
          <p:cNvSpPr txBox="1"/>
          <p:nvPr/>
        </p:nvSpPr>
        <p:spPr>
          <a:xfrm>
            <a:off x="548640" y="4114800"/>
            <a:ext cx="420624" cy="420624"/>
          </a:xfrm>
          <a:prstGeom prst="rect">
            <a:avLst/>
          </a:prstGeom>
          <a:noFill/>
          <a:ln/>
        </p:spPr>
        <p:txBody>
          <a:bodyPr wrap="square" lIns="0" tIns="0" rIns="0" bIns="0" rtlCol="0" anchor="ctr"/>
          <a:lstStyle/>
          <a:p>
            <a:pPr marL="0" indent="0" algn="ctr">
              <a:buNone/>
            </a:pPr>
            <a:r>
              <a:rPr lang="en-US" sz="1500" b="1" dirty="0">
                <a:solidFill>
                  <a:srgbClr val="0B3B45"/>
                </a:solidFill>
                <a:latin typeface="Cambria" pitchFamily="34" charset="0"/>
                <a:ea typeface="Cambria" pitchFamily="34" charset="-122"/>
                <a:cs typeface="Cambria" pitchFamily="34" charset="-120"/>
              </a:rPr>
              <a:t>5</a:t>
            </a:r>
            <a:endParaRPr lang="en-US" sz="1500" dirty="0"/>
          </a:p>
        </p:txBody>
      </p:sp>
      <p:sp>
        <p:nvSpPr>
          <p:cNvPr id="20" name="Text 18"/>
          <p:cNvSpPr txBox="1"/>
          <p:nvPr/>
        </p:nvSpPr>
        <p:spPr>
          <a:xfrm>
            <a:off x="1188720" y="4041648"/>
            <a:ext cx="7498080" cy="56692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Reducing inequalities and improving access are essential for </a:t>
            </a:r>
            <a:r>
              <a:rPr lang="en-US" sz="1500" b="1" dirty="0">
                <a:solidFill>
                  <a:srgbClr val="7FD1B9"/>
                </a:solidFill>
                <a:latin typeface="Calibri" pitchFamily="34" charset="0"/>
                <a:ea typeface="Calibri" pitchFamily="34" charset="-122"/>
                <a:cs typeface="Calibri" pitchFamily="34" charset="-120"/>
              </a:rPr>
              <a:t>sustainable health and social care</a:t>
            </a:r>
            <a:r>
              <a:rPr lang="en-US" sz="1500" dirty="0">
                <a:solidFill>
                  <a:srgbClr val="FFFFFF"/>
                </a:solidFill>
                <a:latin typeface="Calibri" pitchFamily="34" charset="0"/>
                <a:ea typeface="Calibri" pitchFamily="34" charset="-122"/>
                <a:cs typeface="Calibri" pitchFamily="34" charset="-120"/>
              </a:rPr>
              <a:t>.</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1">
    <p:bg>
      <p:bgPr>
        <a:solidFill>
          <a:srgbClr val="F3F7F6"/>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2800" b="1" dirty="0">
                <a:solidFill>
                  <a:srgbClr val="0B3B45"/>
                </a:solidFill>
                <a:latin typeface="Cambria" pitchFamily="34" charset="0"/>
                <a:ea typeface="Cambria" pitchFamily="34" charset="-122"/>
                <a:cs typeface="Cambria" pitchFamily="34" charset="-120"/>
              </a:rPr>
              <a:t>References </a:t>
            </a:r>
            <a:endParaRPr lang="en-US" sz="2800" dirty="0"/>
          </a:p>
        </p:txBody>
      </p:sp>
      <p:sp>
        <p:nvSpPr>
          <p:cNvPr id="3" name="Text 1"/>
          <p:cNvSpPr txBox="1"/>
          <p:nvPr/>
        </p:nvSpPr>
        <p:spPr>
          <a:xfrm>
            <a:off x="457200" y="1051560"/>
            <a:ext cx="8229600" cy="3749040"/>
          </a:xfrm>
          <a:prstGeom prst="rect">
            <a:avLst/>
          </a:prstGeom>
          <a:noFill/>
          <a:ln/>
        </p:spPr>
        <p:txBody>
          <a:bodyPr wrap="square" lIns="0" tIns="0" rIns="0" bIns="0" rtlCol="0" anchor="t"/>
          <a:lstStyle/>
          <a:p>
            <a:pPr marL="0" indent="0">
              <a:buNone/>
            </a:pPr>
            <a:r>
              <a:rPr lang="en-US" sz="1250" dirty="0">
                <a:solidFill>
                  <a:srgbClr val="12262B"/>
                </a:solidFill>
                <a:latin typeface="Calibri" pitchFamily="34" charset="0"/>
                <a:ea typeface="Calibri" pitchFamily="34" charset="-122"/>
                <a:cs typeface="Calibri" pitchFamily="34" charset="-120"/>
              </a:rPr>
              <a:t>Dodge, R., Daly, A.P., Huyton, J. and Sanders, L.D. (2012) ‘The challenge of defining wellbeing’, </a:t>
            </a:r>
            <a:r>
              <a:rPr lang="en-US" sz="1250" i="1" dirty="0">
                <a:solidFill>
                  <a:srgbClr val="12262B"/>
                </a:solidFill>
                <a:latin typeface="Calibri" pitchFamily="34" charset="0"/>
                <a:ea typeface="Calibri" pitchFamily="34" charset="-122"/>
                <a:cs typeface="Calibri" pitchFamily="34" charset="-120"/>
              </a:rPr>
              <a:t>International Journal of Wellbeing</a:t>
            </a:r>
            <a:r>
              <a:rPr lang="en-US" sz="1250" dirty="0">
                <a:solidFill>
                  <a:srgbClr val="12262B"/>
                </a:solidFill>
                <a:latin typeface="Calibri" pitchFamily="34" charset="0"/>
                <a:ea typeface="Calibri" pitchFamily="34" charset="-122"/>
                <a:cs typeface="Calibri" pitchFamily="34" charset="-120"/>
              </a:rPr>
              <a:t>, 2(3), pp. 222–235. doi: 10.5502/ijw.v2i3.4</a:t>
            </a:r>
          </a:p>
          <a:p>
            <a:pPr marL="0" indent="0">
              <a:buNone/>
            </a:pPr>
            <a:endParaRPr lang="en-US" sz="1250" dirty="0"/>
          </a:p>
          <a:p>
            <a:pPr marL="0" indent="0">
              <a:buNone/>
            </a:pPr>
            <a:r>
              <a:rPr lang="en-US" sz="1250" dirty="0">
                <a:solidFill>
                  <a:srgbClr val="12262B"/>
                </a:solidFill>
                <a:latin typeface="Calibri" pitchFamily="34" charset="0"/>
                <a:ea typeface="Calibri" pitchFamily="34" charset="-122"/>
                <a:cs typeface="Calibri" pitchFamily="34" charset="-120"/>
              </a:rPr>
              <a:t>Engel, G.L. (1977) ‘The need for a new medical model: a challenge for biomedicine’, </a:t>
            </a:r>
            <a:r>
              <a:rPr lang="en-US" sz="1250" i="1" dirty="0">
                <a:solidFill>
                  <a:srgbClr val="12262B"/>
                </a:solidFill>
                <a:latin typeface="Calibri" pitchFamily="34" charset="0"/>
                <a:ea typeface="Calibri" pitchFamily="34" charset="-122"/>
                <a:cs typeface="Calibri" pitchFamily="34" charset="-120"/>
              </a:rPr>
              <a:t>Science</a:t>
            </a:r>
            <a:r>
              <a:rPr lang="en-US" sz="1250" dirty="0">
                <a:solidFill>
                  <a:srgbClr val="12262B"/>
                </a:solidFill>
                <a:latin typeface="Calibri" pitchFamily="34" charset="0"/>
                <a:ea typeface="Calibri" pitchFamily="34" charset="-122"/>
                <a:cs typeface="Calibri" pitchFamily="34" charset="-120"/>
              </a:rPr>
              <a:t>, 196(4286), pp. 129–136. doi: 10.1126/science.847460.</a:t>
            </a:r>
          </a:p>
          <a:p>
            <a:pPr marL="0" indent="0">
              <a:buNone/>
            </a:pPr>
            <a:endParaRPr lang="en-US" sz="1250" dirty="0"/>
          </a:p>
          <a:p>
            <a:pPr marL="0" indent="0">
              <a:buNone/>
            </a:pPr>
            <a:r>
              <a:rPr lang="en-US" sz="1250" dirty="0">
                <a:solidFill>
                  <a:srgbClr val="12262B"/>
                </a:solidFill>
                <a:latin typeface="Calibri" pitchFamily="34" charset="0"/>
                <a:ea typeface="Calibri" pitchFamily="34" charset="-122"/>
                <a:cs typeface="Calibri" pitchFamily="34" charset="-120"/>
              </a:rPr>
              <a:t>Hahn, J.S., Chua, K.C., Jones, R. and Henderson, C. (2023) Every Mind Matters campaign: changes in mental health literacy and its associations with campaign awareness, </a:t>
            </a:r>
            <a:r>
              <a:rPr lang="en-US" sz="1250" i="1" dirty="0">
                <a:solidFill>
                  <a:srgbClr val="12262B"/>
                </a:solidFill>
                <a:latin typeface="Calibri" pitchFamily="34" charset="0"/>
                <a:ea typeface="Calibri" pitchFamily="34" charset="-122"/>
                <a:cs typeface="Calibri" pitchFamily="34" charset="-120"/>
              </a:rPr>
              <a:t>European Journal of Public Health</a:t>
            </a:r>
            <a:r>
              <a:rPr lang="en-US" sz="1250" dirty="0">
                <a:solidFill>
                  <a:srgbClr val="12262B"/>
                </a:solidFill>
                <a:latin typeface="Calibri" pitchFamily="34" charset="0"/>
                <a:ea typeface="Calibri" pitchFamily="34" charset="-122"/>
                <a:cs typeface="Calibri" pitchFamily="34" charset="-120"/>
              </a:rPr>
              <a:t>, 33(6), pp. 1008–1013. doi: 10.1093/eurpub/ckad145.</a:t>
            </a:r>
          </a:p>
          <a:p>
            <a:pPr marL="0" indent="0">
              <a:buNone/>
            </a:pPr>
            <a:endParaRPr lang="en-US" sz="1250" dirty="0"/>
          </a:p>
          <a:p>
            <a:pPr marL="0" indent="0">
              <a:buNone/>
            </a:pPr>
            <a:r>
              <a:rPr lang="en-US" sz="1250" dirty="0">
                <a:solidFill>
                  <a:srgbClr val="12262B"/>
                </a:solidFill>
                <a:latin typeface="Calibri" pitchFamily="34" charset="0"/>
                <a:ea typeface="Calibri" pitchFamily="34" charset="-122"/>
                <a:cs typeface="Calibri" pitchFamily="34" charset="-120"/>
              </a:rPr>
              <a:t>Hahn, J.S., Chua, K.C., Jones, R. and Henderson, C. (2025) ‘The effect of the “Every Mind Matters” campaign on mental health literacy: the moderating roles of socioeconomic status and ethnicity’, </a:t>
            </a:r>
            <a:r>
              <a:rPr lang="en-US" sz="1250" i="1" dirty="0">
                <a:solidFill>
                  <a:srgbClr val="12262B"/>
                </a:solidFill>
                <a:latin typeface="Calibri" pitchFamily="34" charset="0"/>
                <a:ea typeface="Calibri" pitchFamily="34" charset="-122"/>
                <a:cs typeface="Calibri" pitchFamily="34" charset="-120"/>
              </a:rPr>
              <a:t>European Journal of Public Health</a:t>
            </a:r>
            <a:r>
              <a:rPr lang="en-US" sz="1250" dirty="0">
                <a:solidFill>
                  <a:srgbClr val="12262B"/>
                </a:solidFill>
                <a:latin typeface="Calibri" pitchFamily="34" charset="0"/>
                <a:ea typeface="Calibri" pitchFamily="34" charset="-122"/>
                <a:cs typeface="Calibri" pitchFamily="34" charset="-120"/>
              </a:rPr>
              <a:t>, 35(2), pp. 366–372. doi: 10.1093/eurpub/ckaf020.</a:t>
            </a:r>
          </a:p>
          <a:p>
            <a:pPr marL="0" indent="0">
              <a:buNone/>
            </a:pPr>
            <a:endParaRPr lang="en-US" sz="1250" dirty="0"/>
          </a:p>
          <a:p>
            <a:pPr marL="0" indent="0">
              <a:buNone/>
            </a:pPr>
            <a:r>
              <a:rPr lang="en-US" sz="1250" dirty="0">
                <a:solidFill>
                  <a:srgbClr val="12262B"/>
                </a:solidFill>
                <a:latin typeface="Calibri" pitchFamily="34" charset="0"/>
                <a:ea typeface="Calibri" pitchFamily="34" charset="-122"/>
                <a:cs typeface="Calibri" pitchFamily="34" charset="-120"/>
              </a:rPr>
              <a:t>McLeroy, K.R., Bibeau, D., Steckler, A. and Glanz, K. (1988) ‘An ecological perspective on health promotion programs’, </a:t>
            </a:r>
            <a:r>
              <a:rPr lang="en-US" sz="1250" i="1" dirty="0">
                <a:solidFill>
                  <a:srgbClr val="12262B"/>
                </a:solidFill>
                <a:latin typeface="Calibri" pitchFamily="34" charset="0"/>
                <a:ea typeface="Calibri" pitchFamily="34" charset="-122"/>
                <a:cs typeface="Calibri" pitchFamily="34" charset="-120"/>
              </a:rPr>
              <a:t>Health Education Quarterly</a:t>
            </a:r>
            <a:r>
              <a:rPr lang="en-US" sz="1250" dirty="0">
                <a:solidFill>
                  <a:srgbClr val="12262B"/>
                </a:solidFill>
                <a:latin typeface="Calibri" pitchFamily="34" charset="0"/>
                <a:ea typeface="Calibri" pitchFamily="34" charset="-122"/>
                <a:cs typeface="Calibri" pitchFamily="34" charset="-120"/>
              </a:rPr>
              <a:t>, 15(4), pp. 351–377. doi: 10.1177/109019818801500401.</a:t>
            </a:r>
          </a:p>
          <a:p>
            <a:pPr marL="0" indent="0">
              <a:buNone/>
            </a:pPr>
            <a:endParaRPr lang="en-US" sz="1250" dirty="0"/>
          </a:p>
          <a:p>
            <a:pPr marL="0" indent="0">
              <a:buNone/>
            </a:pPr>
            <a:r>
              <a:rPr lang="en-US" sz="1250" dirty="0">
                <a:solidFill>
                  <a:srgbClr val="12262B"/>
                </a:solidFill>
                <a:latin typeface="Calibri" pitchFamily="34" charset="0"/>
                <a:ea typeface="Calibri" pitchFamily="34" charset="-122"/>
                <a:cs typeface="Calibri" pitchFamily="34" charset="-120"/>
              </a:rPr>
              <a:t>NHS (2026) </a:t>
            </a:r>
            <a:r>
              <a:rPr lang="en-US" sz="1250" i="1" dirty="0">
                <a:solidFill>
                  <a:srgbClr val="12262B"/>
                </a:solidFill>
                <a:latin typeface="Calibri" pitchFamily="34" charset="0"/>
                <a:ea typeface="Calibri" pitchFamily="34" charset="-122"/>
                <a:cs typeface="Calibri" pitchFamily="34" charset="-120"/>
              </a:rPr>
              <a:t>Every Mind Matters: Mental wellbeing tips</a:t>
            </a:r>
            <a:r>
              <a:rPr lang="en-US" sz="1250" dirty="0">
                <a:solidFill>
                  <a:srgbClr val="12262B"/>
                </a:solidFill>
                <a:latin typeface="Calibri" pitchFamily="34" charset="0"/>
                <a:ea typeface="Calibri" pitchFamily="34" charset="-122"/>
                <a:cs typeface="Calibri" pitchFamily="34" charset="-120"/>
              </a:rPr>
              <a:t>. London: NHS. Available at: </a:t>
            </a:r>
            <a:r>
              <a:rPr lang="en-US" sz="1250" u="sng" dirty="0">
                <a:solidFill>
                  <a:srgbClr val="1B6B73"/>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https://www.nhs.uk/every-mind-matters/mental-wellbeing-tips/</a:t>
            </a:r>
            <a:r>
              <a:rPr lang="en-US" sz="1250" dirty="0">
                <a:solidFill>
                  <a:srgbClr val="12262B"/>
                </a:solidFill>
                <a:latin typeface="Calibri" pitchFamily="34" charset="0"/>
                <a:ea typeface="Calibri" pitchFamily="34" charset="-122"/>
                <a:cs typeface="Calibri" pitchFamily="34" charset="-120"/>
              </a:rPr>
              <a:t> (Accessed: 24 September 2026).</a:t>
            </a:r>
            <a:endParaRPr lang="en-US" sz="12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bg>
      <p:bgPr>
        <a:solidFill>
          <a:srgbClr val="F3F7F6"/>
        </a:solidFill>
        <a:effectLst/>
      </p:bgPr>
    </p:bg>
    <p:spTree>
      <p:nvGrpSpPr>
        <p:cNvPr id="1" name=""/>
        <p:cNvGrpSpPr/>
        <p:nvPr/>
      </p:nvGrpSpPr>
      <p:grpSpPr>
        <a:xfrm>
          <a:off x="0" y="0"/>
          <a:ext cx="0" cy="0"/>
          <a:chOff x="0" y="0"/>
          <a:chExt cx="0" cy="0"/>
        </a:xfrm>
      </p:grpSpPr>
      <p:sp>
        <p:nvSpPr>
          <p:cNvPr id="3" name="Text 1"/>
          <p:cNvSpPr txBox="1"/>
          <p:nvPr/>
        </p:nvSpPr>
        <p:spPr>
          <a:xfrm>
            <a:off x="344311" y="340360"/>
            <a:ext cx="8229600" cy="3749040"/>
          </a:xfrm>
          <a:prstGeom prst="rect">
            <a:avLst/>
          </a:prstGeom>
          <a:noFill/>
          <a:ln/>
        </p:spPr>
        <p:txBody>
          <a:bodyPr wrap="square" lIns="0" tIns="0" rIns="0" bIns="0" rtlCol="0" anchor="t"/>
          <a:lstStyle/>
          <a:p>
            <a:pPr marL="0" indent="0">
              <a:buNone/>
            </a:pPr>
            <a:r>
              <a:rPr lang="en-US" sz="1250" dirty="0">
                <a:solidFill>
                  <a:srgbClr val="12262B"/>
                </a:solidFill>
                <a:latin typeface="Calibri" pitchFamily="34" charset="0"/>
                <a:ea typeface="Calibri" pitchFamily="34" charset="-122"/>
                <a:cs typeface="Calibri" pitchFamily="34" charset="-120"/>
              </a:rPr>
              <a:t>NHS England (2019) </a:t>
            </a:r>
            <a:r>
              <a:rPr lang="en-US" sz="1250" i="1" dirty="0">
                <a:solidFill>
                  <a:srgbClr val="12262B"/>
                </a:solidFill>
                <a:latin typeface="Calibri" pitchFamily="34" charset="0"/>
                <a:ea typeface="Calibri" pitchFamily="34" charset="-122"/>
                <a:cs typeface="Calibri" pitchFamily="34" charset="-120"/>
              </a:rPr>
              <a:t>The NHS Long Term Plan</a:t>
            </a:r>
            <a:r>
              <a:rPr lang="en-US" sz="1250" dirty="0">
                <a:solidFill>
                  <a:srgbClr val="12262B"/>
                </a:solidFill>
                <a:latin typeface="Calibri" pitchFamily="34" charset="0"/>
                <a:ea typeface="Calibri" pitchFamily="34" charset="-122"/>
                <a:cs typeface="Calibri" pitchFamily="34" charset="-120"/>
              </a:rPr>
              <a:t>. London: NHS England. Available at: </a:t>
            </a:r>
            <a:r>
              <a:rPr lang="en-US" sz="1250" u="sng" dirty="0">
                <a:solidFill>
                  <a:srgbClr val="1B6B73"/>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https://www.longtermplan.nhs.uk/</a:t>
            </a:r>
            <a:r>
              <a:rPr lang="en-US" sz="1250" dirty="0">
                <a:solidFill>
                  <a:srgbClr val="12262B"/>
                </a:solidFill>
                <a:latin typeface="Calibri" pitchFamily="34" charset="0"/>
                <a:ea typeface="Calibri" pitchFamily="34" charset="-122"/>
                <a:cs typeface="Calibri" pitchFamily="34" charset="-120"/>
              </a:rPr>
              <a:t> (Accessed: 24 September 2026).</a:t>
            </a:r>
          </a:p>
          <a:p>
            <a:pPr marL="0" indent="0">
              <a:buNone/>
            </a:pPr>
            <a:endParaRPr lang="en-US" sz="1250" dirty="0"/>
          </a:p>
          <a:p>
            <a:pPr marL="0" indent="0">
              <a:buNone/>
            </a:pPr>
            <a:r>
              <a:rPr lang="en-US" sz="1250" dirty="0">
                <a:solidFill>
                  <a:srgbClr val="12262B"/>
                </a:solidFill>
                <a:latin typeface="Calibri" pitchFamily="34" charset="0"/>
                <a:ea typeface="Calibri" pitchFamily="34" charset="-122"/>
                <a:cs typeface="Calibri" pitchFamily="34" charset="-120"/>
              </a:rPr>
              <a:t>NHS England (2026) </a:t>
            </a:r>
            <a:r>
              <a:rPr lang="en-US" sz="1250" i="1" dirty="0">
                <a:solidFill>
                  <a:srgbClr val="12262B"/>
                </a:solidFill>
                <a:latin typeface="Calibri" pitchFamily="34" charset="0"/>
                <a:ea typeface="Calibri" pitchFamily="34" charset="-122"/>
                <a:cs typeface="Calibri" pitchFamily="34" charset="-120"/>
              </a:rPr>
              <a:t>Prevention</a:t>
            </a:r>
            <a:r>
              <a:rPr lang="en-US" sz="1250" dirty="0">
                <a:solidFill>
                  <a:srgbClr val="12262B"/>
                </a:solidFill>
                <a:latin typeface="Calibri" pitchFamily="34" charset="0"/>
                <a:ea typeface="Calibri" pitchFamily="34" charset="-122"/>
                <a:cs typeface="Calibri" pitchFamily="34" charset="-120"/>
              </a:rPr>
              <a:t>. London: NHS England. Available at: </a:t>
            </a:r>
            <a:r>
              <a:rPr lang="en-US" sz="1250" u="sng" dirty="0">
                <a:solidFill>
                  <a:srgbClr val="1B6B73"/>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https://www.england.nhs.uk/ourwork/prevention/</a:t>
            </a:r>
            <a:r>
              <a:rPr lang="en-US" sz="1250" dirty="0">
                <a:solidFill>
                  <a:srgbClr val="12262B"/>
                </a:solidFill>
                <a:latin typeface="Calibri" pitchFamily="34" charset="0"/>
                <a:ea typeface="Calibri" pitchFamily="34" charset="-122"/>
                <a:cs typeface="Calibri" pitchFamily="34" charset="-120"/>
              </a:rPr>
              <a:t> (Accessed: 24 September 2026).</a:t>
            </a:r>
          </a:p>
          <a:p>
            <a:pPr marL="0" indent="0">
              <a:buNone/>
            </a:pPr>
            <a:endParaRPr lang="en-US" sz="1250" dirty="0"/>
          </a:p>
          <a:p>
            <a:pPr marL="0" indent="0">
              <a:buNone/>
            </a:pPr>
            <a:r>
              <a:rPr lang="en-US" sz="1250" dirty="0">
                <a:solidFill>
                  <a:srgbClr val="12262B"/>
                </a:solidFill>
                <a:latin typeface="Calibri" pitchFamily="34" charset="0"/>
                <a:ea typeface="Calibri" pitchFamily="34" charset="-122"/>
                <a:cs typeface="Calibri" pitchFamily="34" charset="-120"/>
              </a:rPr>
              <a:t>Rosenstock, I.M. (1974) ‘Historical origins of the Health Belief Model’, </a:t>
            </a:r>
            <a:r>
              <a:rPr lang="en-US" sz="1250" i="1" dirty="0">
                <a:solidFill>
                  <a:srgbClr val="12262B"/>
                </a:solidFill>
                <a:latin typeface="Calibri" pitchFamily="34" charset="0"/>
                <a:ea typeface="Calibri" pitchFamily="34" charset="-122"/>
                <a:cs typeface="Calibri" pitchFamily="34" charset="-120"/>
              </a:rPr>
              <a:t>Health Education Monographs</a:t>
            </a:r>
            <a:r>
              <a:rPr lang="en-US" sz="1250" dirty="0">
                <a:solidFill>
                  <a:srgbClr val="12262B"/>
                </a:solidFill>
                <a:latin typeface="Calibri" pitchFamily="34" charset="0"/>
                <a:ea typeface="Calibri" pitchFamily="34" charset="-122"/>
                <a:cs typeface="Calibri" pitchFamily="34" charset="-120"/>
              </a:rPr>
              <a:t>, 2(4), pp. 328–335.</a:t>
            </a:r>
          </a:p>
          <a:p>
            <a:pPr marL="0" indent="0">
              <a:buNone/>
            </a:pPr>
            <a:endParaRPr lang="en-US" sz="1250" dirty="0"/>
          </a:p>
          <a:p>
            <a:pPr marL="0" indent="0">
              <a:buNone/>
            </a:pPr>
            <a:r>
              <a:rPr lang="en-US" sz="1250" dirty="0">
                <a:solidFill>
                  <a:srgbClr val="12262B"/>
                </a:solidFill>
                <a:latin typeface="Calibri" pitchFamily="34" charset="0"/>
                <a:ea typeface="Calibri" pitchFamily="34" charset="-122"/>
                <a:cs typeface="Calibri" pitchFamily="34" charset="-120"/>
              </a:rPr>
              <a:t>United Nations (2026) </a:t>
            </a:r>
            <a:r>
              <a:rPr lang="en-US" sz="1250" i="1" dirty="0">
                <a:solidFill>
                  <a:srgbClr val="12262B"/>
                </a:solidFill>
                <a:latin typeface="Calibri" pitchFamily="34" charset="0"/>
                <a:ea typeface="Calibri" pitchFamily="34" charset="-122"/>
                <a:cs typeface="Calibri" pitchFamily="34" charset="-120"/>
              </a:rPr>
              <a:t>Goal 3: Good Health and Well-being</a:t>
            </a:r>
            <a:r>
              <a:rPr lang="en-US" sz="1250" dirty="0">
                <a:solidFill>
                  <a:srgbClr val="12262B"/>
                </a:solidFill>
                <a:latin typeface="Calibri" pitchFamily="34" charset="0"/>
                <a:ea typeface="Calibri" pitchFamily="34" charset="-122"/>
                <a:cs typeface="Calibri" pitchFamily="34" charset="-120"/>
              </a:rPr>
              <a:t>. New York: United Nations, Department of Economic and Social Affairs. Available at: </a:t>
            </a:r>
            <a:r>
              <a:rPr lang="en-US" sz="1250" u="sng" dirty="0">
                <a:solidFill>
                  <a:srgbClr val="1B6B73"/>
                </a:solidFill>
                <a:latin typeface="Calibri" pitchFamily="34" charset="0"/>
                <a:ea typeface="Calibri" pitchFamily="34" charset="-122"/>
                <a:cs typeface="Calibri" pitchFamily="34" charset="-120"/>
                <a:hlinkClick r:id="rId5">
                  <a:extLst>
                    <a:ext uri="{A12FA001-AC4F-418D-AE19-62706E023703}">
                      <ahyp:hlinkClr xmlns:ahyp="http://schemas.microsoft.com/office/drawing/2018/hyperlinkcolor" val="tx"/>
                    </a:ext>
                  </a:extLst>
                </a:hlinkClick>
              </a:rPr>
              <a:t>https://sdgs.un.org/goals/goal3</a:t>
            </a:r>
            <a:r>
              <a:rPr lang="en-US" sz="1250" dirty="0">
                <a:solidFill>
                  <a:srgbClr val="12262B"/>
                </a:solidFill>
                <a:latin typeface="Calibri" pitchFamily="34" charset="0"/>
                <a:ea typeface="Calibri" pitchFamily="34" charset="-122"/>
                <a:cs typeface="Calibri" pitchFamily="34" charset="-120"/>
              </a:rPr>
              <a:t> (Accessed: 24 September 2026).</a:t>
            </a:r>
          </a:p>
          <a:p>
            <a:pPr marL="0" indent="0">
              <a:buNone/>
            </a:pPr>
            <a:endParaRPr lang="en-US" sz="1250" dirty="0"/>
          </a:p>
          <a:p>
            <a:pPr marL="0" indent="0">
              <a:buNone/>
            </a:pPr>
            <a:r>
              <a:rPr lang="en-US" sz="1250" dirty="0">
                <a:solidFill>
                  <a:srgbClr val="12262B"/>
                </a:solidFill>
                <a:latin typeface="Calibri" pitchFamily="34" charset="0"/>
                <a:ea typeface="Calibri" pitchFamily="34" charset="-122"/>
                <a:cs typeface="Calibri" pitchFamily="34" charset="-120"/>
              </a:rPr>
              <a:t>World Health Organisation (WHO) (2022) </a:t>
            </a:r>
            <a:r>
              <a:rPr lang="en-US" sz="1250" i="1" dirty="0">
                <a:solidFill>
                  <a:srgbClr val="12262B"/>
                </a:solidFill>
                <a:latin typeface="Calibri" pitchFamily="34" charset="0"/>
                <a:ea typeface="Calibri" pitchFamily="34" charset="-122"/>
                <a:cs typeface="Calibri" pitchFamily="34" charset="-120"/>
              </a:rPr>
              <a:t>World mental health report: Transforming mental health for all</a:t>
            </a:r>
            <a:r>
              <a:rPr lang="en-US" sz="1250" dirty="0">
                <a:solidFill>
                  <a:srgbClr val="12262B"/>
                </a:solidFill>
                <a:latin typeface="Calibri" pitchFamily="34" charset="0"/>
                <a:ea typeface="Calibri" pitchFamily="34" charset="-122"/>
                <a:cs typeface="Calibri" pitchFamily="34" charset="-120"/>
              </a:rPr>
              <a:t>. Geneva: World Health Organisation. Available at: </a:t>
            </a:r>
            <a:r>
              <a:rPr lang="en-US" sz="1250" u="sng" dirty="0">
                <a:solidFill>
                  <a:srgbClr val="1B6B73"/>
                </a:solidFill>
                <a:latin typeface="Calibri" pitchFamily="34" charset="0"/>
                <a:ea typeface="Calibri" pitchFamily="34" charset="-122"/>
                <a:cs typeface="Calibri" pitchFamily="34" charset="-120"/>
                <a:hlinkClick r:id="rId6">
                  <a:extLst>
                    <a:ext uri="{A12FA001-AC4F-418D-AE19-62706E023703}">
                      <ahyp:hlinkClr xmlns:ahyp="http://schemas.microsoft.com/office/drawing/2018/hyperlinkcolor" val="tx"/>
                    </a:ext>
                  </a:extLst>
                </a:hlinkClick>
              </a:rPr>
              <a:t>https://www.who.int/publications/i/item/9789240049338</a:t>
            </a:r>
            <a:r>
              <a:rPr lang="en-US" sz="1250" dirty="0">
                <a:solidFill>
                  <a:srgbClr val="12262B"/>
                </a:solidFill>
                <a:latin typeface="Calibri" pitchFamily="34" charset="0"/>
                <a:ea typeface="Calibri" pitchFamily="34" charset="-122"/>
                <a:cs typeface="Calibri" pitchFamily="34" charset="-120"/>
              </a:rPr>
              <a:t> (Accessed: 24 September 2026).</a:t>
            </a:r>
          </a:p>
          <a:p>
            <a:pPr marL="0" indent="0">
              <a:buNone/>
            </a:pPr>
            <a:endParaRPr lang="en-US" sz="1250" dirty="0">
              <a:solidFill>
                <a:srgbClr val="12262B"/>
              </a:solidFill>
              <a:latin typeface="Calibri" pitchFamily="34" charset="0"/>
              <a:ea typeface="Calibri" pitchFamily="34" charset="-122"/>
              <a:cs typeface="Calibri" pitchFamily="34" charset="-120"/>
            </a:endParaRPr>
          </a:p>
          <a:p>
            <a:pPr lvl="0"/>
            <a:r>
              <a:rPr lang="en-GB" sz="1100" dirty="0">
                <a:latin typeface="Arial" panose="020B0604020202020204" pitchFamily="34" charset="0"/>
                <a:cs typeface="Arial" panose="020B0604020202020204" pitchFamily="34" charset="0"/>
              </a:rPr>
              <a:t>World Health Organisation (2021) </a:t>
            </a:r>
            <a:r>
              <a:rPr lang="en-GB" sz="1100" i="1" dirty="0">
                <a:latin typeface="Arial" panose="020B0604020202020204" pitchFamily="34" charset="0"/>
                <a:cs typeface="Arial" panose="020B0604020202020204" pitchFamily="34" charset="0"/>
              </a:rPr>
              <a:t>Promoting well-being</a:t>
            </a:r>
            <a:r>
              <a:rPr lang="en-GB" sz="1100" dirty="0">
                <a:latin typeface="Arial" panose="020B0604020202020204" pitchFamily="34" charset="0"/>
                <a:cs typeface="Arial" panose="020B0604020202020204" pitchFamily="34" charset="0"/>
              </a:rPr>
              <a:t>. Available at: WHO – Promoting well-being (Accessed: 7 October 2026). World Health Organisation</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United Nations (2023) </a:t>
            </a:r>
            <a:r>
              <a:rPr lang="en-GB" sz="1100" i="1" dirty="0">
                <a:latin typeface="Arial" panose="020B0604020202020204" pitchFamily="34" charset="0"/>
                <a:cs typeface="Arial" panose="020B0604020202020204" pitchFamily="34" charset="0"/>
              </a:rPr>
              <a:t>Fast Facts – What is Sustainable Development?</a:t>
            </a:r>
            <a:r>
              <a:rPr lang="en-GB" sz="1100" dirty="0">
                <a:latin typeface="Arial" panose="020B0604020202020204" pitchFamily="34" charset="0"/>
                <a:cs typeface="Arial" panose="020B0604020202020204" pitchFamily="34" charset="0"/>
              </a:rPr>
              <a:t> Available at: United Nations – Sustainable Development (Accessed: 7 October 2026).</a:t>
            </a:r>
          </a:p>
          <a:p>
            <a:pPr marL="0" indent="0">
              <a:buNone/>
            </a:pPr>
            <a:endParaRPr lang="en-US" sz="12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2891174-7BB9-CB6D-D024-265EECD58297}"/>
              </a:ext>
            </a:extLst>
          </p:cNvPr>
          <p:cNvSpPr txBox="1"/>
          <p:nvPr/>
        </p:nvSpPr>
        <p:spPr>
          <a:xfrm>
            <a:off x="237066" y="450208"/>
            <a:ext cx="8376355" cy="1785104"/>
          </a:xfrm>
          <a:prstGeom prst="rect">
            <a:avLst/>
          </a:prstGeom>
          <a:noFill/>
        </p:spPr>
        <p:txBody>
          <a:bodyPr wrap="square">
            <a:spAutoFit/>
          </a:bodyPr>
          <a:lstStyle/>
          <a:p>
            <a:pPr indent="0" algn="l" rtl="0">
              <a:buNone/>
            </a:pPr>
            <a:r>
              <a:rPr lang="en-GB" sz="1100" b="0" i="0" dirty="0">
                <a:solidFill>
                  <a:schemeClr val="tx1"/>
                </a:solidFill>
                <a:effectLst/>
                <a:latin typeface="Arial" panose="020B0604020202020204" pitchFamily="34" charset="0"/>
                <a:cs typeface="Arial" panose="020B0604020202020204" pitchFamily="34" charset="0"/>
              </a:rPr>
              <a:t>United Nations (2015) </a:t>
            </a:r>
            <a:r>
              <a:rPr lang="en-GB" sz="1100" b="0" i="1" dirty="0">
                <a:solidFill>
                  <a:schemeClr val="tx1"/>
                </a:solidFill>
                <a:effectLst/>
                <a:latin typeface="Arial" panose="020B0604020202020204" pitchFamily="34" charset="0"/>
                <a:cs typeface="Arial" panose="020B0604020202020204" pitchFamily="34" charset="0"/>
              </a:rPr>
              <a:t>Transforming our world: the 2030 Agenda for Sustainable Development</a:t>
            </a:r>
            <a:r>
              <a:rPr lang="en-GB" sz="1100" b="0" i="0" dirty="0">
                <a:solidFill>
                  <a:schemeClr val="tx1"/>
                </a:solidFill>
                <a:effectLst/>
                <a:latin typeface="Arial" panose="020B0604020202020204" pitchFamily="34" charset="0"/>
                <a:cs typeface="Arial" panose="020B0604020202020204" pitchFamily="34" charset="0"/>
              </a:rPr>
              <a:t>. New York: United Nations. Available at: https://sdgs.un.org/2030agenda (Accessed: 7 October 2026). Sustainable Development Goals</a:t>
            </a:r>
          </a:p>
          <a:p>
            <a:pPr indent="0" algn="l" rtl="0">
              <a:buNone/>
            </a:pPr>
            <a:endParaRPr lang="en-GB" sz="1100" b="0" i="0" dirty="0">
              <a:solidFill>
                <a:schemeClr val="tx1"/>
              </a:solidFill>
              <a:effectLst/>
              <a:latin typeface="Arial" panose="020B0604020202020204" pitchFamily="34" charset="0"/>
              <a:cs typeface="Arial" panose="020B0604020202020204" pitchFamily="34" charset="0"/>
            </a:endParaRPr>
          </a:p>
          <a:p>
            <a:pPr indent="0" algn="l" rtl="0">
              <a:buNone/>
            </a:pPr>
            <a:r>
              <a:rPr lang="en-GB" sz="1100" b="0" i="0" dirty="0">
                <a:solidFill>
                  <a:schemeClr val="tx1"/>
                </a:solidFill>
                <a:effectLst/>
                <a:latin typeface="Arial" panose="020B0604020202020204" pitchFamily="34" charset="0"/>
                <a:cs typeface="Arial" panose="020B0604020202020204" pitchFamily="34" charset="0"/>
              </a:rPr>
              <a:t>UK Parliament (2012) </a:t>
            </a:r>
            <a:r>
              <a:rPr lang="en-GB" sz="1100" b="0" i="1" dirty="0">
                <a:solidFill>
                  <a:schemeClr val="tx1"/>
                </a:solidFill>
                <a:effectLst/>
                <a:latin typeface="Arial" panose="020B0604020202020204" pitchFamily="34" charset="0"/>
                <a:cs typeface="Arial" panose="020B0604020202020204" pitchFamily="34" charset="0"/>
              </a:rPr>
              <a:t>Health and Social Care Act 2012</a:t>
            </a:r>
            <a:r>
              <a:rPr lang="en-GB" sz="1100" b="0" i="0" dirty="0">
                <a:solidFill>
                  <a:schemeClr val="tx1"/>
                </a:solidFill>
                <a:effectLst/>
                <a:latin typeface="Arial" panose="020B0604020202020204" pitchFamily="34" charset="0"/>
                <a:cs typeface="Arial" panose="020B0604020202020204" pitchFamily="34" charset="0"/>
              </a:rPr>
              <a:t>. London: The Stationery Office. Available at: Health and Social Care Act 2012 (Accessed: 7 October 2026). </a:t>
            </a:r>
            <a:r>
              <a:rPr lang="en-GB" sz="1100" b="1" i="0" dirty="0">
                <a:solidFill>
                  <a:schemeClr val="tx1"/>
                </a:solidFill>
                <a:effectLst/>
                <a:latin typeface="Arial" panose="020B0604020202020204" pitchFamily="34" charset="0"/>
                <a:cs typeface="Arial" panose="020B0604020202020204" pitchFamily="34" charset="0"/>
              </a:rPr>
              <a:t>L</a:t>
            </a:r>
            <a:r>
              <a:rPr lang="en-GB" sz="1100" b="0" i="0" dirty="0">
                <a:solidFill>
                  <a:schemeClr val="tx1"/>
                </a:solidFill>
                <a:effectLst/>
                <a:latin typeface="Arial" panose="020B0604020202020204" pitchFamily="34" charset="0"/>
                <a:cs typeface="Arial" panose="020B0604020202020204" pitchFamily="34" charset="0"/>
              </a:rPr>
              <a:t>Legislation.gov.uk</a:t>
            </a:r>
          </a:p>
          <a:p>
            <a:pPr indent="0" algn="l" rtl="0">
              <a:buNone/>
            </a:pPr>
            <a:endParaRPr lang="en-GB" sz="1100" b="0" i="0" dirty="0">
              <a:solidFill>
                <a:schemeClr val="tx1"/>
              </a:solidFill>
              <a:effectLst/>
              <a:latin typeface="Arial" panose="020B0604020202020204" pitchFamily="34" charset="0"/>
              <a:cs typeface="Arial" panose="020B0604020202020204" pitchFamily="34" charset="0"/>
            </a:endParaRPr>
          </a:p>
          <a:p>
            <a:pPr indent="0" algn="l" rtl="0">
              <a:buNone/>
            </a:pPr>
            <a:r>
              <a:rPr lang="en-GB" sz="1100" b="0" i="0" dirty="0">
                <a:solidFill>
                  <a:schemeClr val="tx1"/>
                </a:solidFill>
                <a:effectLst/>
                <a:latin typeface="Arial" panose="020B0604020202020204" pitchFamily="34" charset="0"/>
                <a:cs typeface="Arial" panose="020B0604020202020204" pitchFamily="34" charset="0"/>
              </a:rPr>
              <a:t>UK Parliament (2022) </a:t>
            </a:r>
            <a:r>
              <a:rPr lang="en-GB" sz="1100" b="0" i="1" dirty="0">
                <a:solidFill>
                  <a:schemeClr val="tx1"/>
                </a:solidFill>
                <a:effectLst/>
                <a:latin typeface="Arial" panose="020B0604020202020204" pitchFamily="34" charset="0"/>
                <a:cs typeface="Arial" panose="020B0604020202020204" pitchFamily="34" charset="0"/>
              </a:rPr>
              <a:t>Health and Care Act 2022</a:t>
            </a:r>
            <a:r>
              <a:rPr lang="en-GB" sz="1100" b="0" i="0" dirty="0">
                <a:solidFill>
                  <a:schemeClr val="tx1"/>
                </a:solidFill>
                <a:effectLst/>
                <a:latin typeface="Arial" panose="020B0604020202020204" pitchFamily="34" charset="0"/>
                <a:cs typeface="Arial" panose="020B0604020202020204" pitchFamily="34" charset="0"/>
              </a:rPr>
              <a:t>. London: The Stationery Office. Available at: Health and Care Act 2022 (Accessed: 7 October 2026)</a:t>
            </a:r>
          </a:p>
          <a:p>
            <a:pPr indent="0" algn="l" rtl="0">
              <a:buNone/>
            </a:pPr>
            <a:endParaRPr lang="en-GB" sz="1100" b="0" i="0" dirty="0">
              <a:solidFill>
                <a:schemeClr val="tx1"/>
              </a:solidFill>
              <a:effectLst/>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King’s Fund (2024), </a:t>
            </a:r>
            <a:r>
              <a:rPr lang="en-GB" sz="1100" i="1" dirty="0">
                <a:latin typeface="Arial" panose="020B0604020202020204" pitchFamily="34" charset="0"/>
                <a:cs typeface="Arial" panose="020B0604020202020204" pitchFamily="34" charset="0"/>
              </a:rPr>
              <a:t>Mental Health 360: inequalities</a:t>
            </a:r>
            <a:r>
              <a:rPr lang="en-GB" sz="1100" dirty="0">
                <a:latin typeface="Arial" panose="020B0604020202020204" pitchFamily="34" charset="0"/>
                <a:cs typeface="Arial" panose="020B0604020202020204" pitchFamily="34" charset="0"/>
              </a:rPr>
              <a:t>. The King’s Fund webpage</a:t>
            </a:r>
            <a:endParaRPr lang="en-GB" sz="1100" b="0" i="0" dirty="0">
              <a:solidFill>
                <a:srgbClr val="0D0D0D"/>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792695"/>
      </p:ext>
    </p:extLst>
  </p:cSld>
  <p:clrMapOvr>
    <a:masterClrMapping/>
  </p:clrMapOvr>
</p:sld>
</file>

<file path=ppt/theme/theme1.xml><?xml version="1.0" encoding="utf-8"?>
<a:theme xmlns:a="http://schemas.openxmlformats.org/drawingml/2006/main" name="Dune">
  <a:themeElements>
    <a:clrScheme name="Dune">
      <a:dk1>
        <a:srgbClr val="131313"/>
      </a:dk1>
      <a:lt1>
        <a:sysClr val="window" lastClr="FFFFFF"/>
      </a:lt1>
      <a:dk2>
        <a:srgbClr val="272D2B"/>
      </a:dk2>
      <a:lt2>
        <a:srgbClr val="F0EDE6"/>
      </a:lt2>
      <a:accent1>
        <a:srgbClr val="647E6B"/>
      </a:accent1>
      <a:accent2>
        <a:srgbClr val="476262"/>
      </a:accent2>
      <a:accent3>
        <a:srgbClr val="9B8C69"/>
      </a:accent3>
      <a:accent4>
        <a:srgbClr val="BA988C"/>
      </a:accent4>
      <a:accent5>
        <a:srgbClr val="A27C7C"/>
      </a:accent5>
      <a:accent6>
        <a:srgbClr val="79958B"/>
      </a:accent6>
      <a:hlink>
        <a:srgbClr val="476262"/>
      </a:hlink>
      <a:folHlink>
        <a:srgbClr val="A27C7C"/>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id="{7A434096-21D7-44B8-8536-5670F4990977}" vid="{9E2B180D-3A1B-4983-B64A-9C133C18DC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Dune</Template>
  <TotalTime>53</TotalTime>
  <Words>1762</Words>
  <Application>Microsoft Office PowerPoint</Application>
  <PresentationFormat>On-screen Show (16:9)</PresentationFormat>
  <Paragraphs>202</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Cambria</vt:lpstr>
      <vt:lpstr>Neue Haas Grotesk Text Pro</vt:lpstr>
      <vt:lpstr>Dune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UK legislation and strategies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&amp; Sustainable Development</dc:title>
  <dc:subject>PptxGenJS Presentation</dc:subject>
  <dc:creator>Hajra Niaz</dc:creator>
  <cp:lastModifiedBy>Hajra Niaz</cp:lastModifiedBy>
  <cp:revision>1</cp:revision>
  <dcterms:created xsi:type="dcterms:W3CDTF">2026-09-28T14:10:30Z</dcterms:created>
  <dcterms:modified xsi:type="dcterms:W3CDTF">2026-10-11T08:32:24Z</dcterms:modified>
</cp:coreProperties>
</file>