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2"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854"/>
    <p:restoredTop sz="94650"/>
  </p:normalViewPr>
  <p:slideViewPr>
    <p:cSldViewPr snapToGrid="0" snapToObjects="1">
      <p:cViewPr varScale="1">
        <p:scale>
          <a:sx n="67" d="100"/>
          <a:sy n="67" d="100"/>
        </p:scale>
        <p:origin x="176" y="10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4B776-80ED-D842-8965-EDB12CC59A2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A23FC6A-2718-9F40-A0F1-D3D26D569B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C61852B-DA41-724F-97ED-7B283A2448CF}"/>
              </a:ext>
            </a:extLst>
          </p:cNvPr>
          <p:cNvSpPr>
            <a:spLocks noGrp="1"/>
          </p:cNvSpPr>
          <p:nvPr>
            <p:ph type="dt" sz="half" idx="10"/>
          </p:nvPr>
        </p:nvSpPr>
        <p:spPr/>
        <p:txBody>
          <a:bodyPr/>
          <a:lstStyle/>
          <a:p>
            <a:fld id="{A87D3E37-79CE-E44A-B3A1-8858B4BA6767}" type="datetimeFigureOut">
              <a:rPr lang="en-US" smtClean="0"/>
              <a:t>3/10/20</a:t>
            </a:fld>
            <a:endParaRPr lang="en-US"/>
          </a:p>
        </p:txBody>
      </p:sp>
      <p:sp>
        <p:nvSpPr>
          <p:cNvPr id="5" name="Footer Placeholder 4">
            <a:extLst>
              <a:ext uri="{FF2B5EF4-FFF2-40B4-BE49-F238E27FC236}">
                <a16:creationId xmlns:a16="http://schemas.microsoft.com/office/drawing/2014/main" id="{178BE8A3-585A-9546-B3F6-DA27985B56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2384F3-8AF7-024C-B4B5-B07E0FFF5D0E}"/>
              </a:ext>
            </a:extLst>
          </p:cNvPr>
          <p:cNvSpPr>
            <a:spLocks noGrp="1"/>
          </p:cNvSpPr>
          <p:nvPr>
            <p:ph type="sldNum" sz="quarter" idx="12"/>
          </p:nvPr>
        </p:nvSpPr>
        <p:spPr/>
        <p:txBody>
          <a:bodyPr/>
          <a:lstStyle/>
          <a:p>
            <a:fld id="{F62EDDAB-958F-BF4C-B48F-E5E2B32337C5}" type="slidenum">
              <a:rPr lang="en-US" smtClean="0"/>
              <a:t>‹#›</a:t>
            </a:fld>
            <a:endParaRPr lang="en-US"/>
          </a:p>
        </p:txBody>
      </p:sp>
    </p:spTree>
    <p:extLst>
      <p:ext uri="{BB962C8B-B14F-4D97-AF65-F5344CB8AC3E}">
        <p14:creationId xmlns:p14="http://schemas.microsoft.com/office/powerpoint/2010/main" val="1244854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010D4-C84E-1A42-ADE9-14A8B3DD226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14EF771-C355-6F4B-952F-8F783B05B00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90E00B5-BAD8-1F42-A4D9-2A38780B0972}"/>
              </a:ext>
            </a:extLst>
          </p:cNvPr>
          <p:cNvSpPr>
            <a:spLocks noGrp="1"/>
          </p:cNvSpPr>
          <p:nvPr>
            <p:ph type="dt" sz="half" idx="10"/>
          </p:nvPr>
        </p:nvSpPr>
        <p:spPr/>
        <p:txBody>
          <a:bodyPr/>
          <a:lstStyle/>
          <a:p>
            <a:fld id="{A87D3E37-79CE-E44A-B3A1-8858B4BA6767}" type="datetimeFigureOut">
              <a:rPr lang="en-US" smtClean="0"/>
              <a:t>3/10/20</a:t>
            </a:fld>
            <a:endParaRPr lang="en-US"/>
          </a:p>
        </p:txBody>
      </p:sp>
      <p:sp>
        <p:nvSpPr>
          <p:cNvPr id="5" name="Footer Placeholder 4">
            <a:extLst>
              <a:ext uri="{FF2B5EF4-FFF2-40B4-BE49-F238E27FC236}">
                <a16:creationId xmlns:a16="http://schemas.microsoft.com/office/drawing/2014/main" id="{D4BE3F68-087D-B74C-A7BB-02AA9944F5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7B11AC-14B3-2B45-AE1D-37CAB89C7FED}"/>
              </a:ext>
            </a:extLst>
          </p:cNvPr>
          <p:cNvSpPr>
            <a:spLocks noGrp="1"/>
          </p:cNvSpPr>
          <p:nvPr>
            <p:ph type="sldNum" sz="quarter" idx="12"/>
          </p:nvPr>
        </p:nvSpPr>
        <p:spPr/>
        <p:txBody>
          <a:bodyPr/>
          <a:lstStyle/>
          <a:p>
            <a:fld id="{F62EDDAB-958F-BF4C-B48F-E5E2B32337C5}" type="slidenum">
              <a:rPr lang="en-US" smtClean="0"/>
              <a:t>‹#›</a:t>
            </a:fld>
            <a:endParaRPr lang="en-US"/>
          </a:p>
        </p:txBody>
      </p:sp>
    </p:spTree>
    <p:extLst>
      <p:ext uri="{BB962C8B-B14F-4D97-AF65-F5344CB8AC3E}">
        <p14:creationId xmlns:p14="http://schemas.microsoft.com/office/powerpoint/2010/main" val="3565096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07FBA-DBF1-3745-866C-1BFC657FC40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BD7ECC4-0595-EF44-877B-80CAD0E9E4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E7D816D-E443-094B-9977-C1B06D3A6DB1}"/>
              </a:ext>
            </a:extLst>
          </p:cNvPr>
          <p:cNvSpPr>
            <a:spLocks noGrp="1"/>
          </p:cNvSpPr>
          <p:nvPr>
            <p:ph type="dt" sz="half" idx="10"/>
          </p:nvPr>
        </p:nvSpPr>
        <p:spPr/>
        <p:txBody>
          <a:bodyPr/>
          <a:lstStyle/>
          <a:p>
            <a:fld id="{A87D3E37-79CE-E44A-B3A1-8858B4BA6767}" type="datetimeFigureOut">
              <a:rPr lang="en-US" smtClean="0"/>
              <a:t>3/10/20</a:t>
            </a:fld>
            <a:endParaRPr lang="en-US"/>
          </a:p>
        </p:txBody>
      </p:sp>
      <p:sp>
        <p:nvSpPr>
          <p:cNvPr id="5" name="Footer Placeholder 4">
            <a:extLst>
              <a:ext uri="{FF2B5EF4-FFF2-40B4-BE49-F238E27FC236}">
                <a16:creationId xmlns:a16="http://schemas.microsoft.com/office/drawing/2014/main" id="{C8B968CF-0AAD-C041-B53E-6710F33110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812A2F-9CDA-3941-94C9-52FB28B87905}"/>
              </a:ext>
            </a:extLst>
          </p:cNvPr>
          <p:cNvSpPr>
            <a:spLocks noGrp="1"/>
          </p:cNvSpPr>
          <p:nvPr>
            <p:ph type="sldNum" sz="quarter" idx="12"/>
          </p:nvPr>
        </p:nvSpPr>
        <p:spPr/>
        <p:txBody>
          <a:bodyPr/>
          <a:lstStyle/>
          <a:p>
            <a:fld id="{F62EDDAB-958F-BF4C-B48F-E5E2B32337C5}" type="slidenum">
              <a:rPr lang="en-US" smtClean="0"/>
              <a:t>‹#›</a:t>
            </a:fld>
            <a:endParaRPr lang="en-US"/>
          </a:p>
        </p:txBody>
      </p:sp>
    </p:spTree>
    <p:extLst>
      <p:ext uri="{BB962C8B-B14F-4D97-AF65-F5344CB8AC3E}">
        <p14:creationId xmlns:p14="http://schemas.microsoft.com/office/powerpoint/2010/main" val="1531263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76DDF-CF5F-E844-9B61-CDA3245E83C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4717E12-A7C7-F442-92FB-571BD3BA17F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FB3CBC2-5DB6-D14F-B552-99DE51FB472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CC96887-3C33-1C49-AD4E-716AB83FF3B7}"/>
              </a:ext>
            </a:extLst>
          </p:cNvPr>
          <p:cNvSpPr>
            <a:spLocks noGrp="1"/>
          </p:cNvSpPr>
          <p:nvPr>
            <p:ph type="dt" sz="half" idx="10"/>
          </p:nvPr>
        </p:nvSpPr>
        <p:spPr/>
        <p:txBody>
          <a:bodyPr/>
          <a:lstStyle/>
          <a:p>
            <a:fld id="{A87D3E37-79CE-E44A-B3A1-8858B4BA6767}" type="datetimeFigureOut">
              <a:rPr lang="en-US" smtClean="0"/>
              <a:t>3/10/20</a:t>
            </a:fld>
            <a:endParaRPr lang="en-US"/>
          </a:p>
        </p:txBody>
      </p:sp>
      <p:sp>
        <p:nvSpPr>
          <p:cNvPr id="6" name="Footer Placeholder 5">
            <a:extLst>
              <a:ext uri="{FF2B5EF4-FFF2-40B4-BE49-F238E27FC236}">
                <a16:creationId xmlns:a16="http://schemas.microsoft.com/office/drawing/2014/main" id="{D351C1D0-C76E-9A45-AD6B-00D01A6BDB8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876ECF-0F0E-8849-B73F-763C3EB17A36}"/>
              </a:ext>
            </a:extLst>
          </p:cNvPr>
          <p:cNvSpPr>
            <a:spLocks noGrp="1"/>
          </p:cNvSpPr>
          <p:nvPr>
            <p:ph type="sldNum" sz="quarter" idx="12"/>
          </p:nvPr>
        </p:nvSpPr>
        <p:spPr/>
        <p:txBody>
          <a:bodyPr/>
          <a:lstStyle/>
          <a:p>
            <a:fld id="{F62EDDAB-958F-BF4C-B48F-E5E2B32337C5}" type="slidenum">
              <a:rPr lang="en-US" smtClean="0"/>
              <a:t>‹#›</a:t>
            </a:fld>
            <a:endParaRPr lang="en-US"/>
          </a:p>
        </p:txBody>
      </p:sp>
    </p:spTree>
    <p:extLst>
      <p:ext uri="{BB962C8B-B14F-4D97-AF65-F5344CB8AC3E}">
        <p14:creationId xmlns:p14="http://schemas.microsoft.com/office/powerpoint/2010/main" val="4294512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B29EB-2845-7143-9EEC-2AB8E2BF594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21F65D0-D192-0540-A3EA-55B4622163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C6F43B3-B0F1-FA4C-8EBF-55BBB26E81C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4EFD7BC-BD4F-3541-966E-5C00B06EC1A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026EBF3-2F4C-B645-884A-A12B391EB62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AF8D6EC-E9C9-2246-80AE-6D593C1FF0BC}"/>
              </a:ext>
            </a:extLst>
          </p:cNvPr>
          <p:cNvSpPr>
            <a:spLocks noGrp="1"/>
          </p:cNvSpPr>
          <p:nvPr>
            <p:ph type="dt" sz="half" idx="10"/>
          </p:nvPr>
        </p:nvSpPr>
        <p:spPr/>
        <p:txBody>
          <a:bodyPr/>
          <a:lstStyle/>
          <a:p>
            <a:fld id="{A87D3E37-79CE-E44A-B3A1-8858B4BA6767}" type="datetimeFigureOut">
              <a:rPr lang="en-US" smtClean="0"/>
              <a:t>3/10/20</a:t>
            </a:fld>
            <a:endParaRPr lang="en-US"/>
          </a:p>
        </p:txBody>
      </p:sp>
      <p:sp>
        <p:nvSpPr>
          <p:cNvPr id="8" name="Footer Placeholder 7">
            <a:extLst>
              <a:ext uri="{FF2B5EF4-FFF2-40B4-BE49-F238E27FC236}">
                <a16:creationId xmlns:a16="http://schemas.microsoft.com/office/drawing/2014/main" id="{D247D87A-0FAA-004F-9338-A4CCF3D343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88959A7-144D-F34D-8FBF-11FF3C1C3714}"/>
              </a:ext>
            </a:extLst>
          </p:cNvPr>
          <p:cNvSpPr>
            <a:spLocks noGrp="1"/>
          </p:cNvSpPr>
          <p:nvPr>
            <p:ph type="sldNum" sz="quarter" idx="12"/>
          </p:nvPr>
        </p:nvSpPr>
        <p:spPr/>
        <p:txBody>
          <a:bodyPr/>
          <a:lstStyle/>
          <a:p>
            <a:fld id="{F62EDDAB-958F-BF4C-B48F-E5E2B32337C5}" type="slidenum">
              <a:rPr lang="en-US" smtClean="0"/>
              <a:t>‹#›</a:t>
            </a:fld>
            <a:endParaRPr lang="en-US"/>
          </a:p>
        </p:txBody>
      </p:sp>
    </p:spTree>
    <p:extLst>
      <p:ext uri="{BB962C8B-B14F-4D97-AF65-F5344CB8AC3E}">
        <p14:creationId xmlns:p14="http://schemas.microsoft.com/office/powerpoint/2010/main" val="2420638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BB790-1231-7949-B132-35FCDF90AEEF}"/>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FF32E6B-B4D0-944C-8BC9-1D571BD695EA}"/>
              </a:ext>
            </a:extLst>
          </p:cNvPr>
          <p:cNvSpPr>
            <a:spLocks noGrp="1"/>
          </p:cNvSpPr>
          <p:nvPr>
            <p:ph type="dt" sz="half" idx="10"/>
          </p:nvPr>
        </p:nvSpPr>
        <p:spPr/>
        <p:txBody>
          <a:bodyPr/>
          <a:lstStyle/>
          <a:p>
            <a:fld id="{A87D3E37-79CE-E44A-B3A1-8858B4BA6767}" type="datetimeFigureOut">
              <a:rPr lang="en-US" smtClean="0"/>
              <a:t>3/10/20</a:t>
            </a:fld>
            <a:endParaRPr lang="en-US"/>
          </a:p>
        </p:txBody>
      </p:sp>
      <p:sp>
        <p:nvSpPr>
          <p:cNvPr id="4" name="Footer Placeholder 3">
            <a:extLst>
              <a:ext uri="{FF2B5EF4-FFF2-40B4-BE49-F238E27FC236}">
                <a16:creationId xmlns:a16="http://schemas.microsoft.com/office/drawing/2014/main" id="{B96110E3-796D-5547-B8CD-4B4B807EA50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1C0A202-0D28-B342-A6A9-09C6A44F24B7}"/>
              </a:ext>
            </a:extLst>
          </p:cNvPr>
          <p:cNvSpPr>
            <a:spLocks noGrp="1"/>
          </p:cNvSpPr>
          <p:nvPr>
            <p:ph type="sldNum" sz="quarter" idx="12"/>
          </p:nvPr>
        </p:nvSpPr>
        <p:spPr/>
        <p:txBody>
          <a:bodyPr/>
          <a:lstStyle/>
          <a:p>
            <a:fld id="{F62EDDAB-958F-BF4C-B48F-E5E2B32337C5}" type="slidenum">
              <a:rPr lang="en-US" smtClean="0"/>
              <a:t>‹#›</a:t>
            </a:fld>
            <a:endParaRPr lang="en-US"/>
          </a:p>
        </p:txBody>
      </p:sp>
    </p:spTree>
    <p:extLst>
      <p:ext uri="{BB962C8B-B14F-4D97-AF65-F5344CB8AC3E}">
        <p14:creationId xmlns:p14="http://schemas.microsoft.com/office/powerpoint/2010/main" val="2782192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9C9742-8C01-EA40-93F9-230E025811A9}"/>
              </a:ext>
            </a:extLst>
          </p:cNvPr>
          <p:cNvSpPr>
            <a:spLocks noGrp="1"/>
          </p:cNvSpPr>
          <p:nvPr>
            <p:ph type="dt" sz="half" idx="10"/>
          </p:nvPr>
        </p:nvSpPr>
        <p:spPr/>
        <p:txBody>
          <a:bodyPr/>
          <a:lstStyle/>
          <a:p>
            <a:fld id="{A87D3E37-79CE-E44A-B3A1-8858B4BA6767}" type="datetimeFigureOut">
              <a:rPr lang="en-US" smtClean="0"/>
              <a:t>3/10/20</a:t>
            </a:fld>
            <a:endParaRPr lang="en-US"/>
          </a:p>
        </p:txBody>
      </p:sp>
      <p:sp>
        <p:nvSpPr>
          <p:cNvPr id="3" name="Footer Placeholder 2">
            <a:extLst>
              <a:ext uri="{FF2B5EF4-FFF2-40B4-BE49-F238E27FC236}">
                <a16:creationId xmlns:a16="http://schemas.microsoft.com/office/drawing/2014/main" id="{8F4B0858-E03E-DE45-ABC1-E140C682E86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42C6D1E-41C6-C74B-A7D9-AA00E6882CCA}"/>
              </a:ext>
            </a:extLst>
          </p:cNvPr>
          <p:cNvSpPr>
            <a:spLocks noGrp="1"/>
          </p:cNvSpPr>
          <p:nvPr>
            <p:ph type="sldNum" sz="quarter" idx="12"/>
          </p:nvPr>
        </p:nvSpPr>
        <p:spPr/>
        <p:txBody>
          <a:bodyPr/>
          <a:lstStyle/>
          <a:p>
            <a:fld id="{F62EDDAB-958F-BF4C-B48F-E5E2B32337C5}" type="slidenum">
              <a:rPr lang="en-US" smtClean="0"/>
              <a:t>‹#›</a:t>
            </a:fld>
            <a:endParaRPr lang="en-US"/>
          </a:p>
        </p:txBody>
      </p:sp>
    </p:spTree>
    <p:extLst>
      <p:ext uri="{BB962C8B-B14F-4D97-AF65-F5344CB8AC3E}">
        <p14:creationId xmlns:p14="http://schemas.microsoft.com/office/powerpoint/2010/main" val="1989856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E01D0-9FCC-5A4B-982E-6239D026B1F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5170BD8-3429-7A47-B0B0-8D0874C1B4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54E53C2-AAFE-F24B-883F-7E1BB5F570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F4332B6-F2F0-C346-9CE1-C3F3C9CAEFDA}"/>
              </a:ext>
            </a:extLst>
          </p:cNvPr>
          <p:cNvSpPr>
            <a:spLocks noGrp="1"/>
          </p:cNvSpPr>
          <p:nvPr>
            <p:ph type="dt" sz="half" idx="10"/>
          </p:nvPr>
        </p:nvSpPr>
        <p:spPr/>
        <p:txBody>
          <a:bodyPr/>
          <a:lstStyle/>
          <a:p>
            <a:fld id="{A87D3E37-79CE-E44A-B3A1-8858B4BA6767}" type="datetimeFigureOut">
              <a:rPr lang="en-US" smtClean="0"/>
              <a:t>3/10/20</a:t>
            </a:fld>
            <a:endParaRPr lang="en-US"/>
          </a:p>
        </p:txBody>
      </p:sp>
      <p:sp>
        <p:nvSpPr>
          <p:cNvPr id="6" name="Footer Placeholder 5">
            <a:extLst>
              <a:ext uri="{FF2B5EF4-FFF2-40B4-BE49-F238E27FC236}">
                <a16:creationId xmlns:a16="http://schemas.microsoft.com/office/drawing/2014/main" id="{BA0CD324-FE85-2243-85F9-E2B9329CDD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3FE2F64-B37D-B847-8834-CC0090CBCBF0}"/>
              </a:ext>
            </a:extLst>
          </p:cNvPr>
          <p:cNvSpPr>
            <a:spLocks noGrp="1"/>
          </p:cNvSpPr>
          <p:nvPr>
            <p:ph type="sldNum" sz="quarter" idx="12"/>
          </p:nvPr>
        </p:nvSpPr>
        <p:spPr/>
        <p:txBody>
          <a:bodyPr/>
          <a:lstStyle/>
          <a:p>
            <a:fld id="{F62EDDAB-958F-BF4C-B48F-E5E2B32337C5}" type="slidenum">
              <a:rPr lang="en-US" smtClean="0"/>
              <a:t>‹#›</a:t>
            </a:fld>
            <a:endParaRPr lang="en-US"/>
          </a:p>
        </p:txBody>
      </p:sp>
    </p:spTree>
    <p:extLst>
      <p:ext uri="{BB962C8B-B14F-4D97-AF65-F5344CB8AC3E}">
        <p14:creationId xmlns:p14="http://schemas.microsoft.com/office/powerpoint/2010/main" val="20799276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B53C2-CEFD-8A4A-9BDA-F859DBC41F7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B818713-71BC-6648-BD84-04A47FCFC8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8FBBBD6-FFDA-5A41-BEA0-668C486EFE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C827B0-4193-214C-9B83-AC4A3A58F28F}"/>
              </a:ext>
            </a:extLst>
          </p:cNvPr>
          <p:cNvSpPr>
            <a:spLocks noGrp="1"/>
          </p:cNvSpPr>
          <p:nvPr>
            <p:ph type="dt" sz="half" idx="10"/>
          </p:nvPr>
        </p:nvSpPr>
        <p:spPr/>
        <p:txBody>
          <a:bodyPr/>
          <a:lstStyle/>
          <a:p>
            <a:fld id="{A87D3E37-79CE-E44A-B3A1-8858B4BA6767}" type="datetimeFigureOut">
              <a:rPr lang="en-US" smtClean="0"/>
              <a:t>3/10/20</a:t>
            </a:fld>
            <a:endParaRPr lang="en-US"/>
          </a:p>
        </p:txBody>
      </p:sp>
      <p:sp>
        <p:nvSpPr>
          <p:cNvPr id="6" name="Footer Placeholder 5">
            <a:extLst>
              <a:ext uri="{FF2B5EF4-FFF2-40B4-BE49-F238E27FC236}">
                <a16:creationId xmlns:a16="http://schemas.microsoft.com/office/drawing/2014/main" id="{7AB65BAF-FB73-FF46-A2F2-54FCD4F1EE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CF15AF-E4E8-B14C-846B-16E54197C4D3}"/>
              </a:ext>
            </a:extLst>
          </p:cNvPr>
          <p:cNvSpPr>
            <a:spLocks noGrp="1"/>
          </p:cNvSpPr>
          <p:nvPr>
            <p:ph type="sldNum" sz="quarter" idx="12"/>
          </p:nvPr>
        </p:nvSpPr>
        <p:spPr/>
        <p:txBody>
          <a:bodyPr/>
          <a:lstStyle/>
          <a:p>
            <a:fld id="{F62EDDAB-958F-BF4C-B48F-E5E2B32337C5}" type="slidenum">
              <a:rPr lang="en-US" smtClean="0"/>
              <a:t>‹#›</a:t>
            </a:fld>
            <a:endParaRPr lang="en-US"/>
          </a:p>
        </p:txBody>
      </p:sp>
    </p:spTree>
    <p:extLst>
      <p:ext uri="{BB962C8B-B14F-4D97-AF65-F5344CB8AC3E}">
        <p14:creationId xmlns:p14="http://schemas.microsoft.com/office/powerpoint/2010/main" val="960562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7ED03-C3C1-754C-914A-4727AA3C2DA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C38AB11-AA4D-E34E-AFE1-2B8B913E776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901A7AD-7CC5-7A4F-B4C9-77DCF1712FDB}"/>
              </a:ext>
            </a:extLst>
          </p:cNvPr>
          <p:cNvSpPr>
            <a:spLocks noGrp="1"/>
          </p:cNvSpPr>
          <p:nvPr>
            <p:ph type="dt" sz="half" idx="10"/>
          </p:nvPr>
        </p:nvSpPr>
        <p:spPr/>
        <p:txBody>
          <a:bodyPr/>
          <a:lstStyle/>
          <a:p>
            <a:fld id="{A87D3E37-79CE-E44A-B3A1-8858B4BA6767}" type="datetimeFigureOut">
              <a:rPr lang="en-US" smtClean="0"/>
              <a:t>3/10/20</a:t>
            </a:fld>
            <a:endParaRPr lang="en-US"/>
          </a:p>
        </p:txBody>
      </p:sp>
      <p:sp>
        <p:nvSpPr>
          <p:cNvPr id="5" name="Footer Placeholder 4">
            <a:extLst>
              <a:ext uri="{FF2B5EF4-FFF2-40B4-BE49-F238E27FC236}">
                <a16:creationId xmlns:a16="http://schemas.microsoft.com/office/drawing/2014/main" id="{EB23F49E-F04A-FF42-B45F-C4A9A95001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1D4C76-7785-B243-997D-068F08E50221}"/>
              </a:ext>
            </a:extLst>
          </p:cNvPr>
          <p:cNvSpPr>
            <a:spLocks noGrp="1"/>
          </p:cNvSpPr>
          <p:nvPr>
            <p:ph type="sldNum" sz="quarter" idx="12"/>
          </p:nvPr>
        </p:nvSpPr>
        <p:spPr/>
        <p:txBody>
          <a:bodyPr/>
          <a:lstStyle/>
          <a:p>
            <a:fld id="{F62EDDAB-958F-BF4C-B48F-E5E2B32337C5}" type="slidenum">
              <a:rPr lang="en-US" smtClean="0"/>
              <a:t>‹#›</a:t>
            </a:fld>
            <a:endParaRPr lang="en-US"/>
          </a:p>
        </p:txBody>
      </p:sp>
    </p:spTree>
    <p:extLst>
      <p:ext uri="{BB962C8B-B14F-4D97-AF65-F5344CB8AC3E}">
        <p14:creationId xmlns:p14="http://schemas.microsoft.com/office/powerpoint/2010/main" val="3446817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F67F365-4253-5540-8A12-AC2752039B2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CA547D2-C6B8-C846-B7E1-628C6B8FF36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EB13CD-4877-734F-96A6-5E56A79B66D2}"/>
              </a:ext>
            </a:extLst>
          </p:cNvPr>
          <p:cNvSpPr>
            <a:spLocks noGrp="1"/>
          </p:cNvSpPr>
          <p:nvPr>
            <p:ph type="dt" sz="half" idx="10"/>
          </p:nvPr>
        </p:nvSpPr>
        <p:spPr/>
        <p:txBody>
          <a:bodyPr/>
          <a:lstStyle/>
          <a:p>
            <a:fld id="{A87D3E37-79CE-E44A-B3A1-8858B4BA6767}" type="datetimeFigureOut">
              <a:rPr lang="en-US" smtClean="0"/>
              <a:t>3/10/20</a:t>
            </a:fld>
            <a:endParaRPr lang="en-US"/>
          </a:p>
        </p:txBody>
      </p:sp>
      <p:sp>
        <p:nvSpPr>
          <p:cNvPr id="5" name="Footer Placeholder 4">
            <a:extLst>
              <a:ext uri="{FF2B5EF4-FFF2-40B4-BE49-F238E27FC236}">
                <a16:creationId xmlns:a16="http://schemas.microsoft.com/office/drawing/2014/main" id="{1748ECE9-35E3-D24B-BED7-6336BD57DF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F76CDC-DFE3-B042-B1B3-4CD2FD7E1A25}"/>
              </a:ext>
            </a:extLst>
          </p:cNvPr>
          <p:cNvSpPr>
            <a:spLocks noGrp="1"/>
          </p:cNvSpPr>
          <p:nvPr>
            <p:ph type="sldNum" sz="quarter" idx="12"/>
          </p:nvPr>
        </p:nvSpPr>
        <p:spPr/>
        <p:txBody>
          <a:bodyPr/>
          <a:lstStyle/>
          <a:p>
            <a:fld id="{F62EDDAB-958F-BF4C-B48F-E5E2B32337C5}" type="slidenum">
              <a:rPr lang="en-US" smtClean="0"/>
              <a:t>‹#›</a:t>
            </a:fld>
            <a:endParaRPr lang="en-US"/>
          </a:p>
        </p:txBody>
      </p:sp>
    </p:spTree>
    <p:extLst>
      <p:ext uri="{BB962C8B-B14F-4D97-AF65-F5344CB8AC3E}">
        <p14:creationId xmlns:p14="http://schemas.microsoft.com/office/powerpoint/2010/main" val="2951120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D3968E2-4351-634B-8E95-8A9207B2E4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614DCA4-94B0-7945-93E4-EBD1C4472E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644BD56-F822-4C4C-988E-BCBD39EBCD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7D3E37-79CE-E44A-B3A1-8858B4BA6767}" type="datetimeFigureOut">
              <a:rPr lang="en-US" smtClean="0"/>
              <a:t>3/10/20</a:t>
            </a:fld>
            <a:endParaRPr lang="en-US"/>
          </a:p>
        </p:txBody>
      </p:sp>
      <p:sp>
        <p:nvSpPr>
          <p:cNvPr id="5" name="Footer Placeholder 4">
            <a:extLst>
              <a:ext uri="{FF2B5EF4-FFF2-40B4-BE49-F238E27FC236}">
                <a16:creationId xmlns:a16="http://schemas.microsoft.com/office/drawing/2014/main" id="{42F03279-6D85-6E49-A70B-A0FF7F5D42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F148F88-EFD9-E543-8B88-AB68DDE03D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2EDDAB-958F-BF4C-B48F-E5E2B32337C5}" type="slidenum">
              <a:rPr lang="en-US" smtClean="0"/>
              <a:t>‹#›</a:t>
            </a:fld>
            <a:endParaRPr lang="en-US"/>
          </a:p>
        </p:txBody>
      </p:sp>
    </p:spTree>
    <p:extLst>
      <p:ext uri="{BB962C8B-B14F-4D97-AF65-F5344CB8AC3E}">
        <p14:creationId xmlns:p14="http://schemas.microsoft.com/office/powerpoint/2010/main" val="3354172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www.youtube.com/watch?v=bKUG7-lAPUg" TargetMode="Externa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mywestford.com/blog/social-factors-that-impact-of-travel-and-tourism-industry/" TargetMode="External"/><Relationship Id="rId7" Type="http://schemas.openxmlformats.org/officeDocument/2006/relationships/hyperlink" Target="https://www.youtube.com/watch?v=bKUG7-lAPUg" TargetMode="External"/><Relationship Id="rId2" Type="http://schemas.openxmlformats.org/officeDocument/2006/relationships/hyperlink" Target="https://www.ibisworld.com/united-kingdom/market-research-reports/hotels-industry/" TargetMode="External"/><Relationship Id="rId1" Type="http://schemas.openxmlformats.org/officeDocument/2006/relationships/slideLayout" Target="../slideLayouts/slideLayout2.xml"/><Relationship Id="rId6" Type="http://schemas.openxmlformats.org/officeDocument/2006/relationships/hyperlink" Target="https://www.indeed.co.uk/viewjob?jk=0c4075f7f89882b6&amp;tk=1e30f2o9j40gt801&amp;from=serp&amp;vjs=3" TargetMode="External"/><Relationship Id="rId5" Type="http://schemas.openxmlformats.org/officeDocument/2006/relationships/hyperlink" Target="https://pestleanalysis.com/hotel-industry-pestel-analysis/" TargetMode="External"/><Relationship Id="rId4" Type="http://schemas.openxmlformats.org/officeDocument/2006/relationships/hyperlink" Target="https://www.hilton.com/en/corporate/wp-content/uploads/2019/11/20190225_External-Diversity-Brochure.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Freeform 14">
            <a:extLst>
              <a:ext uri="{FF2B5EF4-FFF2-40B4-BE49-F238E27FC236}">
                <a16:creationId xmlns:a16="http://schemas.microsoft.com/office/drawing/2014/main" id="{6FC11E2E-9797-4FEA-90FD-894E32A20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448626"/>
            <a:ext cx="6738450" cy="1409374"/>
          </a:xfrm>
          <a:custGeom>
            <a:avLst/>
            <a:gdLst>
              <a:gd name="connsiteX0" fmla="*/ 0 w 6738450"/>
              <a:gd name="connsiteY0" fmla="*/ 0 h 1409374"/>
              <a:gd name="connsiteX1" fmla="*/ 6738450 w 6738450"/>
              <a:gd name="connsiteY1" fmla="*/ 0 h 1409374"/>
              <a:gd name="connsiteX2" fmla="*/ 6085725 w 6738450"/>
              <a:gd name="connsiteY2" fmla="*/ 1409374 h 1409374"/>
              <a:gd name="connsiteX3" fmla="*/ 1524000 w 6738450"/>
              <a:gd name="connsiteY3" fmla="*/ 1409374 h 1409374"/>
              <a:gd name="connsiteX4" fmla="*/ 1200418 w 6738450"/>
              <a:gd name="connsiteY4" fmla="*/ 1409374 h 1409374"/>
              <a:gd name="connsiteX5" fmla="*/ 0 w 6738450"/>
              <a:gd name="connsiteY5" fmla="*/ 1409374 h 14093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38450" h="1409374">
                <a:moveTo>
                  <a:pt x="0" y="0"/>
                </a:moveTo>
                <a:lnTo>
                  <a:pt x="6738450" y="0"/>
                </a:lnTo>
                <a:lnTo>
                  <a:pt x="6085725" y="1409374"/>
                </a:lnTo>
                <a:lnTo>
                  <a:pt x="1524000" y="1409374"/>
                </a:lnTo>
                <a:lnTo>
                  <a:pt x="1200418" y="1409374"/>
                </a:lnTo>
                <a:lnTo>
                  <a:pt x="0" y="1409374"/>
                </a:lnTo>
                <a:close/>
              </a:path>
            </a:pathLst>
          </a:custGeom>
          <a:solidFill>
            <a:schemeClr val="tx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0" name="Freeform 33">
            <a:extLst>
              <a:ext uri="{FF2B5EF4-FFF2-40B4-BE49-F238E27FC236}">
                <a16:creationId xmlns:a16="http://schemas.microsoft.com/office/drawing/2014/main" id="{F8828EFD-56F8-4B00-9A0D-B623CC074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02096" y="3608996"/>
            <a:ext cx="4522796" cy="3249004"/>
          </a:xfrm>
          <a:custGeom>
            <a:avLst/>
            <a:gdLst>
              <a:gd name="connsiteX0" fmla="*/ 3018081 w 4522796"/>
              <a:gd name="connsiteY0" fmla="*/ 0 h 3249004"/>
              <a:gd name="connsiteX1" fmla="*/ 0 w 4522796"/>
              <a:gd name="connsiteY1" fmla="*/ 0 h 3249004"/>
              <a:gd name="connsiteX2" fmla="*/ 0 w 4522796"/>
              <a:gd name="connsiteY2" fmla="*/ 3249004 h 3249004"/>
              <a:gd name="connsiteX3" fmla="*/ 4522796 w 4522796"/>
              <a:gd name="connsiteY3" fmla="*/ 3249004 h 3249004"/>
            </a:gdLst>
            <a:ahLst/>
            <a:cxnLst>
              <a:cxn ang="0">
                <a:pos x="connsiteX0" y="connsiteY0"/>
              </a:cxn>
              <a:cxn ang="0">
                <a:pos x="connsiteX1" y="connsiteY1"/>
              </a:cxn>
              <a:cxn ang="0">
                <a:pos x="connsiteX2" y="connsiteY2"/>
              </a:cxn>
              <a:cxn ang="0">
                <a:pos x="connsiteX3" y="connsiteY3"/>
              </a:cxn>
            </a:cxnLst>
            <a:rect l="l" t="t" r="r" b="b"/>
            <a:pathLst>
              <a:path w="4522796" h="3249004">
                <a:moveTo>
                  <a:pt x="3018081" y="0"/>
                </a:moveTo>
                <a:lnTo>
                  <a:pt x="0" y="0"/>
                </a:lnTo>
                <a:lnTo>
                  <a:pt x="0" y="3249004"/>
                </a:lnTo>
                <a:lnTo>
                  <a:pt x="4522796" y="324900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1"/>
          </a:p>
        </p:txBody>
      </p:sp>
      <p:sp>
        <p:nvSpPr>
          <p:cNvPr id="2" name="Title 1">
            <a:extLst>
              <a:ext uri="{FF2B5EF4-FFF2-40B4-BE49-F238E27FC236}">
                <a16:creationId xmlns:a16="http://schemas.microsoft.com/office/drawing/2014/main" id="{642CD434-08CE-A143-8891-F7270B557C72}"/>
              </a:ext>
            </a:extLst>
          </p:cNvPr>
          <p:cNvSpPr>
            <a:spLocks noGrp="1"/>
          </p:cNvSpPr>
          <p:nvPr>
            <p:ph type="ctrTitle"/>
          </p:nvPr>
        </p:nvSpPr>
        <p:spPr>
          <a:xfrm>
            <a:off x="1524000" y="3011117"/>
            <a:ext cx="6618051" cy="1355750"/>
          </a:xfrm>
        </p:spPr>
        <p:txBody>
          <a:bodyPr>
            <a:normAutofit/>
          </a:bodyPr>
          <a:lstStyle/>
          <a:p>
            <a:pPr algn="l"/>
            <a:r>
              <a:rPr lang="en-US" sz="5400"/>
              <a:t>Hotel International </a:t>
            </a:r>
          </a:p>
        </p:txBody>
      </p:sp>
      <p:sp>
        <p:nvSpPr>
          <p:cNvPr id="3" name="Subtitle 2">
            <a:extLst>
              <a:ext uri="{FF2B5EF4-FFF2-40B4-BE49-F238E27FC236}">
                <a16:creationId xmlns:a16="http://schemas.microsoft.com/office/drawing/2014/main" id="{C0721107-CAE5-8E4C-BC6C-686F4BAA0F80}"/>
              </a:ext>
            </a:extLst>
          </p:cNvPr>
          <p:cNvSpPr>
            <a:spLocks noGrp="1"/>
          </p:cNvSpPr>
          <p:nvPr>
            <p:ph type="subTitle" idx="1"/>
          </p:nvPr>
        </p:nvSpPr>
        <p:spPr>
          <a:xfrm>
            <a:off x="1524000" y="4373823"/>
            <a:ext cx="6618051" cy="911117"/>
          </a:xfrm>
        </p:spPr>
        <p:txBody>
          <a:bodyPr>
            <a:normAutofit/>
          </a:bodyPr>
          <a:lstStyle/>
          <a:p>
            <a:pPr algn="l"/>
            <a:r>
              <a:rPr lang="en-US" sz="2000"/>
              <a:t>Shaik Ullah- 1705093</a:t>
            </a:r>
          </a:p>
        </p:txBody>
      </p:sp>
      <p:sp>
        <p:nvSpPr>
          <p:cNvPr id="31" name="Freeform 24">
            <a:extLst>
              <a:ext uri="{FF2B5EF4-FFF2-40B4-BE49-F238E27FC236}">
                <a16:creationId xmlns:a16="http://schemas.microsoft.com/office/drawing/2014/main" id="{3D4697C8-4A0D-4493-B526-7CC15E0EE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20618" cy="2896258"/>
          </a:xfrm>
          <a:custGeom>
            <a:avLst/>
            <a:gdLst>
              <a:gd name="connsiteX0" fmla="*/ 0 w 5920618"/>
              <a:gd name="connsiteY0" fmla="*/ 0 h 2896258"/>
              <a:gd name="connsiteX1" fmla="*/ 3191370 w 5920618"/>
              <a:gd name="connsiteY1" fmla="*/ 0 h 2896258"/>
              <a:gd name="connsiteX2" fmla="*/ 3346315 w 5920618"/>
              <a:gd name="connsiteY2" fmla="*/ 0 h 2896258"/>
              <a:gd name="connsiteX3" fmla="*/ 5920618 w 5920618"/>
              <a:gd name="connsiteY3" fmla="*/ 0 h 2896258"/>
              <a:gd name="connsiteX4" fmla="*/ 4583705 w 5920618"/>
              <a:gd name="connsiteY4" fmla="*/ 2896258 h 2896258"/>
              <a:gd name="connsiteX5" fmla="*/ 3346315 w 5920618"/>
              <a:gd name="connsiteY5" fmla="*/ 2896258 h 2896258"/>
              <a:gd name="connsiteX6" fmla="*/ 1854457 w 5920618"/>
              <a:gd name="connsiteY6" fmla="*/ 2896258 h 2896258"/>
              <a:gd name="connsiteX7" fmla="*/ 0 w 5920618"/>
              <a:gd name="connsiteY7" fmla="*/ 2896258 h 2896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20618" h="2896258">
                <a:moveTo>
                  <a:pt x="0" y="0"/>
                </a:moveTo>
                <a:lnTo>
                  <a:pt x="3191370" y="0"/>
                </a:lnTo>
                <a:lnTo>
                  <a:pt x="3346315" y="0"/>
                </a:lnTo>
                <a:lnTo>
                  <a:pt x="5920618" y="0"/>
                </a:lnTo>
                <a:lnTo>
                  <a:pt x="4583705" y="2896258"/>
                </a:lnTo>
                <a:lnTo>
                  <a:pt x="3346315" y="2896258"/>
                </a:lnTo>
                <a:lnTo>
                  <a:pt x="1854457" y="2896258"/>
                </a:lnTo>
                <a:lnTo>
                  <a:pt x="0" y="289625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 up of a sign&#10;&#10;Description automatically generated">
            <a:extLst>
              <a:ext uri="{FF2B5EF4-FFF2-40B4-BE49-F238E27FC236}">
                <a16:creationId xmlns:a16="http://schemas.microsoft.com/office/drawing/2014/main" id="{F1B25F42-3388-2145-B3E4-E0F9FF482E26}"/>
              </a:ext>
            </a:extLst>
          </p:cNvPr>
          <p:cNvPicPr>
            <a:picLocks noChangeAspect="1"/>
          </p:cNvPicPr>
          <p:nvPr/>
        </p:nvPicPr>
        <p:blipFill>
          <a:blip r:embed="rId2"/>
          <a:stretch>
            <a:fillRect/>
          </a:stretch>
        </p:blipFill>
        <p:spPr>
          <a:xfrm>
            <a:off x="8483423" y="906294"/>
            <a:ext cx="3079129" cy="2696628"/>
          </a:xfrm>
          <a:prstGeom prst="rect">
            <a:avLst/>
          </a:prstGeom>
        </p:spPr>
      </p:pic>
      <p:sp>
        <p:nvSpPr>
          <p:cNvPr id="16" name="Freeform 15">
            <a:extLst>
              <a:ext uri="{FF2B5EF4-FFF2-40B4-BE49-F238E27FC236}">
                <a16:creationId xmlns:a16="http://schemas.microsoft.com/office/drawing/2014/main" id="{A085B63A-2D2F-4B09-9BFB-E2080686C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6810" y="5448626"/>
            <a:ext cx="5925190" cy="1409374"/>
          </a:xfrm>
          <a:custGeom>
            <a:avLst/>
            <a:gdLst>
              <a:gd name="connsiteX0" fmla="*/ 652725 w 5925190"/>
              <a:gd name="connsiteY0" fmla="*/ 0 h 1409374"/>
              <a:gd name="connsiteX1" fmla="*/ 5925190 w 5925190"/>
              <a:gd name="connsiteY1" fmla="*/ 0 h 1409374"/>
              <a:gd name="connsiteX2" fmla="*/ 5925190 w 5925190"/>
              <a:gd name="connsiteY2" fmla="*/ 1409374 h 1409374"/>
              <a:gd name="connsiteX3" fmla="*/ 0 w 5925190"/>
              <a:gd name="connsiteY3" fmla="*/ 1409374 h 1409374"/>
            </a:gdLst>
            <a:ahLst/>
            <a:cxnLst>
              <a:cxn ang="0">
                <a:pos x="connsiteX0" y="connsiteY0"/>
              </a:cxn>
              <a:cxn ang="0">
                <a:pos x="connsiteX1" y="connsiteY1"/>
              </a:cxn>
              <a:cxn ang="0">
                <a:pos x="connsiteX2" y="connsiteY2"/>
              </a:cxn>
              <a:cxn ang="0">
                <a:pos x="connsiteX3" y="connsiteY3"/>
              </a:cxn>
            </a:cxnLst>
            <a:rect l="l" t="t" r="r" b="b"/>
            <a:pathLst>
              <a:path w="5925190" h="1409374">
                <a:moveTo>
                  <a:pt x="652725" y="0"/>
                </a:moveTo>
                <a:lnTo>
                  <a:pt x="5925190" y="0"/>
                </a:lnTo>
                <a:lnTo>
                  <a:pt x="5925190" y="1409374"/>
                </a:lnTo>
                <a:lnTo>
                  <a:pt x="0" y="1409374"/>
                </a:ln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1B460722-6AE1-7A4A-B98F-C20E776FF8A9}"/>
              </a:ext>
            </a:extLst>
          </p:cNvPr>
          <p:cNvSpPr txBox="1"/>
          <p:nvPr/>
        </p:nvSpPr>
        <p:spPr>
          <a:xfrm>
            <a:off x="8648700" y="3602922"/>
            <a:ext cx="2728137" cy="461665"/>
          </a:xfrm>
          <a:prstGeom prst="rect">
            <a:avLst/>
          </a:prstGeom>
          <a:noFill/>
        </p:spPr>
        <p:txBody>
          <a:bodyPr wrap="square" rtlCol="0">
            <a:spAutoFit/>
          </a:bodyPr>
          <a:lstStyle/>
          <a:p>
            <a:r>
              <a:rPr lang="en-US" sz="1200" dirty="0"/>
              <a:t>Image: Diversity &amp; Inclusion at Hilton Brochure</a:t>
            </a:r>
          </a:p>
        </p:txBody>
      </p:sp>
    </p:spTree>
    <p:extLst>
      <p:ext uri="{BB962C8B-B14F-4D97-AF65-F5344CB8AC3E}">
        <p14:creationId xmlns:p14="http://schemas.microsoft.com/office/powerpoint/2010/main" val="2005817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B68F0-DA0E-5848-A56F-D489611AA4E6}"/>
              </a:ext>
            </a:extLst>
          </p:cNvPr>
          <p:cNvSpPr>
            <a:spLocks noGrp="1"/>
          </p:cNvSpPr>
          <p:nvPr>
            <p:ph type="title"/>
          </p:nvPr>
        </p:nvSpPr>
        <p:spPr>
          <a:xfrm>
            <a:off x="3452480" y="140492"/>
            <a:ext cx="10515600" cy="1078706"/>
          </a:xfrm>
        </p:spPr>
        <p:txBody>
          <a:bodyPr/>
          <a:lstStyle/>
          <a:p>
            <a:r>
              <a:rPr lang="en-US" dirty="0"/>
              <a:t>Introduction </a:t>
            </a:r>
          </a:p>
        </p:txBody>
      </p:sp>
      <p:sp>
        <p:nvSpPr>
          <p:cNvPr id="3" name="Content Placeholder 2">
            <a:extLst>
              <a:ext uri="{FF2B5EF4-FFF2-40B4-BE49-F238E27FC236}">
                <a16:creationId xmlns:a16="http://schemas.microsoft.com/office/drawing/2014/main" id="{F11F35E3-C112-0649-A82E-5087FDA38905}"/>
              </a:ext>
            </a:extLst>
          </p:cNvPr>
          <p:cNvSpPr>
            <a:spLocks noGrp="1"/>
          </p:cNvSpPr>
          <p:nvPr>
            <p:ph idx="1"/>
          </p:nvPr>
        </p:nvSpPr>
        <p:spPr>
          <a:xfrm>
            <a:off x="838200" y="1287464"/>
            <a:ext cx="10515600" cy="4351338"/>
          </a:xfrm>
        </p:spPr>
        <p:txBody>
          <a:bodyPr>
            <a:normAutofit/>
          </a:bodyPr>
          <a:lstStyle/>
          <a:p>
            <a:pPr marL="0" indent="0">
              <a:buNone/>
            </a:pPr>
            <a:r>
              <a:rPr lang="en-US" sz="3200" dirty="0">
                <a:latin typeface="Arial" panose="020B0604020202020204" pitchFamily="34" charset="0"/>
                <a:cs typeface="Arial" panose="020B0604020202020204" pitchFamily="34" charset="0"/>
              </a:rPr>
              <a:t>Hi everyone, for my presentation I will be looking at the Hilton Hotel in Cardiff. </a:t>
            </a:r>
            <a:br>
              <a:rPr lang="en-US" sz="3200" dirty="0">
                <a:latin typeface="Arial" panose="020B0604020202020204" pitchFamily="34" charset="0"/>
                <a:cs typeface="Arial" panose="020B0604020202020204" pitchFamily="34" charset="0"/>
              </a:rPr>
            </a:br>
            <a:r>
              <a:rPr lang="en-US" sz="3200" dirty="0">
                <a:latin typeface="Arial" panose="020B0604020202020204" pitchFamily="34" charset="0"/>
                <a:cs typeface="Arial" panose="020B0604020202020204" pitchFamily="34" charset="0"/>
              </a:rPr>
              <a:t>I will be talking about the Political, Economic, Social, Technological, Legal and Environment (PESTLE), and looking at culture and diversity, recruitment and selection, and performance management. </a:t>
            </a:r>
          </a:p>
        </p:txBody>
      </p:sp>
    </p:spTree>
    <p:extLst>
      <p:ext uri="{BB962C8B-B14F-4D97-AF65-F5344CB8AC3E}">
        <p14:creationId xmlns:p14="http://schemas.microsoft.com/office/powerpoint/2010/main" val="1437238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29">
            <a:extLst>
              <a:ext uri="{FF2B5EF4-FFF2-40B4-BE49-F238E27FC236}">
                <a16:creationId xmlns:a16="http://schemas.microsoft.com/office/drawing/2014/main" id="{D48D9584-D2FD-48CE-9E17-4E250B743B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lose up of a street&#10;&#10;Description automatically generated">
            <a:extLst>
              <a:ext uri="{FF2B5EF4-FFF2-40B4-BE49-F238E27FC236}">
                <a16:creationId xmlns:a16="http://schemas.microsoft.com/office/drawing/2014/main" id="{5CDF1C7D-39BF-9545-82C0-6D91CE495988}"/>
              </a:ext>
            </a:extLst>
          </p:cNvPr>
          <p:cNvPicPr>
            <a:picLocks noChangeAspect="1"/>
          </p:cNvPicPr>
          <p:nvPr/>
        </p:nvPicPr>
        <p:blipFill rotWithShape="1">
          <a:blip r:embed="rId2"/>
          <a:srcRect l="545" r="2476" b="-1"/>
          <a:stretch/>
        </p:blipFill>
        <p:spPr>
          <a:xfrm>
            <a:off x="357721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p:spPr>
      </p:pic>
      <p:pic>
        <p:nvPicPr>
          <p:cNvPr id="10" name="Picture 9" descr="A bedroom with a bed and desk in a room&#10;&#10;Description automatically generated">
            <a:extLst>
              <a:ext uri="{FF2B5EF4-FFF2-40B4-BE49-F238E27FC236}">
                <a16:creationId xmlns:a16="http://schemas.microsoft.com/office/drawing/2014/main" id="{F4978858-F49E-8049-A932-15DFCE226B3C}"/>
              </a:ext>
            </a:extLst>
          </p:cNvPr>
          <p:cNvPicPr>
            <a:picLocks noChangeAspect="1"/>
          </p:cNvPicPr>
          <p:nvPr/>
        </p:nvPicPr>
        <p:blipFill rotWithShape="1">
          <a:blip r:embed="rId3"/>
          <a:srcRect l="2615" r="30266" b="-3"/>
          <a:stretch/>
        </p:blipFill>
        <p:spPr>
          <a:xfrm>
            <a:off x="7822523" y="3456433"/>
            <a:ext cx="4369477" cy="3401568"/>
          </a:xfrm>
          <a:custGeom>
            <a:avLst/>
            <a:gdLst/>
            <a:ahLst/>
            <a:cxnLst/>
            <a:rect l="l" t="t" r="r" b="b"/>
            <a:pathLst>
              <a:path w="4369477" h="3401568">
                <a:moveTo>
                  <a:pt x="781270" y="0"/>
                </a:moveTo>
                <a:lnTo>
                  <a:pt x="4369477" y="0"/>
                </a:lnTo>
                <a:lnTo>
                  <a:pt x="4369477" y="3401568"/>
                </a:lnTo>
                <a:lnTo>
                  <a:pt x="0" y="3401568"/>
                </a:lnTo>
                <a:lnTo>
                  <a:pt x="1963" y="3397912"/>
                </a:lnTo>
                <a:cubicBezTo>
                  <a:pt x="454182" y="2512619"/>
                  <a:pt x="736170" y="1430108"/>
                  <a:pt x="776876" y="254399"/>
                </a:cubicBezTo>
                <a:close/>
              </a:path>
            </a:pathLst>
          </a:custGeom>
        </p:spPr>
      </p:pic>
      <p:pic>
        <p:nvPicPr>
          <p:cNvPr id="8" name="Picture 7" descr="A dining room table&#10;&#10;Description automatically generated">
            <a:extLst>
              <a:ext uri="{FF2B5EF4-FFF2-40B4-BE49-F238E27FC236}">
                <a16:creationId xmlns:a16="http://schemas.microsoft.com/office/drawing/2014/main" id="{406F0EB3-9E01-914E-8CCE-5D61F0B269C0}"/>
              </a:ext>
            </a:extLst>
          </p:cNvPr>
          <p:cNvPicPr>
            <a:picLocks noChangeAspect="1"/>
          </p:cNvPicPr>
          <p:nvPr/>
        </p:nvPicPr>
        <p:blipFill rotWithShape="1">
          <a:blip r:embed="rId4"/>
          <a:srcRect l="10180" r="14887" b="2"/>
          <a:stretch/>
        </p:blipFill>
        <p:spPr>
          <a:xfrm>
            <a:off x="3630260"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p:spPr>
      </p:pic>
      <p:sp useBgFill="1">
        <p:nvSpPr>
          <p:cNvPr id="39" name="Freeform: Shape 31">
            <a:extLst>
              <a:ext uri="{FF2B5EF4-FFF2-40B4-BE49-F238E27FC236}">
                <a16:creationId xmlns:a16="http://schemas.microsoft.com/office/drawing/2014/main" id="{CA17DEF4-6C5D-41C6-8D93-5C7CFD7ADA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97136" cy="6858000"/>
          </a:xfrm>
          <a:custGeom>
            <a:avLst/>
            <a:gdLst>
              <a:gd name="connsiteX0" fmla="*/ 0 w 4397136"/>
              <a:gd name="connsiteY0" fmla="*/ 0 h 6858000"/>
              <a:gd name="connsiteX1" fmla="*/ 3599069 w 4397136"/>
              <a:gd name="connsiteY1" fmla="*/ 0 h 6858000"/>
              <a:gd name="connsiteX2" fmla="*/ 3634072 w 4397136"/>
              <a:gd name="connsiteY2" fmla="*/ 58977 h 6858000"/>
              <a:gd name="connsiteX3" fmla="*/ 4397136 w 4397136"/>
              <a:gd name="connsiteY3" fmla="*/ 3474189 h 6858000"/>
              <a:gd name="connsiteX4" fmla="*/ 3802221 w 4397136"/>
              <a:gd name="connsiteY4" fmla="*/ 6546415 h 6858000"/>
              <a:gd name="connsiteX5" fmla="*/ 3649466 w 4397136"/>
              <a:gd name="connsiteY5" fmla="*/ 6858000 h 6858000"/>
              <a:gd name="connsiteX6" fmla="*/ 0 w 439713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7136" h="6858000">
                <a:moveTo>
                  <a:pt x="0" y="0"/>
                </a:moveTo>
                <a:lnTo>
                  <a:pt x="3599069" y="0"/>
                </a:lnTo>
                <a:lnTo>
                  <a:pt x="3634072" y="58977"/>
                </a:lnTo>
                <a:cubicBezTo>
                  <a:pt x="4105532" y="933006"/>
                  <a:pt x="4397136" y="2140466"/>
                  <a:pt x="4397136" y="3474189"/>
                </a:cubicBezTo>
                <a:cubicBezTo>
                  <a:pt x="4397136" y="4641197"/>
                  <a:pt x="4173877" y="5711534"/>
                  <a:pt x="3802221" y="6546415"/>
                </a:cubicBezTo>
                <a:lnTo>
                  <a:pt x="3649466"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40" name="Freeform: Shape 33">
            <a:extLst>
              <a:ext uri="{FF2B5EF4-FFF2-40B4-BE49-F238E27FC236}">
                <a16:creationId xmlns:a16="http://schemas.microsoft.com/office/drawing/2014/main" id="{22BBC5A3-5C8C-4FB9-AEFF-8778D2C98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86504" cy="6858000"/>
          </a:xfrm>
          <a:custGeom>
            <a:avLst/>
            <a:gdLst>
              <a:gd name="connsiteX0" fmla="*/ 0 w 4386504"/>
              <a:gd name="connsiteY0" fmla="*/ 0 h 6858000"/>
              <a:gd name="connsiteX1" fmla="*/ 3588437 w 4386504"/>
              <a:gd name="connsiteY1" fmla="*/ 0 h 6858000"/>
              <a:gd name="connsiteX2" fmla="*/ 3623440 w 4386504"/>
              <a:gd name="connsiteY2" fmla="*/ 58977 h 6858000"/>
              <a:gd name="connsiteX3" fmla="*/ 4386504 w 4386504"/>
              <a:gd name="connsiteY3" fmla="*/ 3474189 h 6858000"/>
              <a:gd name="connsiteX4" fmla="*/ 3791589 w 4386504"/>
              <a:gd name="connsiteY4" fmla="*/ 6546415 h 6858000"/>
              <a:gd name="connsiteX5" fmla="*/ 3638834 w 4386504"/>
              <a:gd name="connsiteY5" fmla="*/ 6858000 h 6858000"/>
              <a:gd name="connsiteX6" fmla="*/ 0 w 438650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6504" h="6858000">
                <a:moveTo>
                  <a:pt x="0" y="0"/>
                </a:moveTo>
                <a:lnTo>
                  <a:pt x="3588437" y="0"/>
                </a:lnTo>
                <a:lnTo>
                  <a:pt x="3623440" y="58977"/>
                </a:lnTo>
                <a:cubicBezTo>
                  <a:pt x="4094900" y="933006"/>
                  <a:pt x="4386504" y="2140466"/>
                  <a:pt x="4386504" y="3474189"/>
                </a:cubicBezTo>
                <a:cubicBezTo>
                  <a:pt x="4386504" y="4641197"/>
                  <a:pt x="4163245" y="5711534"/>
                  <a:pt x="3791589" y="6546415"/>
                </a:cubicBezTo>
                <a:lnTo>
                  <a:pt x="363883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2B8826B-C022-3C4E-8610-81B0412233AC}"/>
              </a:ext>
            </a:extLst>
          </p:cNvPr>
          <p:cNvSpPr>
            <a:spLocks noGrp="1"/>
          </p:cNvSpPr>
          <p:nvPr>
            <p:ph type="title"/>
          </p:nvPr>
        </p:nvSpPr>
        <p:spPr>
          <a:xfrm>
            <a:off x="489097" y="2305131"/>
            <a:ext cx="3429000" cy="2163234"/>
          </a:xfrm>
        </p:spPr>
        <p:txBody>
          <a:bodyPr vert="horz" lIns="91440" tIns="45720" rIns="91440" bIns="45720" rtlCol="0" anchor="b">
            <a:normAutofit fontScale="90000"/>
          </a:bodyPr>
          <a:lstStyle/>
          <a:p>
            <a:r>
              <a:rPr lang="en-US" sz="4000" kern="1200" dirty="0">
                <a:solidFill>
                  <a:schemeClr val="tx1"/>
                </a:solidFill>
                <a:latin typeface="+mj-lt"/>
                <a:ea typeface="+mj-ea"/>
                <a:cs typeface="+mj-cs"/>
              </a:rPr>
              <a:t>Some shots of the Hilton Hotel (Cardiff). </a:t>
            </a:r>
            <a:br>
              <a:rPr lang="en-US" sz="4000" kern="1200" dirty="0">
                <a:solidFill>
                  <a:schemeClr val="tx1"/>
                </a:solidFill>
                <a:latin typeface="+mj-lt"/>
                <a:ea typeface="+mj-ea"/>
                <a:cs typeface="+mj-cs"/>
              </a:rPr>
            </a:br>
            <a:r>
              <a:rPr lang="en-US" sz="1800" dirty="0"/>
              <a:t>Screenshots taken from the Cardiff website. </a:t>
            </a:r>
            <a:endParaRPr lang="en-US" sz="4000" kern="1200" dirty="0">
              <a:solidFill>
                <a:schemeClr val="tx1"/>
              </a:solidFill>
              <a:latin typeface="+mj-lt"/>
              <a:ea typeface="+mj-ea"/>
              <a:cs typeface="+mj-cs"/>
            </a:endParaRPr>
          </a:p>
        </p:txBody>
      </p:sp>
      <p:sp>
        <p:nvSpPr>
          <p:cNvPr id="36" name="Rectangle 35">
            <a:extLst>
              <a:ext uri="{FF2B5EF4-FFF2-40B4-BE49-F238E27FC236}">
                <a16:creationId xmlns:a16="http://schemas.microsoft.com/office/drawing/2014/main" id="{3BB917E8-D696-4787-96D6-521A9C42F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descr="A living room filled with furniture and a flat screen tv&#10;&#10;Description automatically generated">
            <a:extLst>
              <a:ext uri="{FF2B5EF4-FFF2-40B4-BE49-F238E27FC236}">
                <a16:creationId xmlns:a16="http://schemas.microsoft.com/office/drawing/2014/main" id="{9AAF8289-0A05-F44C-9433-F1B2C21CC6FE}"/>
              </a:ext>
            </a:extLst>
          </p:cNvPr>
          <p:cNvPicPr>
            <a:picLocks noChangeAspect="1"/>
          </p:cNvPicPr>
          <p:nvPr/>
        </p:nvPicPr>
        <p:blipFill rotWithShape="1">
          <a:blip r:embed="rId5"/>
          <a:srcRect l="24292" r="9579" b="2"/>
          <a:stretch/>
        </p:blipFill>
        <p:spPr>
          <a:xfrm>
            <a:off x="7845207" y="10"/>
            <a:ext cx="4346795" cy="3401558"/>
          </a:xfrm>
          <a:custGeom>
            <a:avLst/>
            <a:gdLst/>
            <a:ahLst/>
            <a:cxnLst/>
            <a:rect l="l" t="t" r="r" b="b"/>
            <a:pathLst>
              <a:path w="4346795" h="3401568">
                <a:moveTo>
                  <a:pt x="0" y="0"/>
                </a:moveTo>
                <a:lnTo>
                  <a:pt x="4346795" y="0"/>
                </a:lnTo>
                <a:lnTo>
                  <a:pt x="4346795" y="3401568"/>
                </a:lnTo>
                <a:lnTo>
                  <a:pt x="762748" y="3401568"/>
                </a:lnTo>
                <a:lnTo>
                  <a:pt x="751436" y="2963954"/>
                </a:lnTo>
                <a:cubicBezTo>
                  <a:pt x="698408" y="1942163"/>
                  <a:pt x="463174" y="995044"/>
                  <a:pt x="93264" y="192283"/>
                </a:cubicBezTo>
                <a:close/>
              </a:path>
            </a:pathLst>
          </a:custGeom>
        </p:spPr>
      </p:pic>
      <p:sp>
        <p:nvSpPr>
          <p:cNvPr id="38" name="Rectangle 37">
            <a:extLst>
              <a:ext uri="{FF2B5EF4-FFF2-40B4-BE49-F238E27FC236}">
                <a16:creationId xmlns:a16="http://schemas.microsoft.com/office/drawing/2014/main" id="{39F4C545-E278-42ED-9B78-2EBA464444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4544568"/>
            <a:ext cx="341496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ED96FA1-1362-3940-929E-C3D054A3C0EC}"/>
              </a:ext>
            </a:extLst>
          </p:cNvPr>
          <p:cNvSpPr txBox="1"/>
          <p:nvPr/>
        </p:nvSpPr>
        <p:spPr>
          <a:xfrm>
            <a:off x="203752" y="4596859"/>
            <a:ext cx="3707510" cy="1846659"/>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Here is a little video of the Hotel I found on YouTube: </a:t>
            </a:r>
            <a:r>
              <a:rPr lang="en-US" sz="2400" dirty="0">
                <a:latin typeface="Arial" panose="020B0604020202020204" pitchFamily="34" charset="0"/>
                <a:cs typeface="Arial" panose="020B0604020202020204" pitchFamily="34" charset="0"/>
                <a:hlinkClick r:id="rId6"/>
              </a:rPr>
              <a:t>https://www.youtube.com/watch?v=bKUG7-lAPUg</a:t>
            </a:r>
            <a:r>
              <a:rPr lang="en-US" sz="2400" dirty="0">
                <a:latin typeface="Arial" panose="020B0604020202020204" pitchFamily="34" charset="0"/>
                <a:cs typeface="Arial" panose="020B0604020202020204" pitchFamily="34" charset="0"/>
              </a:rPr>
              <a:t> </a:t>
            </a:r>
          </a:p>
          <a:p>
            <a:endParaRPr lang="en-US" dirty="0"/>
          </a:p>
        </p:txBody>
      </p:sp>
    </p:spTree>
    <p:extLst>
      <p:ext uri="{BB962C8B-B14F-4D97-AF65-F5344CB8AC3E}">
        <p14:creationId xmlns:p14="http://schemas.microsoft.com/office/powerpoint/2010/main" val="17111891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35F8-19A8-DB40-8665-3350ED721F1C}"/>
              </a:ext>
            </a:extLst>
          </p:cNvPr>
          <p:cNvSpPr>
            <a:spLocks noGrp="1"/>
          </p:cNvSpPr>
          <p:nvPr>
            <p:ph type="title"/>
          </p:nvPr>
        </p:nvSpPr>
        <p:spPr>
          <a:xfrm>
            <a:off x="4191000" y="151605"/>
            <a:ext cx="2819400" cy="1325563"/>
          </a:xfrm>
        </p:spPr>
        <p:txBody>
          <a:bodyPr/>
          <a:lstStyle/>
          <a:p>
            <a:r>
              <a:rPr lang="en-US" dirty="0"/>
              <a:t>Political </a:t>
            </a:r>
          </a:p>
        </p:txBody>
      </p:sp>
      <p:sp>
        <p:nvSpPr>
          <p:cNvPr id="3" name="Content Placeholder 2">
            <a:extLst>
              <a:ext uri="{FF2B5EF4-FFF2-40B4-BE49-F238E27FC236}">
                <a16:creationId xmlns:a16="http://schemas.microsoft.com/office/drawing/2014/main" id="{A67D25BB-E46A-3C4D-AACB-37B4EA43EB97}"/>
              </a:ext>
            </a:extLst>
          </p:cNvPr>
          <p:cNvSpPr>
            <a:spLocks noGrp="1"/>
          </p:cNvSpPr>
          <p:nvPr>
            <p:ph idx="1"/>
          </p:nvPr>
        </p:nvSpPr>
        <p:spPr/>
        <p:txBody>
          <a:bodyPr/>
          <a:lstStyle/>
          <a:p>
            <a:pPr>
              <a:buFont typeface="Wingdings" pitchFamily="2" charset="2"/>
              <a:buChar char="v"/>
            </a:pPr>
            <a:r>
              <a:rPr lang="en-US" sz="2000" dirty="0">
                <a:latin typeface="Arial" panose="020B0604020202020204" pitchFamily="34" charset="0"/>
                <a:cs typeface="Arial" panose="020B0604020202020204" pitchFamily="34" charset="0"/>
              </a:rPr>
              <a:t>With the United Kingdom being one of the biggest countries, its no doubt that the UK will attract many tourists.</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However, the government can have a huge impact within the hotel industry and any political changes/steps taken by the government, it will have an affect for the hotel industry.</a:t>
            </a:r>
          </a:p>
          <a:p>
            <a:pPr marL="0" indent="0">
              <a:buNone/>
            </a:pPr>
            <a:r>
              <a:rPr lang="en-US" sz="2000" dirty="0">
                <a:latin typeface="Arial" panose="020B0604020202020204" pitchFamily="34" charset="0"/>
                <a:cs typeface="Arial" panose="020B0604020202020204" pitchFamily="34" charset="0"/>
              </a:rPr>
              <a:t>For example, when a new prime minister has been elected, they may have new ideas, and this can then impact the industry. Even just the political climate i.e. democracy of the country, the security. </a:t>
            </a:r>
          </a:p>
          <a:p>
            <a:pPr marL="0" indent="0">
              <a:buNone/>
            </a:pPr>
            <a:endParaRPr lang="en-US" dirty="0"/>
          </a:p>
        </p:txBody>
      </p:sp>
    </p:spTree>
    <p:extLst>
      <p:ext uri="{BB962C8B-B14F-4D97-AF65-F5344CB8AC3E}">
        <p14:creationId xmlns:p14="http://schemas.microsoft.com/office/powerpoint/2010/main" val="37939724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0E299-FDCD-F544-BDB8-2F4313FCCBF1}"/>
              </a:ext>
            </a:extLst>
          </p:cNvPr>
          <p:cNvSpPr>
            <a:spLocks noGrp="1"/>
          </p:cNvSpPr>
          <p:nvPr>
            <p:ph type="title"/>
          </p:nvPr>
        </p:nvSpPr>
        <p:spPr>
          <a:xfrm>
            <a:off x="3966609" y="83805"/>
            <a:ext cx="3371850" cy="1325563"/>
          </a:xfrm>
        </p:spPr>
        <p:txBody>
          <a:bodyPr/>
          <a:lstStyle/>
          <a:p>
            <a:r>
              <a:rPr lang="en-US" dirty="0"/>
              <a:t>Economic </a:t>
            </a:r>
          </a:p>
        </p:txBody>
      </p:sp>
      <p:sp>
        <p:nvSpPr>
          <p:cNvPr id="3" name="Content Placeholder 2">
            <a:extLst>
              <a:ext uri="{FF2B5EF4-FFF2-40B4-BE49-F238E27FC236}">
                <a16:creationId xmlns:a16="http://schemas.microsoft.com/office/drawing/2014/main" id="{10EDC77B-6067-6B4B-AB67-5E3CC4C88730}"/>
              </a:ext>
            </a:extLst>
          </p:cNvPr>
          <p:cNvSpPr>
            <a:spLocks noGrp="1"/>
          </p:cNvSpPr>
          <p:nvPr>
            <p:ph idx="1"/>
          </p:nvPr>
        </p:nvSpPr>
        <p:spPr>
          <a:xfrm>
            <a:off x="827567" y="1741026"/>
            <a:ext cx="10858500" cy="5033169"/>
          </a:xfrm>
        </p:spPr>
        <p:txBody>
          <a:bodyPr>
            <a:normAutofit/>
          </a:bodyPr>
          <a:lstStyle/>
          <a:p>
            <a:pPr>
              <a:buFont typeface="Wingdings" pitchFamily="2" charset="2"/>
              <a:buChar char="v"/>
            </a:pPr>
            <a:r>
              <a:rPr lang="en-US" sz="2400" dirty="0">
                <a:latin typeface="Arial" panose="020B0604020202020204" pitchFamily="34" charset="0"/>
                <a:cs typeface="Arial" panose="020B0604020202020204" pitchFamily="34" charset="0"/>
              </a:rPr>
              <a:t>The economic factors can be things such as; inflation, taxation changes, and interests.</a:t>
            </a:r>
          </a:p>
          <a:p>
            <a:pPr>
              <a:buFont typeface="Wingdings" pitchFamily="2" charset="2"/>
              <a:buChar char="v"/>
            </a:pPr>
            <a:r>
              <a:rPr lang="en-US" sz="2400" dirty="0">
                <a:latin typeface="Arial" panose="020B0604020202020204" pitchFamily="34" charset="0"/>
                <a:cs typeface="Arial" panose="020B0604020202020204" pitchFamily="34" charset="0"/>
              </a:rPr>
              <a:t>If there was supposed to be any economic changes, for example Brexit it can affect the industry and because Britain decided to leave according to IBIS World (2019) </a:t>
            </a:r>
            <a:r>
              <a:rPr lang="en-GB" sz="2400" dirty="0">
                <a:latin typeface="Arial" panose="020B0604020202020204" pitchFamily="34" charset="0"/>
                <a:cs typeface="Arial" panose="020B0604020202020204" pitchFamily="34" charset="0"/>
              </a:rPr>
              <a:t>37.1% of the housekeeping staff in the United Kingdom are EU citizens.”</a:t>
            </a:r>
          </a:p>
          <a:p>
            <a:pPr>
              <a:buFont typeface="Wingdings" pitchFamily="2" charset="2"/>
              <a:buChar char="v"/>
            </a:pPr>
            <a:r>
              <a:rPr lang="en-GB" sz="2400" dirty="0">
                <a:latin typeface="Arial" panose="020B0604020202020204" pitchFamily="34" charset="0"/>
                <a:cs typeface="Arial" panose="020B0604020202020204" pitchFamily="34" charset="0"/>
              </a:rPr>
              <a:t>Also, if the currency is going up and down it can affect the vacation spot, so if the UK pound isn’t as strong compared to other places, people may likely want to go somewhere else. </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43434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62AC0-68EE-8142-A2DA-6DCD029AFCFC}"/>
              </a:ext>
            </a:extLst>
          </p:cNvPr>
          <p:cNvSpPr>
            <a:spLocks noGrp="1"/>
          </p:cNvSpPr>
          <p:nvPr>
            <p:ph type="title"/>
          </p:nvPr>
        </p:nvSpPr>
        <p:spPr>
          <a:xfrm>
            <a:off x="4505325" y="212725"/>
            <a:ext cx="3181350" cy="1325563"/>
          </a:xfrm>
        </p:spPr>
        <p:txBody>
          <a:bodyPr/>
          <a:lstStyle/>
          <a:p>
            <a:r>
              <a:rPr lang="en-US" dirty="0"/>
              <a:t>Social </a:t>
            </a:r>
          </a:p>
        </p:txBody>
      </p:sp>
      <p:sp>
        <p:nvSpPr>
          <p:cNvPr id="3" name="Content Placeholder 2">
            <a:extLst>
              <a:ext uri="{FF2B5EF4-FFF2-40B4-BE49-F238E27FC236}">
                <a16:creationId xmlns:a16="http://schemas.microsoft.com/office/drawing/2014/main" id="{0148FFC3-7FC1-344B-9E68-05A783168E96}"/>
              </a:ext>
            </a:extLst>
          </p:cNvPr>
          <p:cNvSpPr>
            <a:spLocks noGrp="1"/>
          </p:cNvSpPr>
          <p:nvPr>
            <p:ph idx="1"/>
          </p:nvPr>
        </p:nvSpPr>
        <p:spPr>
          <a:xfrm>
            <a:off x="1082750" y="1538288"/>
            <a:ext cx="9719930" cy="4862512"/>
          </a:xfrm>
        </p:spPr>
        <p:txBody>
          <a:bodyPr>
            <a:normAutofit/>
          </a:bodyPr>
          <a:lstStyle/>
          <a:p>
            <a:pPr>
              <a:buFont typeface="Wingdings" pitchFamily="2" charset="2"/>
              <a:buChar char="v"/>
            </a:pPr>
            <a:r>
              <a:rPr lang="en-US" sz="2400" dirty="0">
                <a:latin typeface="Arial" panose="020B0604020202020204" pitchFamily="34" charset="0"/>
                <a:cs typeface="Arial" panose="020B0604020202020204" pitchFamily="34" charset="0"/>
              </a:rPr>
              <a:t>When it comes to booking a hotel, most will want to find a reasonable priced hotel and one of the biggest competition with the hotel industry is Airbnb’s especially within the younger generation. </a:t>
            </a:r>
          </a:p>
          <a:p>
            <a:pPr marL="0" indent="0">
              <a:buNone/>
            </a:pPr>
            <a:r>
              <a:rPr lang="en-US" sz="2400" dirty="0">
                <a:latin typeface="Arial" panose="020B0604020202020204" pitchFamily="34" charset="0"/>
                <a:cs typeface="Arial" panose="020B0604020202020204" pitchFamily="34" charset="0"/>
              </a:rPr>
              <a:t>If someone visits a place and “tourists get good treatment in the community spread the awareness and the social outlook gets changed due to tourism” (Westfordadmin, 2016).</a:t>
            </a:r>
          </a:p>
          <a:p>
            <a:pPr>
              <a:buFont typeface="Wingdings" pitchFamily="2" charset="2"/>
              <a:buChar char="v"/>
            </a:pPr>
            <a:r>
              <a:rPr lang="en-US" sz="2400" dirty="0">
                <a:latin typeface="Arial" panose="020B0604020202020204" pitchFamily="34" charset="0"/>
                <a:cs typeface="Arial" panose="020B0604020202020204" pitchFamily="34" charset="0"/>
              </a:rPr>
              <a:t>During peak seasons hotels may run out of rooms and when they don’t, the prices may go up a little higher and this can then make someone be put off due to the prices and then make them book an Airbnb due to them being a bit cheaper, and faster. </a:t>
            </a:r>
          </a:p>
        </p:txBody>
      </p:sp>
    </p:spTree>
    <p:extLst>
      <p:ext uri="{BB962C8B-B14F-4D97-AF65-F5344CB8AC3E}">
        <p14:creationId xmlns:p14="http://schemas.microsoft.com/office/powerpoint/2010/main" val="23691487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703DB-7019-2342-8C5A-A2150141FEF9}"/>
              </a:ext>
            </a:extLst>
          </p:cNvPr>
          <p:cNvSpPr>
            <a:spLocks noGrp="1"/>
          </p:cNvSpPr>
          <p:nvPr>
            <p:ph type="title"/>
          </p:nvPr>
        </p:nvSpPr>
        <p:spPr>
          <a:xfrm>
            <a:off x="838200" y="396729"/>
            <a:ext cx="6208776" cy="1344168"/>
          </a:xfrm>
        </p:spPr>
        <p:txBody>
          <a:bodyPr>
            <a:normAutofit/>
          </a:bodyPr>
          <a:lstStyle/>
          <a:p>
            <a:r>
              <a:rPr lang="en-US" dirty="0"/>
              <a:t>Technological </a:t>
            </a:r>
          </a:p>
        </p:txBody>
      </p:sp>
      <p:sp>
        <p:nvSpPr>
          <p:cNvPr id="3" name="Content Placeholder 2">
            <a:extLst>
              <a:ext uri="{FF2B5EF4-FFF2-40B4-BE49-F238E27FC236}">
                <a16:creationId xmlns:a16="http://schemas.microsoft.com/office/drawing/2014/main" id="{B21A5D09-1EF1-FE4C-B48A-6704134B90DB}"/>
              </a:ext>
            </a:extLst>
          </p:cNvPr>
          <p:cNvSpPr>
            <a:spLocks noGrp="1"/>
          </p:cNvSpPr>
          <p:nvPr>
            <p:ph idx="1"/>
          </p:nvPr>
        </p:nvSpPr>
        <p:spPr>
          <a:xfrm>
            <a:off x="838200" y="1899322"/>
            <a:ext cx="6208776" cy="3967724"/>
          </a:xfrm>
        </p:spPr>
        <p:txBody>
          <a:bodyPr>
            <a:normAutofit/>
          </a:bodyPr>
          <a:lstStyle/>
          <a:p>
            <a:pPr>
              <a:buFont typeface="Wingdings" pitchFamily="2" charset="2"/>
              <a:buChar char="v"/>
            </a:pPr>
            <a:r>
              <a:rPr lang="en-US" sz="2000" dirty="0">
                <a:latin typeface="Arial" panose="020B0604020202020204" pitchFamily="34" charset="0"/>
                <a:cs typeface="Arial" panose="020B0604020202020204" pitchFamily="34" charset="0"/>
              </a:rPr>
              <a:t>With technology becoming a huge part of nearly everyone's life, the hotel industry can take advantage of that.</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Such as the Hilton in Cardiff have their own twitter and Instagram where they can post pictures, any upcoming events, and keep everyone updated when needed etc. </a:t>
            </a:r>
          </a:p>
          <a:p>
            <a:pPr marL="0" indent="0">
              <a:buNone/>
            </a:pPr>
            <a:endParaRPr lang="en-US" sz="2000" dirty="0">
              <a:latin typeface="Arial" panose="020B0604020202020204" pitchFamily="34" charset="0"/>
              <a:cs typeface="Arial" panose="020B0604020202020204" pitchFamily="34" charset="0"/>
            </a:endParaRPr>
          </a:p>
          <a:p>
            <a:pPr>
              <a:buFont typeface="Wingdings" pitchFamily="2" charset="2"/>
              <a:buChar char="v"/>
            </a:pPr>
            <a:r>
              <a:rPr lang="en-US" sz="2000" dirty="0">
                <a:latin typeface="Arial" panose="020B0604020202020204" pitchFamily="34" charset="0"/>
                <a:cs typeface="Arial" panose="020B0604020202020204" pitchFamily="34" charset="0"/>
              </a:rPr>
              <a:t>However, even though it can become an advantage to them, if there is are any negative comments about the hotel it can put customers off when they are searching for hotels to stay at. </a:t>
            </a:r>
          </a:p>
          <a:p>
            <a:pPr marL="0" indent="0">
              <a:buNone/>
            </a:pPr>
            <a:endParaRPr lang="en-US" sz="1700" dirty="0"/>
          </a:p>
          <a:p>
            <a:pPr marL="0" indent="0">
              <a:buNone/>
            </a:pPr>
            <a:endParaRPr lang="en-US" sz="1700" dirty="0"/>
          </a:p>
        </p:txBody>
      </p:sp>
      <p:pic>
        <p:nvPicPr>
          <p:cNvPr id="5" name="Picture 4" descr="A screenshot of a cell phone&#10;&#10;Description automatically generated">
            <a:extLst>
              <a:ext uri="{FF2B5EF4-FFF2-40B4-BE49-F238E27FC236}">
                <a16:creationId xmlns:a16="http://schemas.microsoft.com/office/drawing/2014/main" id="{B57E20A2-C29C-8241-A0FD-17F0619FCEAF}"/>
              </a:ext>
            </a:extLst>
          </p:cNvPr>
          <p:cNvPicPr>
            <a:picLocks noChangeAspect="1"/>
          </p:cNvPicPr>
          <p:nvPr/>
        </p:nvPicPr>
        <p:blipFill rotWithShape="1">
          <a:blip r:embed="rId2"/>
          <a:srcRect l="11157" r="10587"/>
          <a:stretch/>
        </p:blipFill>
        <p:spPr>
          <a:xfrm>
            <a:off x="7130902" y="716574"/>
            <a:ext cx="4476139" cy="1344168"/>
          </a:xfrm>
          <a:prstGeom prst="rect">
            <a:avLst/>
          </a:prstGeom>
        </p:spPr>
      </p:pic>
      <p:pic>
        <p:nvPicPr>
          <p:cNvPr id="7" name="Picture 6" descr="A screen shot of a city&#10;&#10;Description automatically generated">
            <a:extLst>
              <a:ext uri="{FF2B5EF4-FFF2-40B4-BE49-F238E27FC236}">
                <a16:creationId xmlns:a16="http://schemas.microsoft.com/office/drawing/2014/main" id="{D8671E77-01B1-404B-BD93-7B24B69EBA2F}"/>
              </a:ext>
            </a:extLst>
          </p:cNvPr>
          <p:cNvPicPr>
            <a:picLocks noChangeAspect="1"/>
          </p:cNvPicPr>
          <p:nvPr/>
        </p:nvPicPr>
        <p:blipFill>
          <a:blip r:embed="rId3"/>
          <a:stretch>
            <a:fillRect/>
          </a:stretch>
        </p:blipFill>
        <p:spPr>
          <a:xfrm>
            <a:off x="7386167" y="2128140"/>
            <a:ext cx="4196149" cy="3314957"/>
          </a:xfrm>
          <a:prstGeom prst="rect">
            <a:avLst/>
          </a:prstGeom>
        </p:spPr>
      </p:pic>
      <p:sp>
        <p:nvSpPr>
          <p:cNvPr id="8" name="TextBox 7">
            <a:extLst>
              <a:ext uri="{FF2B5EF4-FFF2-40B4-BE49-F238E27FC236}">
                <a16:creationId xmlns:a16="http://schemas.microsoft.com/office/drawing/2014/main" id="{72BE614E-DBEA-D441-B43E-87C3D70B1A11}"/>
              </a:ext>
            </a:extLst>
          </p:cNvPr>
          <p:cNvSpPr txBox="1"/>
          <p:nvPr/>
        </p:nvSpPr>
        <p:spPr>
          <a:xfrm>
            <a:off x="8367824" y="5443097"/>
            <a:ext cx="2232837" cy="261610"/>
          </a:xfrm>
          <a:prstGeom prst="rect">
            <a:avLst/>
          </a:prstGeom>
          <a:noFill/>
        </p:spPr>
        <p:txBody>
          <a:bodyPr wrap="square" rtlCol="0">
            <a:spAutoFit/>
          </a:bodyPr>
          <a:lstStyle/>
          <a:p>
            <a:r>
              <a:rPr lang="en-US" sz="1050" dirty="0"/>
              <a:t>Both screenshots of my own</a:t>
            </a:r>
          </a:p>
        </p:txBody>
      </p:sp>
    </p:spTree>
    <p:extLst>
      <p:ext uri="{BB962C8B-B14F-4D97-AF65-F5344CB8AC3E}">
        <p14:creationId xmlns:p14="http://schemas.microsoft.com/office/powerpoint/2010/main" val="2594883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1E06F-322C-FF4E-B0E6-5EB944360DE7}"/>
              </a:ext>
            </a:extLst>
          </p:cNvPr>
          <p:cNvSpPr>
            <a:spLocks noGrp="1"/>
          </p:cNvSpPr>
          <p:nvPr>
            <p:ph type="title"/>
          </p:nvPr>
        </p:nvSpPr>
        <p:spPr>
          <a:xfrm>
            <a:off x="4686300" y="155575"/>
            <a:ext cx="2819400" cy="1325563"/>
          </a:xfrm>
        </p:spPr>
        <p:txBody>
          <a:bodyPr/>
          <a:lstStyle/>
          <a:p>
            <a:r>
              <a:rPr lang="en-US" dirty="0"/>
              <a:t>Legal</a:t>
            </a:r>
          </a:p>
        </p:txBody>
      </p:sp>
      <p:sp>
        <p:nvSpPr>
          <p:cNvPr id="3" name="Content Placeholder 2">
            <a:extLst>
              <a:ext uri="{FF2B5EF4-FFF2-40B4-BE49-F238E27FC236}">
                <a16:creationId xmlns:a16="http://schemas.microsoft.com/office/drawing/2014/main" id="{A4733F1F-21E6-D64A-B10D-7431E437F910}"/>
              </a:ext>
            </a:extLst>
          </p:cNvPr>
          <p:cNvSpPr>
            <a:spLocks noGrp="1"/>
          </p:cNvSpPr>
          <p:nvPr>
            <p:ph idx="1"/>
          </p:nvPr>
        </p:nvSpPr>
        <p:spPr>
          <a:xfrm>
            <a:off x="838200" y="1481137"/>
            <a:ext cx="10283456" cy="4823969"/>
          </a:xfrm>
        </p:spPr>
        <p:txBody>
          <a:bodyPr/>
          <a:lstStyle/>
          <a:p>
            <a:pPr>
              <a:buFont typeface="Wingdings" pitchFamily="2" charset="2"/>
              <a:buChar char="v"/>
            </a:pPr>
            <a:r>
              <a:rPr lang="en-US" sz="2400" dirty="0">
                <a:latin typeface="Arial" panose="020B0604020202020204" pitchFamily="34" charset="0"/>
                <a:cs typeface="Arial" panose="020B0604020202020204" pitchFamily="34" charset="0"/>
              </a:rPr>
              <a:t>All hotels need to have laws and regulations, such as rules that can affect the hotel building itself, tourism regulations, health and safety policies etc. </a:t>
            </a:r>
          </a:p>
          <a:p>
            <a:pPr marL="0" indent="0">
              <a:buNone/>
            </a:pPr>
            <a:r>
              <a:rPr lang="en-US" sz="2400" dirty="0">
                <a:latin typeface="Arial" panose="020B0604020202020204" pitchFamily="34" charset="0"/>
                <a:cs typeface="Arial" panose="020B0604020202020204" pitchFamily="34" charset="0"/>
              </a:rPr>
              <a:t>For example, </a:t>
            </a:r>
            <a:br>
              <a:rPr lang="en-US" sz="24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On the Hilton Cardiff website it shows some of their hotel policies such as; check-in/check-out, family and children, smoking, accessibility and any other details people can contact the hotel and speak to a member of staff.</a:t>
            </a:r>
          </a:p>
          <a:p>
            <a:pPr>
              <a:buFont typeface="Wingdings" pitchFamily="2" charset="2"/>
              <a:buChar char="v"/>
            </a:pPr>
            <a:r>
              <a:rPr lang="en-US" sz="2400" dirty="0">
                <a:latin typeface="Arial" panose="020B0604020202020204" pitchFamily="34" charset="0"/>
                <a:cs typeface="Arial" panose="020B0604020202020204" pitchFamily="34" charset="0"/>
              </a:rPr>
              <a:t>Due to most hotels having restaurants, serving food/beverages etc. and Hilton Hotel being one of them, it is important that the hotel as their legal duties ensure that their food is being prepared in a hygienic and proper way, no foods being cross contaminated. As Frue, K (2019) states “The establishment needs to be honest about the calories in the good and nutritional ingredients of the dishes.”</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444835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8783B-3D36-4446-8388-834720954D6E}"/>
              </a:ext>
            </a:extLst>
          </p:cNvPr>
          <p:cNvSpPr>
            <a:spLocks noGrp="1"/>
          </p:cNvSpPr>
          <p:nvPr>
            <p:ph type="title"/>
          </p:nvPr>
        </p:nvSpPr>
        <p:spPr>
          <a:xfrm>
            <a:off x="3714750" y="174625"/>
            <a:ext cx="4057650" cy="1325563"/>
          </a:xfrm>
        </p:spPr>
        <p:txBody>
          <a:bodyPr/>
          <a:lstStyle/>
          <a:p>
            <a:r>
              <a:rPr lang="en-US" dirty="0"/>
              <a:t>Environmental </a:t>
            </a:r>
          </a:p>
        </p:txBody>
      </p:sp>
      <p:sp>
        <p:nvSpPr>
          <p:cNvPr id="3" name="Content Placeholder 2">
            <a:extLst>
              <a:ext uri="{FF2B5EF4-FFF2-40B4-BE49-F238E27FC236}">
                <a16:creationId xmlns:a16="http://schemas.microsoft.com/office/drawing/2014/main" id="{D54F17DA-E6A8-4A4B-BC88-886C43B71649}"/>
              </a:ext>
            </a:extLst>
          </p:cNvPr>
          <p:cNvSpPr>
            <a:spLocks noGrp="1"/>
          </p:cNvSpPr>
          <p:nvPr>
            <p:ph idx="1"/>
          </p:nvPr>
        </p:nvSpPr>
        <p:spPr>
          <a:xfrm>
            <a:off x="838200" y="1500188"/>
            <a:ext cx="10515600" cy="4351338"/>
          </a:xfrm>
        </p:spPr>
        <p:txBody>
          <a:bodyPr>
            <a:normAutofit/>
          </a:bodyPr>
          <a:lstStyle/>
          <a:p>
            <a:pPr>
              <a:buFont typeface="Wingdings" pitchFamily="2" charset="2"/>
              <a:buChar char="v"/>
            </a:pPr>
            <a:r>
              <a:rPr lang="en-US" sz="2400" dirty="0">
                <a:latin typeface="Arial" panose="020B0604020202020204" pitchFamily="34" charset="0"/>
                <a:cs typeface="Arial" panose="020B0604020202020204" pitchFamily="34" charset="0"/>
              </a:rPr>
              <a:t> The environmental factors that can affect the hotel industry are storms, heavy rains or floods, and it is important that hotels can take measures and put them in place, whilst also controlling them on time, and this can then help minimize any troubles and allow them to handle the situations more easier. </a:t>
            </a:r>
          </a:p>
          <a:p>
            <a:pPr marL="0" indent="0">
              <a:buNone/>
            </a:pPr>
            <a:endParaRPr lang="en-US" sz="2400" dirty="0">
              <a:latin typeface="Arial" panose="020B0604020202020204" pitchFamily="34" charset="0"/>
              <a:cs typeface="Arial" panose="020B0604020202020204" pitchFamily="34" charset="0"/>
            </a:endParaRPr>
          </a:p>
          <a:p>
            <a:pPr>
              <a:buFont typeface="Wingdings" pitchFamily="2" charset="2"/>
              <a:buChar char="v"/>
            </a:pPr>
            <a:r>
              <a:rPr lang="en-US" sz="2400" dirty="0">
                <a:latin typeface="Arial" panose="020B0604020202020204" pitchFamily="34" charset="0"/>
                <a:cs typeface="Arial" panose="020B0604020202020204" pitchFamily="34" charset="0"/>
              </a:rPr>
              <a:t>The weather can play a huge part when someone wants to travel to places, so it is important that managers and the hotels can price the rooms fairly, even though they cannot control the weather but according to Frue, K (2019) “they must understand the seasonal differences before pricing their rooms.”</a:t>
            </a:r>
          </a:p>
          <a:p>
            <a:pPr>
              <a:buFont typeface="Wingdings" pitchFamily="2" charset="2"/>
              <a:buChar char="v"/>
            </a:pPr>
            <a:endParaRPr lang="en-US" sz="2400" dirty="0">
              <a:latin typeface="Arial" panose="020B0604020202020204" pitchFamily="34" charset="0"/>
              <a:cs typeface="Arial" panose="020B0604020202020204" pitchFamily="34" charset="0"/>
            </a:endParaRPr>
          </a:p>
          <a:p>
            <a:pPr marL="0" indent="0">
              <a:buNone/>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15003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A99EE-C0B9-B245-B32F-ACE1C99DC47D}"/>
              </a:ext>
            </a:extLst>
          </p:cNvPr>
          <p:cNvSpPr>
            <a:spLocks noGrp="1"/>
          </p:cNvSpPr>
          <p:nvPr>
            <p:ph type="title"/>
          </p:nvPr>
        </p:nvSpPr>
        <p:spPr>
          <a:xfrm>
            <a:off x="149342" y="114611"/>
            <a:ext cx="6487670" cy="1091882"/>
          </a:xfrm>
        </p:spPr>
        <p:txBody>
          <a:bodyPr>
            <a:normAutofit/>
          </a:bodyPr>
          <a:lstStyle/>
          <a:p>
            <a:r>
              <a:rPr lang="en-US" dirty="0"/>
              <a:t>Recruitment and Selection </a:t>
            </a:r>
          </a:p>
        </p:txBody>
      </p:sp>
      <p:sp>
        <p:nvSpPr>
          <p:cNvPr id="3" name="Content Placeholder 2">
            <a:extLst>
              <a:ext uri="{FF2B5EF4-FFF2-40B4-BE49-F238E27FC236}">
                <a16:creationId xmlns:a16="http://schemas.microsoft.com/office/drawing/2014/main" id="{84F15E52-6B7A-1348-B1CD-651B32B74183}"/>
              </a:ext>
            </a:extLst>
          </p:cNvPr>
          <p:cNvSpPr>
            <a:spLocks noGrp="1"/>
          </p:cNvSpPr>
          <p:nvPr>
            <p:ph idx="1"/>
          </p:nvPr>
        </p:nvSpPr>
        <p:spPr>
          <a:xfrm>
            <a:off x="149342" y="1328022"/>
            <a:ext cx="7551214" cy="5556257"/>
          </a:xfrm>
        </p:spPr>
        <p:txBody>
          <a:bodyPr>
            <a:normAutofit fontScale="92500" lnSpcReduction="20000"/>
          </a:bodyPr>
          <a:lstStyle/>
          <a:p>
            <a:pPr>
              <a:buFont typeface="Wingdings" pitchFamily="2" charset="2"/>
              <a:buChar char="v"/>
            </a:pPr>
            <a:r>
              <a:rPr lang="en-US" sz="2200" dirty="0">
                <a:latin typeface="Arial" panose="020B0604020202020204" pitchFamily="34" charset="0"/>
                <a:cs typeface="Arial" panose="020B0604020202020204" pitchFamily="34" charset="0"/>
              </a:rPr>
              <a:t>Within hospitality recruitment it is finding the right person for the job, just like any other jobs. The company can hire their candidates through online applications</a:t>
            </a:r>
          </a:p>
          <a:p>
            <a:pPr marL="0" indent="0">
              <a:buNone/>
            </a:pPr>
            <a:r>
              <a:rPr lang="en-US" sz="2200" dirty="0">
                <a:latin typeface="Arial" panose="020B0604020202020204" pitchFamily="34" charset="0"/>
                <a:cs typeface="Arial" panose="020B0604020202020204" pitchFamily="34" charset="0"/>
              </a:rPr>
              <a:t>For example, the Hilton Hotel in Cardiff can be found within job websites such as ‘Indeed’ and one of the jobs listed was ’night receptionist’ whilst also saying what they will be doing, what the hotel is looking for, what its like to work at the Hilton. </a:t>
            </a:r>
          </a:p>
          <a:p>
            <a:pPr>
              <a:buFont typeface="Wingdings" pitchFamily="2" charset="2"/>
              <a:buChar char="v"/>
            </a:pPr>
            <a:r>
              <a:rPr lang="en-US" sz="2200" dirty="0">
                <a:latin typeface="Arial" panose="020B0604020202020204" pitchFamily="34" charset="0"/>
                <a:cs typeface="Arial" panose="020B0604020202020204" pitchFamily="34" charset="0"/>
              </a:rPr>
              <a:t>The hotel also has a chatbot that is on their careers site and it and help any candidates through their job application or applying for the job, then setting up an interview/assessment, and making the handoff to the recruiter who will later make an offer.</a:t>
            </a:r>
          </a:p>
          <a:p>
            <a:pPr>
              <a:buFont typeface="Wingdings" pitchFamily="2" charset="2"/>
              <a:buChar char="v"/>
            </a:pPr>
            <a:r>
              <a:rPr lang="en-US" sz="2200" dirty="0">
                <a:latin typeface="Arial" panose="020B0604020202020204" pitchFamily="34" charset="0"/>
                <a:cs typeface="Arial" panose="020B0604020202020204" pitchFamily="34" charset="0"/>
              </a:rPr>
              <a:t>The importance of having effective recruitment and selection process is that for example, the Hilton Hotel will look for candidates by advertising their job positions and will then provide training for those that have been selected.</a:t>
            </a:r>
            <a:br>
              <a:rPr lang="en-US" sz="2200" dirty="0">
                <a:latin typeface="Arial" panose="020B0604020202020204" pitchFamily="34" charset="0"/>
                <a:cs typeface="Arial" panose="020B0604020202020204" pitchFamily="34" charset="0"/>
              </a:rPr>
            </a:br>
            <a:r>
              <a:rPr lang="en-US" sz="2200" dirty="0">
                <a:latin typeface="Arial" panose="020B0604020202020204" pitchFamily="34" charset="0"/>
                <a:cs typeface="Arial" panose="020B0604020202020204" pitchFamily="34" charset="0"/>
              </a:rPr>
              <a:t>The hotel will also hire someone based within their skills and talent or preferences to the experienced candidate because when there is experience there is less training to be done </a:t>
            </a:r>
          </a:p>
          <a:p>
            <a:pPr>
              <a:buFont typeface="Wingdings" pitchFamily="2" charset="2"/>
              <a:buChar char="v"/>
            </a:pPr>
            <a:endParaRPr lang="en-US" sz="2000" dirty="0">
              <a:latin typeface="Arial" panose="020B0604020202020204" pitchFamily="34" charset="0"/>
              <a:cs typeface="Arial" panose="020B0604020202020204" pitchFamily="34" charset="0"/>
            </a:endParaRPr>
          </a:p>
          <a:p>
            <a:pPr marL="0" indent="0">
              <a:buNone/>
            </a:pPr>
            <a:r>
              <a:rPr lang="en-US" sz="2200" dirty="0"/>
              <a:t> </a:t>
            </a:r>
          </a:p>
        </p:txBody>
      </p:sp>
      <p:pic>
        <p:nvPicPr>
          <p:cNvPr id="5" name="Picture 4" descr="A screenshot of a cell phone&#10;&#10;Description automatically generated">
            <a:extLst>
              <a:ext uri="{FF2B5EF4-FFF2-40B4-BE49-F238E27FC236}">
                <a16:creationId xmlns:a16="http://schemas.microsoft.com/office/drawing/2014/main" id="{C49B9DD5-D443-FE4F-9660-BAA4D374D6BC}"/>
              </a:ext>
            </a:extLst>
          </p:cNvPr>
          <p:cNvPicPr>
            <a:picLocks noChangeAspect="1"/>
          </p:cNvPicPr>
          <p:nvPr/>
        </p:nvPicPr>
        <p:blipFill>
          <a:blip r:embed="rId2"/>
          <a:stretch>
            <a:fillRect/>
          </a:stretch>
        </p:blipFill>
        <p:spPr>
          <a:xfrm>
            <a:off x="8014364" y="281401"/>
            <a:ext cx="3871390" cy="3010006"/>
          </a:xfrm>
          <a:prstGeom prst="rect">
            <a:avLst/>
          </a:prstGeom>
        </p:spPr>
      </p:pic>
      <p:pic>
        <p:nvPicPr>
          <p:cNvPr id="7" name="Picture 6" descr="A screenshot of a cell phone&#10;&#10;Description automatically generated">
            <a:extLst>
              <a:ext uri="{FF2B5EF4-FFF2-40B4-BE49-F238E27FC236}">
                <a16:creationId xmlns:a16="http://schemas.microsoft.com/office/drawing/2014/main" id="{33ED531F-5D2E-9049-8ADE-4ED628327D68}"/>
              </a:ext>
            </a:extLst>
          </p:cNvPr>
          <p:cNvPicPr>
            <a:picLocks noChangeAspect="1"/>
          </p:cNvPicPr>
          <p:nvPr/>
        </p:nvPicPr>
        <p:blipFill>
          <a:blip r:embed="rId3"/>
          <a:stretch>
            <a:fillRect/>
          </a:stretch>
        </p:blipFill>
        <p:spPr>
          <a:xfrm>
            <a:off x="7952248" y="3976181"/>
            <a:ext cx="3995623" cy="2277505"/>
          </a:xfrm>
          <a:prstGeom prst="rect">
            <a:avLst/>
          </a:prstGeom>
        </p:spPr>
      </p:pic>
    </p:spTree>
    <p:extLst>
      <p:ext uri="{BB962C8B-B14F-4D97-AF65-F5344CB8AC3E}">
        <p14:creationId xmlns:p14="http://schemas.microsoft.com/office/powerpoint/2010/main" val="228835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00E54-5B54-BA44-82AB-2ECAA7ED6AA7}"/>
              </a:ext>
            </a:extLst>
          </p:cNvPr>
          <p:cNvSpPr>
            <a:spLocks noGrp="1"/>
          </p:cNvSpPr>
          <p:nvPr>
            <p:ph type="title"/>
          </p:nvPr>
        </p:nvSpPr>
        <p:spPr>
          <a:xfrm>
            <a:off x="2038350" y="212725"/>
            <a:ext cx="7429500" cy="1006475"/>
          </a:xfrm>
        </p:spPr>
        <p:txBody>
          <a:bodyPr/>
          <a:lstStyle/>
          <a:p>
            <a:r>
              <a:rPr lang="en-US"/>
              <a:t>Culture, Equality and Diversity</a:t>
            </a:r>
            <a:endParaRPr lang="en-US" dirty="0"/>
          </a:p>
        </p:txBody>
      </p:sp>
      <p:sp>
        <p:nvSpPr>
          <p:cNvPr id="3" name="Content Placeholder 2">
            <a:extLst>
              <a:ext uri="{FF2B5EF4-FFF2-40B4-BE49-F238E27FC236}">
                <a16:creationId xmlns:a16="http://schemas.microsoft.com/office/drawing/2014/main" id="{EEA44098-B857-1346-9DD6-48A063F05442}"/>
              </a:ext>
            </a:extLst>
          </p:cNvPr>
          <p:cNvSpPr>
            <a:spLocks noGrp="1"/>
          </p:cNvSpPr>
          <p:nvPr>
            <p:ph idx="1"/>
          </p:nvPr>
        </p:nvSpPr>
        <p:spPr>
          <a:xfrm>
            <a:off x="838200" y="1253330"/>
            <a:ext cx="10900144" cy="5115571"/>
          </a:xfrm>
        </p:spPr>
        <p:txBody>
          <a:bodyPr>
            <a:normAutofit lnSpcReduction="10000"/>
          </a:bodyPr>
          <a:lstStyle/>
          <a:p>
            <a:pPr>
              <a:buFont typeface="Wingdings" pitchFamily="2" charset="2"/>
              <a:buChar char="v"/>
            </a:pPr>
            <a:r>
              <a:rPr lang="en-US" sz="2000" dirty="0">
                <a:latin typeface="Arial" panose="020B0604020202020204" pitchFamily="34" charset="0"/>
                <a:cs typeface="Arial" panose="020B0604020202020204" pitchFamily="34" charset="0"/>
              </a:rPr>
              <a:t>Companies are legally required to have certain practices that will make sure that discrimination is being eliminated, and everyone is being treated the same at their workplace. Some of the acts are;</a:t>
            </a:r>
          </a:p>
          <a:p>
            <a:pPr marL="0" indent="0">
              <a:buNone/>
            </a:pPr>
            <a:r>
              <a:rPr lang="en-US" sz="2000" dirty="0">
                <a:latin typeface="Arial" panose="020B0604020202020204" pitchFamily="34" charset="0"/>
                <a:cs typeface="Arial" panose="020B0604020202020204" pitchFamily="34" charset="0"/>
              </a:rPr>
              <a:t>Human Right Acts, Equality Act, and Sex Discrimination Act.</a:t>
            </a:r>
            <a:endParaRPr lang="en-US" sz="2400" dirty="0">
              <a:latin typeface="Arial" panose="020B0604020202020204" pitchFamily="34" charset="0"/>
              <a:cs typeface="Arial" panose="020B0604020202020204" pitchFamily="34" charset="0"/>
            </a:endParaRPr>
          </a:p>
          <a:p>
            <a:pPr marL="0" indent="0">
              <a:buNone/>
            </a:pPr>
            <a:r>
              <a:rPr lang="en-US" sz="2000" dirty="0">
                <a:latin typeface="Arial" panose="020B0604020202020204" pitchFamily="34" charset="0"/>
                <a:cs typeface="Arial" panose="020B0604020202020204" pitchFamily="34" charset="0"/>
              </a:rPr>
              <a:t>The Hilton Hotel also has a brochure called ’Diversity &amp; Inclusion at Hilton.’  Where it states this:</a:t>
            </a:r>
            <a:br>
              <a:rPr lang="en-US" sz="2400" dirty="0">
                <a:latin typeface="Arial" panose="020B0604020202020204" pitchFamily="34" charset="0"/>
                <a:cs typeface="Arial" panose="020B0604020202020204" pitchFamily="34" charset="0"/>
              </a:rPr>
            </a:br>
            <a:endParaRPr lang="en-US" sz="2400" dirty="0">
              <a:latin typeface="Arial" panose="020B0604020202020204" pitchFamily="34" charset="0"/>
              <a:cs typeface="Arial" panose="020B0604020202020204" pitchFamily="34" charset="0"/>
            </a:endParaRPr>
          </a:p>
          <a:p>
            <a:pPr>
              <a:buFont typeface="Wingdings" pitchFamily="2" charset="2"/>
              <a:buChar char="v"/>
            </a:pPr>
            <a:endParaRPr lang="en-US" sz="2400" dirty="0">
              <a:latin typeface="Arial" panose="020B0604020202020204" pitchFamily="34" charset="0"/>
              <a:cs typeface="Arial" panose="020B0604020202020204" pitchFamily="34" charset="0"/>
            </a:endParaRPr>
          </a:p>
          <a:p>
            <a:pPr marL="0" indent="0">
              <a:buNone/>
            </a:pPr>
            <a:endParaRPr lang="en-US" sz="2400" dirty="0">
              <a:latin typeface="Arial" panose="020B0604020202020204" pitchFamily="34" charset="0"/>
              <a:cs typeface="Arial" panose="020B0604020202020204" pitchFamily="34" charset="0"/>
            </a:endParaRPr>
          </a:p>
          <a:p>
            <a:pPr marL="0" indent="0">
              <a:buNone/>
            </a:pPr>
            <a:endParaRPr lang="en-US" sz="2400" dirty="0">
              <a:latin typeface="Arial" panose="020B0604020202020204" pitchFamily="34" charset="0"/>
              <a:cs typeface="Arial" panose="020B0604020202020204" pitchFamily="34" charset="0"/>
            </a:endParaRPr>
          </a:p>
          <a:p>
            <a:pPr>
              <a:buFont typeface="Wingdings" pitchFamily="2" charset="2"/>
              <a:buChar char="v"/>
            </a:pPr>
            <a:r>
              <a:rPr lang="en-US" sz="2000" dirty="0">
                <a:latin typeface="Arial" panose="020B0604020202020204" pitchFamily="34" charset="0"/>
                <a:cs typeface="Arial" panose="020B0604020202020204" pitchFamily="34" charset="0"/>
              </a:rPr>
              <a:t>By having a workplace, that has diversity, different cultures and being equal it allows the hotel to offer variety of skills, ideas into their workplace, and giving their customers different experiences. </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For example, staff will have different knowledge about different areas and can share that with their employees or if there is someone who speaks another language it can always come in handy if translating is needed.</a:t>
            </a:r>
          </a:p>
        </p:txBody>
      </p:sp>
      <p:pic>
        <p:nvPicPr>
          <p:cNvPr id="5" name="Picture 4" descr="A screenshot of a cell phone&#10;&#10;Description automatically generated">
            <a:extLst>
              <a:ext uri="{FF2B5EF4-FFF2-40B4-BE49-F238E27FC236}">
                <a16:creationId xmlns:a16="http://schemas.microsoft.com/office/drawing/2014/main" id="{5A65775C-9684-9F46-A102-BA7C8F0F941F}"/>
              </a:ext>
            </a:extLst>
          </p:cNvPr>
          <p:cNvPicPr>
            <a:picLocks noChangeAspect="1"/>
          </p:cNvPicPr>
          <p:nvPr/>
        </p:nvPicPr>
        <p:blipFill>
          <a:blip r:embed="rId2"/>
          <a:stretch>
            <a:fillRect/>
          </a:stretch>
        </p:blipFill>
        <p:spPr>
          <a:xfrm>
            <a:off x="733990" y="3004745"/>
            <a:ext cx="7533810" cy="1418400"/>
          </a:xfrm>
          <a:prstGeom prst="rect">
            <a:avLst/>
          </a:prstGeom>
        </p:spPr>
      </p:pic>
      <p:sp>
        <p:nvSpPr>
          <p:cNvPr id="6" name="TextBox 5">
            <a:extLst>
              <a:ext uri="{FF2B5EF4-FFF2-40B4-BE49-F238E27FC236}">
                <a16:creationId xmlns:a16="http://schemas.microsoft.com/office/drawing/2014/main" id="{B870E255-00B2-EE48-A690-B2C7E2B502E0}"/>
              </a:ext>
            </a:extLst>
          </p:cNvPr>
          <p:cNvSpPr txBox="1"/>
          <p:nvPr/>
        </p:nvSpPr>
        <p:spPr>
          <a:xfrm>
            <a:off x="7590861" y="3549505"/>
            <a:ext cx="2270494" cy="523220"/>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Diversity &amp; Inclusion at Hilton, Brochure.</a:t>
            </a:r>
          </a:p>
        </p:txBody>
      </p:sp>
    </p:spTree>
    <p:extLst>
      <p:ext uri="{BB962C8B-B14F-4D97-AF65-F5344CB8AC3E}">
        <p14:creationId xmlns:p14="http://schemas.microsoft.com/office/powerpoint/2010/main" val="853936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41D63-F4BC-204C-872A-9929ABF5AD5F}"/>
              </a:ext>
            </a:extLst>
          </p:cNvPr>
          <p:cNvSpPr>
            <a:spLocks noGrp="1"/>
          </p:cNvSpPr>
          <p:nvPr>
            <p:ph type="title"/>
          </p:nvPr>
        </p:nvSpPr>
        <p:spPr>
          <a:xfrm>
            <a:off x="838200" y="155575"/>
            <a:ext cx="10515600" cy="1325563"/>
          </a:xfrm>
        </p:spPr>
        <p:txBody>
          <a:bodyPr/>
          <a:lstStyle/>
          <a:p>
            <a:r>
              <a:rPr lang="en-US" dirty="0"/>
              <a:t>Performance management and Targets achieved </a:t>
            </a:r>
          </a:p>
        </p:txBody>
      </p:sp>
      <p:sp>
        <p:nvSpPr>
          <p:cNvPr id="3" name="Content Placeholder 2">
            <a:extLst>
              <a:ext uri="{FF2B5EF4-FFF2-40B4-BE49-F238E27FC236}">
                <a16:creationId xmlns:a16="http://schemas.microsoft.com/office/drawing/2014/main" id="{6A393D5E-0DBA-7F48-BFB5-97D2E6A9627E}"/>
              </a:ext>
            </a:extLst>
          </p:cNvPr>
          <p:cNvSpPr>
            <a:spLocks noGrp="1"/>
          </p:cNvSpPr>
          <p:nvPr>
            <p:ph idx="1"/>
          </p:nvPr>
        </p:nvSpPr>
        <p:spPr>
          <a:xfrm>
            <a:off x="838200" y="1900053"/>
            <a:ext cx="10515600" cy="4351338"/>
          </a:xfrm>
        </p:spPr>
        <p:txBody>
          <a:bodyPr>
            <a:normAutofit/>
          </a:bodyPr>
          <a:lstStyle/>
          <a:p>
            <a:pPr>
              <a:buFont typeface="Wingdings" pitchFamily="2" charset="2"/>
              <a:buChar char="v"/>
            </a:pPr>
            <a:r>
              <a:rPr lang="en-US" sz="2000" dirty="0">
                <a:latin typeface="Arial" panose="020B0604020202020204" pitchFamily="34" charset="0"/>
                <a:cs typeface="Arial" panose="020B0604020202020204" pitchFamily="34" charset="0"/>
              </a:rPr>
              <a:t>Performance management is the process of ensuring that if there any any set of goals/aims are being met. It can be focusing on the performance of the hotel, certain departments or even an employee.</a:t>
            </a:r>
          </a:p>
          <a:p>
            <a:pPr marL="0" indent="0">
              <a:buNone/>
            </a:pPr>
            <a:r>
              <a:rPr lang="en-US" sz="2000" dirty="0">
                <a:latin typeface="Arial" panose="020B0604020202020204" pitchFamily="34" charset="0"/>
                <a:cs typeface="Arial" panose="020B0604020202020204" pitchFamily="34" charset="0"/>
              </a:rPr>
              <a:t>For example, when the Hilton Hotel in Cardiff had their job application online it said what was needed from the employee, what the hotel is looking for, part/full time, and the other criteria’s. The hotel can advertise their job via websites such as; Indeed, LinkedIn, Newspapers, and these can help them to get a greater audience. </a:t>
            </a:r>
          </a:p>
          <a:p>
            <a:pPr marL="0" indent="0">
              <a:buNone/>
            </a:pPr>
            <a:endParaRPr lang="en-US" sz="2000" dirty="0">
              <a:latin typeface="Arial" panose="020B0604020202020204" pitchFamily="34" charset="0"/>
              <a:cs typeface="Arial" panose="020B0604020202020204" pitchFamily="34" charset="0"/>
            </a:endParaRPr>
          </a:p>
          <a:p>
            <a:pPr>
              <a:buFont typeface="Wingdings" pitchFamily="2" charset="2"/>
              <a:buChar char="v"/>
            </a:pPr>
            <a:r>
              <a:rPr lang="en-US" sz="2000" dirty="0">
                <a:latin typeface="Arial" panose="020B0604020202020204" pitchFamily="34" charset="0"/>
                <a:cs typeface="Arial" panose="020B0604020202020204" pitchFamily="34" charset="0"/>
              </a:rPr>
              <a:t>As the Hotel may get a lot of applications through, they also have something called ‘</a:t>
            </a:r>
            <a:r>
              <a:rPr lang="en-US" sz="2000" dirty="0" err="1">
                <a:latin typeface="Arial" panose="020B0604020202020204" pitchFamily="34" charset="0"/>
                <a:cs typeface="Arial" panose="020B0604020202020204" pitchFamily="34" charset="0"/>
              </a:rPr>
              <a:t>HireVue</a:t>
            </a:r>
            <a:r>
              <a:rPr lang="en-US" sz="2000" dirty="0">
                <a:latin typeface="Arial" panose="020B0604020202020204" pitchFamily="34" charset="0"/>
                <a:cs typeface="Arial" panose="020B0604020202020204" pitchFamily="34" charset="0"/>
              </a:rPr>
              <a:t>’ which is a digital interview platform allowing the hotel to interview candidates at once and this can make the hiring process a bit easier for the recruiter. </a:t>
            </a:r>
          </a:p>
          <a:p>
            <a:pPr marL="0" indent="0">
              <a:buNone/>
            </a:pP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150172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A69C1-E311-F64F-A43C-5B9A21C4F187}"/>
              </a:ext>
            </a:extLst>
          </p:cNvPr>
          <p:cNvSpPr>
            <a:spLocks noGrp="1"/>
          </p:cNvSpPr>
          <p:nvPr>
            <p:ph type="title"/>
          </p:nvPr>
        </p:nvSpPr>
        <p:spPr>
          <a:xfrm>
            <a:off x="4251251" y="0"/>
            <a:ext cx="3361660" cy="1325563"/>
          </a:xfrm>
        </p:spPr>
        <p:txBody>
          <a:bodyPr/>
          <a:lstStyle/>
          <a:p>
            <a:r>
              <a:rPr lang="en-US" dirty="0"/>
              <a:t>Reference </a:t>
            </a:r>
          </a:p>
        </p:txBody>
      </p:sp>
      <p:sp>
        <p:nvSpPr>
          <p:cNvPr id="3" name="Content Placeholder 2">
            <a:extLst>
              <a:ext uri="{FF2B5EF4-FFF2-40B4-BE49-F238E27FC236}">
                <a16:creationId xmlns:a16="http://schemas.microsoft.com/office/drawing/2014/main" id="{0A7B9EFB-4D42-6B49-A51C-ED39EC069E5B}"/>
              </a:ext>
            </a:extLst>
          </p:cNvPr>
          <p:cNvSpPr>
            <a:spLocks noGrp="1"/>
          </p:cNvSpPr>
          <p:nvPr>
            <p:ph idx="1"/>
          </p:nvPr>
        </p:nvSpPr>
        <p:spPr>
          <a:xfrm>
            <a:off x="297712" y="1162050"/>
            <a:ext cx="11532338" cy="5695950"/>
          </a:xfrm>
        </p:spPr>
        <p:txBody>
          <a:bodyPr>
            <a:normAutofit/>
          </a:bodyPr>
          <a:lstStyle/>
          <a:p>
            <a:pPr>
              <a:buFont typeface="Wingdings" pitchFamily="2" charset="2"/>
              <a:buChar char="v"/>
            </a:pPr>
            <a:r>
              <a:rPr lang="en-US" sz="2000" dirty="0">
                <a:latin typeface="Arial" panose="020B0604020202020204" pitchFamily="34" charset="0"/>
                <a:cs typeface="Arial" panose="020B0604020202020204" pitchFamily="34" charset="0"/>
              </a:rPr>
              <a:t>IBISWorld (2019) </a:t>
            </a:r>
            <a:r>
              <a:rPr lang="en-US" sz="2000" i="1" dirty="0">
                <a:latin typeface="Arial" panose="020B0604020202020204" pitchFamily="34" charset="0"/>
                <a:cs typeface="Arial" panose="020B0604020202020204" pitchFamily="34" charset="0"/>
              </a:rPr>
              <a:t>How will Brexit impact the hotels industry? </a:t>
            </a:r>
            <a:r>
              <a:rPr lang="en-US" sz="2000" dirty="0">
                <a:latin typeface="Arial" panose="020B0604020202020204" pitchFamily="34" charset="0"/>
                <a:cs typeface="Arial" panose="020B0604020202020204" pitchFamily="34" charset="0"/>
              </a:rPr>
              <a:t>Available at: </a:t>
            </a:r>
            <a:r>
              <a:rPr lang="en-US" sz="2000" dirty="0">
                <a:latin typeface="Arial" panose="020B0604020202020204" pitchFamily="34" charset="0"/>
                <a:cs typeface="Arial" panose="020B0604020202020204" pitchFamily="34" charset="0"/>
                <a:hlinkClick r:id="rId2"/>
              </a:rPr>
              <a:t>https://www.ibisworld.com/united-kingdom/market-research-reports/hotels-industry/</a:t>
            </a:r>
            <a:r>
              <a:rPr lang="en-US" sz="2000" dirty="0">
                <a:latin typeface="Arial" panose="020B0604020202020204" pitchFamily="34" charset="0"/>
                <a:cs typeface="Arial" panose="020B0604020202020204" pitchFamily="34" charset="0"/>
              </a:rPr>
              <a:t> (Accessed: 6</a:t>
            </a:r>
            <a:r>
              <a:rPr lang="en-US" sz="2000" baseline="30000" dirty="0">
                <a:latin typeface="Arial" panose="020B0604020202020204" pitchFamily="34" charset="0"/>
                <a:cs typeface="Arial" panose="020B0604020202020204" pitchFamily="34" charset="0"/>
              </a:rPr>
              <a:t>th</a:t>
            </a:r>
            <a:r>
              <a:rPr lang="en-US" sz="2000" dirty="0">
                <a:latin typeface="Arial" panose="020B0604020202020204" pitchFamily="34" charset="0"/>
                <a:cs typeface="Arial" panose="020B0604020202020204" pitchFamily="34" charset="0"/>
              </a:rPr>
              <a:t> March 2020).</a:t>
            </a:r>
          </a:p>
          <a:p>
            <a:pPr>
              <a:buFont typeface="Wingdings" pitchFamily="2" charset="2"/>
              <a:buChar char="v"/>
            </a:pPr>
            <a:r>
              <a:rPr lang="en-GB" sz="2000" dirty="0">
                <a:latin typeface="Arial" panose="020B0604020202020204" pitchFamily="34" charset="0"/>
                <a:cs typeface="Arial" panose="020B0604020202020204" pitchFamily="34" charset="0"/>
              </a:rPr>
              <a:t>Westford University College (2016) </a:t>
            </a:r>
            <a:r>
              <a:rPr lang="en-GB" sz="2000" i="1" dirty="0">
                <a:latin typeface="Arial" panose="020B0604020202020204" pitchFamily="34" charset="0"/>
                <a:cs typeface="Arial" panose="020B0604020202020204" pitchFamily="34" charset="0"/>
              </a:rPr>
              <a:t>Social factors affecting travel industry</a:t>
            </a:r>
            <a:r>
              <a:rPr lang="en-GB" sz="2000" dirty="0">
                <a:latin typeface="Arial" panose="020B0604020202020204" pitchFamily="34" charset="0"/>
                <a:cs typeface="Arial" panose="020B0604020202020204" pitchFamily="34" charset="0"/>
              </a:rPr>
              <a:t>. Available at: </a:t>
            </a:r>
            <a:r>
              <a:rPr lang="en-GB" sz="2000" u="sng" dirty="0">
                <a:latin typeface="Arial" panose="020B0604020202020204" pitchFamily="34" charset="0"/>
                <a:cs typeface="Arial" panose="020B0604020202020204" pitchFamily="34" charset="0"/>
                <a:hlinkClick r:id="rId3"/>
              </a:rPr>
              <a:t>https://mywestford.com/blog/social-factors-that-impact-of-travel-and-tourism-industry/</a:t>
            </a:r>
            <a:r>
              <a:rPr lang="en-GB" sz="2000" dirty="0">
                <a:latin typeface="Arial" panose="020B0604020202020204" pitchFamily="34" charset="0"/>
                <a:cs typeface="Arial" panose="020B0604020202020204" pitchFamily="34" charset="0"/>
              </a:rPr>
              <a:t> (Accessed: 6</a:t>
            </a:r>
            <a:r>
              <a:rPr lang="en-GB" sz="2000" baseline="30000" dirty="0">
                <a:latin typeface="Arial" panose="020B0604020202020204" pitchFamily="34" charset="0"/>
                <a:cs typeface="Arial" panose="020B0604020202020204" pitchFamily="34" charset="0"/>
              </a:rPr>
              <a:t>th</a:t>
            </a:r>
            <a:r>
              <a:rPr lang="en-GB" sz="2000" dirty="0">
                <a:latin typeface="Arial" panose="020B0604020202020204" pitchFamily="34" charset="0"/>
                <a:cs typeface="Arial" panose="020B0604020202020204" pitchFamily="34" charset="0"/>
              </a:rPr>
              <a:t>  March 2020).</a:t>
            </a:r>
          </a:p>
          <a:p>
            <a:pPr>
              <a:buFont typeface="Wingdings" pitchFamily="2" charset="2"/>
              <a:buChar char="v"/>
            </a:pPr>
            <a:r>
              <a:rPr lang="en-GB" sz="2000" dirty="0">
                <a:latin typeface="Arial" panose="020B0604020202020204" pitchFamily="34" charset="0"/>
                <a:cs typeface="Arial" panose="020B0604020202020204" pitchFamily="34" charset="0"/>
              </a:rPr>
              <a:t>Hilton Hotel (unknown date) </a:t>
            </a:r>
            <a:r>
              <a:rPr lang="en-GB" sz="2000" i="1" dirty="0">
                <a:latin typeface="Arial" panose="020B0604020202020204" pitchFamily="34" charset="0"/>
                <a:cs typeface="Arial" panose="020B0604020202020204" pitchFamily="34" charset="0"/>
              </a:rPr>
              <a:t>Diversity and Inclusion at Hilton.</a:t>
            </a:r>
            <a:r>
              <a:rPr lang="en-GB" sz="2000" dirty="0">
                <a:latin typeface="Arial" panose="020B0604020202020204" pitchFamily="34" charset="0"/>
                <a:cs typeface="Arial" panose="020B0604020202020204" pitchFamily="34" charset="0"/>
              </a:rPr>
              <a:t> Available at: </a:t>
            </a:r>
            <a:r>
              <a:rPr lang="en-GB" sz="2000" u="sng" dirty="0">
                <a:latin typeface="Arial" panose="020B0604020202020204" pitchFamily="34" charset="0"/>
                <a:cs typeface="Arial" panose="020B0604020202020204" pitchFamily="34" charset="0"/>
                <a:hlinkClick r:id="rId4"/>
              </a:rPr>
              <a:t>https://www.hilton.com/en/corporate/wp-content/uploads/2019/11/20190225_External-Diversity-Brochure.pdf</a:t>
            </a:r>
            <a:r>
              <a:rPr lang="en-GB" sz="2000" dirty="0">
                <a:latin typeface="Arial" panose="020B0604020202020204" pitchFamily="34" charset="0"/>
                <a:cs typeface="Arial" panose="020B0604020202020204" pitchFamily="34" charset="0"/>
              </a:rPr>
              <a:t> (Accessed: 7</a:t>
            </a:r>
            <a:r>
              <a:rPr lang="en-GB" sz="2000" baseline="30000" dirty="0">
                <a:latin typeface="Arial" panose="020B0604020202020204" pitchFamily="34" charset="0"/>
                <a:cs typeface="Arial" panose="020B0604020202020204" pitchFamily="34" charset="0"/>
              </a:rPr>
              <a:t>th</a:t>
            </a:r>
            <a:r>
              <a:rPr lang="en-GB" sz="2000" dirty="0">
                <a:latin typeface="Arial" panose="020B0604020202020204" pitchFamily="34" charset="0"/>
                <a:cs typeface="Arial" panose="020B0604020202020204" pitchFamily="34" charset="0"/>
              </a:rPr>
              <a:t> March 2020).</a:t>
            </a:r>
          </a:p>
          <a:p>
            <a:pPr>
              <a:buFont typeface="Wingdings" pitchFamily="2" charset="2"/>
              <a:buChar char="v"/>
            </a:pPr>
            <a:r>
              <a:rPr lang="en-GB" sz="2000" dirty="0">
                <a:latin typeface="Arial" panose="020B0604020202020204" pitchFamily="34" charset="0"/>
                <a:cs typeface="Arial" panose="020B0604020202020204" pitchFamily="34" charset="0"/>
              </a:rPr>
              <a:t>Frue, K (2019</a:t>
            </a:r>
            <a:r>
              <a:rPr lang="en-GB" sz="2000" i="1" dirty="0">
                <a:latin typeface="Arial" panose="020B0604020202020204" pitchFamily="34" charset="0"/>
                <a:cs typeface="Arial" panose="020B0604020202020204" pitchFamily="34" charset="0"/>
              </a:rPr>
              <a:t>) PESTLE Analysis of the Hotel Industry. </a:t>
            </a:r>
            <a:r>
              <a:rPr lang="en-GB" sz="2000" dirty="0">
                <a:latin typeface="Arial" panose="020B0604020202020204" pitchFamily="34" charset="0"/>
                <a:cs typeface="Arial" panose="020B0604020202020204" pitchFamily="34" charset="0"/>
              </a:rPr>
              <a:t>Available: </a:t>
            </a:r>
            <a:r>
              <a:rPr lang="en-GB" sz="2000" dirty="0">
                <a:latin typeface="Arial" panose="020B0604020202020204" pitchFamily="34" charset="0"/>
                <a:cs typeface="Arial" panose="020B0604020202020204" pitchFamily="34" charset="0"/>
                <a:hlinkClick r:id="rId5"/>
              </a:rPr>
              <a:t>https://pestleanalysis.com/hotel-industry-pestel-analysis/</a:t>
            </a:r>
            <a:r>
              <a:rPr lang="en-GB" sz="2000" dirty="0">
                <a:latin typeface="Arial" panose="020B0604020202020204" pitchFamily="34" charset="0"/>
                <a:cs typeface="Arial" panose="020B0604020202020204" pitchFamily="34" charset="0"/>
              </a:rPr>
              <a:t> (Accessed: 5</a:t>
            </a:r>
            <a:r>
              <a:rPr lang="en-GB" sz="2000" baseline="30000" dirty="0">
                <a:latin typeface="Arial" panose="020B0604020202020204" pitchFamily="34" charset="0"/>
                <a:cs typeface="Arial" panose="020B0604020202020204" pitchFamily="34" charset="0"/>
              </a:rPr>
              <a:t>th</a:t>
            </a:r>
            <a:r>
              <a:rPr lang="en-GB" sz="2000" dirty="0">
                <a:latin typeface="Arial" panose="020B0604020202020204" pitchFamily="34" charset="0"/>
                <a:cs typeface="Arial" panose="020B0604020202020204" pitchFamily="34" charset="0"/>
              </a:rPr>
              <a:t> March 2020). </a:t>
            </a:r>
          </a:p>
          <a:p>
            <a:pPr>
              <a:buFont typeface="Wingdings" pitchFamily="2" charset="2"/>
              <a:buChar char="v"/>
            </a:pPr>
            <a:r>
              <a:rPr lang="en-GB" sz="2000" dirty="0">
                <a:latin typeface="Arial" panose="020B0604020202020204" pitchFamily="34" charset="0"/>
                <a:cs typeface="Arial" panose="020B0604020202020204" pitchFamily="34" charset="0"/>
              </a:rPr>
              <a:t>Indeed (2020) </a:t>
            </a:r>
            <a:r>
              <a:rPr lang="en-GB" sz="2000" i="1" dirty="0">
                <a:latin typeface="Arial" panose="020B0604020202020204" pitchFamily="34" charset="0"/>
                <a:cs typeface="Arial" panose="020B0604020202020204" pitchFamily="34" charset="0"/>
              </a:rPr>
              <a:t>Night Receptionist- Hilton Cardiff. </a:t>
            </a:r>
            <a:r>
              <a:rPr lang="en-GB" sz="2000" dirty="0">
                <a:latin typeface="Arial" panose="020B0604020202020204" pitchFamily="34" charset="0"/>
                <a:cs typeface="Arial" panose="020B0604020202020204" pitchFamily="34" charset="0"/>
              </a:rPr>
              <a:t>Available: </a:t>
            </a:r>
            <a:r>
              <a:rPr lang="en-GB" sz="2000" dirty="0">
                <a:latin typeface="Arial" panose="020B0604020202020204" pitchFamily="34" charset="0"/>
                <a:cs typeface="Arial" panose="020B0604020202020204" pitchFamily="34" charset="0"/>
                <a:hlinkClick r:id="rId6"/>
              </a:rPr>
              <a:t>https://www.indeed.co.uk/viewjob?jk=0c4075f7f89882b6&amp;tk=1e30f2o9j40gt801&amp;from=serp&amp;vjs=3</a:t>
            </a:r>
            <a:r>
              <a:rPr lang="en-GB" sz="2000" dirty="0">
                <a:latin typeface="Arial" panose="020B0604020202020204" pitchFamily="34" charset="0"/>
                <a:cs typeface="Arial" panose="020B0604020202020204" pitchFamily="34" charset="0"/>
              </a:rPr>
              <a:t> (7</a:t>
            </a:r>
            <a:r>
              <a:rPr lang="en-GB" sz="2000" baseline="30000" dirty="0">
                <a:latin typeface="Arial" panose="020B0604020202020204" pitchFamily="34" charset="0"/>
                <a:cs typeface="Arial" panose="020B0604020202020204" pitchFamily="34" charset="0"/>
              </a:rPr>
              <a:t>th</a:t>
            </a:r>
            <a:r>
              <a:rPr lang="en-GB" sz="2000" dirty="0">
                <a:latin typeface="Arial" panose="020B0604020202020204" pitchFamily="34" charset="0"/>
                <a:cs typeface="Arial" panose="020B0604020202020204" pitchFamily="34" charset="0"/>
              </a:rPr>
              <a:t> March 2020).</a:t>
            </a:r>
          </a:p>
          <a:p>
            <a:pPr>
              <a:buFont typeface="Wingdings" pitchFamily="2" charset="2"/>
              <a:buChar char="v"/>
            </a:pPr>
            <a:r>
              <a:rPr lang="en-GB" sz="2000" dirty="0" err="1">
                <a:latin typeface="Arial" panose="020B0604020202020204" pitchFamily="34" charset="0"/>
                <a:cs typeface="Arial" panose="020B0604020202020204" pitchFamily="34" charset="0"/>
              </a:rPr>
              <a:t>Solsequi</a:t>
            </a:r>
            <a:r>
              <a:rPr lang="en-GB" sz="2000" dirty="0">
                <a:latin typeface="Arial" panose="020B0604020202020204" pitchFamily="34" charset="0"/>
                <a:cs typeface="Arial" panose="020B0604020202020204" pitchFamily="34" charset="0"/>
              </a:rPr>
              <a:t> (2018) Hilton Cardiff- Wales. [YouTube]. Available: </a:t>
            </a:r>
            <a:r>
              <a:rPr lang="en-GB" sz="2000" dirty="0">
                <a:latin typeface="Arial" panose="020B0604020202020204" pitchFamily="34" charset="0"/>
                <a:cs typeface="Arial" panose="020B0604020202020204" pitchFamily="34" charset="0"/>
                <a:hlinkClick r:id="rId7"/>
              </a:rPr>
              <a:t>https://www.youtube.com/watch?v=bKUG7-lAPUg</a:t>
            </a:r>
            <a:r>
              <a:rPr lang="en-GB" sz="2000" dirty="0">
                <a:latin typeface="Arial" panose="020B0604020202020204" pitchFamily="34" charset="0"/>
                <a:cs typeface="Arial" panose="020B0604020202020204" pitchFamily="34" charset="0"/>
              </a:rPr>
              <a:t> (Accessed: 6</a:t>
            </a:r>
            <a:r>
              <a:rPr lang="en-GB" sz="2000" baseline="30000" dirty="0">
                <a:latin typeface="Arial" panose="020B0604020202020204" pitchFamily="34" charset="0"/>
                <a:cs typeface="Arial" panose="020B0604020202020204" pitchFamily="34" charset="0"/>
              </a:rPr>
              <a:t>th</a:t>
            </a:r>
            <a:r>
              <a:rPr lang="en-GB" sz="2000" dirty="0">
                <a:latin typeface="Arial" panose="020B0604020202020204" pitchFamily="34" charset="0"/>
                <a:cs typeface="Arial" panose="020B0604020202020204" pitchFamily="34" charset="0"/>
              </a:rPr>
              <a:t> March 2020).</a:t>
            </a:r>
          </a:p>
        </p:txBody>
      </p:sp>
    </p:spTree>
    <p:extLst>
      <p:ext uri="{BB962C8B-B14F-4D97-AF65-F5344CB8AC3E}">
        <p14:creationId xmlns:p14="http://schemas.microsoft.com/office/powerpoint/2010/main" val="3166631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1538</Words>
  <Application>Microsoft Macintosh PowerPoint</Application>
  <PresentationFormat>Widescreen</PresentationFormat>
  <Paragraphs>59</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Hotel International </vt:lpstr>
      <vt:lpstr>Introduction </vt:lpstr>
      <vt:lpstr>Some shots of the Hilton Hotel (Cardiff).  Screenshots taken from the Cardiff website. </vt:lpstr>
      <vt:lpstr>Political </vt:lpstr>
      <vt:lpstr>Economic </vt:lpstr>
      <vt:lpstr>Social </vt:lpstr>
      <vt:lpstr>Technological </vt:lpstr>
      <vt:lpstr>Legal</vt:lpstr>
      <vt:lpstr>Environmental </vt:lpstr>
      <vt:lpstr>Recruitment and Selection </vt:lpstr>
      <vt:lpstr>Culture, Equality and Diversity</vt:lpstr>
      <vt:lpstr>Performance management and Targets achieved </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Hotel International </dc:title>
  <dc:creator>reema ullah</dc:creator>
  <cp:lastModifiedBy>reema ullah</cp:lastModifiedBy>
  <cp:revision>7</cp:revision>
  <dcterms:created xsi:type="dcterms:W3CDTF">2020-03-10T19:33:45Z</dcterms:created>
  <dcterms:modified xsi:type="dcterms:W3CDTF">2020-03-10T20:17:23Z</dcterms:modified>
</cp:coreProperties>
</file>