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4"/>
  </p:sldMasterIdLst>
  <p:notesMasterIdLst>
    <p:notesMasterId r:id="rId16"/>
  </p:notesMasterIdLst>
  <p:sldIdLst>
    <p:sldId id="542" r:id="rId5"/>
    <p:sldId id="323" r:id="rId6"/>
    <p:sldId id="539" r:id="rId7"/>
    <p:sldId id="435" r:id="rId8"/>
    <p:sldId id="540" r:id="rId9"/>
    <p:sldId id="545" r:id="rId10"/>
    <p:sldId id="290" r:id="rId11"/>
    <p:sldId id="550" r:id="rId12"/>
    <p:sldId id="549" r:id="rId13"/>
    <p:sldId id="382" r:id="rId14"/>
    <p:sldId id="54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2B1260-2A2D-48E6-B3B0-2CC242065491}" v="128" dt="2023-09-06T21:35:39.590"/>
    <p1510:client id="{9E8F87E0-5DD1-4BE0-AD6D-B33A440617ED}" v="63" dt="2023-02-27T00:26:34.646"/>
    <p1510:client id="{C85EC29A-4FD8-416E-AC1A-3C4B60DCA552}" v="56" dt="2023-09-06T21:11:09.221"/>
    <p1510:client id="{D0FE1470-DBAC-4BB5-37F8-0A6BA8D85E95}" v="11" dt="2023-02-27T08:36:22.737"/>
    <p1510:client id="{D27F28A2-4AE8-48EA-B829-D5DCCE148120}" v="6" dt="2023-02-27T08:46:38.567"/>
    <p1510:client id="{EDB7EA0D-EDB9-4DD3-B9D1-DB57B7851300}" v="22" dt="2023-09-06T21:38:32.0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30"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pPr rtl="0"/>
          <a:r>
            <a:rPr lang="en-GB" sz="1800" noProof="0" dirty="0">
              <a:latin typeface="Arial"/>
              <a:cs typeface="Arial"/>
            </a:rPr>
            <a:t>Communicating using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133100">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5474" custScaleY="95311"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2798"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2799">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08600" custScaleY="90775" custRadScaleRad="92523" custRadScaleInc="-48431">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en-GB" sz="1800" noProof="0" dirty="0">
              <a:latin typeface="Arial" panose="020B0604020202020204" pitchFamily="34" charset="0"/>
              <a:cs typeface="Arial" panose="020B0604020202020204" pitchFamily="34" charset="0"/>
            </a:rPr>
            <a:t>Communicating with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133100">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5474" custScaleY="95311"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2798"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2799">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08600" custScaleY="90775" custRadScaleRad="92523" custRadScaleInc="-48431">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36499" y="-69435"/>
          <a:ext cx="1776869" cy="1154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2092880" y="-13054"/>
        <a:ext cx="1664107" cy="1042203"/>
      </dsp:txXfrm>
    </dsp:sp>
    <dsp:sp modelId="{5BBD79D9-7258-4E6B-B563-D9BB78C1C1CE}">
      <dsp:nvSpPr>
        <dsp:cNvPr id="0" name=""/>
        <dsp:cNvSpPr/>
      </dsp:nvSpPr>
      <dsp:spPr>
        <a:xfrm>
          <a:off x="1124212" y="465178"/>
          <a:ext cx="3465188" cy="3465188"/>
        </a:xfrm>
        <a:custGeom>
          <a:avLst/>
          <a:gdLst/>
          <a:ahLst/>
          <a:cxnLst/>
          <a:rect l="0" t="0" r="0" b="0"/>
          <a:pathLst>
            <a:path>
              <a:moveTo>
                <a:pt x="2696816" y="293095"/>
              </a:moveTo>
              <a:arcTo wR="1732594" hR="1732594" stAng="18228926" swAng="1811830"/>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01754" y="1446879"/>
          <a:ext cx="1942060" cy="8270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noProof="0" dirty="0">
              <a:latin typeface="Arial"/>
              <a:cs typeface="Arial"/>
            </a:rPr>
            <a:t>Communicating using symbols</a:t>
          </a:r>
        </a:p>
      </dsp:txBody>
      <dsp:txXfrm>
        <a:off x="3642127" y="1487252"/>
        <a:ext cx="1861314" cy="746307"/>
      </dsp:txXfrm>
    </dsp:sp>
    <dsp:sp modelId="{9134C1D7-8A97-4A58-9387-B7E73CD0F522}">
      <dsp:nvSpPr>
        <dsp:cNvPr id="0" name=""/>
        <dsp:cNvSpPr/>
      </dsp:nvSpPr>
      <dsp:spPr>
        <a:xfrm>
          <a:off x="1153328" y="639101"/>
          <a:ext cx="3465188" cy="3465188"/>
        </a:xfrm>
        <a:custGeom>
          <a:avLst/>
          <a:gdLst/>
          <a:ahLst/>
          <a:cxnLst/>
          <a:rect l="0" t="0" r="0" b="0"/>
          <a:pathLst>
            <a:path>
              <a:moveTo>
                <a:pt x="3462936" y="1644269"/>
              </a:moveTo>
              <a:arcTo wR="1732594" hR="1732594" stAng="21424674" swAng="186184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10321" y="3196323"/>
          <a:ext cx="1776869" cy="892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153866" y="3239868"/>
        <a:ext cx="1689779" cy="804931"/>
      </dsp:txXfrm>
    </dsp:sp>
    <dsp:sp modelId="{7FB4609E-DC55-4AFA-AACC-C5766F042F4A}">
      <dsp:nvSpPr>
        <dsp:cNvPr id="0" name=""/>
        <dsp:cNvSpPr/>
      </dsp:nvSpPr>
      <dsp:spPr>
        <a:xfrm>
          <a:off x="1374089" y="531436"/>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18105" y="3196325"/>
          <a:ext cx="1776869" cy="8920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1061650" y="3239870"/>
        <a:ext cx="1689779" cy="804940"/>
      </dsp:txXfrm>
    </dsp:sp>
    <dsp:sp modelId="{5A16D349-78E8-48BD-9D23-7C3DF98CEBAA}">
      <dsp:nvSpPr>
        <dsp:cNvPr id="0" name=""/>
        <dsp:cNvSpPr/>
      </dsp:nvSpPr>
      <dsp:spPr>
        <a:xfrm>
          <a:off x="1335801" y="772288"/>
          <a:ext cx="3465188" cy="3465188"/>
        </a:xfrm>
        <a:custGeom>
          <a:avLst/>
          <a:gdLst/>
          <a:ahLst/>
          <a:cxnLst/>
          <a:rect l="0" t="0" r="0" b="0"/>
          <a:pathLst>
            <a:path>
              <a:moveTo>
                <a:pt x="140957" y="2417119"/>
              </a:moveTo>
              <a:arcTo wR="1732594" hR="1732594" stAng="9403717" swAng="1477442"/>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606904" y="1668757"/>
          <a:ext cx="1449797" cy="7876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645356" y="1707209"/>
        <a:ext cx="1372893" cy="710789"/>
      </dsp:txXfrm>
    </dsp:sp>
    <dsp:sp modelId="{D2F6B432-B11E-4A49-ADDE-B323A55AC6C6}">
      <dsp:nvSpPr>
        <dsp:cNvPr id="0" name=""/>
        <dsp:cNvSpPr/>
      </dsp:nvSpPr>
      <dsp:spPr>
        <a:xfrm>
          <a:off x="1367287" y="388459"/>
          <a:ext cx="3465188" cy="3465188"/>
        </a:xfrm>
        <a:custGeom>
          <a:avLst/>
          <a:gdLst/>
          <a:ahLst/>
          <a:cxnLst/>
          <a:rect l="0" t="0" r="0" b="0"/>
          <a:pathLst>
            <a:path>
              <a:moveTo>
                <a:pt x="62982" y="1269691"/>
              </a:moveTo>
              <a:arcTo wR="1732594" hR="1732594" stAng="11729769" swAng="2176736"/>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36499" y="-69435"/>
          <a:ext cx="1776869" cy="1154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2092880" y="-13054"/>
        <a:ext cx="1664107" cy="1042203"/>
      </dsp:txXfrm>
    </dsp:sp>
    <dsp:sp modelId="{5BBD79D9-7258-4E6B-B563-D9BB78C1C1CE}">
      <dsp:nvSpPr>
        <dsp:cNvPr id="0" name=""/>
        <dsp:cNvSpPr/>
      </dsp:nvSpPr>
      <dsp:spPr>
        <a:xfrm>
          <a:off x="1124212" y="465178"/>
          <a:ext cx="3465188" cy="3465188"/>
        </a:xfrm>
        <a:custGeom>
          <a:avLst/>
          <a:gdLst/>
          <a:ahLst/>
          <a:cxnLst/>
          <a:rect l="0" t="0" r="0" b="0"/>
          <a:pathLst>
            <a:path>
              <a:moveTo>
                <a:pt x="2696816" y="293095"/>
              </a:moveTo>
              <a:arcTo wR="1732594" hR="1732594" stAng="18228926" swAng="1811830"/>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01754" y="1446879"/>
          <a:ext cx="1942060" cy="8270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Communicating with symbols</a:t>
          </a:r>
        </a:p>
      </dsp:txBody>
      <dsp:txXfrm>
        <a:off x="3642127" y="1487252"/>
        <a:ext cx="1861314" cy="746307"/>
      </dsp:txXfrm>
    </dsp:sp>
    <dsp:sp modelId="{9134C1D7-8A97-4A58-9387-B7E73CD0F522}">
      <dsp:nvSpPr>
        <dsp:cNvPr id="0" name=""/>
        <dsp:cNvSpPr/>
      </dsp:nvSpPr>
      <dsp:spPr>
        <a:xfrm>
          <a:off x="1153328" y="639101"/>
          <a:ext cx="3465188" cy="3465188"/>
        </a:xfrm>
        <a:custGeom>
          <a:avLst/>
          <a:gdLst/>
          <a:ahLst/>
          <a:cxnLst/>
          <a:rect l="0" t="0" r="0" b="0"/>
          <a:pathLst>
            <a:path>
              <a:moveTo>
                <a:pt x="3462936" y="1644269"/>
              </a:moveTo>
              <a:arcTo wR="1732594" hR="1732594" stAng="21424674" swAng="186184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10321" y="3196323"/>
          <a:ext cx="1776869" cy="892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153866" y="3239868"/>
        <a:ext cx="1689779" cy="804931"/>
      </dsp:txXfrm>
    </dsp:sp>
    <dsp:sp modelId="{7FB4609E-DC55-4AFA-AACC-C5766F042F4A}">
      <dsp:nvSpPr>
        <dsp:cNvPr id="0" name=""/>
        <dsp:cNvSpPr/>
      </dsp:nvSpPr>
      <dsp:spPr>
        <a:xfrm>
          <a:off x="1374089" y="531436"/>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18105" y="3196325"/>
          <a:ext cx="1776869" cy="8920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1061650" y="3239870"/>
        <a:ext cx="1689779" cy="804940"/>
      </dsp:txXfrm>
    </dsp:sp>
    <dsp:sp modelId="{5A16D349-78E8-48BD-9D23-7C3DF98CEBAA}">
      <dsp:nvSpPr>
        <dsp:cNvPr id="0" name=""/>
        <dsp:cNvSpPr/>
      </dsp:nvSpPr>
      <dsp:spPr>
        <a:xfrm>
          <a:off x="1335801" y="772288"/>
          <a:ext cx="3465188" cy="3465188"/>
        </a:xfrm>
        <a:custGeom>
          <a:avLst/>
          <a:gdLst/>
          <a:ahLst/>
          <a:cxnLst/>
          <a:rect l="0" t="0" r="0" b="0"/>
          <a:pathLst>
            <a:path>
              <a:moveTo>
                <a:pt x="140957" y="2417119"/>
              </a:moveTo>
              <a:arcTo wR="1732594" hR="1732594" stAng="9403717" swAng="1477442"/>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606904" y="1668757"/>
          <a:ext cx="1449797" cy="7876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645356" y="1707209"/>
        <a:ext cx="1372893" cy="710789"/>
      </dsp:txXfrm>
    </dsp:sp>
    <dsp:sp modelId="{D2F6B432-B11E-4A49-ADDE-B323A55AC6C6}">
      <dsp:nvSpPr>
        <dsp:cNvPr id="0" name=""/>
        <dsp:cNvSpPr/>
      </dsp:nvSpPr>
      <dsp:spPr>
        <a:xfrm>
          <a:off x="1367287" y="388459"/>
          <a:ext cx="3465188" cy="3465188"/>
        </a:xfrm>
        <a:custGeom>
          <a:avLst/>
          <a:gdLst/>
          <a:ahLst/>
          <a:cxnLst/>
          <a:rect l="0" t="0" r="0" b="0"/>
          <a:pathLst>
            <a:path>
              <a:moveTo>
                <a:pt x="62982" y="1269691"/>
              </a:moveTo>
              <a:arcTo wR="1732594" hR="1732594" stAng="11729769" swAng="2176736"/>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EBCD5-78D3-487A-995A-A6FBA7E33DE0}" type="datetimeFigureOut">
              <a:rPr lang="en-GB" smtClean="0"/>
              <a:t>06/09/2023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0D087E-D77A-4DA4-A5E9-703CFB4F6321}" type="slidenum">
              <a:rPr lang="en-GB" smtClean="0"/>
              <a:t>‹#›</a:t>
            </a:fld>
            <a:endParaRPr lang="en-GB"/>
          </a:p>
        </p:txBody>
      </p:sp>
    </p:spTree>
    <p:extLst>
      <p:ext uri="{BB962C8B-B14F-4D97-AF65-F5344CB8AC3E}">
        <p14:creationId xmlns:p14="http://schemas.microsoft.com/office/powerpoint/2010/main" val="2209919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uowtsd.sharepoint.com/teams/SecondaryMathematicsPlanning"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a:t>
            </a:fld>
            <a:endParaRPr lang="en-GB"/>
          </a:p>
        </p:txBody>
      </p:sp>
    </p:spTree>
    <p:extLst>
      <p:ext uri="{BB962C8B-B14F-4D97-AF65-F5344CB8AC3E}">
        <p14:creationId xmlns:p14="http://schemas.microsoft.com/office/powerpoint/2010/main" val="1107669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2</a:t>
            </a:fld>
            <a:endParaRPr lang="en-GB"/>
          </a:p>
        </p:txBody>
      </p:sp>
    </p:spTree>
    <p:extLst>
      <p:ext uri="{BB962C8B-B14F-4D97-AF65-F5344CB8AC3E}">
        <p14:creationId xmlns:p14="http://schemas.microsoft.com/office/powerpoint/2010/main" val="2686672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hlinkClick r:id="rId3"/>
              </a:rPr>
              <a:t>Secondary Mathematics: Planning - Home (sharepoint.com)</a:t>
            </a:r>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7</a:t>
            </a:fld>
            <a:endParaRPr lang="en-US" dirty="0"/>
          </a:p>
        </p:txBody>
      </p:sp>
    </p:spTree>
    <p:extLst>
      <p:ext uri="{BB962C8B-B14F-4D97-AF65-F5344CB8AC3E}">
        <p14:creationId xmlns:p14="http://schemas.microsoft.com/office/powerpoint/2010/main" val="3012736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57255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557215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D38E3-B35F-4F21-B32C-C51C8F8AED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51936F-7853-4DA4-82E2-69F511F57E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726CCB-693C-473F-BFD3-1DEE84E6EF5A}"/>
              </a:ext>
            </a:extLst>
          </p:cNvPr>
          <p:cNvSpPr>
            <a:spLocks noGrp="1"/>
          </p:cNvSpPr>
          <p:nvPr>
            <p:ph type="dt" sz="half" idx="10"/>
          </p:nvPr>
        </p:nvSpPr>
        <p:spPr/>
        <p:txBody>
          <a:bodyPr/>
          <a:lstStyle/>
          <a:p>
            <a:fld id="{B95CD1DD-42E7-43D8-9AC4-88366F6E3B83}" type="datetimeFigureOut">
              <a:rPr lang="en-GB" smtClean="0"/>
              <a:t>06/09/2023</a:t>
            </a:fld>
            <a:endParaRPr lang="en-GB"/>
          </a:p>
        </p:txBody>
      </p:sp>
      <p:sp>
        <p:nvSpPr>
          <p:cNvPr id="5" name="Footer Placeholder 4">
            <a:extLst>
              <a:ext uri="{FF2B5EF4-FFF2-40B4-BE49-F238E27FC236}">
                <a16:creationId xmlns:a16="http://schemas.microsoft.com/office/drawing/2014/main" id="{A5EAD00E-4343-419C-8A30-A75EB5513F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60A6A-F096-45EA-93BE-9659A776B812}"/>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087219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5C90-0513-420B-B6DF-7FB16553F9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69AD42-BDD9-4FFE-AD6E-0B4373B743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A578B-3AE4-4843-AD9B-3F46725B8C0A}"/>
              </a:ext>
            </a:extLst>
          </p:cNvPr>
          <p:cNvSpPr>
            <a:spLocks noGrp="1"/>
          </p:cNvSpPr>
          <p:nvPr>
            <p:ph type="dt" sz="half" idx="10"/>
          </p:nvPr>
        </p:nvSpPr>
        <p:spPr/>
        <p:txBody>
          <a:bodyPr/>
          <a:lstStyle/>
          <a:p>
            <a:fld id="{B95CD1DD-42E7-43D8-9AC4-88366F6E3B83}" type="datetimeFigureOut">
              <a:rPr lang="en-GB" smtClean="0"/>
              <a:t>06/09/2023</a:t>
            </a:fld>
            <a:endParaRPr lang="en-GB"/>
          </a:p>
        </p:txBody>
      </p:sp>
      <p:sp>
        <p:nvSpPr>
          <p:cNvPr id="5" name="Footer Placeholder 4">
            <a:extLst>
              <a:ext uri="{FF2B5EF4-FFF2-40B4-BE49-F238E27FC236}">
                <a16:creationId xmlns:a16="http://schemas.microsoft.com/office/drawing/2014/main" id="{AA883183-4C70-4A1A-866B-D69FC5DEF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A2B76-C146-4DBF-806C-1E5C4E9169E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925361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96D96-0B0F-49A2-B59C-3970C222FA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40FD58-7267-4B4B-86B3-35210390E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0E4BDF-F908-4DB5-A9CE-2F13FA280AC1}"/>
              </a:ext>
            </a:extLst>
          </p:cNvPr>
          <p:cNvSpPr>
            <a:spLocks noGrp="1"/>
          </p:cNvSpPr>
          <p:nvPr>
            <p:ph type="dt" sz="half" idx="10"/>
          </p:nvPr>
        </p:nvSpPr>
        <p:spPr/>
        <p:txBody>
          <a:bodyPr/>
          <a:lstStyle/>
          <a:p>
            <a:fld id="{B95CD1DD-42E7-43D8-9AC4-88366F6E3B83}" type="datetimeFigureOut">
              <a:rPr lang="en-GB" smtClean="0"/>
              <a:t>06/09/2023</a:t>
            </a:fld>
            <a:endParaRPr lang="en-GB"/>
          </a:p>
        </p:txBody>
      </p:sp>
      <p:sp>
        <p:nvSpPr>
          <p:cNvPr id="5" name="Footer Placeholder 4">
            <a:extLst>
              <a:ext uri="{FF2B5EF4-FFF2-40B4-BE49-F238E27FC236}">
                <a16:creationId xmlns:a16="http://schemas.microsoft.com/office/drawing/2014/main" id="{75FEC993-222A-4994-84DD-510537CE0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6BBCB0-7898-432E-80B0-2493A527C56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552914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B66AF-8539-4BF7-B747-74A5D685C8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EF163-5B0F-42CF-8811-16FF31E532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81C9D1-BC3F-4DDC-8F10-707BE4F88E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505E32-4673-4B06-BE76-EFEFD9875A5E}"/>
              </a:ext>
            </a:extLst>
          </p:cNvPr>
          <p:cNvSpPr>
            <a:spLocks noGrp="1"/>
          </p:cNvSpPr>
          <p:nvPr>
            <p:ph type="dt" sz="half" idx="10"/>
          </p:nvPr>
        </p:nvSpPr>
        <p:spPr/>
        <p:txBody>
          <a:bodyPr/>
          <a:lstStyle/>
          <a:p>
            <a:fld id="{B95CD1DD-42E7-43D8-9AC4-88366F6E3B83}" type="datetimeFigureOut">
              <a:rPr lang="en-GB" smtClean="0"/>
              <a:t>06/09/2023</a:t>
            </a:fld>
            <a:endParaRPr lang="en-GB"/>
          </a:p>
        </p:txBody>
      </p:sp>
      <p:sp>
        <p:nvSpPr>
          <p:cNvPr id="6" name="Footer Placeholder 5">
            <a:extLst>
              <a:ext uri="{FF2B5EF4-FFF2-40B4-BE49-F238E27FC236}">
                <a16:creationId xmlns:a16="http://schemas.microsoft.com/office/drawing/2014/main" id="{EECAEE3C-75F9-4BDA-A6C4-9AA2EC0AF3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C29F1-3B38-4DE1-BE83-3548B3A5D2D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208475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8CC44-FF18-40F3-A4D2-40572883FC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B9C57-CBD0-470A-9A30-85496B573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039927-93B2-427D-8502-E2952D29DB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993751-52E8-40AD-857A-F2570256C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5BF2F7-C9ED-4875-B66A-42CC2E7367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F807FD-D9A4-4DAC-B8B1-352F37C7BD0F}"/>
              </a:ext>
            </a:extLst>
          </p:cNvPr>
          <p:cNvSpPr>
            <a:spLocks noGrp="1"/>
          </p:cNvSpPr>
          <p:nvPr>
            <p:ph type="dt" sz="half" idx="10"/>
          </p:nvPr>
        </p:nvSpPr>
        <p:spPr/>
        <p:txBody>
          <a:bodyPr/>
          <a:lstStyle/>
          <a:p>
            <a:fld id="{B95CD1DD-42E7-43D8-9AC4-88366F6E3B83}" type="datetimeFigureOut">
              <a:rPr lang="en-GB" smtClean="0"/>
              <a:t>06/09/2023</a:t>
            </a:fld>
            <a:endParaRPr lang="en-GB"/>
          </a:p>
        </p:txBody>
      </p:sp>
      <p:sp>
        <p:nvSpPr>
          <p:cNvPr id="8" name="Footer Placeholder 7">
            <a:extLst>
              <a:ext uri="{FF2B5EF4-FFF2-40B4-BE49-F238E27FC236}">
                <a16:creationId xmlns:a16="http://schemas.microsoft.com/office/drawing/2014/main" id="{01FFAEFA-4249-46C8-B206-06107F59D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39ADCF-90FE-4EA4-8E5C-56413D65E7D4}"/>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76058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5F53D-49A6-4187-A292-10181CE556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DF11BF-4A18-44AA-BB24-904375FD8080}"/>
              </a:ext>
            </a:extLst>
          </p:cNvPr>
          <p:cNvSpPr>
            <a:spLocks noGrp="1"/>
          </p:cNvSpPr>
          <p:nvPr>
            <p:ph type="dt" sz="half" idx="10"/>
          </p:nvPr>
        </p:nvSpPr>
        <p:spPr/>
        <p:txBody>
          <a:bodyPr/>
          <a:lstStyle/>
          <a:p>
            <a:fld id="{B95CD1DD-42E7-43D8-9AC4-88366F6E3B83}" type="datetimeFigureOut">
              <a:rPr lang="en-GB" smtClean="0"/>
              <a:t>06/09/2023</a:t>
            </a:fld>
            <a:endParaRPr lang="en-GB"/>
          </a:p>
        </p:txBody>
      </p:sp>
      <p:sp>
        <p:nvSpPr>
          <p:cNvPr id="4" name="Footer Placeholder 3">
            <a:extLst>
              <a:ext uri="{FF2B5EF4-FFF2-40B4-BE49-F238E27FC236}">
                <a16:creationId xmlns:a16="http://schemas.microsoft.com/office/drawing/2014/main" id="{B9643E94-EFD1-468A-8635-E252605197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766746-9A88-4B43-98AA-E0E37F342E76}"/>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763843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7DCA39-8D41-42F6-9742-89367B5C5F85}"/>
              </a:ext>
            </a:extLst>
          </p:cNvPr>
          <p:cNvSpPr>
            <a:spLocks noGrp="1"/>
          </p:cNvSpPr>
          <p:nvPr>
            <p:ph type="dt" sz="half" idx="10"/>
          </p:nvPr>
        </p:nvSpPr>
        <p:spPr/>
        <p:txBody>
          <a:bodyPr/>
          <a:lstStyle/>
          <a:p>
            <a:fld id="{B95CD1DD-42E7-43D8-9AC4-88366F6E3B83}" type="datetimeFigureOut">
              <a:rPr lang="en-GB" smtClean="0"/>
              <a:t>06/09/2023</a:t>
            </a:fld>
            <a:endParaRPr lang="en-GB"/>
          </a:p>
        </p:txBody>
      </p:sp>
      <p:sp>
        <p:nvSpPr>
          <p:cNvPr id="3" name="Footer Placeholder 2">
            <a:extLst>
              <a:ext uri="{FF2B5EF4-FFF2-40B4-BE49-F238E27FC236}">
                <a16:creationId xmlns:a16="http://schemas.microsoft.com/office/drawing/2014/main" id="{73171E3D-42F8-43D0-8167-D5141628EF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23D38B-3959-4A07-8524-A36D7AD899C3}"/>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557837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D4F57-B8E1-454B-A1A9-2E48D09C67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35599B-6DC9-43EB-9D6E-1128CC2455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659E98-9BF0-41C5-9568-6DC987096C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BB6EFF-F2CA-48C2-BECC-D1C225F7E612}"/>
              </a:ext>
            </a:extLst>
          </p:cNvPr>
          <p:cNvSpPr>
            <a:spLocks noGrp="1"/>
          </p:cNvSpPr>
          <p:nvPr>
            <p:ph type="dt" sz="half" idx="10"/>
          </p:nvPr>
        </p:nvSpPr>
        <p:spPr/>
        <p:txBody>
          <a:bodyPr/>
          <a:lstStyle/>
          <a:p>
            <a:fld id="{B95CD1DD-42E7-43D8-9AC4-88366F6E3B83}" type="datetimeFigureOut">
              <a:rPr lang="en-GB" smtClean="0"/>
              <a:t>06/09/2023</a:t>
            </a:fld>
            <a:endParaRPr lang="en-GB"/>
          </a:p>
        </p:txBody>
      </p:sp>
      <p:sp>
        <p:nvSpPr>
          <p:cNvPr id="6" name="Footer Placeholder 5">
            <a:extLst>
              <a:ext uri="{FF2B5EF4-FFF2-40B4-BE49-F238E27FC236}">
                <a16:creationId xmlns:a16="http://schemas.microsoft.com/office/drawing/2014/main" id="{D2A72134-8002-4761-BC55-4CB3FAC85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827F97-E237-4C96-8E67-309687B0860B}"/>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319984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67E06-FF1F-4261-B665-1BA3FD79E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9AEBE9-899A-4A32-9C23-AC76E96F7D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3936F2-267B-433B-AD45-844F5D26AB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C70372-F2DF-4729-BDA2-740A94EF0430}"/>
              </a:ext>
            </a:extLst>
          </p:cNvPr>
          <p:cNvSpPr>
            <a:spLocks noGrp="1"/>
          </p:cNvSpPr>
          <p:nvPr>
            <p:ph type="dt" sz="half" idx="10"/>
          </p:nvPr>
        </p:nvSpPr>
        <p:spPr/>
        <p:txBody>
          <a:bodyPr/>
          <a:lstStyle/>
          <a:p>
            <a:fld id="{B95CD1DD-42E7-43D8-9AC4-88366F6E3B83}" type="datetimeFigureOut">
              <a:rPr lang="en-GB" smtClean="0"/>
              <a:t>06/09/2023</a:t>
            </a:fld>
            <a:endParaRPr lang="en-GB"/>
          </a:p>
        </p:txBody>
      </p:sp>
      <p:sp>
        <p:nvSpPr>
          <p:cNvPr id="6" name="Footer Placeholder 5">
            <a:extLst>
              <a:ext uri="{FF2B5EF4-FFF2-40B4-BE49-F238E27FC236}">
                <a16:creationId xmlns:a16="http://schemas.microsoft.com/office/drawing/2014/main" id="{83B5B476-A6DA-4724-B761-A8B754DA5F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6FFFED-A0F0-4A9B-A4D4-2079F0F274BE}"/>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761238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A06B-1ADA-4198-BB3F-DE93D886B8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293AE5-58E9-4FEC-9E20-E2E86DE61D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A05C2-C546-4A6F-BE0D-4D6DC433B348}"/>
              </a:ext>
            </a:extLst>
          </p:cNvPr>
          <p:cNvSpPr>
            <a:spLocks noGrp="1"/>
          </p:cNvSpPr>
          <p:nvPr>
            <p:ph type="dt" sz="half" idx="10"/>
          </p:nvPr>
        </p:nvSpPr>
        <p:spPr/>
        <p:txBody>
          <a:bodyPr/>
          <a:lstStyle/>
          <a:p>
            <a:fld id="{B95CD1DD-42E7-43D8-9AC4-88366F6E3B83}" type="datetimeFigureOut">
              <a:rPr lang="en-GB" smtClean="0"/>
              <a:t>06/09/2023</a:t>
            </a:fld>
            <a:endParaRPr lang="en-GB"/>
          </a:p>
        </p:txBody>
      </p:sp>
      <p:sp>
        <p:nvSpPr>
          <p:cNvPr id="5" name="Footer Placeholder 4">
            <a:extLst>
              <a:ext uri="{FF2B5EF4-FFF2-40B4-BE49-F238E27FC236}">
                <a16:creationId xmlns:a16="http://schemas.microsoft.com/office/drawing/2014/main" id="{A247FF7D-E8E7-4A5D-83EE-77A7FBC00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A3417-AD80-476C-91D0-D64533254B97}"/>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95848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6052FD-7162-401C-8AA4-8999E17EC3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E554-EF65-43CC-9419-1ED175C2DF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4AFBB-11DC-46DD-B332-8A559EAEF438}"/>
              </a:ext>
            </a:extLst>
          </p:cNvPr>
          <p:cNvSpPr>
            <a:spLocks noGrp="1"/>
          </p:cNvSpPr>
          <p:nvPr>
            <p:ph type="dt" sz="half" idx="10"/>
          </p:nvPr>
        </p:nvSpPr>
        <p:spPr/>
        <p:txBody>
          <a:bodyPr/>
          <a:lstStyle/>
          <a:p>
            <a:fld id="{B95CD1DD-42E7-43D8-9AC4-88366F6E3B83}" type="datetimeFigureOut">
              <a:rPr lang="en-GB" smtClean="0"/>
              <a:t>06/09/2023</a:t>
            </a:fld>
            <a:endParaRPr lang="en-GB"/>
          </a:p>
        </p:txBody>
      </p:sp>
      <p:sp>
        <p:nvSpPr>
          <p:cNvPr id="5" name="Footer Placeholder 4">
            <a:extLst>
              <a:ext uri="{FF2B5EF4-FFF2-40B4-BE49-F238E27FC236}">
                <a16:creationId xmlns:a16="http://schemas.microsoft.com/office/drawing/2014/main" id="{4D33EF28-B9E8-442A-AC31-E73C47354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892A1C-393A-48FD-9570-C72CE71E287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747083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326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27321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1A673D-4968-4746-B07C-597998054A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E626FD-DB77-460E-B315-3A57CAD394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07EB3D-AB42-4094-B3D4-79FD56B648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5CD1DD-42E7-43D8-9AC4-88366F6E3B83}" type="datetimeFigureOut">
              <a:rPr lang="en-GB" smtClean="0"/>
              <a:t>06/09/2023</a:t>
            </a:fld>
            <a:endParaRPr lang="en-GB"/>
          </a:p>
        </p:txBody>
      </p:sp>
      <p:sp>
        <p:nvSpPr>
          <p:cNvPr id="5" name="Footer Placeholder 4">
            <a:extLst>
              <a:ext uri="{FF2B5EF4-FFF2-40B4-BE49-F238E27FC236}">
                <a16:creationId xmlns:a16="http://schemas.microsoft.com/office/drawing/2014/main" id="{A55AABAE-6960-485A-8216-169CD66F59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327E6F-5A95-4784-AA1D-165982F715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056F99-80F2-4145-848C-05D4FF4554BD}" type="slidenum">
              <a:rPr lang="en-GB" smtClean="0"/>
              <a:t>‹#›</a:t>
            </a:fld>
            <a:endParaRPr lang="en-GB"/>
          </a:p>
        </p:txBody>
      </p:sp>
    </p:spTree>
    <p:extLst>
      <p:ext uri="{BB962C8B-B14F-4D97-AF65-F5344CB8AC3E}">
        <p14:creationId xmlns:p14="http://schemas.microsoft.com/office/powerpoint/2010/main" val="8138181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uowtsd.sharepoint.com/teams/SecondaryMathematicsPlanning" TargetMode="External"/><Relationship Id="rId2" Type="http://schemas.openxmlformats.org/officeDocument/2006/relationships/image" Target="../media/image6.png"/><Relationship Id="rId1" Type="http://schemas.openxmlformats.org/officeDocument/2006/relationships/slideLayout" Target="../slideLayouts/slideLayout8.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hyperlink" Target="https://uowtsd.sharepoint.com/teams/SecondaryMathematicsPlanning"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hyperlink" Target="https://uowtsd.sharepoint.com/teams/SecondaryMathematicsPlanning" TargetMode="External"/><Relationship Id="rId2" Type="http://schemas.openxmlformats.org/officeDocument/2006/relationships/image" Target="../media/image6.png"/><Relationship Id="rId1" Type="http://schemas.openxmlformats.org/officeDocument/2006/relationships/slideLayout" Target="../slideLayouts/slideLayout8.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padlet.com/jessicaroberts4/maths-topics-in-depth-ruuf7wtdevzgq14q" TargetMode="External"/><Relationship Id="rId1" Type="http://schemas.openxmlformats.org/officeDocument/2006/relationships/slideLayout" Target="../slideLayouts/slideLayout8.xml"/><Relationship Id="rId4" Type="http://schemas.openxmlformats.org/officeDocument/2006/relationships/hyperlink" Target="https://www.lboro.ac.uk/services/lumen/professional-development/angles-in-polygons-in-depth/" TargetMode="Externa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059B7A-EAF1-4976-BDED-641F150BFB13}"/>
              </a:ext>
            </a:extLst>
          </p:cNvPr>
          <p:cNvPicPr>
            <a:picLocks noChangeAspect="1"/>
          </p:cNvPicPr>
          <p:nvPr/>
        </p:nvPicPr>
        <p:blipFill rotWithShape="1">
          <a:blip r:embed="rId3"/>
          <a:srcRect t="14091" b="1655"/>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12200DA7-C74A-42CC-A399-A0A7CB06DA22}"/>
              </a:ext>
            </a:extLst>
          </p:cNvPr>
          <p:cNvSpPr txBox="1"/>
          <p:nvPr/>
        </p:nvSpPr>
        <p:spPr>
          <a:xfrm rot="20380675">
            <a:off x="8350209" y="5606145"/>
            <a:ext cx="3668403" cy="461665"/>
          </a:xfrm>
          <a:prstGeom prst="rect">
            <a:avLst/>
          </a:prstGeom>
          <a:solidFill>
            <a:srgbClr val="FFFF00"/>
          </a:solidFill>
        </p:spPr>
        <p:txBody>
          <a:bodyPr wrap="square" lIns="91440" tIns="45720" rIns="91440" bIns="45720" rtlCol="0" anchor="t">
            <a:spAutoFit/>
          </a:bodyPr>
          <a:lstStyle/>
          <a:p>
            <a:r>
              <a:rPr lang="en-GB" sz="2400" dirty="0">
                <a:cs typeface="Calibri"/>
              </a:rPr>
              <a:t>Topics in Depth - Angles</a:t>
            </a:r>
            <a:endParaRPr lang="en-GB" sz="2400" dirty="0"/>
          </a:p>
        </p:txBody>
      </p:sp>
      <p:sp>
        <p:nvSpPr>
          <p:cNvPr id="4" name="TextBox 3">
            <a:extLst>
              <a:ext uri="{FF2B5EF4-FFF2-40B4-BE49-F238E27FC236}">
                <a16:creationId xmlns:a16="http://schemas.microsoft.com/office/drawing/2014/main" id="{3C2FEE53-FF85-37C3-636D-C254C5331DCC}"/>
              </a:ext>
            </a:extLst>
          </p:cNvPr>
          <p:cNvSpPr txBox="1"/>
          <p:nvPr/>
        </p:nvSpPr>
        <p:spPr>
          <a:xfrm>
            <a:off x="375193" y="243623"/>
            <a:ext cx="4876315" cy="1569660"/>
          </a:xfrm>
          <a:prstGeom prst="rect">
            <a:avLst/>
          </a:prstGeom>
          <a:gradFill>
            <a:gsLst>
              <a:gs pos="0">
                <a:schemeClr val="accent1">
                  <a:lumMod val="5000"/>
                  <a:lumOff val="95000"/>
                </a:schemeClr>
              </a:gs>
              <a:gs pos="65000">
                <a:schemeClr val="accent1">
                  <a:lumMod val="45000"/>
                  <a:lumOff val="55000"/>
                </a:schemeClr>
              </a:gs>
              <a:gs pos="82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b="1" dirty="0"/>
              <a:t>ECAD 6008 </a:t>
            </a:r>
            <a:r>
              <a:rPr lang="en-GB" sz="2400" dirty="0"/>
              <a:t>– </a:t>
            </a:r>
            <a:r>
              <a:rPr lang="en-US" sz="2400" b="1" dirty="0">
                <a:effectLst/>
                <a:latin typeface="Calibri" panose="020F0502020204030204" pitchFamily="34" charset="0"/>
                <a:ea typeface="Times New Roman" panose="02020603050405020304" pitchFamily="18" charset="0"/>
              </a:rPr>
              <a:t>Professional and Pedagogic Studies: Leading the Learning: what, how and why am I teaching</a:t>
            </a:r>
            <a:r>
              <a:rPr lang="en-US" sz="2400" b="1" dirty="0">
                <a:latin typeface="Calibri" panose="020F0502020204030204" pitchFamily="34" charset="0"/>
                <a:ea typeface="Times New Roman" panose="02020603050405020304" pitchFamily="18" charset="0"/>
              </a:rPr>
              <a:t>?</a:t>
            </a:r>
            <a:endParaRPr lang="en-US" sz="2400" b="1" dirty="0">
              <a:effectLst/>
              <a:latin typeface="Calibri" panose="020F0502020204030204" pitchFamily="34" charset="0"/>
              <a:ea typeface="Times New Roman" panose="02020603050405020304" pitchFamily="18" charset="0"/>
            </a:endParaRPr>
          </a:p>
        </p:txBody>
      </p:sp>
    </p:spTree>
    <p:extLst>
      <p:ext uri="{BB962C8B-B14F-4D97-AF65-F5344CB8AC3E}">
        <p14:creationId xmlns:p14="http://schemas.microsoft.com/office/powerpoint/2010/main" val="2823989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81745F-4165-4855-833D-08F4ED3B9FF9}"/>
              </a:ext>
            </a:extLst>
          </p:cNvPr>
          <p:cNvPicPr>
            <a:picLocks noChangeAspect="1"/>
          </p:cNvPicPr>
          <p:nvPr/>
        </p:nvPicPr>
        <p:blipFill>
          <a:blip r:embed="rId3"/>
          <a:stretch>
            <a:fillRect/>
          </a:stretch>
        </p:blipFill>
        <p:spPr>
          <a:xfrm>
            <a:off x="9366520" y="2436350"/>
            <a:ext cx="2767127" cy="4217102"/>
          </a:xfrm>
          <a:prstGeom prst="rect">
            <a:avLst/>
          </a:prstGeom>
        </p:spPr>
      </p:pic>
      <p:sp>
        <p:nvSpPr>
          <p:cNvPr id="3" name="TextBox 2">
            <a:extLst>
              <a:ext uri="{FF2B5EF4-FFF2-40B4-BE49-F238E27FC236}">
                <a16:creationId xmlns:a16="http://schemas.microsoft.com/office/drawing/2014/main" id="{E7333A5E-F654-6B83-FAB4-BE76503DCD7C}"/>
              </a:ext>
            </a:extLst>
          </p:cNvPr>
          <p:cNvSpPr txBox="1"/>
          <p:nvPr/>
        </p:nvSpPr>
        <p:spPr>
          <a:xfrm>
            <a:off x="399709" y="322769"/>
            <a:ext cx="10534764" cy="1323439"/>
          </a:xfrm>
          <a:prstGeom prst="rect">
            <a:avLst/>
          </a:prstGeom>
          <a:noFill/>
        </p:spPr>
        <p:txBody>
          <a:bodyPr wrap="square" rtlCol="0">
            <a:spAutoFit/>
          </a:bodyPr>
          <a:lstStyle/>
          <a:p>
            <a:pPr algn="ctr"/>
            <a:r>
              <a:rPr lang="en-GB" sz="4000" dirty="0"/>
              <a:t>Mathematics Topics in Depth</a:t>
            </a:r>
          </a:p>
          <a:p>
            <a:pPr algn="ctr"/>
            <a:endParaRPr lang="en-GB" sz="4000" dirty="0"/>
          </a:p>
        </p:txBody>
      </p:sp>
      <p:sp>
        <p:nvSpPr>
          <p:cNvPr id="4" name="TextBox 3">
            <a:extLst>
              <a:ext uri="{FF2B5EF4-FFF2-40B4-BE49-F238E27FC236}">
                <a16:creationId xmlns:a16="http://schemas.microsoft.com/office/drawing/2014/main" id="{5299781F-2DF6-B896-8B44-EACDFC09E227}"/>
              </a:ext>
            </a:extLst>
          </p:cNvPr>
          <p:cNvSpPr txBox="1"/>
          <p:nvPr/>
        </p:nvSpPr>
        <p:spPr>
          <a:xfrm>
            <a:off x="399708" y="1221025"/>
            <a:ext cx="10594993" cy="369332"/>
          </a:xfrm>
          <a:prstGeom prst="rect">
            <a:avLst/>
          </a:prstGeom>
          <a:noFill/>
        </p:spPr>
        <p:txBody>
          <a:bodyPr wrap="square" lIns="91440" tIns="45720" rIns="91440" bIns="45720" rtlCol="0" anchor="t">
            <a:spAutoFit/>
          </a:bodyPr>
          <a:lstStyle/>
          <a:p>
            <a:r>
              <a:rPr lang="en-GB" dirty="0"/>
              <a:t>Subject knowledge and subject pedagogy - What are the implications for your teaching?</a:t>
            </a:r>
            <a:endParaRPr lang="en-US"/>
          </a:p>
        </p:txBody>
      </p:sp>
      <p:sp>
        <p:nvSpPr>
          <p:cNvPr id="6" name="TextBox 5">
            <a:extLst>
              <a:ext uri="{FF2B5EF4-FFF2-40B4-BE49-F238E27FC236}">
                <a16:creationId xmlns:a16="http://schemas.microsoft.com/office/drawing/2014/main" id="{17485AD3-9FA8-5687-DF10-9D6175740176}"/>
              </a:ext>
            </a:extLst>
          </p:cNvPr>
          <p:cNvSpPr txBox="1"/>
          <p:nvPr/>
        </p:nvSpPr>
        <p:spPr>
          <a:xfrm>
            <a:off x="492790" y="1982113"/>
            <a:ext cx="8873730" cy="341632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dirty="0"/>
              <a:t>Planning</a:t>
            </a:r>
          </a:p>
          <a:p>
            <a:pPr marL="285750" indent="-285750">
              <a:buFont typeface="Arial" panose="020B0604020202020204" pitchFamily="34" charset="0"/>
              <a:buChar char="•"/>
            </a:pPr>
            <a:r>
              <a:rPr lang="en-GB" dirty="0"/>
              <a:t>Activity setting</a:t>
            </a:r>
          </a:p>
          <a:p>
            <a:pPr marL="285750" indent="-285750">
              <a:buFont typeface="Arial" panose="020B0604020202020204" pitchFamily="34" charset="0"/>
              <a:buChar char="•"/>
            </a:pPr>
            <a:r>
              <a:rPr lang="en-GB" dirty="0"/>
              <a:t>Understanding the misconceptions</a:t>
            </a:r>
          </a:p>
          <a:p>
            <a:pPr marL="285750" indent="-285750">
              <a:buFont typeface="Arial" panose="020B0604020202020204" pitchFamily="34" charset="0"/>
              <a:buChar char="•"/>
            </a:pPr>
            <a:r>
              <a:rPr lang="en-GB" dirty="0"/>
              <a:t>Constructing effective questions</a:t>
            </a:r>
          </a:p>
          <a:p>
            <a:pPr marL="285750" indent="-285750">
              <a:buFont typeface="Arial" panose="020B0604020202020204" pitchFamily="34" charset="0"/>
              <a:buChar char="•"/>
            </a:pPr>
            <a:r>
              <a:rPr lang="en-GB" dirty="0"/>
              <a:t>Demonstrating useful modelling</a:t>
            </a:r>
          </a:p>
          <a:p>
            <a:pPr marL="285750" indent="-285750">
              <a:buFont typeface="Arial" panose="020B0604020202020204" pitchFamily="34" charset="0"/>
              <a:buChar char="•"/>
            </a:pPr>
            <a:r>
              <a:rPr lang="en-GB" dirty="0"/>
              <a:t>Diagnosing the problems and acting upon them (diagnostic testing)</a:t>
            </a:r>
          </a:p>
          <a:p>
            <a:pPr marL="285750" indent="-285750">
              <a:buFont typeface="Arial" panose="020B0604020202020204" pitchFamily="34" charset="0"/>
              <a:buChar char="•"/>
            </a:pPr>
            <a:r>
              <a:rPr lang="en-GB" dirty="0"/>
              <a:t>Providing effective feedback</a:t>
            </a:r>
          </a:p>
          <a:p>
            <a:pPr marL="285750" indent="-285750">
              <a:buFont typeface="Arial" panose="020B0604020202020204" pitchFamily="34" charset="0"/>
              <a:buChar char="•"/>
            </a:pPr>
            <a:r>
              <a:rPr lang="en-GB" dirty="0"/>
              <a:t>Increasing awareness of </a:t>
            </a:r>
            <a:r>
              <a:rPr lang="en-GB" dirty="0" err="1"/>
              <a:t>AfL</a:t>
            </a:r>
            <a:r>
              <a:rPr lang="en-GB" dirty="0"/>
              <a:t> strategies</a:t>
            </a:r>
          </a:p>
          <a:p>
            <a:pPr marL="285750" indent="-285750">
              <a:buFont typeface="Arial" panose="020B0604020202020204" pitchFamily="34" charset="0"/>
              <a:buChar char="•"/>
            </a:pPr>
            <a:r>
              <a:rPr lang="en-GB" dirty="0"/>
              <a:t>Providing opportunities for learners to make progress – links to 5 proficiencies</a:t>
            </a:r>
          </a:p>
          <a:p>
            <a:pPr marL="285750" indent="-285750">
              <a:buFont typeface="Arial" panose="020B0604020202020204" pitchFamily="34" charset="0"/>
              <a:buChar char="•"/>
            </a:pPr>
            <a:r>
              <a:rPr lang="en-GB" dirty="0"/>
              <a:t>Mastery</a:t>
            </a:r>
          </a:p>
          <a:p>
            <a:pPr marL="285750" indent="-285750">
              <a:buFont typeface="Arial" panose="020B0604020202020204" pitchFamily="34" charset="0"/>
              <a:buChar char="•"/>
            </a:pPr>
            <a:r>
              <a:rPr lang="en-GB" dirty="0"/>
              <a:t>Supporting learners' self-regulation</a:t>
            </a:r>
          </a:p>
          <a:p>
            <a:pPr marL="285750" indent="-285750">
              <a:buFont typeface="Arial" panose="020B0604020202020204" pitchFamily="34" charset="0"/>
              <a:buChar char="•"/>
            </a:pPr>
            <a:r>
              <a:rPr lang="en-GB" dirty="0"/>
              <a:t>Developing learners' metacognitive skills</a:t>
            </a:r>
          </a:p>
        </p:txBody>
      </p:sp>
    </p:spTree>
    <p:extLst>
      <p:ext uri="{BB962C8B-B14F-4D97-AF65-F5344CB8AC3E}">
        <p14:creationId xmlns:p14="http://schemas.microsoft.com/office/powerpoint/2010/main" val="739456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 name="Picture 49">
            <a:extLst>
              <a:ext uri="{FF2B5EF4-FFF2-40B4-BE49-F238E27FC236}">
                <a16:creationId xmlns:a16="http://schemas.microsoft.com/office/drawing/2014/main" id="{06160A82-592F-B81D-42F8-DE0830805C93}"/>
              </a:ext>
            </a:extLst>
          </p:cNvPr>
          <p:cNvPicPr>
            <a:picLocks noChangeAspect="1"/>
          </p:cNvPicPr>
          <p:nvPr/>
        </p:nvPicPr>
        <p:blipFill rotWithShape="1">
          <a:blip r:embed="rId2"/>
          <a:srcRect t="1108" r="-1" b="-1"/>
          <a:stretch/>
        </p:blipFill>
        <p:spPr>
          <a:xfrm>
            <a:off x="3523488" y="10"/>
            <a:ext cx="8668512" cy="6857990"/>
          </a:xfrm>
          <a:prstGeom prst="rect">
            <a:avLst/>
          </a:prstGeom>
        </p:spPr>
      </p:pic>
      <p:sp>
        <p:nvSpPr>
          <p:cNvPr id="56" name="Rectangle 5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E90175-B4BC-4093-918C-DEEE088C4ACB}"/>
              </a:ext>
            </a:extLst>
          </p:cNvPr>
          <p:cNvSpPr>
            <a:spLocks noGrp="1"/>
          </p:cNvSpPr>
          <p:nvPr>
            <p:ph type="title"/>
          </p:nvPr>
        </p:nvSpPr>
        <p:spPr>
          <a:xfrm>
            <a:off x="477981" y="1122363"/>
            <a:ext cx="4023360" cy="3204134"/>
          </a:xfrm>
        </p:spPr>
        <p:txBody>
          <a:bodyPr vert="horz" lIns="91440" tIns="45720" rIns="91440" bIns="45720" rtlCol="0" anchor="b">
            <a:normAutofit/>
          </a:bodyPr>
          <a:lstStyle/>
          <a:p>
            <a:br>
              <a:rPr lang="en-US" sz="2600" dirty="0"/>
            </a:br>
            <a:br>
              <a:rPr lang="en-US" sz="2600" dirty="0"/>
            </a:br>
            <a:r>
              <a:rPr lang="en-US" sz="2600" i="1" dirty="0"/>
              <a:t>How much time are my pupils spending thinking about the ‘thing’ I want them to learn?</a:t>
            </a:r>
            <a:br>
              <a:rPr lang="en-US" sz="2600" i="1" dirty="0"/>
            </a:br>
            <a:br>
              <a:rPr lang="en-US" sz="2600" dirty="0"/>
            </a:br>
            <a:endParaRPr lang="en-US" sz="2600" dirty="0"/>
          </a:p>
        </p:txBody>
      </p:sp>
      <p:sp>
        <p:nvSpPr>
          <p:cNvPr id="58" name="Rectangle 5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0" name="Rectangle 5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5BE700EB-A12F-5158-F118-53D57F299F99}"/>
              </a:ext>
            </a:extLst>
          </p:cNvPr>
          <p:cNvSpPr txBox="1"/>
          <p:nvPr/>
        </p:nvSpPr>
        <p:spPr>
          <a:xfrm>
            <a:off x="838200" y="2333297"/>
            <a:ext cx="4619621" cy="3843666"/>
          </a:xfrm>
          <a:prstGeom prst="rect">
            <a:avLst/>
          </a:prstGeom>
        </p:spPr>
        <p:txBody>
          <a:bodyPr vert="horz" lIns="91440" tIns="45720" rIns="91440" bIns="45720" rtlCol="0">
            <a:normAutofit/>
          </a:bodyPr>
          <a:lstStyle/>
          <a:p>
            <a:pPr>
              <a:lnSpc>
                <a:spcPct val="90000"/>
              </a:lnSpc>
              <a:spcAft>
                <a:spcPts val="600"/>
              </a:spcAft>
            </a:pPr>
            <a:endParaRPr lang="en-US" sz="700" dirty="0"/>
          </a:p>
        </p:txBody>
      </p:sp>
    </p:spTree>
    <p:extLst>
      <p:ext uri="{BB962C8B-B14F-4D97-AF65-F5344CB8AC3E}">
        <p14:creationId xmlns:p14="http://schemas.microsoft.com/office/powerpoint/2010/main" val="74490146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97F1E05-6576-4724-BB0A-076E3D8030D8}"/>
              </a:ext>
            </a:extLst>
          </p:cNvPr>
          <p:cNvSpPr>
            <a:spLocks noGrp="1"/>
          </p:cNvSpPr>
          <p:nvPr>
            <p:ph type="title"/>
          </p:nvPr>
        </p:nvSpPr>
        <p:spPr>
          <a:xfrm>
            <a:off x="1056761" y="5892953"/>
            <a:ext cx="9982200" cy="914400"/>
          </a:xfrm>
        </p:spPr>
        <p:txBody>
          <a:bodyPr>
            <a:normAutofit fontScale="90000"/>
          </a:bodyPr>
          <a:lstStyle/>
          <a:p>
            <a:r>
              <a:rPr lang="en-US" dirty="0">
                <a:ea typeface="+mj-lt"/>
                <a:cs typeface="+mj-lt"/>
              </a:rPr>
              <a:t> In his book </a:t>
            </a:r>
            <a:r>
              <a:rPr lang="en-US" u="sng" dirty="0">
                <a:ea typeface="+mj-lt"/>
                <a:cs typeface="+mj-lt"/>
              </a:rPr>
              <a:t>Why Don’t Students Like School? </a:t>
            </a:r>
            <a:r>
              <a:rPr lang="en-US" dirty="0">
                <a:ea typeface="+mj-lt"/>
                <a:cs typeface="+mj-lt"/>
              </a:rPr>
              <a:t>Willingham says, “…your memory is not a product of what you want … or … try to remember; it’s a product of what you think about.” </a:t>
            </a:r>
            <a:endParaRPr lang="en-US" dirty="0"/>
          </a:p>
        </p:txBody>
      </p:sp>
      <p:pic>
        <p:nvPicPr>
          <p:cNvPr id="4" name="Picture 4" descr="A picture containing text, sky, nature, outdoor&#10;&#10;Description automatically generated">
            <a:extLst>
              <a:ext uri="{FF2B5EF4-FFF2-40B4-BE49-F238E27FC236}">
                <a16:creationId xmlns:a16="http://schemas.microsoft.com/office/drawing/2014/main" id="{CF9E4E3F-1685-46CC-9C94-679C413C7F6B}"/>
              </a:ext>
            </a:extLst>
          </p:cNvPr>
          <p:cNvPicPr>
            <a:picLocks noGrp="1" noChangeAspect="1"/>
          </p:cNvPicPr>
          <p:nvPr>
            <p:ph type="pic" idx="1"/>
          </p:nvPr>
        </p:nvPicPr>
        <p:blipFill rotWithShape="1">
          <a:blip r:embed="rId2"/>
          <a:srcRect t="9881" b="5621"/>
          <a:stretch/>
        </p:blipFill>
        <p:spPr>
          <a:xfrm>
            <a:off x="401451" y="262833"/>
            <a:ext cx="11292820" cy="5128913"/>
          </a:xfrm>
          <a:noFill/>
        </p:spPr>
      </p:pic>
    </p:spTree>
    <p:extLst>
      <p:ext uri="{BB962C8B-B14F-4D97-AF65-F5344CB8AC3E}">
        <p14:creationId xmlns:p14="http://schemas.microsoft.com/office/powerpoint/2010/main" val="2693704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letter, whiteboard&#10;&#10;Description automatically generated">
            <a:extLst>
              <a:ext uri="{FF2B5EF4-FFF2-40B4-BE49-F238E27FC236}">
                <a16:creationId xmlns:a16="http://schemas.microsoft.com/office/drawing/2014/main" id="{7336B96F-0CC5-4329-9B13-1EAF7C57C8E1}"/>
              </a:ext>
            </a:extLst>
          </p:cNvPr>
          <p:cNvPicPr>
            <a:picLocks noChangeAspect="1"/>
          </p:cNvPicPr>
          <p:nvPr/>
        </p:nvPicPr>
        <p:blipFill rotWithShape="1">
          <a:blip r:embed="rId2"/>
          <a:srcRect l="18564" t="9504" r="10141" b="9823"/>
          <a:stretch/>
        </p:blipFill>
        <p:spPr>
          <a:xfrm>
            <a:off x="755168" y="391580"/>
            <a:ext cx="6532856" cy="4755341"/>
          </a:xfrm>
          <a:prstGeom prst="rect">
            <a:avLst/>
          </a:prstGeom>
        </p:spPr>
      </p:pic>
      <p:sp>
        <p:nvSpPr>
          <p:cNvPr id="22" name="Text Placeholder 3">
            <a:extLst>
              <a:ext uri="{FF2B5EF4-FFF2-40B4-BE49-F238E27FC236}">
                <a16:creationId xmlns:a16="http://schemas.microsoft.com/office/drawing/2014/main" id="{6091A704-2CDD-43BC-B310-5B0DD43050CC}"/>
              </a:ext>
            </a:extLst>
          </p:cNvPr>
          <p:cNvSpPr>
            <a:spLocks noGrp="1"/>
          </p:cNvSpPr>
          <p:nvPr>
            <p:ph type="body" sz="half" idx="2"/>
          </p:nvPr>
        </p:nvSpPr>
        <p:spPr>
          <a:xfrm>
            <a:off x="4430260" y="289519"/>
            <a:ext cx="2309473" cy="1206501"/>
          </a:xfrm>
        </p:spPr>
        <p:txBody>
          <a:bodyPr vert="horz" lIns="91440" tIns="45720" rIns="91440" bIns="45720" rtlCol="0" anchor="t">
            <a:noAutofit/>
          </a:bodyPr>
          <a:lstStyle/>
          <a:p>
            <a:endParaRPr lang="en-US" sz="2400" b="1" dirty="0"/>
          </a:p>
          <a:p>
            <a:pPr marL="457200" indent="-457200">
              <a:buFont typeface="Arial" panose="020B0604020202020204" pitchFamily="34" charset="0"/>
              <a:buChar char="•"/>
            </a:pPr>
            <a:r>
              <a:rPr lang="en-US" sz="2400" b="1" dirty="0"/>
              <a:t>Concepts</a:t>
            </a:r>
          </a:p>
          <a:p>
            <a:pPr marL="457200" indent="-457200">
              <a:buFont typeface="Arial" panose="020B0604020202020204" pitchFamily="34" charset="0"/>
              <a:buChar char="•"/>
            </a:pPr>
            <a:r>
              <a:rPr lang="en-US" sz="2400" b="1" dirty="0"/>
              <a:t>Descriptions of learning</a:t>
            </a:r>
          </a:p>
          <a:p>
            <a:pPr marL="457200" indent="-457200">
              <a:buFont typeface="Arial" panose="020B0604020202020204" pitchFamily="34" charset="0"/>
              <a:buChar char="•"/>
            </a:pPr>
            <a:r>
              <a:rPr lang="en-US" sz="2400" b="1" dirty="0"/>
              <a:t>Vocabulary</a:t>
            </a:r>
          </a:p>
          <a:p>
            <a:pPr marL="457200" indent="-457200">
              <a:buFont typeface="Arial" panose="020B0604020202020204" pitchFamily="34" charset="0"/>
              <a:buChar char="•"/>
            </a:pPr>
            <a:r>
              <a:rPr lang="en-US" sz="2400" b="1" dirty="0"/>
              <a:t>Progression (depth + enrichment)</a:t>
            </a:r>
          </a:p>
          <a:p>
            <a:pPr marL="457200" indent="-457200">
              <a:buFont typeface="Arial" panose="020B0604020202020204" pitchFamily="34" charset="0"/>
              <a:buChar char="•"/>
            </a:pPr>
            <a:r>
              <a:rPr lang="en-US" sz="2400" b="1" dirty="0"/>
              <a:t>Pedagogical approaches</a:t>
            </a:r>
          </a:p>
          <a:p>
            <a:endParaRPr lang="en-US" sz="2800" dirty="0"/>
          </a:p>
        </p:txBody>
      </p:sp>
      <p:sp>
        <p:nvSpPr>
          <p:cNvPr id="6" name="Text Placeholder 3">
            <a:extLst>
              <a:ext uri="{FF2B5EF4-FFF2-40B4-BE49-F238E27FC236}">
                <a16:creationId xmlns:a16="http://schemas.microsoft.com/office/drawing/2014/main" id="{AD7CBFF8-DBD6-4E90-89C3-5DD2A2A8AA9C}"/>
              </a:ext>
            </a:extLst>
          </p:cNvPr>
          <p:cNvSpPr txBox="1">
            <a:spLocks/>
          </p:cNvSpPr>
          <p:nvPr/>
        </p:nvSpPr>
        <p:spPr>
          <a:xfrm>
            <a:off x="585489" y="4731575"/>
            <a:ext cx="7613650" cy="1622127"/>
          </a:xfrm>
          <a:prstGeom prst="rect">
            <a:avLst/>
          </a:prstGeom>
        </p:spPr>
        <p:txBody>
          <a:bodyPr vert="horz" lIns="91440" tIns="45720" rIns="91440" bIns="45720" rtlCol="0" anchor="t">
            <a:normAutofit/>
          </a:bodyPr>
          <a:lstStyle>
            <a:lvl1pPr marL="0" indent="0" algn="l" defTabSz="914400" rtl="0" eaLnBrk="1" latinLnBrk="0" hangingPunct="1">
              <a:lnSpc>
                <a:spcPct val="114000"/>
              </a:lnSpc>
              <a:spcBef>
                <a:spcPts val="800"/>
              </a:spcBef>
              <a:spcAft>
                <a:spcPts val="200"/>
              </a:spcAft>
              <a:buClr>
                <a:schemeClr val="accent1"/>
              </a:buClr>
              <a:buSzPct val="80000"/>
              <a:buFont typeface="Arial" pitchFamily="34" charset="0"/>
              <a:buNone/>
              <a:defRPr sz="13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endParaRPr lang="en-US" sz="2800" dirty="0"/>
          </a:p>
        </p:txBody>
      </p:sp>
      <p:pic>
        <p:nvPicPr>
          <p:cNvPr id="2" name="Picture 1">
            <a:extLst>
              <a:ext uri="{FF2B5EF4-FFF2-40B4-BE49-F238E27FC236}">
                <a16:creationId xmlns:a16="http://schemas.microsoft.com/office/drawing/2014/main" id="{1757F3FF-FA7E-0033-C1D1-0A33639960F3}"/>
              </a:ext>
            </a:extLst>
          </p:cNvPr>
          <p:cNvPicPr>
            <a:picLocks noChangeAspect="1"/>
          </p:cNvPicPr>
          <p:nvPr/>
        </p:nvPicPr>
        <p:blipFill>
          <a:blip r:embed="rId3"/>
          <a:stretch>
            <a:fillRect/>
          </a:stretch>
        </p:blipFill>
        <p:spPr>
          <a:xfrm>
            <a:off x="9366520" y="2436350"/>
            <a:ext cx="2767127" cy="4217102"/>
          </a:xfrm>
          <a:prstGeom prst="rect">
            <a:avLst/>
          </a:prstGeom>
        </p:spPr>
      </p:pic>
      <p:sp>
        <p:nvSpPr>
          <p:cNvPr id="4" name="Text Placeholder 3">
            <a:extLst>
              <a:ext uri="{FF2B5EF4-FFF2-40B4-BE49-F238E27FC236}">
                <a16:creationId xmlns:a16="http://schemas.microsoft.com/office/drawing/2014/main" id="{4D269FDA-63B6-6BDF-F443-5555D3DA2F76}"/>
              </a:ext>
            </a:extLst>
          </p:cNvPr>
          <p:cNvSpPr txBox="1">
            <a:spLocks/>
          </p:cNvSpPr>
          <p:nvPr/>
        </p:nvSpPr>
        <p:spPr>
          <a:xfrm>
            <a:off x="1257257" y="854764"/>
            <a:ext cx="2309473" cy="1206501"/>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endParaRPr lang="en-US" sz="2400" b="1" dirty="0"/>
          </a:p>
          <a:p>
            <a:pPr algn="ctr"/>
            <a:r>
              <a:rPr lang="en-US" sz="3200" b="1" dirty="0">
                <a:solidFill>
                  <a:srgbClr val="FF0000"/>
                </a:solidFill>
              </a:rPr>
              <a:t>Topic in Depth:</a:t>
            </a:r>
            <a:endParaRPr lang="en-US" sz="3200" b="1" dirty="0">
              <a:solidFill>
                <a:srgbClr val="FF0000"/>
              </a:solidFill>
              <a:cs typeface="Calibri"/>
            </a:endParaRPr>
          </a:p>
          <a:p>
            <a:r>
              <a:rPr lang="en-US" sz="2400" b="1" dirty="0"/>
              <a:t>Angles </a:t>
            </a:r>
            <a:endParaRPr lang="en-US" sz="2400" b="1" dirty="0">
              <a:cs typeface="Calibri"/>
            </a:endParaRPr>
          </a:p>
        </p:txBody>
      </p:sp>
    </p:spTree>
    <p:extLst>
      <p:ext uri="{BB962C8B-B14F-4D97-AF65-F5344CB8AC3E}">
        <p14:creationId xmlns:p14="http://schemas.microsoft.com/office/powerpoint/2010/main" val="1616628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letter, whiteboard&#10;&#10;Description automatically generated">
            <a:extLst>
              <a:ext uri="{FF2B5EF4-FFF2-40B4-BE49-F238E27FC236}">
                <a16:creationId xmlns:a16="http://schemas.microsoft.com/office/drawing/2014/main" id="{7336B96F-0CC5-4329-9B13-1EAF7C57C8E1}"/>
              </a:ext>
            </a:extLst>
          </p:cNvPr>
          <p:cNvPicPr>
            <a:picLocks noChangeAspect="1"/>
          </p:cNvPicPr>
          <p:nvPr/>
        </p:nvPicPr>
        <p:blipFill rotWithShape="1">
          <a:blip r:embed="rId2"/>
          <a:srcRect l="18564" t="9504" r="10141" b="9823"/>
          <a:stretch/>
        </p:blipFill>
        <p:spPr>
          <a:xfrm>
            <a:off x="730055" y="331351"/>
            <a:ext cx="6532856" cy="4755341"/>
          </a:xfrm>
          <a:prstGeom prst="rect">
            <a:avLst/>
          </a:prstGeom>
        </p:spPr>
      </p:pic>
      <p:sp>
        <p:nvSpPr>
          <p:cNvPr id="22" name="Text Placeholder 3">
            <a:extLst>
              <a:ext uri="{FF2B5EF4-FFF2-40B4-BE49-F238E27FC236}">
                <a16:creationId xmlns:a16="http://schemas.microsoft.com/office/drawing/2014/main" id="{6091A704-2CDD-43BC-B310-5B0DD43050CC}"/>
              </a:ext>
            </a:extLst>
          </p:cNvPr>
          <p:cNvSpPr>
            <a:spLocks noGrp="1"/>
          </p:cNvSpPr>
          <p:nvPr>
            <p:ph type="body" sz="half" idx="2"/>
          </p:nvPr>
        </p:nvSpPr>
        <p:spPr>
          <a:xfrm>
            <a:off x="4430260" y="289519"/>
            <a:ext cx="2309473" cy="1206501"/>
          </a:xfrm>
        </p:spPr>
        <p:txBody>
          <a:bodyPr vert="horz" lIns="91440" tIns="45720" rIns="91440" bIns="45720" rtlCol="0" anchor="t">
            <a:noAutofit/>
          </a:bodyPr>
          <a:lstStyle/>
          <a:p>
            <a:endParaRPr lang="en-US" sz="2400" b="1" dirty="0"/>
          </a:p>
          <a:p>
            <a:pPr marL="457200" indent="-457200">
              <a:buFont typeface="Arial" panose="020B0604020202020204" pitchFamily="34" charset="0"/>
              <a:buChar char="•"/>
            </a:pPr>
            <a:r>
              <a:rPr lang="en-US" sz="2400" b="1" dirty="0">
                <a:solidFill>
                  <a:srgbClr val="FF0000"/>
                </a:solidFill>
              </a:rPr>
              <a:t>Concepts</a:t>
            </a:r>
          </a:p>
          <a:p>
            <a:pPr marL="457200" indent="-457200">
              <a:buFont typeface="Arial" panose="020B0604020202020204" pitchFamily="34" charset="0"/>
              <a:buChar char="•"/>
            </a:pPr>
            <a:r>
              <a:rPr lang="en-US" sz="2400" b="1" dirty="0">
                <a:solidFill>
                  <a:schemeClr val="accent1"/>
                </a:solidFill>
              </a:rPr>
              <a:t>Descriptions of learning</a:t>
            </a:r>
            <a:endParaRPr lang="en-US" sz="2400" b="1" dirty="0">
              <a:solidFill>
                <a:schemeClr val="accent1"/>
              </a:solidFill>
              <a:cs typeface="Calibri"/>
            </a:endParaRPr>
          </a:p>
          <a:p>
            <a:pPr marL="457200" indent="-457200">
              <a:buFont typeface="Arial" panose="020B0604020202020204" pitchFamily="34" charset="0"/>
              <a:buChar char="•"/>
            </a:pPr>
            <a:r>
              <a:rPr lang="en-US" sz="2400" b="1" dirty="0"/>
              <a:t>Vocabulary</a:t>
            </a:r>
          </a:p>
          <a:p>
            <a:pPr marL="457200" indent="-457200">
              <a:buFont typeface="Arial" panose="020B0604020202020204" pitchFamily="34" charset="0"/>
              <a:buChar char="•"/>
            </a:pPr>
            <a:r>
              <a:rPr lang="en-US" sz="2400" b="1" dirty="0"/>
              <a:t>Progression (depth + enrichment)</a:t>
            </a:r>
          </a:p>
          <a:p>
            <a:pPr marL="457200" indent="-457200">
              <a:buFont typeface="Arial" panose="020B0604020202020204" pitchFamily="34" charset="0"/>
              <a:buChar char="•"/>
            </a:pPr>
            <a:r>
              <a:rPr lang="en-US" sz="2400" b="1" dirty="0"/>
              <a:t>Pedagogical approaches</a:t>
            </a:r>
          </a:p>
          <a:p>
            <a:endParaRPr lang="en-US" sz="2800" dirty="0"/>
          </a:p>
        </p:txBody>
      </p:sp>
      <p:sp>
        <p:nvSpPr>
          <p:cNvPr id="6" name="Text Placeholder 3">
            <a:extLst>
              <a:ext uri="{FF2B5EF4-FFF2-40B4-BE49-F238E27FC236}">
                <a16:creationId xmlns:a16="http://schemas.microsoft.com/office/drawing/2014/main" id="{AD7CBFF8-DBD6-4E90-89C3-5DD2A2A8AA9C}"/>
              </a:ext>
            </a:extLst>
          </p:cNvPr>
          <p:cNvSpPr txBox="1">
            <a:spLocks/>
          </p:cNvSpPr>
          <p:nvPr/>
        </p:nvSpPr>
        <p:spPr>
          <a:xfrm>
            <a:off x="585489" y="4731575"/>
            <a:ext cx="9363402" cy="1622127"/>
          </a:xfrm>
          <a:prstGeom prst="rect">
            <a:avLst/>
          </a:prstGeom>
        </p:spPr>
        <p:txBody>
          <a:bodyPr vert="horz" lIns="91440" tIns="45720" rIns="91440" bIns="45720" rtlCol="0" anchor="t">
            <a:normAutofit fontScale="92500" lnSpcReduction="20000"/>
          </a:bodyPr>
          <a:lstStyle>
            <a:lvl1pPr marL="0" indent="0" algn="l" defTabSz="914400" rtl="0" eaLnBrk="1" latinLnBrk="0" hangingPunct="1">
              <a:lnSpc>
                <a:spcPct val="114000"/>
              </a:lnSpc>
              <a:spcBef>
                <a:spcPts val="800"/>
              </a:spcBef>
              <a:spcAft>
                <a:spcPts val="200"/>
              </a:spcAft>
              <a:buClr>
                <a:schemeClr val="accent1"/>
              </a:buClr>
              <a:buSzPct val="80000"/>
              <a:buFont typeface="Arial" pitchFamily="34" charset="0"/>
              <a:buNone/>
              <a:defRPr sz="13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endParaRPr lang="en-US" sz="2800" dirty="0"/>
          </a:p>
          <a:p>
            <a:r>
              <a:rPr lang="en-GB" sz="3600" dirty="0">
                <a:hlinkClick r:id="rId3"/>
              </a:rPr>
              <a:t>Secondary Mathematics: Planning - Home (sharepoint.com)</a:t>
            </a:r>
            <a:endParaRPr lang="en-US" sz="3600" dirty="0"/>
          </a:p>
          <a:p>
            <a:endParaRPr lang="en-US" sz="2800" dirty="0"/>
          </a:p>
        </p:txBody>
      </p:sp>
      <p:pic>
        <p:nvPicPr>
          <p:cNvPr id="2" name="Picture 1">
            <a:extLst>
              <a:ext uri="{FF2B5EF4-FFF2-40B4-BE49-F238E27FC236}">
                <a16:creationId xmlns:a16="http://schemas.microsoft.com/office/drawing/2014/main" id="{1757F3FF-FA7E-0033-C1D1-0A33639960F3}"/>
              </a:ext>
            </a:extLst>
          </p:cNvPr>
          <p:cNvPicPr>
            <a:picLocks noChangeAspect="1"/>
          </p:cNvPicPr>
          <p:nvPr/>
        </p:nvPicPr>
        <p:blipFill>
          <a:blip r:embed="rId4"/>
          <a:stretch>
            <a:fillRect/>
          </a:stretch>
        </p:blipFill>
        <p:spPr>
          <a:xfrm>
            <a:off x="10343252" y="3845722"/>
            <a:ext cx="1976560" cy="3012278"/>
          </a:xfrm>
          <a:prstGeom prst="rect">
            <a:avLst/>
          </a:prstGeom>
        </p:spPr>
      </p:pic>
      <p:sp>
        <p:nvSpPr>
          <p:cNvPr id="7" name="Text Placeholder 3">
            <a:extLst>
              <a:ext uri="{FF2B5EF4-FFF2-40B4-BE49-F238E27FC236}">
                <a16:creationId xmlns:a16="http://schemas.microsoft.com/office/drawing/2014/main" id="{8917B09F-BD85-BEE7-9D28-44D66BBE2E64}"/>
              </a:ext>
            </a:extLst>
          </p:cNvPr>
          <p:cNvSpPr txBox="1">
            <a:spLocks/>
          </p:cNvSpPr>
          <p:nvPr/>
        </p:nvSpPr>
        <p:spPr>
          <a:xfrm>
            <a:off x="1257257" y="854764"/>
            <a:ext cx="2309473" cy="1206501"/>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endParaRPr lang="en-US" sz="2400" b="1" dirty="0"/>
          </a:p>
          <a:p>
            <a:pPr algn="ctr"/>
            <a:r>
              <a:rPr lang="en-US" sz="3200" b="1" dirty="0">
                <a:solidFill>
                  <a:srgbClr val="FF0000"/>
                </a:solidFill>
              </a:rPr>
              <a:t>Topic in Depth:</a:t>
            </a:r>
            <a:endParaRPr lang="en-US" sz="3200" b="1" dirty="0">
              <a:solidFill>
                <a:srgbClr val="FF0000"/>
              </a:solidFill>
              <a:cs typeface="Calibri"/>
            </a:endParaRPr>
          </a:p>
          <a:p>
            <a:r>
              <a:rPr lang="en-US" sz="2400" b="1" dirty="0"/>
              <a:t>Angles </a:t>
            </a:r>
          </a:p>
          <a:p>
            <a:endParaRPr lang="en-US" sz="2400" b="1" dirty="0">
              <a:cs typeface="Calibri"/>
            </a:endParaRPr>
          </a:p>
        </p:txBody>
      </p:sp>
      <p:sp>
        <p:nvSpPr>
          <p:cNvPr id="3" name="TextBox 2">
            <a:extLst>
              <a:ext uri="{FF2B5EF4-FFF2-40B4-BE49-F238E27FC236}">
                <a16:creationId xmlns:a16="http://schemas.microsoft.com/office/drawing/2014/main" id="{6B225AE7-2D32-BE1B-69FC-7AF3F4040FFA}"/>
              </a:ext>
            </a:extLst>
          </p:cNvPr>
          <p:cNvSpPr txBox="1"/>
          <p:nvPr/>
        </p:nvSpPr>
        <p:spPr>
          <a:xfrm>
            <a:off x="7786089" y="583518"/>
            <a:ext cx="4002553" cy="646331"/>
          </a:xfrm>
          <a:prstGeom prst="rect">
            <a:avLst/>
          </a:prstGeom>
          <a:noFill/>
        </p:spPr>
        <p:txBody>
          <a:bodyPr wrap="square" lIns="91440" tIns="45720" rIns="91440" bIns="45720" rtlCol="0" anchor="t">
            <a:spAutoFit/>
          </a:bodyPr>
          <a:lstStyle/>
          <a:p>
            <a:r>
              <a:rPr lang="en-GB" dirty="0">
                <a:solidFill>
                  <a:srgbClr val="FF0000"/>
                </a:solidFill>
              </a:rPr>
              <a:t>Concept : </a:t>
            </a:r>
            <a:r>
              <a:rPr lang="en-GB" dirty="0"/>
              <a:t>An angle is a measure of turn.</a:t>
            </a:r>
          </a:p>
          <a:p>
            <a:endParaRPr lang="en-GB" dirty="0"/>
          </a:p>
        </p:txBody>
      </p:sp>
      <p:sp>
        <p:nvSpPr>
          <p:cNvPr id="4" name="Arrow: Down 3">
            <a:extLst>
              <a:ext uri="{FF2B5EF4-FFF2-40B4-BE49-F238E27FC236}">
                <a16:creationId xmlns:a16="http://schemas.microsoft.com/office/drawing/2014/main" id="{B199A780-263D-C91C-5737-FBEB708054E5}"/>
              </a:ext>
            </a:extLst>
          </p:cNvPr>
          <p:cNvSpPr/>
          <p:nvPr/>
        </p:nvSpPr>
        <p:spPr>
          <a:xfrm>
            <a:off x="9639528" y="1871626"/>
            <a:ext cx="279248" cy="352189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CF2CA197-0816-AF25-ED7B-9825CFBAAEA7}"/>
              </a:ext>
            </a:extLst>
          </p:cNvPr>
          <p:cNvSpPr txBox="1"/>
          <p:nvPr/>
        </p:nvSpPr>
        <p:spPr>
          <a:xfrm>
            <a:off x="7751774" y="1250902"/>
            <a:ext cx="41556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Drawing, estimating, measuring, notation (symbols), naming, recognising</a:t>
            </a:r>
          </a:p>
          <a:p>
            <a:pPr algn="l"/>
            <a:endParaRPr lang="en-GB" dirty="0">
              <a:cs typeface="Calibri"/>
            </a:endParaRPr>
          </a:p>
        </p:txBody>
      </p:sp>
    </p:spTree>
    <p:extLst>
      <p:ext uri="{BB962C8B-B14F-4D97-AF65-F5344CB8AC3E}">
        <p14:creationId xmlns:p14="http://schemas.microsoft.com/office/powerpoint/2010/main" val="177334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76B568A-0C2B-37AE-9E0C-DA1EE8381E3A}"/>
              </a:ext>
            </a:extLst>
          </p:cNvPr>
          <p:cNvSpPr txBox="1"/>
          <p:nvPr/>
        </p:nvSpPr>
        <p:spPr>
          <a:xfrm>
            <a:off x="2515003" y="488474"/>
            <a:ext cx="7910581" cy="369332"/>
          </a:xfrm>
          <a:prstGeom prst="rect">
            <a:avLst/>
          </a:prstGeom>
          <a:noFill/>
        </p:spPr>
        <p:txBody>
          <a:bodyPr wrap="square" lIns="91440" tIns="45720" rIns="91440" bIns="45720" anchor="t">
            <a:spAutoFit/>
          </a:bodyPr>
          <a:lstStyle/>
          <a:p>
            <a:r>
              <a:rPr lang="en-GB" dirty="0">
                <a:hlinkClick r:id="rId3"/>
              </a:rPr>
              <a:t>Secondary Mathematics: Planning - Home (sharepoint.com)</a:t>
            </a:r>
            <a:endParaRPr lang="en-US" dirty="0"/>
          </a:p>
        </p:txBody>
      </p:sp>
      <p:pic>
        <p:nvPicPr>
          <p:cNvPr id="8" name="Picture 7">
            <a:extLst>
              <a:ext uri="{FF2B5EF4-FFF2-40B4-BE49-F238E27FC236}">
                <a16:creationId xmlns:a16="http://schemas.microsoft.com/office/drawing/2014/main" id="{7BA4EDA7-C8DE-7A16-AB26-DBBB50F2DDEB}"/>
              </a:ext>
            </a:extLst>
          </p:cNvPr>
          <p:cNvPicPr>
            <a:picLocks noChangeAspect="1"/>
          </p:cNvPicPr>
          <p:nvPr/>
        </p:nvPicPr>
        <p:blipFill rotWithShape="1">
          <a:blip r:embed="rId4"/>
          <a:srcRect l="404" t="12186" r="-1245" b="19185"/>
          <a:stretch/>
        </p:blipFill>
        <p:spPr>
          <a:xfrm>
            <a:off x="764201" y="1022272"/>
            <a:ext cx="9954491" cy="4516451"/>
          </a:xfrm>
          <a:prstGeom prst="rect">
            <a:avLst/>
          </a:prstGeom>
        </p:spPr>
      </p:pic>
    </p:spTree>
    <p:extLst>
      <p:ext uri="{BB962C8B-B14F-4D97-AF65-F5344CB8AC3E}">
        <p14:creationId xmlns:p14="http://schemas.microsoft.com/office/powerpoint/2010/main" val="235999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letter, whiteboard&#10;&#10;Description automatically generated">
            <a:extLst>
              <a:ext uri="{FF2B5EF4-FFF2-40B4-BE49-F238E27FC236}">
                <a16:creationId xmlns:a16="http://schemas.microsoft.com/office/drawing/2014/main" id="{7336B96F-0CC5-4329-9B13-1EAF7C57C8E1}"/>
              </a:ext>
            </a:extLst>
          </p:cNvPr>
          <p:cNvPicPr>
            <a:picLocks noChangeAspect="1"/>
          </p:cNvPicPr>
          <p:nvPr/>
        </p:nvPicPr>
        <p:blipFill rotWithShape="1">
          <a:blip r:embed="rId2"/>
          <a:srcRect l="18564" t="9504" r="10141" b="9823"/>
          <a:stretch/>
        </p:blipFill>
        <p:spPr>
          <a:xfrm>
            <a:off x="730055" y="331351"/>
            <a:ext cx="6532856" cy="4755341"/>
          </a:xfrm>
          <a:prstGeom prst="rect">
            <a:avLst/>
          </a:prstGeom>
        </p:spPr>
      </p:pic>
      <p:sp>
        <p:nvSpPr>
          <p:cNvPr id="22" name="Text Placeholder 3">
            <a:extLst>
              <a:ext uri="{FF2B5EF4-FFF2-40B4-BE49-F238E27FC236}">
                <a16:creationId xmlns:a16="http://schemas.microsoft.com/office/drawing/2014/main" id="{6091A704-2CDD-43BC-B310-5B0DD43050CC}"/>
              </a:ext>
            </a:extLst>
          </p:cNvPr>
          <p:cNvSpPr>
            <a:spLocks noGrp="1"/>
          </p:cNvSpPr>
          <p:nvPr>
            <p:ph type="body" sz="half" idx="2"/>
          </p:nvPr>
        </p:nvSpPr>
        <p:spPr>
          <a:xfrm>
            <a:off x="4430260" y="289519"/>
            <a:ext cx="2309473" cy="1206501"/>
          </a:xfrm>
        </p:spPr>
        <p:txBody>
          <a:bodyPr vert="horz" lIns="91440" tIns="45720" rIns="91440" bIns="45720" rtlCol="0" anchor="t">
            <a:noAutofit/>
          </a:bodyPr>
          <a:lstStyle/>
          <a:p>
            <a:endParaRPr lang="en-US" sz="2400" b="1" dirty="0"/>
          </a:p>
          <a:p>
            <a:pPr marL="457200" indent="-457200">
              <a:buFont typeface="Arial" panose="020B0604020202020204" pitchFamily="34" charset="0"/>
              <a:buChar char="•"/>
            </a:pPr>
            <a:r>
              <a:rPr lang="en-US" sz="2400" b="1" dirty="0"/>
              <a:t>Vocabulary</a:t>
            </a:r>
          </a:p>
          <a:p>
            <a:pPr marL="457200" indent="-457200">
              <a:buFont typeface="Arial" panose="020B0604020202020204" pitchFamily="34" charset="0"/>
              <a:buChar char="•"/>
            </a:pPr>
            <a:r>
              <a:rPr lang="en-US" sz="2400" b="1" dirty="0"/>
              <a:t>Progression (depth + enrichment)</a:t>
            </a:r>
          </a:p>
          <a:p>
            <a:pPr marL="457200" indent="-457200">
              <a:buFont typeface="Arial" panose="020B0604020202020204" pitchFamily="34" charset="0"/>
              <a:buChar char="•"/>
            </a:pPr>
            <a:r>
              <a:rPr lang="en-US" sz="2400" b="1" dirty="0"/>
              <a:t>Pedagogical approaches</a:t>
            </a:r>
          </a:p>
          <a:p>
            <a:endParaRPr lang="en-US" sz="2800" dirty="0"/>
          </a:p>
        </p:txBody>
      </p:sp>
      <p:sp>
        <p:nvSpPr>
          <p:cNvPr id="6" name="Text Placeholder 3">
            <a:extLst>
              <a:ext uri="{FF2B5EF4-FFF2-40B4-BE49-F238E27FC236}">
                <a16:creationId xmlns:a16="http://schemas.microsoft.com/office/drawing/2014/main" id="{AD7CBFF8-DBD6-4E90-89C3-5DD2A2A8AA9C}"/>
              </a:ext>
            </a:extLst>
          </p:cNvPr>
          <p:cNvSpPr txBox="1">
            <a:spLocks/>
          </p:cNvSpPr>
          <p:nvPr/>
        </p:nvSpPr>
        <p:spPr>
          <a:xfrm>
            <a:off x="585489" y="4731575"/>
            <a:ext cx="9363402" cy="1622127"/>
          </a:xfrm>
          <a:prstGeom prst="rect">
            <a:avLst/>
          </a:prstGeom>
        </p:spPr>
        <p:txBody>
          <a:bodyPr vert="horz" lIns="91440" tIns="45720" rIns="91440" bIns="45720" rtlCol="0" anchor="t">
            <a:normAutofit fontScale="92500" lnSpcReduction="20000"/>
          </a:bodyPr>
          <a:lstStyle>
            <a:lvl1pPr marL="0" indent="0" algn="l" defTabSz="914400" rtl="0" eaLnBrk="1" latinLnBrk="0" hangingPunct="1">
              <a:lnSpc>
                <a:spcPct val="114000"/>
              </a:lnSpc>
              <a:spcBef>
                <a:spcPts val="800"/>
              </a:spcBef>
              <a:spcAft>
                <a:spcPts val="200"/>
              </a:spcAft>
              <a:buClr>
                <a:schemeClr val="accent1"/>
              </a:buClr>
              <a:buSzPct val="80000"/>
              <a:buFont typeface="Arial" pitchFamily="34" charset="0"/>
              <a:buNone/>
              <a:defRPr sz="13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endParaRPr lang="en-US" sz="2800" dirty="0"/>
          </a:p>
          <a:p>
            <a:r>
              <a:rPr lang="en-GB" sz="3600" dirty="0">
                <a:hlinkClick r:id="rId3"/>
              </a:rPr>
              <a:t>Secondary Mathematics: Planning - Home (sharepoint.com)</a:t>
            </a:r>
            <a:endParaRPr lang="en-US" sz="3600" dirty="0"/>
          </a:p>
          <a:p>
            <a:endParaRPr lang="en-US" sz="2800" dirty="0"/>
          </a:p>
        </p:txBody>
      </p:sp>
      <p:pic>
        <p:nvPicPr>
          <p:cNvPr id="2" name="Picture 1">
            <a:extLst>
              <a:ext uri="{FF2B5EF4-FFF2-40B4-BE49-F238E27FC236}">
                <a16:creationId xmlns:a16="http://schemas.microsoft.com/office/drawing/2014/main" id="{1757F3FF-FA7E-0033-C1D1-0A33639960F3}"/>
              </a:ext>
            </a:extLst>
          </p:cNvPr>
          <p:cNvPicPr>
            <a:picLocks noChangeAspect="1"/>
          </p:cNvPicPr>
          <p:nvPr/>
        </p:nvPicPr>
        <p:blipFill>
          <a:blip r:embed="rId4"/>
          <a:stretch>
            <a:fillRect/>
          </a:stretch>
        </p:blipFill>
        <p:spPr>
          <a:xfrm>
            <a:off x="10343252" y="3845722"/>
            <a:ext cx="1976560" cy="3012278"/>
          </a:xfrm>
          <a:prstGeom prst="rect">
            <a:avLst/>
          </a:prstGeom>
        </p:spPr>
      </p:pic>
      <p:sp>
        <p:nvSpPr>
          <p:cNvPr id="7" name="Text Placeholder 3">
            <a:extLst>
              <a:ext uri="{FF2B5EF4-FFF2-40B4-BE49-F238E27FC236}">
                <a16:creationId xmlns:a16="http://schemas.microsoft.com/office/drawing/2014/main" id="{8917B09F-BD85-BEE7-9D28-44D66BBE2E64}"/>
              </a:ext>
            </a:extLst>
          </p:cNvPr>
          <p:cNvSpPr txBox="1">
            <a:spLocks/>
          </p:cNvSpPr>
          <p:nvPr/>
        </p:nvSpPr>
        <p:spPr>
          <a:xfrm>
            <a:off x="1262986" y="127140"/>
            <a:ext cx="2309473" cy="1206501"/>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endParaRPr lang="en-US" sz="2400" b="1" dirty="0"/>
          </a:p>
          <a:p>
            <a:pPr algn="ctr"/>
            <a:r>
              <a:rPr lang="en-US" sz="3200" b="1" dirty="0">
                <a:solidFill>
                  <a:srgbClr val="FF0000"/>
                </a:solidFill>
              </a:rPr>
              <a:t>Topic in Depth:</a:t>
            </a:r>
            <a:endParaRPr lang="en-US" sz="3200" b="1" dirty="0">
              <a:solidFill>
                <a:srgbClr val="FF0000"/>
              </a:solidFill>
              <a:cs typeface="Calibri"/>
            </a:endParaRPr>
          </a:p>
          <a:p>
            <a:r>
              <a:rPr lang="en-US" sz="2400" b="1" dirty="0"/>
              <a:t>Angles - </a:t>
            </a:r>
          </a:p>
          <a:p>
            <a:r>
              <a:rPr lang="en-US" sz="2400" b="1" dirty="0">
                <a:cs typeface="Calibri"/>
              </a:rPr>
              <a:t>How might you go about teaching learners about angles from progression steps 3 or 4</a:t>
            </a:r>
          </a:p>
        </p:txBody>
      </p:sp>
      <p:sp>
        <p:nvSpPr>
          <p:cNvPr id="3" name="TextBox 2">
            <a:extLst>
              <a:ext uri="{FF2B5EF4-FFF2-40B4-BE49-F238E27FC236}">
                <a16:creationId xmlns:a16="http://schemas.microsoft.com/office/drawing/2014/main" id="{6B225AE7-2D32-BE1B-69FC-7AF3F4040FFA}"/>
              </a:ext>
            </a:extLst>
          </p:cNvPr>
          <p:cNvSpPr txBox="1"/>
          <p:nvPr/>
        </p:nvSpPr>
        <p:spPr>
          <a:xfrm>
            <a:off x="7786089" y="583518"/>
            <a:ext cx="4002553" cy="646331"/>
          </a:xfrm>
          <a:prstGeom prst="rect">
            <a:avLst/>
          </a:prstGeom>
          <a:noFill/>
        </p:spPr>
        <p:txBody>
          <a:bodyPr wrap="square" lIns="91440" tIns="45720" rIns="91440" bIns="45720" rtlCol="0" anchor="t">
            <a:spAutoFit/>
          </a:bodyPr>
          <a:lstStyle/>
          <a:p>
            <a:r>
              <a:rPr lang="en-GB" dirty="0">
                <a:solidFill>
                  <a:srgbClr val="FF0000"/>
                </a:solidFill>
              </a:rPr>
              <a:t>Concept : </a:t>
            </a:r>
            <a:r>
              <a:rPr lang="en-GB" dirty="0"/>
              <a:t>An angle is a measure of turn.</a:t>
            </a:r>
          </a:p>
          <a:p>
            <a:endParaRPr lang="en-GB" dirty="0"/>
          </a:p>
        </p:txBody>
      </p:sp>
      <p:sp>
        <p:nvSpPr>
          <p:cNvPr id="4" name="Arrow: Down 3">
            <a:extLst>
              <a:ext uri="{FF2B5EF4-FFF2-40B4-BE49-F238E27FC236}">
                <a16:creationId xmlns:a16="http://schemas.microsoft.com/office/drawing/2014/main" id="{B199A780-263D-C91C-5737-FBEB708054E5}"/>
              </a:ext>
            </a:extLst>
          </p:cNvPr>
          <p:cNvSpPr/>
          <p:nvPr/>
        </p:nvSpPr>
        <p:spPr>
          <a:xfrm>
            <a:off x="9639528" y="1871626"/>
            <a:ext cx="279248" cy="352189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CF2CA197-0816-AF25-ED7B-9825CFBAAEA7}"/>
              </a:ext>
            </a:extLst>
          </p:cNvPr>
          <p:cNvSpPr txBox="1"/>
          <p:nvPr/>
        </p:nvSpPr>
        <p:spPr>
          <a:xfrm>
            <a:off x="7751774" y="1250902"/>
            <a:ext cx="41556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Drawing, estimating, measuring, notation (symbols), naming, recognising</a:t>
            </a:r>
          </a:p>
          <a:p>
            <a:pPr algn="l"/>
            <a:endParaRPr lang="en-GB" dirty="0">
              <a:cs typeface="Calibri"/>
            </a:endParaRPr>
          </a:p>
        </p:txBody>
      </p:sp>
    </p:spTree>
    <p:extLst>
      <p:ext uri="{BB962C8B-B14F-4D97-AF65-F5344CB8AC3E}">
        <p14:creationId xmlns:p14="http://schemas.microsoft.com/office/powerpoint/2010/main" val="3613485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3">
            <a:extLst>
              <a:ext uri="{FF2B5EF4-FFF2-40B4-BE49-F238E27FC236}">
                <a16:creationId xmlns:a16="http://schemas.microsoft.com/office/drawing/2014/main" id="{AD7CBFF8-DBD6-4E90-89C3-5DD2A2A8AA9C}"/>
              </a:ext>
            </a:extLst>
          </p:cNvPr>
          <p:cNvSpPr txBox="1">
            <a:spLocks/>
          </p:cNvSpPr>
          <p:nvPr/>
        </p:nvSpPr>
        <p:spPr>
          <a:xfrm>
            <a:off x="499549" y="2187755"/>
            <a:ext cx="7613650" cy="1622127"/>
          </a:xfrm>
          <a:prstGeom prst="rect">
            <a:avLst/>
          </a:prstGeom>
        </p:spPr>
        <p:txBody>
          <a:bodyPr vert="horz" lIns="91440" tIns="45720" rIns="91440" bIns="45720" rtlCol="0" anchor="t">
            <a:normAutofit/>
          </a:bodyPr>
          <a:lstStyle>
            <a:lvl1pPr marL="0" indent="0" algn="l" defTabSz="914400" rtl="0" eaLnBrk="1" latinLnBrk="0" hangingPunct="1">
              <a:lnSpc>
                <a:spcPct val="114000"/>
              </a:lnSpc>
              <a:spcBef>
                <a:spcPts val="800"/>
              </a:spcBef>
              <a:spcAft>
                <a:spcPts val="200"/>
              </a:spcAft>
              <a:buClr>
                <a:schemeClr val="accent1"/>
              </a:buClr>
              <a:buSzPct val="80000"/>
              <a:buFont typeface="Arial" pitchFamily="34" charset="0"/>
              <a:buNone/>
              <a:defRPr sz="13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endParaRPr lang="en-US" sz="2800" dirty="0"/>
          </a:p>
          <a:p>
            <a:r>
              <a:rPr lang="en-GB" sz="2400" dirty="0">
                <a:hlinkClick r:id="rId2"/>
              </a:rPr>
              <a:t>Maths topics in depth (padlet.com)</a:t>
            </a:r>
            <a:endParaRPr lang="en-US" sz="3200" dirty="0">
              <a:cs typeface="Calibri" panose="020F0502020204030204"/>
            </a:endParaRPr>
          </a:p>
        </p:txBody>
      </p:sp>
      <p:pic>
        <p:nvPicPr>
          <p:cNvPr id="2" name="Picture 1">
            <a:extLst>
              <a:ext uri="{FF2B5EF4-FFF2-40B4-BE49-F238E27FC236}">
                <a16:creationId xmlns:a16="http://schemas.microsoft.com/office/drawing/2014/main" id="{1757F3FF-FA7E-0033-C1D1-0A33639960F3}"/>
              </a:ext>
            </a:extLst>
          </p:cNvPr>
          <p:cNvPicPr>
            <a:picLocks noChangeAspect="1"/>
          </p:cNvPicPr>
          <p:nvPr/>
        </p:nvPicPr>
        <p:blipFill>
          <a:blip r:embed="rId3"/>
          <a:stretch>
            <a:fillRect/>
          </a:stretch>
        </p:blipFill>
        <p:spPr>
          <a:xfrm>
            <a:off x="9366520" y="2436350"/>
            <a:ext cx="2767127" cy="4217102"/>
          </a:xfrm>
          <a:prstGeom prst="rect">
            <a:avLst/>
          </a:prstGeom>
        </p:spPr>
      </p:pic>
      <p:sp>
        <p:nvSpPr>
          <p:cNvPr id="3" name="Text Placeholder 3">
            <a:extLst>
              <a:ext uri="{FF2B5EF4-FFF2-40B4-BE49-F238E27FC236}">
                <a16:creationId xmlns:a16="http://schemas.microsoft.com/office/drawing/2014/main" id="{69568737-7B03-9568-1A33-DDBDF3FA06A7}"/>
              </a:ext>
            </a:extLst>
          </p:cNvPr>
          <p:cNvSpPr txBox="1">
            <a:spLocks/>
          </p:cNvSpPr>
          <p:nvPr/>
        </p:nvSpPr>
        <p:spPr>
          <a:xfrm>
            <a:off x="499549" y="1093455"/>
            <a:ext cx="11024905" cy="1622127"/>
          </a:xfrm>
          <a:prstGeom prst="rect">
            <a:avLst/>
          </a:prstGeom>
        </p:spPr>
        <p:txBody>
          <a:bodyPr vert="horz" lIns="91440" tIns="45720" rIns="91440" bIns="4572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800" dirty="0"/>
          </a:p>
          <a:p>
            <a:r>
              <a:rPr lang="en-GB" sz="2400" dirty="0">
                <a:hlinkClick r:id="rId4"/>
              </a:rPr>
              <a:t>Angles in Polygons in Depth | LUMEN | Loughborough University (lboro.ac.uk)</a:t>
            </a:r>
            <a:r>
              <a:rPr lang="en-GB" sz="2400" dirty="0"/>
              <a:t>    </a:t>
            </a:r>
            <a:endParaRPr lang="en-US" sz="2400">
              <a:cs typeface="Calibri"/>
            </a:endParaRPr>
          </a:p>
        </p:txBody>
      </p:sp>
    </p:spTree>
    <p:extLst>
      <p:ext uri="{BB962C8B-B14F-4D97-AF65-F5344CB8AC3E}">
        <p14:creationId xmlns:p14="http://schemas.microsoft.com/office/powerpoint/2010/main" val="2634476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extLst>
              <p:ext uri="{D42A27DB-BD31-4B8C-83A1-F6EECF244321}">
                <p14:modId xmlns:p14="http://schemas.microsoft.com/office/powerpoint/2010/main" val="1694455278"/>
              </p:ext>
            </p:extLst>
          </p:nvPr>
        </p:nvGraphicFramePr>
        <p:xfrm>
          <a:off x="3140436" y="185575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peech Bubble: Rectangle with Corners Rounded 14">
            <a:extLst>
              <a:ext uri="{FF2B5EF4-FFF2-40B4-BE49-F238E27FC236}">
                <a16:creationId xmlns:a16="http://schemas.microsoft.com/office/drawing/2014/main" id="{7C18A882-6562-034E-A26A-2566B9ADDDFC}"/>
              </a:ext>
            </a:extLst>
          </p:cNvPr>
          <p:cNvSpPr/>
          <p:nvPr/>
        </p:nvSpPr>
        <p:spPr>
          <a:xfrm>
            <a:off x="397883" y="231230"/>
            <a:ext cx="5196200" cy="1624521"/>
          </a:xfrm>
          <a:prstGeom prst="wedgeRoundRectCallout">
            <a:avLst>
              <a:gd name="adj1" fmla="val 31332"/>
              <a:gd name="adj2" fmla="val 1676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5">
            <a:extLst>
              <a:ext uri="{FF2B5EF4-FFF2-40B4-BE49-F238E27FC236}">
                <a16:creationId xmlns:a16="http://schemas.microsoft.com/office/drawing/2014/main" id="{34ECF484-8661-3C4D-8774-C99717673BFE}"/>
              </a:ext>
            </a:extLst>
          </p:cNvPr>
          <p:cNvSpPr/>
          <p:nvPr/>
        </p:nvSpPr>
        <p:spPr>
          <a:xfrm>
            <a:off x="8629308" y="2184704"/>
            <a:ext cx="3405729" cy="2168222"/>
          </a:xfrm>
          <a:prstGeom prst="wedgeRoundRectCallout">
            <a:avLst>
              <a:gd name="adj1" fmla="val -55289"/>
              <a:gd name="adj2" fmla="val 72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90">
            <a:extLst>
              <a:ext uri="{FF2B5EF4-FFF2-40B4-BE49-F238E27FC236}">
                <a16:creationId xmlns:a16="http://schemas.microsoft.com/office/drawing/2014/main" id="{32229531-C222-5E40-ADE1-510737FDD8D4}"/>
              </a:ext>
            </a:extLst>
          </p:cNvPr>
          <p:cNvSpPr/>
          <p:nvPr/>
        </p:nvSpPr>
        <p:spPr>
          <a:xfrm>
            <a:off x="8531176" y="4668945"/>
            <a:ext cx="3405729" cy="1772525"/>
          </a:xfrm>
          <a:prstGeom prst="wedgeRoundRectCallout">
            <a:avLst>
              <a:gd name="adj1" fmla="val -75087"/>
              <a:gd name="adj2" fmla="val -4561"/>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eaLnBrk="0" fontAlgn="base" hangingPunct="0">
              <a:spcBef>
                <a:spcPct val="0"/>
              </a:spcBef>
              <a:spcAft>
                <a:spcPct val="0"/>
              </a:spcAft>
              <a:defRPr/>
            </a:pPr>
            <a:r>
              <a:rPr lang="en-GB" sz="1400" dirty="0">
                <a:solidFill>
                  <a:schemeClr val="tx1"/>
                </a:solidFill>
                <a:latin typeface="Century Gothic" panose="020B0502020202020204" pitchFamily="34" charset="0"/>
                <a:ea typeface="+mn-lt"/>
                <a:cs typeface="+mn-lt"/>
              </a:rPr>
              <a:t>Learners should become increasingly independent in recognising and applying the underlying mathematical structures and ideas within a problem, in order to develop strategies to be able to solve them</a:t>
            </a:r>
            <a:r>
              <a:rPr lang="en-GB" sz="1400" dirty="0">
                <a:solidFill>
                  <a:schemeClr val="tx1"/>
                </a:solidFill>
                <a:latin typeface="Century Gothic" panose="020B0502020202020204" pitchFamily="34" charset="0"/>
              </a:rPr>
              <a:t>. </a:t>
            </a:r>
            <a:endParaRPr lang="en-US" sz="1400" dirty="0">
              <a:solidFill>
                <a:schemeClr val="tx1"/>
              </a:solidFill>
              <a:latin typeface="Century Gothic" panose="020B0502020202020204" pitchFamily="34" charset="0"/>
              <a:cs typeface="Arial" panose="020B0604020202020204" pitchFamily="34" charset="0"/>
            </a:endParaRPr>
          </a:p>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3" name="Speech Bubble: Rectangle with Corners Rounded 239">
            <a:extLst>
              <a:ext uri="{FF2B5EF4-FFF2-40B4-BE49-F238E27FC236}">
                <a16:creationId xmlns:a16="http://schemas.microsoft.com/office/drawing/2014/main" id="{5F0060F3-1510-2945-AF89-F99E6B6EEF9A}"/>
              </a:ext>
            </a:extLst>
          </p:cNvPr>
          <p:cNvSpPr/>
          <p:nvPr/>
        </p:nvSpPr>
        <p:spPr>
          <a:xfrm>
            <a:off x="439967" y="2138904"/>
            <a:ext cx="3122726" cy="4302566"/>
          </a:xfrm>
          <a:prstGeom prst="wedgeRoundRectCallout">
            <a:avLst>
              <a:gd name="adj1" fmla="val 83661"/>
              <a:gd name="adj2" fmla="val 26604"/>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400" dirty="0">
              <a:solidFill>
                <a:prstClr val="black"/>
              </a:solidFill>
              <a:latin typeface="Arial" panose="020B0604020202020204" pitchFamily="34" charset="0"/>
              <a:cs typeface="Arial" panose="020B0604020202020204" pitchFamily="34" charset="0"/>
            </a:endParaRPr>
          </a:p>
        </p:txBody>
      </p:sp>
      <p:sp>
        <p:nvSpPr>
          <p:cNvPr id="14" name="Speech Bubble: Rectangle with Corners Rounded 40">
            <a:extLst>
              <a:ext uri="{FF2B5EF4-FFF2-40B4-BE49-F238E27FC236}">
                <a16:creationId xmlns:a16="http://schemas.microsoft.com/office/drawing/2014/main" id="{3CFAA73D-2FCE-AC45-9AA6-6998F8B9454A}"/>
              </a:ext>
            </a:extLst>
          </p:cNvPr>
          <p:cNvSpPr/>
          <p:nvPr/>
        </p:nvSpPr>
        <p:spPr>
          <a:xfrm>
            <a:off x="5929912" y="-90984"/>
            <a:ext cx="6012042" cy="1946735"/>
          </a:xfrm>
          <a:prstGeom prst="wedgeRoundRectCallout">
            <a:avLst>
              <a:gd name="adj1" fmla="val -52307"/>
              <a:gd name="adj2" fmla="val 64053"/>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latin typeface="Century Gothic"/>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400" i="1">
                <a:latin typeface="Century Gothic"/>
              </a:rPr>
              <a:t>non-examples</a:t>
            </a:r>
            <a:r>
              <a:rPr lang="en-GB" sz="1400">
                <a:latin typeface="Century Gothic"/>
              </a:rPr>
              <a:t>) and by being able to represent a concept in different ways, flowing between different representations including verbal, </a:t>
            </a:r>
            <a:r>
              <a:rPr lang="en-GB" sz="1400" i="1">
                <a:latin typeface="Century Gothic"/>
              </a:rPr>
              <a:t>concrete</a:t>
            </a:r>
            <a:r>
              <a:rPr lang="en-GB" sz="1400">
                <a:latin typeface="Century Gothic"/>
              </a:rPr>
              <a:t>, visual, digital and </a:t>
            </a:r>
            <a:r>
              <a:rPr lang="en-GB" sz="1400" i="1">
                <a:latin typeface="Century Gothic"/>
              </a:rPr>
              <a:t>abstract</a:t>
            </a:r>
            <a:endParaRPr lang="en-US" sz="1400" dirty="0">
              <a:latin typeface="Century Gothic"/>
            </a:endParaRPr>
          </a:p>
        </p:txBody>
      </p:sp>
      <p:sp>
        <p:nvSpPr>
          <p:cNvPr id="3" name="TextBox 2">
            <a:extLst>
              <a:ext uri="{FF2B5EF4-FFF2-40B4-BE49-F238E27FC236}">
                <a16:creationId xmlns:a16="http://schemas.microsoft.com/office/drawing/2014/main" id="{38333545-CBC1-56B6-E765-63993F97EA6B}"/>
              </a:ext>
            </a:extLst>
          </p:cNvPr>
          <p:cNvSpPr txBox="1"/>
          <p:nvPr/>
        </p:nvSpPr>
        <p:spPr>
          <a:xfrm>
            <a:off x="6006568" y="28046"/>
            <a:ext cx="5743746" cy="2092881"/>
          </a:xfrm>
          <a:prstGeom prst="rect">
            <a:avLst/>
          </a:prstGeom>
          <a:noFill/>
        </p:spPr>
        <p:txBody>
          <a:bodyPr wrap="square" rtlCol="0">
            <a:spAutoFit/>
          </a:bodyPr>
          <a:lstStyle/>
          <a:p>
            <a:r>
              <a:rPr lang="en-GB" sz="1400" dirty="0">
                <a:latin typeface="Century Gothic"/>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400" i="1" dirty="0">
                <a:latin typeface="Century Gothic"/>
              </a:rPr>
              <a:t>non-examples</a:t>
            </a:r>
            <a:r>
              <a:rPr lang="en-GB" sz="1400" dirty="0">
                <a:latin typeface="Century Gothic"/>
              </a:rPr>
              <a:t>) and by being able to represent a concept in different ways, flowing between different representations including verbal, </a:t>
            </a:r>
            <a:r>
              <a:rPr lang="en-GB" sz="1400" i="1" dirty="0">
                <a:latin typeface="Century Gothic"/>
              </a:rPr>
              <a:t>concrete</a:t>
            </a:r>
            <a:r>
              <a:rPr lang="en-GB" sz="1400" dirty="0">
                <a:latin typeface="Century Gothic"/>
              </a:rPr>
              <a:t>, visual, digital and </a:t>
            </a:r>
            <a:r>
              <a:rPr lang="en-GB" sz="1400" i="1" dirty="0">
                <a:latin typeface="Century Gothic"/>
              </a:rPr>
              <a:t>abstract</a:t>
            </a:r>
            <a:endParaRPr lang="en-US" sz="1400" dirty="0">
              <a:latin typeface="Century Gothic"/>
            </a:endParaRPr>
          </a:p>
          <a:p>
            <a:endParaRPr lang="en-GB" dirty="0"/>
          </a:p>
        </p:txBody>
      </p:sp>
      <p:sp>
        <p:nvSpPr>
          <p:cNvPr id="4" name="Rectangle 3">
            <a:extLst>
              <a:ext uri="{FF2B5EF4-FFF2-40B4-BE49-F238E27FC236}">
                <a16:creationId xmlns:a16="http://schemas.microsoft.com/office/drawing/2014/main" id="{6C3D4A74-5278-B5A3-F30E-8A3A14FD9B6D}"/>
              </a:ext>
            </a:extLst>
          </p:cNvPr>
          <p:cNvSpPr/>
          <p:nvPr/>
        </p:nvSpPr>
        <p:spPr>
          <a:xfrm>
            <a:off x="8878441" y="2760063"/>
            <a:ext cx="2934293" cy="8792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dirty="0">
                <a:solidFill>
                  <a:schemeClr val="tx1"/>
                </a:solidFill>
                <a:latin typeface="Century Gothic" panose="020B0502020202020204" pitchFamily="34" charset="0"/>
                <a:ea typeface="+mn-lt"/>
                <a:cs typeface="+mn-lt"/>
              </a:rPr>
              <a:t>Learners should understand that the symbols they are using are abstract representations and should develop greater flexibility with the application and manipulation of an increasing range of symbols, understanding the conventions of the symbols they are using</a:t>
            </a:r>
            <a:r>
              <a:rPr lang="en-GB" sz="1400" dirty="0">
                <a:solidFill>
                  <a:srgbClr val="000000"/>
                </a:solidFill>
                <a:latin typeface="Century Gothic" panose="020B0502020202020204" pitchFamily="34" charset="0"/>
              </a:rPr>
              <a:t>. </a:t>
            </a:r>
            <a:endParaRPr lang="en-US" sz="1400" dirty="0">
              <a:latin typeface="Century Gothic" panose="020B0502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A1A8136-FF72-BE8E-DFC6-7E218FAFD1EF}"/>
              </a:ext>
            </a:extLst>
          </p:cNvPr>
          <p:cNvSpPr txBox="1"/>
          <p:nvPr/>
        </p:nvSpPr>
        <p:spPr>
          <a:xfrm>
            <a:off x="458452" y="2274836"/>
            <a:ext cx="2936940"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Century Gothic"/>
                <a:cs typeface="Calibri"/>
              </a:rPr>
              <a:t>As learners experience increasingly complex concepts, they should also develop an understanding of the relationships between and within these concepts. They should apply logical reasoning about these relationships and be able to justify and prove them. Justifications and </a:t>
            </a:r>
            <a:r>
              <a:rPr lang="en-GB" sz="1400" i="1" dirty="0">
                <a:latin typeface="Century Gothic"/>
                <a:cs typeface="Calibri"/>
              </a:rPr>
              <a:t>proof</a:t>
            </a:r>
            <a:r>
              <a:rPr lang="en-GB" sz="1400" dirty="0">
                <a:latin typeface="Century Gothic"/>
                <a:cs typeface="Calibri"/>
              </a:rPr>
              <a:t> should become increasingly abstract, moving from verbal explanations, visual or concrete representations to abstract representations involving symbols and conventions</a:t>
            </a:r>
            <a:endParaRPr lang="en-US" sz="1400" dirty="0">
              <a:cs typeface="Calibri"/>
            </a:endParaRPr>
          </a:p>
        </p:txBody>
      </p:sp>
      <p:sp>
        <p:nvSpPr>
          <p:cNvPr id="7" name="TextBox 6">
            <a:extLst>
              <a:ext uri="{FF2B5EF4-FFF2-40B4-BE49-F238E27FC236}">
                <a16:creationId xmlns:a16="http://schemas.microsoft.com/office/drawing/2014/main" id="{D59B6B20-4CFC-5491-019C-8BBEC066A831}"/>
              </a:ext>
            </a:extLst>
          </p:cNvPr>
          <p:cNvSpPr txBox="1"/>
          <p:nvPr/>
        </p:nvSpPr>
        <p:spPr>
          <a:xfrm>
            <a:off x="441686" y="357394"/>
            <a:ext cx="508700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Century Gothic"/>
              </a:rPr>
              <a:t>As learners experience, understand and effectively apply increasingly complex concepts and relationships, fluency in remembering facts, relationships and techniques should grow, meaning that facts, relationships and techniques learned previously should become firmly established, memorable and usable.</a:t>
            </a:r>
            <a:endParaRPr lang="en-US" sz="1400" dirty="0">
              <a:latin typeface="Century Gothic"/>
              <a:cs typeface="Calibri"/>
            </a:endParaRPr>
          </a:p>
        </p:txBody>
      </p:sp>
    </p:spTree>
    <p:extLst>
      <p:ext uri="{BB962C8B-B14F-4D97-AF65-F5344CB8AC3E}">
        <p14:creationId xmlns:p14="http://schemas.microsoft.com/office/powerpoint/2010/main" val="3455219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nodePh="1">
                                  <p:stCondLst>
                                    <p:cond delay="0"/>
                                  </p:stCondLst>
                                  <p:endCondLst>
                                    <p:cond evt="begin" delay="0">
                                      <p:tn val="23"/>
                                    </p:cond>
                                  </p:endCondLst>
                                  <p:childTnLst>
                                    <p:set>
                                      <p:cBhvr>
                                        <p:cTn id="2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nodePh="1">
                                  <p:stCondLst>
                                    <p:cond delay="0"/>
                                  </p:stCondLst>
                                  <p:endCondLst>
                                    <p:cond evt="begin" delay="0">
                                      <p:tn val="27"/>
                                    </p:cond>
                                  </p:endCondLst>
                                  <p:childTnLst>
                                    <p:set>
                                      <p:cBhvr>
                                        <p:cTn id="2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nodePh="1">
                                  <p:stCondLst>
                                    <p:cond delay="0"/>
                                  </p:stCondLst>
                                  <p:endCondLst>
                                    <p:cond evt="begin" delay="0">
                                      <p:tn val="31"/>
                                    </p:cond>
                                  </p:endCondLst>
                                  <p:childTnLst>
                                    <p:set>
                                      <p:cBhvr>
                                        <p:cTn id="32"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9" grpId="0" animBg="1"/>
      <p:bldP spid="11" grpId="0" animBg="1"/>
      <p:bldP spid="12" grpId="0" animBg="1"/>
      <p:bldP spid="13"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nvGraphicFramePr>
        <p:xfrm>
          <a:off x="3140436" y="185575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peech Bubble: Rectangle with Corners Rounded 14">
            <a:extLst>
              <a:ext uri="{FF2B5EF4-FFF2-40B4-BE49-F238E27FC236}">
                <a16:creationId xmlns:a16="http://schemas.microsoft.com/office/drawing/2014/main" id="{7C18A882-6562-034E-A26A-2566B9ADDDFC}"/>
              </a:ext>
            </a:extLst>
          </p:cNvPr>
          <p:cNvSpPr/>
          <p:nvPr/>
        </p:nvSpPr>
        <p:spPr>
          <a:xfrm>
            <a:off x="397883" y="231230"/>
            <a:ext cx="5196200" cy="1624521"/>
          </a:xfrm>
          <a:prstGeom prst="wedgeRoundRectCallout">
            <a:avLst>
              <a:gd name="adj1" fmla="val 31332"/>
              <a:gd name="adj2" fmla="val 1676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5">
            <a:extLst>
              <a:ext uri="{FF2B5EF4-FFF2-40B4-BE49-F238E27FC236}">
                <a16:creationId xmlns:a16="http://schemas.microsoft.com/office/drawing/2014/main" id="{34ECF484-8661-3C4D-8774-C99717673BFE}"/>
              </a:ext>
            </a:extLst>
          </p:cNvPr>
          <p:cNvSpPr/>
          <p:nvPr/>
        </p:nvSpPr>
        <p:spPr>
          <a:xfrm>
            <a:off x="8629308" y="2184704"/>
            <a:ext cx="3405729" cy="2168222"/>
          </a:xfrm>
          <a:prstGeom prst="wedgeRoundRectCallout">
            <a:avLst>
              <a:gd name="adj1" fmla="val -55289"/>
              <a:gd name="adj2" fmla="val 728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90">
            <a:extLst>
              <a:ext uri="{FF2B5EF4-FFF2-40B4-BE49-F238E27FC236}">
                <a16:creationId xmlns:a16="http://schemas.microsoft.com/office/drawing/2014/main" id="{32229531-C222-5E40-ADE1-510737FDD8D4}"/>
              </a:ext>
            </a:extLst>
          </p:cNvPr>
          <p:cNvSpPr/>
          <p:nvPr/>
        </p:nvSpPr>
        <p:spPr>
          <a:xfrm>
            <a:off x="8531176" y="4668945"/>
            <a:ext cx="3405729" cy="1772525"/>
          </a:xfrm>
          <a:prstGeom prst="wedgeRoundRectCallout">
            <a:avLst>
              <a:gd name="adj1" fmla="val -75087"/>
              <a:gd name="adj2" fmla="val -4561"/>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3" name="Speech Bubble: Rectangle with Corners Rounded 239">
            <a:extLst>
              <a:ext uri="{FF2B5EF4-FFF2-40B4-BE49-F238E27FC236}">
                <a16:creationId xmlns:a16="http://schemas.microsoft.com/office/drawing/2014/main" id="{5F0060F3-1510-2945-AF89-F99E6B6EEF9A}"/>
              </a:ext>
            </a:extLst>
          </p:cNvPr>
          <p:cNvSpPr/>
          <p:nvPr/>
        </p:nvSpPr>
        <p:spPr>
          <a:xfrm>
            <a:off x="439967" y="2138904"/>
            <a:ext cx="3122726" cy="4302566"/>
          </a:xfrm>
          <a:prstGeom prst="wedgeRoundRectCallout">
            <a:avLst>
              <a:gd name="adj1" fmla="val 83661"/>
              <a:gd name="adj2" fmla="val 26604"/>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400" dirty="0">
              <a:solidFill>
                <a:prstClr val="black"/>
              </a:solidFill>
              <a:latin typeface="Arial" panose="020B0604020202020204" pitchFamily="34" charset="0"/>
              <a:cs typeface="Arial" panose="020B0604020202020204" pitchFamily="34" charset="0"/>
            </a:endParaRPr>
          </a:p>
        </p:txBody>
      </p:sp>
      <p:sp>
        <p:nvSpPr>
          <p:cNvPr id="14" name="Speech Bubble: Rectangle with Corners Rounded 40">
            <a:extLst>
              <a:ext uri="{FF2B5EF4-FFF2-40B4-BE49-F238E27FC236}">
                <a16:creationId xmlns:a16="http://schemas.microsoft.com/office/drawing/2014/main" id="{3CFAA73D-2FCE-AC45-9AA6-6998F8B9454A}"/>
              </a:ext>
            </a:extLst>
          </p:cNvPr>
          <p:cNvSpPr/>
          <p:nvPr/>
        </p:nvSpPr>
        <p:spPr>
          <a:xfrm>
            <a:off x="5929912" y="-90984"/>
            <a:ext cx="6012042" cy="1946735"/>
          </a:xfrm>
          <a:prstGeom prst="wedgeRoundRectCallout">
            <a:avLst>
              <a:gd name="adj1" fmla="val -52307"/>
              <a:gd name="adj2" fmla="val 64053"/>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latin typeface="Century Gothic"/>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400" i="1">
                <a:latin typeface="Century Gothic"/>
              </a:rPr>
              <a:t>non-examples</a:t>
            </a:r>
            <a:r>
              <a:rPr lang="en-GB" sz="1400">
                <a:latin typeface="Century Gothic"/>
              </a:rPr>
              <a:t>) and by being able to represent a concept in different ways, flowing between different representations including verbal, </a:t>
            </a:r>
            <a:r>
              <a:rPr lang="en-GB" sz="1400" i="1">
                <a:latin typeface="Century Gothic"/>
              </a:rPr>
              <a:t>concrete</a:t>
            </a:r>
            <a:r>
              <a:rPr lang="en-GB" sz="1400">
                <a:latin typeface="Century Gothic"/>
              </a:rPr>
              <a:t>, visual, digital and </a:t>
            </a:r>
            <a:r>
              <a:rPr lang="en-GB" sz="1400" i="1">
                <a:latin typeface="Century Gothic"/>
              </a:rPr>
              <a:t>abstract</a:t>
            </a:r>
            <a:endParaRPr lang="en-US" sz="1400" dirty="0">
              <a:latin typeface="Century Gothic"/>
            </a:endParaRPr>
          </a:p>
        </p:txBody>
      </p:sp>
    </p:spTree>
    <p:extLst>
      <p:ext uri="{BB962C8B-B14F-4D97-AF65-F5344CB8AC3E}">
        <p14:creationId xmlns:p14="http://schemas.microsoft.com/office/powerpoint/2010/main" val="3593960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nodePh="1">
                                  <p:stCondLst>
                                    <p:cond delay="0"/>
                                  </p:stCondLst>
                                  <p:endCondLst>
                                    <p:cond evt="begin" delay="0">
                                      <p:tn val="23"/>
                                    </p:cond>
                                  </p:endCondLst>
                                  <p:childTnLst>
                                    <p:set>
                                      <p:cBhvr>
                                        <p:cTn id="2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nodePh="1">
                                  <p:stCondLst>
                                    <p:cond delay="0"/>
                                  </p:stCondLst>
                                  <p:endCondLst>
                                    <p:cond evt="begin" delay="0">
                                      <p:tn val="27"/>
                                    </p:cond>
                                  </p:endCondLst>
                                  <p:childTnLst>
                                    <p:set>
                                      <p:cBhvr>
                                        <p:cTn id="2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nodePh="1">
                                  <p:stCondLst>
                                    <p:cond delay="0"/>
                                  </p:stCondLst>
                                  <p:endCondLst>
                                    <p:cond evt="begin" delay="0">
                                      <p:tn val="31"/>
                                    </p:cond>
                                  </p:endCondLst>
                                  <p:childTnLst>
                                    <p:set>
                                      <p:cBhvr>
                                        <p:cTn id="32"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9" grpId="0" animBg="1"/>
      <p:bldP spid="11" grpId="0" animBg="1"/>
      <p:bldP spid="12" grpId="0" animBg="1"/>
      <p:bldP spid="13" grpId="0" animBg="1"/>
      <p:bldP spid="14"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15" ma:contentTypeDescription="Create a new document." ma:contentTypeScope="" ma:versionID="a3a6fff38809abe69da61a0595f2db3e">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8c19bec21af8e2efc795ef41efe65e1e"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SearchPropertie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97142454-cb73-4cb4-a9c4-227541868151}"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cece20dc-0d29-4254-a319-5ff0cdb992ff">
      <UserInfo>
        <DisplayName/>
        <AccountId xsi:nil="true"/>
        <AccountType/>
      </UserInfo>
    </SharedWithUsers>
    <lcf76f155ced4ddcb4097134ff3c332f xmlns="4bebffc6-b3af-4121-a6f6-77b124c923cd">
      <Terms xmlns="http://schemas.microsoft.com/office/infopath/2007/PartnerControls"/>
    </lcf76f155ced4ddcb4097134ff3c332f>
    <TaxCatchAll xmlns="cece20dc-0d29-4254-a319-5ff0cdb992ff"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EAA874-4A67-4B1C-AA6D-EB2874C220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ebffc6-b3af-4121-a6f6-77b124c923cd"/>
    <ds:schemaRef ds:uri="cece20dc-0d29-4254-a319-5ff0cdb992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E410803-DE11-4E5C-89C3-69CCD653FAC1}">
  <ds:schemaRefs>
    <ds:schemaRef ds:uri="cf19616a-23ad-4fd8-a146-2d8a5c50165e"/>
    <ds:schemaRef ds:uri="ebe861c4-9752-476b-95bf-faec8d80e167"/>
    <ds:schemaRef ds:uri="f8d1b9f2-fed3-4e8f-8f36-1fbf8a3a319c"/>
    <ds:schemaRef ds:uri="f9cd839b-d2f7-4d79-867e-33235b171cd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cece20dc-0d29-4254-a319-5ff0cdb992ff"/>
    <ds:schemaRef ds:uri="4bebffc6-b3af-4121-a6f6-77b124c923cd"/>
  </ds:schemaRefs>
</ds:datastoreItem>
</file>

<file path=customXml/itemProps3.xml><?xml version="1.0" encoding="utf-8"?>
<ds:datastoreItem xmlns:ds="http://schemas.openxmlformats.org/officeDocument/2006/customXml" ds:itemID="{FA3B68B3-4FC8-4CB6-BCD2-484E2E4172C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208</TotalTime>
  <Words>1270</Words>
  <Application>Microsoft Office PowerPoint</Application>
  <PresentationFormat>Widescreen</PresentationFormat>
  <Paragraphs>136</Paragraphs>
  <Slides>11</Slides>
  <Notes>5</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  How much time are my pupils spending thinking about the ‘thing’ I want them to learn?  </vt:lpstr>
      <vt:lpstr> In his book Why Don’t Students Like School? Willingham says, “…your memory is not a product of what you want … or … try to remember; it’s a product of what you think about.”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and PCK</dc:title>
  <dc:creator>Kelly Gipson</dc:creator>
  <cp:lastModifiedBy>Jessica Roberts</cp:lastModifiedBy>
  <cp:revision>187</cp:revision>
  <dcterms:created xsi:type="dcterms:W3CDTF">2020-10-02T16:05:05Z</dcterms:created>
  <dcterms:modified xsi:type="dcterms:W3CDTF">2023-09-06T21:40:00Z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y fmtid="{D5CDD505-2E9C-101B-9397-08002B2CF9AE}" pid="3" name="Order">
    <vt:r8>25700</vt:r8>
  </property>
  <property fmtid="{D5CDD505-2E9C-101B-9397-08002B2CF9AE}" pid="4" name="ComplianceAssetId">
    <vt:lpwstr/>
  </property>
  <property fmtid="{D5CDD505-2E9C-101B-9397-08002B2CF9AE}" pid="5" name="MediaServiceImageTags">
    <vt:lpwstr/>
  </property>
</Properties>
</file>