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95D02C89-9992-480E-96C1-33A06264005E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EFF9A3D-1708-B648-3C96-9EA518F92662}" name="Nicole Artenie (2318317)" initials="N(" userId="S::2318317@student.uwtsd.ac.uk::5c63cce2-0d56-4d63-8f22-1555ed82026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A375B1-FB72-4CEF-AE06-2BB6D0C2BC29}" v="3" dt="2023-11-06T10:59:43.721"/>
    <p1510:client id="{471BFDB9-A545-1F5B-1CBC-C0BA22E6543F}" v="728" dt="2023-11-06T10:52:45.374"/>
    <p1510:client id="{49998F13-2455-06CD-88EF-D6C8EF3B9225}" v="131" dt="2023-11-05T17:57:18.267"/>
    <p1510:client id="{989FE244-B88D-0054-E8F5-BD3A2ADA2248}" v="61" dt="2023-11-06T09:37:40.232"/>
    <p1510:client id="{C266268A-BA7C-3D45-02ED-D68A1831C311}" v="2" dt="2023-11-06T09:25:32.8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0" autoAdjust="0"/>
    <p:restoredTop sz="94714" autoAdjust="0"/>
  </p:normalViewPr>
  <p:slideViewPr>
    <p:cSldViewPr snapToGrid="0">
      <p:cViewPr varScale="1">
        <p:scale>
          <a:sx n="79" d="100"/>
          <a:sy n="79" d="100"/>
        </p:scale>
        <p:origin x="96" y="24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8/10/relationships/authors" Target="authors.xml"/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0T23:25:32.46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0T23:26:24.21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0T23:26:25.50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24575,'0'0'-8191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4925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7100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6870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1951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9473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6699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3578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4630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332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7160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5460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967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13" Type="http://schemas.openxmlformats.org/officeDocument/2006/relationships/hyperlink" Target="https://wtcs.pressbooks.pub/nursingskills/chapter/18-2-basic-concepts/" TargetMode="External"/><Relationship Id="rId18" Type="http://schemas.openxmlformats.org/officeDocument/2006/relationships/image" Target="../media/image10.jpeg"/><Relationship Id="rId3" Type="http://schemas.openxmlformats.org/officeDocument/2006/relationships/image" Target="../media/image2.jpeg"/><Relationship Id="rId7" Type="http://schemas.openxmlformats.org/officeDocument/2006/relationships/hyperlink" Target="https://cybermalayalam.com/maskusage/high_filtration_surgical_mask-front-47650/" TargetMode="External"/><Relationship Id="rId12" Type="http://schemas.openxmlformats.org/officeDocument/2006/relationships/image" Target="../media/image8.jpeg"/><Relationship Id="rId17" Type="http://schemas.openxmlformats.org/officeDocument/2006/relationships/customXml" Target="../ink/ink3.xml"/><Relationship Id="rId2" Type="http://schemas.openxmlformats.org/officeDocument/2006/relationships/image" Target="../media/image1.jpeg"/><Relationship Id="rId16" Type="http://schemas.openxmlformats.org/officeDocument/2006/relationships/customXml" Target="../ink/ink2.xml"/><Relationship Id="rId20" Type="http://schemas.openxmlformats.org/officeDocument/2006/relationships/hyperlink" Target="https://creativecommons.org/licenses/by-nc-sa/3.0/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hyperlink" Target="https://www.pexels.com/photo/person-removing-gloves-4021198/" TargetMode="External"/><Relationship Id="rId5" Type="http://schemas.openxmlformats.org/officeDocument/2006/relationships/image" Target="../media/image4.jpeg"/><Relationship Id="rId15" Type="http://schemas.openxmlformats.org/officeDocument/2006/relationships/image" Target="../media/image9.png"/><Relationship Id="rId10" Type="http://schemas.openxmlformats.org/officeDocument/2006/relationships/image" Target="../media/image7.jpeg"/><Relationship Id="rId19" Type="http://schemas.openxmlformats.org/officeDocument/2006/relationships/hyperlink" Target="https://www.crookedbrains.net/2019/05/trash-cans-and-waste-bins.html" TargetMode="External"/><Relationship Id="rId4" Type="http://schemas.openxmlformats.org/officeDocument/2006/relationships/image" Target="../media/image3.jpeg"/><Relationship Id="rId9" Type="http://schemas.openxmlformats.org/officeDocument/2006/relationships/image" Target="../media/image6.jpeg"/><Relationship Id="rId14" Type="http://schemas.openxmlformats.org/officeDocument/2006/relationships/customXml" Target="../ink/ink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663302B0-7A41-480B-921B-7D395B4E2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 dirty="0"/>
          </a:p>
        </p:txBody>
      </p:sp>
      <p:pic>
        <p:nvPicPr>
          <p:cNvPr id="4" name="Picture 3" descr="Several spools of yellow, brown, and orange threads">
            <a:extLst>
              <a:ext uri="{FF2B5EF4-FFF2-40B4-BE49-F238E27FC236}">
                <a16:creationId xmlns:a16="http://schemas.microsoft.com/office/drawing/2014/main" id="{99014B45-D92F-A725-1FF9-DCE68B8AEC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487" b="8487"/>
          <a:stretch/>
        </p:blipFill>
        <p:spPr>
          <a:xfrm>
            <a:off x="1259819" y="499678"/>
            <a:ext cx="10320842" cy="2030063"/>
          </a:xfrm>
          <a:prstGeom prst="rect">
            <a:avLst/>
          </a:prstGeom>
          <a:effectLst>
            <a:softEdge rad="444500"/>
          </a:effectLst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4E94261F-1ED3-4E90-88E6-13479144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716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40000"/>
                </a:schemeClr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6316" y="197209"/>
            <a:ext cx="5320530" cy="1381349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  <a:cs typeface="Calibri Light"/>
              </a:rPr>
              <a:t>Infection prevention AND control (IPC)  </a:t>
            </a:r>
            <a:br>
              <a:rPr lang="en-US" sz="2800" dirty="0">
                <a:solidFill>
                  <a:schemeClr val="bg1"/>
                </a:solidFill>
                <a:cs typeface="Calibri Light"/>
              </a:rPr>
            </a:br>
            <a:r>
              <a:rPr lang="en-US" sz="2000" dirty="0">
                <a:solidFill>
                  <a:schemeClr val="bg1"/>
                </a:solidFill>
                <a:cs typeface="Calibri Light"/>
              </a:rPr>
              <a:t>IN HEALTHCARE SETTINGS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6196" y="3600641"/>
            <a:ext cx="3174572" cy="62998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/>
              <a:t>PREVENT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</a:p>
          <a:p>
            <a:r>
              <a:rPr lang="en-US" sz="1600" dirty="0">
                <a:solidFill>
                  <a:schemeClr val="bg1"/>
                </a:solidFill>
              </a:rPr>
              <a:t>   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39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Person washing hands">
            <a:extLst>
              <a:ext uri="{FF2B5EF4-FFF2-40B4-BE49-F238E27FC236}">
                <a16:creationId xmlns:a16="http://schemas.microsoft.com/office/drawing/2014/main" id="{D81B7D9B-A40E-C8CA-E179-B005721D07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0154" y="4850040"/>
            <a:ext cx="1834898" cy="1174457"/>
          </a:xfrm>
          <a:prstGeom prst="rect">
            <a:avLst/>
          </a:prstGeom>
        </p:spPr>
      </p:pic>
      <p:pic>
        <p:nvPicPr>
          <p:cNvPr id="8" name="Picture 7" descr="Child receiving injection">
            <a:extLst>
              <a:ext uri="{FF2B5EF4-FFF2-40B4-BE49-F238E27FC236}">
                <a16:creationId xmlns:a16="http://schemas.microsoft.com/office/drawing/2014/main" id="{2C856389-E3CA-6BB9-7F58-65E98474EF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13965" y="3919379"/>
            <a:ext cx="2115206" cy="129717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8D728F4-5582-F730-FAB1-478B5A945080}"/>
              </a:ext>
            </a:extLst>
          </p:cNvPr>
          <p:cNvSpPr txBox="1"/>
          <p:nvPr/>
        </p:nvSpPr>
        <p:spPr>
          <a:xfrm>
            <a:off x="1745390" y="4094038"/>
            <a:ext cx="2058513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ALWAYS WASH YOUR HANDS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AFCF80-9A5C-72F2-78D1-F40BC2D52157}"/>
              </a:ext>
            </a:extLst>
          </p:cNvPr>
          <p:cNvSpPr txBox="1"/>
          <p:nvPr/>
        </p:nvSpPr>
        <p:spPr>
          <a:xfrm>
            <a:off x="5218176" y="4146910"/>
            <a:ext cx="232628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USE PROTECTIVE EQUIPMENT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074CEA-D3A0-1903-C1DF-FEFA50686D07}"/>
              </a:ext>
            </a:extLst>
          </p:cNvPr>
          <p:cNvSpPr txBox="1"/>
          <p:nvPr/>
        </p:nvSpPr>
        <p:spPr>
          <a:xfrm>
            <a:off x="7656576" y="649198"/>
            <a:ext cx="350301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CLEANING AND APPROPIATE HANDLING AND DISPOSAL OF SHARPS AND WASTE</a:t>
            </a:r>
          </a:p>
        </p:txBody>
      </p:sp>
      <p:pic>
        <p:nvPicPr>
          <p:cNvPr id="14" name="Picture 13" descr="Cleaning items put in gray plastic jar">
            <a:extLst>
              <a:ext uri="{FF2B5EF4-FFF2-40B4-BE49-F238E27FC236}">
                <a16:creationId xmlns:a16="http://schemas.microsoft.com/office/drawing/2014/main" id="{273562C4-57B0-83D3-AFE1-9848B07D81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7939200" y="1673829"/>
            <a:ext cx="1211946" cy="77831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A2F53E9-98F6-E402-DE21-7ACDB24411C5}"/>
              </a:ext>
            </a:extLst>
          </p:cNvPr>
          <p:cNvSpPr txBox="1"/>
          <p:nvPr/>
        </p:nvSpPr>
        <p:spPr>
          <a:xfrm>
            <a:off x="1342532" y="2468341"/>
            <a:ext cx="316786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WATCH OUT ! INFECTION CAN BE VIRAL, PARASITIC OR FUNGAL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D668503-893A-99B3-A079-9F43CB2B5C23}"/>
              </a:ext>
            </a:extLst>
          </p:cNvPr>
          <p:cNvSpPr txBox="1"/>
          <p:nvPr/>
        </p:nvSpPr>
        <p:spPr>
          <a:xfrm>
            <a:off x="1111870" y="1641490"/>
            <a:ext cx="567394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IPC IS A PRACTICAL EVIDENCE  PREVENTING PATIENTS AND HEALTH WORKERS FROM BEING HARMED BY AVOIDABLE INFECTIONS !</a:t>
            </a:r>
          </a:p>
        </p:txBody>
      </p:sp>
      <p:sp>
        <p:nvSpPr>
          <p:cNvPr id="7" name="Arc 6">
            <a:extLst>
              <a:ext uri="{FF2B5EF4-FFF2-40B4-BE49-F238E27FC236}">
                <a16:creationId xmlns:a16="http://schemas.microsoft.com/office/drawing/2014/main" id="{312BABF9-1EFF-10A4-4114-4B552FA4BCB9}"/>
              </a:ext>
            </a:extLst>
          </p:cNvPr>
          <p:cNvSpPr/>
          <p:nvPr/>
        </p:nvSpPr>
        <p:spPr>
          <a:xfrm>
            <a:off x="10493265" y="225062"/>
            <a:ext cx="1492469" cy="1381349"/>
          </a:xfrm>
          <a:prstGeom prst="arc">
            <a:avLst>
              <a:gd name="adj1" fmla="val 16200000"/>
              <a:gd name="adj2" fmla="val 2132255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Explosion: 8 Points 21">
            <a:extLst>
              <a:ext uri="{FF2B5EF4-FFF2-40B4-BE49-F238E27FC236}">
                <a16:creationId xmlns:a16="http://schemas.microsoft.com/office/drawing/2014/main" id="{B68E9715-C9C3-58AC-F70A-46F9E5ADE96F}"/>
              </a:ext>
            </a:extLst>
          </p:cNvPr>
          <p:cNvSpPr/>
          <p:nvPr/>
        </p:nvSpPr>
        <p:spPr>
          <a:xfrm>
            <a:off x="651125" y="4541572"/>
            <a:ext cx="1178964" cy="109380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  <a:p>
            <a:pPr algn="ctr"/>
            <a:r>
              <a:rPr lang="en-US" dirty="0"/>
              <a:t>20 </a:t>
            </a:r>
            <a:r>
              <a:rPr lang="en-US" sz="1400" dirty="0"/>
              <a:t>sec</a:t>
            </a:r>
          </a:p>
          <a:p>
            <a:pPr algn="ctr"/>
            <a:endParaRPr lang="en-GB" dirty="0"/>
          </a:p>
        </p:txBody>
      </p:sp>
      <p:pic>
        <p:nvPicPr>
          <p:cNvPr id="26" name="Picture 25" descr="A person wearing a surgical mask and scrubs">
            <a:extLst>
              <a:ext uri="{FF2B5EF4-FFF2-40B4-BE49-F238E27FC236}">
                <a16:creationId xmlns:a16="http://schemas.microsoft.com/office/drawing/2014/main" id="{AFC659E7-8417-7B62-E2FC-4FAA7743C59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731475" y="4856205"/>
            <a:ext cx="1484871" cy="137160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49478D0C-CD07-3B16-4083-44A612A8BC3E}"/>
              </a:ext>
            </a:extLst>
          </p:cNvPr>
          <p:cNvSpPr txBox="1"/>
          <p:nvPr/>
        </p:nvSpPr>
        <p:spPr>
          <a:xfrm>
            <a:off x="5904471" y="6216819"/>
            <a:ext cx="2065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7" tooltip="https://cybermalayalam.com/maskusage/high_filtration_surgical_mask-front-47650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8" tooltip="https://creativecommons.org/licenses/by/3.0/"/>
              </a:rPr>
              <a:t>CC BY</a:t>
            </a:r>
            <a:endParaRPr lang="en-GB" sz="900" dirty="0"/>
          </a:p>
        </p:txBody>
      </p:sp>
      <p:pic>
        <p:nvPicPr>
          <p:cNvPr id="9" name="Picture 8" descr="Scientist working in laboratory">
            <a:extLst>
              <a:ext uri="{FF2B5EF4-FFF2-40B4-BE49-F238E27FC236}">
                <a16:creationId xmlns:a16="http://schemas.microsoft.com/office/drawing/2014/main" id="{075FB7D8-50A7-B6D4-08DB-A75738B5122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8638" y="4583692"/>
            <a:ext cx="1788512" cy="1355357"/>
          </a:xfrm>
          <a:prstGeom prst="rect">
            <a:avLst/>
          </a:prstGeom>
        </p:spPr>
      </p:pic>
      <p:pic>
        <p:nvPicPr>
          <p:cNvPr id="24" name="Picture 23" descr="A person putting on a blue glove&#10;&#10;Description automatically generated">
            <a:extLst>
              <a:ext uri="{FF2B5EF4-FFF2-40B4-BE49-F238E27FC236}">
                <a16:creationId xmlns:a16="http://schemas.microsoft.com/office/drawing/2014/main" id="{EA866E0B-8FC8-46C8-F208-542CC52F5F1E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4314398" y="5196741"/>
            <a:ext cx="1538787" cy="117043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60CA039-D8A1-299D-8542-34064BD91D42}"/>
              </a:ext>
            </a:extLst>
          </p:cNvPr>
          <p:cNvSpPr txBox="1"/>
          <p:nvPr/>
        </p:nvSpPr>
        <p:spPr>
          <a:xfrm>
            <a:off x="9613231" y="3489158"/>
            <a:ext cx="1696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VACCINATE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DBFFE18-5EE1-3A3B-35DB-BCCDA978A21E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/>
          <a:stretch/>
        </p:blipFill>
        <p:spPr>
          <a:xfrm>
            <a:off x="9069906" y="1780677"/>
            <a:ext cx="1219198" cy="91439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C5666AC-B8A1-E008-9516-5D7B1B8FA863}"/>
              </a:ext>
            </a:extLst>
          </p:cNvPr>
          <p:cNvSpPr txBox="1"/>
          <p:nvPr/>
        </p:nvSpPr>
        <p:spPr>
          <a:xfrm>
            <a:off x="8999621" y="2536367"/>
            <a:ext cx="128814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3" tooltip="https://wtcs.pressbooks.pub/nursingskills/chapter/18-2-basic-concept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8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87CAEB2-F27B-E882-B7DC-FBE4AE2D9DAE}"/>
              </a:ext>
            </a:extLst>
          </p:cNvPr>
          <p:cNvSpPr txBox="1"/>
          <p:nvPr/>
        </p:nvSpPr>
        <p:spPr>
          <a:xfrm>
            <a:off x="4011168" y="3081688"/>
            <a:ext cx="45227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solidFill>
                  <a:schemeClr val="bg1"/>
                </a:solidFill>
                <a:latin typeface="+mj-lt"/>
              </a:rPr>
              <a:t>BREAK THE CHAIN AND STOP THE                               SPREAD OF INFECTION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B323915E-E48D-2B8B-4D97-9949E9967328}"/>
                  </a:ext>
                </a:extLst>
              </p14:cNvPr>
              <p14:cNvContentPartPr/>
              <p14:nvPr/>
            </p14:nvContentPartPr>
            <p14:xfrm>
              <a:off x="3392640" y="2189520"/>
              <a:ext cx="360" cy="360"/>
            </p14:xfrm>
          </p:contentPart>
        </mc:Choice>
        <mc:Fallback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B323915E-E48D-2B8B-4D97-9949E9967328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386520" y="2183400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B3285AFA-DE91-0DCC-0253-0C238B6C1FF5}"/>
                  </a:ext>
                </a:extLst>
              </p14:cNvPr>
              <p14:cNvContentPartPr/>
              <p14:nvPr/>
            </p14:nvContentPartPr>
            <p14:xfrm>
              <a:off x="4619880" y="2081160"/>
              <a:ext cx="360" cy="36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B3285AFA-DE91-0DCC-0253-0C238B6C1FF5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613760" y="2075040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2BB6F97E-BFC2-42AC-9EF9-9F31FBE20F0D}"/>
                  </a:ext>
                </a:extLst>
              </p14:cNvPr>
              <p14:cNvContentPartPr/>
              <p14:nvPr/>
            </p14:nvContentPartPr>
            <p14:xfrm>
              <a:off x="5317560" y="1948680"/>
              <a:ext cx="360" cy="360"/>
            </p14:xfrm>
          </p:contentPart>
        </mc:Choice>
        <mc:Fallback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2BB6F97E-BFC2-42AC-9EF9-9F31FBE20F0D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5311440" y="1942560"/>
                <a:ext cx="12600" cy="12600"/>
              </a:xfrm>
              <a:prstGeom prst="rect">
                <a:avLst/>
              </a:prstGeom>
            </p:spPr>
          </p:pic>
        </mc:Fallback>
      </mc:AlternateContent>
      <p:pic>
        <p:nvPicPr>
          <p:cNvPr id="30" name="Picture 29" descr="A paper wastebasket with crumpled paper&#10;&#10;Description automatically generated">
            <a:extLst>
              <a:ext uri="{FF2B5EF4-FFF2-40B4-BE49-F238E27FC236}">
                <a16:creationId xmlns:a16="http://schemas.microsoft.com/office/drawing/2014/main" id="{C7DA5464-0FB4-C7F8-CD74-87984D026D0E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10238551" y="1312009"/>
            <a:ext cx="1227223" cy="1215611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C70F3B9C-90E9-A4A9-AB31-F4E701113E58}"/>
              </a:ext>
            </a:extLst>
          </p:cNvPr>
          <p:cNvSpPr txBox="1"/>
          <p:nvPr/>
        </p:nvSpPr>
        <p:spPr>
          <a:xfrm>
            <a:off x="10275288" y="2353042"/>
            <a:ext cx="12873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9" tooltip="https://www.crookedbrains.net/2019/05/trash-cans-and-waste-bins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20" tooltip="https://creativecommons.org/licenses/by-nc-sa/3.0/"/>
              </a:rPr>
              <a:t>CC BY-SA-NC</a:t>
            </a:r>
            <a:endParaRPr lang="en-GB" sz="9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078BCCF-E607-064B-A66E-5DAA401A6DDC}"/>
              </a:ext>
            </a:extLst>
          </p:cNvPr>
          <p:cNvSpPr txBox="1"/>
          <p:nvPr/>
        </p:nvSpPr>
        <p:spPr>
          <a:xfrm>
            <a:off x="9668106" y="6091354"/>
            <a:ext cx="252389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Poster presentation made by </a:t>
            </a:r>
            <a:r>
              <a:rPr lang="en-US" sz="1600" dirty="0"/>
              <a:t>Nicoleta Artenie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radientVTI">
  <a:themeElements>
    <a:clrScheme name="AnalogousFromLightSeed_2SEEDS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1399</TotalTime>
  <Words>107</Words>
  <Application>Microsoft Office PowerPoint</Application>
  <PresentationFormat>Widescreen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Gill Sans Nova</vt:lpstr>
      <vt:lpstr>GradientVTI</vt:lpstr>
      <vt:lpstr>Infection prevention AND control (IPC)   IN HEALTHCARE SETTINGS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OlDplaY</dc:creator>
  <cp:lastModifiedBy>Nicole Artenie (2318317)</cp:lastModifiedBy>
  <cp:revision>274</cp:revision>
  <dcterms:created xsi:type="dcterms:W3CDTF">2023-11-04T18:57:37Z</dcterms:created>
  <dcterms:modified xsi:type="dcterms:W3CDTF">2023-11-10T23:55:13Z</dcterms:modified>
</cp:coreProperties>
</file>