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256" r:id="rId5"/>
    <p:sldId id="257" r:id="rId6"/>
    <p:sldId id="259" r:id="rId7"/>
    <p:sldId id="260" r:id="rId8"/>
    <p:sldId id="261" r:id="rId9"/>
    <p:sldId id="262" r:id="rId10"/>
    <p:sldId id="263" r:id="rId11"/>
    <p:sldId id="270" r:id="rId12"/>
    <p:sldId id="271" r:id="rId13"/>
    <p:sldId id="258" r:id="rId14"/>
    <p:sldId id="272" r:id="rId15"/>
    <p:sldId id="273" r:id="rId16"/>
    <p:sldId id="287" r:id="rId17"/>
    <p:sldId id="276" r:id="rId18"/>
    <p:sldId id="288" r:id="rId19"/>
    <p:sldId id="290" r:id="rId20"/>
    <p:sldId id="289" r:id="rId21"/>
    <p:sldId id="278" r:id="rId22"/>
    <p:sldId id="268" r:id="rId23"/>
    <p:sldId id="279" r:id="rId24"/>
    <p:sldId id="291" r:id="rId25"/>
    <p:sldId id="286" r:id="rId26"/>
    <p:sldId id="280" r:id="rId27"/>
    <p:sldId id="281" r:id="rId28"/>
    <p:sldId id="292" r:id="rId29"/>
    <p:sldId id="293" r:id="rId30"/>
    <p:sldId id="294" r:id="rId31"/>
    <p:sldId id="295" r:id="rId32"/>
    <p:sldId id="296"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251" autoAdjust="0"/>
  </p:normalViewPr>
  <p:slideViewPr>
    <p:cSldViewPr>
      <p:cViewPr varScale="1">
        <p:scale>
          <a:sx n="101" d="100"/>
          <a:sy n="101" d="100"/>
        </p:scale>
        <p:origin x="1914" y="96"/>
      </p:cViewPr>
      <p:guideLst>
        <p:guide orient="horz" pos="2160"/>
        <p:guide pos="2880"/>
      </p:guideLst>
    </p:cSldViewPr>
  </p:slideViewPr>
  <p:notesTextViewPr>
    <p:cViewPr>
      <p:scale>
        <a:sx n="1" d="1"/>
        <a:sy n="1" d="1"/>
      </p:scale>
      <p:origin x="0" y="0"/>
    </p:cViewPr>
  </p:notesTextViewPr>
  <p:sorterViewPr>
    <p:cViewPr>
      <p:scale>
        <a:sx n="100" d="100"/>
        <a:sy n="100" d="100"/>
      </p:scale>
      <p:origin x="0" y="-4746"/>
    </p:cViewPr>
  </p:sorter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20/06/2018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6DF09A-2FA4-463C-8CBE-5124BFA8A088}" type="datetimeFigureOut">
              <a:rPr lang="en-GB" smtClean="0"/>
              <a:t>20/06/2018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08981C-5477-41DA-A44B-80B5904A5173}" type="slidenum">
              <a:rPr lang="en-GB" smtClean="0"/>
              <a:t>‹#›</a:t>
            </a:fld>
            <a:endParaRPr lang="en-GB"/>
          </a:p>
        </p:txBody>
      </p:sp>
    </p:spTree>
    <p:extLst>
      <p:ext uri="{BB962C8B-B14F-4D97-AF65-F5344CB8AC3E}">
        <p14:creationId xmlns:p14="http://schemas.microsoft.com/office/powerpoint/2010/main" val="1455262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this model with the students – what are the implications?  Ask for their thoughts – what is the model explaining?  Is there anything missing from the diagram?  They should identify that effective communication can be an iterative process – I send a message, then the recipient checks their understanding, and then I confirm their understanding or refine my message….and so on.</a:t>
            </a:r>
          </a:p>
          <a:p>
            <a:r>
              <a:rPr lang="en-GB" dirty="0"/>
              <a:t>The students might identify that there do not appear to be any ‘barriers’ to communication in this model.  It also suggests that all channels can be equally effective?  Do we believe this to be the case?  What about the impact of non-verbal communications – where will this be most obvious?  Challenge their thinking and get them critically analysing the model, not just accepting it at face value.</a:t>
            </a:r>
          </a:p>
        </p:txBody>
      </p:sp>
      <p:sp>
        <p:nvSpPr>
          <p:cNvPr id="4" name="Slide Number Placeholder 3"/>
          <p:cNvSpPr>
            <a:spLocks noGrp="1"/>
          </p:cNvSpPr>
          <p:nvPr>
            <p:ph type="sldNum" sz="quarter" idx="10"/>
          </p:nvPr>
        </p:nvSpPr>
        <p:spPr/>
        <p:txBody>
          <a:bodyPr/>
          <a:lstStyle/>
          <a:p>
            <a:fld id="{2E08981C-5477-41DA-A44B-80B5904A5173}" type="slidenum">
              <a:rPr lang="en-GB" smtClean="0"/>
              <a:t>3</a:t>
            </a:fld>
            <a:endParaRPr lang="en-GB"/>
          </a:p>
        </p:txBody>
      </p:sp>
    </p:spTree>
    <p:extLst>
      <p:ext uri="{BB962C8B-B14F-4D97-AF65-F5344CB8AC3E}">
        <p14:creationId xmlns:p14="http://schemas.microsoft.com/office/powerpoint/2010/main" val="23697672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this model telling us?  This time there is noise……but is this ‘atmospheric interference’….it is 1949, or is it more than this?  Students can look this up in their own time and answer these questions!  This also seems ‘one-directional’…..is it?</a:t>
            </a:r>
          </a:p>
        </p:txBody>
      </p:sp>
      <p:sp>
        <p:nvSpPr>
          <p:cNvPr id="4" name="Slide Number Placeholder 3"/>
          <p:cNvSpPr>
            <a:spLocks noGrp="1"/>
          </p:cNvSpPr>
          <p:nvPr>
            <p:ph type="sldNum" sz="quarter" idx="10"/>
          </p:nvPr>
        </p:nvSpPr>
        <p:spPr/>
        <p:txBody>
          <a:bodyPr/>
          <a:lstStyle/>
          <a:p>
            <a:fld id="{2E08981C-5477-41DA-A44B-80B5904A5173}" type="slidenum">
              <a:rPr lang="en-GB" smtClean="0"/>
              <a:t>4</a:t>
            </a:fld>
            <a:endParaRPr lang="en-GB"/>
          </a:p>
        </p:txBody>
      </p:sp>
    </p:spTree>
    <p:extLst>
      <p:ext uri="{BB962C8B-B14F-4D97-AF65-F5344CB8AC3E}">
        <p14:creationId xmlns:p14="http://schemas.microsoft.com/office/powerpoint/2010/main" val="3881133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this with the students – another approach to the tricky subject of communications.  Take them quickly through this model and the Schramm’s model on the next slide.</a:t>
            </a:r>
          </a:p>
        </p:txBody>
      </p:sp>
      <p:sp>
        <p:nvSpPr>
          <p:cNvPr id="4" name="Slide Number Placeholder 3"/>
          <p:cNvSpPr>
            <a:spLocks noGrp="1"/>
          </p:cNvSpPr>
          <p:nvPr>
            <p:ph type="sldNum" sz="quarter" idx="10"/>
          </p:nvPr>
        </p:nvSpPr>
        <p:spPr/>
        <p:txBody>
          <a:bodyPr/>
          <a:lstStyle/>
          <a:p>
            <a:fld id="{2E08981C-5477-41DA-A44B-80B5904A5173}" type="slidenum">
              <a:rPr lang="en-GB" smtClean="0"/>
              <a:t>5</a:t>
            </a:fld>
            <a:endParaRPr lang="en-GB"/>
          </a:p>
        </p:txBody>
      </p:sp>
    </p:spTree>
    <p:extLst>
      <p:ext uri="{BB962C8B-B14F-4D97-AF65-F5344CB8AC3E}">
        <p14:creationId xmlns:p14="http://schemas.microsoft.com/office/powerpoint/2010/main" val="558101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 a plenary session and take feedback from each group – asking for different thoughts on the models, similarities and differences, alternating for single responses between syndicates to ensure everyone has a chance to contribute.  Students can also ask questions and the tutor can facilitate a discussion.  A key observation is that communication makes up a huge part of our work and private lives, we are not that good at it, and, despite its apparent complexity, there are skills we can learn and practice, knowledge we can build up, behaviours we can adopt and attitudes we can change….which can make us expert communicators.  </a:t>
            </a:r>
          </a:p>
        </p:txBody>
      </p:sp>
      <p:sp>
        <p:nvSpPr>
          <p:cNvPr id="4" name="Slide Number Placeholder 3"/>
          <p:cNvSpPr>
            <a:spLocks noGrp="1"/>
          </p:cNvSpPr>
          <p:nvPr>
            <p:ph type="sldNum" sz="quarter" idx="10"/>
          </p:nvPr>
        </p:nvSpPr>
        <p:spPr/>
        <p:txBody>
          <a:bodyPr/>
          <a:lstStyle/>
          <a:p>
            <a:fld id="{2E08981C-5477-41DA-A44B-80B5904A5173}" type="slidenum">
              <a:rPr lang="en-GB" smtClean="0"/>
              <a:t>7</a:t>
            </a:fld>
            <a:endParaRPr lang="en-GB"/>
          </a:p>
        </p:txBody>
      </p:sp>
    </p:spTree>
    <p:extLst>
      <p:ext uri="{BB962C8B-B14F-4D97-AF65-F5344CB8AC3E}">
        <p14:creationId xmlns:p14="http://schemas.microsoft.com/office/powerpoint/2010/main" val="29963685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B5B01740-AC33-4A97-B64A-73804BAD942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4AB19928-CA28-4FEB-82DA-5AB0902479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5124" name="Slide Number Placeholder 3">
            <a:extLst>
              <a:ext uri="{FF2B5EF4-FFF2-40B4-BE49-F238E27FC236}">
                <a16:creationId xmlns:a16="http://schemas.microsoft.com/office/drawing/2014/main" id="{D3C02474-2E60-4CD6-B7AA-16AE8CB5651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066F405-C9FB-4355-9CF3-C3159FDD2962}" type="slidenum">
              <a:rPr lang="cy-GB" altLang="en-US" sz="1200" smtClean="0"/>
              <a:pPr/>
              <a:t>8</a:t>
            </a:fld>
            <a:endParaRPr lang="cy-GB" altLang="en-US" sz="1200"/>
          </a:p>
        </p:txBody>
      </p:sp>
    </p:spTree>
    <p:extLst>
      <p:ext uri="{BB962C8B-B14F-4D97-AF65-F5344CB8AC3E}">
        <p14:creationId xmlns:p14="http://schemas.microsoft.com/office/powerpoint/2010/main" val="892781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5A720764-0B9D-4D8B-800F-D060870B9C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2426D380-DD61-480C-8DAC-9BFBBA914AF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7172" name="Slide Number Placeholder 3">
            <a:extLst>
              <a:ext uri="{FF2B5EF4-FFF2-40B4-BE49-F238E27FC236}">
                <a16:creationId xmlns:a16="http://schemas.microsoft.com/office/drawing/2014/main" id="{C8DA78AC-5ED1-4F60-9756-24859A0C9D6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A67704A-52B0-464A-AE80-EB9EC459DDD2}" type="slidenum">
              <a:rPr lang="cy-GB" altLang="en-US" sz="1200" smtClean="0"/>
              <a:pPr/>
              <a:t>9</a:t>
            </a:fld>
            <a:endParaRPr lang="cy-GB" altLang="en-US" sz="1200"/>
          </a:p>
        </p:txBody>
      </p:sp>
    </p:spTree>
    <p:extLst>
      <p:ext uri="{BB962C8B-B14F-4D97-AF65-F5344CB8AC3E}">
        <p14:creationId xmlns:p14="http://schemas.microsoft.com/office/powerpoint/2010/main" val="725879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0D50E72D-D637-4A1C-AA7E-8E2D61132D6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7E553AA7-1186-4C03-A38B-4C14E6AB85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9220" name="Slide Number Placeholder 3">
            <a:extLst>
              <a:ext uri="{FF2B5EF4-FFF2-40B4-BE49-F238E27FC236}">
                <a16:creationId xmlns:a16="http://schemas.microsoft.com/office/drawing/2014/main" id="{88AFE509-FA74-4061-BD32-2376C030011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C60A4EF-1869-4B99-8F4A-EF4E1394B0D2}" type="slidenum">
              <a:rPr lang="cy-GB" altLang="en-US" sz="1200" smtClean="0"/>
              <a:pPr/>
              <a:t>10</a:t>
            </a:fld>
            <a:endParaRPr lang="cy-GB" altLang="en-US" sz="1200"/>
          </a:p>
        </p:txBody>
      </p:sp>
    </p:spTree>
    <p:extLst>
      <p:ext uri="{BB962C8B-B14F-4D97-AF65-F5344CB8AC3E}">
        <p14:creationId xmlns:p14="http://schemas.microsoft.com/office/powerpoint/2010/main" val="18772781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E5BF17D9-C303-4F46-81E4-D94F67D41AB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EC3B51E8-C143-4EE1-93DD-19F64B7611A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1268" name="Slide Number Placeholder 3">
            <a:extLst>
              <a:ext uri="{FF2B5EF4-FFF2-40B4-BE49-F238E27FC236}">
                <a16:creationId xmlns:a16="http://schemas.microsoft.com/office/drawing/2014/main" id="{1738461B-9742-4D8B-8B80-9EAC8DAEDB1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ACA4A18-06AA-4789-B10E-A79515F359EF}" type="slidenum">
              <a:rPr lang="cy-GB" altLang="en-US" sz="1200" smtClean="0"/>
              <a:pPr/>
              <a:t>11</a:t>
            </a:fld>
            <a:endParaRPr lang="cy-GB" altLang="en-US" sz="1200"/>
          </a:p>
        </p:txBody>
      </p:sp>
    </p:spTree>
    <p:extLst>
      <p:ext uri="{BB962C8B-B14F-4D97-AF65-F5344CB8AC3E}">
        <p14:creationId xmlns:p14="http://schemas.microsoft.com/office/powerpoint/2010/main" val="2103781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C9E07117-2AFE-4A68-B9D7-28162B6CCF9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9B96DEAC-F11C-4BBA-AB7C-FA7FC5C009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3316" name="Slide Number Placeholder 3">
            <a:extLst>
              <a:ext uri="{FF2B5EF4-FFF2-40B4-BE49-F238E27FC236}">
                <a16:creationId xmlns:a16="http://schemas.microsoft.com/office/drawing/2014/main" id="{951DFE05-0613-41F4-A727-9EC10C044E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AE5CA47E-A28A-4081-AD9A-6155BC8E4BA9}" type="slidenum">
              <a:rPr lang="cy-GB" altLang="en-US" sz="1200" smtClean="0"/>
              <a:pPr/>
              <a:t>12</a:t>
            </a:fld>
            <a:endParaRPr lang="cy-GB" altLang="en-US" sz="1200"/>
          </a:p>
        </p:txBody>
      </p:sp>
    </p:spTree>
    <p:extLst>
      <p:ext uri="{BB962C8B-B14F-4D97-AF65-F5344CB8AC3E}">
        <p14:creationId xmlns:p14="http://schemas.microsoft.com/office/powerpoint/2010/main" val="4959882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AC20A250-D2E6-4326-8281-55809BA401D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D8B57CAE-7C3F-4521-872E-484722A309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9460" name="Slide Number Placeholder 3">
            <a:extLst>
              <a:ext uri="{FF2B5EF4-FFF2-40B4-BE49-F238E27FC236}">
                <a16:creationId xmlns:a16="http://schemas.microsoft.com/office/drawing/2014/main" id="{1EEF6605-8174-493B-851D-C08D55A8E3A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54169565-66ED-4B81-9652-60A0DDE88A77}" type="slidenum">
              <a:rPr lang="cy-GB" altLang="en-US" sz="1200" smtClean="0"/>
              <a:pPr/>
              <a:t>14</a:t>
            </a:fld>
            <a:endParaRPr lang="cy-GB" altLang="en-US" sz="1200"/>
          </a:p>
        </p:txBody>
      </p:sp>
    </p:spTree>
    <p:extLst>
      <p:ext uri="{BB962C8B-B14F-4D97-AF65-F5344CB8AC3E}">
        <p14:creationId xmlns:p14="http://schemas.microsoft.com/office/powerpoint/2010/main" val="1266079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39E509BC-A15F-4D0E-8193-C4627E9C3E7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911B3583-B063-422F-81C5-BE412A6E97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3556" name="Slide Number Placeholder 3">
            <a:extLst>
              <a:ext uri="{FF2B5EF4-FFF2-40B4-BE49-F238E27FC236}">
                <a16:creationId xmlns:a16="http://schemas.microsoft.com/office/drawing/2014/main" id="{4822436E-115C-480E-9B2F-BCF6DBF2FF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AD7D33E7-4E2F-4AB5-8C1F-1DDF21FBDC0E}" type="slidenum">
              <a:rPr lang="cy-GB" altLang="en-US" sz="1200" smtClean="0"/>
              <a:pPr/>
              <a:t>18</a:t>
            </a:fld>
            <a:endParaRPr lang="cy-GB" altLang="en-US" sz="1200"/>
          </a:p>
        </p:txBody>
      </p:sp>
    </p:spTree>
    <p:extLst>
      <p:ext uri="{BB962C8B-B14F-4D97-AF65-F5344CB8AC3E}">
        <p14:creationId xmlns:p14="http://schemas.microsoft.com/office/powerpoint/2010/main" val="2309251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2ECF69DD-8524-4878-8A43-E7251CE6A4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B9EE8276-7DE6-4D57-ACC3-C153E71270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5604" name="Slide Number Placeholder 3">
            <a:extLst>
              <a:ext uri="{FF2B5EF4-FFF2-40B4-BE49-F238E27FC236}">
                <a16:creationId xmlns:a16="http://schemas.microsoft.com/office/drawing/2014/main" id="{A4A4F5C3-5369-4D0D-90A6-0CC3F1BB78C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03E07FD-C607-4DBE-ABAC-93E3E929827B}" type="slidenum">
              <a:rPr lang="cy-GB" altLang="en-US" sz="1200" smtClean="0"/>
              <a:pPr/>
              <a:t>19</a:t>
            </a:fld>
            <a:endParaRPr lang="cy-GB" altLang="en-US" sz="1200"/>
          </a:p>
        </p:txBody>
      </p:sp>
    </p:spTree>
    <p:extLst>
      <p:ext uri="{BB962C8B-B14F-4D97-AF65-F5344CB8AC3E}">
        <p14:creationId xmlns:p14="http://schemas.microsoft.com/office/powerpoint/2010/main" val="2056071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3194A511-EC8B-4DDE-8D6D-6954422E8B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0387F152-4E07-4AC0-AFA9-A6AB98BFFF6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7652" name="Slide Number Placeholder 3">
            <a:extLst>
              <a:ext uri="{FF2B5EF4-FFF2-40B4-BE49-F238E27FC236}">
                <a16:creationId xmlns:a16="http://schemas.microsoft.com/office/drawing/2014/main" id="{545F21C7-4C60-4A36-87D5-94B4BB3FD94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D403BC3-274C-4F19-8661-A51FE76AAB02}" type="slidenum">
              <a:rPr lang="cy-GB" altLang="en-US" sz="1200" smtClean="0"/>
              <a:pPr/>
              <a:t>20</a:t>
            </a:fld>
            <a:endParaRPr lang="cy-GB" altLang="en-US" sz="1200"/>
          </a:p>
        </p:txBody>
      </p:sp>
    </p:spTree>
    <p:extLst>
      <p:ext uri="{BB962C8B-B14F-4D97-AF65-F5344CB8AC3E}">
        <p14:creationId xmlns:p14="http://schemas.microsoft.com/office/powerpoint/2010/main" val="7142337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DD61F6A7-0D70-400D-96E0-CA1A6817D9E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545B3A12-4B1A-4FAA-A0DD-290F150CB7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1988" name="Slide Number Placeholder 3">
            <a:extLst>
              <a:ext uri="{FF2B5EF4-FFF2-40B4-BE49-F238E27FC236}">
                <a16:creationId xmlns:a16="http://schemas.microsoft.com/office/drawing/2014/main" id="{BC257DC9-31CD-4D4B-ADF8-D3A9E84686D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371EBF1-3658-4DDC-980D-AC7526787513}" type="slidenum">
              <a:rPr lang="cy-GB" altLang="en-US" sz="1200" smtClean="0"/>
              <a:pPr/>
              <a:t>22</a:t>
            </a:fld>
            <a:endParaRPr lang="cy-GB" altLang="en-US" sz="1200"/>
          </a:p>
        </p:txBody>
      </p:sp>
    </p:spTree>
    <p:extLst>
      <p:ext uri="{BB962C8B-B14F-4D97-AF65-F5344CB8AC3E}">
        <p14:creationId xmlns:p14="http://schemas.microsoft.com/office/powerpoint/2010/main" val="22690139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4AA35C79-7C0C-4E8A-8F9A-C702937B67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0A56A5FD-65A8-4578-BD88-4FBB17F9722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9700" name="Slide Number Placeholder 3">
            <a:extLst>
              <a:ext uri="{FF2B5EF4-FFF2-40B4-BE49-F238E27FC236}">
                <a16:creationId xmlns:a16="http://schemas.microsoft.com/office/drawing/2014/main" id="{A4F2F444-07BC-47E1-AAD4-9CEC907AB4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C01EBB3-C637-4427-AA4F-DE414C6AD9FB}" type="slidenum">
              <a:rPr lang="cy-GB" altLang="en-US" sz="1200" smtClean="0"/>
              <a:pPr/>
              <a:t>23</a:t>
            </a:fld>
            <a:endParaRPr lang="cy-GB" altLang="en-US" sz="1200"/>
          </a:p>
        </p:txBody>
      </p:sp>
    </p:spTree>
    <p:extLst>
      <p:ext uri="{BB962C8B-B14F-4D97-AF65-F5344CB8AC3E}">
        <p14:creationId xmlns:p14="http://schemas.microsoft.com/office/powerpoint/2010/main" val="29377532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011A869-9DC3-4391-8752-73DCDD39E8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4F51AE14-C959-438B-AE30-5F2EE722FFC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248061C6-20DB-485F-ACD6-732B47240F8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1F1FD34-F027-4F18-859B-6BBA17603D8A}" type="slidenum">
              <a:rPr lang="cy-GB" altLang="en-US" sz="1200" smtClean="0"/>
              <a:pPr/>
              <a:t>24</a:t>
            </a:fld>
            <a:endParaRPr lang="cy-GB" altLang="en-US" sz="1200"/>
          </a:p>
        </p:txBody>
      </p:sp>
    </p:spTree>
    <p:extLst>
      <p:ext uri="{BB962C8B-B14F-4D97-AF65-F5344CB8AC3E}">
        <p14:creationId xmlns:p14="http://schemas.microsoft.com/office/powerpoint/2010/main" val="8216195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20/06/2018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20/06/2018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20/06/2018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20/06/2018</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20/06/2018</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20/06/2018</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20/06/2018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www.acas.org.u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r>
              <a:rPr lang="en-GB" altLang="en-US" dirty="0"/>
              <a:t/>
            </a:r>
            <a:br>
              <a:rPr lang="en-GB" altLang="en-US" dirty="0"/>
            </a:br>
            <a:r>
              <a:rPr lang="en-GB" altLang="en-US" dirty="0"/>
              <a:t>Module: BMSK4002</a:t>
            </a:r>
            <a:endParaRPr lang="en-GB" dirty="0"/>
          </a:p>
        </p:txBody>
      </p:sp>
      <p:sp>
        <p:nvSpPr>
          <p:cNvPr id="3" name="Subtitle 2"/>
          <p:cNvSpPr>
            <a:spLocks noGrp="1"/>
          </p:cNvSpPr>
          <p:nvPr>
            <p:ph type="subTitle" idx="1"/>
          </p:nvPr>
        </p:nvSpPr>
        <p:spPr/>
        <p:txBody>
          <a:bodyPr>
            <a:normAutofit fontScale="92500" lnSpcReduction="20000"/>
          </a:bodyPr>
          <a:lstStyle/>
          <a:p>
            <a:r>
              <a:rPr lang="en-GB" b="1" dirty="0"/>
              <a:t>Effective Team Working and Communication</a:t>
            </a:r>
            <a:br>
              <a:rPr lang="en-GB" b="1" dirty="0"/>
            </a:br>
            <a:r>
              <a:rPr lang="en-GB" altLang="en-US" sz="1600" dirty="0"/>
              <a:t/>
            </a:r>
            <a:br>
              <a:rPr lang="en-GB" altLang="en-US" sz="1600" dirty="0"/>
            </a:br>
            <a:r>
              <a:rPr lang="en-GB" altLang="en-US" sz="2000" b="1" dirty="0"/>
              <a:t>Session 2</a:t>
            </a:r>
            <a:r>
              <a:rPr lang="en-GB" altLang="en-US" dirty="0"/>
              <a:t/>
            </a:r>
            <a:br>
              <a:rPr lang="en-GB" altLang="en-US" dirty="0"/>
            </a:br>
            <a:endParaRPr lang="en-GB" dirty="0"/>
          </a:p>
          <a:p>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Session</a:t>
            </a:r>
          </a:p>
        </p:txBody>
      </p:sp>
      <p:sp>
        <p:nvSpPr>
          <p:cNvPr id="3" name="Content Placeholder 2"/>
          <p:cNvSpPr>
            <a:spLocks noGrp="1"/>
          </p:cNvSpPr>
          <p:nvPr>
            <p:ph idx="1"/>
          </p:nvPr>
        </p:nvSpPr>
        <p:spPr/>
        <p:txBody>
          <a:bodyPr>
            <a:normAutofit/>
          </a:bodyPr>
          <a:lstStyle/>
          <a:p>
            <a:pPr marL="514350" indent="-514350">
              <a:buAutoNum type="arabicPeriod"/>
            </a:pPr>
            <a:r>
              <a:rPr lang="en-GB" dirty="0"/>
              <a:t>Communication Models</a:t>
            </a:r>
          </a:p>
          <a:p>
            <a:pPr marL="514350" indent="-514350">
              <a:buFont typeface="Arial" pitchFamily="34" charset="0"/>
              <a:buAutoNum type="arabicPeriod"/>
            </a:pPr>
            <a:r>
              <a:rPr lang="en-GB" dirty="0"/>
              <a:t>Preparation for Assignment </a:t>
            </a:r>
          </a:p>
          <a:p>
            <a:pPr marL="514350" indent="-514350">
              <a:buAutoNum type="arabicPeriod"/>
            </a:pPr>
            <a:r>
              <a:rPr lang="en-GB" dirty="0"/>
              <a:t>Active Listening</a:t>
            </a:r>
          </a:p>
          <a:p>
            <a:pPr marL="514350" indent="-514350">
              <a:buAutoNum type="arabicPeriod"/>
            </a:pPr>
            <a:r>
              <a:rPr lang="en-GB" dirty="0"/>
              <a:t>Communication styles</a:t>
            </a:r>
          </a:p>
          <a:p>
            <a:pPr marL="0" indent="0">
              <a:buNone/>
            </a:pPr>
            <a:endParaRPr lang="en-GB" dirty="0"/>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B54F8-2323-496B-950C-CB11D020F1B2}"/>
              </a:ext>
            </a:extLst>
          </p:cNvPr>
          <p:cNvSpPr>
            <a:spLocks noGrp="1"/>
          </p:cNvSpPr>
          <p:nvPr>
            <p:ph type="title"/>
          </p:nvPr>
        </p:nvSpPr>
        <p:spPr>
          <a:xfrm>
            <a:off x="457200" y="116632"/>
            <a:ext cx="8229600" cy="1143000"/>
          </a:xfrm>
        </p:spPr>
        <p:txBody>
          <a:bodyPr/>
          <a:lstStyle/>
          <a:p>
            <a:r>
              <a:rPr lang="en-GB" dirty="0"/>
              <a:t>A Communication Cycle</a:t>
            </a:r>
          </a:p>
        </p:txBody>
      </p:sp>
      <p:pic>
        <p:nvPicPr>
          <p:cNvPr id="4" name="Picture 3" descr="C:\Users\Bob Wilson\Desktop\communication-cycle.jpg">
            <a:extLst>
              <a:ext uri="{FF2B5EF4-FFF2-40B4-BE49-F238E27FC236}">
                <a16:creationId xmlns:a16="http://schemas.microsoft.com/office/drawing/2014/main" id="{60C4BEFE-722D-4B55-92F4-A2F4F23C14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1124744"/>
            <a:ext cx="5688632" cy="4322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6286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353B-BFDB-4541-89DD-38B1ED2D9C70}"/>
              </a:ext>
            </a:extLst>
          </p:cNvPr>
          <p:cNvSpPr>
            <a:spLocks noGrp="1"/>
          </p:cNvSpPr>
          <p:nvPr>
            <p:ph type="title"/>
          </p:nvPr>
        </p:nvSpPr>
        <p:spPr/>
        <p:txBody>
          <a:bodyPr>
            <a:normAutofit fontScale="90000"/>
          </a:bodyPr>
          <a:lstStyle/>
          <a:p>
            <a:r>
              <a:rPr lang="en-GB" dirty="0"/>
              <a:t>The Shannon-Weaver Mathematical Model, 1949</a:t>
            </a:r>
          </a:p>
        </p:txBody>
      </p:sp>
      <p:sp>
        <p:nvSpPr>
          <p:cNvPr id="4" name="Rectangle: Rounded Corners 3">
            <a:extLst>
              <a:ext uri="{FF2B5EF4-FFF2-40B4-BE49-F238E27FC236}">
                <a16:creationId xmlns:a16="http://schemas.microsoft.com/office/drawing/2014/main" id="{2D7C91E1-33EF-44CD-83BE-5A0C569D4DE9}"/>
              </a:ext>
            </a:extLst>
          </p:cNvPr>
          <p:cNvSpPr/>
          <p:nvPr/>
        </p:nvSpPr>
        <p:spPr>
          <a:xfrm>
            <a:off x="179512" y="1914393"/>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Information Source</a:t>
            </a:r>
          </a:p>
        </p:txBody>
      </p:sp>
      <p:sp>
        <p:nvSpPr>
          <p:cNvPr id="5" name="Rectangle: Rounded Corners 4">
            <a:extLst>
              <a:ext uri="{FF2B5EF4-FFF2-40B4-BE49-F238E27FC236}">
                <a16:creationId xmlns:a16="http://schemas.microsoft.com/office/drawing/2014/main" id="{8451F6B0-7C01-4AE4-8849-EDF824009222}"/>
              </a:ext>
            </a:extLst>
          </p:cNvPr>
          <p:cNvSpPr/>
          <p:nvPr/>
        </p:nvSpPr>
        <p:spPr>
          <a:xfrm>
            <a:off x="3959933" y="4262643"/>
            <a:ext cx="1352381" cy="9743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Noise Source</a:t>
            </a:r>
          </a:p>
        </p:txBody>
      </p:sp>
      <p:sp>
        <p:nvSpPr>
          <p:cNvPr id="6" name="Rectangle: Rounded Corners 5">
            <a:extLst>
              <a:ext uri="{FF2B5EF4-FFF2-40B4-BE49-F238E27FC236}">
                <a16:creationId xmlns:a16="http://schemas.microsoft.com/office/drawing/2014/main" id="{0875F66A-28A9-44B8-8B86-9DB4F9D868DB}"/>
              </a:ext>
            </a:extLst>
          </p:cNvPr>
          <p:cNvSpPr/>
          <p:nvPr/>
        </p:nvSpPr>
        <p:spPr>
          <a:xfrm>
            <a:off x="1870213" y="1914393"/>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Transmitter (Encoder)</a:t>
            </a:r>
          </a:p>
        </p:txBody>
      </p:sp>
      <p:sp>
        <p:nvSpPr>
          <p:cNvPr id="7" name="Rectangle: Rounded Corners 6">
            <a:extLst>
              <a:ext uri="{FF2B5EF4-FFF2-40B4-BE49-F238E27FC236}">
                <a16:creationId xmlns:a16="http://schemas.microsoft.com/office/drawing/2014/main" id="{02D903A8-B3B2-433D-8D79-8042D3FF0398}"/>
              </a:ext>
            </a:extLst>
          </p:cNvPr>
          <p:cNvSpPr/>
          <p:nvPr/>
        </p:nvSpPr>
        <p:spPr>
          <a:xfrm>
            <a:off x="4139952" y="1914393"/>
            <a:ext cx="992343"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Channel</a:t>
            </a:r>
          </a:p>
        </p:txBody>
      </p:sp>
      <p:sp>
        <p:nvSpPr>
          <p:cNvPr id="8" name="Rectangle: Rounded Corners 7">
            <a:extLst>
              <a:ext uri="{FF2B5EF4-FFF2-40B4-BE49-F238E27FC236}">
                <a16:creationId xmlns:a16="http://schemas.microsoft.com/office/drawing/2014/main" id="{A8FF4DCB-3A1D-4916-9E50-1C86259E925C}"/>
              </a:ext>
            </a:extLst>
          </p:cNvPr>
          <p:cNvSpPr/>
          <p:nvPr/>
        </p:nvSpPr>
        <p:spPr>
          <a:xfrm>
            <a:off x="6153202" y="1910854"/>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Receiver (Decoder)</a:t>
            </a:r>
          </a:p>
        </p:txBody>
      </p:sp>
      <p:sp>
        <p:nvSpPr>
          <p:cNvPr id="9" name="Rectangle: Rounded Corners 8">
            <a:extLst>
              <a:ext uri="{FF2B5EF4-FFF2-40B4-BE49-F238E27FC236}">
                <a16:creationId xmlns:a16="http://schemas.microsoft.com/office/drawing/2014/main" id="{0049BD88-1B51-4D60-95E5-172FBF3B10D3}"/>
              </a:ext>
            </a:extLst>
          </p:cNvPr>
          <p:cNvSpPr/>
          <p:nvPr/>
        </p:nvSpPr>
        <p:spPr>
          <a:xfrm>
            <a:off x="7790644" y="1903776"/>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Destination</a:t>
            </a:r>
          </a:p>
        </p:txBody>
      </p:sp>
      <p:cxnSp>
        <p:nvCxnSpPr>
          <p:cNvPr id="11" name="Straight Arrow Connector 10">
            <a:extLst>
              <a:ext uri="{FF2B5EF4-FFF2-40B4-BE49-F238E27FC236}">
                <a16:creationId xmlns:a16="http://schemas.microsoft.com/office/drawing/2014/main" id="{D9E78056-C63E-4F93-95B3-62E0EFA72826}"/>
              </a:ext>
            </a:extLst>
          </p:cNvPr>
          <p:cNvCxnSpPr>
            <a:stCxn id="4" idx="3"/>
            <a:endCxn id="6" idx="1"/>
          </p:cNvCxnSpPr>
          <p:nvPr/>
        </p:nvCxnSpPr>
        <p:spPr>
          <a:xfrm>
            <a:off x="1475656" y="2382445"/>
            <a:ext cx="3945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58FFC97-9FDB-4051-B774-A6D11F6052D5}"/>
              </a:ext>
            </a:extLst>
          </p:cNvPr>
          <p:cNvCxnSpPr>
            <a:cxnSpLocks/>
            <a:stCxn id="6" idx="3"/>
            <a:endCxn id="7" idx="1"/>
          </p:cNvCxnSpPr>
          <p:nvPr/>
        </p:nvCxnSpPr>
        <p:spPr>
          <a:xfrm>
            <a:off x="3166357" y="2382445"/>
            <a:ext cx="9735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D3F38E26-078C-4D9F-B60B-1F7153072692}"/>
              </a:ext>
            </a:extLst>
          </p:cNvPr>
          <p:cNvCxnSpPr>
            <a:cxnSpLocks/>
            <a:stCxn id="7" idx="3"/>
            <a:endCxn id="8" idx="1"/>
          </p:cNvCxnSpPr>
          <p:nvPr/>
        </p:nvCxnSpPr>
        <p:spPr>
          <a:xfrm flipV="1">
            <a:off x="5132295" y="2378906"/>
            <a:ext cx="1020907" cy="353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6F78097-2156-494A-B35A-8461B1B144ED}"/>
              </a:ext>
            </a:extLst>
          </p:cNvPr>
          <p:cNvCxnSpPr>
            <a:stCxn id="8" idx="3"/>
            <a:endCxn id="9" idx="1"/>
          </p:cNvCxnSpPr>
          <p:nvPr/>
        </p:nvCxnSpPr>
        <p:spPr>
          <a:xfrm flipV="1">
            <a:off x="7449346" y="2371828"/>
            <a:ext cx="341298" cy="707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112643D4-AEF0-46D4-94D1-8C89945D506A}"/>
              </a:ext>
            </a:extLst>
          </p:cNvPr>
          <p:cNvSpPr txBox="1"/>
          <p:nvPr/>
        </p:nvSpPr>
        <p:spPr>
          <a:xfrm>
            <a:off x="1114128" y="3133883"/>
            <a:ext cx="1225624" cy="369332"/>
          </a:xfrm>
          <a:prstGeom prst="rect">
            <a:avLst/>
          </a:prstGeom>
          <a:noFill/>
        </p:spPr>
        <p:txBody>
          <a:bodyPr wrap="square" rtlCol="0">
            <a:spAutoFit/>
          </a:bodyPr>
          <a:lstStyle/>
          <a:p>
            <a:r>
              <a:rPr lang="en-GB" b="1" dirty="0"/>
              <a:t>Message</a:t>
            </a:r>
          </a:p>
        </p:txBody>
      </p:sp>
      <p:sp>
        <p:nvSpPr>
          <p:cNvPr id="28" name="TextBox 27">
            <a:extLst>
              <a:ext uri="{FF2B5EF4-FFF2-40B4-BE49-F238E27FC236}">
                <a16:creationId xmlns:a16="http://schemas.microsoft.com/office/drawing/2014/main" id="{121F2320-84C5-45D1-A41A-00F84ADA1FDD}"/>
              </a:ext>
            </a:extLst>
          </p:cNvPr>
          <p:cNvSpPr txBox="1"/>
          <p:nvPr/>
        </p:nvSpPr>
        <p:spPr>
          <a:xfrm>
            <a:off x="7061189" y="3141352"/>
            <a:ext cx="1255227" cy="369332"/>
          </a:xfrm>
          <a:prstGeom prst="rect">
            <a:avLst/>
          </a:prstGeom>
          <a:noFill/>
        </p:spPr>
        <p:txBody>
          <a:bodyPr wrap="square" rtlCol="0">
            <a:spAutoFit/>
          </a:bodyPr>
          <a:lstStyle/>
          <a:p>
            <a:r>
              <a:rPr lang="en-GB" b="1" dirty="0"/>
              <a:t>Message</a:t>
            </a:r>
          </a:p>
        </p:txBody>
      </p:sp>
      <p:sp>
        <p:nvSpPr>
          <p:cNvPr id="29" name="TextBox 28">
            <a:extLst>
              <a:ext uri="{FF2B5EF4-FFF2-40B4-BE49-F238E27FC236}">
                <a16:creationId xmlns:a16="http://schemas.microsoft.com/office/drawing/2014/main" id="{42DED6C1-1CA2-400E-9277-6C2715184B9A}"/>
              </a:ext>
            </a:extLst>
          </p:cNvPr>
          <p:cNvSpPr txBox="1"/>
          <p:nvPr/>
        </p:nvSpPr>
        <p:spPr>
          <a:xfrm>
            <a:off x="3190662" y="2447194"/>
            <a:ext cx="821045" cy="338554"/>
          </a:xfrm>
          <a:prstGeom prst="rect">
            <a:avLst/>
          </a:prstGeom>
          <a:noFill/>
        </p:spPr>
        <p:txBody>
          <a:bodyPr wrap="square" rtlCol="0">
            <a:spAutoFit/>
          </a:bodyPr>
          <a:lstStyle/>
          <a:p>
            <a:r>
              <a:rPr lang="en-GB" sz="1600" b="1" dirty="0"/>
              <a:t>Signal</a:t>
            </a:r>
          </a:p>
        </p:txBody>
      </p:sp>
      <p:sp>
        <p:nvSpPr>
          <p:cNvPr id="30" name="TextBox 29">
            <a:extLst>
              <a:ext uri="{FF2B5EF4-FFF2-40B4-BE49-F238E27FC236}">
                <a16:creationId xmlns:a16="http://schemas.microsoft.com/office/drawing/2014/main" id="{E50A9F82-67A0-4BFE-B3F0-6A4B3E9ABE89}"/>
              </a:ext>
            </a:extLst>
          </p:cNvPr>
          <p:cNvSpPr txBox="1"/>
          <p:nvPr/>
        </p:nvSpPr>
        <p:spPr>
          <a:xfrm>
            <a:off x="5083943" y="2447194"/>
            <a:ext cx="1117611" cy="584775"/>
          </a:xfrm>
          <a:prstGeom prst="rect">
            <a:avLst/>
          </a:prstGeom>
          <a:noFill/>
        </p:spPr>
        <p:txBody>
          <a:bodyPr wrap="square" rtlCol="0">
            <a:spAutoFit/>
          </a:bodyPr>
          <a:lstStyle/>
          <a:p>
            <a:pPr algn="ctr"/>
            <a:r>
              <a:rPr lang="en-GB" sz="1600" b="1" dirty="0"/>
              <a:t>Received</a:t>
            </a:r>
          </a:p>
          <a:p>
            <a:pPr algn="ctr"/>
            <a:r>
              <a:rPr lang="en-GB" sz="1600" b="1" dirty="0"/>
              <a:t>Signal</a:t>
            </a:r>
          </a:p>
        </p:txBody>
      </p:sp>
      <p:cxnSp>
        <p:nvCxnSpPr>
          <p:cNvPr id="36" name="Straight Arrow Connector 35">
            <a:extLst>
              <a:ext uri="{FF2B5EF4-FFF2-40B4-BE49-F238E27FC236}">
                <a16:creationId xmlns:a16="http://schemas.microsoft.com/office/drawing/2014/main" id="{D2D2A3AC-8429-4680-9C87-459D65BE424C}"/>
              </a:ext>
            </a:extLst>
          </p:cNvPr>
          <p:cNvCxnSpPr>
            <a:stCxn id="5" idx="0"/>
            <a:endCxn id="7" idx="2"/>
          </p:cNvCxnSpPr>
          <p:nvPr/>
        </p:nvCxnSpPr>
        <p:spPr>
          <a:xfrm flipV="1">
            <a:off x="4636124" y="2850497"/>
            <a:ext cx="0" cy="141214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2249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AF12B-7596-4855-9C0E-F51355940F6D}"/>
              </a:ext>
            </a:extLst>
          </p:cNvPr>
          <p:cNvSpPr>
            <a:spLocks noGrp="1"/>
          </p:cNvSpPr>
          <p:nvPr>
            <p:ph type="title"/>
          </p:nvPr>
        </p:nvSpPr>
        <p:spPr>
          <a:xfrm>
            <a:off x="425269" y="125760"/>
            <a:ext cx="8229600" cy="854968"/>
          </a:xfrm>
        </p:spPr>
        <p:txBody>
          <a:bodyPr/>
          <a:lstStyle/>
          <a:p>
            <a:r>
              <a:rPr lang="en-GB" dirty="0"/>
              <a:t>Berlo’s Model of Communication</a:t>
            </a:r>
          </a:p>
        </p:txBody>
      </p:sp>
      <p:sp>
        <p:nvSpPr>
          <p:cNvPr id="5" name="Rectangle: Rounded Corners 4">
            <a:extLst>
              <a:ext uri="{FF2B5EF4-FFF2-40B4-BE49-F238E27FC236}">
                <a16:creationId xmlns:a16="http://schemas.microsoft.com/office/drawing/2014/main" id="{25FCBCE5-C593-4606-8713-6C0E86AC1905}"/>
              </a:ext>
            </a:extLst>
          </p:cNvPr>
          <p:cNvSpPr/>
          <p:nvPr/>
        </p:nvSpPr>
        <p:spPr>
          <a:xfrm>
            <a:off x="251520" y="1124744"/>
            <a:ext cx="1728192" cy="4171602"/>
          </a:xfrm>
          <a:prstGeom prst="roundRect">
            <a:avLst/>
          </a:prstGeom>
          <a:effectLst>
            <a:outerShdw blurRad="50800" dist="165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t>Source</a:t>
            </a:r>
          </a:p>
          <a:p>
            <a:pPr algn="ctr"/>
            <a:endParaRPr lang="en-GB" sz="1400" b="1" dirty="0"/>
          </a:p>
          <a:p>
            <a:pPr algn="ctr"/>
            <a:endParaRPr lang="en-GB" sz="1400" b="1" dirty="0"/>
          </a:p>
          <a:p>
            <a:pPr algn="ctr"/>
            <a:endParaRPr lang="en-GB" sz="1400" b="1" dirty="0"/>
          </a:p>
          <a:p>
            <a:pPr algn="ctr"/>
            <a:endParaRPr lang="en-GB" sz="1400" b="1" dirty="0"/>
          </a:p>
          <a:p>
            <a:pPr algn="ctr"/>
            <a:r>
              <a:rPr lang="en-GB" sz="1400" b="1" dirty="0"/>
              <a:t>Communication Skills</a:t>
            </a:r>
          </a:p>
          <a:p>
            <a:pPr algn="ctr"/>
            <a:endParaRPr lang="en-GB" sz="1400" b="1" dirty="0"/>
          </a:p>
          <a:p>
            <a:pPr algn="ctr"/>
            <a:r>
              <a:rPr lang="en-GB" sz="1400" b="1" dirty="0"/>
              <a:t>Attitudes</a:t>
            </a:r>
          </a:p>
          <a:p>
            <a:pPr algn="ctr"/>
            <a:endParaRPr lang="en-GB" sz="1400" b="1" dirty="0"/>
          </a:p>
          <a:p>
            <a:pPr algn="ctr"/>
            <a:r>
              <a:rPr lang="en-GB" sz="1400" b="1" dirty="0"/>
              <a:t>Knowledge</a:t>
            </a:r>
          </a:p>
          <a:p>
            <a:pPr algn="ctr"/>
            <a:endParaRPr lang="en-GB" sz="1400" b="1" dirty="0"/>
          </a:p>
          <a:p>
            <a:pPr algn="ctr"/>
            <a:r>
              <a:rPr lang="en-GB" sz="1400" b="1" dirty="0"/>
              <a:t>Social System</a:t>
            </a:r>
          </a:p>
          <a:p>
            <a:pPr algn="ctr"/>
            <a:endParaRPr lang="en-GB" sz="1400" b="1" dirty="0"/>
          </a:p>
          <a:p>
            <a:pPr algn="ctr"/>
            <a:r>
              <a:rPr lang="en-GB" sz="1400" b="1" dirty="0"/>
              <a:t>Culture</a:t>
            </a:r>
          </a:p>
        </p:txBody>
      </p:sp>
      <p:sp>
        <p:nvSpPr>
          <p:cNvPr id="6" name="Rectangle: Rounded Corners 5">
            <a:extLst>
              <a:ext uri="{FF2B5EF4-FFF2-40B4-BE49-F238E27FC236}">
                <a16:creationId xmlns:a16="http://schemas.microsoft.com/office/drawing/2014/main" id="{F772D7F4-6D27-4E1E-B362-80C6D736779A}"/>
              </a:ext>
            </a:extLst>
          </p:cNvPr>
          <p:cNvSpPr/>
          <p:nvPr/>
        </p:nvSpPr>
        <p:spPr>
          <a:xfrm>
            <a:off x="3137760" y="1124744"/>
            <a:ext cx="1400809" cy="4171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u="sng" dirty="0"/>
          </a:p>
          <a:p>
            <a:pPr algn="ctr"/>
            <a:r>
              <a:rPr lang="en-GB" sz="1600" b="1" u="sng" dirty="0"/>
              <a:t>Message</a:t>
            </a:r>
          </a:p>
          <a:p>
            <a:pPr algn="ctr"/>
            <a:endParaRPr lang="en-GB" sz="1400" b="1" dirty="0"/>
          </a:p>
          <a:p>
            <a:pPr algn="ctr"/>
            <a:endParaRPr lang="en-GB" sz="1400" b="1" dirty="0"/>
          </a:p>
          <a:p>
            <a:pPr algn="ctr"/>
            <a:endParaRPr lang="en-GB" sz="1400" b="1" dirty="0"/>
          </a:p>
          <a:p>
            <a:pPr algn="ctr"/>
            <a:endParaRPr lang="en-GB" sz="1400" b="1" dirty="0"/>
          </a:p>
          <a:p>
            <a:pPr algn="ctr"/>
            <a:r>
              <a:rPr lang="en-GB" sz="1400" b="1" dirty="0"/>
              <a:t>Content</a:t>
            </a:r>
          </a:p>
          <a:p>
            <a:pPr algn="ctr"/>
            <a:endParaRPr lang="en-GB" sz="1400" b="1" dirty="0"/>
          </a:p>
          <a:p>
            <a:pPr algn="ctr"/>
            <a:r>
              <a:rPr lang="en-GB" sz="1400" b="1" dirty="0"/>
              <a:t>Elements</a:t>
            </a:r>
          </a:p>
          <a:p>
            <a:pPr algn="ctr"/>
            <a:endParaRPr lang="en-GB" sz="1400" b="1" dirty="0"/>
          </a:p>
          <a:p>
            <a:pPr algn="ctr"/>
            <a:r>
              <a:rPr lang="en-GB" sz="1400" b="1" dirty="0"/>
              <a:t>Treatment</a:t>
            </a:r>
          </a:p>
          <a:p>
            <a:pPr algn="ctr"/>
            <a:endParaRPr lang="en-GB" sz="1400" b="1" dirty="0"/>
          </a:p>
          <a:p>
            <a:pPr algn="ctr"/>
            <a:r>
              <a:rPr lang="en-GB" sz="1400" b="1" dirty="0"/>
              <a:t>Structure</a:t>
            </a:r>
          </a:p>
          <a:p>
            <a:pPr algn="ctr"/>
            <a:endParaRPr lang="en-GB" sz="1400" b="1" dirty="0"/>
          </a:p>
          <a:p>
            <a:pPr algn="ctr"/>
            <a:r>
              <a:rPr lang="en-GB" sz="1400" b="1" dirty="0"/>
              <a:t>Code</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7" name="Rectangle: Rounded Corners 6">
            <a:extLst>
              <a:ext uri="{FF2B5EF4-FFF2-40B4-BE49-F238E27FC236}">
                <a16:creationId xmlns:a16="http://schemas.microsoft.com/office/drawing/2014/main" id="{9109E0E7-CC58-4690-A116-84012DE6AEFE}"/>
              </a:ext>
            </a:extLst>
          </p:cNvPr>
          <p:cNvSpPr/>
          <p:nvPr/>
        </p:nvSpPr>
        <p:spPr>
          <a:xfrm>
            <a:off x="4758364" y="1134763"/>
            <a:ext cx="1400809" cy="4171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u="sng" dirty="0"/>
          </a:p>
          <a:p>
            <a:pPr algn="ctr"/>
            <a:endParaRPr lang="en-GB" sz="1400" b="1" u="sng" dirty="0"/>
          </a:p>
          <a:p>
            <a:pPr algn="ctr"/>
            <a:endParaRPr lang="en-GB" sz="1400" b="1" u="sng" dirty="0"/>
          </a:p>
          <a:p>
            <a:pPr algn="ctr"/>
            <a:endParaRPr lang="en-GB" sz="1400" b="1" u="sng" dirty="0"/>
          </a:p>
          <a:p>
            <a:pPr algn="ctr"/>
            <a:endParaRPr lang="en-GB" sz="1400" b="1" u="sng" dirty="0"/>
          </a:p>
          <a:p>
            <a:pPr algn="ctr"/>
            <a:endParaRPr lang="en-GB" sz="1400" b="1" u="sng" dirty="0"/>
          </a:p>
          <a:p>
            <a:pPr algn="ctr"/>
            <a:r>
              <a:rPr lang="en-GB" sz="1600" b="1" u="sng" dirty="0"/>
              <a:t>Channel</a:t>
            </a:r>
          </a:p>
          <a:p>
            <a:pPr algn="ctr"/>
            <a:endParaRPr lang="en-GB" sz="1400" b="1" dirty="0"/>
          </a:p>
          <a:p>
            <a:pPr algn="ctr"/>
            <a:endParaRPr lang="en-GB" sz="1400" b="1" dirty="0"/>
          </a:p>
          <a:p>
            <a:pPr algn="ctr"/>
            <a:endParaRPr lang="en-GB" sz="1400" b="1" dirty="0"/>
          </a:p>
          <a:p>
            <a:pPr algn="ctr"/>
            <a:endParaRPr lang="en-GB" sz="1400" b="1" dirty="0"/>
          </a:p>
          <a:p>
            <a:pPr algn="ctr"/>
            <a:r>
              <a:rPr lang="en-GB" sz="1400" b="1" dirty="0"/>
              <a:t>Hearing</a:t>
            </a:r>
          </a:p>
          <a:p>
            <a:pPr algn="ctr"/>
            <a:endParaRPr lang="en-GB" sz="1400" b="1" dirty="0"/>
          </a:p>
          <a:p>
            <a:pPr algn="ctr"/>
            <a:r>
              <a:rPr lang="en-GB" sz="1400" b="1" dirty="0"/>
              <a:t>Seeing</a:t>
            </a:r>
          </a:p>
          <a:p>
            <a:pPr algn="ctr"/>
            <a:endParaRPr lang="en-GB" sz="1400" b="1" dirty="0"/>
          </a:p>
          <a:p>
            <a:pPr algn="ctr"/>
            <a:r>
              <a:rPr lang="en-GB" sz="1400" b="1" dirty="0"/>
              <a:t>Touching</a:t>
            </a:r>
          </a:p>
          <a:p>
            <a:pPr algn="ctr"/>
            <a:endParaRPr lang="en-GB" sz="1400" b="1" dirty="0"/>
          </a:p>
          <a:p>
            <a:pPr algn="ctr"/>
            <a:r>
              <a:rPr lang="en-GB" sz="1400" b="1" dirty="0"/>
              <a:t>Smelling</a:t>
            </a:r>
          </a:p>
          <a:p>
            <a:pPr algn="ctr"/>
            <a:endParaRPr lang="en-GB" sz="1400" b="1" dirty="0"/>
          </a:p>
          <a:p>
            <a:pPr algn="ctr"/>
            <a:r>
              <a:rPr lang="en-GB" sz="1400" b="1" dirty="0"/>
              <a:t>Tasting</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8" name="Rectangle: Rounded Corners 7">
            <a:extLst>
              <a:ext uri="{FF2B5EF4-FFF2-40B4-BE49-F238E27FC236}">
                <a16:creationId xmlns:a16="http://schemas.microsoft.com/office/drawing/2014/main" id="{DD1D86B0-C5AD-474B-8BBD-A762D1BBA5A5}"/>
              </a:ext>
            </a:extLst>
          </p:cNvPr>
          <p:cNvSpPr/>
          <p:nvPr/>
        </p:nvSpPr>
        <p:spPr>
          <a:xfrm>
            <a:off x="7278571" y="1124744"/>
            <a:ext cx="1728192" cy="4171602"/>
          </a:xfrm>
          <a:prstGeom prst="roundRect">
            <a:avLst/>
          </a:prstGeom>
          <a:effectLst>
            <a:outerShdw blurRad="63500" dist="165100" dir="288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t>Receiver</a:t>
            </a:r>
          </a:p>
          <a:p>
            <a:pPr algn="ctr"/>
            <a:endParaRPr lang="en-GB" sz="1400" b="1" dirty="0"/>
          </a:p>
          <a:p>
            <a:pPr algn="ctr"/>
            <a:endParaRPr lang="en-GB" sz="1400" b="1" dirty="0"/>
          </a:p>
          <a:p>
            <a:pPr algn="ctr"/>
            <a:endParaRPr lang="en-GB" sz="1400" b="1" dirty="0"/>
          </a:p>
          <a:p>
            <a:pPr algn="ctr"/>
            <a:endParaRPr lang="en-GB" sz="1400" b="1" dirty="0"/>
          </a:p>
          <a:p>
            <a:pPr algn="ctr"/>
            <a:r>
              <a:rPr lang="en-GB" sz="1400" b="1" dirty="0"/>
              <a:t>Communication Skills</a:t>
            </a:r>
          </a:p>
          <a:p>
            <a:pPr algn="ctr"/>
            <a:endParaRPr lang="en-GB" sz="1400" b="1" dirty="0"/>
          </a:p>
          <a:p>
            <a:pPr algn="ctr"/>
            <a:r>
              <a:rPr lang="en-GB" sz="1400" b="1" dirty="0"/>
              <a:t>Attitudes</a:t>
            </a:r>
          </a:p>
          <a:p>
            <a:pPr algn="ctr"/>
            <a:endParaRPr lang="en-GB" sz="1400" b="1" dirty="0"/>
          </a:p>
          <a:p>
            <a:pPr algn="ctr"/>
            <a:r>
              <a:rPr lang="en-GB" sz="1400" b="1" dirty="0"/>
              <a:t>Knowledge</a:t>
            </a:r>
          </a:p>
          <a:p>
            <a:pPr algn="ctr"/>
            <a:endParaRPr lang="en-GB" sz="1400" b="1" dirty="0"/>
          </a:p>
          <a:p>
            <a:pPr algn="ctr"/>
            <a:r>
              <a:rPr lang="en-GB" sz="1400" b="1" dirty="0"/>
              <a:t>Social System</a:t>
            </a:r>
          </a:p>
          <a:p>
            <a:pPr algn="ctr"/>
            <a:endParaRPr lang="en-GB" sz="1400" b="1" dirty="0"/>
          </a:p>
          <a:p>
            <a:pPr algn="ctr"/>
            <a:r>
              <a:rPr lang="en-GB" sz="1400" b="1" dirty="0"/>
              <a:t>Culture</a:t>
            </a:r>
          </a:p>
        </p:txBody>
      </p:sp>
      <p:sp>
        <p:nvSpPr>
          <p:cNvPr id="9" name="TextBox 8">
            <a:extLst>
              <a:ext uri="{FF2B5EF4-FFF2-40B4-BE49-F238E27FC236}">
                <a16:creationId xmlns:a16="http://schemas.microsoft.com/office/drawing/2014/main" id="{6BA3563F-CD8C-4ABD-9B13-E577CA0D2A29}"/>
              </a:ext>
            </a:extLst>
          </p:cNvPr>
          <p:cNvSpPr txBox="1"/>
          <p:nvPr/>
        </p:nvSpPr>
        <p:spPr>
          <a:xfrm>
            <a:off x="2113949" y="1412776"/>
            <a:ext cx="1008112" cy="307777"/>
          </a:xfrm>
          <a:prstGeom prst="rect">
            <a:avLst/>
          </a:prstGeom>
          <a:noFill/>
        </p:spPr>
        <p:txBody>
          <a:bodyPr wrap="square" rtlCol="0">
            <a:spAutoFit/>
          </a:bodyPr>
          <a:lstStyle/>
          <a:p>
            <a:r>
              <a:rPr lang="en-GB" sz="1400" b="1" dirty="0"/>
              <a:t>Encodes</a:t>
            </a:r>
          </a:p>
        </p:txBody>
      </p:sp>
      <p:sp>
        <p:nvSpPr>
          <p:cNvPr id="10" name="TextBox 9">
            <a:extLst>
              <a:ext uri="{FF2B5EF4-FFF2-40B4-BE49-F238E27FC236}">
                <a16:creationId xmlns:a16="http://schemas.microsoft.com/office/drawing/2014/main" id="{04E5FAC5-4122-420B-ADA9-ED2B9319E6E6}"/>
              </a:ext>
            </a:extLst>
          </p:cNvPr>
          <p:cNvSpPr txBox="1"/>
          <p:nvPr/>
        </p:nvSpPr>
        <p:spPr>
          <a:xfrm>
            <a:off x="6297664" y="1412776"/>
            <a:ext cx="1008112" cy="307777"/>
          </a:xfrm>
          <a:prstGeom prst="rect">
            <a:avLst/>
          </a:prstGeom>
          <a:noFill/>
        </p:spPr>
        <p:txBody>
          <a:bodyPr wrap="square" rtlCol="0">
            <a:spAutoFit/>
          </a:bodyPr>
          <a:lstStyle/>
          <a:p>
            <a:r>
              <a:rPr lang="en-GB" sz="1400" b="1" dirty="0"/>
              <a:t>Decodes</a:t>
            </a:r>
          </a:p>
        </p:txBody>
      </p:sp>
      <p:cxnSp>
        <p:nvCxnSpPr>
          <p:cNvPr id="12" name="Straight Arrow Connector 11">
            <a:extLst>
              <a:ext uri="{FF2B5EF4-FFF2-40B4-BE49-F238E27FC236}">
                <a16:creationId xmlns:a16="http://schemas.microsoft.com/office/drawing/2014/main" id="{E6E8CC55-6168-4439-BF69-70C144B78080}"/>
              </a:ext>
            </a:extLst>
          </p:cNvPr>
          <p:cNvCxnSpPr/>
          <p:nvPr/>
        </p:nvCxnSpPr>
        <p:spPr>
          <a:xfrm>
            <a:off x="1995411" y="1720553"/>
            <a:ext cx="1103699"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BCED88A-3FA6-40C4-8EB4-6EA38DF1F845}"/>
              </a:ext>
            </a:extLst>
          </p:cNvPr>
          <p:cNvCxnSpPr>
            <a:cxnSpLocks/>
          </p:cNvCxnSpPr>
          <p:nvPr/>
        </p:nvCxnSpPr>
        <p:spPr>
          <a:xfrm>
            <a:off x="6159173" y="1720553"/>
            <a:ext cx="11508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905CB214-B682-417D-9C15-B5695474AA85}"/>
              </a:ext>
            </a:extLst>
          </p:cNvPr>
          <p:cNvCxnSpPr>
            <a:cxnSpLocks/>
          </p:cNvCxnSpPr>
          <p:nvPr/>
        </p:nvCxnSpPr>
        <p:spPr>
          <a:xfrm>
            <a:off x="4538569" y="1720553"/>
            <a:ext cx="263949"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E823250-255C-4254-825A-0FEB01F659FE}"/>
              </a:ext>
            </a:extLst>
          </p:cNvPr>
          <p:cNvSpPr txBox="1"/>
          <p:nvPr/>
        </p:nvSpPr>
        <p:spPr>
          <a:xfrm>
            <a:off x="528417" y="5390802"/>
            <a:ext cx="8087165" cy="307777"/>
          </a:xfrm>
          <a:prstGeom prst="rect">
            <a:avLst/>
          </a:prstGeom>
          <a:noFill/>
        </p:spPr>
        <p:txBody>
          <a:bodyPr wrap="square" rtlCol="0">
            <a:spAutoFit/>
          </a:bodyPr>
          <a:lstStyle/>
          <a:p>
            <a:r>
              <a:rPr lang="en-GB" sz="1400" b="1" dirty="0"/>
              <a:t>A Source encodes a Message for a Channel, then to a Receiver, who decodes it: S-M-C-R Model</a:t>
            </a:r>
          </a:p>
        </p:txBody>
      </p:sp>
    </p:spTree>
    <p:extLst>
      <p:ext uri="{BB962C8B-B14F-4D97-AF65-F5344CB8AC3E}">
        <p14:creationId xmlns:p14="http://schemas.microsoft.com/office/powerpoint/2010/main" val="19884716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26725-BB54-457C-92BE-F4D946D99762}"/>
              </a:ext>
            </a:extLst>
          </p:cNvPr>
          <p:cNvSpPr>
            <a:spLocks noGrp="1"/>
          </p:cNvSpPr>
          <p:nvPr>
            <p:ph type="title"/>
          </p:nvPr>
        </p:nvSpPr>
        <p:spPr/>
        <p:txBody>
          <a:bodyPr>
            <a:noAutofit/>
          </a:bodyPr>
          <a:lstStyle/>
          <a:p>
            <a:r>
              <a:rPr lang="en-GB" sz="3600" dirty="0"/>
              <a:t>Schramm’s Model of Communication, 1954</a:t>
            </a:r>
          </a:p>
        </p:txBody>
      </p:sp>
      <p:sp>
        <p:nvSpPr>
          <p:cNvPr id="4" name="Oval 3">
            <a:extLst>
              <a:ext uri="{FF2B5EF4-FFF2-40B4-BE49-F238E27FC236}">
                <a16:creationId xmlns:a16="http://schemas.microsoft.com/office/drawing/2014/main" id="{79E05C18-BBB7-41D0-82ED-B6166BC58685}"/>
              </a:ext>
            </a:extLst>
          </p:cNvPr>
          <p:cNvSpPr/>
          <p:nvPr/>
        </p:nvSpPr>
        <p:spPr>
          <a:xfrm>
            <a:off x="3419872" y="1628800"/>
            <a:ext cx="2304256" cy="13681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Message</a:t>
            </a:r>
          </a:p>
        </p:txBody>
      </p:sp>
      <p:sp>
        <p:nvSpPr>
          <p:cNvPr id="5" name="Oval 4">
            <a:extLst>
              <a:ext uri="{FF2B5EF4-FFF2-40B4-BE49-F238E27FC236}">
                <a16:creationId xmlns:a16="http://schemas.microsoft.com/office/drawing/2014/main" id="{542E222B-3526-488E-AA2D-D01212881D8D}"/>
              </a:ext>
            </a:extLst>
          </p:cNvPr>
          <p:cNvSpPr/>
          <p:nvPr/>
        </p:nvSpPr>
        <p:spPr>
          <a:xfrm>
            <a:off x="3402926" y="4164743"/>
            <a:ext cx="2304256" cy="13681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Message</a:t>
            </a:r>
          </a:p>
        </p:txBody>
      </p:sp>
      <p:sp>
        <p:nvSpPr>
          <p:cNvPr id="6" name="Oval 5">
            <a:extLst>
              <a:ext uri="{FF2B5EF4-FFF2-40B4-BE49-F238E27FC236}">
                <a16:creationId xmlns:a16="http://schemas.microsoft.com/office/drawing/2014/main" id="{EF341BFB-602C-4695-A7CA-7E3796F86616}"/>
              </a:ext>
            </a:extLst>
          </p:cNvPr>
          <p:cNvSpPr/>
          <p:nvPr/>
        </p:nvSpPr>
        <p:spPr>
          <a:xfrm>
            <a:off x="5608210" y="2932173"/>
            <a:ext cx="2304256" cy="1368152"/>
          </a:xfrm>
          <a:prstGeom prst="ellipse">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Decoder</a:t>
            </a:r>
          </a:p>
          <a:p>
            <a:pPr algn="ctr"/>
            <a:endParaRPr lang="en-GB" sz="1400" b="1" dirty="0"/>
          </a:p>
          <a:p>
            <a:pPr algn="ctr"/>
            <a:r>
              <a:rPr lang="en-GB" sz="1400" b="1" dirty="0"/>
              <a:t>Interpreter</a:t>
            </a:r>
          </a:p>
          <a:p>
            <a:pPr algn="ctr"/>
            <a:endParaRPr lang="en-GB" sz="1400" b="1" dirty="0"/>
          </a:p>
          <a:p>
            <a:pPr algn="ctr"/>
            <a:r>
              <a:rPr lang="en-GB" sz="1400" b="1" dirty="0"/>
              <a:t>Encoder</a:t>
            </a:r>
          </a:p>
        </p:txBody>
      </p:sp>
      <p:sp>
        <p:nvSpPr>
          <p:cNvPr id="7" name="Oval 6">
            <a:extLst>
              <a:ext uri="{FF2B5EF4-FFF2-40B4-BE49-F238E27FC236}">
                <a16:creationId xmlns:a16="http://schemas.microsoft.com/office/drawing/2014/main" id="{9CED1D81-9ABA-4EEE-A8A8-08A1C0603232}"/>
              </a:ext>
            </a:extLst>
          </p:cNvPr>
          <p:cNvSpPr/>
          <p:nvPr/>
        </p:nvSpPr>
        <p:spPr>
          <a:xfrm>
            <a:off x="1197968" y="2849480"/>
            <a:ext cx="2304256" cy="1368152"/>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Encoder</a:t>
            </a:r>
          </a:p>
          <a:p>
            <a:pPr algn="ctr"/>
            <a:endParaRPr lang="en-GB" sz="1400" b="1" dirty="0"/>
          </a:p>
          <a:p>
            <a:pPr algn="ctr"/>
            <a:r>
              <a:rPr lang="en-GB" sz="1400" b="1" dirty="0"/>
              <a:t>Interpreter</a:t>
            </a:r>
          </a:p>
          <a:p>
            <a:pPr algn="ctr"/>
            <a:endParaRPr lang="en-GB" sz="1400" b="1" dirty="0"/>
          </a:p>
          <a:p>
            <a:pPr algn="ctr"/>
            <a:r>
              <a:rPr lang="en-GB" sz="1400" b="1" dirty="0"/>
              <a:t>Decoder</a:t>
            </a:r>
          </a:p>
        </p:txBody>
      </p:sp>
      <p:cxnSp>
        <p:nvCxnSpPr>
          <p:cNvPr id="14" name="Straight Arrow Connector 13">
            <a:extLst>
              <a:ext uri="{FF2B5EF4-FFF2-40B4-BE49-F238E27FC236}">
                <a16:creationId xmlns:a16="http://schemas.microsoft.com/office/drawing/2014/main" id="{88EE7E80-BF77-4F3E-8735-D7C638D54A8C}"/>
              </a:ext>
            </a:extLst>
          </p:cNvPr>
          <p:cNvCxnSpPr>
            <a:stCxn id="7" idx="7"/>
            <a:endCxn id="4" idx="3"/>
          </p:cNvCxnSpPr>
          <p:nvPr/>
        </p:nvCxnSpPr>
        <p:spPr>
          <a:xfrm flipV="1">
            <a:off x="3164774" y="2796591"/>
            <a:ext cx="592548" cy="25325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157E6BA-C62F-4190-B61B-91249E14D23D}"/>
              </a:ext>
            </a:extLst>
          </p:cNvPr>
          <p:cNvCxnSpPr>
            <a:stCxn id="4" idx="5"/>
            <a:endCxn id="6" idx="1"/>
          </p:cNvCxnSpPr>
          <p:nvPr/>
        </p:nvCxnSpPr>
        <p:spPr>
          <a:xfrm>
            <a:off x="5386678" y="2796591"/>
            <a:ext cx="558982" cy="33594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2D847EC8-78A8-4A9E-8B7D-797D701C2F03}"/>
              </a:ext>
            </a:extLst>
          </p:cNvPr>
          <p:cNvCxnSpPr>
            <a:stCxn id="6" idx="3"/>
            <a:endCxn id="5" idx="7"/>
          </p:cNvCxnSpPr>
          <p:nvPr/>
        </p:nvCxnSpPr>
        <p:spPr>
          <a:xfrm flipH="1">
            <a:off x="5369732" y="4099964"/>
            <a:ext cx="575928" cy="26514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C28B0633-A61E-450B-B77D-D64E6814CB50}"/>
              </a:ext>
            </a:extLst>
          </p:cNvPr>
          <p:cNvCxnSpPr>
            <a:stCxn id="5" idx="1"/>
            <a:endCxn id="7" idx="5"/>
          </p:cNvCxnSpPr>
          <p:nvPr/>
        </p:nvCxnSpPr>
        <p:spPr>
          <a:xfrm flipH="1" flipV="1">
            <a:off x="3164774" y="4017271"/>
            <a:ext cx="575602" cy="34783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805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E88EB-736D-4E83-85EB-9B37487F9C5B}"/>
              </a:ext>
            </a:extLst>
          </p:cNvPr>
          <p:cNvSpPr>
            <a:spLocks noGrp="1"/>
          </p:cNvSpPr>
          <p:nvPr>
            <p:ph type="title"/>
          </p:nvPr>
        </p:nvSpPr>
        <p:spPr/>
        <p:txBody>
          <a:bodyPr/>
          <a:lstStyle/>
          <a:p>
            <a:r>
              <a:rPr lang="en-GB" dirty="0"/>
              <a:t>Comparative Study</a:t>
            </a:r>
          </a:p>
        </p:txBody>
      </p:sp>
      <p:sp>
        <p:nvSpPr>
          <p:cNvPr id="3" name="Content Placeholder 2">
            <a:extLst>
              <a:ext uri="{FF2B5EF4-FFF2-40B4-BE49-F238E27FC236}">
                <a16:creationId xmlns:a16="http://schemas.microsoft.com/office/drawing/2014/main" id="{707808C1-53E7-4EDA-A9D5-DFB0098E38AD}"/>
              </a:ext>
            </a:extLst>
          </p:cNvPr>
          <p:cNvSpPr>
            <a:spLocks noGrp="1"/>
          </p:cNvSpPr>
          <p:nvPr>
            <p:ph idx="1"/>
          </p:nvPr>
        </p:nvSpPr>
        <p:spPr>
          <a:xfrm>
            <a:off x="215516" y="1408866"/>
            <a:ext cx="8712968" cy="3917032"/>
          </a:xfrm>
        </p:spPr>
        <p:txBody>
          <a:bodyPr>
            <a:normAutofit fontScale="92500" lnSpcReduction="20000"/>
          </a:bodyPr>
          <a:lstStyle/>
          <a:p>
            <a:pPr marL="514350" indent="-514350">
              <a:buFont typeface="+mj-lt"/>
              <a:buAutoNum type="arabicPeriod"/>
            </a:pPr>
            <a:r>
              <a:rPr lang="en-GB" altLang="en-US" dirty="0">
                <a:latin typeface="+mj-lt"/>
                <a:cs typeface="Arial" charset="0"/>
              </a:rPr>
              <a:t>Explain the similarities and the differences between the four models shown: </a:t>
            </a:r>
            <a:r>
              <a:rPr lang="en-GB" altLang="en-US" i="1" dirty="0">
                <a:solidFill>
                  <a:srgbClr val="0070C0"/>
                </a:solidFill>
                <a:latin typeface="+mj-lt"/>
                <a:cs typeface="Arial" charset="0"/>
              </a:rPr>
              <a:t>Communication Cycle, Shannon &amp; Weaver, et al.</a:t>
            </a:r>
          </a:p>
          <a:p>
            <a:pPr>
              <a:buFont typeface="+mj-lt"/>
              <a:buAutoNum type="arabicPeriod"/>
            </a:pPr>
            <a:endParaRPr lang="en-GB" altLang="en-US" sz="1800" dirty="0">
              <a:latin typeface="+mj-lt"/>
              <a:cs typeface="Arial" charset="0"/>
            </a:endParaRPr>
          </a:p>
          <a:p>
            <a:pPr marL="514350" indent="-514350">
              <a:buFont typeface="+mj-lt"/>
              <a:buAutoNum type="arabicPeriod"/>
            </a:pPr>
            <a:r>
              <a:rPr lang="en-GB" altLang="en-US" dirty="0">
                <a:latin typeface="+mj-lt"/>
                <a:cs typeface="Arial" charset="0"/>
              </a:rPr>
              <a:t>Explain the relevance of the models for effective communication in management.</a:t>
            </a:r>
          </a:p>
          <a:p>
            <a:pPr>
              <a:buFont typeface="+mj-lt"/>
              <a:buAutoNum type="arabicPeriod"/>
            </a:pPr>
            <a:endParaRPr lang="en-GB" altLang="en-US" sz="1800" dirty="0">
              <a:latin typeface="+mj-lt"/>
              <a:cs typeface="Arial" charset="0"/>
            </a:endParaRPr>
          </a:p>
          <a:p>
            <a:pPr marL="514350" indent="-514350">
              <a:buFont typeface="+mj-lt"/>
              <a:buAutoNum type="arabicPeriod"/>
            </a:pPr>
            <a:r>
              <a:rPr lang="en-GB" altLang="en-US" dirty="0">
                <a:latin typeface="+mj-lt"/>
                <a:cs typeface="Arial" charset="0"/>
              </a:rPr>
              <a:t>Write-up and present results</a:t>
            </a:r>
          </a:p>
          <a:p>
            <a:pPr marL="0" indent="0" algn="ctr">
              <a:buNone/>
            </a:pPr>
            <a:r>
              <a:rPr lang="en-GB" altLang="en-US" b="1" i="1" dirty="0">
                <a:solidFill>
                  <a:srgbClr val="00B050"/>
                </a:solidFill>
                <a:latin typeface="+mj-lt"/>
                <a:cs typeface="Arial" charset="0"/>
              </a:rPr>
              <a:t>Exercise: 30 mins to prepare</a:t>
            </a:r>
          </a:p>
          <a:p>
            <a:endParaRPr lang="en-GB" dirty="0">
              <a:latin typeface="+mj-lt"/>
            </a:endParaRPr>
          </a:p>
        </p:txBody>
      </p:sp>
    </p:spTree>
    <p:extLst>
      <p:ext uri="{BB962C8B-B14F-4D97-AF65-F5344CB8AC3E}">
        <p14:creationId xmlns:p14="http://schemas.microsoft.com/office/powerpoint/2010/main" val="8026855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3">
            <a:extLst>
              <a:ext uri="{FF2B5EF4-FFF2-40B4-BE49-F238E27FC236}">
                <a16:creationId xmlns:a16="http://schemas.microsoft.com/office/drawing/2014/main" id="{A97D457C-3826-4F4D-A27B-9BD6B725FEA7}"/>
              </a:ext>
            </a:extLst>
          </p:cNvPr>
          <p:cNvSpPr>
            <a:spLocks noGrp="1" noChangeArrowheads="1"/>
          </p:cNvSpPr>
          <p:nvPr>
            <p:ph type="title"/>
          </p:nvPr>
        </p:nvSpPr>
        <p:spPr/>
        <p:txBody>
          <a:bodyPr/>
          <a:lstStyle/>
          <a:p>
            <a:r>
              <a:rPr lang="en-GB" altLang="en-US"/>
              <a:t>Report Writing</a:t>
            </a:r>
          </a:p>
        </p:txBody>
      </p:sp>
      <p:sp>
        <p:nvSpPr>
          <p:cNvPr id="4099" name="Content Placeholder 4">
            <a:extLst>
              <a:ext uri="{FF2B5EF4-FFF2-40B4-BE49-F238E27FC236}">
                <a16:creationId xmlns:a16="http://schemas.microsoft.com/office/drawing/2014/main" id="{C2708234-4F45-4041-98F8-88F878033C11}"/>
              </a:ext>
            </a:extLst>
          </p:cNvPr>
          <p:cNvSpPr>
            <a:spLocks noGrp="1" noChangeArrowheads="1"/>
          </p:cNvSpPr>
          <p:nvPr>
            <p:ph idx="1"/>
          </p:nvPr>
        </p:nvSpPr>
        <p:spPr/>
        <p:txBody>
          <a:bodyPr/>
          <a:lstStyle/>
          <a:p>
            <a:r>
              <a:rPr lang="en-GB" altLang="en-US" sz="2000" dirty="0"/>
              <a:t>A report is a formal document therefore you need to ensure your writing style is appropriate  .</a:t>
            </a:r>
          </a:p>
          <a:p>
            <a:r>
              <a:rPr lang="en-GB" altLang="en-US" sz="2000" dirty="0"/>
              <a:t>The report needs to be written using ‘third’ person language.</a:t>
            </a:r>
          </a:p>
          <a:p>
            <a:r>
              <a:rPr lang="en-GB" altLang="en-US" sz="2000" dirty="0"/>
              <a:t>You MUST not use I, me, we ( 1</a:t>
            </a:r>
            <a:r>
              <a:rPr lang="en-GB" altLang="en-US" sz="2000" baseline="30000" dirty="0"/>
              <a:t>st</a:t>
            </a:r>
            <a:r>
              <a:rPr lang="en-GB" altLang="en-US" sz="2000" dirty="0"/>
              <a:t> person) and  you and  yours (2</a:t>
            </a:r>
            <a:r>
              <a:rPr lang="en-GB" altLang="en-US" sz="2000" baseline="30000" dirty="0"/>
              <a:t>nd</a:t>
            </a:r>
            <a:r>
              <a:rPr lang="en-GB" altLang="en-US" sz="2000" dirty="0"/>
              <a:t> person) as these are all examples of ‘personal’ language.</a:t>
            </a:r>
          </a:p>
          <a:p>
            <a:r>
              <a:rPr lang="en-GB" altLang="en-US" sz="2000" dirty="0"/>
              <a:t>The report must be written from an ‘objective’ point of view not a ‘personal’ one</a:t>
            </a:r>
          </a:p>
          <a:p>
            <a:endParaRPr lang="en-GB" altLang="en-US" dirty="0"/>
          </a:p>
        </p:txBody>
      </p:sp>
      <p:sp>
        <p:nvSpPr>
          <p:cNvPr id="4100" name="Slide Number Placeholder 3">
            <a:extLst>
              <a:ext uri="{FF2B5EF4-FFF2-40B4-BE49-F238E27FC236}">
                <a16:creationId xmlns:a16="http://schemas.microsoft.com/office/drawing/2014/main" id="{34C24FCA-92DB-4653-899C-BB30F420B03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310E8D2F-CD4B-4E35-A29A-3D49D5C09BF1}" type="slidenum">
              <a:rPr lang="en-GB" altLang="en-US" sz="1400" smtClean="0"/>
              <a:pPr>
                <a:spcBef>
                  <a:spcPct val="0"/>
                </a:spcBef>
                <a:buFontTx/>
                <a:buNone/>
              </a:pPr>
              <a:t>8</a:t>
            </a:fld>
            <a:endParaRPr lang="en-GB" altLang="en-US" sz="1400"/>
          </a:p>
        </p:txBody>
      </p:sp>
    </p:spTree>
    <p:extLst>
      <p:ext uri="{BB962C8B-B14F-4D97-AF65-F5344CB8AC3E}">
        <p14:creationId xmlns:p14="http://schemas.microsoft.com/office/powerpoint/2010/main" val="192998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A7BEFCDA-A6FD-4756-843C-D6FB12034A03}"/>
              </a:ext>
            </a:extLst>
          </p:cNvPr>
          <p:cNvSpPr>
            <a:spLocks noGrp="1" noChangeArrowheads="1"/>
          </p:cNvSpPr>
          <p:nvPr>
            <p:ph type="title"/>
          </p:nvPr>
        </p:nvSpPr>
        <p:spPr/>
        <p:txBody>
          <a:bodyPr/>
          <a:lstStyle/>
          <a:p>
            <a:pPr eaLnBrk="1" hangingPunct="1"/>
            <a:r>
              <a:rPr lang="en-GB" altLang="en-US" sz="3200"/>
              <a:t>Report Writing- Checklist</a:t>
            </a:r>
          </a:p>
        </p:txBody>
      </p:sp>
      <p:sp>
        <p:nvSpPr>
          <p:cNvPr id="6147" name="Rectangle 3">
            <a:extLst>
              <a:ext uri="{FF2B5EF4-FFF2-40B4-BE49-F238E27FC236}">
                <a16:creationId xmlns:a16="http://schemas.microsoft.com/office/drawing/2014/main" id="{7E32A9B4-4F90-402E-BF0E-5BE88139DCBE}"/>
              </a:ext>
            </a:extLst>
          </p:cNvPr>
          <p:cNvSpPr>
            <a:spLocks noGrp="1" noChangeArrowheads="1"/>
          </p:cNvSpPr>
          <p:nvPr>
            <p:ph type="body" idx="1"/>
          </p:nvPr>
        </p:nvSpPr>
        <p:spPr/>
        <p:txBody>
          <a:bodyPr>
            <a:normAutofit/>
          </a:bodyPr>
          <a:lstStyle/>
          <a:p>
            <a:pPr eaLnBrk="1" hangingPunct="1"/>
            <a:r>
              <a:rPr lang="en-GB" altLang="en-US" sz="2000" dirty="0"/>
              <a:t>Title Page</a:t>
            </a:r>
          </a:p>
          <a:p>
            <a:pPr eaLnBrk="1" hangingPunct="1"/>
            <a:r>
              <a:rPr lang="en-GB" altLang="en-US" sz="2000" dirty="0"/>
              <a:t>Executive Summary</a:t>
            </a:r>
          </a:p>
          <a:p>
            <a:pPr eaLnBrk="1" hangingPunct="1"/>
            <a:r>
              <a:rPr lang="en-GB" altLang="en-US" sz="2000" dirty="0"/>
              <a:t>Contents Page</a:t>
            </a:r>
          </a:p>
          <a:p>
            <a:pPr eaLnBrk="1" hangingPunct="1"/>
            <a:r>
              <a:rPr lang="en-GB" altLang="en-US" sz="2000" dirty="0"/>
              <a:t>Introduction</a:t>
            </a:r>
          </a:p>
          <a:p>
            <a:pPr eaLnBrk="1" hangingPunct="1"/>
            <a:r>
              <a:rPr lang="en-GB" altLang="en-US" sz="2000" dirty="0"/>
              <a:t>Findings</a:t>
            </a:r>
          </a:p>
          <a:p>
            <a:pPr eaLnBrk="1" hangingPunct="1"/>
            <a:r>
              <a:rPr lang="en-GB" altLang="en-US" sz="2000" dirty="0"/>
              <a:t>Conclusion</a:t>
            </a:r>
          </a:p>
          <a:p>
            <a:pPr eaLnBrk="1" hangingPunct="1"/>
            <a:r>
              <a:rPr lang="en-GB" altLang="en-US" sz="2000" dirty="0"/>
              <a:t>Recommendations</a:t>
            </a:r>
          </a:p>
          <a:p>
            <a:pPr eaLnBrk="1" hangingPunct="1"/>
            <a:r>
              <a:rPr lang="en-GB" altLang="en-US" sz="2000" dirty="0"/>
              <a:t>Appendices</a:t>
            </a:r>
          </a:p>
          <a:p>
            <a:pPr eaLnBrk="1" hangingPunct="1"/>
            <a:r>
              <a:rPr lang="en-GB" altLang="en-US" sz="2000" dirty="0"/>
              <a:t>Reference list/Bibliography</a:t>
            </a:r>
          </a:p>
          <a:p>
            <a:pPr eaLnBrk="1" hangingPunct="1"/>
            <a:endParaRPr lang="en-GB" altLang="en-US" sz="2000" dirty="0"/>
          </a:p>
        </p:txBody>
      </p:sp>
      <p:sp>
        <p:nvSpPr>
          <p:cNvPr id="6148" name="Slide Number Placeholder 3">
            <a:extLst>
              <a:ext uri="{FF2B5EF4-FFF2-40B4-BE49-F238E27FC236}">
                <a16:creationId xmlns:a16="http://schemas.microsoft.com/office/drawing/2014/main" id="{DE12E4F3-5F53-4BB7-8DD7-E720AF07D98B}"/>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41141F24-EABE-43EE-ABBB-091638E3A3F4}" type="slidenum">
              <a:rPr lang="en-GB" altLang="en-US" sz="1400" smtClean="0"/>
              <a:pPr>
                <a:spcBef>
                  <a:spcPct val="0"/>
                </a:spcBef>
                <a:buFontTx/>
                <a:buNone/>
              </a:pPr>
              <a:t>9</a:t>
            </a:fld>
            <a:endParaRPr lang="en-GB" altLang="en-US" sz="1400"/>
          </a:p>
        </p:txBody>
      </p:sp>
    </p:spTree>
    <p:custDataLst>
      <p:tags r:id="rId1"/>
    </p:custDataLst>
    <p:extLst>
      <p:ext uri="{BB962C8B-B14F-4D97-AF65-F5344CB8AC3E}">
        <p14:creationId xmlns:p14="http://schemas.microsoft.com/office/powerpoint/2010/main" val="2697971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34D75C3D-72DB-4590-B8E0-414DBD026642}"/>
              </a:ext>
            </a:extLst>
          </p:cNvPr>
          <p:cNvSpPr>
            <a:spLocks noGrp="1" noChangeArrowheads="1"/>
          </p:cNvSpPr>
          <p:nvPr>
            <p:ph type="title"/>
          </p:nvPr>
        </p:nvSpPr>
        <p:spPr/>
        <p:txBody>
          <a:bodyPr/>
          <a:lstStyle/>
          <a:p>
            <a:pPr eaLnBrk="1" hangingPunct="1"/>
            <a:r>
              <a:rPr lang="en-GB" altLang="en-US"/>
              <a:t>Title Page</a:t>
            </a:r>
          </a:p>
        </p:txBody>
      </p:sp>
      <p:sp>
        <p:nvSpPr>
          <p:cNvPr id="8195" name="Rectangle 3">
            <a:extLst>
              <a:ext uri="{FF2B5EF4-FFF2-40B4-BE49-F238E27FC236}">
                <a16:creationId xmlns:a16="http://schemas.microsoft.com/office/drawing/2014/main" id="{F8A95506-D12D-4571-A78E-299DCF1DC9E5}"/>
              </a:ext>
            </a:extLst>
          </p:cNvPr>
          <p:cNvSpPr>
            <a:spLocks noGrp="1" noChangeArrowheads="1"/>
          </p:cNvSpPr>
          <p:nvPr>
            <p:ph type="body" idx="1"/>
          </p:nvPr>
        </p:nvSpPr>
        <p:spPr/>
        <p:txBody>
          <a:bodyPr/>
          <a:lstStyle/>
          <a:p>
            <a:pPr eaLnBrk="1" hangingPunct="1"/>
            <a:r>
              <a:rPr lang="en-GB" altLang="en-US" sz="2800"/>
              <a:t>Title of Report</a:t>
            </a:r>
          </a:p>
          <a:p>
            <a:pPr eaLnBrk="1" hangingPunct="1"/>
            <a:r>
              <a:rPr lang="en-GB" altLang="en-US" sz="2800"/>
              <a:t>Name/Number of author</a:t>
            </a:r>
          </a:p>
          <a:p>
            <a:pPr eaLnBrk="1" hangingPunct="1"/>
            <a:r>
              <a:rPr lang="en-GB" altLang="en-US" sz="2800"/>
              <a:t>Name of Host Organisation</a:t>
            </a:r>
          </a:p>
          <a:p>
            <a:pPr eaLnBrk="1" hangingPunct="1"/>
            <a:r>
              <a:rPr lang="en-GB" altLang="en-US" sz="2800"/>
              <a:t>Date of Report Publication</a:t>
            </a:r>
          </a:p>
          <a:p>
            <a:pPr eaLnBrk="1" hangingPunct="1"/>
            <a:r>
              <a:rPr lang="en-GB" altLang="en-US" sz="2800"/>
              <a:t>Word count</a:t>
            </a:r>
          </a:p>
        </p:txBody>
      </p:sp>
      <p:sp>
        <p:nvSpPr>
          <p:cNvPr id="8196" name="Slide Number Placeholder 3">
            <a:extLst>
              <a:ext uri="{FF2B5EF4-FFF2-40B4-BE49-F238E27FC236}">
                <a16:creationId xmlns:a16="http://schemas.microsoft.com/office/drawing/2014/main" id="{F9484A7F-0760-433D-8137-49E45373EA7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80FEE464-D702-43EC-93E5-7E71EADF5FD5}" type="slidenum">
              <a:rPr lang="en-GB" altLang="en-US" sz="1400" smtClean="0"/>
              <a:pPr>
                <a:spcBef>
                  <a:spcPct val="0"/>
                </a:spcBef>
                <a:buFontTx/>
                <a:buNone/>
              </a:pPr>
              <a:t>10</a:t>
            </a:fld>
            <a:endParaRPr lang="en-GB" altLang="en-US" sz="1400"/>
          </a:p>
        </p:txBody>
      </p:sp>
    </p:spTree>
    <p:extLst>
      <p:ext uri="{BB962C8B-B14F-4D97-AF65-F5344CB8AC3E}">
        <p14:creationId xmlns:p14="http://schemas.microsoft.com/office/powerpoint/2010/main" val="5859274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A14DDF64-3772-4E3D-A72F-69956F3580DC}"/>
              </a:ext>
            </a:extLst>
          </p:cNvPr>
          <p:cNvSpPr>
            <a:spLocks noGrp="1" noChangeArrowheads="1"/>
          </p:cNvSpPr>
          <p:nvPr>
            <p:ph type="title"/>
          </p:nvPr>
        </p:nvSpPr>
        <p:spPr/>
        <p:txBody>
          <a:bodyPr/>
          <a:lstStyle/>
          <a:p>
            <a:pPr eaLnBrk="1" hangingPunct="1"/>
            <a:r>
              <a:rPr lang="en-GB" altLang="en-US"/>
              <a:t>Executive Summary</a:t>
            </a:r>
          </a:p>
        </p:txBody>
      </p:sp>
      <p:sp>
        <p:nvSpPr>
          <p:cNvPr id="10243" name="Content Placeholder 2">
            <a:extLst>
              <a:ext uri="{FF2B5EF4-FFF2-40B4-BE49-F238E27FC236}">
                <a16:creationId xmlns:a16="http://schemas.microsoft.com/office/drawing/2014/main" id="{C43362B1-E364-4CFB-85D2-1317990FC3C7}"/>
              </a:ext>
            </a:extLst>
          </p:cNvPr>
          <p:cNvSpPr>
            <a:spLocks noGrp="1" noChangeArrowheads="1"/>
          </p:cNvSpPr>
          <p:nvPr>
            <p:ph idx="1"/>
          </p:nvPr>
        </p:nvSpPr>
        <p:spPr/>
        <p:txBody>
          <a:bodyPr/>
          <a:lstStyle/>
          <a:p>
            <a:pPr eaLnBrk="1" hangingPunct="1"/>
            <a:r>
              <a:rPr lang="en-GB" altLang="en-US" sz="2800"/>
              <a:t>This should be brief in content.</a:t>
            </a:r>
          </a:p>
          <a:p>
            <a:pPr eaLnBrk="1" hangingPunct="1"/>
            <a:r>
              <a:rPr lang="en-GB" altLang="en-US" sz="2800"/>
              <a:t>Provide  an overview of the problem (s) or issue (s) you were asked to investigate. </a:t>
            </a:r>
          </a:p>
          <a:p>
            <a:pPr eaLnBrk="1" hangingPunct="1"/>
            <a:r>
              <a:rPr lang="en-GB" altLang="en-US" sz="2800"/>
              <a:t>It should also briefly discuss the main conclusion (s) drawn.  </a:t>
            </a:r>
          </a:p>
        </p:txBody>
      </p:sp>
      <p:sp>
        <p:nvSpPr>
          <p:cNvPr id="10244" name="Slide Number Placeholder 3">
            <a:extLst>
              <a:ext uri="{FF2B5EF4-FFF2-40B4-BE49-F238E27FC236}">
                <a16:creationId xmlns:a16="http://schemas.microsoft.com/office/drawing/2014/main" id="{31713DDC-031D-466F-98AB-F3CA6D41E61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2C1675B5-4AB9-45C5-AF35-97EA97CEFEBF}" type="slidenum">
              <a:rPr lang="en-GB" altLang="en-US" sz="1400" smtClean="0"/>
              <a:pPr>
                <a:spcBef>
                  <a:spcPct val="0"/>
                </a:spcBef>
                <a:buFontTx/>
                <a:buNone/>
              </a:pPr>
              <a:t>11</a:t>
            </a:fld>
            <a:endParaRPr lang="en-GB" altLang="en-US" sz="1400"/>
          </a:p>
        </p:txBody>
      </p:sp>
    </p:spTree>
    <p:extLst>
      <p:ext uri="{BB962C8B-B14F-4D97-AF65-F5344CB8AC3E}">
        <p14:creationId xmlns:p14="http://schemas.microsoft.com/office/powerpoint/2010/main" val="3500111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DFAD0AA6-EE1D-4DA5-8B2D-6072D63D4972}"/>
              </a:ext>
            </a:extLst>
          </p:cNvPr>
          <p:cNvSpPr>
            <a:spLocks noGrp="1" noChangeArrowheads="1"/>
          </p:cNvSpPr>
          <p:nvPr>
            <p:ph type="title"/>
          </p:nvPr>
        </p:nvSpPr>
        <p:spPr/>
        <p:txBody>
          <a:bodyPr/>
          <a:lstStyle/>
          <a:p>
            <a:pPr eaLnBrk="1" hangingPunct="1"/>
            <a:r>
              <a:rPr lang="en-GB" altLang="en-US"/>
              <a:t>Contents Page</a:t>
            </a:r>
          </a:p>
        </p:txBody>
      </p:sp>
      <p:sp>
        <p:nvSpPr>
          <p:cNvPr id="12291" name="Rectangle 3">
            <a:extLst>
              <a:ext uri="{FF2B5EF4-FFF2-40B4-BE49-F238E27FC236}">
                <a16:creationId xmlns:a16="http://schemas.microsoft.com/office/drawing/2014/main" id="{CA0B95A9-4477-43C3-8E4E-9B0BD4234774}"/>
              </a:ext>
            </a:extLst>
          </p:cNvPr>
          <p:cNvSpPr>
            <a:spLocks noGrp="1" noChangeArrowheads="1"/>
          </p:cNvSpPr>
          <p:nvPr>
            <p:ph type="body" idx="1"/>
          </p:nvPr>
        </p:nvSpPr>
        <p:spPr>
          <a:xfrm>
            <a:off x="457200" y="1417638"/>
            <a:ext cx="8229600" cy="4099595"/>
          </a:xfrm>
        </p:spPr>
        <p:txBody>
          <a:bodyPr>
            <a:normAutofit/>
          </a:bodyPr>
          <a:lstStyle/>
          <a:p>
            <a:pPr marL="0" indent="0" eaLnBrk="1" hangingPunct="1">
              <a:buNone/>
            </a:pPr>
            <a:r>
              <a:rPr lang="en-GB" altLang="en-US" sz="2400" dirty="0"/>
              <a:t>List of Sections and Sub-sections with Page Numbers.</a:t>
            </a:r>
          </a:p>
          <a:p>
            <a:pPr marL="0" indent="0" eaLnBrk="1" hangingPunct="1">
              <a:buNone/>
            </a:pPr>
            <a:r>
              <a:rPr lang="en-GB" altLang="en-US" sz="2400" dirty="0"/>
              <a:t>Example:</a:t>
            </a:r>
          </a:p>
          <a:p>
            <a:pPr marL="0" indent="0" eaLnBrk="1" hangingPunct="1">
              <a:buNone/>
            </a:pPr>
            <a:r>
              <a:rPr lang="en-GB" altLang="en-US" sz="2400" dirty="0"/>
              <a:t>	Content				Page No.</a:t>
            </a:r>
          </a:p>
          <a:p>
            <a:pPr marL="0" indent="0" eaLnBrk="1" hangingPunct="1">
              <a:buNone/>
            </a:pPr>
            <a:r>
              <a:rPr lang="en-GB" altLang="en-US" sz="2400" dirty="0"/>
              <a:t>1.0 Introduction	 			1</a:t>
            </a:r>
          </a:p>
          <a:p>
            <a:pPr marL="0" indent="0" eaLnBrk="1" hangingPunct="1">
              <a:buNone/>
            </a:pPr>
            <a:r>
              <a:rPr lang="en-GB" altLang="en-US" sz="2400" dirty="0"/>
              <a:t>2.0 Findings					2</a:t>
            </a:r>
          </a:p>
          <a:p>
            <a:pPr marL="0" indent="0" eaLnBrk="1" hangingPunct="1">
              <a:buNone/>
            </a:pPr>
            <a:r>
              <a:rPr lang="en-GB" altLang="en-US" sz="2400" dirty="0"/>
              <a:t>3.0 Conclusion				6</a:t>
            </a:r>
          </a:p>
          <a:p>
            <a:pPr marL="0" indent="0" eaLnBrk="1" hangingPunct="1">
              <a:buNone/>
            </a:pPr>
            <a:r>
              <a:rPr lang="en-GB" altLang="en-US" sz="2400" dirty="0"/>
              <a:t>4.0 Recommendations			7</a:t>
            </a:r>
          </a:p>
          <a:p>
            <a:pPr marL="0" indent="0" eaLnBrk="1" hangingPunct="1">
              <a:buNone/>
            </a:pPr>
            <a:r>
              <a:rPr lang="en-GB" altLang="en-US" sz="2400" dirty="0"/>
              <a:t>5.0 Reference List				8-9</a:t>
            </a:r>
          </a:p>
          <a:p>
            <a:pPr marL="0" indent="0" eaLnBrk="1" hangingPunct="1">
              <a:buNone/>
            </a:pPr>
            <a:r>
              <a:rPr lang="en-GB" altLang="en-US" sz="2400" dirty="0"/>
              <a:t>6.0 Appendix					10</a:t>
            </a:r>
          </a:p>
        </p:txBody>
      </p:sp>
      <p:sp>
        <p:nvSpPr>
          <p:cNvPr id="12292" name="Slide Number Placeholder 3">
            <a:extLst>
              <a:ext uri="{FF2B5EF4-FFF2-40B4-BE49-F238E27FC236}">
                <a16:creationId xmlns:a16="http://schemas.microsoft.com/office/drawing/2014/main" id="{FB6CED86-2CD4-4178-9FFD-44B9E4F8FDD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D72CEDB-4FD0-4382-9A92-25EF4BC03B73}" type="slidenum">
              <a:rPr lang="en-GB" altLang="en-US" sz="1400" smtClean="0"/>
              <a:pPr>
                <a:spcBef>
                  <a:spcPct val="0"/>
                </a:spcBef>
                <a:buFontTx/>
                <a:buNone/>
              </a:pPr>
              <a:t>12</a:t>
            </a:fld>
            <a:endParaRPr lang="en-GB" altLang="en-US" sz="1400"/>
          </a:p>
        </p:txBody>
      </p:sp>
    </p:spTree>
    <p:extLst>
      <p:ext uri="{BB962C8B-B14F-4D97-AF65-F5344CB8AC3E}">
        <p14:creationId xmlns:p14="http://schemas.microsoft.com/office/powerpoint/2010/main" val="829592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A5D2C-CE9E-4BD4-BD95-C464EEB09994}"/>
              </a:ext>
            </a:extLst>
          </p:cNvPr>
          <p:cNvSpPr>
            <a:spLocks noGrp="1"/>
          </p:cNvSpPr>
          <p:nvPr>
            <p:ph type="title"/>
          </p:nvPr>
        </p:nvSpPr>
        <p:spPr>
          <a:xfrm>
            <a:off x="457200" y="44624"/>
            <a:ext cx="8229600" cy="562074"/>
          </a:xfrm>
        </p:spPr>
        <p:txBody>
          <a:bodyPr>
            <a:normAutofit fontScale="90000"/>
          </a:bodyPr>
          <a:lstStyle/>
          <a:p>
            <a:r>
              <a:rPr lang="en-GB" dirty="0"/>
              <a:t>Assignment Two</a:t>
            </a:r>
          </a:p>
        </p:txBody>
      </p:sp>
      <p:sp>
        <p:nvSpPr>
          <p:cNvPr id="3" name="Content Placeholder 2">
            <a:extLst>
              <a:ext uri="{FF2B5EF4-FFF2-40B4-BE49-F238E27FC236}">
                <a16:creationId xmlns:a16="http://schemas.microsoft.com/office/drawing/2014/main" id="{CA3DD2CD-A249-4A83-A920-6DDA9508C628}"/>
              </a:ext>
            </a:extLst>
          </p:cNvPr>
          <p:cNvSpPr>
            <a:spLocks noGrp="1"/>
          </p:cNvSpPr>
          <p:nvPr>
            <p:ph idx="1"/>
          </p:nvPr>
        </p:nvSpPr>
        <p:spPr>
          <a:xfrm>
            <a:off x="457200" y="750715"/>
            <a:ext cx="8229600" cy="4910534"/>
          </a:xfrm>
        </p:spPr>
        <p:txBody>
          <a:bodyPr>
            <a:normAutofit fontScale="40000" lnSpcReduction="20000"/>
          </a:bodyPr>
          <a:lstStyle/>
          <a:p>
            <a:pPr marL="0" indent="0">
              <a:buNone/>
            </a:pPr>
            <a:r>
              <a:rPr lang="en-GB" sz="4500" dirty="0"/>
              <a:t>The student will produce an individual 2000 word formal report which is to consider the </a:t>
            </a:r>
            <a:r>
              <a:rPr lang="en-GB" sz="4500" b="1" dirty="0"/>
              <a:t>communication skills required to maintain effective teams. </a:t>
            </a:r>
          </a:p>
          <a:p>
            <a:pPr marL="0" indent="0">
              <a:buNone/>
            </a:pPr>
            <a:endParaRPr lang="en-GB" sz="4500" dirty="0"/>
          </a:p>
          <a:p>
            <a:pPr marL="0" lvl="0" indent="0">
              <a:buNone/>
            </a:pPr>
            <a:r>
              <a:rPr lang="en-GB" sz="4500" dirty="0"/>
              <a:t>a.  Read the attached case study and identify the communication issues within the organisation.</a:t>
            </a:r>
          </a:p>
          <a:p>
            <a:pPr marL="0" lvl="0" indent="0">
              <a:buNone/>
            </a:pPr>
            <a:r>
              <a:rPr lang="en-GB" sz="4500" dirty="0"/>
              <a:t>b.  Detail the impact these communication issues have had on effective team work within the organisation.</a:t>
            </a:r>
          </a:p>
          <a:p>
            <a:pPr marL="0" lvl="0" indent="0">
              <a:buNone/>
            </a:pPr>
            <a:r>
              <a:rPr lang="en-GB" sz="4500" dirty="0"/>
              <a:t>c.  Having identified the organisation’s communication and team work issues discuss using supporting models and theories the importance of the communication cycle, management communication methods and verbal and written communication on effective team work.</a:t>
            </a:r>
          </a:p>
          <a:p>
            <a:pPr marL="0" lvl="0" indent="0">
              <a:buNone/>
            </a:pPr>
            <a:r>
              <a:rPr lang="en-GB" sz="4500" dirty="0"/>
              <a:t>d.  Draw a conclusion to the report and offer recommendations to the head of service.  These recommendations should signpost improvements to the organisations communication methods to ensure effective team work.</a:t>
            </a:r>
          </a:p>
          <a:p>
            <a:pPr marL="0" lvl="0" indent="0">
              <a:buNone/>
            </a:pPr>
            <a:r>
              <a:rPr lang="en-GB" sz="4500" dirty="0"/>
              <a:t>e.  Ensure the report is structured as a formal report and ‘Harvard’ referencing is used.  </a:t>
            </a:r>
          </a:p>
          <a:p>
            <a:pPr marL="0" indent="0">
              <a:buNone/>
            </a:pPr>
            <a:r>
              <a:rPr lang="en-GB" sz="4500" dirty="0"/>
              <a:t> </a:t>
            </a:r>
          </a:p>
          <a:p>
            <a:pPr marL="0" indent="0">
              <a:buNone/>
            </a:pPr>
            <a:r>
              <a:rPr lang="en-GB" sz="4500" b="1" dirty="0"/>
              <a:t>Submission date</a:t>
            </a:r>
            <a:r>
              <a:rPr lang="en-GB" sz="4500" dirty="0"/>
              <a:t>: 13</a:t>
            </a:r>
            <a:r>
              <a:rPr lang="en-GB" sz="4500" baseline="30000" dirty="0"/>
              <a:t>th</a:t>
            </a:r>
            <a:r>
              <a:rPr lang="en-GB" sz="4500" dirty="0"/>
              <a:t> July 2018</a:t>
            </a:r>
          </a:p>
          <a:p>
            <a:pPr marL="0" indent="0">
              <a:buNone/>
            </a:pPr>
            <a:r>
              <a:rPr lang="en-GB" sz="4500" b="1" dirty="0"/>
              <a:t>Submission by</a:t>
            </a:r>
            <a:r>
              <a:rPr lang="en-GB" sz="4500" dirty="0"/>
              <a:t>: Turnitin</a:t>
            </a:r>
            <a:r>
              <a:rPr lang="en-GB" sz="4500" b="1" dirty="0"/>
              <a:t> </a:t>
            </a:r>
            <a:endParaRPr lang="en-GB" sz="4500" dirty="0"/>
          </a:p>
          <a:p>
            <a:endParaRPr lang="en-GB" dirty="0"/>
          </a:p>
        </p:txBody>
      </p:sp>
    </p:spTree>
    <p:extLst>
      <p:ext uri="{BB962C8B-B14F-4D97-AF65-F5344CB8AC3E}">
        <p14:creationId xmlns:p14="http://schemas.microsoft.com/office/powerpoint/2010/main" val="1278185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A6795BC2-A082-43BB-9FD6-DC322D975482}"/>
              </a:ext>
            </a:extLst>
          </p:cNvPr>
          <p:cNvSpPr>
            <a:spLocks noGrp="1" noChangeArrowheads="1"/>
          </p:cNvSpPr>
          <p:nvPr>
            <p:ph type="title"/>
          </p:nvPr>
        </p:nvSpPr>
        <p:spPr>
          <a:xfrm>
            <a:off x="457200" y="136525"/>
            <a:ext cx="8229600" cy="916211"/>
          </a:xfrm>
        </p:spPr>
        <p:txBody>
          <a:bodyPr/>
          <a:lstStyle/>
          <a:p>
            <a:r>
              <a:rPr lang="en-US" altLang="en-US" dirty="0"/>
              <a:t>Findings</a:t>
            </a:r>
          </a:p>
        </p:txBody>
      </p:sp>
      <p:sp>
        <p:nvSpPr>
          <p:cNvPr id="18435" name="Content Placeholder 2">
            <a:extLst>
              <a:ext uri="{FF2B5EF4-FFF2-40B4-BE49-F238E27FC236}">
                <a16:creationId xmlns:a16="http://schemas.microsoft.com/office/drawing/2014/main" id="{FE2F2E82-090A-4D20-8F42-E6817199FB03}"/>
              </a:ext>
            </a:extLst>
          </p:cNvPr>
          <p:cNvSpPr>
            <a:spLocks noGrp="1" noChangeArrowheads="1"/>
          </p:cNvSpPr>
          <p:nvPr>
            <p:ph idx="1"/>
          </p:nvPr>
        </p:nvSpPr>
        <p:spPr>
          <a:xfrm>
            <a:off x="457200" y="1052736"/>
            <a:ext cx="8229600" cy="4464497"/>
          </a:xfrm>
        </p:spPr>
        <p:txBody>
          <a:bodyPr>
            <a:normAutofit fontScale="92500"/>
          </a:bodyPr>
          <a:lstStyle/>
          <a:p>
            <a:pPr>
              <a:buFontTx/>
              <a:buNone/>
            </a:pPr>
            <a:r>
              <a:rPr lang="en-GB" altLang="en-US" dirty="0"/>
              <a:t> </a:t>
            </a:r>
          </a:p>
          <a:p>
            <a:pPr marL="0" lvl="0" indent="0">
              <a:buNone/>
            </a:pPr>
            <a:r>
              <a:rPr lang="en-GB" sz="2800" dirty="0"/>
              <a:t>a. Identify the </a:t>
            </a:r>
            <a:r>
              <a:rPr lang="en-GB" sz="2800" b="1" dirty="0"/>
              <a:t>communication issues </a:t>
            </a:r>
            <a:r>
              <a:rPr lang="en-GB" sz="2800" dirty="0"/>
              <a:t>within the organisation.</a:t>
            </a:r>
          </a:p>
          <a:p>
            <a:pPr marL="0" lvl="0" indent="0">
              <a:buNone/>
            </a:pPr>
            <a:r>
              <a:rPr lang="en-GB" sz="2800" dirty="0"/>
              <a:t>b. Detail the </a:t>
            </a:r>
            <a:r>
              <a:rPr lang="en-GB" sz="2800" b="1" dirty="0"/>
              <a:t>impact</a:t>
            </a:r>
            <a:r>
              <a:rPr lang="en-GB" sz="2800" dirty="0"/>
              <a:t> these communication issues have had on effective team work within the organisation.</a:t>
            </a:r>
          </a:p>
          <a:p>
            <a:pPr marL="0" lvl="0" indent="0">
              <a:buNone/>
            </a:pPr>
            <a:r>
              <a:rPr lang="en-GB" sz="2800" dirty="0"/>
              <a:t>c. Discuss using supporting models and theories the importance of the </a:t>
            </a:r>
            <a:r>
              <a:rPr lang="en-GB" sz="2800" b="1" dirty="0"/>
              <a:t>communication cycle</a:t>
            </a:r>
            <a:r>
              <a:rPr lang="en-GB" sz="2800" dirty="0"/>
              <a:t>, management communication </a:t>
            </a:r>
            <a:r>
              <a:rPr lang="en-GB" sz="2800" b="1" dirty="0"/>
              <a:t>methods</a:t>
            </a:r>
            <a:r>
              <a:rPr lang="en-GB" sz="2800" dirty="0"/>
              <a:t> and </a:t>
            </a:r>
            <a:r>
              <a:rPr lang="en-GB" sz="2800" b="1" dirty="0"/>
              <a:t>verbal and written communication</a:t>
            </a:r>
            <a:r>
              <a:rPr lang="en-GB" sz="2800" dirty="0"/>
              <a:t> on effective team work.</a:t>
            </a:r>
          </a:p>
          <a:p>
            <a:pPr marL="0" indent="0">
              <a:buNone/>
            </a:pPr>
            <a:endParaRPr lang="en-GB" altLang="en-US" sz="2800" dirty="0"/>
          </a:p>
          <a:p>
            <a:endParaRPr lang="en-GB" altLang="en-US" sz="2800" dirty="0"/>
          </a:p>
          <a:p>
            <a:endParaRPr lang="en-GB" altLang="en-US" sz="2800" dirty="0"/>
          </a:p>
          <a:p>
            <a:endParaRPr lang="en-GB" altLang="en-US" dirty="0"/>
          </a:p>
          <a:p>
            <a:endParaRPr lang="en-GB" altLang="en-US" dirty="0"/>
          </a:p>
        </p:txBody>
      </p:sp>
      <p:sp>
        <p:nvSpPr>
          <p:cNvPr id="18436" name="Slide Number Placeholder 3">
            <a:extLst>
              <a:ext uri="{FF2B5EF4-FFF2-40B4-BE49-F238E27FC236}">
                <a16:creationId xmlns:a16="http://schemas.microsoft.com/office/drawing/2014/main" id="{436CB00D-25BB-4475-8A2A-B825C424F25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437C304C-4885-42AD-88D0-78BD7B5D0DF9}" type="slidenum">
              <a:rPr lang="en-GB" altLang="en-US" sz="1400" smtClean="0"/>
              <a:pPr>
                <a:spcBef>
                  <a:spcPct val="0"/>
                </a:spcBef>
                <a:buFontTx/>
                <a:buNone/>
              </a:pPr>
              <a:t>14</a:t>
            </a:fld>
            <a:endParaRPr lang="en-GB" altLang="en-US" sz="1400"/>
          </a:p>
        </p:txBody>
      </p:sp>
    </p:spTree>
    <p:extLst>
      <p:ext uri="{BB962C8B-B14F-4D97-AF65-F5344CB8AC3E}">
        <p14:creationId xmlns:p14="http://schemas.microsoft.com/office/powerpoint/2010/main" val="3722282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98718-52BE-49F2-8B91-A5CE1CF8C3AB}"/>
              </a:ext>
            </a:extLst>
          </p:cNvPr>
          <p:cNvSpPr>
            <a:spLocks noGrp="1"/>
          </p:cNvSpPr>
          <p:nvPr>
            <p:ph type="title"/>
          </p:nvPr>
        </p:nvSpPr>
        <p:spPr>
          <a:xfrm>
            <a:off x="457200" y="1052736"/>
            <a:ext cx="8229600" cy="652934"/>
          </a:xfrm>
        </p:spPr>
        <p:txBody>
          <a:bodyPr>
            <a:noAutofit/>
          </a:bodyPr>
          <a:lstStyle/>
          <a:p>
            <a:pPr algn="l"/>
            <a:r>
              <a:rPr lang="en-GB" sz="3600" i="1" dirty="0"/>
              <a:t>A. Identify the </a:t>
            </a:r>
            <a:r>
              <a:rPr lang="en-GB" sz="3600" b="1" i="1" dirty="0"/>
              <a:t>communication issues </a:t>
            </a:r>
            <a:r>
              <a:rPr lang="en-GB" sz="3600" i="1" dirty="0"/>
              <a:t>within the organisation.</a:t>
            </a:r>
            <a:br>
              <a:rPr lang="en-GB" sz="3600" i="1" dirty="0"/>
            </a:br>
            <a:r>
              <a:rPr lang="en-GB" sz="3600" i="1" dirty="0"/>
              <a:t>B. Detail the </a:t>
            </a:r>
            <a:r>
              <a:rPr lang="en-GB" sz="3600" b="1" i="1" dirty="0"/>
              <a:t>Impact</a:t>
            </a:r>
            <a:r>
              <a:rPr lang="en-GB" sz="3600" i="1" dirty="0"/>
              <a:t> . . .</a:t>
            </a:r>
            <a:br>
              <a:rPr lang="en-GB" sz="3600" i="1" dirty="0"/>
            </a:br>
            <a:endParaRPr lang="en-GB" sz="3600" i="1" dirty="0"/>
          </a:p>
        </p:txBody>
      </p:sp>
      <p:sp>
        <p:nvSpPr>
          <p:cNvPr id="3" name="Content Placeholder 2">
            <a:extLst>
              <a:ext uri="{FF2B5EF4-FFF2-40B4-BE49-F238E27FC236}">
                <a16:creationId xmlns:a16="http://schemas.microsoft.com/office/drawing/2014/main" id="{8875C4B2-CD73-4D71-855E-813CCE5171D0}"/>
              </a:ext>
            </a:extLst>
          </p:cNvPr>
          <p:cNvSpPr>
            <a:spLocks noGrp="1"/>
          </p:cNvSpPr>
          <p:nvPr>
            <p:ph idx="1"/>
          </p:nvPr>
        </p:nvSpPr>
        <p:spPr>
          <a:xfrm>
            <a:off x="457200" y="2132856"/>
            <a:ext cx="8229600" cy="3600401"/>
          </a:xfrm>
        </p:spPr>
        <p:txBody>
          <a:bodyPr/>
          <a:lstStyle/>
          <a:p>
            <a:pPr marL="0" indent="0" algn="ctr">
              <a:buNone/>
            </a:pPr>
            <a:endParaRPr lang="en-GB" dirty="0"/>
          </a:p>
          <a:p>
            <a:pPr marL="0" indent="0" algn="ctr">
              <a:buNone/>
            </a:pPr>
            <a:r>
              <a:rPr lang="en-GB" dirty="0"/>
              <a:t>Activity – 20 minutes</a:t>
            </a:r>
          </a:p>
          <a:p>
            <a:pPr marL="0" indent="0" algn="ctr">
              <a:buNone/>
            </a:pPr>
            <a:r>
              <a:rPr lang="en-GB" dirty="0"/>
              <a:t>In your groups, analyse the case study. List the issues and detail the impact on effective teamwork.</a:t>
            </a:r>
          </a:p>
        </p:txBody>
      </p:sp>
    </p:spTree>
    <p:extLst>
      <p:ext uri="{BB962C8B-B14F-4D97-AF65-F5344CB8AC3E}">
        <p14:creationId xmlns:p14="http://schemas.microsoft.com/office/powerpoint/2010/main" val="497334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81822-9C82-49CB-82FA-4DE1AAB8FED4}"/>
              </a:ext>
            </a:extLst>
          </p:cNvPr>
          <p:cNvSpPr>
            <a:spLocks noGrp="1"/>
          </p:cNvSpPr>
          <p:nvPr>
            <p:ph type="title"/>
          </p:nvPr>
        </p:nvSpPr>
        <p:spPr>
          <a:xfrm>
            <a:off x="457200" y="274638"/>
            <a:ext cx="8229600" cy="706090"/>
          </a:xfrm>
        </p:spPr>
        <p:txBody>
          <a:bodyPr>
            <a:normAutofit fontScale="90000"/>
          </a:bodyPr>
          <a:lstStyle/>
          <a:p>
            <a:r>
              <a:rPr lang="en-GB" dirty="0"/>
              <a:t>A. The Issues</a:t>
            </a:r>
          </a:p>
        </p:txBody>
      </p:sp>
      <p:sp>
        <p:nvSpPr>
          <p:cNvPr id="3" name="Content Placeholder 2">
            <a:extLst>
              <a:ext uri="{FF2B5EF4-FFF2-40B4-BE49-F238E27FC236}">
                <a16:creationId xmlns:a16="http://schemas.microsoft.com/office/drawing/2014/main" id="{FCE59F02-2520-47E8-9AD6-0EE192F66401}"/>
              </a:ext>
            </a:extLst>
          </p:cNvPr>
          <p:cNvSpPr>
            <a:spLocks noGrp="1"/>
          </p:cNvSpPr>
          <p:nvPr>
            <p:ph idx="1"/>
          </p:nvPr>
        </p:nvSpPr>
        <p:spPr>
          <a:xfrm>
            <a:off x="457200" y="1124744"/>
            <a:ext cx="8229600" cy="4392489"/>
          </a:xfrm>
        </p:spPr>
        <p:txBody>
          <a:bodyPr>
            <a:normAutofit fontScale="62500" lnSpcReduction="20000"/>
          </a:bodyPr>
          <a:lstStyle/>
          <a:p>
            <a:r>
              <a:rPr lang="en-GB" altLang="en-US" dirty="0"/>
              <a:t>Barriers to communication – location of teams. </a:t>
            </a:r>
          </a:p>
          <a:p>
            <a:r>
              <a:rPr lang="en-GB" altLang="en-US" dirty="0"/>
              <a:t>High absence and turnover as a symptom of poor management (including communication) – absence not being managed, staff not being spoken to regarding why they are leaving. </a:t>
            </a:r>
          </a:p>
          <a:p>
            <a:r>
              <a:rPr lang="en-GB" altLang="en-US" dirty="0"/>
              <a:t>Managers not dealing with poor performance.</a:t>
            </a:r>
          </a:p>
          <a:p>
            <a:r>
              <a:rPr lang="en-GB" altLang="en-US" dirty="0"/>
              <a:t>Inconsistent standards.</a:t>
            </a:r>
          </a:p>
          <a:p>
            <a:r>
              <a:rPr lang="en-GB" altLang="en-US" dirty="0"/>
              <a:t>No two way communication with employees (using models that are one-way)</a:t>
            </a:r>
          </a:p>
          <a:p>
            <a:r>
              <a:rPr lang="en-GB" altLang="en-US" dirty="0"/>
              <a:t>Less face to face communication (lack of variety of communication methods)</a:t>
            </a:r>
          </a:p>
          <a:p>
            <a:r>
              <a:rPr lang="en-GB" altLang="en-US" dirty="0"/>
              <a:t>Lack of trust – not working together.</a:t>
            </a:r>
          </a:p>
          <a:p>
            <a:r>
              <a:rPr lang="en-GB" altLang="en-US" dirty="0"/>
              <a:t>New employees not having a proper induction.</a:t>
            </a:r>
          </a:p>
          <a:p>
            <a:r>
              <a:rPr lang="en-GB" altLang="en-US" dirty="0"/>
              <a:t>No mechanisms to communicate ideas.</a:t>
            </a:r>
          </a:p>
          <a:p>
            <a:r>
              <a:rPr lang="en-GB" altLang="en-US" dirty="0"/>
              <a:t>Achievements not recognised.</a:t>
            </a:r>
          </a:p>
          <a:p>
            <a:r>
              <a:rPr lang="en-GB" altLang="en-US" dirty="0"/>
              <a:t>Any more?</a:t>
            </a:r>
          </a:p>
          <a:p>
            <a:endParaRPr lang="en-GB" altLang="en-US" dirty="0"/>
          </a:p>
          <a:p>
            <a:endParaRPr lang="en-GB" dirty="0"/>
          </a:p>
        </p:txBody>
      </p:sp>
    </p:spTree>
    <p:extLst>
      <p:ext uri="{BB962C8B-B14F-4D97-AF65-F5344CB8AC3E}">
        <p14:creationId xmlns:p14="http://schemas.microsoft.com/office/powerpoint/2010/main" val="3312139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22971-E91D-46CF-88B6-E29F5E9BFADB}"/>
              </a:ext>
            </a:extLst>
          </p:cNvPr>
          <p:cNvSpPr>
            <a:spLocks noGrp="1"/>
          </p:cNvSpPr>
          <p:nvPr>
            <p:ph type="title"/>
          </p:nvPr>
        </p:nvSpPr>
        <p:spPr/>
        <p:txBody>
          <a:bodyPr/>
          <a:lstStyle/>
          <a:p>
            <a:r>
              <a:rPr lang="en-GB" dirty="0"/>
              <a:t>B. Detail the Impact . . .</a:t>
            </a:r>
          </a:p>
        </p:txBody>
      </p:sp>
      <p:sp>
        <p:nvSpPr>
          <p:cNvPr id="3" name="Content Placeholder 2">
            <a:extLst>
              <a:ext uri="{FF2B5EF4-FFF2-40B4-BE49-F238E27FC236}">
                <a16:creationId xmlns:a16="http://schemas.microsoft.com/office/drawing/2014/main" id="{917EE34B-E42E-45AF-A600-59C34E0558A3}"/>
              </a:ext>
            </a:extLst>
          </p:cNvPr>
          <p:cNvSpPr>
            <a:spLocks noGrp="1"/>
          </p:cNvSpPr>
          <p:nvPr>
            <p:ph idx="1"/>
          </p:nvPr>
        </p:nvSpPr>
        <p:spPr/>
        <p:txBody>
          <a:bodyPr>
            <a:normAutofit fontScale="92500" lnSpcReduction="10000"/>
          </a:bodyPr>
          <a:lstStyle/>
          <a:p>
            <a:r>
              <a:rPr lang="en-GB" altLang="en-US" dirty="0"/>
              <a:t>Passive conflict – absenteeism/turnover</a:t>
            </a:r>
          </a:p>
          <a:p>
            <a:r>
              <a:rPr lang="en-GB" altLang="en-US" dirty="0"/>
              <a:t>Workers are not happy/stress</a:t>
            </a:r>
          </a:p>
          <a:p>
            <a:r>
              <a:rPr lang="en-GB" altLang="en-US" dirty="0"/>
              <a:t>Potential further conflict between managers and other employees</a:t>
            </a:r>
          </a:p>
          <a:p>
            <a:r>
              <a:rPr lang="en-GB" altLang="en-US" dirty="0"/>
              <a:t>Quality issues (reports/standards)</a:t>
            </a:r>
          </a:p>
          <a:p>
            <a:r>
              <a:rPr lang="en-GB" altLang="en-US" dirty="0"/>
              <a:t>Working as a group and not a team – no sense of identity, purpose, goal, inter-dependency. No ‘self-regulation’.</a:t>
            </a:r>
          </a:p>
          <a:p>
            <a:pPr marL="0" indent="0">
              <a:buNone/>
            </a:pPr>
            <a:endParaRPr lang="en-GB" altLang="en-US" dirty="0"/>
          </a:p>
          <a:p>
            <a:pPr marL="0" indent="0">
              <a:buNone/>
            </a:pPr>
            <a:endParaRPr lang="en-GB" altLang="en-US" dirty="0"/>
          </a:p>
          <a:p>
            <a:endParaRPr lang="en-GB" dirty="0"/>
          </a:p>
        </p:txBody>
      </p:sp>
    </p:spTree>
    <p:extLst>
      <p:ext uri="{BB962C8B-B14F-4D97-AF65-F5344CB8AC3E}">
        <p14:creationId xmlns:p14="http://schemas.microsoft.com/office/powerpoint/2010/main" val="3399531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FC741FF3-F556-4EE6-AC98-AD5CF26078C0}"/>
              </a:ext>
            </a:extLst>
          </p:cNvPr>
          <p:cNvSpPr>
            <a:spLocks noGrp="1" noChangeArrowheads="1"/>
          </p:cNvSpPr>
          <p:nvPr>
            <p:ph type="title"/>
          </p:nvPr>
        </p:nvSpPr>
        <p:spPr/>
        <p:txBody>
          <a:bodyPr>
            <a:normAutofit/>
          </a:bodyPr>
          <a:lstStyle/>
          <a:p>
            <a:r>
              <a:rPr lang="en-GB" altLang="en-US" sz="3600" dirty="0"/>
              <a:t>C. Discuss using supporting models . . .</a:t>
            </a:r>
          </a:p>
        </p:txBody>
      </p:sp>
      <p:sp>
        <p:nvSpPr>
          <p:cNvPr id="22531" name="Content Placeholder 2">
            <a:extLst>
              <a:ext uri="{FF2B5EF4-FFF2-40B4-BE49-F238E27FC236}">
                <a16:creationId xmlns:a16="http://schemas.microsoft.com/office/drawing/2014/main" id="{2DB81FDF-F9CE-4BFD-A5D1-9ED0FB33B189}"/>
              </a:ext>
            </a:extLst>
          </p:cNvPr>
          <p:cNvSpPr>
            <a:spLocks noGrp="1" noChangeArrowheads="1"/>
          </p:cNvSpPr>
          <p:nvPr>
            <p:ph idx="1"/>
          </p:nvPr>
        </p:nvSpPr>
        <p:spPr/>
        <p:txBody>
          <a:bodyPr/>
          <a:lstStyle/>
          <a:p>
            <a:pPr marL="0" indent="0">
              <a:buNone/>
            </a:pPr>
            <a:r>
              <a:rPr lang="en-GB" altLang="en-US" sz="2400" dirty="0"/>
              <a:t>In this section you will need to discuss and critically evaluate models/theories which you have studied in the module and specifically relate them to the case study issues. You will need to consider at least Argyle, Shannon and Weaver,  </a:t>
            </a:r>
            <a:r>
              <a:rPr lang="en-GB" altLang="en-US" sz="2400" dirty="0" err="1"/>
              <a:t>Berlo</a:t>
            </a:r>
            <a:r>
              <a:rPr lang="en-GB" altLang="en-US" sz="2400" dirty="0"/>
              <a:t>, and Tuckman.</a:t>
            </a:r>
            <a:r>
              <a:rPr lang="en-GB" altLang="en-US" dirty="0"/>
              <a:t> </a:t>
            </a:r>
          </a:p>
          <a:p>
            <a:pPr marL="0" indent="0">
              <a:buNone/>
            </a:pPr>
            <a:r>
              <a:rPr lang="en-GB" altLang="en-US" sz="2400" dirty="0"/>
              <a:t>When discussing methods and verbal/written communication include best practice from the CIPD, </a:t>
            </a:r>
            <a:r>
              <a:rPr lang="en-GB" altLang="en-US" sz="2400" dirty="0" err="1"/>
              <a:t>XpertHR</a:t>
            </a:r>
            <a:r>
              <a:rPr lang="en-GB" altLang="en-US" sz="2400" dirty="0"/>
              <a:t> as well as peer reviewed articles. </a:t>
            </a:r>
          </a:p>
        </p:txBody>
      </p:sp>
      <p:sp>
        <p:nvSpPr>
          <p:cNvPr id="22532" name="Slide Number Placeholder 3">
            <a:extLst>
              <a:ext uri="{FF2B5EF4-FFF2-40B4-BE49-F238E27FC236}">
                <a16:creationId xmlns:a16="http://schemas.microsoft.com/office/drawing/2014/main" id="{2EBAE043-1029-4BFD-A30D-D4CC490E6667}"/>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CBBF0C4E-E74C-4DF9-BB23-5273B1D6BC1D}" type="slidenum">
              <a:rPr lang="en-GB" altLang="en-US" sz="1400" smtClean="0"/>
              <a:pPr>
                <a:spcBef>
                  <a:spcPct val="0"/>
                </a:spcBef>
                <a:buFontTx/>
                <a:buNone/>
              </a:pPr>
              <a:t>18</a:t>
            </a:fld>
            <a:endParaRPr lang="en-GB" altLang="en-US" sz="1400"/>
          </a:p>
        </p:txBody>
      </p:sp>
    </p:spTree>
    <p:extLst>
      <p:ext uri="{BB962C8B-B14F-4D97-AF65-F5344CB8AC3E}">
        <p14:creationId xmlns:p14="http://schemas.microsoft.com/office/powerpoint/2010/main" val="3199894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8E6BC5B6-6AE9-4D13-948E-64CE1E874A75}"/>
              </a:ext>
            </a:extLst>
          </p:cNvPr>
          <p:cNvSpPr>
            <a:spLocks noGrp="1" noChangeArrowheads="1"/>
          </p:cNvSpPr>
          <p:nvPr>
            <p:ph type="title"/>
          </p:nvPr>
        </p:nvSpPr>
        <p:spPr>
          <a:xfrm>
            <a:off x="457200" y="274638"/>
            <a:ext cx="8229600" cy="562074"/>
          </a:xfrm>
        </p:spPr>
        <p:txBody>
          <a:bodyPr/>
          <a:lstStyle/>
          <a:p>
            <a:r>
              <a:rPr lang="en-GB" altLang="en-US" sz="2800" dirty="0"/>
              <a:t>Conclusion</a:t>
            </a:r>
          </a:p>
        </p:txBody>
      </p:sp>
      <p:sp>
        <p:nvSpPr>
          <p:cNvPr id="14339" name="Content Placeholder 2">
            <a:extLst>
              <a:ext uri="{FF2B5EF4-FFF2-40B4-BE49-F238E27FC236}">
                <a16:creationId xmlns:a16="http://schemas.microsoft.com/office/drawing/2014/main" id="{94168C6D-EF4C-47EE-A1EB-4640E81A77C7}"/>
              </a:ext>
            </a:extLst>
          </p:cNvPr>
          <p:cNvSpPr>
            <a:spLocks noGrp="1" noChangeArrowheads="1"/>
          </p:cNvSpPr>
          <p:nvPr>
            <p:ph idx="1"/>
          </p:nvPr>
        </p:nvSpPr>
        <p:spPr>
          <a:xfrm>
            <a:off x="685800" y="980729"/>
            <a:ext cx="7772400" cy="4464495"/>
          </a:xfrm>
        </p:spPr>
        <p:txBody>
          <a:bodyPr>
            <a:normAutofit fontScale="92500" lnSpcReduction="10000"/>
          </a:bodyPr>
          <a:lstStyle/>
          <a:p>
            <a:pPr marL="0" indent="0" eaLnBrk="1" hangingPunct="1">
              <a:buNone/>
              <a:defRPr/>
            </a:pPr>
            <a:r>
              <a:rPr lang="en-GB" altLang="en-US" sz="2400" dirty="0"/>
              <a:t>Within the conclusion section you need to ‘summarise’ the following:</a:t>
            </a:r>
          </a:p>
          <a:p>
            <a:pPr eaLnBrk="1" hangingPunct="1">
              <a:defRPr/>
            </a:pPr>
            <a:r>
              <a:rPr lang="en-GB" altLang="en-US" sz="2400" dirty="0"/>
              <a:t>The main communication issues that are impacting on effective team work at the organisation.</a:t>
            </a:r>
          </a:p>
          <a:p>
            <a:pPr eaLnBrk="1" hangingPunct="1">
              <a:defRPr/>
            </a:pPr>
            <a:r>
              <a:rPr lang="en-GB" altLang="en-US" sz="2400" dirty="0"/>
              <a:t>Which models/theories should be utilised to support/improve communication and team work at the organisation.</a:t>
            </a:r>
          </a:p>
          <a:p>
            <a:pPr eaLnBrk="1" hangingPunct="1">
              <a:defRPr/>
            </a:pPr>
            <a:r>
              <a:rPr lang="en-GB" altLang="en-US" sz="2400" dirty="0"/>
              <a:t>The conclusion should  ONLY be based  on information drawn from the ‘findings’ section.</a:t>
            </a:r>
          </a:p>
          <a:p>
            <a:pPr eaLnBrk="1" hangingPunct="1">
              <a:defRPr/>
            </a:pPr>
            <a:r>
              <a:rPr lang="en-GB" altLang="en-US" sz="2400" dirty="0"/>
              <a:t>Include only the main points from your findings and link these comments back to your terms of reference - </a:t>
            </a:r>
          </a:p>
          <a:p>
            <a:pPr eaLnBrk="1" hangingPunct="1">
              <a:defRPr/>
            </a:pPr>
            <a:r>
              <a:rPr lang="en-GB" altLang="en-US" sz="2400" dirty="0"/>
              <a:t>Do the findings/conclusion resolve the problem/s?  </a:t>
            </a:r>
          </a:p>
          <a:p>
            <a:pPr marL="0" indent="0" eaLnBrk="1" hangingPunct="1">
              <a:buFontTx/>
              <a:buNone/>
              <a:defRPr/>
            </a:pPr>
            <a:r>
              <a:rPr lang="en-GB" altLang="en-US" sz="2400" dirty="0"/>
              <a:t> </a:t>
            </a:r>
          </a:p>
          <a:p>
            <a:pPr>
              <a:defRPr/>
            </a:pPr>
            <a:endParaRPr lang="en-GB" altLang="en-US" sz="2400" dirty="0"/>
          </a:p>
        </p:txBody>
      </p:sp>
      <p:sp>
        <p:nvSpPr>
          <p:cNvPr id="24580" name="Slide Number Placeholder 3">
            <a:extLst>
              <a:ext uri="{FF2B5EF4-FFF2-40B4-BE49-F238E27FC236}">
                <a16:creationId xmlns:a16="http://schemas.microsoft.com/office/drawing/2014/main" id="{E56FB1A6-E157-4D83-AEA9-C7B4BA5E3C4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F817422-DBB7-406B-825C-DFF0DE266195}" type="slidenum">
              <a:rPr lang="en-GB" altLang="en-US" sz="1400" smtClean="0"/>
              <a:pPr>
                <a:spcBef>
                  <a:spcPct val="0"/>
                </a:spcBef>
                <a:buFontTx/>
                <a:buNone/>
              </a:pPr>
              <a:t>19</a:t>
            </a:fld>
            <a:endParaRPr lang="en-GB" altLang="en-US" sz="1400"/>
          </a:p>
        </p:txBody>
      </p:sp>
    </p:spTree>
    <p:extLst>
      <p:ext uri="{BB962C8B-B14F-4D97-AF65-F5344CB8AC3E}">
        <p14:creationId xmlns:p14="http://schemas.microsoft.com/office/powerpoint/2010/main" val="31480614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61FFF93C-BFF8-491F-8E50-93FF4631E5E0}"/>
              </a:ext>
            </a:extLst>
          </p:cNvPr>
          <p:cNvSpPr>
            <a:spLocks noGrp="1" noChangeArrowheads="1"/>
          </p:cNvSpPr>
          <p:nvPr>
            <p:ph type="title"/>
          </p:nvPr>
        </p:nvSpPr>
        <p:spPr/>
        <p:txBody>
          <a:bodyPr/>
          <a:lstStyle/>
          <a:p>
            <a:pPr eaLnBrk="1" hangingPunct="1"/>
            <a:r>
              <a:rPr lang="en-GB" altLang="en-US" dirty="0"/>
              <a:t> </a:t>
            </a:r>
            <a:r>
              <a:rPr lang="en-GB" altLang="en-US" sz="2800" dirty="0"/>
              <a:t>Recommendations</a:t>
            </a:r>
          </a:p>
        </p:txBody>
      </p:sp>
      <p:sp>
        <p:nvSpPr>
          <p:cNvPr id="26627" name="Rectangle 3">
            <a:extLst>
              <a:ext uri="{FF2B5EF4-FFF2-40B4-BE49-F238E27FC236}">
                <a16:creationId xmlns:a16="http://schemas.microsoft.com/office/drawing/2014/main" id="{6E3BAB4A-B76B-4E03-9082-04855AFF8C33}"/>
              </a:ext>
            </a:extLst>
          </p:cNvPr>
          <p:cNvSpPr>
            <a:spLocks noGrp="1" noChangeArrowheads="1"/>
          </p:cNvSpPr>
          <p:nvPr>
            <p:ph type="body" idx="1"/>
          </p:nvPr>
        </p:nvSpPr>
        <p:spPr/>
        <p:txBody>
          <a:bodyPr/>
          <a:lstStyle/>
          <a:p>
            <a:pPr eaLnBrk="1" hangingPunct="1"/>
            <a:r>
              <a:rPr lang="en-GB" altLang="en-US" sz="2800" dirty="0"/>
              <a:t>Should state the future actions required/provide advice based on the findings/conclusions.</a:t>
            </a:r>
          </a:p>
          <a:p>
            <a:pPr eaLnBrk="1" hangingPunct="1"/>
            <a:r>
              <a:rPr lang="en-GB" altLang="en-US" sz="2800" dirty="0"/>
              <a:t>Improve management communication methods by …………..</a:t>
            </a:r>
          </a:p>
          <a:p>
            <a:pPr eaLnBrk="1" hangingPunct="1"/>
            <a:r>
              <a:rPr lang="en-GB" altLang="en-US" sz="2800" dirty="0"/>
              <a:t>Develop the management team by ………..</a:t>
            </a:r>
          </a:p>
          <a:p>
            <a:pPr eaLnBrk="1" hangingPunct="1"/>
            <a:r>
              <a:rPr lang="en-GB" altLang="en-US" sz="2800" dirty="0"/>
              <a:t>Engage employees in………….</a:t>
            </a:r>
          </a:p>
        </p:txBody>
      </p:sp>
      <p:sp>
        <p:nvSpPr>
          <p:cNvPr id="26628" name="Slide Number Placeholder 3">
            <a:extLst>
              <a:ext uri="{FF2B5EF4-FFF2-40B4-BE49-F238E27FC236}">
                <a16:creationId xmlns:a16="http://schemas.microsoft.com/office/drawing/2014/main" id="{B834E4B2-315C-40E9-B467-A53BC76334D6}"/>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56E3DAD6-8C0D-40ED-A6E0-FB0C1C7065FE}" type="slidenum">
              <a:rPr lang="en-GB" altLang="en-US" sz="1400" smtClean="0"/>
              <a:pPr>
                <a:spcBef>
                  <a:spcPct val="0"/>
                </a:spcBef>
                <a:buFontTx/>
                <a:buNone/>
              </a:pPr>
              <a:t>20</a:t>
            </a:fld>
            <a:endParaRPr lang="en-GB" altLang="en-US" sz="1400"/>
          </a:p>
        </p:txBody>
      </p:sp>
    </p:spTree>
    <p:extLst>
      <p:ext uri="{BB962C8B-B14F-4D97-AF65-F5344CB8AC3E}">
        <p14:creationId xmlns:p14="http://schemas.microsoft.com/office/powerpoint/2010/main" val="1023261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899C6-FBB1-44F4-B9CA-0C14D9EC5A5D}"/>
              </a:ext>
            </a:extLst>
          </p:cNvPr>
          <p:cNvSpPr>
            <a:spLocks noGrp="1"/>
          </p:cNvSpPr>
          <p:nvPr>
            <p:ph type="title"/>
          </p:nvPr>
        </p:nvSpPr>
        <p:spPr>
          <a:xfrm>
            <a:off x="486916" y="163140"/>
            <a:ext cx="8229600" cy="1143000"/>
          </a:xfrm>
        </p:spPr>
        <p:txBody>
          <a:bodyPr/>
          <a:lstStyle/>
          <a:p>
            <a:r>
              <a:rPr lang="en-GB" dirty="0"/>
              <a:t>Points to Consider</a:t>
            </a:r>
          </a:p>
        </p:txBody>
      </p:sp>
      <p:sp>
        <p:nvSpPr>
          <p:cNvPr id="3" name="Content Placeholder 2">
            <a:extLst>
              <a:ext uri="{FF2B5EF4-FFF2-40B4-BE49-F238E27FC236}">
                <a16:creationId xmlns:a16="http://schemas.microsoft.com/office/drawing/2014/main" id="{32B33462-33F6-4299-923B-295F1D5D0F0B}"/>
              </a:ext>
            </a:extLst>
          </p:cNvPr>
          <p:cNvSpPr>
            <a:spLocks noGrp="1"/>
          </p:cNvSpPr>
          <p:nvPr>
            <p:ph idx="1"/>
          </p:nvPr>
        </p:nvSpPr>
        <p:spPr>
          <a:xfrm>
            <a:off x="457200" y="1340768"/>
            <a:ext cx="8229600" cy="4176465"/>
          </a:xfrm>
        </p:spPr>
        <p:txBody>
          <a:bodyPr>
            <a:normAutofit fontScale="70000" lnSpcReduction="20000"/>
          </a:bodyPr>
          <a:lstStyle/>
          <a:p>
            <a:r>
              <a:rPr lang="en-GB" altLang="en-US" dirty="0"/>
              <a:t>Need for communication to be 2 way – the communication cycle</a:t>
            </a:r>
          </a:p>
          <a:p>
            <a:r>
              <a:rPr lang="en-GB" altLang="en-US" dirty="0"/>
              <a:t>Need a variety of communication methods</a:t>
            </a:r>
          </a:p>
          <a:p>
            <a:r>
              <a:rPr lang="en-GB" altLang="en-US" dirty="0"/>
              <a:t>Face to face – to build trust, opportunity for feedback (how do you know your message has been understood?)</a:t>
            </a:r>
          </a:p>
          <a:p>
            <a:r>
              <a:rPr lang="en-GB" altLang="en-US" dirty="0"/>
              <a:t>Importance of non-verbal cues</a:t>
            </a:r>
          </a:p>
          <a:p>
            <a:r>
              <a:rPr lang="en-GB" altLang="en-US" dirty="0"/>
              <a:t>Importance of style – collaborative, need to consult</a:t>
            </a:r>
          </a:p>
          <a:p>
            <a:r>
              <a:rPr lang="en-GB" altLang="en-US" dirty="0"/>
              <a:t>Importance of employee voice – making sure employees are heard</a:t>
            </a:r>
          </a:p>
          <a:p>
            <a:r>
              <a:rPr lang="en-GB" altLang="en-US" dirty="0"/>
              <a:t>Motivating employees – common goals, clear roles, reward and recognition</a:t>
            </a:r>
          </a:p>
          <a:p>
            <a:endParaRPr lang="en-GB" dirty="0"/>
          </a:p>
        </p:txBody>
      </p:sp>
    </p:spTree>
    <p:extLst>
      <p:ext uri="{BB962C8B-B14F-4D97-AF65-F5344CB8AC3E}">
        <p14:creationId xmlns:p14="http://schemas.microsoft.com/office/powerpoint/2010/main" val="2828775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09D8826D-F54F-4327-9C70-D16E89ACB0B0}"/>
              </a:ext>
            </a:extLst>
          </p:cNvPr>
          <p:cNvSpPr>
            <a:spLocks noGrp="1"/>
          </p:cNvSpPr>
          <p:nvPr>
            <p:ph type="title"/>
          </p:nvPr>
        </p:nvSpPr>
        <p:spPr>
          <a:xfrm>
            <a:off x="631825" y="-171450"/>
            <a:ext cx="7772400" cy="1143000"/>
          </a:xfrm>
        </p:spPr>
        <p:txBody>
          <a:bodyPr/>
          <a:lstStyle/>
          <a:p>
            <a:r>
              <a:rPr lang="en-GB" altLang="en-US" dirty="0"/>
              <a:t>Possible Recommendations</a:t>
            </a:r>
          </a:p>
        </p:txBody>
      </p:sp>
      <p:sp>
        <p:nvSpPr>
          <p:cNvPr id="40963" name="Content Placeholder 2">
            <a:extLst>
              <a:ext uri="{FF2B5EF4-FFF2-40B4-BE49-F238E27FC236}">
                <a16:creationId xmlns:a16="http://schemas.microsoft.com/office/drawing/2014/main" id="{A4698F08-6312-4CA7-ADCF-AF596B6B6D60}"/>
              </a:ext>
            </a:extLst>
          </p:cNvPr>
          <p:cNvSpPr>
            <a:spLocks noGrp="1"/>
          </p:cNvSpPr>
          <p:nvPr>
            <p:ph idx="1"/>
          </p:nvPr>
        </p:nvSpPr>
        <p:spPr>
          <a:xfrm>
            <a:off x="614363" y="908050"/>
            <a:ext cx="7772400" cy="4609182"/>
          </a:xfrm>
        </p:spPr>
        <p:txBody>
          <a:bodyPr>
            <a:normAutofit fontScale="92500" lnSpcReduction="20000"/>
          </a:bodyPr>
          <a:lstStyle/>
          <a:p>
            <a:r>
              <a:rPr lang="en-GB" altLang="en-US" sz="2400" dirty="0"/>
              <a:t>Consult with employees about issues – ask for feedback – improve involvement and participation (noticeboards, newsletters, surveys, focus groups, employee representation). Improve ‘employee voice’. </a:t>
            </a:r>
          </a:p>
          <a:p>
            <a:r>
              <a:rPr lang="en-GB" altLang="en-US" sz="2400" dirty="0"/>
              <a:t>Reintroduce regular team meetings which are two way – communication cycle</a:t>
            </a:r>
          </a:p>
          <a:p>
            <a:r>
              <a:rPr lang="en-GB" altLang="en-US" sz="2400" dirty="0"/>
              <a:t>Regular events with the Head of Service.</a:t>
            </a:r>
          </a:p>
          <a:p>
            <a:r>
              <a:rPr lang="en-GB" altLang="en-US" sz="2400" dirty="0"/>
              <a:t>Reward and recognition events/tools – recommend specific ones</a:t>
            </a:r>
          </a:p>
          <a:p>
            <a:r>
              <a:rPr lang="en-GB" altLang="en-US" sz="2400" dirty="0"/>
              <a:t>Use variety of communication methods - Use of technology to connect staff - apps</a:t>
            </a:r>
          </a:p>
          <a:p>
            <a:r>
              <a:rPr lang="en-GB" altLang="en-US" sz="2400" dirty="0"/>
              <a:t>Training for managers – active listening, team building, Tuckman, Belbin. </a:t>
            </a:r>
          </a:p>
          <a:p>
            <a:r>
              <a:rPr lang="en-GB" altLang="en-US" sz="2400" dirty="0"/>
              <a:t>Remove barriers – location</a:t>
            </a:r>
          </a:p>
          <a:p>
            <a:r>
              <a:rPr lang="en-GB" altLang="en-US" sz="2400" dirty="0"/>
              <a:t>Introduce Mission, Vision and objectives (common goals).</a:t>
            </a:r>
          </a:p>
        </p:txBody>
      </p:sp>
      <p:sp>
        <p:nvSpPr>
          <p:cNvPr id="40964" name="Slide Number Placeholder 3">
            <a:extLst>
              <a:ext uri="{FF2B5EF4-FFF2-40B4-BE49-F238E27FC236}">
                <a16:creationId xmlns:a16="http://schemas.microsoft.com/office/drawing/2014/main" id="{DF7D2F2D-A557-4565-9DD6-AF48405AFBF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3F198886-B290-4014-A165-301257CA77D0}" type="slidenum">
              <a:rPr lang="en-GB" altLang="en-US" sz="1400" smtClean="0"/>
              <a:pPr>
                <a:spcBef>
                  <a:spcPct val="0"/>
                </a:spcBef>
                <a:buFontTx/>
                <a:buNone/>
              </a:pPr>
              <a:t>22</a:t>
            </a:fld>
            <a:endParaRPr lang="en-GB" altLang="en-US" sz="1400"/>
          </a:p>
        </p:txBody>
      </p:sp>
    </p:spTree>
    <p:extLst>
      <p:ext uri="{BB962C8B-B14F-4D97-AF65-F5344CB8AC3E}">
        <p14:creationId xmlns:p14="http://schemas.microsoft.com/office/powerpoint/2010/main" val="18322816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40B86C7-238D-4EC9-A5D1-2573A94B82C2}"/>
              </a:ext>
            </a:extLst>
          </p:cNvPr>
          <p:cNvSpPr>
            <a:spLocks noGrp="1" noChangeArrowheads="1"/>
          </p:cNvSpPr>
          <p:nvPr>
            <p:ph type="title"/>
          </p:nvPr>
        </p:nvSpPr>
        <p:spPr/>
        <p:txBody>
          <a:bodyPr>
            <a:normAutofit fontScale="90000"/>
          </a:bodyPr>
          <a:lstStyle/>
          <a:p>
            <a:pPr eaLnBrk="1" hangingPunct="1"/>
            <a:r>
              <a:rPr lang="en-GB" altLang="en-US" dirty="0"/>
              <a:t>Appendices</a:t>
            </a:r>
            <a:br>
              <a:rPr lang="en-GB" altLang="en-US" dirty="0"/>
            </a:br>
            <a:endParaRPr lang="en-GB" altLang="en-US" dirty="0"/>
          </a:p>
        </p:txBody>
      </p:sp>
      <p:sp>
        <p:nvSpPr>
          <p:cNvPr id="16387" name="Rectangle 3">
            <a:extLst>
              <a:ext uri="{FF2B5EF4-FFF2-40B4-BE49-F238E27FC236}">
                <a16:creationId xmlns:a16="http://schemas.microsoft.com/office/drawing/2014/main" id="{C28D1D26-B65E-4DC0-A617-AD1A94EC037C}"/>
              </a:ext>
            </a:extLst>
          </p:cNvPr>
          <p:cNvSpPr>
            <a:spLocks noGrp="1" noChangeArrowheads="1"/>
          </p:cNvSpPr>
          <p:nvPr>
            <p:ph type="body" idx="1"/>
          </p:nvPr>
        </p:nvSpPr>
        <p:spPr/>
        <p:txBody>
          <a:bodyPr>
            <a:normAutofit/>
          </a:bodyPr>
          <a:lstStyle/>
          <a:p>
            <a:pPr marL="0" indent="0" eaLnBrk="1" hangingPunct="1">
              <a:lnSpc>
                <a:spcPct val="90000"/>
              </a:lnSpc>
              <a:buFontTx/>
              <a:buNone/>
              <a:defRPr/>
            </a:pPr>
            <a:endParaRPr lang="en-GB" altLang="en-US" dirty="0"/>
          </a:p>
          <a:p>
            <a:pPr eaLnBrk="1" hangingPunct="1">
              <a:lnSpc>
                <a:spcPct val="90000"/>
              </a:lnSpc>
              <a:defRPr/>
            </a:pPr>
            <a:r>
              <a:rPr lang="en-GB" altLang="en-US" sz="2800" dirty="0"/>
              <a:t>Should include relevant supporting information e.g. Organisation chart, Communication Network Plan- Past/Present/Future</a:t>
            </a:r>
          </a:p>
        </p:txBody>
      </p:sp>
      <p:sp>
        <p:nvSpPr>
          <p:cNvPr id="28676" name="Slide Number Placeholder 3">
            <a:extLst>
              <a:ext uri="{FF2B5EF4-FFF2-40B4-BE49-F238E27FC236}">
                <a16:creationId xmlns:a16="http://schemas.microsoft.com/office/drawing/2014/main" id="{77998D4E-E545-4AE8-96C8-B32B980F047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BB66C758-2BA4-47A1-BD9A-9B19ECA3B2C3}" type="slidenum">
              <a:rPr lang="en-GB" altLang="en-US" sz="1400" smtClean="0"/>
              <a:pPr>
                <a:spcBef>
                  <a:spcPct val="0"/>
                </a:spcBef>
                <a:buFontTx/>
                <a:buNone/>
              </a:pPr>
              <a:t>23</a:t>
            </a:fld>
            <a:endParaRPr lang="en-GB" altLang="en-US" sz="1400"/>
          </a:p>
        </p:txBody>
      </p:sp>
    </p:spTree>
    <p:extLst>
      <p:ext uri="{BB962C8B-B14F-4D97-AF65-F5344CB8AC3E}">
        <p14:creationId xmlns:p14="http://schemas.microsoft.com/office/powerpoint/2010/main" val="13230579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2349494F-9970-4CB5-84D7-E0F5CD073010}"/>
              </a:ext>
            </a:extLst>
          </p:cNvPr>
          <p:cNvSpPr>
            <a:spLocks noGrp="1" noChangeArrowheads="1"/>
          </p:cNvSpPr>
          <p:nvPr>
            <p:ph type="title"/>
          </p:nvPr>
        </p:nvSpPr>
        <p:spPr/>
        <p:txBody>
          <a:bodyPr/>
          <a:lstStyle/>
          <a:p>
            <a:pPr eaLnBrk="1" hangingPunct="1"/>
            <a:r>
              <a:rPr lang="en-GB" altLang="en-US" sz="2800" dirty="0"/>
              <a:t>Reference List</a:t>
            </a:r>
          </a:p>
        </p:txBody>
      </p:sp>
      <p:sp>
        <p:nvSpPr>
          <p:cNvPr id="17411" name="Rectangle 3">
            <a:extLst>
              <a:ext uri="{FF2B5EF4-FFF2-40B4-BE49-F238E27FC236}">
                <a16:creationId xmlns:a16="http://schemas.microsoft.com/office/drawing/2014/main" id="{3E0A1D56-BA53-4B67-8F75-F1E988C71426}"/>
              </a:ext>
            </a:extLst>
          </p:cNvPr>
          <p:cNvSpPr>
            <a:spLocks noGrp="1" noChangeArrowheads="1"/>
          </p:cNvSpPr>
          <p:nvPr>
            <p:ph type="body" idx="1"/>
          </p:nvPr>
        </p:nvSpPr>
        <p:spPr>
          <a:xfrm>
            <a:off x="685800" y="1166812"/>
            <a:ext cx="7772400" cy="4524375"/>
          </a:xfrm>
        </p:spPr>
        <p:txBody>
          <a:bodyPr>
            <a:normAutofit lnSpcReduction="10000"/>
          </a:bodyPr>
          <a:lstStyle/>
          <a:p>
            <a:pPr marL="0" indent="0" eaLnBrk="1" hangingPunct="1">
              <a:lnSpc>
                <a:spcPct val="90000"/>
              </a:lnSpc>
              <a:buFontTx/>
              <a:buNone/>
              <a:defRPr/>
            </a:pPr>
            <a:endParaRPr lang="en-GB" altLang="en-US" sz="2400" dirty="0"/>
          </a:p>
          <a:p>
            <a:pPr eaLnBrk="1" hangingPunct="1">
              <a:lnSpc>
                <a:spcPct val="90000"/>
              </a:lnSpc>
              <a:defRPr/>
            </a:pPr>
            <a:r>
              <a:rPr lang="en-GB" altLang="en-US" sz="2800" dirty="0"/>
              <a:t>Students should reference  direct quotations and material taken from other sources including:  </a:t>
            </a:r>
          </a:p>
          <a:p>
            <a:pPr eaLnBrk="1" hangingPunct="1">
              <a:lnSpc>
                <a:spcPct val="90000"/>
              </a:lnSpc>
              <a:defRPr/>
            </a:pPr>
            <a:r>
              <a:rPr lang="en-GB" altLang="en-US" sz="2800" dirty="0"/>
              <a:t>Textbook/Journal</a:t>
            </a:r>
          </a:p>
          <a:p>
            <a:pPr eaLnBrk="1" hangingPunct="1">
              <a:lnSpc>
                <a:spcPct val="90000"/>
              </a:lnSpc>
              <a:defRPr/>
            </a:pPr>
            <a:r>
              <a:rPr lang="en-GB" altLang="en-US" sz="2800" dirty="0"/>
              <a:t>Author (s) name</a:t>
            </a:r>
          </a:p>
          <a:p>
            <a:pPr eaLnBrk="1" hangingPunct="1">
              <a:lnSpc>
                <a:spcPct val="90000"/>
              </a:lnSpc>
              <a:defRPr/>
            </a:pPr>
            <a:r>
              <a:rPr lang="en-GB" altLang="en-US" sz="2800" dirty="0"/>
              <a:t>Date of work</a:t>
            </a:r>
          </a:p>
          <a:p>
            <a:pPr eaLnBrk="1" hangingPunct="1">
              <a:lnSpc>
                <a:spcPct val="90000"/>
              </a:lnSpc>
              <a:defRPr/>
            </a:pPr>
            <a:r>
              <a:rPr lang="en-GB" altLang="en-US" sz="2800" dirty="0"/>
              <a:t>Page Number(s) from Textbook/Edition of Journal.</a:t>
            </a:r>
          </a:p>
          <a:p>
            <a:pPr eaLnBrk="1" hangingPunct="1">
              <a:lnSpc>
                <a:spcPct val="90000"/>
              </a:lnSpc>
              <a:defRPr/>
            </a:pPr>
            <a:r>
              <a:rPr lang="en-GB" altLang="en-US" sz="2800" dirty="0"/>
              <a:t>Websites- Website address and date accessed.</a:t>
            </a:r>
          </a:p>
          <a:p>
            <a:pPr marL="0" indent="0" eaLnBrk="1" hangingPunct="1">
              <a:lnSpc>
                <a:spcPct val="90000"/>
              </a:lnSpc>
              <a:buNone/>
              <a:defRPr/>
            </a:pPr>
            <a:endParaRPr lang="en-GB" altLang="en-US" sz="2400" dirty="0"/>
          </a:p>
          <a:p>
            <a:pPr eaLnBrk="1" hangingPunct="1">
              <a:lnSpc>
                <a:spcPct val="90000"/>
              </a:lnSpc>
              <a:defRPr/>
            </a:pPr>
            <a:endParaRPr lang="en-GB" altLang="en-US" sz="2400" dirty="0"/>
          </a:p>
        </p:txBody>
      </p:sp>
      <p:sp>
        <p:nvSpPr>
          <p:cNvPr id="30724" name="Slide Number Placeholder 3">
            <a:extLst>
              <a:ext uri="{FF2B5EF4-FFF2-40B4-BE49-F238E27FC236}">
                <a16:creationId xmlns:a16="http://schemas.microsoft.com/office/drawing/2014/main" id="{3E633CD3-A201-4349-8C81-80A661BB0C5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fld id="{FF3F700A-68EB-4FC5-B1CC-25DCF8124DA5}" type="slidenum">
              <a:rPr lang="en-GB" altLang="en-US" sz="1400" smtClean="0"/>
              <a:pPr>
                <a:spcBef>
                  <a:spcPct val="0"/>
                </a:spcBef>
                <a:buFontTx/>
                <a:buNone/>
              </a:pPr>
              <a:t>24</a:t>
            </a:fld>
            <a:endParaRPr lang="en-GB" altLang="en-US" sz="1400"/>
          </a:p>
        </p:txBody>
      </p:sp>
    </p:spTree>
    <p:extLst>
      <p:ext uri="{BB962C8B-B14F-4D97-AF65-F5344CB8AC3E}">
        <p14:creationId xmlns:p14="http://schemas.microsoft.com/office/powerpoint/2010/main" val="28719312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CBDEB-EA36-4970-BFCB-8E5E017C0EFA}"/>
              </a:ext>
            </a:extLst>
          </p:cNvPr>
          <p:cNvSpPr>
            <a:spLocks noGrp="1"/>
          </p:cNvSpPr>
          <p:nvPr>
            <p:ph type="title"/>
          </p:nvPr>
        </p:nvSpPr>
        <p:spPr/>
        <p:txBody>
          <a:bodyPr/>
          <a:lstStyle/>
          <a:p>
            <a:r>
              <a:rPr lang="en-GB" dirty="0"/>
              <a:t>Sources to Include</a:t>
            </a:r>
          </a:p>
        </p:txBody>
      </p:sp>
      <p:sp>
        <p:nvSpPr>
          <p:cNvPr id="3" name="Content Placeholder 2">
            <a:extLst>
              <a:ext uri="{FF2B5EF4-FFF2-40B4-BE49-F238E27FC236}">
                <a16:creationId xmlns:a16="http://schemas.microsoft.com/office/drawing/2014/main" id="{AA3C1C95-BECE-4ACB-A0E1-0C0A3CDB2EB8}"/>
              </a:ext>
            </a:extLst>
          </p:cNvPr>
          <p:cNvSpPr>
            <a:spLocks noGrp="1"/>
          </p:cNvSpPr>
          <p:nvPr>
            <p:ph idx="1"/>
          </p:nvPr>
        </p:nvSpPr>
        <p:spPr>
          <a:xfrm>
            <a:off x="457200" y="1417638"/>
            <a:ext cx="8229600" cy="4099595"/>
          </a:xfrm>
        </p:spPr>
        <p:txBody>
          <a:bodyPr>
            <a:normAutofit fontScale="85000" lnSpcReduction="20000"/>
          </a:bodyPr>
          <a:lstStyle/>
          <a:p>
            <a:r>
              <a:rPr lang="en-GB" dirty="0"/>
              <a:t>The core texts given to you at the start of the course – read the chapters on teamwork and communication.</a:t>
            </a:r>
          </a:p>
          <a:p>
            <a:r>
              <a:rPr lang="en-GB" dirty="0"/>
              <a:t>Consult the sources that the authors (</a:t>
            </a:r>
            <a:r>
              <a:rPr lang="en-GB" dirty="0" err="1"/>
              <a:t>eg</a:t>
            </a:r>
            <a:r>
              <a:rPr lang="en-GB" dirty="0"/>
              <a:t> Peter Morgan) have used to write their chapters. </a:t>
            </a:r>
          </a:p>
          <a:p>
            <a:r>
              <a:rPr lang="en-GB" dirty="0"/>
              <a:t>Books and articles on communication – models, theory.</a:t>
            </a:r>
          </a:p>
          <a:p>
            <a:r>
              <a:rPr lang="en-GB" dirty="0"/>
              <a:t>The articles on the Belbin website.</a:t>
            </a:r>
          </a:p>
          <a:p>
            <a:r>
              <a:rPr lang="en-GB" dirty="0"/>
              <a:t>Other CREDIBLE websites – ACAS, CIPD, managers.org., Harvard Business Review, Personnel Today, People Management. </a:t>
            </a:r>
          </a:p>
          <a:p>
            <a:pPr marL="0" indent="0">
              <a:buNone/>
            </a:pPr>
            <a:endParaRPr lang="en-GB" dirty="0"/>
          </a:p>
        </p:txBody>
      </p:sp>
    </p:spTree>
    <p:extLst>
      <p:ext uri="{BB962C8B-B14F-4D97-AF65-F5344CB8AC3E}">
        <p14:creationId xmlns:p14="http://schemas.microsoft.com/office/powerpoint/2010/main" val="25780034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9F630-52BF-4278-92F1-69FE37BD4FD6}"/>
              </a:ext>
            </a:extLst>
          </p:cNvPr>
          <p:cNvSpPr>
            <a:spLocks noGrp="1"/>
          </p:cNvSpPr>
          <p:nvPr>
            <p:ph type="title"/>
          </p:nvPr>
        </p:nvSpPr>
        <p:spPr/>
        <p:txBody>
          <a:bodyPr/>
          <a:lstStyle/>
          <a:p>
            <a:r>
              <a:rPr lang="en-GB" b="1" dirty="0"/>
              <a:t>Examples of Intext Citation</a:t>
            </a:r>
          </a:p>
        </p:txBody>
      </p:sp>
      <p:sp>
        <p:nvSpPr>
          <p:cNvPr id="3" name="Content Placeholder 2">
            <a:extLst>
              <a:ext uri="{FF2B5EF4-FFF2-40B4-BE49-F238E27FC236}">
                <a16:creationId xmlns:a16="http://schemas.microsoft.com/office/drawing/2014/main" id="{9175F87E-F38E-4119-96DD-11798FB77C41}"/>
              </a:ext>
            </a:extLst>
          </p:cNvPr>
          <p:cNvSpPr>
            <a:spLocks noGrp="1"/>
          </p:cNvSpPr>
          <p:nvPr>
            <p:ph idx="1"/>
          </p:nvPr>
        </p:nvSpPr>
        <p:spPr/>
        <p:txBody>
          <a:bodyPr/>
          <a:lstStyle/>
          <a:p>
            <a:pPr marL="0" indent="0">
              <a:buNone/>
            </a:pPr>
            <a:r>
              <a:rPr lang="en-GB" dirty="0"/>
              <a:t>According to Taylor (2014), the major causes of turnover fall into 4 categories.</a:t>
            </a:r>
          </a:p>
          <a:p>
            <a:pPr marL="0" indent="0">
              <a:buNone/>
            </a:pPr>
            <a:endParaRPr lang="en-GB" dirty="0"/>
          </a:p>
          <a:p>
            <a:pPr marL="0" indent="0">
              <a:buNone/>
            </a:pPr>
            <a:r>
              <a:rPr lang="en-GB" dirty="0"/>
              <a:t>According to Saunders et al (2016, p.580) “coding is used to categorise data with similar meanings”.</a:t>
            </a:r>
          </a:p>
          <a:p>
            <a:endParaRPr lang="en-GB" dirty="0"/>
          </a:p>
        </p:txBody>
      </p:sp>
    </p:spTree>
    <p:extLst>
      <p:ext uri="{BB962C8B-B14F-4D97-AF65-F5344CB8AC3E}">
        <p14:creationId xmlns:p14="http://schemas.microsoft.com/office/powerpoint/2010/main" val="3990469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9B737-7661-4B59-9307-A853FE968D7F}"/>
              </a:ext>
            </a:extLst>
          </p:cNvPr>
          <p:cNvSpPr>
            <a:spLocks noGrp="1"/>
          </p:cNvSpPr>
          <p:nvPr>
            <p:ph type="title"/>
          </p:nvPr>
        </p:nvSpPr>
        <p:spPr/>
        <p:txBody>
          <a:bodyPr>
            <a:normAutofit fontScale="90000"/>
          </a:bodyPr>
          <a:lstStyle/>
          <a:p>
            <a:r>
              <a:rPr lang="en-GB" sz="3600" b="1" dirty="0"/>
              <a:t>Examples of Entries on Reference List</a:t>
            </a:r>
          </a:p>
        </p:txBody>
      </p:sp>
      <p:sp>
        <p:nvSpPr>
          <p:cNvPr id="3" name="Content Placeholder 2">
            <a:extLst>
              <a:ext uri="{FF2B5EF4-FFF2-40B4-BE49-F238E27FC236}">
                <a16:creationId xmlns:a16="http://schemas.microsoft.com/office/drawing/2014/main" id="{33890A31-46DE-437A-894F-6AA443901406}"/>
              </a:ext>
            </a:extLst>
          </p:cNvPr>
          <p:cNvSpPr>
            <a:spLocks noGrp="1"/>
          </p:cNvSpPr>
          <p:nvPr>
            <p:ph idx="1"/>
          </p:nvPr>
        </p:nvSpPr>
        <p:spPr/>
        <p:txBody>
          <a:bodyPr>
            <a:normAutofit fontScale="92500" lnSpcReduction="10000"/>
          </a:bodyPr>
          <a:lstStyle/>
          <a:p>
            <a:pPr marL="0" indent="0">
              <a:buNone/>
            </a:pPr>
            <a:r>
              <a:rPr lang="en-GB" dirty="0"/>
              <a:t>ACAS (2014b). The People Factor: Engage your Employees for Business Success. </a:t>
            </a:r>
            <a:r>
              <a:rPr lang="en-GB" i="1" dirty="0"/>
              <a:t>ACAS.</a:t>
            </a:r>
            <a:r>
              <a:rPr lang="en-GB" dirty="0"/>
              <a:t> [On-line]. Available at </a:t>
            </a:r>
            <a:r>
              <a:rPr lang="en-GB" u="sng" dirty="0">
                <a:hlinkClick r:id="rId2"/>
              </a:rPr>
              <a:t>www.acas.org.uk</a:t>
            </a:r>
            <a:r>
              <a:rPr lang="en-GB" dirty="0"/>
              <a:t> (Accessed 11</a:t>
            </a:r>
            <a:r>
              <a:rPr lang="en-GB" baseline="30000" dirty="0"/>
              <a:t>th</a:t>
            </a:r>
            <a:r>
              <a:rPr lang="en-GB" dirty="0"/>
              <a:t> October 2016). </a:t>
            </a:r>
          </a:p>
          <a:p>
            <a:pPr marL="0" indent="0">
              <a:buNone/>
            </a:pPr>
            <a:endParaRPr lang="en-GB" dirty="0"/>
          </a:p>
          <a:p>
            <a:pPr marL="0" indent="0">
              <a:buNone/>
            </a:pPr>
            <a:r>
              <a:rPr lang="en-GB" dirty="0"/>
              <a:t>Taylor, S. (2014). </a:t>
            </a:r>
            <a:r>
              <a:rPr lang="en-GB" i="1" dirty="0"/>
              <a:t>Resourcing and Talent Management</a:t>
            </a:r>
            <a:r>
              <a:rPr lang="en-GB" dirty="0"/>
              <a:t>. (6</a:t>
            </a:r>
            <a:r>
              <a:rPr lang="en-GB" baseline="30000" dirty="0"/>
              <a:t>th</a:t>
            </a:r>
            <a:r>
              <a:rPr lang="en-GB" dirty="0"/>
              <a:t> </a:t>
            </a:r>
            <a:r>
              <a:rPr lang="en-GB" dirty="0" err="1"/>
              <a:t>edn</a:t>
            </a:r>
            <a:r>
              <a:rPr lang="en-GB" dirty="0"/>
              <a:t>). London: Chartered Institute of Personnel and Development. </a:t>
            </a:r>
          </a:p>
          <a:p>
            <a:pPr marL="0" indent="0">
              <a:buNone/>
            </a:pPr>
            <a:endParaRPr lang="en-GB" dirty="0"/>
          </a:p>
        </p:txBody>
      </p:sp>
    </p:spTree>
    <p:extLst>
      <p:ext uri="{BB962C8B-B14F-4D97-AF65-F5344CB8AC3E}">
        <p14:creationId xmlns:p14="http://schemas.microsoft.com/office/powerpoint/2010/main" val="3921634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568A5-8D07-49E3-9E35-7BEBFF7770E6}"/>
              </a:ext>
            </a:extLst>
          </p:cNvPr>
          <p:cNvSpPr>
            <a:spLocks noGrp="1"/>
          </p:cNvSpPr>
          <p:nvPr>
            <p:ph type="title"/>
          </p:nvPr>
        </p:nvSpPr>
        <p:spPr>
          <a:xfrm>
            <a:off x="457200" y="116632"/>
            <a:ext cx="8229600" cy="432048"/>
          </a:xfrm>
        </p:spPr>
        <p:txBody>
          <a:bodyPr>
            <a:noAutofit/>
          </a:bodyPr>
          <a:lstStyle/>
          <a:p>
            <a:r>
              <a:rPr lang="en-GB" sz="3600" dirty="0"/>
              <a:t>What we’ll be looking for</a:t>
            </a:r>
          </a:p>
        </p:txBody>
      </p:sp>
      <p:sp>
        <p:nvSpPr>
          <p:cNvPr id="3" name="Content Placeholder 2">
            <a:extLst>
              <a:ext uri="{FF2B5EF4-FFF2-40B4-BE49-F238E27FC236}">
                <a16:creationId xmlns:a16="http://schemas.microsoft.com/office/drawing/2014/main" id="{76AB27F0-1D09-47B6-85C8-8E3940CA2188}"/>
              </a:ext>
            </a:extLst>
          </p:cNvPr>
          <p:cNvSpPr>
            <a:spLocks noGrp="1"/>
          </p:cNvSpPr>
          <p:nvPr>
            <p:ph idx="1"/>
          </p:nvPr>
        </p:nvSpPr>
        <p:spPr>
          <a:xfrm>
            <a:off x="457200" y="908720"/>
            <a:ext cx="8229600" cy="5040560"/>
          </a:xfrm>
        </p:spPr>
        <p:txBody>
          <a:bodyPr>
            <a:normAutofit fontScale="40000" lnSpcReduction="20000"/>
          </a:bodyPr>
          <a:lstStyle/>
          <a:p>
            <a:pPr marL="0" indent="0">
              <a:buNone/>
            </a:pPr>
            <a:r>
              <a:rPr lang="en-GB" sz="6200" b="1" dirty="0"/>
              <a:t>Research informed literature </a:t>
            </a:r>
            <a:r>
              <a:rPr lang="en-GB" sz="6200" dirty="0"/>
              <a:t>- include at least twelve references. These should be taken from appropriate journals, textbooks and reliable websites. A reference list should be provided using Harvard referencing convention.</a:t>
            </a:r>
          </a:p>
          <a:p>
            <a:pPr marL="0" indent="0">
              <a:buNone/>
            </a:pPr>
            <a:endParaRPr lang="en-GB" sz="6200" dirty="0"/>
          </a:p>
          <a:p>
            <a:pPr marL="0" indent="0">
              <a:buNone/>
            </a:pPr>
            <a:r>
              <a:rPr lang="en-GB" sz="6200" b="1" dirty="0"/>
              <a:t>Knowledge and Understanding of Subject </a:t>
            </a:r>
            <a:r>
              <a:rPr lang="en-GB" sz="6200" dirty="0"/>
              <a:t>- demonstrate your knowledge and understanding of  the theories/models that you have studied within the module </a:t>
            </a:r>
            <a:r>
              <a:rPr lang="en-GB" sz="6200" dirty="0" err="1"/>
              <a:t>e.g</a:t>
            </a:r>
            <a:r>
              <a:rPr lang="en-GB" sz="6200" dirty="0"/>
              <a:t>  Tuckman, Shannon and Weaver, </a:t>
            </a:r>
            <a:r>
              <a:rPr lang="en-GB" sz="6200" dirty="0" err="1"/>
              <a:t>Berlo’s</a:t>
            </a:r>
            <a:r>
              <a:rPr lang="en-GB" sz="6200" dirty="0"/>
              <a:t>. </a:t>
            </a:r>
          </a:p>
          <a:p>
            <a:pPr marL="0" indent="0">
              <a:buNone/>
            </a:pPr>
            <a:endParaRPr lang="en-GB" sz="6200" dirty="0"/>
          </a:p>
          <a:p>
            <a:pPr marL="0" indent="0">
              <a:buNone/>
            </a:pPr>
            <a:r>
              <a:rPr lang="en-GB" sz="6200" b="1" dirty="0"/>
              <a:t>Analysis</a:t>
            </a:r>
            <a:r>
              <a:rPr lang="en-GB" sz="6200" dirty="0"/>
              <a:t> - demonstrate through the use of examples how management communication methods- verbal and written impact on effective team work.</a:t>
            </a:r>
          </a:p>
          <a:p>
            <a:endParaRPr lang="en-GB" dirty="0"/>
          </a:p>
        </p:txBody>
      </p:sp>
    </p:spTree>
    <p:extLst>
      <p:ext uri="{BB962C8B-B14F-4D97-AF65-F5344CB8AC3E}">
        <p14:creationId xmlns:p14="http://schemas.microsoft.com/office/powerpoint/2010/main" val="24822115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325AE3-3959-41F7-A961-D282220ED102}"/>
              </a:ext>
            </a:extLst>
          </p:cNvPr>
          <p:cNvSpPr>
            <a:spLocks noGrp="1"/>
          </p:cNvSpPr>
          <p:nvPr>
            <p:ph idx="1"/>
          </p:nvPr>
        </p:nvSpPr>
        <p:spPr>
          <a:xfrm>
            <a:off x="457200" y="692696"/>
            <a:ext cx="8229600" cy="4824537"/>
          </a:xfrm>
        </p:spPr>
        <p:txBody>
          <a:bodyPr>
            <a:normAutofit fontScale="77500" lnSpcReduction="20000"/>
          </a:bodyPr>
          <a:lstStyle/>
          <a:p>
            <a:pPr marL="0" indent="0">
              <a:buNone/>
            </a:pPr>
            <a:r>
              <a:rPr lang="en-GB" b="1" dirty="0"/>
              <a:t>Practical application and deployment </a:t>
            </a:r>
            <a:r>
              <a:rPr lang="en-GB" dirty="0"/>
              <a:t>- within the conclusion to the report signpost areas for improvement in communication and effective team working. Based on the case study information, theories/models of communication and effective team working develop recommendations which improve communication methods and ensure effective team work.</a:t>
            </a:r>
          </a:p>
          <a:p>
            <a:pPr marL="0" indent="0">
              <a:buNone/>
            </a:pPr>
            <a:endParaRPr lang="en-GB" dirty="0"/>
          </a:p>
          <a:p>
            <a:pPr marL="0" indent="0">
              <a:buNone/>
            </a:pPr>
            <a:r>
              <a:rPr lang="en-GB" b="1" dirty="0"/>
              <a:t>Skills for professional practice </a:t>
            </a:r>
            <a:r>
              <a:rPr lang="en-GB" dirty="0"/>
              <a:t>– an individual formal report which demonstrates an ability to problem solve, make effective decisions, present  information in a clear and coherent format and use Harvard referencing. </a:t>
            </a:r>
          </a:p>
          <a:p>
            <a:endParaRPr lang="en-GB" dirty="0"/>
          </a:p>
        </p:txBody>
      </p:sp>
    </p:spTree>
    <p:extLst>
      <p:ext uri="{BB962C8B-B14F-4D97-AF65-F5344CB8AC3E}">
        <p14:creationId xmlns:p14="http://schemas.microsoft.com/office/powerpoint/2010/main" val="218710144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 name="QUESTION" val="1"/>
  <p:tag name="TYPE" val="0"/>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purl.org/dc/dcmitype/"/>
    <ds:schemaRef ds:uri="http://schemas.microsoft.com/office/2006/metadata/properties"/>
    <ds:schemaRef ds:uri="http://purl.org/dc/elements/1.1/"/>
    <ds:schemaRef ds:uri="a908d394-d138-480e-87a3-ff44c37f991a"/>
    <ds:schemaRef ds:uri="http://purl.org/dc/terms/"/>
    <ds:schemaRef ds:uri="http://schemas.openxmlformats.org/package/2006/metadata/core-properties"/>
    <ds:schemaRef ds:uri="http://schemas.microsoft.com/office/2006/documentManagement/types"/>
    <ds:schemaRef ds:uri="http://www.w3.org/XML/1998/namespace"/>
    <ds:schemaRef ds:uri="http://schemas.microsoft.com/office/infopath/2007/PartnerControls"/>
    <ds:schemaRef ds:uri="f66716c4-314f-46c1-b01e-5a44c61897d8"/>
  </ds:schemaRefs>
</ds:datastoreItem>
</file>

<file path=customXml/itemProps3.xml><?xml version="1.0" encoding="utf-8"?>
<ds:datastoreItem xmlns:ds="http://schemas.openxmlformats.org/officeDocument/2006/customXml" ds:itemID="{7DA52748-D761-4B85-A552-FABE4E18BA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352</TotalTime>
  <Words>1890</Words>
  <Application>Microsoft Office PowerPoint</Application>
  <PresentationFormat>On-screen Show (4:3)</PresentationFormat>
  <Paragraphs>299</Paragraphs>
  <Slides>29</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Myriad Pro</vt:lpstr>
      <vt:lpstr>Times New Roman</vt:lpstr>
      <vt:lpstr>20140311PresentationUWTSDTemplate</vt:lpstr>
      <vt:lpstr>CertHE Skills for the Workplace Module: BMSK4002</vt:lpstr>
      <vt:lpstr>Overview of Session</vt:lpstr>
      <vt:lpstr>A Communication Cycle</vt:lpstr>
      <vt:lpstr>The Shannon-Weaver Mathematical Model, 1949</vt:lpstr>
      <vt:lpstr>Berlo’s Model of Communication</vt:lpstr>
      <vt:lpstr>Schramm’s Model of Communication, 1954</vt:lpstr>
      <vt:lpstr>Comparative Study</vt:lpstr>
      <vt:lpstr>Report Writing</vt:lpstr>
      <vt:lpstr>Report Writing- Checklist</vt:lpstr>
      <vt:lpstr>Title Page</vt:lpstr>
      <vt:lpstr>Executive Summary</vt:lpstr>
      <vt:lpstr>Contents Page</vt:lpstr>
      <vt:lpstr>Assignment Two</vt:lpstr>
      <vt:lpstr>Findings</vt:lpstr>
      <vt:lpstr>A. Identify the communication issues within the organisation. B. Detail the Impact . . . </vt:lpstr>
      <vt:lpstr>A. The Issues</vt:lpstr>
      <vt:lpstr>B. Detail the Impact . . .</vt:lpstr>
      <vt:lpstr>C. Discuss using supporting models . . .</vt:lpstr>
      <vt:lpstr>Conclusion</vt:lpstr>
      <vt:lpstr> Recommendations</vt:lpstr>
      <vt:lpstr>Points to Consider</vt:lpstr>
      <vt:lpstr>Possible Recommendations</vt:lpstr>
      <vt:lpstr>Appendices </vt:lpstr>
      <vt:lpstr>Reference List</vt:lpstr>
      <vt:lpstr>Sources to Include</vt:lpstr>
      <vt:lpstr>Examples of Intext Citation</vt:lpstr>
      <vt:lpstr>Examples of Entries on Reference List</vt:lpstr>
      <vt:lpstr>What we’ll be looking for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Julie Thomas</cp:lastModifiedBy>
  <cp:revision>25</cp:revision>
  <dcterms:created xsi:type="dcterms:W3CDTF">2015-04-14T15:21:28Z</dcterms:created>
  <dcterms:modified xsi:type="dcterms:W3CDTF">2018-06-20T14:00:22Z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