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41"/>
  </p:notesMasterIdLst>
  <p:handoutMasterIdLst>
    <p:handoutMasterId r:id="rId42"/>
  </p:handoutMasterIdLst>
  <p:sldIdLst>
    <p:sldId id="373" r:id="rId2"/>
    <p:sldId id="409" r:id="rId3"/>
    <p:sldId id="376" r:id="rId4"/>
    <p:sldId id="398" r:id="rId5"/>
    <p:sldId id="397" r:id="rId6"/>
    <p:sldId id="396" r:id="rId7"/>
    <p:sldId id="374" r:id="rId8"/>
    <p:sldId id="377" r:id="rId9"/>
    <p:sldId id="379" r:id="rId10"/>
    <p:sldId id="378" r:id="rId11"/>
    <p:sldId id="380" r:id="rId12"/>
    <p:sldId id="381" r:id="rId13"/>
    <p:sldId id="401" r:id="rId14"/>
    <p:sldId id="390" r:id="rId15"/>
    <p:sldId id="382" r:id="rId16"/>
    <p:sldId id="407" r:id="rId17"/>
    <p:sldId id="386" r:id="rId18"/>
    <p:sldId id="391" r:id="rId19"/>
    <p:sldId id="392" r:id="rId20"/>
    <p:sldId id="389" r:id="rId21"/>
    <p:sldId id="385" r:id="rId22"/>
    <p:sldId id="384" r:id="rId23"/>
    <p:sldId id="393" r:id="rId24"/>
    <p:sldId id="394" r:id="rId25"/>
    <p:sldId id="395" r:id="rId26"/>
    <p:sldId id="388" r:id="rId27"/>
    <p:sldId id="414" r:id="rId28"/>
    <p:sldId id="412" r:id="rId29"/>
    <p:sldId id="413" r:id="rId30"/>
    <p:sldId id="402" r:id="rId31"/>
    <p:sldId id="408" r:id="rId32"/>
    <p:sldId id="410" r:id="rId33"/>
    <p:sldId id="415" r:id="rId34"/>
    <p:sldId id="416" r:id="rId35"/>
    <p:sldId id="418" r:id="rId36"/>
    <p:sldId id="419" r:id="rId37"/>
    <p:sldId id="417" r:id="rId38"/>
    <p:sldId id="375" r:id="rId39"/>
    <p:sldId id="403" r:id="rId40"/>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62167" autoAdjust="0"/>
  </p:normalViewPr>
  <p:slideViewPr>
    <p:cSldViewPr>
      <p:cViewPr varScale="1">
        <p:scale>
          <a:sx n="92" d="100"/>
          <a:sy n="92" d="100"/>
        </p:scale>
        <p:origin x="96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17698927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33835216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30/11/2018</a:t>
            </a:fld>
            <a:endParaRPr lang="en-GB"/>
          </a:p>
        </p:txBody>
      </p:sp>
      <p:sp>
        <p:nvSpPr>
          <p:cNvPr id="5" name="Footer Placeholder 4">
            <a:extLst>
              <a:ext uri="{FF2B5EF4-FFF2-40B4-BE49-F238E27FC236}">
                <a16:creationId xmlns:a16="http://schemas.microsoft.com/office/drawing/2014/main" xmlns=""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xmlns=""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30/11/2018</a:t>
            </a:fld>
            <a:endParaRPr lang="en-GB"/>
          </a:p>
        </p:txBody>
      </p:sp>
      <p:sp>
        <p:nvSpPr>
          <p:cNvPr id="5" name="Footer Placeholder 4">
            <a:extLst>
              <a:ext uri="{FF2B5EF4-FFF2-40B4-BE49-F238E27FC236}">
                <a16:creationId xmlns:a16="http://schemas.microsoft.com/office/drawing/2014/main" xmlns=""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xmlns=""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30/11/2018</a:t>
            </a:fld>
            <a:endParaRPr lang="en-GB"/>
          </a:p>
        </p:txBody>
      </p:sp>
      <p:sp>
        <p:nvSpPr>
          <p:cNvPr id="5" name="Slide Number Placeholder 5">
            <a:extLst>
              <a:ext uri="{FF2B5EF4-FFF2-40B4-BE49-F238E27FC236}">
                <a16:creationId xmlns:a16="http://schemas.microsoft.com/office/drawing/2014/main" xmlns=""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30/11/2018</a:t>
            </a:fld>
            <a:endParaRPr lang="en-GB"/>
          </a:p>
        </p:txBody>
      </p:sp>
      <p:sp>
        <p:nvSpPr>
          <p:cNvPr id="6" name="Slide Number Placeholder 6">
            <a:extLst>
              <a:ext uri="{FF2B5EF4-FFF2-40B4-BE49-F238E27FC236}">
                <a16:creationId xmlns:a16="http://schemas.microsoft.com/office/drawing/2014/main" xmlns=""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30/11/2018</a:t>
            </a:fld>
            <a:endParaRPr lang="en-GB"/>
          </a:p>
        </p:txBody>
      </p:sp>
      <p:sp>
        <p:nvSpPr>
          <p:cNvPr id="8" name="Slide Number Placeholder 8">
            <a:extLst>
              <a:ext uri="{FF2B5EF4-FFF2-40B4-BE49-F238E27FC236}">
                <a16:creationId xmlns:a16="http://schemas.microsoft.com/office/drawing/2014/main" xmlns=""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30/11/2018</a:t>
            </a:fld>
            <a:endParaRPr lang="en-GB"/>
          </a:p>
        </p:txBody>
      </p:sp>
      <p:sp>
        <p:nvSpPr>
          <p:cNvPr id="4" name="Slide Number Placeholder 4">
            <a:extLst>
              <a:ext uri="{FF2B5EF4-FFF2-40B4-BE49-F238E27FC236}">
                <a16:creationId xmlns:a16="http://schemas.microsoft.com/office/drawing/2014/main" xmlns=""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30/11/2018</a:t>
            </a:fld>
            <a:endParaRPr lang="en-GB"/>
          </a:p>
        </p:txBody>
      </p:sp>
      <p:sp>
        <p:nvSpPr>
          <p:cNvPr id="3" name="Slide Number Placeholder 3">
            <a:extLst>
              <a:ext uri="{FF2B5EF4-FFF2-40B4-BE49-F238E27FC236}">
                <a16:creationId xmlns:a16="http://schemas.microsoft.com/office/drawing/2014/main" xmlns=""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xmlns=""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30/11/2018</a:t>
            </a:fld>
            <a:endParaRPr lang="en-GB"/>
          </a:p>
        </p:txBody>
      </p:sp>
      <p:sp>
        <p:nvSpPr>
          <p:cNvPr id="6" name="Slide Number Placeholder 6">
            <a:extLst>
              <a:ext uri="{FF2B5EF4-FFF2-40B4-BE49-F238E27FC236}">
                <a16:creationId xmlns:a16="http://schemas.microsoft.com/office/drawing/2014/main" xmlns=""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xmlns=""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30/11/2018</a:t>
            </a:fld>
            <a:endParaRPr lang="en-GB"/>
          </a:p>
        </p:txBody>
      </p:sp>
      <p:sp>
        <p:nvSpPr>
          <p:cNvPr id="6" name="Slide Number Placeholder 6">
            <a:extLst>
              <a:ext uri="{FF2B5EF4-FFF2-40B4-BE49-F238E27FC236}">
                <a16:creationId xmlns:a16="http://schemas.microsoft.com/office/drawing/2014/main" xmlns=""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30/11/2018</a:t>
            </a:fld>
            <a:endParaRPr lang="en-GB"/>
          </a:p>
        </p:txBody>
      </p:sp>
      <p:sp>
        <p:nvSpPr>
          <p:cNvPr id="5" name="Slide Number Placeholder 5">
            <a:extLst>
              <a:ext uri="{FF2B5EF4-FFF2-40B4-BE49-F238E27FC236}">
                <a16:creationId xmlns:a16="http://schemas.microsoft.com/office/drawing/2014/main" xmlns=""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30/11/2018</a:t>
            </a:fld>
            <a:endParaRPr lang="en-GB"/>
          </a:p>
        </p:txBody>
      </p:sp>
      <p:sp>
        <p:nvSpPr>
          <p:cNvPr id="5" name="Slide Number Placeholder 5">
            <a:extLst>
              <a:ext uri="{FF2B5EF4-FFF2-40B4-BE49-F238E27FC236}">
                <a16:creationId xmlns:a16="http://schemas.microsoft.com/office/drawing/2014/main" xmlns=""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30/11/2018</a:t>
            </a:fld>
            <a:endParaRPr lang="en-GB" dirty="0"/>
          </a:p>
        </p:txBody>
      </p:sp>
      <p:sp>
        <p:nvSpPr>
          <p:cNvPr id="6" name="Slide Number Placeholder 5">
            <a:extLst>
              <a:ext uri="{FF2B5EF4-FFF2-40B4-BE49-F238E27FC236}">
                <a16:creationId xmlns:a16="http://schemas.microsoft.com/office/drawing/2014/main" xmlns=""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7VYZbEViW1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independent.co.uk/news/uk/politics/amber-rudd-un-poverty-work-pensions-secretary-dwp-department-commons-a8641501.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endchildpoverty.org.uk/what-would-you-d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walesonline.co.uk/news/politics/warning-wales-could-see-biggest-13845675"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econ.worldbank.org/WBSITE/EXTERNAL/EXTDEC/EXTRESEARCH/0,,contentMDK:22510787~pagePK:64165401~piPK:64165026~theSitePK:469382,00.html" TargetMode="External"/><Relationship Id="rId2" Type="http://schemas.openxmlformats.org/officeDocument/2006/relationships/hyperlink" Target="http://www.unesco.org/new/en/social-and-human-sciences/themes/international-migration/glossary/poverty/" TargetMode="External"/><Relationship Id="rId1" Type="http://schemas.openxmlformats.org/officeDocument/2006/relationships/slideLayout" Target="../slideLayouts/slideLayout2.xml"/><Relationship Id="rId4" Type="http://schemas.openxmlformats.org/officeDocument/2006/relationships/hyperlink" Target="http://unstats.un.org/unsd/statcom/doc99/rio.pdf#page=2"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fullfact.org/economy/poverty-uk-guide-facts-and-figur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691848/income-dynamics-income-movements-and-persistence-of-low-incomes-2015-16.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lideshare.net/StatisticsWales/poverty-statistics-headline-figure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gov.wales/statistics-and-research/households-below-average-income/?lang=e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jrf.org.uk/report/poverty-wales-2018" TargetMode="External"/><Relationship Id="rId2" Type="http://schemas.openxmlformats.org/officeDocument/2006/relationships/hyperlink" Target="https://fullfact.org/economy/poverty-uk-guide-facts-and-figure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41ydvd1cuyvlonsm03mpf21pub.wpengine.netdna-cdn.com/wp-content/uploads/2014/11/Rethinking-Poverty-Final.pdf" TargetMode="External"/><Relationship Id="rId2" Type="http://schemas.openxmlformats.org/officeDocument/2006/relationships/hyperlink" Target="http://www.assembly.wales/laid%20documents/cr-ld10252/cr-ld10252-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a:xfrm>
            <a:off x="684213" y="1989138"/>
            <a:ext cx="7772400" cy="1470025"/>
          </a:xfrm>
        </p:spPr>
        <p:txBody>
          <a:bodyPr/>
          <a:lstStyle/>
          <a:p>
            <a:r>
              <a:rPr lang="en-GB" altLang="en-US" dirty="0"/>
              <a:t/>
            </a:r>
            <a:br>
              <a:rPr lang="en-GB" altLang="en-US" dirty="0"/>
            </a:br>
            <a:endParaRPr lang="en-GB" altLang="en-US" dirty="0"/>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a:xfrm>
            <a:off x="1547664" y="1847850"/>
            <a:ext cx="6400800" cy="1752600"/>
          </a:xfrm>
        </p:spPr>
        <p:txBody>
          <a:bodyPr/>
          <a:lstStyle/>
          <a:p>
            <a:pPr>
              <a:defRPr/>
            </a:pPr>
            <a:r>
              <a:rPr lang="en-GB" dirty="0"/>
              <a:t>Poverty and social policy</a:t>
            </a:r>
          </a:p>
          <a:p>
            <a:pPr>
              <a:defRPr/>
            </a:pPr>
            <a:r>
              <a:rPr lang="en-GB" dirty="0"/>
              <a:t>Jessica Pitman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2EEC2E-8AB3-44A2-8A28-E19F8D939623}"/>
              </a:ext>
            </a:extLst>
          </p:cNvPr>
          <p:cNvSpPr>
            <a:spLocks noGrp="1"/>
          </p:cNvSpPr>
          <p:nvPr>
            <p:ph type="title"/>
          </p:nvPr>
        </p:nvSpPr>
        <p:spPr/>
        <p:txBody>
          <a:bodyPr/>
          <a:lstStyle/>
          <a:p>
            <a:r>
              <a:rPr lang="en-GB" dirty="0"/>
              <a:t>Social Policy</a:t>
            </a:r>
          </a:p>
        </p:txBody>
      </p:sp>
      <p:sp>
        <p:nvSpPr>
          <p:cNvPr id="3" name="Content Placeholder 2">
            <a:extLst>
              <a:ext uri="{FF2B5EF4-FFF2-40B4-BE49-F238E27FC236}">
                <a16:creationId xmlns:a16="http://schemas.microsoft.com/office/drawing/2014/main" xmlns="" id="{385DC97F-5C66-4E03-B936-7032569E23A1}"/>
              </a:ext>
            </a:extLst>
          </p:cNvPr>
          <p:cNvSpPr>
            <a:spLocks noGrp="1"/>
          </p:cNvSpPr>
          <p:nvPr>
            <p:ph idx="1"/>
          </p:nvPr>
        </p:nvSpPr>
        <p:spPr/>
        <p:txBody>
          <a:bodyPr/>
          <a:lstStyle/>
          <a:p>
            <a:r>
              <a:rPr lang="en-GB" dirty="0"/>
              <a:t>How would you measure poverty?</a:t>
            </a:r>
          </a:p>
          <a:p>
            <a:r>
              <a:rPr lang="en-GB" dirty="0"/>
              <a:t>What causes it?</a:t>
            </a:r>
          </a:p>
          <a:p>
            <a:r>
              <a:rPr lang="en-GB" dirty="0"/>
              <a:t>What could the solution(s) be? </a:t>
            </a:r>
          </a:p>
        </p:txBody>
      </p:sp>
    </p:spTree>
    <p:extLst>
      <p:ext uri="{BB962C8B-B14F-4D97-AF65-F5344CB8AC3E}">
        <p14:creationId xmlns:p14="http://schemas.microsoft.com/office/powerpoint/2010/main" val="1640866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UN </a:t>
            </a:r>
            <a:r>
              <a:rPr lang="en-GB" sz="2400" dirty="0" err="1"/>
              <a:t>Rappouteur</a:t>
            </a:r>
            <a:r>
              <a:rPr lang="en-GB" sz="2400" dirty="0"/>
              <a:t> assessment on UK poverty 16</a:t>
            </a:r>
            <a:r>
              <a:rPr lang="en-GB" sz="2400" baseline="30000" dirty="0"/>
              <a:t>th</a:t>
            </a:r>
            <a:r>
              <a:rPr lang="en-GB" sz="2400" dirty="0"/>
              <a:t> November 2018</a:t>
            </a:r>
          </a:p>
        </p:txBody>
      </p:sp>
      <p:sp>
        <p:nvSpPr>
          <p:cNvPr id="3" name="Content Placeholder 2"/>
          <p:cNvSpPr>
            <a:spLocks noGrp="1"/>
          </p:cNvSpPr>
          <p:nvPr>
            <p:ph idx="1"/>
          </p:nvPr>
        </p:nvSpPr>
        <p:spPr/>
        <p:txBody>
          <a:bodyPr/>
          <a:lstStyle/>
          <a:p>
            <a:r>
              <a:rPr lang="en-GB" dirty="0">
                <a:hlinkClick r:id="rId2"/>
              </a:rPr>
              <a:t>https://www.youtube.com/watch?v=7VYZbEViW1g</a:t>
            </a:r>
            <a:endParaRPr lang="en-GB" dirty="0"/>
          </a:p>
          <a:p>
            <a:endParaRPr lang="en-GB" dirty="0"/>
          </a:p>
        </p:txBody>
      </p:sp>
    </p:spTree>
    <p:extLst>
      <p:ext uri="{BB962C8B-B14F-4D97-AF65-F5344CB8AC3E}">
        <p14:creationId xmlns:p14="http://schemas.microsoft.com/office/powerpoint/2010/main" val="1603550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B507E32-E042-4F2B-9C78-44095F17717F}"/>
              </a:ext>
            </a:extLst>
          </p:cNvPr>
          <p:cNvSpPr>
            <a:spLocks noGrp="1"/>
          </p:cNvSpPr>
          <p:nvPr>
            <p:ph idx="1"/>
          </p:nvPr>
        </p:nvSpPr>
        <p:spPr>
          <a:xfrm>
            <a:off x="457200" y="764704"/>
            <a:ext cx="8229600" cy="3917032"/>
          </a:xfrm>
        </p:spPr>
        <p:txBody>
          <a:bodyPr/>
          <a:lstStyle/>
          <a:p>
            <a:r>
              <a:rPr lang="en-GB" sz="2400" i="1" dirty="0"/>
              <a:t>The country’s most respected charitable groups, its leading think tanks, its parliamentary committees, independent authorities like the National Audit Office, and many others, have all drawn attention to the </a:t>
            </a:r>
            <a:r>
              <a:rPr lang="en-GB" sz="2400" b="1" i="1" dirty="0"/>
              <a:t>dramatic decline in the fortunes of the least well off in this country</a:t>
            </a:r>
            <a:r>
              <a:rPr lang="en-GB" sz="2400" i="1" dirty="0"/>
              <a:t>. But through it all, one actor has stubbornly resisted seeing the situation for what it is. The Government has remained determinedly in a state of denial.</a:t>
            </a:r>
          </a:p>
        </p:txBody>
      </p:sp>
    </p:spTree>
    <p:extLst>
      <p:ext uri="{BB962C8B-B14F-4D97-AF65-F5344CB8AC3E}">
        <p14:creationId xmlns:p14="http://schemas.microsoft.com/office/powerpoint/2010/main" val="1204886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515326C-D7CE-4698-AB00-3E583BB0C7A0}"/>
              </a:ext>
            </a:extLst>
          </p:cNvPr>
          <p:cNvSpPr>
            <a:spLocks noGrp="1"/>
          </p:cNvSpPr>
          <p:nvPr>
            <p:ph idx="1"/>
          </p:nvPr>
        </p:nvSpPr>
        <p:spPr>
          <a:xfrm>
            <a:off x="457200" y="1052736"/>
            <a:ext cx="8229600" cy="3917032"/>
          </a:xfrm>
        </p:spPr>
        <p:txBody>
          <a:bodyPr/>
          <a:lstStyle/>
          <a:p>
            <a:r>
              <a:rPr lang="en-GB" sz="2400" i="1" dirty="0"/>
              <a:t>Universal Credit and the other far-reaching changes to the role of government in supporting people in distress are almost always ‘sold’ as being part of an unavoidable program of fiscal ‘austerity’, needed to save the country from bankruptcy. In fact, however, the reforms have almost certainly cost the country far more than their proponents will admit. </a:t>
            </a:r>
          </a:p>
          <a:p>
            <a:endParaRPr lang="en-GB" sz="2400" i="1" dirty="0"/>
          </a:p>
          <a:p>
            <a:pPr algn="r"/>
            <a:r>
              <a:rPr lang="en-GB" sz="1600" dirty="0"/>
              <a:t>Statement on Visit to the United Kingdom, by Professor Philip Alston, United Nations Special Rapporteur on extreme poverty and human rights London, 16 November 2018    </a:t>
            </a:r>
            <a:r>
              <a:rPr lang="en-GB" sz="2400" dirty="0"/>
              <a:t>(Alston, 2018)</a:t>
            </a:r>
            <a:endParaRPr lang="en-GB" sz="2400" i="1" dirty="0"/>
          </a:p>
        </p:txBody>
      </p:sp>
    </p:spTree>
    <p:extLst>
      <p:ext uri="{BB962C8B-B14F-4D97-AF65-F5344CB8AC3E}">
        <p14:creationId xmlns:p14="http://schemas.microsoft.com/office/powerpoint/2010/main" val="2735538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Amber Rudd’s response</a:t>
            </a:r>
          </a:p>
        </p:txBody>
      </p:sp>
      <p:sp>
        <p:nvSpPr>
          <p:cNvPr id="3" name="Content Placeholder 2"/>
          <p:cNvSpPr>
            <a:spLocks noGrp="1"/>
          </p:cNvSpPr>
          <p:nvPr>
            <p:ph idx="1"/>
          </p:nvPr>
        </p:nvSpPr>
        <p:spPr/>
        <p:txBody>
          <a:bodyPr/>
          <a:lstStyle/>
          <a:p>
            <a:r>
              <a:rPr lang="en-GB">
                <a:hlinkClick r:id="rId2"/>
              </a:rPr>
              <a:t>https://www.independent.co.uk/news/uk/politics/amber-rudd-un-poverty-work-pensions-secretary-dwp-department-commons-a8641501.html</a:t>
            </a:r>
            <a:endParaRPr lang="en-GB"/>
          </a:p>
          <a:p>
            <a:endParaRPr lang="en-GB" dirty="0"/>
          </a:p>
        </p:txBody>
      </p:sp>
    </p:spTree>
    <p:extLst>
      <p:ext uri="{BB962C8B-B14F-4D97-AF65-F5344CB8AC3E}">
        <p14:creationId xmlns:p14="http://schemas.microsoft.com/office/powerpoint/2010/main" val="3197939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Poverty is a wicked problem…</a:t>
            </a:r>
          </a:p>
        </p:txBody>
      </p:sp>
      <p:pic>
        <p:nvPicPr>
          <p:cNvPr id="4" name="Content Placeholder 3"/>
          <p:cNvPicPr>
            <a:picLocks noGrp="1" noChangeAspect="1"/>
          </p:cNvPicPr>
          <p:nvPr>
            <p:ph idx="1"/>
          </p:nvPr>
        </p:nvPicPr>
        <p:blipFill>
          <a:blip r:embed="rId2"/>
          <a:stretch>
            <a:fillRect/>
          </a:stretch>
        </p:blipFill>
        <p:spPr>
          <a:xfrm>
            <a:off x="539552" y="1628800"/>
            <a:ext cx="5022414" cy="3384376"/>
          </a:xfrm>
          <a:prstGeom prst="rect">
            <a:avLst/>
          </a:prstGeom>
        </p:spPr>
      </p:pic>
      <p:sp>
        <p:nvSpPr>
          <p:cNvPr id="5" name="TextBox 4"/>
          <p:cNvSpPr txBox="1"/>
          <p:nvPr/>
        </p:nvSpPr>
        <p:spPr>
          <a:xfrm>
            <a:off x="6444208" y="4725144"/>
            <a:ext cx="1885453" cy="461665"/>
          </a:xfrm>
          <a:prstGeom prst="rect">
            <a:avLst/>
          </a:prstGeom>
          <a:noFill/>
        </p:spPr>
        <p:txBody>
          <a:bodyPr wrap="none" rtlCol="0">
            <a:spAutoFit/>
          </a:bodyPr>
          <a:lstStyle/>
          <a:p>
            <a:r>
              <a:rPr lang="en-GB" dirty="0"/>
              <a:t>Spiker (2016)</a:t>
            </a:r>
          </a:p>
        </p:txBody>
      </p:sp>
    </p:spTree>
    <p:extLst>
      <p:ext uri="{BB962C8B-B14F-4D97-AF65-F5344CB8AC3E}">
        <p14:creationId xmlns:p14="http://schemas.microsoft.com/office/powerpoint/2010/main" val="3840776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80728"/>
            <a:ext cx="8229600" cy="3917032"/>
          </a:xfrm>
        </p:spPr>
        <p:txBody>
          <a:bodyPr/>
          <a:lstStyle/>
          <a:p>
            <a:r>
              <a:rPr lang="en-GB" sz="2400" i="1" dirty="0"/>
              <a:t>Poverty is a wicked issue—complex, multidimensional, unclear and changeable. There is not one problem to be addressed. If we are not dealing with a set, specific problem, or even a defined process, there is little point in chasing after definitive, mechanistic answers</a:t>
            </a:r>
          </a:p>
          <a:p>
            <a:endParaRPr lang="en-GB" sz="2400" i="1" dirty="0"/>
          </a:p>
          <a:p>
            <a:pPr algn="r"/>
            <a:r>
              <a:rPr lang="en-GB" sz="2400" i="1" dirty="0" err="1" smtClean="0"/>
              <a:t>Spicker</a:t>
            </a:r>
            <a:r>
              <a:rPr lang="en-GB" sz="2400" i="1" dirty="0" smtClean="0"/>
              <a:t> </a:t>
            </a:r>
            <a:r>
              <a:rPr lang="en-GB" sz="2400" i="1" dirty="0"/>
              <a:t>(2</a:t>
            </a:r>
            <a:r>
              <a:rPr lang="en-GB" i="1" dirty="0"/>
              <a:t>016 p.1)</a:t>
            </a:r>
          </a:p>
        </p:txBody>
      </p:sp>
    </p:spTree>
    <p:extLst>
      <p:ext uri="{BB962C8B-B14F-4D97-AF65-F5344CB8AC3E}">
        <p14:creationId xmlns:p14="http://schemas.microsoft.com/office/powerpoint/2010/main" val="1289362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i="1" dirty="0"/>
              <a:t>There are some common misunderstandings about anti-poverty policy. The first is the belief that we can prevent poverty by identifying and dealing with its causes, or the ‘generative mechanisms’ that lead to people being poor; this has led to a long series of bad policies</a:t>
            </a:r>
          </a:p>
          <a:p>
            <a:endParaRPr lang="en-GB" sz="2400" dirty="0"/>
          </a:p>
          <a:p>
            <a:endParaRPr lang="en-GB" sz="2400" dirty="0"/>
          </a:p>
          <a:p>
            <a:pPr algn="r"/>
            <a:r>
              <a:rPr lang="en-GB" sz="2400" dirty="0" err="1" smtClean="0"/>
              <a:t>Spicker</a:t>
            </a:r>
            <a:r>
              <a:rPr lang="en-GB" sz="2400" dirty="0" smtClean="0"/>
              <a:t> </a:t>
            </a:r>
            <a:r>
              <a:rPr lang="en-GB" sz="2400" dirty="0"/>
              <a:t>(2016, p.1)</a:t>
            </a:r>
          </a:p>
        </p:txBody>
      </p:sp>
    </p:spTree>
    <p:extLst>
      <p:ext uri="{BB962C8B-B14F-4D97-AF65-F5344CB8AC3E}">
        <p14:creationId xmlns:p14="http://schemas.microsoft.com/office/powerpoint/2010/main" val="787457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052736"/>
            <a:ext cx="8229600" cy="3917032"/>
          </a:xfrm>
        </p:spPr>
        <p:txBody>
          <a:bodyPr/>
          <a:lstStyle/>
          <a:p>
            <a:r>
              <a:rPr lang="en-GB" sz="2400" i="1" dirty="0"/>
              <a:t>The second misconception is to suppose that if we know what causes the problems, we will know how to stop them; the way into a problem is not usually the way out of it. Neither position is tenable, and too often they have led policy astray</a:t>
            </a:r>
          </a:p>
          <a:p>
            <a:endParaRPr lang="en-GB" dirty="0"/>
          </a:p>
          <a:p>
            <a:r>
              <a:rPr lang="en-GB" dirty="0" err="1" smtClean="0"/>
              <a:t>Spicker</a:t>
            </a:r>
            <a:r>
              <a:rPr lang="en-GB" dirty="0" smtClean="0"/>
              <a:t> </a:t>
            </a:r>
            <a:r>
              <a:rPr lang="en-GB" dirty="0"/>
              <a:t>(2016 p.1)</a:t>
            </a:r>
          </a:p>
        </p:txBody>
      </p:sp>
    </p:spTree>
    <p:extLst>
      <p:ext uri="{BB962C8B-B14F-4D97-AF65-F5344CB8AC3E}">
        <p14:creationId xmlns:p14="http://schemas.microsoft.com/office/powerpoint/2010/main" val="1246143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i="1" dirty="0"/>
              <a:t>The problems are not going to sit there waiting for someone to solve them, so that they can be picked off one by one; new problems and issues are arising all the time. Poverty is dynamic— constantly shifting and changing, as an enormous range of processes coincide and collide</a:t>
            </a:r>
            <a:r>
              <a:rPr lang="en-GB" dirty="0"/>
              <a:t>. </a:t>
            </a:r>
          </a:p>
          <a:p>
            <a:endParaRPr lang="en-GB" dirty="0"/>
          </a:p>
          <a:p>
            <a:r>
              <a:rPr lang="en-GB" sz="2400" dirty="0"/>
              <a:t>Spiker (2016, p.1)</a:t>
            </a:r>
          </a:p>
        </p:txBody>
      </p:sp>
    </p:spTree>
    <p:extLst>
      <p:ext uri="{BB962C8B-B14F-4D97-AF65-F5344CB8AC3E}">
        <p14:creationId xmlns:p14="http://schemas.microsoft.com/office/powerpoint/2010/main" val="2108525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i="1" dirty="0"/>
              <a:t>One of the central insights offered by the emphasis on poverty as a multidimensional issue has been to emphasise the importance of the perceptions, experience and voice of people who suffer it, as a way of clarifying issues and developing priorities</a:t>
            </a:r>
          </a:p>
        </p:txBody>
      </p:sp>
      <p:sp>
        <p:nvSpPr>
          <p:cNvPr id="4" name="Rectangle 3"/>
          <p:cNvSpPr/>
          <p:nvPr/>
        </p:nvSpPr>
        <p:spPr>
          <a:xfrm>
            <a:off x="755576" y="4869160"/>
            <a:ext cx="2560316" cy="461665"/>
          </a:xfrm>
          <a:prstGeom prst="rect">
            <a:avLst/>
          </a:prstGeom>
        </p:spPr>
        <p:txBody>
          <a:bodyPr wrap="none">
            <a:spAutoFit/>
          </a:bodyPr>
          <a:lstStyle/>
          <a:p>
            <a:r>
              <a:rPr lang="en-GB" dirty="0" err="1" smtClean="0"/>
              <a:t>Spicker</a:t>
            </a:r>
            <a:r>
              <a:rPr lang="en-GB" dirty="0" smtClean="0"/>
              <a:t> </a:t>
            </a:r>
            <a:r>
              <a:rPr lang="en-GB" dirty="0"/>
              <a:t>(2016, p.1)</a:t>
            </a:r>
          </a:p>
        </p:txBody>
      </p:sp>
    </p:spTree>
    <p:extLst>
      <p:ext uri="{BB962C8B-B14F-4D97-AF65-F5344CB8AC3E}">
        <p14:creationId xmlns:p14="http://schemas.microsoft.com/office/powerpoint/2010/main" val="1015691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2E3734-839A-42AA-A93F-2DD79D566E94}"/>
              </a:ext>
            </a:extLst>
          </p:cNvPr>
          <p:cNvSpPr>
            <a:spLocks noGrp="1"/>
          </p:cNvSpPr>
          <p:nvPr>
            <p:ph type="title"/>
          </p:nvPr>
        </p:nvSpPr>
        <p:spPr/>
        <p:txBody>
          <a:bodyPr/>
          <a:lstStyle/>
          <a:p>
            <a:r>
              <a:rPr lang="en-GB" dirty="0"/>
              <a:t>Experiences of poverty</a:t>
            </a:r>
          </a:p>
        </p:txBody>
      </p:sp>
      <p:sp>
        <p:nvSpPr>
          <p:cNvPr id="3" name="Content Placeholder 2">
            <a:extLst>
              <a:ext uri="{FF2B5EF4-FFF2-40B4-BE49-F238E27FC236}">
                <a16:creationId xmlns:a16="http://schemas.microsoft.com/office/drawing/2014/main" xmlns="" id="{4A43E6C5-9A37-4525-9221-23B6DE897CAC}"/>
              </a:ext>
            </a:extLst>
          </p:cNvPr>
          <p:cNvSpPr>
            <a:spLocks noGrp="1"/>
          </p:cNvSpPr>
          <p:nvPr>
            <p:ph idx="1"/>
          </p:nvPr>
        </p:nvSpPr>
        <p:spPr/>
        <p:txBody>
          <a:bodyPr/>
          <a:lstStyle/>
          <a:p>
            <a:pPr marL="0" indent="0">
              <a:buNone/>
            </a:pPr>
            <a:r>
              <a:rPr lang="en-GB" dirty="0"/>
              <a:t>What would you do? Game:</a:t>
            </a:r>
          </a:p>
          <a:p>
            <a:pPr marL="0" indent="0">
              <a:buNone/>
            </a:pPr>
            <a:r>
              <a:rPr lang="en-GB" dirty="0">
                <a:hlinkClick r:id="rId2"/>
              </a:rPr>
              <a:t>http://</a:t>
            </a:r>
            <a:r>
              <a:rPr lang="en-GB" dirty="0" err="1">
                <a:hlinkClick r:id="rId2"/>
              </a:rPr>
              <a:t>www.endchildpoverty.org.uk</a:t>
            </a:r>
            <a:r>
              <a:rPr lang="en-GB" dirty="0">
                <a:hlinkClick r:id="rId2"/>
              </a:rPr>
              <a:t>/what-would-you-do/</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36910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Wales…</a:t>
            </a:r>
          </a:p>
        </p:txBody>
      </p:sp>
      <p:sp>
        <p:nvSpPr>
          <p:cNvPr id="3" name="Content Placeholder 2"/>
          <p:cNvSpPr>
            <a:spLocks noGrp="1"/>
          </p:cNvSpPr>
          <p:nvPr>
            <p:ph idx="1"/>
          </p:nvPr>
        </p:nvSpPr>
        <p:spPr/>
        <p:txBody>
          <a:bodyPr/>
          <a:lstStyle/>
          <a:p>
            <a:r>
              <a:rPr lang="en-GB" dirty="0">
                <a:hlinkClick r:id="rId2"/>
              </a:rPr>
              <a:t>https://www.walesonline.co.uk/news/politics/warning-wales-could-see-biggest-13845675</a:t>
            </a:r>
            <a:r>
              <a:rPr lang="en-GB" dirty="0"/>
              <a:t> </a:t>
            </a:r>
          </a:p>
          <a:p>
            <a:endParaRPr lang="en-GB" dirty="0"/>
          </a:p>
          <a:p>
            <a:endParaRPr lang="en-GB" dirty="0"/>
          </a:p>
        </p:txBody>
      </p:sp>
    </p:spTree>
    <p:extLst>
      <p:ext uri="{BB962C8B-B14F-4D97-AF65-F5344CB8AC3E}">
        <p14:creationId xmlns:p14="http://schemas.microsoft.com/office/powerpoint/2010/main" val="2896953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Poverty has always been linked to resources</a:t>
            </a:r>
          </a:p>
        </p:txBody>
      </p:sp>
      <p:sp>
        <p:nvSpPr>
          <p:cNvPr id="3" name="Content Placeholder 2"/>
          <p:cNvSpPr>
            <a:spLocks noGrp="1"/>
          </p:cNvSpPr>
          <p:nvPr>
            <p:ph idx="1"/>
          </p:nvPr>
        </p:nvSpPr>
        <p:spPr/>
        <p:txBody>
          <a:bodyPr/>
          <a:lstStyle/>
          <a:p>
            <a:pPr marL="400050" lvl="1" indent="0" algn="just">
              <a:buNone/>
            </a:pPr>
            <a:r>
              <a:rPr lang="en-GB" sz="2000" i="1" dirty="0"/>
              <a:t>Poverty is primarily an income- or resource-driven concept. It is more than having a relatively low income. … If criteria independent of income can be further developed and agreed, measures of the severity and extent of the phenomenon of poverty can be properly grounded. That will lead to better investigation of cause and more reliable choice of priorities in policy. … (Townsend et al, 1997)</a:t>
            </a:r>
          </a:p>
        </p:txBody>
      </p:sp>
    </p:spTree>
    <p:extLst>
      <p:ext uri="{BB962C8B-B14F-4D97-AF65-F5344CB8AC3E}">
        <p14:creationId xmlns:p14="http://schemas.microsoft.com/office/powerpoint/2010/main" val="2464017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296EB20A-1B37-4932-9A79-FDA05A7428A9}"/>
              </a:ext>
            </a:extLst>
          </p:cNvPr>
          <p:cNvSpPr>
            <a:spLocks noGrp="1"/>
          </p:cNvSpPr>
          <p:nvPr>
            <p:ph type="title"/>
          </p:nvPr>
        </p:nvSpPr>
        <p:spPr/>
        <p:txBody>
          <a:bodyPr/>
          <a:lstStyle/>
          <a:p>
            <a:r>
              <a:rPr lang="en-GB" dirty="0"/>
              <a:t>Definitions of poverty</a:t>
            </a:r>
          </a:p>
        </p:txBody>
      </p:sp>
      <p:sp>
        <p:nvSpPr>
          <p:cNvPr id="3" name="Content Placeholder 2">
            <a:extLst>
              <a:ext uri="{FF2B5EF4-FFF2-40B4-BE49-F238E27FC236}">
                <a16:creationId xmlns:a16="http://schemas.microsoft.com/office/drawing/2014/main" xmlns="" id="{148F0744-FC2E-4DEA-A3F0-20FF9F01F741}"/>
              </a:ext>
            </a:extLst>
          </p:cNvPr>
          <p:cNvSpPr>
            <a:spLocks noGrp="1"/>
          </p:cNvSpPr>
          <p:nvPr>
            <p:ph idx="1"/>
          </p:nvPr>
        </p:nvSpPr>
        <p:spPr/>
        <p:txBody>
          <a:bodyPr/>
          <a:lstStyle/>
          <a:p>
            <a:r>
              <a:rPr lang="en-GB" sz="2800" i="1" dirty="0"/>
              <a:t>Definitions of poverty really matter. They set the standards by which we determine whether the incomes and living conditions of the poorest in society are acceptable or not and are essential for determining questions of fairness. From these definitions follow all actions to help the poorest.</a:t>
            </a:r>
          </a:p>
          <a:p>
            <a:endParaRPr lang="en-GB" sz="2800" i="1" dirty="0"/>
          </a:p>
          <a:p>
            <a:pPr algn="r"/>
            <a:r>
              <a:rPr lang="en-GB" sz="2800" i="1" dirty="0"/>
              <a:t>ESRC Poverty and exclusion project (2014)</a:t>
            </a:r>
          </a:p>
        </p:txBody>
      </p:sp>
    </p:spTree>
    <p:extLst>
      <p:ext uri="{BB962C8B-B14F-4D97-AF65-F5344CB8AC3E}">
        <p14:creationId xmlns:p14="http://schemas.microsoft.com/office/powerpoint/2010/main" val="3454070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a:t>Types of poverty</a:t>
            </a:r>
          </a:p>
        </p:txBody>
      </p:sp>
      <p:sp>
        <p:nvSpPr>
          <p:cNvPr id="3" name="Content Placeholder 2"/>
          <p:cNvSpPr>
            <a:spLocks noGrp="1"/>
          </p:cNvSpPr>
          <p:nvPr>
            <p:ph idx="1"/>
          </p:nvPr>
        </p:nvSpPr>
        <p:spPr>
          <a:xfrm>
            <a:off x="539552" y="1628800"/>
            <a:ext cx="8229600" cy="3917032"/>
          </a:xfrm>
        </p:spPr>
        <p:txBody>
          <a:bodyPr/>
          <a:lstStyle/>
          <a:p>
            <a:r>
              <a:rPr lang="en-GB" sz="2400" b="1" dirty="0"/>
              <a:t>Absolute poverty</a:t>
            </a:r>
            <a:r>
              <a:rPr lang="en-GB" sz="2400" dirty="0"/>
              <a:t>: </a:t>
            </a:r>
          </a:p>
          <a:p>
            <a:endParaRPr lang="en-GB" sz="2400" dirty="0"/>
          </a:p>
          <a:p>
            <a:r>
              <a:rPr lang="en-GB" sz="2400" dirty="0"/>
              <a:t>slightly tricky to measure. The definition used by a number of international organisations (such as the </a:t>
            </a:r>
            <a:r>
              <a:rPr lang="en-GB" sz="2400" u="sng" dirty="0">
                <a:hlinkClick r:id="rId2"/>
              </a:rPr>
              <a:t>UN</a:t>
            </a:r>
            <a:r>
              <a:rPr lang="en-GB" sz="2400" dirty="0"/>
              <a:t> and the </a:t>
            </a:r>
            <a:r>
              <a:rPr lang="en-GB" sz="2400" u="sng" dirty="0">
                <a:hlinkClick r:id="rId3"/>
              </a:rPr>
              <a:t>World Bank</a:t>
            </a:r>
            <a:r>
              <a:rPr lang="en-GB" sz="2400" dirty="0"/>
              <a:t>) is that you </a:t>
            </a:r>
            <a:r>
              <a:rPr lang="en-GB" sz="2400" u="sng" dirty="0">
                <a:hlinkClick r:id="rId4"/>
              </a:rPr>
              <a:t>cannot afford the basic needs of life</a:t>
            </a:r>
            <a:r>
              <a:rPr lang="en-GB" sz="2400" dirty="0"/>
              <a:t>—food, clothing, shelter and so on.</a:t>
            </a:r>
          </a:p>
          <a:p>
            <a:pPr marL="0" indent="0">
              <a:buNone/>
            </a:pPr>
            <a:endParaRPr lang="en-GB" dirty="0"/>
          </a:p>
        </p:txBody>
      </p:sp>
    </p:spTree>
    <p:extLst>
      <p:ext uri="{BB962C8B-B14F-4D97-AF65-F5344CB8AC3E}">
        <p14:creationId xmlns:p14="http://schemas.microsoft.com/office/powerpoint/2010/main" val="4004865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3917032"/>
          </a:xfrm>
        </p:spPr>
        <p:txBody>
          <a:bodyPr/>
          <a:lstStyle/>
          <a:p>
            <a:r>
              <a:rPr lang="en-GB" sz="2400" dirty="0"/>
              <a:t>This is absolute in the sense that it’s measured relative to a fixed standard of living, rather than the rest of the population.</a:t>
            </a:r>
          </a:p>
          <a:p>
            <a:pPr marL="0" indent="0">
              <a:buNone/>
            </a:pPr>
            <a:endParaRPr lang="en-GB" sz="2400" dirty="0"/>
          </a:p>
          <a:p>
            <a:r>
              <a:rPr lang="en-GB" sz="2400" dirty="0"/>
              <a:t>This isn’t the definition used by the UK government.</a:t>
            </a:r>
          </a:p>
          <a:p>
            <a:endParaRPr lang="en-GB" sz="2400" dirty="0"/>
          </a:p>
          <a:p>
            <a:r>
              <a:rPr lang="en-GB" sz="2400" dirty="0"/>
              <a:t>It defines “absolute poverty” in comparison to the median in 2010/11.</a:t>
            </a:r>
          </a:p>
          <a:p>
            <a:pPr marL="0" indent="0">
              <a:buNone/>
            </a:pPr>
            <a:endParaRPr lang="en-GB" sz="2400" dirty="0"/>
          </a:p>
          <a:p>
            <a:r>
              <a:rPr lang="en-GB" sz="2400" dirty="0"/>
              <a:t>This gives a measure of poverty that’s constant over time.</a:t>
            </a:r>
          </a:p>
          <a:p>
            <a:endParaRPr lang="en-GB" sz="2400" dirty="0"/>
          </a:p>
        </p:txBody>
      </p:sp>
    </p:spTree>
    <p:extLst>
      <p:ext uri="{BB962C8B-B14F-4D97-AF65-F5344CB8AC3E}">
        <p14:creationId xmlns:p14="http://schemas.microsoft.com/office/powerpoint/2010/main" val="884679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229600" cy="3917032"/>
          </a:xfrm>
        </p:spPr>
        <p:txBody>
          <a:bodyPr/>
          <a:lstStyle/>
          <a:p>
            <a:r>
              <a:rPr lang="en-GB" sz="2400" dirty="0"/>
              <a:t>Absolute measures have their own disadvantages. They won't tell you if those at the bottom are falling even further behind those in the middle, and they won't take into account changes in what we see as the minimum acceptable standard of living. </a:t>
            </a:r>
            <a:r>
              <a:rPr lang="en-GB" sz="2400" dirty="0" err="1"/>
              <a:t>FullFact</a:t>
            </a:r>
            <a:r>
              <a:rPr lang="en-GB" sz="2400" dirty="0"/>
              <a:t> (2018)</a:t>
            </a:r>
          </a:p>
          <a:p>
            <a:endParaRPr lang="en-GB" sz="2400" dirty="0"/>
          </a:p>
          <a:p>
            <a:r>
              <a:rPr lang="en-GB" sz="2400" dirty="0">
                <a:hlinkClick r:id="rId2"/>
              </a:rPr>
              <a:t>https://fullfact.org/economy/poverty-uk-guide-facts-and-figures/</a:t>
            </a:r>
            <a:r>
              <a:rPr lang="en-GB" sz="2400" dirty="0"/>
              <a:t> </a:t>
            </a:r>
          </a:p>
        </p:txBody>
      </p:sp>
    </p:spTree>
    <p:extLst>
      <p:ext uri="{BB962C8B-B14F-4D97-AF65-F5344CB8AC3E}">
        <p14:creationId xmlns:p14="http://schemas.microsoft.com/office/powerpoint/2010/main" val="20468362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poverty</a:t>
            </a:r>
          </a:p>
        </p:txBody>
      </p:sp>
      <p:sp>
        <p:nvSpPr>
          <p:cNvPr id="3" name="Content Placeholder 2"/>
          <p:cNvSpPr>
            <a:spLocks noGrp="1"/>
          </p:cNvSpPr>
          <p:nvPr>
            <p:ph idx="1"/>
          </p:nvPr>
        </p:nvSpPr>
        <p:spPr/>
        <p:txBody>
          <a:bodyPr/>
          <a:lstStyle/>
          <a:p>
            <a:r>
              <a:rPr lang="en-GB" sz="2400" b="1" dirty="0"/>
              <a:t>persistent poverty </a:t>
            </a:r>
            <a:r>
              <a:rPr lang="en-GB" sz="2400" dirty="0"/>
              <a:t>is defined as being in relative income poverty in the current year and at least two of the three preceding years.</a:t>
            </a:r>
          </a:p>
          <a:p>
            <a:endParaRPr lang="en-GB" sz="2400" dirty="0"/>
          </a:p>
          <a:p>
            <a:r>
              <a:rPr lang="en-GB" sz="2400" dirty="0"/>
              <a:t>Statistics UK wide have to be collected after the Welfare Reform Act (2016)</a:t>
            </a:r>
          </a:p>
          <a:p>
            <a:r>
              <a:rPr lang="en-GB" sz="1600" dirty="0">
                <a:hlinkClick r:id="rId2"/>
              </a:rPr>
              <a:t>https://assets.publishing.service.gov.uk/government/uploads/system/uploads/attachment_data/file/691848/income-dynamics-income-movements-and-persistence-of-low-incomes-2015-16.pdf</a:t>
            </a:r>
            <a:endParaRPr lang="en-GB" sz="1600" dirty="0"/>
          </a:p>
          <a:p>
            <a:pPr marL="0" indent="0">
              <a:buNone/>
            </a:pPr>
            <a:endParaRPr lang="en-GB" sz="1600" dirty="0"/>
          </a:p>
          <a:p>
            <a:endParaRPr lang="en-GB" dirty="0"/>
          </a:p>
        </p:txBody>
      </p:sp>
    </p:spTree>
    <p:extLst>
      <p:ext uri="{BB962C8B-B14F-4D97-AF65-F5344CB8AC3E}">
        <p14:creationId xmlns:p14="http://schemas.microsoft.com/office/powerpoint/2010/main" val="2748572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poverty</a:t>
            </a:r>
          </a:p>
        </p:txBody>
      </p:sp>
      <p:sp>
        <p:nvSpPr>
          <p:cNvPr id="3" name="Content Placeholder 2"/>
          <p:cNvSpPr>
            <a:spLocks noGrp="1"/>
          </p:cNvSpPr>
          <p:nvPr>
            <p:ph idx="1"/>
          </p:nvPr>
        </p:nvSpPr>
        <p:spPr/>
        <p:txBody>
          <a:bodyPr/>
          <a:lstStyle/>
          <a:p>
            <a:r>
              <a:rPr lang="en-GB" sz="2400" b="1" dirty="0"/>
              <a:t>Relative income poverty</a:t>
            </a:r>
          </a:p>
          <a:p>
            <a:r>
              <a:rPr lang="en-GB" sz="2400" dirty="0"/>
              <a:t>a person to be living in relative income poverty if he or she is living in a household where the total household income from all sources is less than 60 per cent of the average UK household income (as given by the median).</a:t>
            </a:r>
          </a:p>
          <a:p>
            <a:pPr marL="0" indent="0">
              <a:buNone/>
            </a:pPr>
            <a:endParaRPr lang="en-GB" sz="2400" dirty="0"/>
          </a:p>
          <a:p>
            <a:r>
              <a:rPr lang="en-GB" sz="2400" dirty="0"/>
              <a:t>This means that relative income poverty is a measure of income inequality, not a direct measure of living standards.</a:t>
            </a:r>
          </a:p>
          <a:p>
            <a:endParaRPr lang="en-GB" dirty="0"/>
          </a:p>
        </p:txBody>
      </p:sp>
    </p:spTree>
    <p:extLst>
      <p:ext uri="{BB962C8B-B14F-4D97-AF65-F5344CB8AC3E}">
        <p14:creationId xmlns:p14="http://schemas.microsoft.com/office/powerpoint/2010/main" val="2383955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Poverty statistics Wales</a:t>
            </a:r>
          </a:p>
        </p:txBody>
      </p:sp>
      <p:sp>
        <p:nvSpPr>
          <p:cNvPr id="3" name="Content Placeholder 2"/>
          <p:cNvSpPr>
            <a:spLocks noGrp="1"/>
          </p:cNvSpPr>
          <p:nvPr>
            <p:ph idx="1"/>
          </p:nvPr>
        </p:nvSpPr>
        <p:spPr/>
        <p:txBody>
          <a:bodyPr/>
          <a:lstStyle/>
          <a:p>
            <a:r>
              <a:rPr lang="en-GB" dirty="0">
                <a:hlinkClick r:id="rId2"/>
              </a:rPr>
              <a:t>https://www.slideshare.net/StatisticsWales/poverty-statistics-headline-figures</a:t>
            </a:r>
            <a:r>
              <a:rPr lang="en-GB" dirty="0"/>
              <a:t> </a:t>
            </a:r>
          </a:p>
        </p:txBody>
      </p:sp>
    </p:spTree>
    <p:extLst>
      <p:ext uri="{BB962C8B-B14F-4D97-AF65-F5344CB8AC3E}">
        <p14:creationId xmlns:p14="http://schemas.microsoft.com/office/powerpoint/2010/main" val="21655058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11559" y="404664"/>
            <a:ext cx="8424683" cy="4608512"/>
          </a:xfrm>
          <a:prstGeom prst="rect">
            <a:avLst/>
          </a:prstGeom>
        </p:spPr>
      </p:pic>
      <p:sp>
        <p:nvSpPr>
          <p:cNvPr id="5" name="TextBox 4"/>
          <p:cNvSpPr txBox="1"/>
          <p:nvPr/>
        </p:nvSpPr>
        <p:spPr>
          <a:xfrm>
            <a:off x="3995936" y="5085184"/>
            <a:ext cx="4671472" cy="461665"/>
          </a:xfrm>
          <a:prstGeom prst="rect">
            <a:avLst/>
          </a:prstGeom>
          <a:noFill/>
        </p:spPr>
        <p:txBody>
          <a:bodyPr wrap="none" rtlCol="0">
            <a:spAutoFit/>
          </a:bodyPr>
          <a:lstStyle/>
          <a:p>
            <a:r>
              <a:rPr lang="en-GB" dirty="0"/>
              <a:t>Joseph Rowntree Foundation (2018)</a:t>
            </a:r>
          </a:p>
        </p:txBody>
      </p:sp>
    </p:spTree>
    <p:extLst>
      <p:ext uri="{BB962C8B-B14F-4D97-AF65-F5344CB8AC3E}">
        <p14:creationId xmlns:p14="http://schemas.microsoft.com/office/powerpoint/2010/main" val="1713725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9512" y="0"/>
            <a:ext cx="8568952" cy="5679854"/>
          </a:xfrm>
          <a:prstGeom prst="rect">
            <a:avLst/>
          </a:prstGeom>
        </p:spPr>
      </p:pic>
      <p:sp>
        <p:nvSpPr>
          <p:cNvPr id="5" name="TextBox 4"/>
          <p:cNvSpPr txBox="1"/>
          <p:nvPr/>
        </p:nvSpPr>
        <p:spPr>
          <a:xfrm>
            <a:off x="4283968" y="5679854"/>
            <a:ext cx="4671472" cy="461665"/>
          </a:xfrm>
          <a:prstGeom prst="rect">
            <a:avLst/>
          </a:prstGeom>
          <a:noFill/>
        </p:spPr>
        <p:txBody>
          <a:bodyPr wrap="none" rtlCol="0">
            <a:spAutoFit/>
          </a:bodyPr>
          <a:lstStyle/>
          <a:p>
            <a:r>
              <a:rPr lang="en-GB" dirty="0"/>
              <a:t>Joseph Rowntree Foundation (2018)</a:t>
            </a:r>
          </a:p>
        </p:txBody>
      </p:sp>
    </p:spTree>
    <p:extLst>
      <p:ext uri="{BB962C8B-B14F-4D97-AF65-F5344CB8AC3E}">
        <p14:creationId xmlns:p14="http://schemas.microsoft.com/office/powerpoint/2010/main" val="3448544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9512" y="116632"/>
            <a:ext cx="8496944" cy="5212850"/>
          </a:xfrm>
          <a:prstGeom prst="rect">
            <a:avLst/>
          </a:prstGeom>
        </p:spPr>
      </p:pic>
      <p:sp>
        <p:nvSpPr>
          <p:cNvPr id="5" name="TextBox 4"/>
          <p:cNvSpPr txBox="1"/>
          <p:nvPr/>
        </p:nvSpPr>
        <p:spPr>
          <a:xfrm>
            <a:off x="4139952" y="5306903"/>
            <a:ext cx="4671472" cy="461665"/>
          </a:xfrm>
          <a:prstGeom prst="rect">
            <a:avLst/>
          </a:prstGeom>
          <a:noFill/>
        </p:spPr>
        <p:txBody>
          <a:bodyPr wrap="none" rtlCol="0">
            <a:spAutoFit/>
          </a:bodyPr>
          <a:lstStyle/>
          <a:p>
            <a:r>
              <a:rPr lang="en-GB" dirty="0"/>
              <a:t>Joseph Rowntree Foundation (2018)</a:t>
            </a:r>
          </a:p>
        </p:txBody>
      </p:sp>
    </p:spTree>
    <p:extLst>
      <p:ext uri="{BB962C8B-B14F-4D97-AF65-F5344CB8AC3E}">
        <p14:creationId xmlns:p14="http://schemas.microsoft.com/office/powerpoint/2010/main" val="162015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Wales…</a:t>
            </a:r>
          </a:p>
        </p:txBody>
      </p:sp>
      <p:sp>
        <p:nvSpPr>
          <p:cNvPr id="3" name="Content Placeholder 2"/>
          <p:cNvSpPr>
            <a:spLocks noGrp="1"/>
          </p:cNvSpPr>
          <p:nvPr>
            <p:ph idx="1"/>
          </p:nvPr>
        </p:nvSpPr>
        <p:spPr/>
        <p:txBody>
          <a:bodyPr/>
          <a:lstStyle/>
          <a:p>
            <a:r>
              <a:rPr lang="en-GB" dirty="0"/>
              <a:t>This is linked to the FGWB (2015) 7 well-being goals</a:t>
            </a:r>
          </a:p>
          <a:p>
            <a:endParaRPr lang="en-GB" dirty="0"/>
          </a:p>
          <a:p>
            <a:r>
              <a:rPr lang="en-GB" dirty="0">
                <a:hlinkClick r:id="rId2"/>
              </a:rPr>
              <a:t>https://gov.wales/statistics-and-research/households-below-average-income/?lang=en</a:t>
            </a:r>
            <a:endParaRPr lang="en-GB" dirty="0"/>
          </a:p>
          <a:p>
            <a:pPr marL="0" indent="0">
              <a:buNone/>
            </a:pPr>
            <a:endParaRPr lang="en-GB" dirty="0"/>
          </a:p>
        </p:txBody>
      </p:sp>
    </p:spTree>
    <p:extLst>
      <p:ext uri="{BB962C8B-B14F-4D97-AF65-F5344CB8AC3E}">
        <p14:creationId xmlns:p14="http://schemas.microsoft.com/office/powerpoint/2010/main" val="16821116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59302CF-A240-4A3F-BE58-2C885CDF4411}"/>
              </a:ext>
            </a:extLst>
          </p:cNvPr>
          <p:cNvSpPr>
            <a:spLocks noGrp="1"/>
          </p:cNvSpPr>
          <p:nvPr>
            <p:ph idx="1"/>
          </p:nvPr>
        </p:nvSpPr>
        <p:spPr/>
        <p:txBody>
          <a:bodyPr/>
          <a:lstStyle/>
          <a:p>
            <a:r>
              <a:rPr lang="en-GB" sz="2400" i="1" dirty="0"/>
              <a:t>The way poverty is currently measured, by looking purely at income, is both too abstract to relate to people’s everyday lives and not informative enough to help practitioners tackle entrenched poverty </a:t>
            </a:r>
          </a:p>
          <a:p>
            <a:endParaRPr lang="en-GB" dirty="0"/>
          </a:p>
          <a:p>
            <a:pPr marL="0" indent="0" algn="r">
              <a:buNone/>
            </a:pPr>
            <a:endParaRPr lang="en-GB" dirty="0"/>
          </a:p>
          <a:p>
            <a:pPr marL="0" indent="0" algn="r">
              <a:buNone/>
            </a:pPr>
            <a:r>
              <a:rPr lang="en-GB" dirty="0"/>
              <a:t>Wood, et al (2012)</a:t>
            </a:r>
          </a:p>
        </p:txBody>
      </p:sp>
    </p:spTree>
    <p:extLst>
      <p:ext uri="{BB962C8B-B14F-4D97-AF65-F5344CB8AC3E}">
        <p14:creationId xmlns:p14="http://schemas.microsoft.com/office/powerpoint/2010/main" val="2489138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46636E-96A2-4D3C-9A5C-5F6BCE8B36D8}"/>
              </a:ext>
            </a:extLst>
          </p:cNvPr>
          <p:cNvSpPr>
            <a:spLocks noGrp="1"/>
          </p:cNvSpPr>
          <p:nvPr>
            <p:ph type="title"/>
          </p:nvPr>
        </p:nvSpPr>
        <p:spPr/>
        <p:txBody>
          <a:bodyPr/>
          <a:lstStyle/>
          <a:p>
            <a:r>
              <a:rPr lang="en-GB" sz="3200" dirty="0"/>
              <a:t>Problems with relative poverty measure</a:t>
            </a:r>
          </a:p>
        </p:txBody>
      </p:sp>
      <p:sp>
        <p:nvSpPr>
          <p:cNvPr id="3" name="Content Placeholder 2">
            <a:extLst>
              <a:ext uri="{FF2B5EF4-FFF2-40B4-BE49-F238E27FC236}">
                <a16:creationId xmlns:a16="http://schemas.microsoft.com/office/drawing/2014/main" xmlns="" id="{925B9FD6-1104-41AB-8F80-BB82126D7C0F}"/>
              </a:ext>
            </a:extLst>
          </p:cNvPr>
          <p:cNvSpPr>
            <a:spLocks noGrp="1"/>
          </p:cNvSpPr>
          <p:nvPr>
            <p:ph idx="1"/>
          </p:nvPr>
        </p:nvSpPr>
        <p:spPr/>
        <p:txBody>
          <a:bodyPr/>
          <a:lstStyle/>
          <a:p>
            <a:r>
              <a:rPr lang="en-GB" sz="2400" dirty="0"/>
              <a:t>It is a measure of household income and, while income is a very important aspect of poverty, it is by no means the only one. </a:t>
            </a:r>
          </a:p>
          <a:p>
            <a:r>
              <a:rPr lang="en-GB" sz="2400" dirty="0"/>
              <a:t>It doesn’t take account of sometimes significant variations in costs, such as the above-average costs faced by disabled people or people living in a rural area</a:t>
            </a:r>
          </a:p>
          <a:p>
            <a:r>
              <a:rPr lang="en-GB" sz="2400" dirty="0"/>
              <a:t>It doesn’t take account of non-income resources such as goods or services provided by family members. </a:t>
            </a:r>
          </a:p>
          <a:p>
            <a:r>
              <a:rPr lang="en-GB" sz="2400" dirty="0"/>
              <a:t>So at best the 60% median is a narrow definition. </a:t>
            </a:r>
          </a:p>
        </p:txBody>
      </p:sp>
    </p:spTree>
    <p:extLst>
      <p:ext uri="{BB962C8B-B14F-4D97-AF65-F5344CB8AC3E}">
        <p14:creationId xmlns:p14="http://schemas.microsoft.com/office/powerpoint/2010/main" val="402224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119F910E-D3E8-4A3F-8EE4-959B5F0B4DB7}"/>
              </a:ext>
            </a:extLst>
          </p:cNvPr>
          <p:cNvSpPr>
            <a:spLocks noGrp="1"/>
          </p:cNvSpPr>
          <p:nvPr>
            <p:ph idx="1"/>
          </p:nvPr>
        </p:nvSpPr>
        <p:spPr>
          <a:xfrm>
            <a:off x="457200" y="764704"/>
            <a:ext cx="8229600" cy="3917032"/>
          </a:xfrm>
        </p:spPr>
        <p:txBody>
          <a:bodyPr/>
          <a:lstStyle/>
          <a:p>
            <a:r>
              <a:rPr lang="en-GB" sz="2400" dirty="0"/>
              <a:t>The 60% median is also a blunt measure. Everyone with an income below the threshold is classed as poor, without distinguishing between the depth or persistence of their low income.</a:t>
            </a:r>
          </a:p>
          <a:p>
            <a:r>
              <a:rPr lang="en-GB" sz="2400" dirty="0"/>
              <a:t> It cannot identify the many different types of households which are poor beyond the simplest of categories. </a:t>
            </a:r>
          </a:p>
          <a:p>
            <a:r>
              <a:rPr lang="en-GB" sz="2400" dirty="0"/>
              <a:t>The result is that at worst, people living in poverty – some 700,000 people in Wales – are treated as an undistinguishable mass, with the same, often stereotypical, characteristics</a:t>
            </a:r>
            <a:r>
              <a:rPr lang="en-GB" dirty="0"/>
              <a:t>.</a:t>
            </a:r>
          </a:p>
          <a:p>
            <a:pPr algn="r"/>
            <a:r>
              <a:rPr lang="en-GB" sz="2400" dirty="0"/>
              <a:t>Winkler and </a:t>
            </a:r>
            <a:r>
              <a:rPr lang="en-GB" sz="2400" dirty="0" err="1"/>
              <a:t>Trickey</a:t>
            </a:r>
            <a:r>
              <a:rPr lang="en-GB" sz="2400" dirty="0"/>
              <a:t> (2014, pp. 5-8)</a:t>
            </a:r>
          </a:p>
          <a:p>
            <a:pPr marL="0" indent="0">
              <a:buNone/>
            </a:pPr>
            <a:endParaRPr lang="en-GB" dirty="0"/>
          </a:p>
        </p:txBody>
      </p:sp>
    </p:spTree>
    <p:extLst>
      <p:ext uri="{BB962C8B-B14F-4D97-AF65-F5344CB8AC3E}">
        <p14:creationId xmlns:p14="http://schemas.microsoft.com/office/powerpoint/2010/main" val="2006021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A52E8A-7831-45EF-894D-6B5A718A2FCF}"/>
              </a:ext>
            </a:extLst>
          </p:cNvPr>
          <p:cNvSpPr>
            <a:spLocks noGrp="1"/>
          </p:cNvSpPr>
          <p:nvPr>
            <p:ph type="title"/>
          </p:nvPr>
        </p:nvSpPr>
        <p:spPr/>
        <p:txBody>
          <a:bodyPr/>
          <a:lstStyle/>
          <a:p>
            <a:r>
              <a:rPr lang="en-GB" dirty="0"/>
              <a:t>Also..</a:t>
            </a:r>
          </a:p>
        </p:txBody>
      </p:sp>
      <p:sp>
        <p:nvSpPr>
          <p:cNvPr id="3" name="Content Placeholder 2">
            <a:extLst>
              <a:ext uri="{FF2B5EF4-FFF2-40B4-BE49-F238E27FC236}">
                <a16:creationId xmlns:a16="http://schemas.microsoft.com/office/drawing/2014/main" xmlns="" id="{3D8893D0-6863-419E-9039-141BBC8CB539}"/>
              </a:ext>
            </a:extLst>
          </p:cNvPr>
          <p:cNvSpPr>
            <a:spLocks noGrp="1"/>
          </p:cNvSpPr>
          <p:nvPr>
            <p:ph idx="1"/>
          </p:nvPr>
        </p:nvSpPr>
        <p:spPr>
          <a:xfrm>
            <a:off x="457200" y="1417638"/>
            <a:ext cx="8229600" cy="3917032"/>
          </a:xfrm>
        </p:spPr>
        <p:txBody>
          <a:bodyPr/>
          <a:lstStyle/>
          <a:p>
            <a:pPr marL="0" indent="0">
              <a:buNone/>
            </a:pPr>
            <a:r>
              <a:rPr lang="en-GB" sz="2400" dirty="0"/>
              <a:t>People living in poverty in Wales are not a homogenous group, and the Welsh Government needs to improve its data around poverty to reflect this. </a:t>
            </a:r>
          </a:p>
          <a:p>
            <a:pPr marL="0" indent="0">
              <a:buNone/>
            </a:pPr>
            <a:endParaRPr lang="en-GB" sz="2400" dirty="0"/>
          </a:p>
          <a:p>
            <a:pPr marL="0" indent="0">
              <a:buNone/>
            </a:pPr>
            <a:r>
              <a:rPr lang="en-GB" sz="2400" dirty="0"/>
              <a:t>As a consequence of a lack of data, policy makers are currently ‘working in the dark’. This is unacceptable. The Welsh Government urgently needs to develop a strong evidence base that identifies exactly who is in poverty, and describes clearly the depth and persistence of poverty in Wales</a:t>
            </a:r>
            <a:r>
              <a:rPr lang="en-GB" sz="1800" dirty="0"/>
              <a:t>.                                       (National Assembly Wales, 2015)</a:t>
            </a:r>
          </a:p>
        </p:txBody>
      </p:sp>
    </p:spTree>
    <p:extLst>
      <p:ext uri="{BB962C8B-B14F-4D97-AF65-F5344CB8AC3E}">
        <p14:creationId xmlns:p14="http://schemas.microsoft.com/office/powerpoint/2010/main" val="2371868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957604-DD31-4BCC-AC25-25407B2BE8D3}"/>
              </a:ext>
            </a:extLst>
          </p:cNvPr>
          <p:cNvSpPr>
            <a:spLocks noGrp="1"/>
          </p:cNvSpPr>
          <p:nvPr>
            <p:ph type="title"/>
          </p:nvPr>
        </p:nvSpPr>
        <p:spPr/>
        <p:txBody>
          <a:bodyPr/>
          <a:lstStyle/>
          <a:p>
            <a:r>
              <a:rPr lang="en-GB" dirty="0"/>
              <a:t>A new way of defining poverty in Wales?</a:t>
            </a:r>
          </a:p>
        </p:txBody>
      </p:sp>
      <p:sp>
        <p:nvSpPr>
          <p:cNvPr id="3" name="Content Placeholder 2">
            <a:extLst>
              <a:ext uri="{FF2B5EF4-FFF2-40B4-BE49-F238E27FC236}">
                <a16:creationId xmlns:a16="http://schemas.microsoft.com/office/drawing/2014/main" xmlns="" id="{10ABC8AC-AB37-4AF2-8C7E-BA2A0A82616B}"/>
              </a:ext>
            </a:extLst>
          </p:cNvPr>
          <p:cNvSpPr>
            <a:spLocks noGrp="1"/>
          </p:cNvSpPr>
          <p:nvPr>
            <p:ph idx="1"/>
          </p:nvPr>
        </p:nvSpPr>
        <p:spPr>
          <a:xfrm>
            <a:off x="457200" y="2060848"/>
            <a:ext cx="8229600" cy="3917032"/>
          </a:xfrm>
        </p:spPr>
        <p:txBody>
          <a:bodyPr/>
          <a:lstStyle/>
          <a:p>
            <a:r>
              <a:rPr lang="en-GB" dirty="0"/>
              <a:t>‘</a:t>
            </a:r>
            <a:r>
              <a:rPr lang="en-GB" i="1" dirty="0"/>
              <a:t>When a person’s resources are not sufficient to meet their minimum needs (including social participation).</a:t>
            </a:r>
          </a:p>
          <a:p>
            <a:pPr marL="0" indent="0">
              <a:buNone/>
            </a:pPr>
            <a:endParaRPr lang="en-GB" i="1" dirty="0"/>
          </a:p>
          <a:p>
            <a:r>
              <a:rPr lang="en-GB" dirty="0" err="1"/>
              <a:t>Goulden</a:t>
            </a:r>
            <a:r>
              <a:rPr lang="en-GB" dirty="0"/>
              <a:t> and Darcy (2014) (for the JRF)  </a:t>
            </a:r>
            <a:endParaRPr lang="en-GB" i="1" dirty="0"/>
          </a:p>
        </p:txBody>
      </p:sp>
    </p:spTree>
    <p:extLst>
      <p:ext uri="{BB962C8B-B14F-4D97-AF65-F5344CB8AC3E}">
        <p14:creationId xmlns:p14="http://schemas.microsoft.com/office/powerpoint/2010/main" val="10023666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570364-9AA4-4132-A91D-238A2EB7AE48}"/>
              </a:ext>
            </a:extLst>
          </p:cNvPr>
          <p:cNvSpPr>
            <a:spLocks noGrp="1"/>
          </p:cNvSpPr>
          <p:nvPr>
            <p:ph type="title"/>
          </p:nvPr>
        </p:nvSpPr>
        <p:spPr/>
        <p:txBody>
          <a:bodyPr/>
          <a:lstStyle/>
          <a:p>
            <a:r>
              <a:rPr lang="en-GB" sz="2400" dirty="0"/>
              <a:t>Suggestions from Policy: The Bevan Foundation.…</a:t>
            </a:r>
          </a:p>
        </p:txBody>
      </p:sp>
      <p:sp>
        <p:nvSpPr>
          <p:cNvPr id="3" name="Content Placeholder 2">
            <a:extLst>
              <a:ext uri="{FF2B5EF4-FFF2-40B4-BE49-F238E27FC236}">
                <a16:creationId xmlns:a16="http://schemas.microsoft.com/office/drawing/2014/main" xmlns="" id="{25040B62-3265-4537-83FF-D034C444346B}"/>
              </a:ext>
            </a:extLst>
          </p:cNvPr>
          <p:cNvSpPr>
            <a:spLocks noGrp="1"/>
          </p:cNvSpPr>
          <p:nvPr>
            <p:ph idx="1"/>
          </p:nvPr>
        </p:nvSpPr>
        <p:spPr/>
        <p:txBody>
          <a:bodyPr/>
          <a:lstStyle/>
          <a:p>
            <a:pPr marL="0" indent="0">
              <a:buNone/>
            </a:pPr>
            <a:r>
              <a:rPr lang="en-GB" sz="2400" b="1" dirty="0"/>
              <a:t>1. Raising low incomes</a:t>
            </a:r>
          </a:p>
          <a:p>
            <a:pPr marL="0" indent="0">
              <a:buNone/>
            </a:pPr>
            <a:endParaRPr lang="en-GB" sz="2400" dirty="0"/>
          </a:p>
          <a:p>
            <a:r>
              <a:rPr lang="en-GB" sz="2400" dirty="0"/>
              <a:t>‘low income’ is more useful than ‘poverty’ when considering this element, because it makes crystal clear what is under discussion</a:t>
            </a:r>
          </a:p>
          <a:p>
            <a:endParaRPr lang="en-GB" sz="2400" dirty="0"/>
          </a:p>
          <a:p>
            <a:r>
              <a:rPr lang="en-GB" sz="2400" dirty="0" err="1"/>
              <a:t>Winckler</a:t>
            </a:r>
            <a:r>
              <a:rPr lang="en-GB" sz="2400" dirty="0"/>
              <a:t> and </a:t>
            </a:r>
            <a:r>
              <a:rPr lang="en-GB" sz="2400" dirty="0" err="1"/>
              <a:t>Trickey</a:t>
            </a:r>
            <a:r>
              <a:rPr lang="en-GB" sz="2400" dirty="0"/>
              <a:t> (2014)</a:t>
            </a:r>
          </a:p>
        </p:txBody>
      </p:sp>
    </p:spTree>
    <p:extLst>
      <p:ext uri="{BB962C8B-B14F-4D97-AF65-F5344CB8AC3E}">
        <p14:creationId xmlns:p14="http://schemas.microsoft.com/office/powerpoint/2010/main" val="40205569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7C5EE13-BDBF-4037-8001-3C2B2517056D}"/>
              </a:ext>
            </a:extLst>
          </p:cNvPr>
          <p:cNvSpPr>
            <a:spLocks noGrp="1"/>
          </p:cNvSpPr>
          <p:nvPr>
            <p:ph idx="1"/>
          </p:nvPr>
        </p:nvSpPr>
        <p:spPr>
          <a:xfrm>
            <a:off x="457200" y="1196752"/>
            <a:ext cx="8229600" cy="3917032"/>
          </a:xfrm>
        </p:spPr>
        <p:txBody>
          <a:bodyPr/>
          <a:lstStyle/>
          <a:p>
            <a:pPr marL="0" indent="0">
              <a:buNone/>
            </a:pPr>
            <a:r>
              <a:rPr lang="en-GB" sz="2400" b="1" dirty="0"/>
              <a:t>2. Get more people into paid employment</a:t>
            </a:r>
          </a:p>
          <a:p>
            <a:pPr marL="0" indent="0">
              <a:buNone/>
            </a:pPr>
            <a:endParaRPr lang="en-GB" dirty="0"/>
          </a:p>
          <a:p>
            <a:r>
              <a:rPr lang="en-GB" sz="2400" dirty="0"/>
              <a:t>Focusing solely on reducing long-term worklessness will have only limited impact on reducing low incomes, and needs to be complemented by measures aimed at those out of work for relatively short periods.</a:t>
            </a:r>
          </a:p>
          <a:p>
            <a:endParaRPr lang="en-GB" sz="2400" dirty="0"/>
          </a:p>
          <a:p>
            <a:r>
              <a:rPr lang="en-GB" sz="2400" dirty="0" err="1"/>
              <a:t>Winckler</a:t>
            </a:r>
            <a:r>
              <a:rPr lang="en-GB" sz="2400" dirty="0"/>
              <a:t> and </a:t>
            </a:r>
            <a:r>
              <a:rPr lang="en-GB" sz="2400" dirty="0" err="1"/>
              <a:t>Trickey</a:t>
            </a:r>
            <a:r>
              <a:rPr lang="en-GB" sz="2400" dirty="0"/>
              <a:t> (2014)</a:t>
            </a:r>
          </a:p>
        </p:txBody>
      </p:sp>
    </p:spTree>
    <p:extLst>
      <p:ext uri="{BB962C8B-B14F-4D97-AF65-F5344CB8AC3E}">
        <p14:creationId xmlns:p14="http://schemas.microsoft.com/office/powerpoint/2010/main" val="577953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F9ED264-B8C8-46CE-9EE6-FB319A745FEF}"/>
              </a:ext>
            </a:extLst>
          </p:cNvPr>
          <p:cNvSpPr>
            <a:spLocks noGrp="1"/>
          </p:cNvSpPr>
          <p:nvPr>
            <p:ph idx="1"/>
          </p:nvPr>
        </p:nvSpPr>
        <p:spPr>
          <a:xfrm>
            <a:off x="457200" y="1124744"/>
            <a:ext cx="8229600" cy="3917032"/>
          </a:xfrm>
        </p:spPr>
        <p:txBody>
          <a:bodyPr/>
          <a:lstStyle/>
          <a:p>
            <a:r>
              <a:rPr lang="en-GB" sz="2400" b="1" dirty="0"/>
              <a:t>3. Create more and better jobs</a:t>
            </a:r>
          </a:p>
          <a:p>
            <a:endParaRPr lang="en-GB" sz="2400" b="1" dirty="0"/>
          </a:p>
          <a:p>
            <a:r>
              <a:rPr lang="en-GB" sz="2400" dirty="0"/>
              <a:t>the uncomfortable truth is that in Wales there is a long-standing shortage of jobs in relation to the population.</a:t>
            </a:r>
          </a:p>
          <a:p>
            <a:endParaRPr lang="en-GB" sz="2400" dirty="0"/>
          </a:p>
          <a:p>
            <a:r>
              <a:rPr lang="en-GB" sz="2400" dirty="0"/>
              <a:t>introduce the Living Wage in the public sector and encourage the private sector to adopt it;</a:t>
            </a:r>
          </a:p>
          <a:p>
            <a:pPr marL="0" indent="0">
              <a:buNone/>
            </a:pPr>
            <a:endParaRPr lang="en-GB" sz="2400" b="1" dirty="0"/>
          </a:p>
          <a:p>
            <a:r>
              <a:rPr lang="en-GB" sz="2400" dirty="0" err="1"/>
              <a:t>Winckler</a:t>
            </a:r>
            <a:r>
              <a:rPr lang="en-GB" sz="2400" dirty="0"/>
              <a:t> and </a:t>
            </a:r>
            <a:r>
              <a:rPr lang="en-GB" sz="2400" dirty="0" err="1"/>
              <a:t>Trickey</a:t>
            </a:r>
            <a:r>
              <a:rPr lang="en-GB" sz="2400" dirty="0"/>
              <a:t> (2014)</a:t>
            </a:r>
            <a:endParaRPr lang="en-GB" sz="2400" b="1" dirty="0"/>
          </a:p>
        </p:txBody>
      </p:sp>
    </p:spTree>
    <p:extLst>
      <p:ext uri="{BB962C8B-B14F-4D97-AF65-F5344CB8AC3E}">
        <p14:creationId xmlns:p14="http://schemas.microsoft.com/office/powerpoint/2010/main" val="15972387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E862D4E-D645-416B-B835-D4EE1204783B}"/>
              </a:ext>
            </a:extLst>
          </p:cNvPr>
          <p:cNvSpPr>
            <a:spLocks noGrp="1"/>
          </p:cNvSpPr>
          <p:nvPr>
            <p:ph idx="1"/>
          </p:nvPr>
        </p:nvSpPr>
        <p:spPr>
          <a:xfrm>
            <a:off x="457200" y="692696"/>
            <a:ext cx="8229600" cy="3917032"/>
          </a:xfrm>
        </p:spPr>
        <p:txBody>
          <a:bodyPr/>
          <a:lstStyle/>
          <a:p>
            <a:r>
              <a:rPr lang="en-GB" sz="2400" b="1" dirty="0"/>
              <a:t>4. Support those who do not work</a:t>
            </a:r>
          </a:p>
          <a:p>
            <a:endParaRPr lang="en-GB" b="1" dirty="0"/>
          </a:p>
          <a:p>
            <a:r>
              <a:rPr lang="en-GB" sz="2400" dirty="0"/>
              <a:t>While work is an important route out of poverty, there are many people for whom this is not an option. It is unlikely that many of Wales’s 100,000 pensioners on low incomes will take up employment to supplement their incomes, nor that severely disabled people or people with caring responsibilities will want to or be succeed in getting paid work.</a:t>
            </a:r>
          </a:p>
          <a:p>
            <a:endParaRPr lang="en-GB" sz="2400" b="1" dirty="0"/>
          </a:p>
          <a:p>
            <a:r>
              <a:rPr lang="en-GB" sz="2400" dirty="0" err="1"/>
              <a:t>Winckler</a:t>
            </a:r>
            <a:r>
              <a:rPr lang="en-GB" sz="2400" dirty="0"/>
              <a:t> and </a:t>
            </a:r>
            <a:r>
              <a:rPr lang="en-GB" sz="2400" dirty="0" err="1"/>
              <a:t>Trickey</a:t>
            </a:r>
            <a:r>
              <a:rPr lang="en-GB" sz="2400" dirty="0"/>
              <a:t> (2014)</a:t>
            </a:r>
            <a:endParaRPr lang="en-GB" sz="2400" b="1" dirty="0"/>
          </a:p>
          <a:p>
            <a:endParaRPr lang="en-GB" sz="2400" b="1" dirty="0"/>
          </a:p>
        </p:txBody>
      </p:sp>
    </p:spTree>
    <p:extLst>
      <p:ext uri="{BB962C8B-B14F-4D97-AF65-F5344CB8AC3E}">
        <p14:creationId xmlns:p14="http://schemas.microsoft.com/office/powerpoint/2010/main" val="40308594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F0ADCB-3012-4916-A757-9F3120007F5E}"/>
              </a:ext>
            </a:extLst>
          </p:cNvPr>
          <p:cNvSpPr>
            <a:spLocks noGrp="1"/>
          </p:cNvSpPr>
          <p:nvPr>
            <p:ph type="title"/>
          </p:nvPr>
        </p:nvSpPr>
        <p:spPr/>
        <p:txBody>
          <a:bodyPr/>
          <a:lstStyle/>
          <a:p>
            <a:pPr algn="l"/>
            <a:r>
              <a:rPr lang="en-GB" sz="2400" b="1" dirty="0"/>
              <a:t>6. Meet minimum needs</a:t>
            </a:r>
            <a:r>
              <a:rPr lang="en-GB" dirty="0"/>
              <a:t/>
            </a:r>
            <a:br>
              <a:rPr lang="en-GB" dirty="0"/>
            </a:br>
            <a:endParaRPr lang="en-GB" dirty="0"/>
          </a:p>
        </p:txBody>
      </p:sp>
      <p:sp>
        <p:nvSpPr>
          <p:cNvPr id="3" name="Content Placeholder 2">
            <a:extLst>
              <a:ext uri="{FF2B5EF4-FFF2-40B4-BE49-F238E27FC236}">
                <a16:creationId xmlns:a16="http://schemas.microsoft.com/office/drawing/2014/main" xmlns="" id="{F4E21729-FD26-4FA4-86F1-D9FEF298B6D2}"/>
              </a:ext>
            </a:extLst>
          </p:cNvPr>
          <p:cNvSpPr>
            <a:spLocks noGrp="1"/>
          </p:cNvSpPr>
          <p:nvPr>
            <p:ph idx="1"/>
          </p:nvPr>
        </p:nvSpPr>
        <p:spPr>
          <a:xfrm>
            <a:off x="457200" y="1052736"/>
            <a:ext cx="8229600" cy="3917032"/>
          </a:xfrm>
        </p:spPr>
        <p:txBody>
          <a:bodyPr/>
          <a:lstStyle/>
          <a:p>
            <a:r>
              <a:rPr lang="en-GB" sz="2400" dirty="0"/>
              <a:t>warmth in living areas of the home (96%)</a:t>
            </a:r>
          </a:p>
          <a:p>
            <a:r>
              <a:rPr lang="en-GB" sz="2400" dirty="0"/>
              <a:t>a damp-free home (94%)</a:t>
            </a:r>
          </a:p>
          <a:p>
            <a:r>
              <a:rPr lang="en-GB" sz="2400" dirty="0"/>
              <a:t>two meals a day (91%)</a:t>
            </a:r>
          </a:p>
          <a:p>
            <a:pPr marL="0" indent="0">
              <a:buNone/>
            </a:pPr>
            <a:endParaRPr lang="en-GB" sz="2400" dirty="0"/>
          </a:p>
          <a:p>
            <a:pPr marL="0" indent="0">
              <a:buNone/>
            </a:pPr>
            <a:r>
              <a:rPr lang="en-GB" sz="2400" dirty="0"/>
              <a:t>And for children the essential items are: </a:t>
            </a:r>
          </a:p>
          <a:p>
            <a:r>
              <a:rPr lang="en-GB" sz="2400" dirty="0"/>
              <a:t> a warm winter coat (97%) </a:t>
            </a:r>
          </a:p>
          <a:p>
            <a:r>
              <a:rPr lang="en-GB" sz="2400" dirty="0"/>
              <a:t>fresh fruit and vegetables once a day (96%) </a:t>
            </a:r>
          </a:p>
          <a:p>
            <a:r>
              <a:rPr lang="en-GB" sz="2400" dirty="0"/>
              <a:t>new, properly fitting shoes (93%).</a:t>
            </a:r>
          </a:p>
          <a:p>
            <a:endParaRPr lang="en-GB" sz="2400" dirty="0"/>
          </a:p>
          <a:p>
            <a:pPr marL="0" indent="0" algn="r">
              <a:buNone/>
            </a:pPr>
            <a:r>
              <a:rPr lang="en-GB" sz="2400" dirty="0" err="1"/>
              <a:t>Winckler</a:t>
            </a:r>
            <a:r>
              <a:rPr lang="en-GB" sz="2400" dirty="0"/>
              <a:t> and </a:t>
            </a:r>
            <a:r>
              <a:rPr lang="en-GB" sz="2400" dirty="0" err="1"/>
              <a:t>Trickey</a:t>
            </a:r>
            <a:r>
              <a:rPr lang="en-GB" sz="2400" dirty="0"/>
              <a:t> (2014) research from Bristol University (n.d.)</a:t>
            </a:r>
          </a:p>
          <a:p>
            <a:endParaRPr lang="en-GB" sz="2400" dirty="0"/>
          </a:p>
        </p:txBody>
      </p:sp>
    </p:spTree>
    <p:extLst>
      <p:ext uri="{BB962C8B-B14F-4D97-AF65-F5344CB8AC3E}">
        <p14:creationId xmlns:p14="http://schemas.microsoft.com/office/powerpoint/2010/main" val="7795619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8FF1A6-AC0D-4E62-A4A9-24BBFF92F8C3}"/>
              </a:ext>
            </a:extLst>
          </p:cNvPr>
          <p:cNvSpPr>
            <a:spLocks noGrp="1"/>
          </p:cNvSpPr>
          <p:nvPr>
            <p:ph type="title"/>
          </p:nvPr>
        </p:nvSpPr>
        <p:spPr/>
        <p:txBody>
          <a:bodyPr/>
          <a:lstStyle/>
          <a:p>
            <a:pPr algn="l"/>
            <a:r>
              <a:rPr lang="en-GB" sz="2400" b="1" dirty="0"/>
              <a:t>7. Eradicate homelessness</a:t>
            </a:r>
          </a:p>
        </p:txBody>
      </p:sp>
      <p:sp>
        <p:nvSpPr>
          <p:cNvPr id="3" name="Content Placeholder 2">
            <a:extLst>
              <a:ext uri="{FF2B5EF4-FFF2-40B4-BE49-F238E27FC236}">
                <a16:creationId xmlns:a16="http://schemas.microsoft.com/office/drawing/2014/main" xmlns="" id="{94370C34-8D08-42C5-909D-FF8DF2C50DF5}"/>
              </a:ext>
            </a:extLst>
          </p:cNvPr>
          <p:cNvSpPr>
            <a:spLocks noGrp="1"/>
          </p:cNvSpPr>
          <p:nvPr>
            <p:ph idx="1"/>
          </p:nvPr>
        </p:nvSpPr>
        <p:spPr/>
        <p:txBody>
          <a:bodyPr/>
          <a:lstStyle/>
          <a:p>
            <a:pPr marL="0" indent="0">
              <a:buNone/>
            </a:pPr>
            <a:r>
              <a:rPr lang="en-GB" sz="2400" b="1" dirty="0"/>
              <a:t>8. Minimise fuel poverty</a:t>
            </a:r>
          </a:p>
          <a:p>
            <a:pPr marL="0" indent="0">
              <a:buNone/>
            </a:pPr>
            <a:endParaRPr lang="en-GB" sz="2400" b="1" dirty="0"/>
          </a:p>
          <a:p>
            <a:pPr marL="0" indent="0">
              <a:buNone/>
            </a:pPr>
            <a:r>
              <a:rPr lang="en-GB" sz="2400" b="1" dirty="0"/>
              <a:t>9. Access to affordable and nutritious food </a:t>
            </a:r>
          </a:p>
          <a:p>
            <a:pPr marL="0" indent="0">
              <a:buNone/>
            </a:pPr>
            <a:endParaRPr lang="en-GB" sz="2400" b="1" dirty="0"/>
          </a:p>
          <a:p>
            <a:pPr marL="0" indent="0">
              <a:buNone/>
            </a:pPr>
            <a:r>
              <a:rPr lang="en-GB" sz="2400" b="1" dirty="0"/>
              <a:t>10. Social participation – essential skills, digital skills and financial skills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71357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lstStyle/>
          <a:p>
            <a:r>
              <a:rPr lang="en-GB" sz="1600" dirty="0"/>
              <a:t>Alston, P. (2018) </a:t>
            </a:r>
            <a:r>
              <a:rPr lang="en-GB" sz="1600" i="1" dirty="0"/>
              <a:t>Statement on Visit to the United Kingdom, by Professor Philip Alston, United Nations Special Rapporteur on extreme poverty and human rights</a:t>
            </a:r>
            <a:r>
              <a:rPr lang="en-GB" sz="1600" dirty="0"/>
              <a:t>. London, 16 November 2018. Online: https://</a:t>
            </a:r>
            <a:r>
              <a:rPr lang="en-GB" sz="1600" dirty="0" err="1"/>
              <a:t>www.ohchr.org</a:t>
            </a:r>
            <a:r>
              <a:rPr lang="en-GB" sz="1600" dirty="0"/>
              <a:t>/Documents/Issues/Poverty/EOM_GB_16Nov2018.pdf . [Accessed: 22.11.18]</a:t>
            </a:r>
          </a:p>
          <a:p>
            <a:r>
              <a:rPr lang="en-GB" sz="1600" dirty="0"/>
              <a:t>Bristol University (n.d.) Poverty and Social Exclusion Project </a:t>
            </a:r>
            <a:r>
              <a:rPr lang="en-GB" sz="1600" i="1" dirty="0"/>
              <a:t>What do we think we need?</a:t>
            </a:r>
            <a:r>
              <a:rPr lang="en-GB" sz="1600" dirty="0"/>
              <a:t> Webpage http://</a:t>
            </a:r>
            <a:r>
              <a:rPr lang="en-GB" sz="1600" dirty="0" err="1"/>
              <a:t>www.poverty.ac.uk</a:t>
            </a:r>
            <a:r>
              <a:rPr lang="en-GB" sz="1600" dirty="0"/>
              <a:t>/</a:t>
            </a:r>
            <a:r>
              <a:rPr lang="en-GB" sz="1600" dirty="0" err="1"/>
              <a:t>pseresearch</a:t>
            </a:r>
            <a:r>
              <a:rPr lang="en-GB" sz="1600" dirty="0"/>
              <a:t>/what-do-we-think-we-need accessed 16.10.14</a:t>
            </a:r>
          </a:p>
          <a:p>
            <a:r>
              <a:rPr lang="en-GB" sz="1600" dirty="0"/>
              <a:t>ERSC Poverty and Social Exclusion Project (n.d</a:t>
            </a:r>
            <a:r>
              <a:rPr lang="en-GB" sz="1600" i="1" dirty="0"/>
              <a:t>.) Definitions of Poverty </a:t>
            </a:r>
            <a:r>
              <a:rPr lang="en-GB" sz="1600" dirty="0"/>
              <a:t>webpage. </a:t>
            </a:r>
            <a:r>
              <a:rPr lang="en-GB" sz="1600" dirty="0" err="1"/>
              <a:t>Onine</a:t>
            </a:r>
            <a:r>
              <a:rPr lang="en-GB" sz="1600" dirty="0"/>
              <a:t>: http://</a:t>
            </a:r>
            <a:r>
              <a:rPr lang="en-GB" sz="1600" dirty="0" err="1"/>
              <a:t>www.poverty.ac.uk</a:t>
            </a:r>
            <a:r>
              <a:rPr lang="en-GB" sz="1600" dirty="0"/>
              <a:t>/</a:t>
            </a:r>
            <a:r>
              <a:rPr lang="en-GB" sz="1600" dirty="0" err="1"/>
              <a:t>definitionspoverty</a:t>
            </a:r>
            <a:r>
              <a:rPr lang="en-GB" sz="1600" dirty="0"/>
              <a:t> Accessed 16.10.14</a:t>
            </a:r>
          </a:p>
          <a:p>
            <a:r>
              <a:rPr lang="en-GB" sz="1600" dirty="0"/>
              <a:t>Full Fact (2018) Poverty in the UK: a guide to facts and figures. Online: </a:t>
            </a:r>
            <a:r>
              <a:rPr lang="en-GB" sz="1600" dirty="0">
                <a:hlinkClick r:id="rId2"/>
              </a:rPr>
              <a:t>https://fullfact.org/economy/poverty-uk-guide-facts-and-figures/</a:t>
            </a:r>
            <a:r>
              <a:rPr lang="en-GB" sz="1600" dirty="0"/>
              <a:t> [Accessed 22/11/18]</a:t>
            </a:r>
          </a:p>
          <a:p>
            <a:r>
              <a:rPr lang="en-GB" sz="1600" dirty="0" err="1"/>
              <a:t>Goulden</a:t>
            </a:r>
            <a:r>
              <a:rPr lang="en-GB" sz="1600" dirty="0"/>
              <a:t>, C. and Darcy, C. (2014) </a:t>
            </a:r>
            <a:r>
              <a:rPr lang="en-GB" sz="1600" i="1" dirty="0"/>
              <a:t>A definition of poverty</a:t>
            </a:r>
            <a:r>
              <a:rPr lang="en-GB" sz="1600" dirty="0"/>
              <a:t>. Joseph Rowntree Foundation. </a:t>
            </a:r>
          </a:p>
          <a:p>
            <a:r>
              <a:rPr lang="en-GB" sz="1600" dirty="0"/>
              <a:t>Joseph Rowntree Foundation (2018) </a:t>
            </a:r>
            <a:r>
              <a:rPr lang="en-GB" sz="1600" i="1" dirty="0"/>
              <a:t>Poverty in Wales (2018)</a:t>
            </a:r>
            <a:r>
              <a:rPr lang="en-GB" sz="1600" dirty="0"/>
              <a:t>. Online: </a:t>
            </a:r>
            <a:r>
              <a:rPr lang="en-GB" sz="1600" dirty="0">
                <a:hlinkClick r:id="rId3"/>
              </a:rPr>
              <a:t>https://www.jrf.org.uk/report/poverty-wales-2018</a:t>
            </a:r>
            <a:r>
              <a:rPr lang="en-GB" sz="1600" dirty="0"/>
              <a:t> [Accessed:22/11/18]</a:t>
            </a:r>
          </a:p>
        </p:txBody>
      </p:sp>
    </p:spTree>
    <p:extLst>
      <p:ext uri="{BB962C8B-B14F-4D97-AF65-F5344CB8AC3E}">
        <p14:creationId xmlns:p14="http://schemas.microsoft.com/office/powerpoint/2010/main" val="11032244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1B96DC5-2673-4311-B6E2-67DE4500F624}"/>
              </a:ext>
            </a:extLst>
          </p:cNvPr>
          <p:cNvSpPr>
            <a:spLocks noGrp="1"/>
          </p:cNvSpPr>
          <p:nvPr>
            <p:ph idx="1"/>
          </p:nvPr>
        </p:nvSpPr>
        <p:spPr>
          <a:xfrm>
            <a:off x="457200" y="620688"/>
            <a:ext cx="8229600" cy="3917032"/>
          </a:xfrm>
        </p:spPr>
        <p:txBody>
          <a:bodyPr/>
          <a:lstStyle/>
          <a:p>
            <a:r>
              <a:rPr lang="en-GB" sz="2000" dirty="0"/>
              <a:t>National Assembly Wales (2015) </a:t>
            </a:r>
            <a:r>
              <a:rPr lang="en-GB" sz="2000" i="1" dirty="0"/>
              <a:t>Inquiry into Poverty in Wales: Poverty and Inequality. June 2015. Online: </a:t>
            </a:r>
            <a:r>
              <a:rPr lang="en-GB" sz="2000" i="1" dirty="0">
                <a:hlinkClick r:id="rId2"/>
              </a:rPr>
              <a:t>http://</a:t>
            </a:r>
            <a:r>
              <a:rPr lang="en-GB" sz="2000" i="1" dirty="0" err="1">
                <a:hlinkClick r:id="rId2"/>
              </a:rPr>
              <a:t>www.assembly.wales</a:t>
            </a:r>
            <a:r>
              <a:rPr lang="en-GB" sz="2000" i="1" dirty="0">
                <a:hlinkClick r:id="rId2"/>
              </a:rPr>
              <a:t>/laid%20documents/cr-ld10252/cr-ld10252-e.pdf</a:t>
            </a:r>
            <a:r>
              <a:rPr lang="en-GB" sz="2000" i="1" dirty="0"/>
              <a:t> [</a:t>
            </a:r>
            <a:r>
              <a:rPr lang="en-GB" sz="2000" i="1" dirty="0" err="1"/>
              <a:t>Accessd</a:t>
            </a:r>
            <a:r>
              <a:rPr lang="en-GB" sz="2000" i="1" dirty="0"/>
              <a:t>: 22/11/2018]</a:t>
            </a:r>
          </a:p>
          <a:p>
            <a:r>
              <a:rPr lang="en-GB" sz="2000" dirty="0"/>
              <a:t>Spiker, P. (2016) Poverty as a wicked problem. </a:t>
            </a:r>
            <a:r>
              <a:rPr lang="en-GB" sz="2000" i="1" dirty="0"/>
              <a:t>Poverty Brief</a:t>
            </a:r>
            <a:r>
              <a:rPr lang="en-GB" sz="2000" dirty="0"/>
              <a:t>. November 2016. No.35. </a:t>
            </a:r>
          </a:p>
          <a:p>
            <a:r>
              <a:rPr lang="en-GB" sz="2000" dirty="0"/>
              <a:t>P. Townsend and others, 1997, An International Approach to the Measurement and Explanation of Poverty: Statement by European social scientists, in D. Gordon, P. Townsend, 2000, Breadline Europe, Bristol: Policy Press</a:t>
            </a:r>
          </a:p>
          <a:p>
            <a:r>
              <a:rPr lang="en-GB" sz="2000" dirty="0" err="1"/>
              <a:t>Winckler</a:t>
            </a:r>
            <a:r>
              <a:rPr lang="en-GB" sz="2000" dirty="0"/>
              <a:t>, V and </a:t>
            </a:r>
            <a:r>
              <a:rPr lang="en-GB" sz="2000" dirty="0" err="1"/>
              <a:t>Trickey</a:t>
            </a:r>
            <a:r>
              <a:rPr lang="en-GB" sz="2000" dirty="0"/>
              <a:t>, M. (2014) Rethinking poverty – implications for action. The Bevan Foundation. Online: </a:t>
            </a:r>
            <a:r>
              <a:rPr lang="en-GB" sz="2000" dirty="0">
                <a:hlinkClick r:id="rId3"/>
              </a:rPr>
              <a:t>http://41ydvd1cuyvlonsm03mpf21pub.wpengine.netdna-cdn.com/</a:t>
            </a:r>
            <a:r>
              <a:rPr lang="en-GB" sz="2000" dirty="0" err="1">
                <a:hlinkClick r:id="rId3"/>
              </a:rPr>
              <a:t>wp</a:t>
            </a:r>
            <a:r>
              <a:rPr lang="en-GB" sz="2000" dirty="0">
                <a:hlinkClick r:id="rId3"/>
              </a:rPr>
              <a:t>-content/uploads/2014/11/Rethinking-Poverty-</a:t>
            </a:r>
            <a:r>
              <a:rPr lang="en-GB" sz="2000" dirty="0" err="1">
                <a:hlinkClick r:id="rId3"/>
              </a:rPr>
              <a:t>Final.pdf</a:t>
            </a:r>
            <a:endParaRPr lang="en-GB" sz="2000" dirty="0"/>
          </a:p>
          <a:p>
            <a:r>
              <a:rPr lang="en-GB" sz="2000" dirty="0"/>
              <a:t>[Accessed: 22.11.18]</a:t>
            </a:r>
          </a:p>
          <a:p>
            <a:pPr marL="0" indent="0">
              <a:buNone/>
            </a:pPr>
            <a:endParaRPr lang="en-GB" dirty="0"/>
          </a:p>
        </p:txBody>
      </p:sp>
    </p:spTree>
    <p:extLst>
      <p:ext uri="{BB962C8B-B14F-4D97-AF65-F5344CB8AC3E}">
        <p14:creationId xmlns:p14="http://schemas.microsoft.com/office/powerpoint/2010/main" val="41758229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272</TotalTime>
  <Words>1882</Words>
  <Application>Microsoft Office PowerPoint</Application>
  <PresentationFormat>On-screen Show (4:3)</PresentationFormat>
  <Paragraphs>151</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ＭＳ Ｐゴシック</vt:lpstr>
      <vt:lpstr>ＭＳ Ｐゴシック</vt:lpstr>
      <vt:lpstr>Arial</vt:lpstr>
      <vt:lpstr>Myriad Pro</vt:lpstr>
      <vt:lpstr>Times</vt:lpstr>
      <vt:lpstr>20140311PresentationUWTSDTemplate</vt:lpstr>
      <vt:lpstr> </vt:lpstr>
      <vt:lpstr>Social Policy</vt:lpstr>
      <vt:lpstr>UN Rappouteur assessment on UK poverty 16th November 2018</vt:lpstr>
      <vt:lpstr>PowerPoint Presentation</vt:lpstr>
      <vt:lpstr>PowerPoint Presentation</vt:lpstr>
      <vt:lpstr>Amber Rudd’s response</vt:lpstr>
      <vt:lpstr>Poverty is a wicked problem…</vt:lpstr>
      <vt:lpstr>PowerPoint Presentation</vt:lpstr>
      <vt:lpstr>PowerPoint Presentation</vt:lpstr>
      <vt:lpstr>PowerPoint Presentation</vt:lpstr>
      <vt:lpstr>PowerPoint Presentation</vt:lpstr>
      <vt:lpstr>PowerPoint Presentation</vt:lpstr>
      <vt:lpstr>Experiences of poverty</vt:lpstr>
      <vt:lpstr>In Wales…</vt:lpstr>
      <vt:lpstr>Poverty has always been linked to resources</vt:lpstr>
      <vt:lpstr>Definitions of poverty</vt:lpstr>
      <vt:lpstr>Types of poverty</vt:lpstr>
      <vt:lpstr>PowerPoint Presentation</vt:lpstr>
      <vt:lpstr>PowerPoint Presentation</vt:lpstr>
      <vt:lpstr>Types of poverty</vt:lpstr>
      <vt:lpstr>Types of poverty</vt:lpstr>
      <vt:lpstr>Poverty statistics Wales</vt:lpstr>
      <vt:lpstr>PowerPoint Presentation</vt:lpstr>
      <vt:lpstr>PowerPoint Presentation</vt:lpstr>
      <vt:lpstr>PowerPoint Presentation</vt:lpstr>
      <vt:lpstr>In Wales…</vt:lpstr>
      <vt:lpstr>PowerPoint Presentation</vt:lpstr>
      <vt:lpstr>Problems with relative poverty measure</vt:lpstr>
      <vt:lpstr>PowerPoint Presentation</vt:lpstr>
      <vt:lpstr>Also..</vt:lpstr>
      <vt:lpstr>A new way of defining poverty in Wales?</vt:lpstr>
      <vt:lpstr>Suggestions from Policy: The Bevan Foundation.…</vt:lpstr>
      <vt:lpstr>PowerPoint Presentation</vt:lpstr>
      <vt:lpstr>PowerPoint Presentation</vt:lpstr>
      <vt:lpstr>PowerPoint Presentation</vt:lpstr>
      <vt:lpstr>6. Meet minimum needs </vt:lpstr>
      <vt:lpstr>7. Eradicate homelessness</vt:lpstr>
      <vt:lpstr>Reference list</vt:lpstr>
      <vt:lpstr>PowerPoint Presentation</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cp:lastModifiedBy>
  <cp:revision>26</cp:revision>
  <dcterms:created xsi:type="dcterms:W3CDTF">2018-11-21T21:50:58Z</dcterms:created>
  <dcterms:modified xsi:type="dcterms:W3CDTF">2018-11-30T07:34:11Z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