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8" r:id="rId3"/>
    <p:sldId id="259" r:id="rId4"/>
    <p:sldId id="260" r:id="rId5"/>
    <p:sldId id="263" r:id="rId6"/>
    <p:sldId id="261" r:id="rId7"/>
    <p:sldId id="262" r:id="rId8"/>
    <p:sldId id="264" r:id="rId9"/>
    <p:sldId id="265" r:id="rId10"/>
    <p:sldId id="25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E6B66"/>
    <a:srgbClr val="161216"/>
    <a:srgbClr val="EAC738"/>
    <a:srgbClr val="F5CD2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072" autoAdjust="0"/>
  </p:normalViewPr>
  <p:slideViewPr>
    <p:cSldViewPr snapToGrid="0">
      <p:cViewPr varScale="1">
        <p:scale>
          <a:sx n="77" d="100"/>
          <a:sy n="77" d="100"/>
        </p:scale>
        <p:origin x="912" y="58"/>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na Meek" userId="10cb43e3ece741af" providerId="LiveId" clId="{0D0993EA-70AD-4639-A972-CCDC51502905}"/>
    <pc:docChg chg="modSld">
      <pc:chgData name="Georgina Meek" userId="10cb43e3ece741af" providerId="LiveId" clId="{0D0993EA-70AD-4639-A972-CCDC51502905}" dt="2023-05-23T16:47:47.856" v="0" actId="1076"/>
      <pc:docMkLst>
        <pc:docMk/>
      </pc:docMkLst>
      <pc:sldChg chg="modSp mod">
        <pc:chgData name="Georgina Meek" userId="10cb43e3ece741af" providerId="LiveId" clId="{0D0993EA-70AD-4639-A972-CCDC51502905}" dt="2023-05-23T16:47:47.856" v="0" actId="1076"/>
        <pc:sldMkLst>
          <pc:docMk/>
          <pc:sldMk cId="736842000" sldId="260"/>
        </pc:sldMkLst>
        <pc:spChg chg="mod">
          <ac:chgData name="Georgina Meek" userId="10cb43e3ece741af" providerId="LiveId" clId="{0D0993EA-70AD-4639-A972-CCDC51502905}" dt="2023-05-23T16:47:47.856" v="0" actId="1076"/>
          <ac:spMkLst>
            <pc:docMk/>
            <pc:sldMk cId="736842000" sldId="260"/>
            <ac:spMk id="20" creationId="{D492539C-9A2C-FCC6-30A5-85A7075340E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8F7737-F670-45BE-BB07-AD557E435A4A}" type="datetimeFigureOut">
              <a:rPr lang="en-GB" smtClean="0"/>
              <a:t>22/05/2023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31A5F4-4F4E-430E-A504-5CF9DD3D304C}" type="slidenum">
              <a:rPr lang="en-GB" smtClean="0"/>
              <a:t>‹#›</a:t>
            </a:fld>
            <a:endParaRPr lang="en-GB"/>
          </a:p>
        </p:txBody>
      </p:sp>
    </p:spTree>
    <p:extLst>
      <p:ext uri="{BB962C8B-B14F-4D97-AF65-F5344CB8AC3E}">
        <p14:creationId xmlns:p14="http://schemas.microsoft.com/office/powerpoint/2010/main" val="809434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poster presentation will explore: The underlaying impacts of student motivation, participation, and engagement – an action research project by Georgina Meek.</a:t>
            </a:r>
          </a:p>
        </p:txBody>
      </p:sp>
      <p:sp>
        <p:nvSpPr>
          <p:cNvPr id="4" name="Slide Number Placeholder 3"/>
          <p:cNvSpPr>
            <a:spLocks noGrp="1"/>
          </p:cNvSpPr>
          <p:nvPr>
            <p:ph type="sldNum" sz="quarter" idx="5"/>
          </p:nvPr>
        </p:nvSpPr>
        <p:spPr/>
        <p:txBody>
          <a:bodyPr/>
          <a:lstStyle/>
          <a:p>
            <a:fld id="{AB31A5F4-4F4E-430E-A504-5CF9DD3D304C}" type="slidenum">
              <a:rPr lang="en-GB" smtClean="0"/>
              <a:t>1</a:t>
            </a:fld>
            <a:endParaRPr lang="en-GB"/>
          </a:p>
        </p:txBody>
      </p:sp>
    </p:spTree>
    <p:extLst>
      <p:ext uri="{BB962C8B-B14F-4D97-AF65-F5344CB8AC3E}">
        <p14:creationId xmlns:p14="http://schemas.microsoft.com/office/powerpoint/2010/main" val="38693700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2800" b="0" i="0" dirty="0">
                <a:solidFill>
                  <a:srgbClr val="D1D5DB"/>
                </a:solidFill>
                <a:effectLst/>
                <a:latin typeface="Söhne"/>
              </a:rPr>
              <a:t>In today's academic landscape, students face numerous challenges in their educational journey. The action research delved into the complexities of student obstacles, focusing on mental health, learning difficulties, and the disruptive effects of the pandemic in post-compulsory education. </a:t>
            </a:r>
          </a:p>
          <a:p>
            <a:pPr algn="l"/>
            <a:endParaRPr lang="en-GB" sz="2800" b="0" i="0" dirty="0">
              <a:solidFill>
                <a:srgbClr val="D1D5DB"/>
              </a:solidFill>
              <a:effectLst/>
              <a:latin typeface="Söhne"/>
            </a:endParaRPr>
          </a:p>
          <a:p>
            <a:pPr algn="l"/>
            <a:r>
              <a:rPr lang="en-GB" sz="2800" b="0" i="0" dirty="0">
                <a:solidFill>
                  <a:srgbClr val="D1D5DB"/>
                </a:solidFill>
                <a:effectLst/>
                <a:latin typeface="Söhne"/>
              </a:rPr>
              <a:t>The main objective of the research was to uncover root causes of student disengagement and provide strategies to enhance motivation, participation, and engagement in students. The findings from this research offer valuable insights for making informed decisions and creating an inclusive environment that promotes student success. </a:t>
            </a:r>
          </a:p>
          <a:p>
            <a:pPr algn="l"/>
            <a:endParaRPr lang="en-GB" sz="2800" b="0" i="0" dirty="0">
              <a:solidFill>
                <a:srgbClr val="D1D5DB"/>
              </a:solidFill>
              <a:effectLst/>
              <a:latin typeface="Söhne"/>
            </a:endParaRPr>
          </a:p>
          <a:p>
            <a:pPr algn="l"/>
            <a:r>
              <a:rPr lang="en-GB" sz="2800" b="0" i="0" dirty="0">
                <a:solidFill>
                  <a:srgbClr val="D1D5DB"/>
                </a:solidFill>
                <a:effectLst/>
                <a:latin typeface="Söhne"/>
              </a:rPr>
              <a:t>This research serves as a resource to unlock students' full academic potential and gain a deeper understanding of their motivation and engagement.</a:t>
            </a:r>
          </a:p>
          <a:p>
            <a:endParaRPr lang="en-GB" dirty="0"/>
          </a:p>
        </p:txBody>
      </p:sp>
      <p:sp>
        <p:nvSpPr>
          <p:cNvPr id="4" name="Slide Number Placeholder 3"/>
          <p:cNvSpPr>
            <a:spLocks noGrp="1"/>
          </p:cNvSpPr>
          <p:nvPr>
            <p:ph type="sldNum" sz="quarter" idx="5"/>
          </p:nvPr>
        </p:nvSpPr>
        <p:spPr/>
        <p:txBody>
          <a:bodyPr/>
          <a:lstStyle/>
          <a:p>
            <a:fld id="{AB31A5F4-4F4E-430E-A504-5CF9DD3D304C}" type="slidenum">
              <a:rPr lang="en-GB" smtClean="0"/>
              <a:t>2</a:t>
            </a:fld>
            <a:endParaRPr lang="en-GB"/>
          </a:p>
        </p:txBody>
      </p:sp>
    </p:spTree>
    <p:extLst>
      <p:ext uri="{BB962C8B-B14F-4D97-AF65-F5344CB8AC3E}">
        <p14:creationId xmlns:p14="http://schemas.microsoft.com/office/powerpoint/2010/main" val="2361718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solidFill>
                  <a:srgbClr val="000000"/>
                </a:solidFill>
                <a:effectLst/>
                <a:latin typeface="Arial Nova" panose="020B0504020202020204" pitchFamily="34" charset="0"/>
                <a:ea typeface="Times New Roman" panose="02020603050405020304" pitchFamily="18" charset="0"/>
                <a:cs typeface="Segoe UI" panose="020B0502040204020203" pitchFamily="34" charset="0"/>
              </a:rPr>
              <a:t>Literature review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D1D5DB"/>
                </a:solidFill>
                <a:effectLst/>
                <a:latin typeface="Söhne"/>
              </a:rPr>
              <a:t>The literature review focused on key elements such as mental health, additional learning needs, and COVID-19. Research </a:t>
            </a:r>
            <a:r>
              <a:rPr lang="en-GB" sz="2800" b="0" i="0" dirty="0" err="1">
                <a:solidFill>
                  <a:srgbClr val="D1D5DB"/>
                </a:solidFill>
                <a:effectLst/>
                <a:latin typeface="Söhne"/>
              </a:rPr>
              <a:t>indicateed</a:t>
            </a:r>
            <a:r>
              <a:rPr lang="en-GB" sz="2800" b="0" i="0" dirty="0">
                <a:solidFill>
                  <a:srgbClr val="D1D5DB"/>
                </a:solidFill>
                <a:effectLst/>
                <a:latin typeface="Söhne"/>
              </a:rPr>
              <a:t> a positive correlation between intrinsic motivation and academic achievement (Saeed and </a:t>
            </a:r>
            <a:r>
              <a:rPr lang="en-GB" sz="2800" b="0" i="0" dirty="0" err="1">
                <a:solidFill>
                  <a:srgbClr val="D1D5DB"/>
                </a:solidFill>
                <a:effectLst/>
                <a:latin typeface="Söhne"/>
              </a:rPr>
              <a:t>Zyngier</a:t>
            </a:r>
            <a:r>
              <a:rPr lang="en-GB" sz="2800" b="0" i="0" dirty="0">
                <a:solidFill>
                  <a:srgbClr val="D1D5DB"/>
                </a:solidFill>
                <a:effectLst/>
                <a:latin typeface="Söhne"/>
              </a:rPr>
              <a:t>, 2012, pp. 254) and factors such as student ability, motivation, instructional quality, and classroom climate contribute to learning outcomes (</a:t>
            </a:r>
            <a:r>
              <a:rPr lang="en-GB" sz="2800" b="0" i="0" dirty="0" err="1">
                <a:solidFill>
                  <a:srgbClr val="D1D5DB"/>
                </a:solidFill>
                <a:effectLst/>
                <a:latin typeface="Söhne"/>
              </a:rPr>
              <a:t>Rugutt</a:t>
            </a:r>
            <a:r>
              <a:rPr lang="en-GB" sz="2800" b="0" i="0" dirty="0">
                <a:solidFill>
                  <a:srgbClr val="D1D5DB"/>
                </a:solidFill>
                <a:effectLst/>
                <a:latin typeface="Söhne"/>
              </a:rPr>
              <a:t> and </a:t>
            </a:r>
            <a:r>
              <a:rPr lang="en-GB" sz="2800" b="0" i="0" dirty="0" err="1">
                <a:solidFill>
                  <a:srgbClr val="D1D5DB"/>
                </a:solidFill>
                <a:effectLst/>
                <a:latin typeface="Söhne"/>
              </a:rPr>
              <a:t>Chemosit</a:t>
            </a:r>
            <a:r>
              <a:rPr lang="en-GB" sz="2800" b="0" i="0" dirty="0">
                <a:solidFill>
                  <a:srgbClr val="D1D5DB"/>
                </a:solidFill>
                <a:effectLst/>
                <a:latin typeface="Söhne"/>
              </a:rPr>
              <a:t>, 2005, p. 67.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i="0" dirty="0">
              <a:solidFill>
                <a:srgbClr val="D1D5DB"/>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D1D5DB"/>
                </a:solidFill>
                <a:effectLst/>
                <a:latin typeface="Söhne"/>
              </a:rPr>
              <a:t>It was explored that clear goals, a growth mindset, and intrinsic motivation are vital elements that positively impact student motivation, engagement, and participation (Ng, 2018, p. 2). Additionally, prior research highlighted the negative impact of stress, mental health challenges, and exhaustion on student motivation, causing it to fluctuate (Gu et al, 2022, p. 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i="0" dirty="0">
              <a:solidFill>
                <a:srgbClr val="D1D5DB"/>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D1D5DB"/>
                </a:solidFill>
                <a:effectLst/>
                <a:latin typeface="Söhne"/>
              </a:rPr>
              <a:t>The main takeaway from the review of previous literature was that a sense of belonging within the learning environment as well as experiencing positive student-teacher interactions was found to have increased engagement and motivation in students (Jones and </a:t>
            </a:r>
            <a:r>
              <a:rPr lang="en-GB" sz="2800" b="0" i="0" dirty="0" err="1">
                <a:solidFill>
                  <a:srgbClr val="D1D5DB"/>
                </a:solidFill>
                <a:effectLst/>
                <a:latin typeface="Söhne"/>
              </a:rPr>
              <a:t>Nillas</a:t>
            </a:r>
            <a:r>
              <a:rPr lang="en-GB" sz="2800" b="0" i="0" dirty="0">
                <a:solidFill>
                  <a:srgbClr val="D1D5DB"/>
                </a:solidFill>
                <a:effectLst/>
                <a:latin typeface="Söhne"/>
              </a:rPr>
              <a:t>, 2022, p. 5). </a:t>
            </a:r>
            <a:endParaRPr lang="en-GB" dirty="0"/>
          </a:p>
        </p:txBody>
      </p:sp>
      <p:sp>
        <p:nvSpPr>
          <p:cNvPr id="4" name="Slide Number Placeholder 3"/>
          <p:cNvSpPr>
            <a:spLocks noGrp="1"/>
          </p:cNvSpPr>
          <p:nvPr>
            <p:ph type="sldNum" sz="quarter" idx="5"/>
          </p:nvPr>
        </p:nvSpPr>
        <p:spPr/>
        <p:txBody>
          <a:bodyPr/>
          <a:lstStyle/>
          <a:p>
            <a:fld id="{AB31A5F4-4F4E-430E-A504-5CF9DD3D304C}" type="slidenum">
              <a:rPr lang="en-GB" smtClean="0"/>
              <a:t>3</a:t>
            </a:fld>
            <a:endParaRPr lang="en-GB"/>
          </a:p>
        </p:txBody>
      </p:sp>
    </p:spTree>
    <p:extLst>
      <p:ext uri="{BB962C8B-B14F-4D97-AF65-F5344CB8AC3E}">
        <p14:creationId xmlns:p14="http://schemas.microsoft.com/office/powerpoint/2010/main" val="2046605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D1D5DB"/>
                </a:solidFill>
                <a:effectLst/>
                <a:latin typeface="Söhne"/>
              </a:rPr>
              <a:t>Methodology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D1D5DB"/>
                </a:solidFill>
                <a:effectLst/>
                <a:latin typeface="Söhne"/>
              </a:rPr>
              <a:t>This action research project administered a questionnaire to 27 participants in post-compulsory education using a convenience sample. Participants were recruited conveniently through online platforms, and data collection took place via Microsoft forms.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i="0" dirty="0">
              <a:solidFill>
                <a:srgbClr val="D1D5DB"/>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D1D5DB"/>
                </a:solidFill>
                <a:effectLst/>
                <a:latin typeface="Söhne"/>
              </a:rPr>
              <a:t>The questionnaire used a mixed methods approach, gaining qualitative and quantitative data. Ethical considerations were prioritised, ensuring anonymity, confidentiality, and voluntary participation.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i="0" dirty="0">
              <a:solidFill>
                <a:srgbClr val="D1D5DB"/>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D1D5DB"/>
                </a:solidFill>
                <a:effectLst/>
                <a:latin typeface="Söhne"/>
              </a:rPr>
              <a:t>The study's limitations included a small sample size, convenience sampling, and a limited time frame and it is important these limitations are kept in mind when interpreting the findings. Future research should strive to address these limitations.</a:t>
            </a:r>
            <a:endParaRPr lang="en-GB" dirty="0"/>
          </a:p>
        </p:txBody>
      </p:sp>
      <p:sp>
        <p:nvSpPr>
          <p:cNvPr id="4" name="Slide Number Placeholder 3"/>
          <p:cNvSpPr>
            <a:spLocks noGrp="1"/>
          </p:cNvSpPr>
          <p:nvPr>
            <p:ph type="sldNum" sz="quarter" idx="5"/>
          </p:nvPr>
        </p:nvSpPr>
        <p:spPr/>
        <p:txBody>
          <a:bodyPr/>
          <a:lstStyle/>
          <a:p>
            <a:fld id="{AB31A5F4-4F4E-430E-A504-5CF9DD3D304C}" type="slidenum">
              <a:rPr lang="en-GB" smtClean="0"/>
              <a:t>4</a:t>
            </a:fld>
            <a:endParaRPr lang="en-GB"/>
          </a:p>
        </p:txBody>
      </p:sp>
    </p:spTree>
    <p:extLst>
      <p:ext uri="{BB962C8B-B14F-4D97-AF65-F5344CB8AC3E}">
        <p14:creationId xmlns:p14="http://schemas.microsoft.com/office/powerpoint/2010/main" val="2182880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of the key findings the action research collected and explored.</a:t>
            </a:r>
          </a:p>
        </p:txBody>
      </p:sp>
      <p:sp>
        <p:nvSpPr>
          <p:cNvPr id="4" name="Slide Number Placeholder 3"/>
          <p:cNvSpPr>
            <a:spLocks noGrp="1"/>
          </p:cNvSpPr>
          <p:nvPr>
            <p:ph type="sldNum" sz="quarter" idx="5"/>
          </p:nvPr>
        </p:nvSpPr>
        <p:spPr/>
        <p:txBody>
          <a:bodyPr/>
          <a:lstStyle/>
          <a:p>
            <a:fld id="{AB31A5F4-4F4E-430E-A504-5CF9DD3D304C}" type="slidenum">
              <a:rPr lang="en-GB" smtClean="0"/>
              <a:t>5</a:t>
            </a:fld>
            <a:endParaRPr lang="en-GB"/>
          </a:p>
        </p:txBody>
      </p:sp>
    </p:spTree>
    <p:extLst>
      <p:ext uri="{BB962C8B-B14F-4D97-AF65-F5344CB8AC3E}">
        <p14:creationId xmlns:p14="http://schemas.microsoft.com/office/powerpoint/2010/main" val="17893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D1D5DB"/>
                </a:solidFill>
                <a:effectLst/>
                <a:latin typeface="Söhne"/>
              </a:rPr>
              <a:t>The action research revealed the dynamic nature of student motivation that can be influenced by a range of internal and external factors. Participants demonstrated moderate levels of motivation, indicating day-to-day variations.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i="0" dirty="0">
              <a:solidFill>
                <a:srgbClr val="D1D5DB"/>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D1D5DB"/>
                </a:solidFill>
                <a:effectLst/>
                <a:latin typeface="Söhne"/>
              </a:rPr>
              <a:t>Factors such as energy levels, interest in the subject, teaching methods, personal circumstances, and peer involvement were identified as influential. A supportive and inclusive learning environment were deemed crucial strategies by </a:t>
            </a:r>
            <a:r>
              <a:rPr lang="en-GB" sz="2800" b="0" i="0" dirty="0" err="1">
                <a:solidFill>
                  <a:srgbClr val="D1D5DB"/>
                </a:solidFill>
                <a:effectLst/>
                <a:latin typeface="Söhne"/>
              </a:rPr>
              <a:t>resondents</a:t>
            </a:r>
            <a:r>
              <a:rPr lang="en-GB" sz="2800" b="0" i="0" dirty="0">
                <a:solidFill>
                  <a:srgbClr val="D1D5DB"/>
                </a:solidFill>
                <a:effectLst/>
                <a:latin typeface="Söhne"/>
              </a:rPr>
              <a:t> to help promote active participation and motivation, consistent with prior research (</a:t>
            </a:r>
            <a:r>
              <a:rPr lang="en-GB" sz="2800" b="0" i="0" dirty="0" err="1">
                <a:solidFill>
                  <a:srgbClr val="D1D5DB"/>
                </a:solidFill>
                <a:effectLst/>
                <a:latin typeface="Söhne"/>
              </a:rPr>
              <a:t>Coristine</a:t>
            </a:r>
            <a:r>
              <a:rPr lang="en-GB" sz="2800" b="0" i="0" dirty="0">
                <a:solidFill>
                  <a:srgbClr val="D1D5DB"/>
                </a:solidFill>
                <a:effectLst/>
                <a:latin typeface="Söhne"/>
              </a:rPr>
              <a:t> et al., 2021).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i="0" dirty="0">
              <a:solidFill>
                <a:srgbClr val="D1D5DB"/>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D1D5DB"/>
                </a:solidFill>
                <a:effectLst/>
                <a:latin typeface="Söhne"/>
              </a:rPr>
              <a:t>While most participants reported active participation, a smaller group indicated limited involvement. It's important to acknowledge potential biases in self-report measures. Participants attributed their varying levels of participation to anxiety, confidence, understanding of the subject, and peer attitudes.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i="0" dirty="0">
              <a:solidFill>
                <a:srgbClr val="D1D5DB"/>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D1D5DB"/>
                </a:solidFill>
                <a:effectLst/>
                <a:latin typeface="Söhne"/>
              </a:rPr>
              <a:t>The findings identified numerous strategies to enhance student engagement, including varied teaching methods, regular breaks, and an enthusiastic teacher. Moreover, catering to diverse student learning style, more student involvement, and shorter lectures were recommended by participants to help boost engagement levels.</a:t>
            </a:r>
            <a:endParaRPr lang="en-GB" dirty="0"/>
          </a:p>
        </p:txBody>
      </p:sp>
      <p:sp>
        <p:nvSpPr>
          <p:cNvPr id="4" name="Slide Number Placeholder 3"/>
          <p:cNvSpPr>
            <a:spLocks noGrp="1"/>
          </p:cNvSpPr>
          <p:nvPr>
            <p:ph type="sldNum" sz="quarter" idx="5"/>
          </p:nvPr>
        </p:nvSpPr>
        <p:spPr/>
        <p:txBody>
          <a:bodyPr/>
          <a:lstStyle/>
          <a:p>
            <a:fld id="{AB31A5F4-4F4E-430E-A504-5CF9DD3D304C}" type="slidenum">
              <a:rPr lang="en-GB" smtClean="0"/>
              <a:t>6</a:t>
            </a:fld>
            <a:endParaRPr lang="en-GB"/>
          </a:p>
        </p:txBody>
      </p:sp>
    </p:spTree>
    <p:extLst>
      <p:ext uri="{BB962C8B-B14F-4D97-AF65-F5344CB8AC3E}">
        <p14:creationId xmlns:p14="http://schemas.microsoft.com/office/powerpoint/2010/main" val="41469809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2800" b="0" i="0" dirty="0">
                <a:solidFill>
                  <a:srgbClr val="D1D5DB"/>
                </a:solidFill>
                <a:effectLst/>
                <a:latin typeface="Söhne"/>
              </a:rPr>
              <a:t>COVID-19 and Mental Health</a:t>
            </a:r>
          </a:p>
          <a:p>
            <a:pPr algn="l"/>
            <a:r>
              <a:rPr lang="en-GB" sz="2800" b="0" i="0" dirty="0">
                <a:solidFill>
                  <a:srgbClr val="D1D5DB"/>
                </a:solidFill>
                <a:effectLst/>
                <a:latin typeface="Söhne"/>
              </a:rPr>
              <a:t>The pandemic had varied impacts on participants, some faced low motivation and online learning challenges, others benefited from reduced distractions. Mental health emerged as a prominent concern, findings illustrated it had negatively impacted concentration levels, and student motivation, engagement, and participation. </a:t>
            </a:r>
          </a:p>
          <a:p>
            <a:pPr algn="l"/>
            <a:endParaRPr lang="en-GB" sz="2800" b="0" i="0" dirty="0">
              <a:solidFill>
                <a:srgbClr val="D1D5DB"/>
              </a:solidFill>
              <a:effectLst/>
              <a:latin typeface="Söhne"/>
            </a:endParaRPr>
          </a:p>
          <a:p>
            <a:pPr algn="l"/>
            <a:r>
              <a:rPr lang="en-GB" sz="2800" b="0" i="0" dirty="0">
                <a:solidFill>
                  <a:srgbClr val="D1D5DB"/>
                </a:solidFill>
                <a:effectLst/>
                <a:latin typeface="Söhne"/>
              </a:rPr>
              <a:t>Participants recommended incorporating mindfulness techniques, lighter workloads, flexible deadlines, and providing additional support and one-on-one assistance to create an improved learning environment.</a:t>
            </a:r>
          </a:p>
          <a:p>
            <a:pPr algn="l"/>
            <a:endParaRPr lang="en-GB" sz="2800" b="0" i="0" dirty="0">
              <a:solidFill>
                <a:srgbClr val="D1D5DB"/>
              </a:solidFill>
              <a:effectLst/>
              <a:latin typeface="Söhne"/>
            </a:endParaRPr>
          </a:p>
          <a:p>
            <a:pPr algn="l"/>
            <a:r>
              <a:rPr lang="en-GB" sz="2800" b="0" i="0" dirty="0">
                <a:solidFill>
                  <a:srgbClr val="D1D5DB"/>
                </a:solidFill>
                <a:effectLst/>
                <a:latin typeface="Söhne"/>
              </a:rPr>
              <a:t>Additional Learning Needs and Inclusivity</a:t>
            </a:r>
          </a:p>
          <a:p>
            <a:pPr algn="l"/>
            <a:r>
              <a:rPr lang="en-GB" sz="2800" b="0" i="0" dirty="0">
                <a:solidFill>
                  <a:srgbClr val="D1D5DB"/>
                </a:solidFill>
                <a:effectLst/>
                <a:latin typeface="Söhne"/>
              </a:rPr>
              <a:t>Among participants, 12 out of 27 disclosed having learning difficulties such as ADHD, autism, dyslexia, and dyspraxia. They highlighted challenges like decreased concentration and motivation, anxiety, spelling difficulties, and the need for clarification. It is crucial to make necessary accommodations and adjustments within the classroom to support all learners and create an inclusive atmosphere that fosters optimal student achievement. </a:t>
            </a:r>
          </a:p>
          <a:p>
            <a:pPr algn="l"/>
            <a:endParaRPr lang="en-GB" sz="2800" b="0" i="0" dirty="0">
              <a:solidFill>
                <a:srgbClr val="D1D5DB"/>
              </a:solidFill>
              <a:effectLst/>
              <a:latin typeface="Söhne"/>
            </a:endParaRPr>
          </a:p>
          <a:p>
            <a:pPr algn="l"/>
            <a:r>
              <a:rPr lang="en-GB" sz="2800" b="0" i="0" dirty="0">
                <a:solidFill>
                  <a:srgbClr val="D1D5DB"/>
                </a:solidFill>
                <a:effectLst/>
                <a:latin typeface="Söhne"/>
              </a:rPr>
              <a:t>On the other hand, 15 out of 27 participants did not have learning difficulties, but the importance of providing an inclusive environment is still highly emphasised. Suggestions included further support, dyslexia support, individualised activities, reduced pressure, and teacher accommodations. An inclusive teaching environment that values everyone's strengths and contributions is essential for establishing higher levels of student motivation, participation, and engagement in education.</a:t>
            </a:r>
          </a:p>
          <a:p>
            <a:endParaRPr lang="en-GB" dirty="0"/>
          </a:p>
        </p:txBody>
      </p:sp>
      <p:sp>
        <p:nvSpPr>
          <p:cNvPr id="4" name="Slide Number Placeholder 3"/>
          <p:cNvSpPr>
            <a:spLocks noGrp="1"/>
          </p:cNvSpPr>
          <p:nvPr>
            <p:ph type="sldNum" sz="quarter" idx="5"/>
          </p:nvPr>
        </p:nvSpPr>
        <p:spPr/>
        <p:txBody>
          <a:bodyPr/>
          <a:lstStyle/>
          <a:p>
            <a:fld id="{AB31A5F4-4F4E-430E-A504-5CF9DD3D304C}" type="slidenum">
              <a:rPr lang="en-GB" smtClean="0"/>
              <a:t>7</a:t>
            </a:fld>
            <a:endParaRPr lang="en-GB"/>
          </a:p>
        </p:txBody>
      </p:sp>
    </p:spTree>
    <p:extLst>
      <p:ext uri="{BB962C8B-B14F-4D97-AF65-F5344CB8AC3E}">
        <p14:creationId xmlns:p14="http://schemas.microsoft.com/office/powerpoint/2010/main" val="336407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D1D5DB"/>
                </a:solidFill>
                <a:effectLst/>
                <a:latin typeface="Söhne"/>
              </a:rPr>
              <a:t>The research project uncovered key factors influencing student motivation, participation, and engagement, including interest in the subject, teacher methods, personal life, peers, and more. Creating a supportive learning environment and promoting social interaction were found to be significant in increasing the key factors.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i="0" dirty="0">
              <a:solidFill>
                <a:srgbClr val="D1D5DB"/>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D1D5DB"/>
                </a:solidFill>
                <a:effectLst/>
                <a:latin typeface="Söhne"/>
              </a:rPr>
              <a:t>Participants suggested offered many different strategies to enhance engagement, motivation and participation in the learning sphere. The research also emphasised the importance of supporting additional learning needs and mental health, particularly in light of the COVID-19 pandemic's impacts.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i="0" dirty="0">
              <a:solidFill>
                <a:srgbClr val="D1D5DB"/>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D1D5DB"/>
                </a:solidFill>
                <a:effectLst/>
                <a:latin typeface="Söhne"/>
              </a:rPr>
              <a:t>By implementing these recommendations, educators can cultivate an inclusive and supportive learning environment that ultimately improves learner outcomes.</a:t>
            </a:r>
            <a:endParaRPr lang="en-GB" dirty="0"/>
          </a:p>
        </p:txBody>
      </p:sp>
      <p:sp>
        <p:nvSpPr>
          <p:cNvPr id="4" name="Slide Number Placeholder 3"/>
          <p:cNvSpPr>
            <a:spLocks noGrp="1"/>
          </p:cNvSpPr>
          <p:nvPr>
            <p:ph type="sldNum" sz="quarter" idx="5"/>
          </p:nvPr>
        </p:nvSpPr>
        <p:spPr/>
        <p:txBody>
          <a:bodyPr/>
          <a:lstStyle/>
          <a:p>
            <a:fld id="{AB31A5F4-4F4E-430E-A504-5CF9DD3D304C}" type="slidenum">
              <a:rPr lang="en-GB" smtClean="0"/>
              <a:t>8</a:t>
            </a:fld>
            <a:endParaRPr lang="en-GB"/>
          </a:p>
        </p:txBody>
      </p:sp>
    </p:spTree>
    <p:extLst>
      <p:ext uri="{BB962C8B-B14F-4D97-AF65-F5344CB8AC3E}">
        <p14:creationId xmlns:p14="http://schemas.microsoft.com/office/powerpoint/2010/main" val="23745435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key recommendations taken from this action research: </a:t>
            </a:r>
          </a:p>
          <a:p>
            <a:r>
              <a:rPr lang="en-GB" sz="12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Use a diverse range of teaching strategies to encompass all learning styles. </a:t>
            </a:r>
          </a:p>
          <a:p>
            <a:r>
              <a:rPr lang="en-GB" sz="12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Encourage active student participation to help engage students in their learning</a:t>
            </a:r>
          </a:p>
          <a:p>
            <a:r>
              <a:rPr lang="en-GB" sz="12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Foster a positive and supportive learning environment where students feel comfortable expressing ideas and asking questions</a:t>
            </a:r>
          </a:p>
          <a:p>
            <a:r>
              <a:rPr lang="en-GB" sz="12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Recognise and support the diverse learning needs of students </a:t>
            </a:r>
          </a:p>
          <a:p>
            <a:r>
              <a:rPr lang="en-GB" sz="12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Offer constructive feedback on students' work, assignments, and assessments</a:t>
            </a:r>
            <a:endParaRPr lang="en-GB" dirty="0"/>
          </a:p>
        </p:txBody>
      </p:sp>
      <p:sp>
        <p:nvSpPr>
          <p:cNvPr id="4" name="Slide Number Placeholder 3"/>
          <p:cNvSpPr>
            <a:spLocks noGrp="1"/>
          </p:cNvSpPr>
          <p:nvPr>
            <p:ph type="sldNum" sz="quarter" idx="5"/>
          </p:nvPr>
        </p:nvSpPr>
        <p:spPr/>
        <p:txBody>
          <a:bodyPr/>
          <a:lstStyle/>
          <a:p>
            <a:fld id="{AB31A5F4-4F4E-430E-A504-5CF9DD3D304C}" type="slidenum">
              <a:rPr lang="en-GB" smtClean="0"/>
              <a:t>9</a:t>
            </a:fld>
            <a:endParaRPr lang="en-GB"/>
          </a:p>
        </p:txBody>
      </p:sp>
    </p:spTree>
    <p:extLst>
      <p:ext uri="{BB962C8B-B14F-4D97-AF65-F5344CB8AC3E}">
        <p14:creationId xmlns:p14="http://schemas.microsoft.com/office/powerpoint/2010/main" val="41651408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solidFill>
                  <a:srgbClr val="000000"/>
                </a:solidFill>
                <a:effectLst/>
                <a:latin typeface="Arial Nova" panose="020B0504020202020204" pitchFamily="34" charset="0"/>
                <a:ea typeface="Calibri" panose="020F0502020204030204" pitchFamily="34" charset="0"/>
                <a:cs typeface="Segoe UI" panose="020B0502040204020203" pitchFamily="34" charset="0"/>
              </a:rPr>
              <a:t>And lastly, here are the references for the poster. </a:t>
            </a:r>
          </a:p>
          <a:p>
            <a:r>
              <a:rPr lang="en-GB" b="0" i="0" dirty="0">
                <a:solidFill>
                  <a:srgbClr val="D1D5DB"/>
                </a:solidFill>
                <a:effectLst/>
                <a:latin typeface="Söhne"/>
              </a:rPr>
              <a:t>In closing, it is important to remember that education is not simply the transferring of knowledge, but the unlocking of human potential. Lets embark our students on a safe and supportive academic journey and lifelong learning. Thank you.</a:t>
            </a:r>
            <a:endParaRPr lang="en-GB" dirty="0"/>
          </a:p>
        </p:txBody>
      </p:sp>
      <p:sp>
        <p:nvSpPr>
          <p:cNvPr id="4" name="Slide Number Placeholder 3"/>
          <p:cNvSpPr>
            <a:spLocks noGrp="1"/>
          </p:cNvSpPr>
          <p:nvPr>
            <p:ph type="sldNum" sz="quarter" idx="5"/>
          </p:nvPr>
        </p:nvSpPr>
        <p:spPr/>
        <p:txBody>
          <a:bodyPr/>
          <a:lstStyle/>
          <a:p>
            <a:fld id="{AB31A5F4-4F4E-430E-A504-5CF9DD3D304C}" type="slidenum">
              <a:rPr lang="en-GB" smtClean="0"/>
              <a:t>10</a:t>
            </a:fld>
            <a:endParaRPr lang="en-GB"/>
          </a:p>
        </p:txBody>
      </p:sp>
    </p:spTree>
    <p:extLst>
      <p:ext uri="{BB962C8B-B14F-4D97-AF65-F5344CB8AC3E}">
        <p14:creationId xmlns:p14="http://schemas.microsoft.com/office/powerpoint/2010/main" val="212665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A0404-5EC6-F7B7-A2FB-103AD008DED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0355C43-C10D-235E-AD13-B3A96BA6ED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DC92260-ED40-4153-F592-6C4BF092AD7C}"/>
              </a:ext>
            </a:extLst>
          </p:cNvPr>
          <p:cNvSpPr>
            <a:spLocks noGrp="1"/>
          </p:cNvSpPr>
          <p:nvPr>
            <p:ph type="dt" sz="half" idx="10"/>
          </p:nvPr>
        </p:nvSpPr>
        <p:spPr/>
        <p:txBody>
          <a:bodyPr/>
          <a:lstStyle/>
          <a:p>
            <a:fld id="{FCDD77FE-7CA7-42E8-AAFD-E905670B3E3B}" type="datetimeFigureOut">
              <a:rPr lang="en-GB" smtClean="0"/>
              <a:t>21/05/2023</a:t>
            </a:fld>
            <a:endParaRPr lang="en-GB"/>
          </a:p>
        </p:txBody>
      </p:sp>
      <p:sp>
        <p:nvSpPr>
          <p:cNvPr id="5" name="Footer Placeholder 4">
            <a:extLst>
              <a:ext uri="{FF2B5EF4-FFF2-40B4-BE49-F238E27FC236}">
                <a16:creationId xmlns:a16="http://schemas.microsoft.com/office/drawing/2014/main" id="{B6646F5C-CB04-041B-4003-D8A69F8A20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6B153C-3F58-9C99-9A6A-AD8BBAB3CD9B}"/>
              </a:ext>
            </a:extLst>
          </p:cNvPr>
          <p:cNvSpPr>
            <a:spLocks noGrp="1"/>
          </p:cNvSpPr>
          <p:nvPr>
            <p:ph type="sldNum" sz="quarter" idx="12"/>
          </p:nvPr>
        </p:nvSpPr>
        <p:spPr/>
        <p:txBody>
          <a:bodyPr/>
          <a:lstStyle/>
          <a:p>
            <a:fld id="{4F0F32F8-DE48-40CE-9C79-8E05171BA887}" type="slidenum">
              <a:rPr lang="en-GB" smtClean="0"/>
              <a:t>‹#›</a:t>
            </a:fld>
            <a:endParaRPr lang="en-GB"/>
          </a:p>
        </p:txBody>
      </p:sp>
    </p:spTree>
    <p:extLst>
      <p:ext uri="{BB962C8B-B14F-4D97-AF65-F5344CB8AC3E}">
        <p14:creationId xmlns:p14="http://schemas.microsoft.com/office/powerpoint/2010/main" val="2723493087"/>
      </p:ext>
    </p:extLst>
  </p:cSld>
  <p:clrMapOvr>
    <a:masterClrMapping/>
  </p:clrMapOvr>
  <mc:AlternateContent xmlns:mc="http://schemas.openxmlformats.org/markup-compatibility/2006">
    <mc:Choice xmlns:p14="http://schemas.microsoft.com/office/powerpoint/2010/main" Requires="p14">
      <p:transition spd="slow">
        <p14:reveal thruBlk="1"/>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D67BA-9A93-A422-A3B2-8580DB11B29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5C9D9EF-BA7A-E765-6A0C-D4CBDDE3F6C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1FFCA28-5075-6E8D-F19C-A37D778083A2}"/>
              </a:ext>
            </a:extLst>
          </p:cNvPr>
          <p:cNvSpPr>
            <a:spLocks noGrp="1"/>
          </p:cNvSpPr>
          <p:nvPr>
            <p:ph type="dt" sz="half" idx="10"/>
          </p:nvPr>
        </p:nvSpPr>
        <p:spPr/>
        <p:txBody>
          <a:bodyPr/>
          <a:lstStyle/>
          <a:p>
            <a:fld id="{FCDD77FE-7CA7-42E8-AAFD-E905670B3E3B}" type="datetimeFigureOut">
              <a:rPr lang="en-GB" smtClean="0"/>
              <a:t>21/05/2023</a:t>
            </a:fld>
            <a:endParaRPr lang="en-GB"/>
          </a:p>
        </p:txBody>
      </p:sp>
      <p:sp>
        <p:nvSpPr>
          <p:cNvPr id="5" name="Footer Placeholder 4">
            <a:extLst>
              <a:ext uri="{FF2B5EF4-FFF2-40B4-BE49-F238E27FC236}">
                <a16:creationId xmlns:a16="http://schemas.microsoft.com/office/drawing/2014/main" id="{5548F7BF-FBB2-ABFD-7DAC-52D295F36C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DACB2B-E129-446B-F0BF-213F93657152}"/>
              </a:ext>
            </a:extLst>
          </p:cNvPr>
          <p:cNvSpPr>
            <a:spLocks noGrp="1"/>
          </p:cNvSpPr>
          <p:nvPr>
            <p:ph type="sldNum" sz="quarter" idx="12"/>
          </p:nvPr>
        </p:nvSpPr>
        <p:spPr/>
        <p:txBody>
          <a:bodyPr/>
          <a:lstStyle/>
          <a:p>
            <a:fld id="{4F0F32F8-DE48-40CE-9C79-8E05171BA887}" type="slidenum">
              <a:rPr lang="en-GB" smtClean="0"/>
              <a:t>‹#›</a:t>
            </a:fld>
            <a:endParaRPr lang="en-GB"/>
          </a:p>
        </p:txBody>
      </p:sp>
    </p:spTree>
    <p:extLst>
      <p:ext uri="{BB962C8B-B14F-4D97-AF65-F5344CB8AC3E}">
        <p14:creationId xmlns:p14="http://schemas.microsoft.com/office/powerpoint/2010/main" val="2178342068"/>
      </p:ext>
    </p:extLst>
  </p:cSld>
  <p:clrMapOvr>
    <a:masterClrMapping/>
  </p:clrMapOvr>
  <mc:AlternateContent xmlns:mc="http://schemas.openxmlformats.org/markup-compatibility/2006">
    <mc:Choice xmlns:p14="http://schemas.microsoft.com/office/powerpoint/2010/main" Requires="p14">
      <p:transition spd="slow">
        <p14:reveal thruBlk="1"/>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E48A1-64C7-515F-EC13-C6E56B50EF2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D8B0F7F-FAC2-CBA4-125D-7F112ED0411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AD5DB51-06C7-EBFC-4862-418F26B5947A}"/>
              </a:ext>
            </a:extLst>
          </p:cNvPr>
          <p:cNvSpPr>
            <a:spLocks noGrp="1"/>
          </p:cNvSpPr>
          <p:nvPr>
            <p:ph type="dt" sz="half" idx="10"/>
          </p:nvPr>
        </p:nvSpPr>
        <p:spPr/>
        <p:txBody>
          <a:bodyPr/>
          <a:lstStyle/>
          <a:p>
            <a:fld id="{FCDD77FE-7CA7-42E8-AAFD-E905670B3E3B}" type="datetimeFigureOut">
              <a:rPr lang="en-GB" smtClean="0"/>
              <a:t>21/05/2023</a:t>
            </a:fld>
            <a:endParaRPr lang="en-GB"/>
          </a:p>
        </p:txBody>
      </p:sp>
      <p:sp>
        <p:nvSpPr>
          <p:cNvPr id="5" name="Footer Placeholder 4">
            <a:extLst>
              <a:ext uri="{FF2B5EF4-FFF2-40B4-BE49-F238E27FC236}">
                <a16:creationId xmlns:a16="http://schemas.microsoft.com/office/drawing/2014/main" id="{AE3D17D2-4EB4-7E31-1232-2571DD62B3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E3F17B-201B-00A2-7DDE-DD380F5063A7}"/>
              </a:ext>
            </a:extLst>
          </p:cNvPr>
          <p:cNvSpPr>
            <a:spLocks noGrp="1"/>
          </p:cNvSpPr>
          <p:nvPr>
            <p:ph type="sldNum" sz="quarter" idx="12"/>
          </p:nvPr>
        </p:nvSpPr>
        <p:spPr/>
        <p:txBody>
          <a:bodyPr/>
          <a:lstStyle/>
          <a:p>
            <a:fld id="{4F0F32F8-DE48-40CE-9C79-8E05171BA887}" type="slidenum">
              <a:rPr lang="en-GB" smtClean="0"/>
              <a:t>‹#›</a:t>
            </a:fld>
            <a:endParaRPr lang="en-GB"/>
          </a:p>
        </p:txBody>
      </p:sp>
    </p:spTree>
    <p:extLst>
      <p:ext uri="{BB962C8B-B14F-4D97-AF65-F5344CB8AC3E}">
        <p14:creationId xmlns:p14="http://schemas.microsoft.com/office/powerpoint/2010/main" val="2823412811"/>
      </p:ext>
    </p:extLst>
  </p:cSld>
  <p:clrMapOvr>
    <a:masterClrMapping/>
  </p:clrMapOvr>
  <mc:AlternateContent xmlns:mc="http://schemas.openxmlformats.org/markup-compatibility/2006">
    <mc:Choice xmlns:p14="http://schemas.microsoft.com/office/powerpoint/2010/main" Requires="p14">
      <p:transition spd="slow">
        <p14:reveal thruBlk="1"/>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EB1FF-AD00-492D-7ED2-5C15FF5984F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4A89385-E205-15E3-2D1C-193BEA03B15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623F2EE-731A-1E85-1171-63CAA0BAFEA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7F17C03-3DA3-CB58-916E-F8D0559D2B41}"/>
              </a:ext>
            </a:extLst>
          </p:cNvPr>
          <p:cNvSpPr>
            <a:spLocks noGrp="1"/>
          </p:cNvSpPr>
          <p:nvPr>
            <p:ph type="dt" sz="half" idx="10"/>
          </p:nvPr>
        </p:nvSpPr>
        <p:spPr/>
        <p:txBody>
          <a:bodyPr/>
          <a:lstStyle/>
          <a:p>
            <a:fld id="{FCDD77FE-7CA7-42E8-AAFD-E905670B3E3B}" type="datetimeFigureOut">
              <a:rPr lang="en-GB" smtClean="0"/>
              <a:t>21/05/2023</a:t>
            </a:fld>
            <a:endParaRPr lang="en-GB"/>
          </a:p>
        </p:txBody>
      </p:sp>
      <p:sp>
        <p:nvSpPr>
          <p:cNvPr id="6" name="Footer Placeholder 5">
            <a:extLst>
              <a:ext uri="{FF2B5EF4-FFF2-40B4-BE49-F238E27FC236}">
                <a16:creationId xmlns:a16="http://schemas.microsoft.com/office/drawing/2014/main" id="{345D204D-B41E-8934-49F6-ED0640F6F9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CEC8A4-A2BC-F3E2-7A6B-0AA984A7F455}"/>
              </a:ext>
            </a:extLst>
          </p:cNvPr>
          <p:cNvSpPr>
            <a:spLocks noGrp="1"/>
          </p:cNvSpPr>
          <p:nvPr>
            <p:ph type="sldNum" sz="quarter" idx="12"/>
          </p:nvPr>
        </p:nvSpPr>
        <p:spPr/>
        <p:txBody>
          <a:bodyPr/>
          <a:lstStyle/>
          <a:p>
            <a:fld id="{4F0F32F8-DE48-40CE-9C79-8E05171BA887}" type="slidenum">
              <a:rPr lang="en-GB" smtClean="0"/>
              <a:t>‹#›</a:t>
            </a:fld>
            <a:endParaRPr lang="en-GB"/>
          </a:p>
        </p:txBody>
      </p:sp>
    </p:spTree>
    <p:extLst>
      <p:ext uri="{BB962C8B-B14F-4D97-AF65-F5344CB8AC3E}">
        <p14:creationId xmlns:p14="http://schemas.microsoft.com/office/powerpoint/2010/main" val="2782945570"/>
      </p:ext>
    </p:extLst>
  </p:cSld>
  <p:clrMapOvr>
    <a:masterClrMapping/>
  </p:clrMapOvr>
  <mc:AlternateContent xmlns:mc="http://schemas.openxmlformats.org/markup-compatibility/2006">
    <mc:Choice xmlns:p14="http://schemas.microsoft.com/office/powerpoint/2010/main" Requires="p14">
      <p:transition spd="slow">
        <p14:reveal thruBlk="1"/>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BC398-C159-7EF5-4647-16257D809AE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4DCC8B0-2FDD-CFFE-64BD-25C31FE741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8CC5655-855B-7EE6-DAD5-4047AB53C8B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6A58C24-A492-D417-1B3C-34BC3A959C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FCA19D1-A9A4-EB7C-5A2C-23F9A67E905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57ADDA7-D774-E4F0-3642-250F077A78B7}"/>
              </a:ext>
            </a:extLst>
          </p:cNvPr>
          <p:cNvSpPr>
            <a:spLocks noGrp="1"/>
          </p:cNvSpPr>
          <p:nvPr>
            <p:ph type="dt" sz="half" idx="10"/>
          </p:nvPr>
        </p:nvSpPr>
        <p:spPr/>
        <p:txBody>
          <a:bodyPr/>
          <a:lstStyle/>
          <a:p>
            <a:fld id="{FCDD77FE-7CA7-42E8-AAFD-E905670B3E3B}" type="datetimeFigureOut">
              <a:rPr lang="en-GB" smtClean="0"/>
              <a:t>21/05/2023</a:t>
            </a:fld>
            <a:endParaRPr lang="en-GB"/>
          </a:p>
        </p:txBody>
      </p:sp>
      <p:sp>
        <p:nvSpPr>
          <p:cNvPr id="8" name="Footer Placeholder 7">
            <a:extLst>
              <a:ext uri="{FF2B5EF4-FFF2-40B4-BE49-F238E27FC236}">
                <a16:creationId xmlns:a16="http://schemas.microsoft.com/office/drawing/2014/main" id="{5CDD79B7-AA6D-E354-BF89-A7F85C776F8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2712066-0C21-3D70-1923-27BDF6B5F41D}"/>
              </a:ext>
            </a:extLst>
          </p:cNvPr>
          <p:cNvSpPr>
            <a:spLocks noGrp="1"/>
          </p:cNvSpPr>
          <p:nvPr>
            <p:ph type="sldNum" sz="quarter" idx="12"/>
          </p:nvPr>
        </p:nvSpPr>
        <p:spPr/>
        <p:txBody>
          <a:bodyPr/>
          <a:lstStyle/>
          <a:p>
            <a:fld id="{4F0F32F8-DE48-40CE-9C79-8E05171BA887}" type="slidenum">
              <a:rPr lang="en-GB" smtClean="0"/>
              <a:t>‹#›</a:t>
            </a:fld>
            <a:endParaRPr lang="en-GB"/>
          </a:p>
        </p:txBody>
      </p:sp>
    </p:spTree>
    <p:extLst>
      <p:ext uri="{BB962C8B-B14F-4D97-AF65-F5344CB8AC3E}">
        <p14:creationId xmlns:p14="http://schemas.microsoft.com/office/powerpoint/2010/main" val="3343612589"/>
      </p:ext>
    </p:extLst>
  </p:cSld>
  <p:clrMapOvr>
    <a:masterClrMapping/>
  </p:clrMapOvr>
  <mc:AlternateContent xmlns:mc="http://schemas.openxmlformats.org/markup-compatibility/2006">
    <mc:Choice xmlns:p14="http://schemas.microsoft.com/office/powerpoint/2010/main" Requires="p14">
      <p:transition spd="slow">
        <p14:reveal thruBlk="1"/>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A5B34-2145-794D-84A7-38D93E6D98E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1B05F2F-E52F-0396-5D54-ABCA0E9AF4A9}"/>
              </a:ext>
            </a:extLst>
          </p:cNvPr>
          <p:cNvSpPr>
            <a:spLocks noGrp="1"/>
          </p:cNvSpPr>
          <p:nvPr>
            <p:ph type="dt" sz="half" idx="10"/>
          </p:nvPr>
        </p:nvSpPr>
        <p:spPr/>
        <p:txBody>
          <a:bodyPr/>
          <a:lstStyle/>
          <a:p>
            <a:fld id="{FCDD77FE-7CA7-42E8-AAFD-E905670B3E3B}" type="datetimeFigureOut">
              <a:rPr lang="en-GB" smtClean="0"/>
              <a:t>21/05/2023</a:t>
            </a:fld>
            <a:endParaRPr lang="en-GB"/>
          </a:p>
        </p:txBody>
      </p:sp>
      <p:sp>
        <p:nvSpPr>
          <p:cNvPr id="4" name="Footer Placeholder 3">
            <a:extLst>
              <a:ext uri="{FF2B5EF4-FFF2-40B4-BE49-F238E27FC236}">
                <a16:creationId xmlns:a16="http://schemas.microsoft.com/office/drawing/2014/main" id="{5A8195FB-857B-247F-6392-C92909B4F8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1066F0-9F71-F8E3-1CA7-4B0DC090B218}"/>
              </a:ext>
            </a:extLst>
          </p:cNvPr>
          <p:cNvSpPr>
            <a:spLocks noGrp="1"/>
          </p:cNvSpPr>
          <p:nvPr>
            <p:ph type="sldNum" sz="quarter" idx="12"/>
          </p:nvPr>
        </p:nvSpPr>
        <p:spPr/>
        <p:txBody>
          <a:bodyPr/>
          <a:lstStyle/>
          <a:p>
            <a:fld id="{4F0F32F8-DE48-40CE-9C79-8E05171BA887}" type="slidenum">
              <a:rPr lang="en-GB" smtClean="0"/>
              <a:t>‹#›</a:t>
            </a:fld>
            <a:endParaRPr lang="en-GB"/>
          </a:p>
        </p:txBody>
      </p:sp>
    </p:spTree>
    <p:extLst>
      <p:ext uri="{BB962C8B-B14F-4D97-AF65-F5344CB8AC3E}">
        <p14:creationId xmlns:p14="http://schemas.microsoft.com/office/powerpoint/2010/main" val="3652528033"/>
      </p:ext>
    </p:extLst>
  </p:cSld>
  <p:clrMapOvr>
    <a:masterClrMapping/>
  </p:clrMapOvr>
  <mc:AlternateContent xmlns:mc="http://schemas.openxmlformats.org/markup-compatibility/2006">
    <mc:Choice xmlns:p14="http://schemas.microsoft.com/office/powerpoint/2010/main" Requires="p14">
      <p:transition spd="slow">
        <p14:reveal thruBlk="1"/>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42CDAB-5B4B-3D00-0FE4-D0B465DD0F9D}"/>
              </a:ext>
            </a:extLst>
          </p:cNvPr>
          <p:cNvSpPr>
            <a:spLocks noGrp="1"/>
          </p:cNvSpPr>
          <p:nvPr>
            <p:ph type="dt" sz="half" idx="10"/>
          </p:nvPr>
        </p:nvSpPr>
        <p:spPr/>
        <p:txBody>
          <a:bodyPr/>
          <a:lstStyle/>
          <a:p>
            <a:fld id="{FCDD77FE-7CA7-42E8-AAFD-E905670B3E3B}" type="datetimeFigureOut">
              <a:rPr lang="en-GB" smtClean="0"/>
              <a:t>21/05/2023</a:t>
            </a:fld>
            <a:endParaRPr lang="en-GB"/>
          </a:p>
        </p:txBody>
      </p:sp>
      <p:sp>
        <p:nvSpPr>
          <p:cNvPr id="3" name="Footer Placeholder 2">
            <a:extLst>
              <a:ext uri="{FF2B5EF4-FFF2-40B4-BE49-F238E27FC236}">
                <a16:creationId xmlns:a16="http://schemas.microsoft.com/office/drawing/2014/main" id="{A08EE474-A68C-B1C0-B208-6A83DEE20F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806F2C-E0E2-638F-5669-E5C3A5848C81}"/>
              </a:ext>
            </a:extLst>
          </p:cNvPr>
          <p:cNvSpPr>
            <a:spLocks noGrp="1"/>
          </p:cNvSpPr>
          <p:nvPr>
            <p:ph type="sldNum" sz="quarter" idx="12"/>
          </p:nvPr>
        </p:nvSpPr>
        <p:spPr/>
        <p:txBody>
          <a:bodyPr/>
          <a:lstStyle/>
          <a:p>
            <a:fld id="{4F0F32F8-DE48-40CE-9C79-8E05171BA887}" type="slidenum">
              <a:rPr lang="en-GB" smtClean="0"/>
              <a:t>‹#›</a:t>
            </a:fld>
            <a:endParaRPr lang="en-GB"/>
          </a:p>
        </p:txBody>
      </p:sp>
    </p:spTree>
    <p:extLst>
      <p:ext uri="{BB962C8B-B14F-4D97-AF65-F5344CB8AC3E}">
        <p14:creationId xmlns:p14="http://schemas.microsoft.com/office/powerpoint/2010/main" val="505916148"/>
      </p:ext>
    </p:extLst>
  </p:cSld>
  <p:clrMapOvr>
    <a:masterClrMapping/>
  </p:clrMapOvr>
  <mc:AlternateContent xmlns:mc="http://schemas.openxmlformats.org/markup-compatibility/2006">
    <mc:Choice xmlns:p14="http://schemas.microsoft.com/office/powerpoint/2010/main" Requires="p14">
      <p:transition spd="slow">
        <p14:reveal thruBlk="1"/>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3C355-2488-AE8C-39E4-57D6CB0D3E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2A0E454-3023-B7C7-B352-2B2E6C3938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20FD3C4-78F0-9717-971B-40F0295FFD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0CE0733-9603-F442-C0BB-FAE13EE20C68}"/>
              </a:ext>
            </a:extLst>
          </p:cNvPr>
          <p:cNvSpPr>
            <a:spLocks noGrp="1"/>
          </p:cNvSpPr>
          <p:nvPr>
            <p:ph type="dt" sz="half" idx="10"/>
          </p:nvPr>
        </p:nvSpPr>
        <p:spPr/>
        <p:txBody>
          <a:bodyPr/>
          <a:lstStyle/>
          <a:p>
            <a:fld id="{FCDD77FE-7CA7-42E8-AAFD-E905670B3E3B}" type="datetimeFigureOut">
              <a:rPr lang="en-GB" smtClean="0"/>
              <a:t>21/05/2023</a:t>
            </a:fld>
            <a:endParaRPr lang="en-GB"/>
          </a:p>
        </p:txBody>
      </p:sp>
      <p:sp>
        <p:nvSpPr>
          <p:cNvPr id="6" name="Footer Placeholder 5">
            <a:extLst>
              <a:ext uri="{FF2B5EF4-FFF2-40B4-BE49-F238E27FC236}">
                <a16:creationId xmlns:a16="http://schemas.microsoft.com/office/drawing/2014/main" id="{B8B5A40D-781C-1A1A-AA7D-0FC99B7B08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D96D31-4BBD-527E-7895-EDCE6BC84327}"/>
              </a:ext>
            </a:extLst>
          </p:cNvPr>
          <p:cNvSpPr>
            <a:spLocks noGrp="1"/>
          </p:cNvSpPr>
          <p:nvPr>
            <p:ph type="sldNum" sz="quarter" idx="12"/>
          </p:nvPr>
        </p:nvSpPr>
        <p:spPr/>
        <p:txBody>
          <a:bodyPr/>
          <a:lstStyle/>
          <a:p>
            <a:fld id="{4F0F32F8-DE48-40CE-9C79-8E05171BA887}" type="slidenum">
              <a:rPr lang="en-GB" smtClean="0"/>
              <a:t>‹#›</a:t>
            </a:fld>
            <a:endParaRPr lang="en-GB"/>
          </a:p>
        </p:txBody>
      </p:sp>
    </p:spTree>
    <p:extLst>
      <p:ext uri="{BB962C8B-B14F-4D97-AF65-F5344CB8AC3E}">
        <p14:creationId xmlns:p14="http://schemas.microsoft.com/office/powerpoint/2010/main" val="3919789999"/>
      </p:ext>
    </p:extLst>
  </p:cSld>
  <p:clrMapOvr>
    <a:masterClrMapping/>
  </p:clrMapOvr>
  <mc:AlternateContent xmlns:mc="http://schemas.openxmlformats.org/markup-compatibility/2006">
    <mc:Choice xmlns:p14="http://schemas.microsoft.com/office/powerpoint/2010/main" Requires="p14">
      <p:transition spd="slow">
        <p14:reveal thruBlk="1"/>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E64CA-31A1-2606-E8DB-98FEBAAC6E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CB06584-BAAF-EF85-0666-18FA6344F8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4A9550-F90B-DE68-1224-80E9194736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CE5708-E532-5944-0A67-78A736EC0E0C}"/>
              </a:ext>
            </a:extLst>
          </p:cNvPr>
          <p:cNvSpPr>
            <a:spLocks noGrp="1"/>
          </p:cNvSpPr>
          <p:nvPr>
            <p:ph type="dt" sz="half" idx="10"/>
          </p:nvPr>
        </p:nvSpPr>
        <p:spPr/>
        <p:txBody>
          <a:bodyPr/>
          <a:lstStyle/>
          <a:p>
            <a:fld id="{FCDD77FE-7CA7-42E8-AAFD-E905670B3E3B}" type="datetimeFigureOut">
              <a:rPr lang="en-GB" smtClean="0"/>
              <a:t>21/05/2023</a:t>
            </a:fld>
            <a:endParaRPr lang="en-GB"/>
          </a:p>
        </p:txBody>
      </p:sp>
      <p:sp>
        <p:nvSpPr>
          <p:cNvPr id="6" name="Footer Placeholder 5">
            <a:extLst>
              <a:ext uri="{FF2B5EF4-FFF2-40B4-BE49-F238E27FC236}">
                <a16:creationId xmlns:a16="http://schemas.microsoft.com/office/drawing/2014/main" id="{0E1A0BD2-5089-0B8B-B9D3-FF965176C5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245E53-268C-2435-CAD0-5B925BBB2C6F}"/>
              </a:ext>
            </a:extLst>
          </p:cNvPr>
          <p:cNvSpPr>
            <a:spLocks noGrp="1"/>
          </p:cNvSpPr>
          <p:nvPr>
            <p:ph type="sldNum" sz="quarter" idx="12"/>
          </p:nvPr>
        </p:nvSpPr>
        <p:spPr/>
        <p:txBody>
          <a:bodyPr/>
          <a:lstStyle/>
          <a:p>
            <a:fld id="{4F0F32F8-DE48-40CE-9C79-8E05171BA887}" type="slidenum">
              <a:rPr lang="en-GB" smtClean="0"/>
              <a:t>‹#›</a:t>
            </a:fld>
            <a:endParaRPr lang="en-GB"/>
          </a:p>
        </p:txBody>
      </p:sp>
    </p:spTree>
    <p:extLst>
      <p:ext uri="{BB962C8B-B14F-4D97-AF65-F5344CB8AC3E}">
        <p14:creationId xmlns:p14="http://schemas.microsoft.com/office/powerpoint/2010/main" val="3449034579"/>
      </p:ext>
    </p:extLst>
  </p:cSld>
  <p:clrMapOvr>
    <a:masterClrMapping/>
  </p:clrMapOvr>
  <mc:AlternateContent xmlns:mc="http://schemas.openxmlformats.org/markup-compatibility/2006">
    <mc:Choice xmlns:p14="http://schemas.microsoft.com/office/powerpoint/2010/main" Requires="p14">
      <p:transition spd="slow">
        <p14:reveal thruBlk="1"/>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49851-A940-8898-3BFF-58CEDB4CEB3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2F41E36-D3F5-FFF4-1788-82908737F1A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3FE90CC-EAAA-ADD8-019C-3945EEECB7C6}"/>
              </a:ext>
            </a:extLst>
          </p:cNvPr>
          <p:cNvSpPr>
            <a:spLocks noGrp="1"/>
          </p:cNvSpPr>
          <p:nvPr>
            <p:ph type="dt" sz="half" idx="10"/>
          </p:nvPr>
        </p:nvSpPr>
        <p:spPr/>
        <p:txBody>
          <a:bodyPr/>
          <a:lstStyle/>
          <a:p>
            <a:fld id="{FCDD77FE-7CA7-42E8-AAFD-E905670B3E3B}" type="datetimeFigureOut">
              <a:rPr lang="en-GB" smtClean="0"/>
              <a:t>21/05/2023</a:t>
            </a:fld>
            <a:endParaRPr lang="en-GB"/>
          </a:p>
        </p:txBody>
      </p:sp>
      <p:sp>
        <p:nvSpPr>
          <p:cNvPr id="5" name="Footer Placeholder 4">
            <a:extLst>
              <a:ext uri="{FF2B5EF4-FFF2-40B4-BE49-F238E27FC236}">
                <a16:creationId xmlns:a16="http://schemas.microsoft.com/office/drawing/2014/main" id="{6AA2D85E-0B0C-C777-70DD-46AB9A1471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A88BFC-E222-9D7E-F5FE-C51B17221469}"/>
              </a:ext>
            </a:extLst>
          </p:cNvPr>
          <p:cNvSpPr>
            <a:spLocks noGrp="1"/>
          </p:cNvSpPr>
          <p:nvPr>
            <p:ph type="sldNum" sz="quarter" idx="12"/>
          </p:nvPr>
        </p:nvSpPr>
        <p:spPr/>
        <p:txBody>
          <a:bodyPr/>
          <a:lstStyle/>
          <a:p>
            <a:fld id="{4F0F32F8-DE48-40CE-9C79-8E05171BA887}" type="slidenum">
              <a:rPr lang="en-GB" smtClean="0"/>
              <a:t>‹#›</a:t>
            </a:fld>
            <a:endParaRPr lang="en-GB"/>
          </a:p>
        </p:txBody>
      </p:sp>
    </p:spTree>
    <p:extLst>
      <p:ext uri="{BB962C8B-B14F-4D97-AF65-F5344CB8AC3E}">
        <p14:creationId xmlns:p14="http://schemas.microsoft.com/office/powerpoint/2010/main" val="734919712"/>
      </p:ext>
    </p:extLst>
  </p:cSld>
  <p:clrMapOvr>
    <a:masterClrMapping/>
  </p:clrMapOvr>
  <mc:AlternateContent xmlns:mc="http://schemas.openxmlformats.org/markup-compatibility/2006">
    <mc:Choice xmlns:p14="http://schemas.microsoft.com/office/powerpoint/2010/main" Requires="p14">
      <p:transition spd="slow">
        <p14:reveal thruBlk="1"/>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1773F0-BCCB-8E9D-BC52-8659318B430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163B5DD-A34C-55B7-53EF-E0F1E1B5CCA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B4314A-4A72-DCE4-3165-C3E5EDBE8BDD}"/>
              </a:ext>
            </a:extLst>
          </p:cNvPr>
          <p:cNvSpPr>
            <a:spLocks noGrp="1"/>
          </p:cNvSpPr>
          <p:nvPr>
            <p:ph type="dt" sz="half" idx="10"/>
          </p:nvPr>
        </p:nvSpPr>
        <p:spPr/>
        <p:txBody>
          <a:bodyPr/>
          <a:lstStyle/>
          <a:p>
            <a:fld id="{FCDD77FE-7CA7-42E8-AAFD-E905670B3E3B}" type="datetimeFigureOut">
              <a:rPr lang="en-GB" smtClean="0"/>
              <a:t>21/05/2023</a:t>
            </a:fld>
            <a:endParaRPr lang="en-GB"/>
          </a:p>
        </p:txBody>
      </p:sp>
      <p:sp>
        <p:nvSpPr>
          <p:cNvPr id="5" name="Footer Placeholder 4">
            <a:extLst>
              <a:ext uri="{FF2B5EF4-FFF2-40B4-BE49-F238E27FC236}">
                <a16:creationId xmlns:a16="http://schemas.microsoft.com/office/drawing/2014/main" id="{5BE46CA6-A47E-6BE4-B7EA-FF4F5EE6CD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C398AE-658E-1CF6-2490-60F25B635AFE}"/>
              </a:ext>
            </a:extLst>
          </p:cNvPr>
          <p:cNvSpPr>
            <a:spLocks noGrp="1"/>
          </p:cNvSpPr>
          <p:nvPr>
            <p:ph type="sldNum" sz="quarter" idx="12"/>
          </p:nvPr>
        </p:nvSpPr>
        <p:spPr/>
        <p:txBody>
          <a:bodyPr/>
          <a:lstStyle/>
          <a:p>
            <a:fld id="{4F0F32F8-DE48-40CE-9C79-8E05171BA887}" type="slidenum">
              <a:rPr lang="en-GB" smtClean="0"/>
              <a:t>‹#›</a:t>
            </a:fld>
            <a:endParaRPr lang="en-GB"/>
          </a:p>
        </p:txBody>
      </p:sp>
    </p:spTree>
    <p:extLst>
      <p:ext uri="{BB962C8B-B14F-4D97-AF65-F5344CB8AC3E}">
        <p14:creationId xmlns:p14="http://schemas.microsoft.com/office/powerpoint/2010/main" val="1736710371"/>
      </p:ext>
    </p:extLst>
  </p:cSld>
  <p:clrMapOvr>
    <a:masterClrMapping/>
  </p:clrMapOvr>
  <mc:AlternateContent xmlns:mc="http://schemas.openxmlformats.org/markup-compatibility/2006">
    <mc:Choice xmlns:p14="http://schemas.microsoft.com/office/powerpoint/2010/main" Requires="p14">
      <p:transition spd="slow">
        <p14:reveal thruBlk="1"/>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EBC6FC-5041-6476-459E-8381A08A38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39C6A09-BF18-45D4-59CC-6918491FCA5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4DA018F-BD12-3E87-F2CD-46D294D219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DD77FE-7CA7-42E8-AAFD-E905670B3E3B}" type="datetimeFigureOut">
              <a:rPr lang="en-GB" smtClean="0"/>
              <a:t>21/05/2023</a:t>
            </a:fld>
            <a:endParaRPr lang="en-GB"/>
          </a:p>
        </p:txBody>
      </p:sp>
      <p:sp>
        <p:nvSpPr>
          <p:cNvPr id="5" name="Footer Placeholder 4">
            <a:extLst>
              <a:ext uri="{FF2B5EF4-FFF2-40B4-BE49-F238E27FC236}">
                <a16:creationId xmlns:a16="http://schemas.microsoft.com/office/drawing/2014/main" id="{D3CEB1D9-3677-2947-BC26-3E49653AAC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2ED67A0-FD81-9134-CA30-C1FB6EE18A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0F32F8-DE48-40CE-9C79-8E05171BA887}" type="slidenum">
              <a:rPr lang="en-GB" smtClean="0"/>
              <a:t>‹#›</a:t>
            </a:fld>
            <a:endParaRPr lang="en-GB"/>
          </a:p>
        </p:txBody>
      </p:sp>
    </p:spTree>
    <p:extLst>
      <p:ext uri="{BB962C8B-B14F-4D97-AF65-F5344CB8AC3E}">
        <p14:creationId xmlns:p14="http://schemas.microsoft.com/office/powerpoint/2010/main" val="7523894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reveal thruBlk="1"/>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11" Type="http://schemas.openxmlformats.org/officeDocument/2006/relationships/image" Target="../media/image6.png"/><Relationship Id="rId5" Type="http://schemas.openxmlformats.org/officeDocument/2006/relationships/image" Target="../media/image1.jpeg"/><Relationship Id="rId10" Type="http://schemas.openxmlformats.org/officeDocument/2006/relationships/hyperlink" Target="https://www.frontiersin.org/people/u/1574078" TargetMode="External"/><Relationship Id="rId4" Type="http://schemas.openxmlformats.org/officeDocument/2006/relationships/notesSlide" Target="../notesSlides/notesSlide1.xml"/><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notesSlide" Target="../notesSlides/notesSlide2.xml"/><Relationship Id="rId3" Type="http://schemas.microsoft.com/office/2007/relationships/media" Target="../media/media3.m4a"/><Relationship Id="rId7"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audio" Target="../media/media4.m4a"/><Relationship Id="rId5" Type="http://schemas.microsoft.com/office/2007/relationships/media" Target="../media/media4.m4a"/><Relationship Id="rId10" Type="http://schemas.openxmlformats.org/officeDocument/2006/relationships/image" Target="../media/image6.png"/><Relationship Id="rId4" Type="http://schemas.openxmlformats.org/officeDocument/2006/relationships/audio" Target="../media/media3.m4a"/><Relationship Id="rId9" Type="http://schemas.openxmlformats.org/officeDocument/2006/relationships/image" Target="../media/image1.jpeg"/></Relationships>
</file>

<file path=ppt/slides/_rels/slide3.xml.rels><?xml version="1.0" encoding="UTF-8" standalone="yes"?>
<Relationships xmlns="http://schemas.openxmlformats.org/package/2006/relationships"><Relationship Id="rId8" Type="http://schemas.openxmlformats.org/officeDocument/2006/relationships/notesSlide" Target="../notesSlides/notesSlide3.xml"/><Relationship Id="rId3" Type="http://schemas.microsoft.com/office/2007/relationships/media" Target="../media/media6.m4a"/><Relationship Id="rId7"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audio" Target="../media/media7.m4a"/><Relationship Id="rId11" Type="http://schemas.openxmlformats.org/officeDocument/2006/relationships/image" Target="../media/image6.png"/><Relationship Id="rId5" Type="http://schemas.microsoft.com/office/2007/relationships/media" Target="../media/media7.m4a"/><Relationship Id="rId10" Type="http://schemas.openxmlformats.org/officeDocument/2006/relationships/hyperlink" Target="https://www.frontiersin.org/people/u/1574078" TargetMode="External"/><Relationship Id="rId4" Type="http://schemas.openxmlformats.org/officeDocument/2006/relationships/audio" Target="../media/media6.m4a"/><Relationship Id="rId9" Type="http://schemas.openxmlformats.org/officeDocument/2006/relationships/image" Target="../media/image1.jpeg"/></Relationships>
</file>

<file path=ppt/slides/_rels/slide4.xml.rels><?xml version="1.0" encoding="UTF-8" standalone="yes"?>
<Relationships xmlns="http://schemas.openxmlformats.org/package/2006/relationships"><Relationship Id="rId8" Type="http://schemas.openxmlformats.org/officeDocument/2006/relationships/notesSlide" Target="../notesSlides/notesSlide4.xml"/><Relationship Id="rId3" Type="http://schemas.microsoft.com/office/2007/relationships/media" Target="../media/media9.m4a"/><Relationship Id="rId7"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audio" Target="../media/media10.m4a"/><Relationship Id="rId5" Type="http://schemas.microsoft.com/office/2007/relationships/media" Target="../media/media10.m4a"/><Relationship Id="rId10" Type="http://schemas.openxmlformats.org/officeDocument/2006/relationships/image" Target="../media/image6.png"/><Relationship Id="rId4" Type="http://schemas.openxmlformats.org/officeDocument/2006/relationships/audio" Target="../media/media9.m4a"/><Relationship Id="rId9" Type="http://schemas.openxmlformats.org/officeDocument/2006/relationships/image" Target="../media/image1.jpeg"/></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4.png"/><Relationship Id="rId5" Type="http://schemas.openxmlformats.org/officeDocument/2006/relationships/image" Target="../media/image1.jpeg"/><Relationship Id="rId10" Type="http://schemas.openxmlformats.org/officeDocument/2006/relationships/image" Target="../media/image6.png"/><Relationship Id="rId4" Type="http://schemas.openxmlformats.org/officeDocument/2006/relationships/notesSlide" Target="../notesSlides/notesSlide5.xml"/><Relationship Id="rId9"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openxmlformats.org/officeDocument/2006/relationships/audio" Target="../media/media15.m4a"/><Relationship Id="rId13" Type="http://schemas.openxmlformats.org/officeDocument/2006/relationships/image" Target="../media/image8.svg"/><Relationship Id="rId3" Type="http://schemas.microsoft.com/office/2007/relationships/media" Target="../media/media13.m4a"/><Relationship Id="rId7" Type="http://schemas.microsoft.com/office/2007/relationships/media" Target="../media/media15.m4a"/><Relationship Id="rId12" Type="http://schemas.openxmlformats.org/officeDocument/2006/relationships/image" Target="../media/image7.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audio" Target="../media/media14.m4a"/><Relationship Id="rId11" Type="http://schemas.openxmlformats.org/officeDocument/2006/relationships/image" Target="../media/image1.jpeg"/><Relationship Id="rId5" Type="http://schemas.microsoft.com/office/2007/relationships/media" Target="../media/media14.m4a"/><Relationship Id="rId10" Type="http://schemas.openxmlformats.org/officeDocument/2006/relationships/notesSlide" Target="../notesSlides/notesSlide6.xml"/><Relationship Id="rId4" Type="http://schemas.openxmlformats.org/officeDocument/2006/relationships/audio" Target="../media/media13.m4a"/><Relationship Id="rId9" Type="http://schemas.openxmlformats.org/officeDocument/2006/relationships/slideLayout" Target="../slideLayouts/slideLayout1.xml"/><Relationship Id="rId1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audio" Target="../media/media19.m4a"/><Relationship Id="rId13" Type="http://schemas.openxmlformats.org/officeDocument/2006/relationships/image" Target="../media/image8.svg"/><Relationship Id="rId3" Type="http://schemas.microsoft.com/office/2007/relationships/media" Target="../media/media17.m4a"/><Relationship Id="rId7" Type="http://schemas.microsoft.com/office/2007/relationships/media" Target="../media/media19.m4a"/><Relationship Id="rId12" Type="http://schemas.openxmlformats.org/officeDocument/2006/relationships/image" Target="../media/image7.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audio" Target="../media/media18.m4a"/><Relationship Id="rId11" Type="http://schemas.openxmlformats.org/officeDocument/2006/relationships/image" Target="../media/image1.jpeg"/><Relationship Id="rId5" Type="http://schemas.microsoft.com/office/2007/relationships/media" Target="../media/media18.m4a"/><Relationship Id="rId10" Type="http://schemas.openxmlformats.org/officeDocument/2006/relationships/notesSlide" Target="../notesSlides/notesSlide7.xml"/><Relationship Id="rId4" Type="http://schemas.openxmlformats.org/officeDocument/2006/relationships/audio" Target="../media/media17.m4a"/><Relationship Id="rId9" Type="http://schemas.openxmlformats.org/officeDocument/2006/relationships/slideLayout" Target="../slideLayouts/slideLayout1.xml"/><Relationship Id="rId1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notesSlide" Target="../notesSlides/notesSlide8.xml"/><Relationship Id="rId3" Type="http://schemas.microsoft.com/office/2007/relationships/media" Target="../media/media21.m4a"/><Relationship Id="rId7" Type="http://schemas.openxmlformats.org/officeDocument/2006/relationships/slideLayout" Target="../slideLayouts/slideLayout1.xml"/><Relationship Id="rId12" Type="http://schemas.openxmlformats.org/officeDocument/2006/relationships/image" Target="../media/image6.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audio" Target="../media/media22.m4a"/><Relationship Id="rId11" Type="http://schemas.openxmlformats.org/officeDocument/2006/relationships/image" Target="../media/image8.svg"/><Relationship Id="rId5" Type="http://schemas.microsoft.com/office/2007/relationships/media" Target="../media/media22.m4a"/><Relationship Id="rId10" Type="http://schemas.openxmlformats.org/officeDocument/2006/relationships/image" Target="../media/image7.png"/><Relationship Id="rId4" Type="http://schemas.openxmlformats.org/officeDocument/2006/relationships/audio" Target="../media/media21.m4a"/><Relationship Id="rId9" Type="http://schemas.openxmlformats.org/officeDocument/2006/relationships/image" Target="../media/image1.jpeg"/></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xml"/><Relationship Id="rId7" Type="http://schemas.openxmlformats.org/officeDocument/2006/relationships/image" Target="../media/image8.sv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7.png"/><Relationship Id="rId5" Type="http://schemas.openxmlformats.org/officeDocument/2006/relationships/image" Target="../media/image1.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xml"/><Relationship Id="rId7" Type="http://schemas.openxmlformats.org/officeDocument/2006/relationships/image" Target="../media/image8.sv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7.png"/><Relationship Id="rId5" Type="http://schemas.openxmlformats.org/officeDocument/2006/relationships/image" Target="../media/image1.jpeg"/><Relationship Id="rId4"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The University of Wales Trinity Saint David (UWTSD) | 4theRegion">
            <a:extLst>
              <a:ext uri="{FF2B5EF4-FFF2-40B4-BE49-F238E27FC236}">
                <a16:creationId xmlns:a16="http://schemas.microsoft.com/office/drawing/2014/main" id="{941980A9-A2A1-7DC1-876E-7D4D49BCFDF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18288" b="20560"/>
          <a:stretch/>
        </p:blipFill>
        <p:spPr bwMode="auto">
          <a:xfrm>
            <a:off x="0" y="-2166"/>
            <a:ext cx="2123110" cy="899502"/>
          </a:xfrm>
          <a:prstGeom prst="rect">
            <a:avLst/>
          </a:prstGeom>
          <a:noFill/>
          <a:ln>
            <a:noFill/>
          </a:ln>
          <a:extLst>
            <a:ext uri="{53640926-AAD7-44D8-BBD7-CCE9431645EC}">
              <a14:shadowObscured xmlns:a14="http://schemas.microsoft.com/office/drawing/2010/main"/>
            </a:ext>
          </a:extLst>
        </p:spPr>
      </p:pic>
      <p:sp>
        <p:nvSpPr>
          <p:cNvPr id="12" name="Text Box 2">
            <a:extLst>
              <a:ext uri="{FF2B5EF4-FFF2-40B4-BE49-F238E27FC236}">
                <a16:creationId xmlns:a16="http://schemas.microsoft.com/office/drawing/2014/main" id="{98ECA9E0-DE37-981C-7FCD-8C80D1999EF4}"/>
              </a:ext>
            </a:extLst>
          </p:cNvPr>
          <p:cNvSpPr txBox="1">
            <a:spLocks noChangeArrowheads="1"/>
          </p:cNvSpPr>
          <p:nvPr/>
        </p:nvSpPr>
        <p:spPr bwMode="auto">
          <a:xfrm>
            <a:off x="58266" y="830669"/>
            <a:ext cx="1702676" cy="224659"/>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900"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Georgina Meek </a:t>
            </a:r>
            <a:r>
              <a:rPr lang="en-GB" sz="900" b="1"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2206822</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Rectangle 13">
            <a:extLst>
              <a:ext uri="{FF2B5EF4-FFF2-40B4-BE49-F238E27FC236}">
                <a16:creationId xmlns:a16="http://schemas.microsoft.com/office/drawing/2014/main" id="{E1EE2594-25A2-2D21-7861-5619E3F6FD58}"/>
              </a:ext>
            </a:extLst>
          </p:cNvPr>
          <p:cNvSpPr/>
          <p:nvPr/>
        </p:nvSpPr>
        <p:spPr>
          <a:xfrm>
            <a:off x="2247921" y="-34673"/>
            <a:ext cx="10154285" cy="134930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6" name="Rectangle 15">
            <a:extLst>
              <a:ext uri="{FF2B5EF4-FFF2-40B4-BE49-F238E27FC236}">
                <a16:creationId xmlns:a16="http://schemas.microsoft.com/office/drawing/2014/main" id="{72A5E9CA-0311-ED83-A7DF-B67DABC58B03}"/>
              </a:ext>
            </a:extLst>
          </p:cNvPr>
          <p:cNvSpPr/>
          <p:nvPr/>
        </p:nvSpPr>
        <p:spPr>
          <a:xfrm>
            <a:off x="2314378" y="39855"/>
            <a:ext cx="9819356" cy="1177290"/>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Text Box 2">
            <a:extLst>
              <a:ext uri="{FF2B5EF4-FFF2-40B4-BE49-F238E27FC236}">
                <a16:creationId xmlns:a16="http://schemas.microsoft.com/office/drawing/2014/main" id="{8A59A3EF-7AAE-A399-ACE2-71277475378E}"/>
              </a:ext>
            </a:extLst>
          </p:cNvPr>
          <p:cNvSpPr txBox="1">
            <a:spLocks noChangeArrowheads="1"/>
          </p:cNvSpPr>
          <p:nvPr/>
        </p:nvSpPr>
        <p:spPr bwMode="auto">
          <a:xfrm>
            <a:off x="2283766" y="118534"/>
            <a:ext cx="9741778" cy="1098611"/>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3000" kern="100" dirty="0">
                <a:solidFill>
                  <a:srgbClr val="FFCC00"/>
                </a:solidFill>
                <a:effectLst/>
                <a:latin typeface="Berlin Sans FB Demi" panose="020E0802020502020306" pitchFamily="34" charset="0"/>
                <a:ea typeface="Calibri" panose="020F0502020204030204" pitchFamily="34" charset="0"/>
                <a:cs typeface="Times New Roman" panose="02020603050405020304" pitchFamily="18" charset="0"/>
              </a:rPr>
              <a:t>What underlaying factors impact student motivation, participation, and engagement?</a:t>
            </a:r>
            <a:endParaRPr lang="en-GB" sz="3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7" name="Rectangle 16">
            <a:extLst>
              <a:ext uri="{FF2B5EF4-FFF2-40B4-BE49-F238E27FC236}">
                <a16:creationId xmlns:a16="http://schemas.microsoft.com/office/drawing/2014/main" id="{6CAF08F3-A00F-3428-4931-9C25389A479E}"/>
              </a:ext>
            </a:extLst>
          </p:cNvPr>
          <p:cNvSpPr/>
          <p:nvPr/>
        </p:nvSpPr>
        <p:spPr>
          <a:xfrm>
            <a:off x="-121780" y="1246979"/>
            <a:ext cx="2380026" cy="649649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8" name="Rectangle 17">
            <a:extLst>
              <a:ext uri="{FF2B5EF4-FFF2-40B4-BE49-F238E27FC236}">
                <a16:creationId xmlns:a16="http://schemas.microsoft.com/office/drawing/2014/main" id="{17F356E1-D804-61C7-A360-143B70E0A902}"/>
              </a:ext>
            </a:extLst>
          </p:cNvPr>
          <p:cNvSpPr/>
          <p:nvPr/>
        </p:nvSpPr>
        <p:spPr>
          <a:xfrm>
            <a:off x="38211" y="1312587"/>
            <a:ext cx="2077839" cy="2829312"/>
          </a:xfrm>
          <a:prstGeom prst="rect">
            <a:avLst/>
          </a:prstGeom>
          <a:solidFill>
            <a:schemeClr val="bg2">
              <a:lumMod val="1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9" name="Rectangle 18">
            <a:extLst>
              <a:ext uri="{FF2B5EF4-FFF2-40B4-BE49-F238E27FC236}">
                <a16:creationId xmlns:a16="http://schemas.microsoft.com/office/drawing/2014/main" id="{1C560BA5-9075-E403-A295-8339F3CE4CBF}"/>
              </a:ext>
            </a:extLst>
          </p:cNvPr>
          <p:cNvSpPr/>
          <p:nvPr/>
        </p:nvSpPr>
        <p:spPr>
          <a:xfrm>
            <a:off x="31638" y="4219082"/>
            <a:ext cx="2082954" cy="2638918"/>
          </a:xfrm>
          <a:prstGeom prst="rect">
            <a:avLst/>
          </a:prstGeom>
          <a:solidFill>
            <a:schemeClr val="bg2">
              <a:lumMod val="1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0" name="Rectangle 19">
            <a:extLst>
              <a:ext uri="{FF2B5EF4-FFF2-40B4-BE49-F238E27FC236}">
                <a16:creationId xmlns:a16="http://schemas.microsoft.com/office/drawing/2014/main" id="{D492539C-9A2C-FCC6-30A5-85A7075340EA}"/>
              </a:ext>
            </a:extLst>
          </p:cNvPr>
          <p:cNvSpPr/>
          <p:nvPr/>
        </p:nvSpPr>
        <p:spPr>
          <a:xfrm>
            <a:off x="2217309" y="1291673"/>
            <a:ext cx="9974691" cy="5566327"/>
          </a:xfrm>
          <a:prstGeom prst="rect">
            <a:avLst/>
          </a:prstGeom>
          <a:solidFill>
            <a:srgbClr val="FFCC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1" name="Rectangle 20">
            <a:extLst>
              <a:ext uri="{FF2B5EF4-FFF2-40B4-BE49-F238E27FC236}">
                <a16:creationId xmlns:a16="http://schemas.microsoft.com/office/drawing/2014/main" id="{789B17FF-F924-4A30-4F2D-1806A0615481}"/>
              </a:ext>
            </a:extLst>
          </p:cNvPr>
          <p:cNvSpPr/>
          <p:nvPr/>
        </p:nvSpPr>
        <p:spPr>
          <a:xfrm>
            <a:off x="2240190" y="1335896"/>
            <a:ext cx="9893544" cy="5482249"/>
          </a:xfrm>
          <a:prstGeom prst="rect">
            <a:avLst/>
          </a:prstGeom>
          <a:solidFill>
            <a:srgbClr val="D6A3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3" name="Text Box 2">
            <a:extLst>
              <a:ext uri="{FF2B5EF4-FFF2-40B4-BE49-F238E27FC236}">
                <a16:creationId xmlns:a16="http://schemas.microsoft.com/office/drawing/2014/main" id="{88E4496F-3527-229B-3B45-045E0F70BFCD}"/>
              </a:ext>
            </a:extLst>
          </p:cNvPr>
          <p:cNvSpPr txBox="1">
            <a:spLocks noChangeArrowheads="1"/>
          </p:cNvSpPr>
          <p:nvPr/>
        </p:nvSpPr>
        <p:spPr bwMode="auto">
          <a:xfrm>
            <a:off x="2304494" y="2432466"/>
            <a:ext cx="4524569" cy="4301298"/>
          </a:xfrm>
          <a:prstGeom prst="rect">
            <a:avLst/>
          </a:prstGeom>
          <a:solidFill>
            <a:schemeClr val="bg2">
              <a:lumMod val="10000"/>
            </a:schemeClr>
          </a:solidFill>
          <a:ln w="9525">
            <a:solidFill>
              <a:schemeClr val="tx1"/>
            </a:solidFill>
            <a:miter lim="800000"/>
            <a:headEnd/>
            <a:tailEnd/>
          </a:ln>
        </p:spPr>
        <p:txBody>
          <a:bodyPr rot="0" vert="horz" wrap="square" lIns="91440" tIns="45720" rIns="91440" bIns="45720" anchor="t" anchorCtr="0">
            <a:noAutofit/>
          </a:bodyPr>
          <a:lstStyle/>
          <a:p>
            <a:r>
              <a:rPr lang="en-GB" sz="9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Discussion</a:t>
            </a:r>
            <a:endParaRPr lang="en-GB" sz="9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8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Motivation, Participation, and Engagement</a:t>
            </a:r>
            <a:endParaRPr lang="en-GB" sz="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700"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Findings highlighted the influence between internal and external factors on student motivation and drive.</a:t>
            </a:r>
            <a:r>
              <a:rPr lang="en-GB" sz="700" b="1"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P</a:t>
            </a:r>
            <a:r>
              <a:rPr lang="en-GB" sz="700"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articipants in the study expressed moderate levels of motivation, indicating that student motivation fluctuations on a day-to-day basis. Energy levels, interest in the subject, teaching methods, personal life circumstances, and the involvement of peers were key factors identified that impact motivation.</a:t>
            </a:r>
            <a:r>
              <a:rPr lang="en-GB" sz="700" b="1"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a:t>
            </a:r>
            <a:r>
              <a:rPr lang="en-GB" sz="7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Promoting a supportive and inclusive learning environment fosters participation. </a:t>
            </a:r>
            <a:r>
              <a:rPr lang="en-GB" sz="700"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The findings aligned to previous research on how social interaction, peer support, and a sense of safety helps the importance of creating a conducive learning environment that promotes active </a:t>
            </a:r>
            <a:r>
              <a:rPr lang="en-GB" sz="7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participation (</a:t>
            </a:r>
            <a:r>
              <a:rPr lang="en-GB" sz="700" kern="100" dirty="0" err="1">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Coristine</a:t>
            </a:r>
            <a:r>
              <a:rPr lang="en-GB" sz="7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et al, 2021). The majority of participants reported actively participating in class discussions, however a smaller proportion indicated more limited involvement; </a:t>
            </a:r>
            <a:r>
              <a:rPr lang="en-GB" sz="700"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it is important to note the findings from this action research may be subject tom biases due to the self-report measures</a:t>
            </a:r>
            <a:r>
              <a:rPr lang="en-GB" sz="7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a:t>
            </a:r>
            <a:r>
              <a:rPr lang="en-GB" sz="700"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Participants specified factors such as anxiety, confidence, understanding of the subject matter, and the attitudes of their peers equated to the varying levels of participation.</a:t>
            </a:r>
            <a:r>
              <a:rPr lang="en-GB" sz="7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Numerous strategies suggested by respondents were identified in the findings that may increase student engagement. After 8% stated they were not engaged, respondents mentioned they were influenced by the teacher, subject matter, understanding, tiredness, learning environment, concentration, teaching methods, and peers. Strategies such as incorporating varied teaching methods, regular breaks and enthusiastic teacher were mentioned however, student involvement, catering to different learning styles, and hosting shorter lectures were suggested to help increase engagement levels.</a:t>
            </a:r>
            <a:endParaRPr lang="en-GB" sz="7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7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a:t>
            </a:r>
            <a:endParaRPr lang="en-GB" sz="7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8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COVID-19 and Mental Health</a:t>
            </a:r>
            <a:endParaRPr lang="en-GB" sz="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700"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The pandemic had diverse effects on participants. Some faced decreased motivation and online learning challenges, while others experienced positive impacts from reduced distractions. Mental health was prominently impacted and significantly affected concentration, motivation, engagement, and participation. Participants suggested incorporating mindfulness techniques, lighter workloads, flexible deadlines, and providing additional support and one-on-one assistance to create a safer learning environment.</a:t>
            </a:r>
            <a:endParaRPr lang="en-GB" sz="7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8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a:t>
            </a:r>
            <a:endParaRPr lang="en-GB" sz="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8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Additional Learning Needs and Inclusivity</a:t>
            </a:r>
            <a:endParaRPr lang="en-GB" sz="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700"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12 out of 27 participants disclosed having learning difficulties, including conditions like ADHD, autism, dyslexia, and dyspraxia and highlighted the specific challenges they encountered, such as decreased concentration and motivation, increased anxiety, spelling difficulties, and the need for additional clarification. However, 15 out of 27 participants reported not having learning difficulties. It is imperative to make necessary accommodations and adjustments within the classroom environment to support all learners to create an inclusive atmosphere that fosters optimal student </a:t>
            </a:r>
            <a:r>
              <a:rPr lang="en-GB" sz="7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achievement (Abdullah, 2015, pp.15-18).</a:t>
            </a:r>
            <a:r>
              <a:rPr lang="en-GB" sz="700"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a:t>
            </a:r>
            <a:r>
              <a:rPr lang="en-GB" sz="7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A majority perceived their learning environment to be somewhat inclusive but suggested improvements such as increased support, dyslexia support, individualized activities, reduced pressure, varied teaching styles, and teacher accommodations. An inclusive classroom environment that values everyone's strengths and contributions is essential for fostering student motivation, participation, and engagement in learning (University College London, 2019).</a:t>
            </a:r>
            <a:endParaRPr lang="en-GB" sz="7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4" name="Text Box 2">
            <a:extLst>
              <a:ext uri="{FF2B5EF4-FFF2-40B4-BE49-F238E27FC236}">
                <a16:creationId xmlns:a16="http://schemas.microsoft.com/office/drawing/2014/main" id="{FF36B5C4-40CB-965B-570D-767E1663BAB7}"/>
              </a:ext>
            </a:extLst>
          </p:cNvPr>
          <p:cNvSpPr txBox="1">
            <a:spLocks noChangeArrowheads="1"/>
          </p:cNvSpPr>
          <p:nvPr/>
        </p:nvSpPr>
        <p:spPr bwMode="auto">
          <a:xfrm>
            <a:off x="8036219" y="1395487"/>
            <a:ext cx="4000223" cy="970665"/>
          </a:xfrm>
          <a:prstGeom prst="rect">
            <a:avLst/>
          </a:prstGeom>
          <a:solidFill>
            <a:srgbClr val="5E6B66"/>
          </a:solidFill>
          <a:ln w="9525">
            <a:solidFill>
              <a:schemeClr val="tx1">
                <a:lumMod val="95000"/>
                <a:lumOff val="5000"/>
              </a:schemeClr>
            </a:solidFill>
            <a:miter lim="800000"/>
            <a:headEnd/>
            <a:tailEnd/>
          </a:ln>
        </p:spPr>
        <p:txBody>
          <a:bodyPr rot="0" vert="horz" wrap="square" lIns="91440" tIns="45720" rIns="91440" bIns="45720" anchor="t" anchorCtr="0">
            <a:noAutofit/>
          </a:bodyPr>
          <a:lstStyle/>
          <a:p>
            <a:pPr algn="just"/>
            <a:r>
              <a:rPr lang="en-GB" sz="900" b="1"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Methodology</a:t>
            </a:r>
            <a:endParaRPr lang="en-GB" sz="11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600"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The methodology in this action research project administered a questionnaire to 27 participants, using a convenience sample to recruit students in post-compulsory education. The research design utilised a mixed methods approach, incorporating both qualitative and quantitative data. Convenience sampling was used to recruit participants through online platforms, and data collection was conducted through an online survey platform. Ethical considerations were carefully considered, ensuring participants' anonymity, confidentiality, and voluntary participation. The study's limitations were the small sample size, the use of convenience sampling, and a limited time frame. These limitations should be considered when interpreting the findings. Future research should aim to address these limitations.</a:t>
            </a:r>
            <a:endParaRPr lang="en-GB" sz="11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6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a:t>
            </a:r>
            <a:endParaRPr lang="en-GB" sz="11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5" name="Text Box 2">
            <a:extLst>
              <a:ext uri="{FF2B5EF4-FFF2-40B4-BE49-F238E27FC236}">
                <a16:creationId xmlns:a16="http://schemas.microsoft.com/office/drawing/2014/main" id="{DE96B554-9D6F-7F30-A6B8-61DA7AE46D56}"/>
              </a:ext>
            </a:extLst>
          </p:cNvPr>
          <p:cNvSpPr txBox="1">
            <a:spLocks noChangeArrowheads="1"/>
          </p:cNvSpPr>
          <p:nvPr/>
        </p:nvSpPr>
        <p:spPr bwMode="auto">
          <a:xfrm>
            <a:off x="6905152" y="4317357"/>
            <a:ext cx="2284709" cy="2416408"/>
          </a:xfrm>
          <a:prstGeom prst="rect">
            <a:avLst/>
          </a:prstGeom>
          <a:solidFill>
            <a:srgbClr val="F5CD29"/>
          </a:solidFill>
          <a:ln w="9525">
            <a:solidFill>
              <a:schemeClr val="tx1"/>
            </a:solidFill>
            <a:miter lim="800000"/>
            <a:headEnd/>
            <a:tailEnd/>
          </a:ln>
        </p:spPr>
        <p:txBody>
          <a:bodyPr rot="0" vert="horz" wrap="square" lIns="91440" tIns="45720" rIns="91440" bIns="45720" anchor="t" anchorCtr="0">
            <a:noAutofit/>
          </a:bodyPr>
          <a:lstStyle/>
          <a:p>
            <a:r>
              <a:rPr lang="en-GB" sz="900" b="1" i="0" kern="100" dirty="0">
                <a:effectLst/>
                <a:latin typeface="Arial Nova" panose="020B0504020202020204" pitchFamily="34" charset="0"/>
                <a:ea typeface="Calibri" panose="020F0502020204030204" pitchFamily="34" charset="0"/>
                <a:cs typeface="Times New Roman" panose="02020603050405020304" pitchFamily="18" charset="0"/>
              </a:rPr>
              <a:t>Conclusion</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700" i="0" kern="100" dirty="0">
                <a:effectLst/>
                <a:latin typeface="Arial Nova" panose="020B0504020202020204" pitchFamily="34" charset="0"/>
                <a:ea typeface="Calibri" panose="020F0502020204030204" pitchFamily="34" charset="0"/>
                <a:cs typeface="Times New Roman" panose="02020603050405020304" pitchFamily="18" charset="0"/>
              </a:rPr>
              <a:t>The research project revealed motivation, participation, and engagement in students are influenced by various internal and external factors. Key factors such as interest in the subject, teacher methods, personal life, peers, and mental health were found to impact motivation and participation. Social interaction, support, and a welcoming learning environment were also significant factors in promoting participation. To enhance engagement, participants recommended incorporating diverse teaching methods, involving students to promote active learning, and creating an enthusiastic learning atmosphere. The study particularly highlighted the importance of supporting additional learning needs and mental health, especially after the impacts COVID-19 pandemic. By implementing the recommendations stated, educators can foster an all-inclusive and supportive learning environment that enhances student motivation, participation, and engagement, that enhances learner outcomes.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2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6" name="Text Box 2">
            <a:extLst>
              <a:ext uri="{FF2B5EF4-FFF2-40B4-BE49-F238E27FC236}">
                <a16:creationId xmlns:a16="http://schemas.microsoft.com/office/drawing/2014/main" id="{4F5D3D99-3BB1-9FF9-0854-0F94EFDD9899}"/>
              </a:ext>
            </a:extLst>
          </p:cNvPr>
          <p:cNvSpPr txBox="1">
            <a:spLocks noChangeArrowheads="1"/>
          </p:cNvSpPr>
          <p:nvPr/>
        </p:nvSpPr>
        <p:spPr bwMode="auto">
          <a:xfrm>
            <a:off x="9291821" y="4317354"/>
            <a:ext cx="2758685" cy="2416409"/>
          </a:xfrm>
          <a:prstGeom prst="rect">
            <a:avLst/>
          </a:prstGeom>
          <a:solidFill>
            <a:schemeClr val="tx2">
              <a:lumMod val="50000"/>
            </a:schemeClr>
          </a:solidFill>
          <a:ln w="9525">
            <a:solidFill>
              <a:schemeClr val="tx1"/>
            </a:solidFill>
            <a:miter lim="800000"/>
            <a:headEnd/>
            <a:tailEnd/>
          </a:ln>
        </p:spPr>
        <p:txBody>
          <a:bodyPr rot="0" vert="horz" wrap="square" lIns="91440" tIns="45720" rIns="91440" bIns="45720" anchor="t" anchorCtr="0">
            <a:noAutofit/>
          </a:bodyPr>
          <a:lstStyle/>
          <a:p>
            <a:r>
              <a:rPr lang="en-GB" sz="9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Recommendations:</a:t>
            </a:r>
            <a:endParaRPr lang="en-GB" sz="11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ourier New" panose="02070309020205020404" pitchFamily="49" charset="0"/>
              <a:buChar char="o"/>
            </a:pPr>
            <a:r>
              <a:rPr lang="en-GB" sz="7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Use a diverse range of teaching strategies to encompass all learning styles. For example, lectures, discussions, group work, and multimedia presentations.</a:t>
            </a:r>
            <a:endParaRPr lang="en-GB" sz="11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ourier New" panose="02070309020205020404" pitchFamily="49" charset="0"/>
              <a:buChar char="o"/>
            </a:pPr>
            <a:r>
              <a:rPr lang="en-GB" sz="7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Encourage active student participation to help engage students in the learning, especially requiring them to critically think and apply their knowledge. This can be done by hosting class discussions and debates.</a:t>
            </a:r>
            <a:endParaRPr lang="en-GB" sz="11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ourier New" panose="02070309020205020404" pitchFamily="49" charset="0"/>
              <a:buChar char="o"/>
            </a:pPr>
            <a:r>
              <a:rPr lang="en-GB" sz="7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Foster a positive and supportive learning environment where students feel comfortable expressing ideas and asking questions, encouraging collaboration, respect, and peer support among students.</a:t>
            </a:r>
            <a:endParaRPr lang="en-GB" sz="11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ourier New" panose="02070309020205020404" pitchFamily="49" charset="0"/>
              <a:buChar char="o"/>
            </a:pPr>
            <a:r>
              <a:rPr lang="en-GB" sz="7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Recognise and support the diverse learning needs of students by offering additional resources, assistive technologies, and differentiated assignments to meet individual requirements.</a:t>
            </a:r>
            <a:endParaRPr lang="en-GB" sz="11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ourier New" panose="02070309020205020404" pitchFamily="49" charset="0"/>
              <a:buChar char="o"/>
            </a:pPr>
            <a:r>
              <a:rPr lang="en-GB" sz="7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Offer constructive feedback on students' work, assignments, and assessments. Ensuring that feedback is specific, actionable, and focused on areas of improvement can enhance student growth and self-reflection.</a:t>
            </a:r>
            <a:endParaRPr lang="en-GB" sz="11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6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a:t>
            </a:r>
            <a:endParaRPr lang="en-GB" sz="11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7" name="Picture 26" descr="Graphical user interface, application&#10;&#10;Description automatically generated">
            <a:extLst>
              <a:ext uri="{FF2B5EF4-FFF2-40B4-BE49-F238E27FC236}">
                <a16:creationId xmlns:a16="http://schemas.microsoft.com/office/drawing/2014/main" id="{290AA534-A71F-FF35-87C0-92E5C4F74166}"/>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5494" t="58841" r="33809" b="12414"/>
          <a:stretch/>
        </p:blipFill>
        <p:spPr bwMode="auto">
          <a:xfrm>
            <a:off x="7040367" y="3356857"/>
            <a:ext cx="2251454" cy="892977"/>
          </a:xfrm>
          <a:prstGeom prst="rect">
            <a:avLst/>
          </a:prstGeom>
          <a:ln>
            <a:noFill/>
          </a:ln>
          <a:extLst>
            <a:ext uri="{53640926-AAD7-44D8-BBD7-CCE9431645EC}">
              <a14:shadowObscured xmlns:a14="http://schemas.microsoft.com/office/drawing/2010/main"/>
            </a:ext>
          </a:extLst>
        </p:spPr>
      </p:pic>
      <p:pic>
        <p:nvPicPr>
          <p:cNvPr id="28" name="Picture 27" descr="A screenshot of a computer&#10;&#10;Description automatically generated">
            <a:extLst>
              <a:ext uri="{FF2B5EF4-FFF2-40B4-BE49-F238E27FC236}">
                <a16:creationId xmlns:a16="http://schemas.microsoft.com/office/drawing/2014/main" id="{67F63646-A1CC-8CDD-6EB0-666B72055BDB}"/>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5626" t="31224" r="33549" b="39784"/>
          <a:stretch/>
        </p:blipFill>
        <p:spPr bwMode="auto">
          <a:xfrm>
            <a:off x="9538404" y="2481092"/>
            <a:ext cx="2302679" cy="871698"/>
          </a:xfrm>
          <a:prstGeom prst="rect">
            <a:avLst/>
          </a:prstGeom>
          <a:ln>
            <a:noFill/>
          </a:ln>
          <a:extLst>
            <a:ext uri="{53640926-AAD7-44D8-BBD7-CCE9431645EC}">
              <a14:shadowObscured xmlns:a14="http://schemas.microsoft.com/office/drawing/2010/main"/>
            </a:ext>
          </a:extLst>
        </p:spPr>
      </p:pic>
      <p:pic>
        <p:nvPicPr>
          <p:cNvPr id="29" name="Picture 28" descr="Graphical user interface&#10;&#10;Description automatically generated">
            <a:extLst>
              <a:ext uri="{FF2B5EF4-FFF2-40B4-BE49-F238E27FC236}">
                <a16:creationId xmlns:a16="http://schemas.microsoft.com/office/drawing/2014/main" id="{6D592A7B-32ED-8D3F-B556-E92CBFACC0B6}"/>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4943" t="60715" r="32987" b="11063"/>
          <a:stretch/>
        </p:blipFill>
        <p:spPr bwMode="auto">
          <a:xfrm>
            <a:off x="7014754" y="2438532"/>
            <a:ext cx="2302679" cy="859764"/>
          </a:xfrm>
          <a:prstGeom prst="rect">
            <a:avLst/>
          </a:prstGeom>
          <a:ln>
            <a:noFill/>
          </a:ln>
          <a:extLst>
            <a:ext uri="{53640926-AAD7-44D8-BBD7-CCE9431645EC}">
              <a14:shadowObscured xmlns:a14="http://schemas.microsoft.com/office/drawing/2010/main"/>
            </a:ext>
          </a:extLst>
        </p:spPr>
      </p:pic>
      <p:pic>
        <p:nvPicPr>
          <p:cNvPr id="30" name="Picture 29">
            <a:extLst>
              <a:ext uri="{FF2B5EF4-FFF2-40B4-BE49-F238E27FC236}">
                <a16:creationId xmlns:a16="http://schemas.microsoft.com/office/drawing/2014/main" id="{58729E12-FCFC-A59A-DF62-2C1E611B2A09}"/>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4846" t="33967" r="32945" b="37296"/>
          <a:stretch/>
        </p:blipFill>
        <p:spPr bwMode="auto">
          <a:xfrm>
            <a:off x="9538404" y="3429000"/>
            <a:ext cx="2302679" cy="814522"/>
          </a:xfrm>
          <a:prstGeom prst="rect">
            <a:avLst/>
          </a:prstGeom>
          <a:ln>
            <a:noFill/>
          </a:ln>
          <a:extLst>
            <a:ext uri="{53640926-AAD7-44D8-BBD7-CCE9431645EC}">
              <a14:shadowObscured xmlns:a14="http://schemas.microsoft.com/office/drawing/2010/main"/>
            </a:ext>
          </a:extLst>
        </p:spPr>
      </p:pic>
      <p:sp>
        <p:nvSpPr>
          <p:cNvPr id="31" name="Text Box 2">
            <a:extLst>
              <a:ext uri="{FF2B5EF4-FFF2-40B4-BE49-F238E27FC236}">
                <a16:creationId xmlns:a16="http://schemas.microsoft.com/office/drawing/2014/main" id="{4CBE137A-405C-A162-2D56-083DEC479B3B}"/>
              </a:ext>
            </a:extLst>
          </p:cNvPr>
          <p:cNvSpPr txBox="1">
            <a:spLocks noChangeArrowheads="1"/>
          </p:cNvSpPr>
          <p:nvPr/>
        </p:nvSpPr>
        <p:spPr bwMode="auto">
          <a:xfrm>
            <a:off x="2321309" y="1388427"/>
            <a:ext cx="5613651" cy="984635"/>
          </a:xfrm>
          <a:prstGeom prst="rect">
            <a:avLst/>
          </a:prstGeom>
          <a:solidFill>
            <a:schemeClr val="bg1"/>
          </a:solidFill>
          <a:ln w="9525">
            <a:solidFill>
              <a:schemeClr val="tx1"/>
            </a:solidFill>
            <a:miter lim="800000"/>
            <a:headEnd/>
            <a:tailEnd/>
          </a:ln>
        </p:spPr>
        <p:txBody>
          <a:bodyPr rot="0" vert="horz" wrap="square" lIns="91440" tIns="45720" rIns="91440" bIns="45720" anchor="t" anchorCtr="0">
            <a:noAutofit/>
          </a:bodyPr>
          <a:lstStyle/>
          <a:p>
            <a:pPr algn="just"/>
            <a:r>
              <a:rPr lang="en-GB" sz="900" b="1" i="0" kern="100" dirty="0">
                <a:effectLst/>
                <a:latin typeface="Arial Nova" panose="020B0504020202020204" pitchFamily="34" charset="0"/>
                <a:ea typeface="Calibri" panose="020F0502020204030204" pitchFamily="34" charset="0"/>
                <a:cs typeface="Times New Roman" panose="02020603050405020304" pitchFamily="18" charset="0"/>
              </a:rPr>
              <a:t>Literature Review</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600" i="0" kern="100" dirty="0">
                <a:effectLst/>
                <a:latin typeface="Arial Nova" panose="020B0504020202020204" pitchFamily="34" charset="0"/>
                <a:ea typeface="Calibri" panose="020F0502020204030204" pitchFamily="34" charset="0"/>
                <a:cs typeface="Times New Roman" panose="02020603050405020304" pitchFamily="18" charset="0"/>
              </a:rPr>
              <a:t>The key elements explored within literature review revolved around mental health, additional learning needs and COVID-19. Current research indicates intrinsic motivation positively correlates with academic achievement </a:t>
            </a:r>
            <a:r>
              <a:rPr lang="en-GB" sz="600" kern="100" dirty="0">
                <a:effectLst/>
                <a:latin typeface="Arial Nova" panose="020B0504020202020204" pitchFamily="34" charset="0"/>
                <a:ea typeface="Calibri" panose="020F0502020204030204" pitchFamily="34" charset="0"/>
                <a:cs typeface="Times New Roman" panose="02020603050405020304" pitchFamily="18" charset="0"/>
              </a:rPr>
              <a:t>(Saeed and </a:t>
            </a:r>
            <a:r>
              <a:rPr lang="en-GB" sz="600" kern="100" dirty="0" err="1">
                <a:effectLst/>
                <a:latin typeface="Arial Nova" panose="020B0504020202020204" pitchFamily="34" charset="0"/>
                <a:ea typeface="Calibri" panose="020F0502020204030204" pitchFamily="34" charset="0"/>
                <a:cs typeface="Times New Roman" panose="02020603050405020304" pitchFamily="18" charset="0"/>
              </a:rPr>
              <a:t>Zyngier</a:t>
            </a:r>
            <a:r>
              <a:rPr lang="en-GB" sz="600" kern="100" dirty="0">
                <a:effectLst/>
                <a:latin typeface="Arial Nova" panose="020B0504020202020204" pitchFamily="34" charset="0"/>
                <a:ea typeface="Calibri" panose="020F0502020204030204" pitchFamily="34" charset="0"/>
                <a:cs typeface="Times New Roman" panose="02020603050405020304" pitchFamily="18" charset="0"/>
              </a:rPr>
              <a:t>, 2012, pp 254).</a:t>
            </a:r>
            <a:r>
              <a:rPr lang="en-GB" sz="300" i="0" kern="100" dirty="0">
                <a:effectLst/>
                <a:latin typeface="Arial Nova" panose="020B0504020202020204" pitchFamily="34" charset="0"/>
                <a:ea typeface="Calibri" panose="020F0502020204030204" pitchFamily="34" charset="0"/>
                <a:cs typeface="Times New Roman" panose="02020603050405020304" pitchFamily="18" charset="0"/>
              </a:rPr>
              <a:t> </a:t>
            </a:r>
            <a:r>
              <a:rPr lang="en-GB" sz="600" i="0" kern="100" dirty="0">
                <a:effectLst/>
                <a:latin typeface="Arial Nova" panose="020B0504020202020204" pitchFamily="34" charset="0"/>
                <a:ea typeface="Calibri" panose="020F0502020204030204" pitchFamily="34" charset="0"/>
                <a:cs typeface="Times New Roman" panose="02020603050405020304" pitchFamily="18" charset="0"/>
              </a:rPr>
              <a:t>Key findings showed student ability, motivation, instructional quality, and classroom climate contribute to</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600" i="0" kern="100" dirty="0">
                <a:effectLst/>
                <a:latin typeface="Arial Nova" panose="020B0504020202020204" pitchFamily="34" charset="0"/>
                <a:ea typeface="Calibri" panose="020F0502020204030204" pitchFamily="34" charset="0"/>
                <a:cs typeface="Times New Roman" panose="02020603050405020304" pitchFamily="18" charset="0"/>
              </a:rPr>
              <a:t>learning outcomes </a:t>
            </a:r>
            <a:r>
              <a:rPr lang="en-GB" sz="600" kern="100" dirty="0">
                <a:effectLst/>
                <a:latin typeface="Arial Nova" panose="020B0504020202020204" pitchFamily="34" charset="0"/>
                <a:ea typeface="Calibri" panose="020F0502020204030204" pitchFamily="34" charset="0"/>
                <a:cs typeface="Times New Roman" panose="02020603050405020304" pitchFamily="18" charset="0"/>
              </a:rPr>
              <a:t>(</a:t>
            </a:r>
            <a:r>
              <a:rPr lang="en-GB" sz="600" kern="100" dirty="0" err="1">
                <a:effectLst/>
                <a:latin typeface="Arial Nova" panose="020B0504020202020204" pitchFamily="34" charset="0"/>
                <a:ea typeface="Calibri" panose="020F0502020204030204" pitchFamily="34" charset="0"/>
                <a:cs typeface="Times New Roman" panose="02020603050405020304" pitchFamily="18" charset="0"/>
              </a:rPr>
              <a:t>Rugutt</a:t>
            </a:r>
            <a:r>
              <a:rPr lang="en-GB" sz="600" kern="100" dirty="0">
                <a:effectLst/>
                <a:latin typeface="Arial Nova" panose="020B0504020202020204" pitchFamily="34" charset="0"/>
                <a:ea typeface="Calibri" panose="020F0502020204030204" pitchFamily="34" charset="0"/>
                <a:cs typeface="Times New Roman" panose="02020603050405020304" pitchFamily="18" charset="0"/>
              </a:rPr>
              <a:t> and </a:t>
            </a:r>
            <a:r>
              <a:rPr lang="en-GB" sz="600" kern="100" dirty="0" err="1">
                <a:effectLst/>
                <a:latin typeface="Arial Nova" panose="020B0504020202020204" pitchFamily="34" charset="0"/>
                <a:ea typeface="Calibri" panose="020F0502020204030204" pitchFamily="34" charset="0"/>
                <a:cs typeface="Times New Roman" panose="02020603050405020304" pitchFamily="18" charset="0"/>
              </a:rPr>
              <a:t>Chemosit</a:t>
            </a:r>
            <a:r>
              <a:rPr lang="en-GB" sz="600" kern="100" dirty="0">
                <a:effectLst/>
                <a:latin typeface="Arial Nova" panose="020B0504020202020204" pitchFamily="34" charset="0"/>
                <a:ea typeface="Calibri" panose="020F0502020204030204" pitchFamily="34" charset="0"/>
                <a:cs typeface="Times New Roman" panose="02020603050405020304" pitchFamily="18" charset="0"/>
              </a:rPr>
              <a:t>, 2005, p.67)</a:t>
            </a:r>
            <a:r>
              <a:rPr lang="en-GB" sz="600" i="0" kern="100" dirty="0">
                <a:effectLst/>
                <a:latin typeface="Arial Nova" panose="020B0504020202020204" pitchFamily="34" charset="0"/>
                <a:ea typeface="Calibri" panose="020F0502020204030204" pitchFamily="34" charset="0"/>
                <a:cs typeface="Times New Roman" panose="02020603050405020304" pitchFamily="18" charset="0"/>
              </a:rPr>
              <a:t>. Student involvement in independent projects and collaborative discussions also plays a crucial role in academic achievement </a:t>
            </a:r>
            <a:r>
              <a:rPr lang="en-GB" sz="600" kern="100" dirty="0">
                <a:effectLst/>
                <a:latin typeface="Arial Nova" panose="020B0504020202020204" pitchFamily="34" charset="0"/>
                <a:ea typeface="Calibri" panose="020F0502020204030204" pitchFamily="34" charset="0"/>
                <a:cs typeface="Times New Roman" panose="02020603050405020304" pitchFamily="18" charset="0"/>
              </a:rPr>
              <a:t>(Gray and </a:t>
            </a:r>
            <a:r>
              <a:rPr lang="en-GB" sz="600" kern="100" dirty="0" err="1">
                <a:effectLst/>
                <a:latin typeface="Arial Nova" panose="020B0504020202020204" pitchFamily="34" charset="0"/>
                <a:ea typeface="Calibri" panose="020F0502020204030204" pitchFamily="34" charset="0"/>
                <a:cs typeface="Times New Roman" panose="02020603050405020304" pitchFamily="18" charset="0"/>
              </a:rPr>
              <a:t>DiLoreto</a:t>
            </a:r>
            <a:r>
              <a:rPr lang="en-GB" sz="600" kern="100" dirty="0">
                <a:effectLst/>
                <a:latin typeface="Arial Nova" panose="020B0504020202020204" pitchFamily="34" charset="0"/>
                <a:ea typeface="Calibri" panose="020F0502020204030204" pitchFamily="34" charset="0"/>
                <a:cs typeface="Times New Roman" panose="02020603050405020304" pitchFamily="18" charset="0"/>
              </a:rPr>
              <a:t>, 2016, p.5)</a:t>
            </a:r>
            <a:r>
              <a:rPr lang="en-GB" sz="600" i="0" kern="100" dirty="0">
                <a:effectLst/>
                <a:latin typeface="Arial Nova" panose="020B0504020202020204" pitchFamily="34" charset="0"/>
                <a:ea typeface="Calibri" panose="020F0502020204030204" pitchFamily="34" charset="0"/>
                <a:cs typeface="Times New Roman" panose="02020603050405020304" pitchFamily="18" charset="0"/>
              </a:rPr>
              <a:t>. It was evidenced that the following elements positively impact student motivation, engagement, and participation: clear goals, a growth mindset, and intrinsic motivation </a:t>
            </a:r>
            <a:r>
              <a:rPr lang="en-GB" sz="600" kern="100" dirty="0">
                <a:effectLst/>
                <a:latin typeface="Arial Nova" panose="020B0504020202020204" pitchFamily="34" charset="0"/>
                <a:ea typeface="Calibri" panose="020F0502020204030204" pitchFamily="34" charset="0"/>
                <a:cs typeface="Times New Roman" panose="02020603050405020304" pitchFamily="18" charset="0"/>
              </a:rPr>
              <a:t>(Ng, 2018, p.2). </a:t>
            </a:r>
            <a:r>
              <a:rPr lang="en-GB" sz="600" i="0" kern="100" dirty="0">
                <a:effectLst/>
                <a:latin typeface="Arial Nova" panose="020B0504020202020204" pitchFamily="34" charset="0"/>
                <a:ea typeface="Calibri" panose="020F0502020204030204" pitchFamily="34" charset="0"/>
                <a:cs typeface="Times New Roman" panose="02020603050405020304" pitchFamily="18" charset="0"/>
              </a:rPr>
              <a:t>On the other hand, research strongly indicated stress, mental health issues, illness, and exhaustion can negatively affect motivation </a:t>
            </a:r>
            <a:r>
              <a:rPr lang="en-GB" sz="600" kern="100" dirty="0">
                <a:effectLst/>
                <a:latin typeface="Arial Nova" panose="020B0504020202020204" pitchFamily="34" charset="0"/>
                <a:ea typeface="Calibri" panose="020F0502020204030204" pitchFamily="34" charset="0"/>
                <a:cs typeface="Times New Roman" panose="02020603050405020304" pitchFamily="18" charset="0"/>
              </a:rPr>
              <a:t>(</a:t>
            </a:r>
            <a:r>
              <a:rPr lang="en-GB" sz="600" i="0" u="none" strike="noStrike" kern="100" dirty="0">
                <a:effectLst/>
                <a:latin typeface="Arial Nova" panose="020B0504020202020204" pitchFamily="3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Gu</a:t>
            </a:r>
            <a:r>
              <a:rPr lang="en-GB" sz="600" i="0" kern="100" dirty="0">
                <a:effectLst/>
                <a:latin typeface="Arial Nova" panose="020B0504020202020204" pitchFamily="34" charset="0"/>
                <a:ea typeface="Calibri" panose="020F0502020204030204" pitchFamily="34" charset="0"/>
                <a:cs typeface="Times New Roman" panose="02020603050405020304" pitchFamily="18" charset="0"/>
              </a:rPr>
              <a:t> et al, 2022, p.5). Ultimately, current research suggests creating a sense of belonging and supportive student-teacher interactions with the learning environment promotes engagement and motivation amongst </a:t>
            </a:r>
            <a:r>
              <a:rPr lang="en-GB" sz="600" kern="100" dirty="0">
                <a:effectLst/>
                <a:latin typeface="Arial Nova" panose="020B0504020202020204" pitchFamily="34" charset="0"/>
                <a:ea typeface="Calibri" panose="020F0502020204030204" pitchFamily="34" charset="0"/>
                <a:cs typeface="Times New Roman" panose="02020603050405020304" pitchFamily="18" charset="0"/>
              </a:rPr>
              <a:t>students (Jones and </a:t>
            </a:r>
            <a:r>
              <a:rPr lang="en-GB" sz="600" kern="100" dirty="0" err="1">
                <a:effectLst/>
                <a:latin typeface="Arial Nova" panose="020B0504020202020204" pitchFamily="34" charset="0"/>
                <a:ea typeface="Calibri" panose="020F0502020204030204" pitchFamily="34" charset="0"/>
                <a:cs typeface="Times New Roman" panose="02020603050405020304" pitchFamily="18" charset="0"/>
              </a:rPr>
              <a:t>Nillas</a:t>
            </a:r>
            <a:r>
              <a:rPr lang="en-GB" sz="600" kern="100" dirty="0">
                <a:effectLst/>
                <a:latin typeface="Arial Nova" panose="020B0504020202020204" pitchFamily="34" charset="0"/>
                <a:ea typeface="Calibri" panose="020F0502020204030204" pitchFamily="34" charset="0"/>
                <a:cs typeface="Times New Roman" panose="02020603050405020304" pitchFamily="18" charset="0"/>
              </a:rPr>
              <a:t>, 2022, p.5).</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2" name="Text Box 2">
            <a:extLst>
              <a:ext uri="{FF2B5EF4-FFF2-40B4-BE49-F238E27FC236}">
                <a16:creationId xmlns:a16="http://schemas.microsoft.com/office/drawing/2014/main" id="{57AC3FF3-173A-1CA9-09DF-70EE2FA4F766}"/>
              </a:ext>
            </a:extLst>
          </p:cNvPr>
          <p:cNvSpPr txBox="1">
            <a:spLocks noChangeArrowheads="1"/>
          </p:cNvSpPr>
          <p:nvPr/>
        </p:nvSpPr>
        <p:spPr bwMode="auto">
          <a:xfrm>
            <a:off x="7599" y="1324162"/>
            <a:ext cx="1979072" cy="2885576"/>
          </a:xfrm>
          <a:prstGeom prst="rect">
            <a:avLst/>
          </a:prstGeom>
          <a:noFill/>
          <a:ln w="9525">
            <a:noFill/>
            <a:miter lim="800000"/>
            <a:headEnd/>
            <a:tailEnd/>
          </a:ln>
        </p:spPr>
        <p:txBody>
          <a:bodyPr rot="0" vert="horz" wrap="square" lIns="91440" tIns="45720" rIns="91440" bIns="45720" anchor="t" anchorCtr="0">
            <a:noAutofit/>
          </a:bodyPr>
          <a:lstStyle/>
          <a:p>
            <a:pPr algn="just"/>
            <a:r>
              <a:rPr lang="en-GB" sz="900" b="1"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Introduction</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7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In the contemporary academic landscape, students must now juggle numerous challenges throughout their educational experience. The action research explored the intricate web of student obstacles, closely focusing on key three elements: mental health, learning difficulties, and the disruptive ramifications of the pandemic within the post-compulsory education sector.</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7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700" b="1"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The primary objective of the research was to illuminate underlaying catalysts of student disengagement and offer strategies to enhance student motivation, participation, and engagement.</a:t>
            </a:r>
            <a:r>
              <a:rPr lang="en-GB" sz="7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7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7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The findings from this research offer valuable insights to ensure informed decisions are made in the future and to create an inclusive environment that also contributes to student success. The research aims to be a resource that will help reveal learners’ full academic potential and unlock the key to understanding student motivation and engagement.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60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3" name="Text Box 2">
            <a:extLst>
              <a:ext uri="{FF2B5EF4-FFF2-40B4-BE49-F238E27FC236}">
                <a16:creationId xmlns:a16="http://schemas.microsoft.com/office/drawing/2014/main" id="{E9565045-A286-F774-3A8A-3C75FF7B499B}"/>
              </a:ext>
            </a:extLst>
          </p:cNvPr>
          <p:cNvSpPr txBox="1">
            <a:spLocks noChangeArrowheads="1"/>
          </p:cNvSpPr>
          <p:nvPr/>
        </p:nvSpPr>
        <p:spPr bwMode="auto">
          <a:xfrm>
            <a:off x="2914" y="4207507"/>
            <a:ext cx="2191271" cy="2851359"/>
          </a:xfrm>
          <a:prstGeom prst="rect">
            <a:avLst/>
          </a:prstGeom>
          <a:noFill/>
          <a:ln w="9525">
            <a:noFill/>
            <a:miter lim="800000"/>
            <a:headEnd/>
            <a:tailEnd/>
          </a:ln>
        </p:spPr>
        <p:txBody>
          <a:bodyPr rot="0" vert="horz" wrap="square" lIns="91440" tIns="45720" rIns="91440" bIns="45720" anchor="t" anchorCtr="0">
            <a:noAutofit/>
          </a:bodyPr>
          <a:lstStyle/>
          <a:p>
            <a:pPr>
              <a:spcAft>
                <a:spcPts val="800"/>
              </a:spcAft>
            </a:pPr>
            <a:r>
              <a:rPr lang="en-GB" sz="900" b="1"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References</a:t>
            </a:r>
            <a:r>
              <a:rPr lang="en-GB" sz="1100" b="1" kern="100" dirty="0">
                <a:latin typeface="Calibri" panose="020F0502020204030204" pitchFamily="34" charset="0"/>
                <a:ea typeface="Calibri" panose="020F0502020204030204" pitchFamily="34" charset="0"/>
                <a:cs typeface="Times New Roman" panose="02020603050405020304" pitchFamily="18" charset="0"/>
              </a:rPr>
              <a:t>                                          </a:t>
            </a:r>
            <a:r>
              <a:rPr lang="en-GB" sz="4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Coristine</a:t>
            </a:r>
            <a:r>
              <a:rPr lang="en-GB" sz="4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S., </a:t>
            </a:r>
            <a:r>
              <a:rPr lang="en-GB" sz="4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Susso</a:t>
            </a:r>
            <a:r>
              <a:rPr lang="en-GB" sz="4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S., Fitzmorris, R., </a:t>
            </a:r>
            <a:r>
              <a:rPr lang="en-GB" sz="4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Beninato</a:t>
            </a:r>
            <a:r>
              <a:rPr lang="en-GB" sz="4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P., &amp; </a:t>
            </a:r>
            <a:r>
              <a:rPr lang="en-GB" sz="4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Rivolta</a:t>
            </a:r>
            <a:r>
              <a:rPr lang="en-GB" sz="4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G. (2021) The Importance Of Student-Teacher Relationships. Available at: https://ecampusontario.pressbooks.pub/educ5202/front-matter/introduction/ (Accessed: 11th April 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4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Gray, J., </a:t>
            </a:r>
            <a:r>
              <a:rPr lang="en-GB" sz="4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DiLoreto</a:t>
            </a:r>
            <a:r>
              <a:rPr lang="en-GB" sz="4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M. (2016) 'The Effects of Student Engagement, Student Satisfaction, and Perceived Learning in Online Learning Environments', International Journal of Educational Leadership Preparation, 11(1), pp.1-20.</a:t>
            </a:r>
            <a:r>
              <a:rPr lang="en-GB" sz="400" kern="100" dirty="0">
                <a:effectLst/>
                <a:latin typeface="Arial Nova" panose="020B050402020202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4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Gu, Z., Li, P., Zhang, A., Xu, X., Gu, F. (2022) 'The Role of Mental Health and Sustainable Learning </a:t>
            </a:r>
            <a:r>
              <a:rPr lang="en-GB" sz="4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Behavior</a:t>
            </a:r>
            <a:r>
              <a:rPr lang="en-GB" sz="4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of Students in Education Sector Influences Sustainable Environment', Front. </a:t>
            </a:r>
            <a:r>
              <a:rPr lang="en-GB" sz="4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Psychol</a:t>
            </a:r>
            <a:r>
              <a:rPr lang="en-GB" sz="4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13, p.5.</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4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Jones, C., </a:t>
            </a:r>
            <a:r>
              <a:rPr lang="en-GB" sz="4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Nillas</a:t>
            </a:r>
            <a:r>
              <a:rPr lang="en-GB" sz="4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L. (2022) 'Fostering a Respectful and Engaging Classroom Environment', John Wesley Powell Student Research Conference, Illinois Wesleyan University, Online, 9th April 2022. Available at: https://digitalcommons.iwu.edu/cgi/viewcontent.cgi?article=3908&amp;context=jwprc (Accessed: 11th April 2023). pp.2-23.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4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Ng, B. (2018) 'The Neuroscience of Growth Mindset and Intrinsic Motivation', National Institute of Education, 8(2), pp.2-8.</a:t>
            </a:r>
            <a:r>
              <a:rPr lang="en-GB" sz="400" kern="100" dirty="0">
                <a:effectLst/>
                <a:latin typeface="Arial Nova" panose="020B050402020202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4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Rugutt</a:t>
            </a:r>
            <a:r>
              <a:rPr lang="en-GB" sz="4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J., </a:t>
            </a:r>
            <a:r>
              <a:rPr lang="en-GB" sz="4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Chemosit</a:t>
            </a:r>
            <a:r>
              <a:rPr lang="en-GB" sz="4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C. (2005) 'A Study of Factors that Influence College Academic Achievement: A Structural Equation </a:t>
            </a:r>
            <a:r>
              <a:rPr lang="en-GB" sz="4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Modeling</a:t>
            </a:r>
            <a:r>
              <a:rPr lang="en-GB" sz="4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Approach', Journal of Educational Research &amp; Policy Studies, 5(1), pp 66-84.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4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Saeed, S., </a:t>
            </a:r>
            <a:r>
              <a:rPr lang="en-GB" sz="4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Zyngier</a:t>
            </a:r>
            <a:r>
              <a:rPr lang="en-GB" sz="4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D. (2012) 'How Motivation Influences Student Engagement: A Qualitative Case Study ', Journal of Education and Learning, 1(2), pp 252-267.</a:t>
            </a:r>
            <a:r>
              <a:rPr lang="en-GB" sz="400" kern="100" dirty="0">
                <a:effectLst/>
                <a:latin typeface="Arial Nova" panose="020B050402020202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4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University College London (2019) Inclusive teaching. Available at: https://www.ucl.ac.uk/teaching-learning/publications/2019/aug/inclusive-teaching#:~:text=It%20benefits%20all%20students%20because,critical%20understanding%20of%20a%20subject. (Accessed: 16th April 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spcAft>
                <a:spcPts val="800"/>
              </a:spcAft>
            </a:pPr>
            <a:r>
              <a:rPr lang="en-GB" sz="900" b="1"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5" name="Recorded Sound">
            <a:hlinkClick r:id="" action="ppaction://media"/>
            <a:extLst>
              <a:ext uri="{FF2B5EF4-FFF2-40B4-BE49-F238E27FC236}">
                <a16:creationId xmlns:a16="http://schemas.microsoft.com/office/drawing/2014/main" id="{84457E4D-7A78-FE78-C678-803076758C8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667278" y="726812"/>
            <a:ext cx="487363" cy="487363"/>
          </a:xfrm>
          <a:prstGeom prst="rect">
            <a:avLst/>
          </a:prstGeom>
        </p:spPr>
      </p:pic>
    </p:spTree>
    <p:extLst>
      <p:ext uri="{BB962C8B-B14F-4D97-AF65-F5344CB8AC3E}">
        <p14:creationId xmlns:p14="http://schemas.microsoft.com/office/powerpoint/2010/main" val="3699855294"/>
      </p:ext>
    </p:extLst>
  </p:cSld>
  <p:clrMapOvr>
    <a:masterClrMapping/>
  </p:clrMapOvr>
  <mc:AlternateContent xmlns:mc="http://schemas.openxmlformats.org/markup-compatibility/2006">
    <mc:Choice xmlns:p14="http://schemas.microsoft.com/office/powerpoint/2010/main" Requires="p14">
      <p:transition p14:dur="10" advTm="7787"/>
    </mc:Choice>
    <mc:Fallback>
      <p:transition advTm="778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8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The University of Wales Trinity Saint David (UWTSD) | 4theRegion">
            <a:extLst>
              <a:ext uri="{FF2B5EF4-FFF2-40B4-BE49-F238E27FC236}">
                <a16:creationId xmlns:a16="http://schemas.microsoft.com/office/drawing/2014/main" id="{941980A9-A2A1-7DC1-876E-7D4D49BCFDF4}"/>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t="18288" b="20560"/>
          <a:stretch/>
        </p:blipFill>
        <p:spPr bwMode="auto">
          <a:xfrm>
            <a:off x="0" y="-2166"/>
            <a:ext cx="2123110" cy="899502"/>
          </a:xfrm>
          <a:prstGeom prst="rect">
            <a:avLst/>
          </a:prstGeom>
          <a:noFill/>
          <a:ln>
            <a:noFill/>
          </a:ln>
          <a:extLst>
            <a:ext uri="{53640926-AAD7-44D8-BBD7-CCE9431645EC}">
              <a14:shadowObscured xmlns:a14="http://schemas.microsoft.com/office/drawing/2010/main"/>
            </a:ext>
          </a:extLst>
        </p:spPr>
      </p:pic>
      <p:sp>
        <p:nvSpPr>
          <p:cNvPr id="12" name="Text Box 2">
            <a:extLst>
              <a:ext uri="{FF2B5EF4-FFF2-40B4-BE49-F238E27FC236}">
                <a16:creationId xmlns:a16="http://schemas.microsoft.com/office/drawing/2014/main" id="{98ECA9E0-DE37-981C-7FCD-8C80D1999EF4}"/>
              </a:ext>
            </a:extLst>
          </p:cNvPr>
          <p:cNvSpPr txBox="1">
            <a:spLocks noChangeArrowheads="1"/>
          </p:cNvSpPr>
          <p:nvPr/>
        </p:nvSpPr>
        <p:spPr bwMode="auto">
          <a:xfrm>
            <a:off x="268621" y="869845"/>
            <a:ext cx="1702676" cy="224659"/>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900"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Georgina Meek </a:t>
            </a:r>
            <a:r>
              <a:rPr lang="en-GB" sz="900" b="1"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2206822</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Rectangle 13">
            <a:extLst>
              <a:ext uri="{FF2B5EF4-FFF2-40B4-BE49-F238E27FC236}">
                <a16:creationId xmlns:a16="http://schemas.microsoft.com/office/drawing/2014/main" id="{E1EE2594-25A2-2D21-7861-5619E3F6FD58}"/>
              </a:ext>
            </a:extLst>
          </p:cNvPr>
          <p:cNvSpPr/>
          <p:nvPr/>
        </p:nvSpPr>
        <p:spPr>
          <a:xfrm>
            <a:off x="2247921" y="-34673"/>
            <a:ext cx="10154285" cy="134930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6" name="Rectangle 15">
            <a:extLst>
              <a:ext uri="{FF2B5EF4-FFF2-40B4-BE49-F238E27FC236}">
                <a16:creationId xmlns:a16="http://schemas.microsoft.com/office/drawing/2014/main" id="{72A5E9CA-0311-ED83-A7DF-B67DABC58B03}"/>
              </a:ext>
            </a:extLst>
          </p:cNvPr>
          <p:cNvSpPr/>
          <p:nvPr/>
        </p:nvSpPr>
        <p:spPr>
          <a:xfrm>
            <a:off x="2314378" y="39855"/>
            <a:ext cx="9819356" cy="1177290"/>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Text Box 2">
            <a:extLst>
              <a:ext uri="{FF2B5EF4-FFF2-40B4-BE49-F238E27FC236}">
                <a16:creationId xmlns:a16="http://schemas.microsoft.com/office/drawing/2014/main" id="{8A59A3EF-7AAE-A399-ACE2-71277475378E}"/>
              </a:ext>
            </a:extLst>
          </p:cNvPr>
          <p:cNvSpPr txBox="1">
            <a:spLocks noChangeArrowheads="1"/>
          </p:cNvSpPr>
          <p:nvPr/>
        </p:nvSpPr>
        <p:spPr bwMode="auto">
          <a:xfrm>
            <a:off x="2283766" y="118534"/>
            <a:ext cx="9741778" cy="1098611"/>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3000" kern="100" dirty="0">
                <a:solidFill>
                  <a:srgbClr val="FFCC00"/>
                </a:solidFill>
                <a:effectLst/>
                <a:latin typeface="Berlin Sans FB Demi" panose="020E0802020502020306" pitchFamily="34" charset="0"/>
                <a:ea typeface="Calibri" panose="020F0502020204030204" pitchFamily="34" charset="0"/>
                <a:cs typeface="Times New Roman" panose="02020603050405020304" pitchFamily="18" charset="0"/>
              </a:rPr>
              <a:t>What underlaying factors impact student motivation, participation, and engagement?</a:t>
            </a:r>
            <a:endParaRPr lang="en-GB" sz="3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0" name="Rectangle 19">
            <a:extLst>
              <a:ext uri="{FF2B5EF4-FFF2-40B4-BE49-F238E27FC236}">
                <a16:creationId xmlns:a16="http://schemas.microsoft.com/office/drawing/2014/main" id="{D492539C-9A2C-FCC6-30A5-85A7075340EA}"/>
              </a:ext>
            </a:extLst>
          </p:cNvPr>
          <p:cNvSpPr/>
          <p:nvPr/>
        </p:nvSpPr>
        <p:spPr>
          <a:xfrm>
            <a:off x="-8003" y="1291673"/>
            <a:ext cx="12200003" cy="5566327"/>
          </a:xfrm>
          <a:prstGeom prst="rect">
            <a:avLst/>
          </a:prstGeom>
          <a:solidFill>
            <a:srgbClr val="FFCC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1" name="Rectangle 20">
            <a:extLst>
              <a:ext uri="{FF2B5EF4-FFF2-40B4-BE49-F238E27FC236}">
                <a16:creationId xmlns:a16="http://schemas.microsoft.com/office/drawing/2014/main" id="{789B17FF-F924-4A30-4F2D-1806A0615481}"/>
              </a:ext>
            </a:extLst>
          </p:cNvPr>
          <p:cNvSpPr/>
          <p:nvPr/>
        </p:nvSpPr>
        <p:spPr>
          <a:xfrm>
            <a:off x="87535" y="1414751"/>
            <a:ext cx="12008923" cy="5324715"/>
          </a:xfrm>
          <a:prstGeom prst="rect">
            <a:avLst/>
          </a:prstGeom>
          <a:solidFill>
            <a:srgbClr val="D6A3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9" name="Rectangle 18">
            <a:extLst>
              <a:ext uri="{FF2B5EF4-FFF2-40B4-BE49-F238E27FC236}">
                <a16:creationId xmlns:a16="http://schemas.microsoft.com/office/drawing/2014/main" id="{1C560BA5-9075-E403-A295-8339F3CE4CBF}"/>
              </a:ext>
            </a:extLst>
          </p:cNvPr>
          <p:cNvSpPr/>
          <p:nvPr/>
        </p:nvSpPr>
        <p:spPr>
          <a:xfrm>
            <a:off x="1804476" y="1866025"/>
            <a:ext cx="8575040" cy="4353075"/>
          </a:xfrm>
          <a:prstGeom prst="rect">
            <a:avLst/>
          </a:prstGeom>
          <a:solidFill>
            <a:schemeClr val="bg2">
              <a:lumMod val="1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2" name="Text Box 2">
            <a:extLst>
              <a:ext uri="{FF2B5EF4-FFF2-40B4-BE49-F238E27FC236}">
                <a16:creationId xmlns:a16="http://schemas.microsoft.com/office/drawing/2014/main" id="{57AC3FF3-173A-1CA9-09DF-70EE2FA4F766}"/>
              </a:ext>
            </a:extLst>
          </p:cNvPr>
          <p:cNvSpPr txBox="1">
            <a:spLocks noChangeArrowheads="1"/>
          </p:cNvSpPr>
          <p:nvPr/>
        </p:nvSpPr>
        <p:spPr bwMode="auto">
          <a:xfrm>
            <a:off x="1930400" y="1963514"/>
            <a:ext cx="8371840" cy="4122326"/>
          </a:xfrm>
          <a:prstGeom prst="rect">
            <a:avLst/>
          </a:prstGeom>
          <a:noFill/>
          <a:ln w="9525">
            <a:noFill/>
            <a:miter lim="800000"/>
            <a:headEnd/>
            <a:tailEnd/>
          </a:ln>
        </p:spPr>
        <p:txBody>
          <a:bodyPr rot="0" vert="horz" wrap="square" lIns="91440" tIns="45720" rIns="91440" bIns="45720" anchor="t" anchorCtr="0">
            <a:noAutofit/>
          </a:bodyPr>
          <a:lstStyle/>
          <a:p>
            <a:pPr algn="just"/>
            <a:r>
              <a:rPr lang="en-GB" sz="2000" b="1"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Introduction</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In the contemporary academic landscape, students must now juggle numerous challenges throughout their educational experience. The action research explored the intricate web of student obstacles, closely focusing on key three elements: mental health, learning difficulties, and the disruptive ramifications of the pandemic within the post-compulsory education sector.</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b="1"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The primary objective of the research was to illuminate underlaying catalysts of student disengagement and offer strategies to enhance student motivation, participation, and engagement.</a:t>
            </a:r>
            <a:r>
              <a:rPr lang="en-GB" sz="16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The findings from this research offer valuable insights to ensure informed decisions are made in the future and to create an inclusive environment that also contributes to student success. The research aims to be a resource that will help reveal learners’ full academic potential and unlock the key to understanding student motivation and engagement. </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40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Rounded Corners 6">
            <a:extLst>
              <a:ext uri="{FF2B5EF4-FFF2-40B4-BE49-F238E27FC236}">
                <a16:creationId xmlns:a16="http://schemas.microsoft.com/office/drawing/2014/main" id="{0DB0B7FD-2744-DB3A-305F-F4926C4D2B0B}"/>
              </a:ext>
            </a:extLst>
          </p:cNvPr>
          <p:cNvSpPr/>
          <p:nvPr/>
        </p:nvSpPr>
        <p:spPr>
          <a:xfrm>
            <a:off x="614594" y="2382693"/>
            <a:ext cx="893922" cy="814988"/>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FA47D299-D195-CE8C-CB98-F7D44E8BA66E}"/>
              </a:ext>
            </a:extLst>
          </p:cNvPr>
          <p:cNvSpPr/>
          <p:nvPr/>
        </p:nvSpPr>
        <p:spPr>
          <a:xfrm>
            <a:off x="614594" y="3592018"/>
            <a:ext cx="893922" cy="814988"/>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Rounded Corners 22">
            <a:extLst>
              <a:ext uri="{FF2B5EF4-FFF2-40B4-BE49-F238E27FC236}">
                <a16:creationId xmlns:a16="http://schemas.microsoft.com/office/drawing/2014/main" id="{E29355C4-B26E-1D28-EF3E-373888FEA446}"/>
              </a:ext>
            </a:extLst>
          </p:cNvPr>
          <p:cNvSpPr/>
          <p:nvPr/>
        </p:nvSpPr>
        <p:spPr>
          <a:xfrm>
            <a:off x="614594" y="4801343"/>
            <a:ext cx="893922" cy="814988"/>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Recorded Sound">
            <a:hlinkClick r:id="" action="ppaction://media"/>
            <a:extLst>
              <a:ext uri="{FF2B5EF4-FFF2-40B4-BE49-F238E27FC236}">
                <a16:creationId xmlns:a16="http://schemas.microsoft.com/office/drawing/2014/main" id="{FB3888F9-6BCC-DF90-A54E-D13152A5A7E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23113" y="2546505"/>
            <a:ext cx="487363" cy="487363"/>
          </a:xfrm>
          <a:prstGeom prst="rect">
            <a:avLst/>
          </a:prstGeom>
        </p:spPr>
      </p:pic>
      <p:pic>
        <p:nvPicPr>
          <p:cNvPr id="25" name="Recorded Sound">
            <a:hlinkClick r:id="" action="ppaction://media"/>
            <a:extLst>
              <a:ext uri="{FF2B5EF4-FFF2-40B4-BE49-F238E27FC236}">
                <a16:creationId xmlns:a16="http://schemas.microsoft.com/office/drawing/2014/main" id="{A705D32F-3BA9-9D18-DB09-CF3523C85B8F}"/>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817873" y="3780995"/>
            <a:ext cx="487363" cy="487363"/>
          </a:xfrm>
          <a:prstGeom prst="rect">
            <a:avLst/>
          </a:prstGeom>
        </p:spPr>
      </p:pic>
      <p:pic>
        <p:nvPicPr>
          <p:cNvPr id="26" name="Recorded Sound">
            <a:hlinkClick r:id="" action="ppaction://media"/>
            <a:extLst>
              <a:ext uri="{FF2B5EF4-FFF2-40B4-BE49-F238E27FC236}">
                <a16:creationId xmlns:a16="http://schemas.microsoft.com/office/drawing/2014/main" id="{2AD1AD83-ADE6-E1C2-34EC-345FE8C9F461}"/>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816110" y="4955886"/>
            <a:ext cx="487363" cy="487363"/>
          </a:xfrm>
          <a:prstGeom prst="rect">
            <a:avLst/>
          </a:prstGeom>
        </p:spPr>
      </p:pic>
    </p:spTree>
    <p:extLst>
      <p:ext uri="{BB962C8B-B14F-4D97-AF65-F5344CB8AC3E}">
        <p14:creationId xmlns:p14="http://schemas.microsoft.com/office/powerpoint/2010/main" val="4048947640"/>
      </p:ext>
    </p:extLst>
  </p:cSld>
  <p:clrMapOvr>
    <a:masterClrMapping/>
  </p:clrMapOvr>
  <mc:AlternateContent xmlns:mc="http://schemas.openxmlformats.org/markup-compatibility/2006">
    <mc:Choice xmlns:p14="http://schemas.microsoft.com/office/powerpoint/2010/main" Requires="p14">
      <p:transition spd="slow" advTm="4626">
        <p14:reveal thruBlk="1"/>
      </p:transition>
    </mc:Choice>
    <mc:Fallback>
      <p:transition spd="slow" advTm="4626">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739" fill="hold"/>
                                        <p:tgtEl>
                                          <p:spTgt spid="2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9168" fill="hold"/>
                                        <p:tgtEl>
                                          <p:spTgt spid="2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9343"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24"/>
                </p:tgtEl>
              </p:cMediaNode>
            </p:audio>
            <p:audio>
              <p:cMediaNode vol="80000">
                <p:cTn id="16" fill="hold" display="0">
                  <p:stCondLst>
                    <p:cond delay="indefinite"/>
                  </p:stCondLst>
                  <p:endCondLst>
                    <p:cond evt="onStopAudio" delay="0">
                      <p:tgtEl>
                        <p:sldTgt/>
                      </p:tgtEl>
                    </p:cond>
                  </p:endCondLst>
                </p:cTn>
                <p:tgtEl>
                  <p:spTgt spid="25"/>
                </p:tgtEl>
              </p:cMediaNode>
            </p:audio>
            <p:audio>
              <p:cMediaNode vol="80000">
                <p:cTn id="17" fill="hold" display="0">
                  <p:stCondLst>
                    <p:cond delay="indefinite"/>
                  </p:stCondLst>
                  <p:endCondLst>
                    <p:cond evt="onStopAudio" delay="0">
                      <p:tgtEl>
                        <p:sldTgt/>
                      </p:tgtEl>
                    </p:cond>
                  </p:endCondLst>
                </p:cTn>
                <p:tgtEl>
                  <p:spTgt spid="2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The University of Wales Trinity Saint David (UWTSD) | 4theRegion">
            <a:extLst>
              <a:ext uri="{FF2B5EF4-FFF2-40B4-BE49-F238E27FC236}">
                <a16:creationId xmlns:a16="http://schemas.microsoft.com/office/drawing/2014/main" id="{941980A9-A2A1-7DC1-876E-7D4D49BCFDF4}"/>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t="18288" b="20560"/>
          <a:stretch/>
        </p:blipFill>
        <p:spPr bwMode="auto">
          <a:xfrm>
            <a:off x="0" y="-2166"/>
            <a:ext cx="2123110" cy="899502"/>
          </a:xfrm>
          <a:prstGeom prst="rect">
            <a:avLst/>
          </a:prstGeom>
          <a:noFill/>
          <a:ln>
            <a:noFill/>
          </a:ln>
          <a:extLst>
            <a:ext uri="{53640926-AAD7-44D8-BBD7-CCE9431645EC}">
              <a14:shadowObscured xmlns:a14="http://schemas.microsoft.com/office/drawing/2010/main"/>
            </a:ext>
          </a:extLst>
        </p:spPr>
      </p:pic>
      <p:sp>
        <p:nvSpPr>
          <p:cNvPr id="12" name="Text Box 2">
            <a:extLst>
              <a:ext uri="{FF2B5EF4-FFF2-40B4-BE49-F238E27FC236}">
                <a16:creationId xmlns:a16="http://schemas.microsoft.com/office/drawing/2014/main" id="{98ECA9E0-DE37-981C-7FCD-8C80D1999EF4}"/>
              </a:ext>
            </a:extLst>
          </p:cNvPr>
          <p:cNvSpPr txBox="1">
            <a:spLocks noChangeArrowheads="1"/>
          </p:cNvSpPr>
          <p:nvPr/>
        </p:nvSpPr>
        <p:spPr bwMode="auto">
          <a:xfrm>
            <a:off x="58266" y="830669"/>
            <a:ext cx="1702676" cy="224659"/>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900"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Georgina Meek </a:t>
            </a:r>
            <a:r>
              <a:rPr lang="en-GB" sz="900" b="1"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2206822</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Rectangle 13">
            <a:extLst>
              <a:ext uri="{FF2B5EF4-FFF2-40B4-BE49-F238E27FC236}">
                <a16:creationId xmlns:a16="http://schemas.microsoft.com/office/drawing/2014/main" id="{E1EE2594-25A2-2D21-7861-5619E3F6FD58}"/>
              </a:ext>
            </a:extLst>
          </p:cNvPr>
          <p:cNvSpPr/>
          <p:nvPr/>
        </p:nvSpPr>
        <p:spPr>
          <a:xfrm>
            <a:off x="2247921" y="-34673"/>
            <a:ext cx="10154285" cy="134930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6" name="Rectangle 15">
            <a:extLst>
              <a:ext uri="{FF2B5EF4-FFF2-40B4-BE49-F238E27FC236}">
                <a16:creationId xmlns:a16="http://schemas.microsoft.com/office/drawing/2014/main" id="{72A5E9CA-0311-ED83-A7DF-B67DABC58B03}"/>
              </a:ext>
            </a:extLst>
          </p:cNvPr>
          <p:cNvSpPr/>
          <p:nvPr/>
        </p:nvSpPr>
        <p:spPr>
          <a:xfrm>
            <a:off x="2314378" y="39855"/>
            <a:ext cx="9819356" cy="1177290"/>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Text Box 2">
            <a:extLst>
              <a:ext uri="{FF2B5EF4-FFF2-40B4-BE49-F238E27FC236}">
                <a16:creationId xmlns:a16="http://schemas.microsoft.com/office/drawing/2014/main" id="{8A59A3EF-7AAE-A399-ACE2-71277475378E}"/>
              </a:ext>
            </a:extLst>
          </p:cNvPr>
          <p:cNvSpPr txBox="1">
            <a:spLocks noChangeArrowheads="1"/>
          </p:cNvSpPr>
          <p:nvPr/>
        </p:nvSpPr>
        <p:spPr bwMode="auto">
          <a:xfrm>
            <a:off x="2283766" y="118534"/>
            <a:ext cx="9741778" cy="1098611"/>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3000" kern="100" dirty="0">
                <a:solidFill>
                  <a:srgbClr val="FFCC00"/>
                </a:solidFill>
                <a:effectLst/>
                <a:latin typeface="Berlin Sans FB Demi" panose="020E0802020502020306" pitchFamily="34" charset="0"/>
                <a:ea typeface="Calibri" panose="020F0502020204030204" pitchFamily="34" charset="0"/>
                <a:cs typeface="Times New Roman" panose="02020603050405020304" pitchFamily="18" charset="0"/>
              </a:rPr>
              <a:t>What underlaying factors impact student motivation, participation, and engagement?</a:t>
            </a:r>
            <a:endParaRPr lang="en-GB" sz="3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0" name="Rectangle 19">
            <a:extLst>
              <a:ext uri="{FF2B5EF4-FFF2-40B4-BE49-F238E27FC236}">
                <a16:creationId xmlns:a16="http://schemas.microsoft.com/office/drawing/2014/main" id="{D492539C-9A2C-FCC6-30A5-85A7075340EA}"/>
              </a:ext>
            </a:extLst>
          </p:cNvPr>
          <p:cNvSpPr/>
          <p:nvPr/>
        </p:nvSpPr>
        <p:spPr>
          <a:xfrm>
            <a:off x="-8003" y="1291673"/>
            <a:ext cx="12200003" cy="5566327"/>
          </a:xfrm>
          <a:prstGeom prst="rect">
            <a:avLst/>
          </a:prstGeom>
          <a:solidFill>
            <a:srgbClr val="FFCC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1" name="Rectangle 20">
            <a:extLst>
              <a:ext uri="{FF2B5EF4-FFF2-40B4-BE49-F238E27FC236}">
                <a16:creationId xmlns:a16="http://schemas.microsoft.com/office/drawing/2014/main" id="{789B17FF-F924-4A30-4F2D-1806A0615481}"/>
              </a:ext>
            </a:extLst>
          </p:cNvPr>
          <p:cNvSpPr/>
          <p:nvPr/>
        </p:nvSpPr>
        <p:spPr>
          <a:xfrm>
            <a:off x="87535" y="1414751"/>
            <a:ext cx="12008923" cy="5324715"/>
          </a:xfrm>
          <a:prstGeom prst="rect">
            <a:avLst/>
          </a:prstGeom>
          <a:solidFill>
            <a:srgbClr val="D6A3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 name="Text Box 2">
            <a:extLst>
              <a:ext uri="{FF2B5EF4-FFF2-40B4-BE49-F238E27FC236}">
                <a16:creationId xmlns:a16="http://schemas.microsoft.com/office/drawing/2014/main" id="{234F1C0C-BAEB-8C73-FA9E-1E3E68D2AF95}"/>
              </a:ext>
            </a:extLst>
          </p:cNvPr>
          <p:cNvSpPr txBox="1">
            <a:spLocks noChangeArrowheads="1"/>
          </p:cNvSpPr>
          <p:nvPr/>
        </p:nvSpPr>
        <p:spPr bwMode="auto">
          <a:xfrm>
            <a:off x="1452418" y="2381674"/>
            <a:ext cx="9279155" cy="3543894"/>
          </a:xfrm>
          <a:prstGeom prst="rect">
            <a:avLst/>
          </a:prstGeom>
          <a:solidFill>
            <a:schemeClr val="bg1"/>
          </a:solidFill>
          <a:ln w="9525">
            <a:solidFill>
              <a:schemeClr val="tx1"/>
            </a:solidFill>
            <a:miter lim="800000"/>
            <a:headEnd/>
            <a:tailEnd/>
          </a:ln>
        </p:spPr>
        <p:txBody>
          <a:bodyPr rot="0" vert="horz" wrap="square" lIns="91440" tIns="45720" rIns="91440" bIns="45720" anchor="ctr" anchorCtr="0">
            <a:noAutofit/>
          </a:bodyPr>
          <a:lstStyle/>
          <a:p>
            <a:pPr algn="just"/>
            <a:r>
              <a:rPr lang="en-GB" sz="2000" b="1" i="0" kern="100" dirty="0">
                <a:effectLst/>
                <a:latin typeface="Arial Nova" panose="020B0504020202020204" pitchFamily="34" charset="0"/>
                <a:ea typeface="Calibri" panose="020F0502020204030204" pitchFamily="34" charset="0"/>
                <a:cs typeface="Times New Roman" panose="02020603050405020304" pitchFamily="18" charset="0"/>
              </a:rPr>
              <a:t>Literature Review</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i="0" kern="100" dirty="0">
                <a:effectLst/>
                <a:latin typeface="Arial Nova" panose="020B0504020202020204" pitchFamily="34" charset="0"/>
                <a:ea typeface="Calibri" panose="020F0502020204030204" pitchFamily="34" charset="0"/>
                <a:cs typeface="Times New Roman" panose="02020603050405020304" pitchFamily="18" charset="0"/>
              </a:rPr>
              <a:t>The key elements explored within literature review revolved around mental health, additional learning needs and COVID-19. Current research indicates intrinsic motivation positively correlates with academic achievement </a:t>
            </a:r>
            <a:r>
              <a:rPr lang="en-GB" sz="1600" kern="100" dirty="0">
                <a:effectLst/>
                <a:latin typeface="Arial Nova" panose="020B0504020202020204" pitchFamily="34" charset="0"/>
                <a:ea typeface="Calibri" panose="020F0502020204030204" pitchFamily="34" charset="0"/>
                <a:cs typeface="Times New Roman" panose="02020603050405020304" pitchFamily="18" charset="0"/>
              </a:rPr>
              <a:t>(Saeed and </a:t>
            </a:r>
            <a:r>
              <a:rPr lang="en-GB" sz="1600" kern="100" dirty="0" err="1">
                <a:effectLst/>
                <a:latin typeface="Arial Nova" panose="020B0504020202020204" pitchFamily="34" charset="0"/>
                <a:ea typeface="Calibri" panose="020F0502020204030204" pitchFamily="34" charset="0"/>
                <a:cs typeface="Times New Roman" panose="02020603050405020304" pitchFamily="18" charset="0"/>
              </a:rPr>
              <a:t>Zyngier</a:t>
            </a:r>
            <a:r>
              <a:rPr lang="en-GB" sz="1600" kern="100" dirty="0">
                <a:effectLst/>
                <a:latin typeface="Arial Nova" panose="020B0504020202020204" pitchFamily="34" charset="0"/>
                <a:ea typeface="Calibri" panose="020F0502020204030204" pitchFamily="34" charset="0"/>
                <a:cs typeface="Times New Roman" panose="02020603050405020304" pitchFamily="18" charset="0"/>
              </a:rPr>
              <a:t>, 2012, pp 254).</a:t>
            </a:r>
            <a:r>
              <a:rPr lang="en-GB" sz="1600" i="0" kern="100" dirty="0">
                <a:effectLst/>
                <a:latin typeface="Arial Nova" panose="020B0504020202020204" pitchFamily="34" charset="0"/>
                <a:ea typeface="Calibri" panose="020F0502020204030204" pitchFamily="34" charset="0"/>
                <a:cs typeface="Times New Roman" panose="02020603050405020304" pitchFamily="18" charset="0"/>
              </a:rPr>
              <a:t> Key findings showed student ability, motivation, instructional quality, and classroom climate contribute to</a:t>
            </a:r>
            <a:r>
              <a:rPr lang="en-GB" sz="1600" kern="100" dirty="0">
                <a:latin typeface="Calibri" panose="020F0502020204030204" pitchFamily="34" charset="0"/>
                <a:ea typeface="Calibri" panose="020F0502020204030204" pitchFamily="34" charset="0"/>
                <a:cs typeface="Times New Roman" panose="02020603050405020304" pitchFamily="18" charset="0"/>
              </a:rPr>
              <a:t> </a:t>
            </a:r>
            <a:r>
              <a:rPr lang="en-GB" sz="1600" i="0" kern="100" dirty="0">
                <a:effectLst/>
                <a:latin typeface="Arial Nova" panose="020B0504020202020204" pitchFamily="34" charset="0"/>
                <a:ea typeface="Calibri" panose="020F0502020204030204" pitchFamily="34" charset="0"/>
                <a:cs typeface="Times New Roman" panose="02020603050405020304" pitchFamily="18" charset="0"/>
              </a:rPr>
              <a:t>learning outcomes </a:t>
            </a:r>
            <a:r>
              <a:rPr lang="en-GB" sz="1600" kern="100" dirty="0">
                <a:effectLst/>
                <a:latin typeface="Arial Nova" panose="020B0504020202020204" pitchFamily="34" charset="0"/>
                <a:ea typeface="Calibri" panose="020F0502020204030204" pitchFamily="34" charset="0"/>
                <a:cs typeface="Times New Roman" panose="02020603050405020304" pitchFamily="18" charset="0"/>
              </a:rPr>
              <a:t>(</a:t>
            </a:r>
            <a:r>
              <a:rPr lang="en-GB" sz="1600" kern="100" dirty="0" err="1">
                <a:effectLst/>
                <a:latin typeface="Arial Nova" panose="020B0504020202020204" pitchFamily="34" charset="0"/>
                <a:ea typeface="Calibri" panose="020F0502020204030204" pitchFamily="34" charset="0"/>
                <a:cs typeface="Times New Roman" panose="02020603050405020304" pitchFamily="18" charset="0"/>
              </a:rPr>
              <a:t>Rugutt</a:t>
            </a:r>
            <a:r>
              <a:rPr lang="en-GB" sz="1600" kern="100" dirty="0">
                <a:effectLst/>
                <a:latin typeface="Arial Nova" panose="020B0504020202020204" pitchFamily="34" charset="0"/>
                <a:ea typeface="Calibri" panose="020F0502020204030204" pitchFamily="34" charset="0"/>
                <a:cs typeface="Times New Roman" panose="02020603050405020304" pitchFamily="18" charset="0"/>
              </a:rPr>
              <a:t> and </a:t>
            </a:r>
            <a:r>
              <a:rPr lang="en-GB" sz="1600" kern="100" dirty="0" err="1">
                <a:effectLst/>
                <a:latin typeface="Arial Nova" panose="020B0504020202020204" pitchFamily="34" charset="0"/>
                <a:ea typeface="Calibri" panose="020F0502020204030204" pitchFamily="34" charset="0"/>
                <a:cs typeface="Times New Roman" panose="02020603050405020304" pitchFamily="18" charset="0"/>
              </a:rPr>
              <a:t>Chemosit</a:t>
            </a:r>
            <a:r>
              <a:rPr lang="en-GB" sz="1600" kern="100" dirty="0">
                <a:effectLst/>
                <a:latin typeface="Arial Nova" panose="020B0504020202020204" pitchFamily="34" charset="0"/>
                <a:ea typeface="Calibri" panose="020F0502020204030204" pitchFamily="34" charset="0"/>
                <a:cs typeface="Times New Roman" panose="02020603050405020304" pitchFamily="18" charset="0"/>
              </a:rPr>
              <a:t>, 2005, p.67)</a:t>
            </a:r>
            <a:r>
              <a:rPr lang="en-GB" sz="1600" i="0" kern="100" dirty="0">
                <a:effectLst/>
                <a:latin typeface="Arial Nova" panose="020B0504020202020204" pitchFamily="34" charset="0"/>
                <a:ea typeface="Calibri" panose="020F0502020204030204" pitchFamily="34" charset="0"/>
                <a:cs typeface="Times New Roman" panose="02020603050405020304" pitchFamily="18" charset="0"/>
              </a:rPr>
              <a:t>. Student involvement in independent projects and collaborative discussions also plays a crucial role in academic achievement </a:t>
            </a:r>
            <a:r>
              <a:rPr lang="en-GB" sz="1600" kern="100" dirty="0">
                <a:effectLst/>
                <a:latin typeface="Arial Nova" panose="020B0504020202020204" pitchFamily="34" charset="0"/>
                <a:ea typeface="Calibri" panose="020F0502020204030204" pitchFamily="34" charset="0"/>
                <a:cs typeface="Times New Roman" panose="02020603050405020304" pitchFamily="18" charset="0"/>
              </a:rPr>
              <a:t>(Gray and </a:t>
            </a:r>
            <a:r>
              <a:rPr lang="en-GB" sz="1600" kern="100" dirty="0" err="1">
                <a:effectLst/>
                <a:latin typeface="Arial Nova" panose="020B0504020202020204" pitchFamily="34" charset="0"/>
                <a:ea typeface="Calibri" panose="020F0502020204030204" pitchFamily="34" charset="0"/>
                <a:cs typeface="Times New Roman" panose="02020603050405020304" pitchFamily="18" charset="0"/>
              </a:rPr>
              <a:t>DiLoreto</a:t>
            </a:r>
            <a:r>
              <a:rPr lang="en-GB" sz="1600" kern="100" dirty="0">
                <a:effectLst/>
                <a:latin typeface="Arial Nova" panose="020B0504020202020204" pitchFamily="34" charset="0"/>
                <a:ea typeface="Calibri" panose="020F0502020204030204" pitchFamily="34" charset="0"/>
                <a:cs typeface="Times New Roman" panose="02020603050405020304" pitchFamily="18" charset="0"/>
              </a:rPr>
              <a:t>, 2016, p.5)</a:t>
            </a:r>
            <a:r>
              <a:rPr lang="en-GB" sz="1600" i="0" kern="100" dirty="0">
                <a:effectLst/>
                <a:latin typeface="Arial Nova" panose="020B0504020202020204" pitchFamily="34" charset="0"/>
                <a:ea typeface="Calibri" panose="020F0502020204030204" pitchFamily="34" charset="0"/>
                <a:cs typeface="Times New Roman" panose="02020603050405020304" pitchFamily="18" charset="0"/>
              </a:rPr>
              <a:t>. It was evidenced that the following elements positively impact student motivation, engagement, and participation: clear goals, a growth mindset, and intrinsic motivation </a:t>
            </a:r>
            <a:r>
              <a:rPr lang="en-GB" sz="1600" kern="100" dirty="0">
                <a:effectLst/>
                <a:latin typeface="Arial Nova" panose="020B0504020202020204" pitchFamily="34" charset="0"/>
                <a:ea typeface="Calibri" panose="020F0502020204030204" pitchFamily="34" charset="0"/>
                <a:cs typeface="Times New Roman" panose="02020603050405020304" pitchFamily="18" charset="0"/>
              </a:rPr>
              <a:t>(Ng, 2018, p.2). </a:t>
            </a:r>
            <a:r>
              <a:rPr lang="en-GB" sz="1600" i="0" kern="100" dirty="0">
                <a:effectLst/>
                <a:latin typeface="Arial Nova" panose="020B0504020202020204" pitchFamily="34" charset="0"/>
                <a:ea typeface="Calibri" panose="020F0502020204030204" pitchFamily="34" charset="0"/>
                <a:cs typeface="Times New Roman" panose="02020603050405020304" pitchFamily="18" charset="0"/>
              </a:rPr>
              <a:t>On the other hand, research strongly indicated stress, mental health issues, illness, and exhaustion can negatively affect motivation </a:t>
            </a:r>
            <a:r>
              <a:rPr lang="en-GB" sz="1600" kern="100" dirty="0">
                <a:effectLst/>
                <a:latin typeface="Arial Nova" panose="020B0504020202020204" pitchFamily="34" charset="0"/>
                <a:ea typeface="Calibri" panose="020F0502020204030204" pitchFamily="34" charset="0"/>
                <a:cs typeface="Times New Roman" panose="02020603050405020304" pitchFamily="18" charset="0"/>
              </a:rPr>
              <a:t>(</a:t>
            </a:r>
            <a:r>
              <a:rPr lang="en-GB" sz="1600" i="0" u="none" strike="noStrike" kern="100" dirty="0">
                <a:effectLst/>
                <a:latin typeface="Arial Nova" panose="020B0504020202020204" pitchFamily="3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Gu</a:t>
            </a:r>
            <a:r>
              <a:rPr lang="en-GB" sz="1600" i="0" kern="100" dirty="0">
                <a:effectLst/>
                <a:latin typeface="Arial Nova" panose="020B0504020202020204" pitchFamily="34" charset="0"/>
                <a:ea typeface="Calibri" panose="020F0502020204030204" pitchFamily="34" charset="0"/>
                <a:cs typeface="Times New Roman" panose="02020603050405020304" pitchFamily="18" charset="0"/>
              </a:rPr>
              <a:t> et al, 2022, p.5). Ultimately, current research suggests creating a sense of belonging and supportive student-teacher interactions with the learning environment promotes engagement and motivation amongst </a:t>
            </a:r>
            <a:r>
              <a:rPr lang="en-GB" sz="1600" kern="100" dirty="0">
                <a:effectLst/>
                <a:latin typeface="Arial Nova" panose="020B0504020202020204" pitchFamily="34" charset="0"/>
                <a:ea typeface="Calibri" panose="020F0502020204030204" pitchFamily="34" charset="0"/>
                <a:cs typeface="Times New Roman" panose="02020603050405020304" pitchFamily="18" charset="0"/>
              </a:rPr>
              <a:t>students (Jones and </a:t>
            </a:r>
            <a:r>
              <a:rPr lang="en-GB" sz="1600" kern="100" dirty="0" err="1">
                <a:effectLst/>
                <a:latin typeface="Arial Nova" panose="020B0504020202020204" pitchFamily="34" charset="0"/>
                <a:ea typeface="Calibri" panose="020F0502020204030204" pitchFamily="34" charset="0"/>
                <a:cs typeface="Times New Roman" panose="02020603050405020304" pitchFamily="18" charset="0"/>
              </a:rPr>
              <a:t>Nillas</a:t>
            </a:r>
            <a:r>
              <a:rPr lang="en-GB" sz="1600" kern="100" dirty="0">
                <a:effectLst/>
                <a:latin typeface="Arial Nova" panose="020B0504020202020204" pitchFamily="34" charset="0"/>
                <a:ea typeface="Calibri" panose="020F0502020204030204" pitchFamily="34" charset="0"/>
                <a:cs typeface="Times New Roman" panose="02020603050405020304" pitchFamily="18" charset="0"/>
              </a:rPr>
              <a:t>, 2022, p.5).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Rectangle: Rounded Corners 8">
            <a:extLst>
              <a:ext uri="{FF2B5EF4-FFF2-40B4-BE49-F238E27FC236}">
                <a16:creationId xmlns:a16="http://schemas.microsoft.com/office/drawing/2014/main" id="{434697E6-4353-6B05-C610-CEE8148E3C3A}"/>
              </a:ext>
            </a:extLst>
          </p:cNvPr>
          <p:cNvSpPr/>
          <p:nvPr/>
        </p:nvSpPr>
        <p:spPr>
          <a:xfrm>
            <a:off x="370912" y="2381674"/>
            <a:ext cx="893922" cy="814988"/>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9F78632D-406C-EE9B-574E-D7E17E654ED9}"/>
              </a:ext>
            </a:extLst>
          </p:cNvPr>
          <p:cNvSpPr/>
          <p:nvPr/>
        </p:nvSpPr>
        <p:spPr>
          <a:xfrm>
            <a:off x="370912" y="3616710"/>
            <a:ext cx="893922" cy="814988"/>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Rounded Corners 16">
            <a:extLst>
              <a:ext uri="{FF2B5EF4-FFF2-40B4-BE49-F238E27FC236}">
                <a16:creationId xmlns:a16="http://schemas.microsoft.com/office/drawing/2014/main" id="{9CE78503-3D74-3CA3-1997-3D8FE076EAAF}"/>
              </a:ext>
            </a:extLst>
          </p:cNvPr>
          <p:cNvSpPr/>
          <p:nvPr/>
        </p:nvSpPr>
        <p:spPr>
          <a:xfrm>
            <a:off x="370912" y="4770594"/>
            <a:ext cx="893922" cy="814988"/>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Recorded Sound">
            <a:hlinkClick r:id="" action="ppaction://media"/>
            <a:extLst>
              <a:ext uri="{FF2B5EF4-FFF2-40B4-BE49-F238E27FC236}">
                <a16:creationId xmlns:a16="http://schemas.microsoft.com/office/drawing/2014/main" id="{C4C1060D-3456-5A73-5B1C-EBA3F7390BC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45994" y="2545486"/>
            <a:ext cx="487363" cy="487363"/>
          </a:xfrm>
          <a:prstGeom prst="rect">
            <a:avLst/>
          </a:prstGeom>
        </p:spPr>
      </p:pic>
      <p:pic>
        <p:nvPicPr>
          <p:cNvPr id="25" name="Recorded Sound">
            <a:hlinkClick r:id="" action="ppaction://media"/>
            <a:extLst>
              <a:ext uri="{FF2B5EF4-FFF2-40B4-BE49-F238E27FC236}">
                <a16:creationId xmlns:a16="http://schemas.microsoft.com/office/drawing/2014/main" id="{0B8FD2B9-13DA-0C6B-328D-545C63A4AD17}"/>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581561" y="3831111"/>
            <a:ext cx="487363" cy="487363"/>
          </a:xfrm>
          <a:prstGeom prst="rect">
            <a:avLst/>
          </a:prstGeom>
        </p:spPr>
      </p:pic>
      <p:pic>
        <p:nvPicPr>
          <p:cNvPr id="26" name="Recorded Sound">
            <a:hlinkClick r:id="" action="ppaction://media"/>
            <a:extLst>
              <a:ext uri="{FF2B5EF4-FFF2-40B4-BE49-F238E27FC236}">
                <a16:creationId xmlns:a16="http://schemas.microsoft.com/office/drawing/2014/main" id="{50576A9D-447F-3FF4-4CA8-7727D9FB0A4C}"/>
              </a:ext>
            </a:extLst>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581561" y="4955886"/>
            <a:ext cx="487363" cy="487363"/>
          </a:xfrm>
          <a:prstGeom prst="rect">
            <a:avLst/>
          </a:prstGeom>
        </p:spPr>
      </p:pic>
    </p:spTree>
    <p:extLst>
      <p:ext uri="{BB962C8B-B14F-4D97-AF65-F5344CB8AC3E}">
        <p14:creationId xmlns:p14="http://schemas.microsoft.com/office/powerpoint/2010/main" val="1172429997"/>
      </p:ext>
    </p:extLst>
  </p:cSld>
  <p:clrMapOvr>
    <a:masterClrMapping/>
  </p:clrMapOvr>
  <mc:AlternateContent xmlns:mc="http://schemas.openxmlformats.org/markup-compatibility/2006">
    <mc:Choice xmlns:p14="http://schemas.microsoft.com/office/powerpoint/2010/main" Requires="p14">
      <p:transition spd="slow" advTm="21228">
        <p14:reveal thruBlk="1"/>
      </p:transition>
    </mc:Choice>
    <mc:Fallback>
      <p:transition spd="slow" advTm="21228">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245" fill="hold"/>
                                        <p:tgtEl>
                                          <p:spTgt spid="1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0775" fill="hold"/>
                                        <p:tgtEl>
                                          <p:spTgt spid="2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2400"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18"/>
                </p:tgtEl>
              </p:cMediaNode>
            </p:audio>
            <p:audio>
              <p:cMediaNode vol="80000">
                <p:cTn id="16" fill="hold" display="0">
                  <p:stCondLst>
                    <p:cond delay="indefinite"/>
                  </p:stCondLst>
                  <p:endCondLst>
                    <p:cond evt="onStopAudio" delay="0">
                      <p:tgtEl>
                        <p:sldTgt/>
                      </p:tgtEl>
                    </p:cond>
                  </p:endCondLst>
                </p:cTn>
                <p:tgtEl>
                  <p:spTgt spid="25"/>
                </p:tgtEl>
              </p:cMediaNode>
            </p:audio>
            <p:audio>
              <p:cMediaNode vol="80000">
                <p:cTn id="17" fill="hold" display="0">
                  <p:stCondLst>
                    <p:cond delay="indefinite"/>
                  </p:stCondLst>
                  <p:endCondLst>
                    <p:cond evt="onStopAudio" delay="0">
                      <p:tgtEl>
                        <p:sldTgt/>
                      </p:tgtEl>
                    </p:cond>
                  </p:endCondLst>
                </p:cTn>
                <p:tgtEl>
                  <p:spTgt spid="2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The University of Wales Trinity Saint David (UWTSD) | 4theRegion">
            <a:extLst>
              <a:ext uri="{FF2B5EF4-FFF2-40B4-BE49-F238E27FC236}">
                <a16:creationId xmlns:a16="http://schemas.microsoft.com/office/drawing/2014/main" id="{941980A9-A2A1-7DC1-876E-7D4D49BCFDF4}"/>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t="18288" b="20560"/>
          <a:stretch/>
        </p:blipFill>
        <p:spPr bwMode="auto">
          <a:xfrm>
            <a:off x="0" y="-2166"/>
            <a:ext cx="2123110" cy="899502"/>
          </a:xfrm>
          <a:prstGeom prst="rect">
            <a:avLst/>
          </a:prstGeom>
          <a:noFill/>
          <a:ln>
            <a:noFill/>
          </a:ln>
          <a:extLst>
            <a:ext uri="{53640926-AAD7-44D8-BBD7-CCE9431645EC}">
              <a14:shadowObscured xmlns:a14="http://schemas.microsoft.com/office/drawing/2010/main"/>
            </a:ext>
          </a:extLst>
        </p:spPr>
      </p:pic>
      <p:sp>
        <p:nvSpPr>
          <p:cNvPr id="12" name="Text Box 2">
            <a:extLst>
              <a:ext uri="{FF2B5EF4-FFF2-40B4-BE49-F238E27FC236}">
                <a16:creationId xmlns:a16="http://schemas.microsoft.com/office/drawing/2014/main" id="{98ECA9E0-DE37-981C-7FCD-8C80D1999EF4}"/>
              </a:ext>
            </a:extLst>
          </p:cNvPr>
          <p:cNvSpPr txBox="1">
            <a:spLocks noChangeArrowheads="1"/>
          </p:cNvSpPr>
          <p:nvPr/>
        </p:nvSpPr>
        <p:spPr bwMode="auto">
          <a:xfrm>
            <a:off x="58266" y="830669"/>
            <a:ext cx="1702676" cy="224659"/>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900"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Georgina Meek </a:t>
            </a:r>
            <a:r>
              <a:rPr lang="en-GB" sz="900" b="1"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2206822</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Rectangle 13">
            <a:extLst>
              <a:ext uri="{FF2B5EF4-FFF2-40B4-BE49-F238E27FC236}">
                <a16:creationId xmlns:a16="http://schemas.microsoft.com/office/drawing/2014/main" id="{E1EE2594-25A2-2D21-7861-5619E3F6FD58}"/>
              </a:ext>
            </a:extLst>
          </p:cNvPr>
          <p:cNvSpPr/>
          <p:nvPr/>
        </p:nvSpPr>
        <p:spPr>
          <a:xfrm>
            <a:off x="2247921" y="-34673"/>
            <a:ext cx="10154285" cy="134930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6" name="Rectangle 15">
            <a:extLst>
              <a:ext uri="{FF2B5EF4-FFF2-40B4-BE49-F238E27FC236}">
                <a16:creationId xmlns:a16="http://schemas.microsoft.com/office/drawing/2014/main" id="{72A5E9CA-0311-ED83-A7DF-B67DABC58B03}"/>
              </a:ext>
            </a:extLst>
          </p:cNvPr>
          <p:cNvSpPr/>
          <p:nvPr/>
        </p:nvSpPr>
        <p:spPr>
          <a:xfrm>
            <a:off x="2314378" y="39855"/>
            <a:ext cx="9819356" cy="1177290"/>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Text Box 2">
            <a:extLst>
              <a:ext uri="{FF2B5EF4-FFF2-40B4-BE49-F238E27FC236}">
                <a16:creationId xmlns:a16="http://schemas.microsoft.com/office/drawing/2014/main" id="{8A59A3EF-7AAE-A399-ACE2-71277475378E}"/>
              </a:ext>
            </a:extLst>
          </p:cNvPr>
          <p:cNvSpPr txBox="1">
            <a:spLocks noChangeArrowheads="1"/>
          </p:cNvSpPr>
          <p:nvPr/>
        </p:nvSpPr>
        <p:spPr bwMode="auto">
          <a:xfrm>
            <a:off x="2283766" y="118534"/>
            <a:ext cx="9741778" cy="1098611"/>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3000" kern="100" dirty="0">
                <a:solidFill>
                  <a:srgbClr val="FFCC00"/>
                </a:solidFill>
                <a:effectLst/>
                <a:latin typeface="Berlin Sans FB Demi" panose="020E0802020502020306" pitchFamily="34" charset="0"/>
                <a:ea typeface="Calibri" panose="020F0502020204030204" pitchFamily="34" charset="0"/>
                <a:cs typeface="Times New Roman" panose="02020603050405020304" pitchFamily="18" charset="0"/>
              </a:rPr>
              <a:t>What underlaying factors impact student motivation, participation, and engagement?</a:t>
            </a:r>
            <a:endParaRPr lang="en-GB" sz="3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0" name="Rectangle 19">
            <a:extLst>
              <a:ext uri="{FF2B5EF4-FFF2-40B4-BE49-F238E27FC236}">
                <a16:creationId xmlns:a16="http://schemas.microsoft.com/office/drawing/2014/main" id="{D492539C-9A2C-FCC6-30A5-85A7075340EA}"/>
              </a:ext>
            </a:extLst>
          </p:cNvPr>
          <p:cNvSpPr/>
          <p:nvPr/>
        </p:nvSpPr>
        <p:spPr>
          <a:xfrm>
            <a:off x="0" y="1314634"/>
            <a:ext cx="12200003" cy="5566327"/>
          </a:xfrm>
          <a:prstGeom prst="rect">
            <a:avLst/>
          </a:prstGeom>
          <a:solidFill>
            <a:srgbClr val="FFCC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1" name="Rectangle 20">
            <a:extLst>
              <a:ext uri="{FF2B5EF4-FFF2-40B4-BE49-F238E27FC236}">
                <a16:creationId xmlns:a16="http://schemas.microsoft.com/office/drawing/2014/main" id="{789B17FF-F924-4A30-4F2D-1806A0615481}"/>
              </a:ext>
            </a:extLst>
          </p:cNvPr>
          <p:cNvSpPr/>
          <p:nvPr/>
        </p:nvSpPr>
        <p:spPr>
          <a:xfrm>
            <a:off x="87535" y="1414751"/>
            <a:ext cx="12008923" cy="5324715"/>
          </a:xfrm>
          <a:prstGeom prst="rect">
            <a:avLst/>
          </a:prstGeom>
          <a:solidFill>
            <a:srgbClr val="D6A3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 name="Text Box 2">
            <a:extLst>
              <a:ext uri="{FF2B5EF4-FFF2-40B4-BE49-F238E27FC236}">
                <a16:creationId xmlns:a16="http://schemas.microsoft.com/office/drawing/2014/main" id="{FFE674DE-98B5-7FD0-3622-BEB43C0CBCF6}"/>
              </a:ext>
            </a:extLst>
          </p:cNvPr>
          <p:cNvSpPr txBox="1">
            <a:spLocks noChangeArrowheads="1"/>
          </p:cNvSpPr>
          <p:nvPr/>
        </p:nvSpPr>
        <p:spPr bwMode="auto">
          <a:xfrm>
            <a:off x="1603821" y="2543491"/>
            <a:ext cx="8593866" cy="3175519"/>
          </a:xfrm>
          <a:prstGeom prst="rect">
            <a:avLst/>
          </a:prstGeom>
          <a:solidFill>
            <a:srgbClr val="5E6B66"/>
          </a:solidFill>
          <a:ln w="9525">
            <a:solidFill>
              <a:schemeClr val="tx1">
                <a:lumMod val="95000"/>
                <a:lumOff val="5000"/>
              </a:schemeClr>
            </a:solidFill>
            <a:miter lim="800000"/>
            <a:headEnd/>
            <a:tailEnd/>
          </a:ln>
        </p:spPr>
        <p:txBody>
          <a:bodyPr rot="0" vert="horz" wrap="square" lIns="91440" tIns="45720" rIns="91440" bIns="45720" anchor="ctr" anchorCtr="0">
            <a:noAutofit/>
          </a:bodyPr>
          <a:lstStyle/>
          <a:p>
            <a:r>
              <a:rPr lang="en-GB" sz="2000" b="1"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Methodology</a:t>
            </a:r>
            <a:endParaRPr lang="en-GB" sz="3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600"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The methodology in this action research project administered a questionnaire to 27 participants, using a convenience sample to recruit students in post-compulsory education. The research design utilised a mixed methods approach, incorporating both qualitative and quantitative data. Convenience sampling was used to recruit participants through online platforms, and data collection was conducted through an online survey platform. Ethical considerations were carefully considered, ensuring participants' anonymity, confidentiality, and voluntary participation. The study's limitations were the small sample size, the use of convenience sampling, and a limited time frame. These limitations should be considered when interpreting the findings. Future research should aim to address these limitations.</a:t>
            </a:r>
            <a:endParaRPr lang="en-GB" sz="3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a:t>
            </a:r>
            <a:endParaRPr lang="en-GB" sz="3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8" name="Rectangle: Rounded Corners 17">
            <a:extLst>
              <a:ext uri="{FF2B5EF4-FFF2-40B4-BE49-F238E27FC236}">
                <a16:creationId xmlns:a16="http://schemas.microsoft.com/office/drawing/2014/main" id="{BA9A940C-A7AE-0DB9-EFB7-1A2996FD05A6}"/>
              </a:ext>
            </a:extLst>
          </p:cNvPr>
          <p:cNvSpPr/>
          <p:nvPr/>
        </p:nvSpPr>
        <p:spPr>
          <a:xfrm>
            <a:off x="568481" y="2619134"/>
            <a:ext cx="893922" cy="814988"/>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8FF93543-7B44-DD5F-8C74-7B3A9870659F}"/>
              </a:ext>
            </a:extLst>
          </p:cNvPr>
          <p:cNvSpPr/>
          <p:nvPr/>
        </p:nvSpPr>
        <p:spPr>
          <a:xfrm>
            <a:off x="556553" y="3703351"/>
            <a:ext cx="893922" cy="814988"/>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Rounded Corners 22">
            <a:extLst>
              <a:ext uri="{FF2B5EF4-FFF2-40B4-BE49-F238E27FC236}">
                <a16:creationId xmlns:a16="http://schemas.microsoft.com/office/drawing/2014/main" id="{3671EBFA-2C8A-149A-09C8-DEC45D9A57F0}"/>
              </a:ext>
            </a:extLst>
          </p:cNvPr>
          <p:cNvSpPr/>
          <p:nvPr/>
        </p:nvSpPr>
        <p:spPr>
          <a:xfrm>
            <a:off x="556553" y="4710267"/>
            <a:ext cx="893922" cy="814988"/>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Recorded Sound">
            <a:hlinkClick r:id="" action="ppaction://media"/>
            <a:extLst>
              <a:ext uri="{FF2B5EF4-FFF2-40B4-BE49-F238E27FC236}">
                <a16:creationId xmlns:a16="http://schemas.microsoft.com/office/drawing/2014/main" id="{C9A1E016-0769-C592-BF04-E909830548C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669496" y="2705312"/>
            <a:ext cx="691893" cy="691893"/>
          </a:xfrm>
          <a:prstGeom prst="rect">
            <a:avLst/>
          </a:prstGeom>
        </p:spPr>
      </p:pic>
      <p:pic>
        <p:nvPicPr>
          <p:cNvPr id="25" name="Recorded Sound">
            <a:hlinkClick r:id="" action="ppaction://media"/>
            <a:extLst>
              <a:ext uri="{FF2B5EF4-FFF2-40B4-BE49-F238E27FC236}">
                <a16:creationId xmlns:a16="http://schemas.microsoft.com/office/drawing/2014/main" id="{7AB26559-395A-48BA-10EF-48D32FAB1B28}"/>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655215" y="3782952"/>
            <a:ext cx="696595" cy="696595"/>
          </a:xfrm>
          <a:prstGeom prst="rect">
            <a:avLst/>
          </a:prstGeom>
        </p:spPr>
      </p:pic>
      <p:pic>
        <p:nvPicPr>
          <p:cNvPr id="26" name="Recorded Sound">
            <a:hlinkClick r:id="" action="ppaction://media"/>
            <a:extLst>
              <a:ext uri="{FF2B5EF4-FFF2-40B4-BE49-F238E27FC236}">
                <a16:creationId xmlns:a16="http://schemas.microsoft.com/office/drawing/2014/main" id="{CC3C1822-19B8-07CF-5692-D21EC48BAF46}"/>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669496" y="4826886"/>
            <a:ext cx="616363" cy="616363"/>
          </a:xfrm>
          <a:prstGeom prst="rect">
            <a:avLst/>
          </a:prstGeom>
        </p:spPr>
      </p:pic>
    </p:spTree>
    <p:extLst>
      <p:ext uri="{BB962C8B-B14F-4D97-AF65-F5344CB8AC3E}">
        <p14:creationId xmlns:p14="http://schemas.microsoft.com/office/powerpoint/2010/main" val="736842000"/>
      </p:ext>
    </p:extLst>
  </p:cSld>
  <p:clrMapOvr>
    <a:masterClrMapping/>
  </p:clrMapOvr>
  <mc:AlternateContent xmlns:mc="http://schemas.openxmlformats.org/markup-compatibility/2006">
    <mc:Choice xmlns:p14="http://schemas.microsoft.com/office/powerpoint/2010/main" Requires="p14">
      <p:transition spd="slow" advTm="16563">
        <p14:reveal thruBlk="1"/>
      </p:transition>
    </mc:Choice>
    <mc:Fallback>
      <p:transition spd="slow" advTm="16563">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933" fill="hold"/>
                                        <p:tgtEl>
                                          <p:spTgt spid="2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2494" fill="hold"/>
                                        <p:tgtEl>
                                          <p:spTgt spid="2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3583"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24"/>
                </p:tgtEl>
              </p:cMediaNode>
            </p:audio>
            <p:audio>
              <p:cMediaNode vol="80000">
                <p:cTn id="16" fill="hold" display="0">
                  <p:stCondLst>
                    <p:cond delay="indefinite"/>
                  </p:stCondLst>
                  <p:endCondLst>
                    <p:cond evt="onStopAudio" delay="0">
                      <p:tgtEl>
                        <p:sldTgt/>
                      </p:tgtEl>
                    </p:cond>
                  </p:endCondLst>
                </p:cTn>
                <p:tgtEl>
                  <p:spTgt spid="25"/>
                </p:tgtEl>
              </p:cMediaNode>
            </p:audio>
            <p:audio>
              <p:cMediaNode vol="80000">
                <p:cTn id="17" fill="hold" display="0">
                  <p:stCondLst>
                    <p:cond delay="indefinite"/>
                  </p:stCondLst>
                  <p:endCondLst>
                    <p:cond evt="onStopAudio" delay="0">
                      <p:tgtEl>
                        <p:sldTgt/>
                      </p:tgtEl>
                    </p:cond>
                  </p:endCondLst>
                </p:cTn>
                <p:tgtEl>
                  <p:spTgt spid="2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The University of Wales Trinity Saint David (UWTSD) | 4theRegion">
            <a:extLst>
              <a:ext uri="{FF2B5EF4-FFF2-40B4-BE49-F238E27FC236}">
                <a16:creationId xmlns:a16="http://schemas.microsoft.com/office/drawing/2014/main" id="{941980A9-A2A1-7DC1-876E-7D4D49BCFDF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18288" b="20560"/>
          <a:stretch/>
        </p:blipFill>
        <p:spPr bwMode="auto">
          <a:xfrm>
            <a:off x="0" y="-2166"/>
            <a:ext cx="2123110" cy="899502"/>
          </a:xfrm>
          <a:prstGeom prst="rect">
            <a:avLst/>
          </a:prstGeom>
          <a:noFill/>
          <a:ln>
            <a:noFill/>
          </a:ln>
          <a:extLst>
            <a:ext uri="{53640926-AAD7-44D8-BBD7-CCE9431645EC}">
              <a14:shadowObscured xmlns:a14="http://schemas.microsoft.com/office/drawing/2010/main"/>
            </a:ext>
          </a:extLst>
        </p:spPr>
      </p:pic>
      <p:sp>
        <p:nvSpPr>
          <p:cNvPr id="12" name="Text Box 2">
            <a:extLst>
              <a:ext uri="{FF2B5EF4-FFF2-40B4-BE49-F238E27FC236}">
                <a16:creationId xmlns:a16="http://schemas.microsoft.com/office/drawing/2014/main" id="{98ECA9E0-DE37-981C-7FCD-8C80D1999EF4}"/>
              </a:ext>
            </a:extLst>
          </p:cNvPr>
          <p:cNvSpPr txBox="1">
            <a:spLocks noChangeArrowheads="1"/>
          </p:cNvSpPr>
          <p:nvPr/>
        </p:nvSpPr>
        <p:spPr bwMode="auto">
          <a:xfrm>
            <a:off x="58266" y="830669"/>
            <a:ext cx="1702676" cy="224659"/>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900"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Georgina Meek </a:t>
            </a:r>
            <a:r>
              <a:rPr lang="en-GB" sz="900" b="1"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2206822</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Rectangle 13">
            <a:extLst>
              <a:ext uri="{FF2B5EF4-FFF2-40B4-BE49-F238E27FC236}">
                <a16:creationId xmlns:a16="http://schemas.microsoft.com/office/drawing/2014/main" id="{E1EE2594-25A2-2D21-7861-5619E3F6FD58}"/>
              </a:ext>
            </a:extLst>
          </p:cNvPr>
          <p:cNvSpPr/>
          <p:nvPr/>
        </p:nvSpPr>
        <p:spPr>
          <a:xfrm>
            <a:off x="2247921" y="-34673"/>
            <a:ext cx="10154285" cy="134930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6" name="Rectangle 15">
            <a:extLst>
              <a:ext uri="{FF2B5EF4-FFF2-40B4-BE49-F238E27FC236}">
                <a16:creationId xmlns:a16="http://schemas.microsoft.com/office/drawing/2014/main" id="{72A5E9CA-0311-ED83-A7DF-B67DABC58B03}"/>
              </a:ext>
            </a:extLst>
          </p:cNvPr>
          <p:cNvSpPr/>
          <p:nvPr/>
        </p:nvSpPr>
        <p:spPr>
          <a:xfrm>
            <a:off x="2314378" y="39855"/>
            <a:ext cx="9819356" cy="1177290"/>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Text Box 2">
            <a:extLst>
              <a:ext uri="{FF2B5EF4-FFF2-40B4-BE49-F238E27FC236}">
                <a16:creationId xmlns:a16="http://schemas.microsoft.com/office/drawing/2014/main" id="{8A59A3EF-7AAE-A399-ACE2-71277475378E}"/>
              </a:ext>
            </a:extLst>
          </p:cNvPr>
          <p:cNvSpPr txBox="1">
            <a:spLocks noChangeArrowheads="1"/>
          </p:cNvSpPr>
          <p:nvPr/>
        </p:nvSpPr>
        <p:spPr bwMode="auto">
          <a:xfrm>
            <a:off x="2283766" y="118534"/>
            <a:ext cx="9741778" cy="1098611"/>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3000" kern="100" dirty="0">
                <a:solidFill>
                  <a:srgbClr val="FFCC00"/>
                </a:solidFill>
                <a:effectLst/>
                <a:latin typeface="Berlin Sans FB Demi" panose="020E0802020502020306" pitchFamily="34" charset="0"/>
                <a:ea typeface="Calibri" panose="020F0502020204030204" pitchFamily="34" charset="0"/>
                <a:cs typeface="Times New Roman" panose="02020603050405020304" pitchFamily="18" charset="0"/>
              </a:rPr>
              <a:t>What underlaying factors impact student motivation, participation, and engagement?</a:t>
            </a:r>
            <a:endParaRPr lang="en-GB" sz="3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0" name="Rectangle 19">
            <a:extLst>
              <a:ext uri="{FF2B5EF4-FFF2-40B4-BE49-F238E27FC236}">
                <a16:creationId xmlns:a16="http://schemas.microsoft.com/office/drawing/2014/main" id="{D492539C-9A2C-FCC6-30A5-85A7075340EA}"/>
              </a:ext>
            </a:extLst>
          </p:cNvPr>
          <p:cNvSpPr/>
          <p:nvPr/>
        </p:nvSpPr>
        <p:spPr>
          <a:xfrm>
            <a:off x="-8003" y="1291673"/>
            <a:ext cx="12200003" cy="5566327"/>
          </a:xfrm>
          <a:prstGeom prst="rect">
            <a:avLst/>
          </a:prstGeom>
          <a:solidFill>
            <a:srgbClr val="FFCC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1" name="Rectangle 20">
            <a:extLst>
              <a:ext uri="{FF2B5EF4-FFF2-40B4-BE49-F238E27FC236}">
                <a16:creationId xmlns:a16="http://schemas.microsoft.com/office/drawing/2014/main" id="{789B17FF-F924-4A30-4F2D-1806A0615481}"/>
              </a:ext>
            </a:extLst>
          </p:cNvPr>
          <p:cNvSpPr/>
          <p:nvPr/>
        </p:nvSpPr>
        <p:spPr>
          <a:xfrm>
            <a:off x="87535" y="1414751"/>
            <a:ext cx="12008923" cy="5324715"/>
          </a:xfrm>
          <a:prstGeom prst="rect">
            <a:avLst/>
          </a:prstGeom>
          <a:solidFill>
            <a:srgbClr val="D6A3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3" name="Picture 2" descr="Graphical user interface&#10;&#10;Description automatically generated">
            <a:extLst>
              <a:ext uri="{FF2B5EF4-FFF2-40B4-BE49-F238E27FC236}">
                <a16:creationId xmlns:a16="http://schemas.microsoft.com/office/drawing/2014/main" id="{63977E41-AEDA-7C82-2410-9F0F6D5D2994}"/>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4943" t="60715" r="32987" b="11063"/>
          <a:stretch/>
        </p:blipFill>
        <p:spPr bwMode="auto">
          <a:xfrm>
            <a:off x="6471920" y="4510528"/>
            <a:ext cx="5506567" cy="2056018"/>
          </a:xfrm>
          <a:prstGeom prst="rect">
            <a:avLst/>
          </a:prstGeom>
          <a:ln>
            <a:noFill/>
          </a:ln>
          <a:extLst>
            <a:ext uri="{53640926-AAD7-44D8-BBD7-CCE9431645EC}">
              <a14:shadowObscured xmlns:a14="http://schemas.microsoft.com/office/drawing/2010/main"/>
            </a:ext>
          </a:extLst>
        </p:spPr>
      </p:pic>
      <p:pic>
        <p:nvPicPr>
          <p:cNvPr id="4" name="Picture 3" descr="A screenshot of a computer&#10;&#10;Description automatically generated">
            <a:extLst>
              <a:ext uri="{FF2B5EF4-FFF2-40B4-BE49-F238E27FC236}">
                <a16:creationId xmlns:a16="http://schemas.microsoft.com/office/drawing/2014/main" id="{493044B0-F692-C67E-F24E-3F714F7D4EC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5626" t="31224" r="33549" b="39784"/>
          <a:stretch/>
        </p:blipFill>
        <p:spPr bwMode="auto">
          <a:xfrm>
            <a:off x="6471920" y="1535053"/>
            <a:ext cx="5506568" cy="2084557"/>
          </a:xfrm>
          <a:prstGeom prst="rect">
            <a:avLst/>
          </a:prstGeom>
          <a:ln>
            <a:noFill/>
          </a:ln>
          <a:extLst>
            <a:ext uri="{53640926-AAD7-44D8-BBD7-CCE9431645EC}">
              <a14:shadowObscured xmlns:a14="http://schemas.microsoft.com/office/drawing/2010/main"/>
            </a:ext>
          </a:extLst>
        </p:spPr>
      </p:pic>
      <p:pic>
        <p:nvPicPr>
          <p:cNvPr id="5" name="Picture 4" descr="Graphical user interface, application&#10;&#10;Description automatically generated">
            <a:extLst>
              <a:ext uri="{FF2B5EF4-FFF2-40B4-BE49-F238E27FC236}">
                <a16:creationId xmlns:a16="http://schemas.microsoft.com/office/drawing/2014/main" id="{7C8083E5-8B1A-78F1-BD03-B1762CB62115}"/>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5494" t="58841" r="33809" b="12414"/>
          <a:stretch/>
        </p:blipFill>
        <p:spPr bwMode="auto">
          <a:xfrm>
            <a:off x="224176" y="4510528"/>
            <a:ext cx="5183818" cy="2056018"/>
          </a:xfrm>
          <a:prstGeom prst="rect">
            <a:avLst/>
          </a:prstGeom>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1E80AF09-1F34-E0B7-80E3-77FF71B90BB8}"/>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4846" t="33967" r="32945" b="37296"/>
          <a:stretch/>
        </p:blipFill>
        <p:spPr bwMode="auto">
          <a:xfrm>
            <a:off x="184690" y="1511956"/>
            <a:ext cx="5434540" cy="2084399"/>
          </a:xfrm>
          <a:prstGeom prst="rect">
            <a:avLst/>
          </a:prstGeom>
          <a:ln>
            <a:noFill/>
          </a:ln>
          <a:extLst>
            <a:ext uri="{53640926-AAD7-44D8-BBD7-CCE9431645EC}">
              <a14:shadowObscured xmlns:a14="http://schemas.microsoft.com/office/drawing/2010/main"/>
            </a:ext>
          </a:extLst>
        </p:spPr>
      </p:pic>
      <p:sp>
        <p:nvSpPr>
          <p:cNvPr id="9" name="Rectangle: Rounded Corners 8">
            <a:extLst>
              <a:ext uri="{FF2B5EF4-FFF2-40B4-BE49-F238E27FC236}">
                <a16:creationId xmlns:a16="http://schemas.microsoft.com/office/drawing/2014/main" id="{B40F9BE8-E645-8087-C7BF-09547922671D}"/>
              </a:ext>
            </a:extLst>
          </p:cNvPr>
          <p:cNvSpPr/>
          <p:nvPr/>
        </p:nvSpPr>
        <p:spPr>
          <a:xfrm>
            <a:off x="5489615" y="3644294"/>
            <a:ext cx="893922" cy="814988"/>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Recorded Sound">
            <a:hlinkClick r:id="" action="ppaction://media"/>
            <a:extLst>
              <a:ext uri="{FF2B5EF4-FFF2-40B4-BE49-F238E27FC236}">
                <a16:creationId xmlns:a16="http://schemas.microsoft.com/office/drawing/2014/main" id="{38E2E2DD-2026-E350-CCE8-F602F4D9E8B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00264" y="3842635"/>
            <a:ext cx="487363" cy="487363"/>
          </a:xfrm>
          <a:prstGeom prst="rect">
            <a:avLst/>
          </a:prstGeom>
        </p:spPr>
      </p:pic>
    </p:spTree>
    <p:extLst>
      <p:ext uri="{BB962C8B-B14F-4D97-AF65-F5344CB8AC3E}">
        <p14:creationId xmlns:p14="http://schemas.microsoft.com/office/powerpoint/2010/main" val="3163788904"/>
      </p:ext>
    </p:extLst>
  </p:cSld>
  <p:clrMapOvr>
    <a:masterClrMapping/>
  </p:clrMapOvr>
  <mc:AlternateContent xmlns:mc="http://schemas.openxmlformats.org/markup-compatibility/2006">
    <mc:Choice xmlns:p14="http://schemas.microsoft.com/office/powerpoint/2010/main" Requires="p14">
      <p:transition spd="slow" advTm="10637">
        <p14:reveal thruBlk="1"/>
      </p:transition>
    </mc:Choice>
    <mc:Fallback>
      <p:transition spd="slow" advTm="10637">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63"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The University of Wales Trinity Saint David (UWTSD) | 4theRegion">
            <a:extLst>
              <a:ext uri="{FF2B5EF4-FFF2-40B4-BE49-F238E27FC236}">
                <a16:creationId xmlns:a16="http://schemas.microsoft.com/office/drawing/2014/main" id="{941980A9-A2A1-7DC1-876E-7D4D49BCFDF4}"/>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t="18288" b="20560"/>
          <a:stretch/>
        </p:blipFill>
        <p:spPr bwMode="auto">
          <a:xfrm>
            <a:off x="0" y="-2166"/>
            <a:ext cx="2123110" cy="899502"/>
          </a:xfrm>
          <a:prstGeom prst="rect">
            <a:avLst/>
          </a:prstGeom>
          <a:noFill/>
          <a:ln>
            <a:noFill/>
          </a:ln>
          <a:extLst>
            <a:ext uri="{53640926-AAD7-44D8-BBD7-CCE9431645EC}">
              <a14:shadowObscured xmlns:a14="http://schemas.microsoft.com/office/drawing/2010/main"/>
            </a:ext>
          </a:extLst>
        </p:spPr>
      </p:pic>
      <p:sp>
        <p:nvSpPr>
          <p:cNvPr id="12" name="Text Box 2">
            <a:extLst>
              <a:ext uri="{FF2B5EF4-FFF2-40B4-BE49-F238E27FC236}">
                <a16:creationId xmlns:a16="http://schemas.microsoft.com/office/drawing/2014/main" id="{98ECA9E0-DE37-981C-7FCD-8C80D1999EF4}"/>
              </a:ext>
            </a:extLst>
          </p:cNvPr>
          <p:cNvSpPr txBox="1">
            <a:spLocks noChangeArrowheads="1"/>
          </p:cNvSpPr>
          <p:nvPr/>
        </p:nvSpPr>
        <p:spPr bwMode="auto">
          <a:xfrm>
            <a:off x="58266" y="830669"/>
            <a:ext cx="1702676" cy="224659"/>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900"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Georgina Meek </a:t>
            </a:r>
            <a:r>
              <a:rPr lang="en-GB" sz="900" b="1"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2206822</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3" name="Graphic 6" descr="Sound Medium with solid fill">
            <a:extLst>
              <a:ext uri="{FF2B5EF4-FFF2-40B4-BE49-F238E27FC236}">
                <a16:creationId xmlns:a16="http://schemas.microsoft.com/office/drawing/2014/main" id="{82BAEC97-DCD2-F15D-73C7-0E1CB0729737}"/>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603821" y="646714"/>
            <a:ext cx="632460" cy="632460"/>
          </a:xfrm>
          <a:prstGeom prst="rect">
            <a:avLst/>
          </a:prstGeom>
        </p:spPr>
      </p:pic>
      <p:sp>
        <p:nvSpPr>
          <p:cNvPr id="14" name="Rectangle 13">
            <a:extLst>
              <a:ext uri="{FF2B5EF4-FFF2-40B4-BE49-F238E27FC236}">
                <a16:creationId xmlns:a16="http://schemas.microsoft.com/office/drawing/2014/main" id="{E1EE2594-25A2-2D21-7861-5619E3F6FD58}"/>
              </a:ext>
            </a:extLst>
          </p:cNvPr>
          <p:cNvSpPr/>
          <p:nvPr/>
        </p:nvSpPr>
        <p:spPr>
          <a:xfrm>
            <a:off x="2247921" y="-34673"/>
            <a:ext cx="10154285" cy="134930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6" name="Rectangle 15">
            <a:extLst>
              <a:ext uri="{FF2B5EF4-FFF2-40B4-BE49-F238E27FC236}">
                <a16:creationId xmlns:a16="http://schemas.microsoft.com/office/drawing/2014/main" id="{72A5E9CA-0311-ED83-A7DF-B67DABC58B03}"/>
              </a:ext>
            </a:extLst>
          </p:cNvPr>
          <p:cNvSpPr/>
          <p:nvPr/>
        </p:nvSpPr>
        <p:spPr>
          <a:xfrm>
            <a:off x="2314378" y="39855"/>
            <a:ext cx="9819356" cy="1177290"/>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Text Box 2">
            <a:extLst>
              <a:ext uri="{FF2B5EF4-FFF2-40B4-BE49-F238E27FC236}">
                <a16:creationId xmlns:a16="http://schemas.microsoft.com/office/drawing/2014/main" id="{8A59A3EF-7AAE-A399-ACE2-71277475378E}"/>
              </a:ext>
            </a:extLst>
          </p:cNvPr>
          <p:cNvSpPr txBox="1">
            <a:spLocks noChangeArrowheads="1"/>
          </p:cNvSpPr>
          <p:nvPr/>
        </p:nvSpPr>
        <p:spPr bwMode="auto">
          <a:xfrm>
            <a:off x="2283766" y="118534"/>
            <a:ext cx="9741778" cy="1098611"/>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3000" kern="100" dirty="0">
                <a:solidFill>
                  <a:srgbClr val="FFCC00"/>
                </a:solidFill>
                <a:effectLst/>
                <a:latin typeface="Berlin Sans FB Demi" panose="020E0802020502020306" pitchFamily="34" charset="0"/>
                <a:ea typeface="Calibri" panose="020F0502020204030204" pitchFamily="34" charset="0"/>
                <a:cs typeface="Times New Roman" panose="02020603050405020304" pitchFamily="18" charset="0"/>
              </a:rPr>
              <a:t>What underlaying factors impact student motivation, participation, and engagement?</a:t>
            </a:r>
            <a:endParaRPr lang="en-GB" sz="3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0" name="Rectangle 19">
            <a:extLst>
              <a:ext uri="{FF2B5EF4-FFF2-40B4-BE49-F238E27FC236}">
                <a16:creationId xmlns:a16="http://schemas.microsoft.com/office/drawing/2014/main" id="{D492539C-9A2C-FCC6-30A5-85A7075340EA}"/>
              </a:ext>
            </a:extLst>
          </p:cNvPr>
          <p:cNvSpPr/>
          <p:nvPr/>
        </p:nvSpPr>
        <p:spPr>
          <a:xfrm>
            <a:off x="-8003" y="1291673"/>
            <a:ext cx="12200003" cy="5566327"/>
          </a:xfrm>
          <a:prstGeom prst="rect">
            <a:avLst/>
          </a:prstGeom>
          <a:solidFill>
            <a:srgbClr val="FFCC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1" name="Rectangle 20">
            <a:extLst>
              <a:ext uri="{FF2B5EF4-FFF2-40B4-BE49-F238E27FC236}">
                <a16:creationId xmlns:a16="http://schemas.microsoft.com/office/drawing/2014/main" id="{789B17FF-F924-4A30-4F2D-1806A0615481}"/>
              </a:ext>
            </a:extLst>
          </p:cNvPr>
          <p:cNvSpPr/>
          <p:nvPr/>
        </p:nvSpPr>
        <p:spPr>
          <a:xfrm>
            <a:off x="87535" y="1414751"/>
            <a:ext cx="12008923" cy="5324715"/>
          </a:xfrm>
          <a:prstGeom prst="rect">
            <a:avLst/>
          </a:prstGeom>
          <a:solidFill>
            <a:srgbClr val="D6A3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 name="Text Box 2">
            <a:extLst>
              <a:ext uri="{FF2B5EF4-FFF2-40B4-BE49-F238E27FC236}">
                <a16:creationId xmlns:a16="http://schemas.microsoft.com/office/drawing/2014/main" id="{EB35AC55-F665-E32A-E1F7-6C0200FC1618}"/>
              </a:ext>
            </a:extLst>
          </p:cNvPr>
          <p:cNvSpPr txBox="1">
            <a:spLocks noChangeArrowheads="1"/>
          </p:cNvSpPr>
          <p:nvPr/>
        </p:nvSpPr>
        <p:spPr bwMode="auto">
          <a:xfrm>
            <a:off x="239836" y="2147469"/>
            <a:ext cx="11704320" cy="4216060"/>
          </a:xfrm>
          <a:prstGeom prst="rect">
            <a:avLst/>
          </a:prstGeom>
          <a:solidFill>
            <a:schemeClr val="bg2">
              <a:lumMod val="10000"/>
            </a:schemeClr>
          </a:solidFill>
          <a:ln w="9525">
            <a:solidFill>
              <a:schemeClr val="tx1"/>
            </a:solidFill>
            <a:miter lim="800000"/>
            <a:headEnd/>
            <a:tailEnd/>
          </a:ln>
        </p:spPr>
        <p:txBody>
          <a:bodyPr rot="0" vert="horz" wrap="square" lIns="91440" tIns="45720" rIns="91440" bIns="45720" anchor="ctr" anchorCtr="0">
            <a:noAutofit/>
          </a:bodyPr>
          <a:lstStyle/>
          <a:p>
            <a:r>
              <a:rPr lang="en-GB" sz="2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Discussion</a:t>
            </a:r>
            <a:endPar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Motivation, Participation, and Engagement</a:t>
            </a:r>
            <a:endPar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500"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Findings highlighted the influence between internal and external factors on student motivation and drive.</a:t>
            </a:r>
            <a:r>
              <a:rPr lang="en-GB" sz="1500" b="1"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P</a:t>
            </a:r>
            <a:r>
              <a:rPr lang="en-GB" sz="1500"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articipants in the study expressed moderate levels of motivation, indicating that student motivation fluctuations on a day-to-day basis. Energy levels, interest in the subject, teaching methods, personal life circumstances, and the involvement of peers were key factors identified that impact motivation.</a:t>
            </a:r>
            <a:r>
              <a:rPr lang="en-GB" sz="1500" b="1"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a:t>
            </a:r>
            <a:r>
              <a:rPr lang="en-GB" sz="15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Promoting a supportive and inclusive learning environment fosters participation. </a:t>
            </a:r>
            <a:r>
              <a:rPr lang="en-GB" sz="1500"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The findings aligned to previous research on how social interaction, peer support, and a sense of safety helps the importance of creating a conducive learning environment that promotes active </a:t>
            </a:r>
            <a:r>
              <a:rPr lang="en-GB" sz="15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participation (</a:t>
            </a:r>
            <a:r>
              <a:rPr lang="en-GB" sz="1500" kern="100" dirty="0" err="1">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Coristine</a:t>
            </a:r>
            <a:r>
              <a:rPr lang="en-GB" sz="15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et al, 2021). The majority of participants reported actively participating in class discussions, however a smaller proportion indicated more limited involvement; </a:t>
            </a:r>
            <a:r>
              <a:rPr lang="en-GB" sz="1500"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it is important to note the findings from this action research may be subject tom biases due to the self-report measures</a:t>
            </a:r>
            <a:r>
              <a:rPr lang="en-GB" sz="15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a:t>
            </a:r>
            <a:r>
              <a:rPr lang="en-GB" sz="1500"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Participants specified factors such as anxiety, confidence, understanding of the subject matter, and the attitudes of their peers equated to the varying levels of participation.</a:t>
            </a:r>
            <a:r>
              <a:rPr lang="en-GB" sz="15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Numerous strategies suggested by respondents were identified in the findings that may increase student engagement. After 8% stated they were not engaged, respondents mentioned they were influenced by the teacher, subject matter, understanding, tiredness, learning environment, concentration, teaching methods, and peers. Strategies such as incorporating varied teaching methods, regular breaks and enthusiastic teacher were mentioned however, student involvement, catering to different learning styles, and hosting shorter lectures were suggested to help increase engagement levels.</a:t>
            </a:r>
            <a:endParaRPr lang="en-GB" sz="15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0" name="Rectangle: Rounded Corners 29">
            <a:extLst>
              <a:ext uri="{FF2B5EF4-FFF2-40B4-BE49-F238E27FC236}">
                <a16:creationId xmlns:a16="http://schemas.microsoft.com/office/drawing/2014/main" id="{91D3D29D-F353-9C09-6FA4-4F488BE136E7}"/>
              </a:ext>
            </a:extLst>
          </p:cNvPr>
          <p:cNvSpPr/>
          <p:nvPr/>
        </p:nvSpPr>
        <p:spPr>
          <a:xfrm>
            <a:off x="115235" y="1457370"/>
            <a:ext cx="639336" cy="593394"/>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Rounded Corners 30">
            <a:extLst>
              <a:ext uri="{FF2B5EF4-FFF2-40B4-BE49-F238E27FC236}">
                <a16:creationId xmlns:a16="http://schemas.microsoft.com/office/drawing/2014/main" id="{D9BB1E6D-F958-C733-8C5D-1FED22F177D2}"/>
              </a:ext>
            </a:extLst>
          </p:cNvPr>
          <p:cNvSpPr/>
          <p:nvPr/>
        </p:nvSpPr>
        <p:spPr>
          <a:xfrm>
            <a:off x="860780" y="1457370"/>
            <a:ext cx="639336" cy="593394"/>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Rounded Corners 32">
            <a:extLst>
              <a:ext uri="{FF2B5EF4-FFF2-40B4-BE49-F238E27FC236}">
                <a16:creationId xmlns:a16="http://schemas.microsoft.com/office/drawing/2014/main" id="{007CB3A8-E5AC-4704-C292-0E01CB4B0E19}"/>
              </a:ext>
            </a:extLst>
          </p:cNvPr>
          <p:cNvSpPr/>
          <p:nvPr/>
        </p:nvSpPr>
        <p:spPr>
          <a:xfrm>
            <a:off x="1617883" y="1457370"/>
            <a:ext cx="639336" cy="593394"/>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Rounded Corners 33">
            <a:extLst>
              <a:ext uri="{FF2B5EF4-FFF2-40B4-BE49-F238E27FC236}">
                <a16:creationId xmlns:a16="http://schemas.microsoft.com/office/drawing/2014/main" id="{8AD0877A-89B5-212E-47B5-ADA86736B92E}"/>
              </a:ext>
            </a:extLst>
          </p:cNvPr>
          <p:cNvSpPr/>
          <p:nvPr/>
        </p:nvSpPr>
        <p:spPr>
          <a:xfrm>
            <a:off x="2333205" y="1442339"/>
            <a:ext cx="639336" cy="593394"/>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Recorded Sound">
            <a:hlinkClick r:id="" action="ppaction://media"/>
            <a:extLst>
              <a:ext uri="{FF2B5EF4-FFF2-40B4-BE49-F238E27FC236}">
                <a16:creationId xmlns:a16="http://schemas.microsoft.com/office/drawing/2014/main" id="{889174E1-6C59-F148-3E64-9EC7E9F4F68E}"/>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205348" y="1527850"/>
            <a:ext cx="487363" cy="487363"/>
          </a:xfrm>
          <a:prstGeom prst="rect">
            <a:avLst/>
          </a:prstGeom>
        </p:spPr>
      </p:pic>
      <p:pic>
        <p:nvPicPr>
          <p:cNvPr id="24" name="Recorded Sound">
            <a:hlinkClick r:id="" action="ppaction://media"/>
            <a:extLst>
              <a:ext uri="{FF2B5EF4-FFF2-40B4-BE49-F238E27FC236}">
                <a16:creationId xmlns:a16="http://schemas.microsoft.com/office/drawing/2014/main" id="{58B3BC45-BB77-D872-7F14-8EC01CAD21F2}"/>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997446" y="1541644"/>
            <a:ext cx="487363" cy="487363"/>
          </a:xfrm>
          <a:prstGeom prst="rect">
            <a:avLst/>
          </a:prstGeom>
        </p:spPr>
      </p:pic>
      <p:pic>
        <p:nvPicPr>
          <p:cNvPr id="25" name="Recorded Sound">
            <a:hlinkClick r:id="" action="ppaction://media"/>
            <a:extLst>
              <a:ext uri="{FF2B5EF4-FFF2-40B4-BE49-F238E27FC236}">
                <a16:creationId xmlns:a16="http://schemas.microsoft.com/office/drawing/2014/main" id="{67236E2F-FCBD-0648-5FCE-64E781DFF302}"/>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1693869" y="1548370"/>
            <a:ext cx="487363" cy="487363"/>
          </a:xfrm>
          <a:prstGeom prst="rect">
            <a:avLst/>
          </a:prstGeom>
        </p:spPr>
      </p:pic>
      <p:pic>
        <p:nvPicPr>
          <p:cNvPr id="26" name="Recorded Sound">
            <a:hlinkClick r:id="" action="ppaction://media"/>
            <a:extLst>
              <a:ext uri="{FF2B5EF4-FFF2-40B4-BE49-F238E27FC236}">
                <a16:creationId xmlns:a16="http://schemas.microsoft.com/office/drawing/2014/main" id="{36C2C820-BE3A-FEDA-7786-4E40E61DC150}"/>
              </a:ext>
            </a:extLst>
          </p:cNvPr>
          <p:cNvPicPr>
            <a:picLocks noChangeAspect="1"/>
          </p:cNvPicPr>
          <p:nvPr>
            <a:audioFile r:link="rId8"/>
            <p:extLst>
              <p:ext uri="{DAA4B4D4-6D71-4841-9C94-3DE7FCFB9230}">
                <p14:media xmlns:p14="http://schemas.microsoft.com/office/powerpoint/2010/main" r:embed="rId7"/>
              </p:ext>
            </p:extLst>
          </p:nvPr>
        </p:nvPicPr>
        <p:blipFill>
          <a:blip r:embed="rId14"/>
          <a:stretch>
            <a:fillRect/>
          </a:stretch>
        </p:blipFill>
        <p:spPr>
          <a:xfrm>
            <a:off x="2424508" y="1510385"/>
            <a:ext cx="487363" cy="487363"/>
          </a:xfrm>
          <a:prstGeom prst="rect">
            <a:avLst/>
          </a:prstGeom>
        </p:spPr>
      </p:pic>
    </p:spTree>
    <p:extLst>
      <p:ext uri="{BB962C8B-B14F-4D97-AF65-F5344CB8AC3E}">
        <p14:creationId xmlns:p14="http://schemas.microsoft.com/office/powerpoint/2010/main" val="2928937892"/>
      </p:ext>
    </p:extLst>
  </p:cSld>
  <p:clrMapOvr>
    <a:masterClrMapping/>
  </p:clrMapOvr>
  <mc:AlternateContent xmlns:mc="http://schemas.openxmlformats.org/markup-compatibility/2006">
    <mc:Choice xmlns:p14="http://schemas.microsoft.com/office/powerpoint/2010/main" Requires="p14">
      <p:transition spd="slow" advTm="14418">
        <p14:reveal thruBlk="1"/>
      </p:transition>
    </mc:Choice>
    <mc:Fallback>
      <p:transition spd="slow" advTm="14418">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496" fill="hold"/>
                                        <p:tgtEl>
                                          <p:spTgt spid="2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9529" fill="hold"/>
                                        <p:tgtEl>
                                          <p:spTgt spid="24"/>
                                        </p:tgtEl>
                                      </p:cBhvr>
                                    </p:cmd>
                                  </p:childTnLst>
                                </p:cTn>
                              </p:par>
                            </p:childTnLst>
                          </p:cTn>
                        </p:par>
                        <p:par>
                          <p:cTn id="11" fill="hold">
                            <p:stCondLst>
                              <p:cond delay="19529"/>
                            </p:stCondLst>
                            <p:childTnLst>
                              <p:par>
                                <p:cTn id="12" presetID="1" presetClass="mediacall" presetSubtype="0" fill="hold" nodeType="afterEffect">
                                  <p:stCondLst>
                                    <p:cond delay="0"/>
                                  </p:stCondLst>
                                  <p:childTnLst>
                                    <p:cmd type="call" cmd="playFrom(0.0)">
                                      <p:cBhvr>
                                        <p:cTn id="13" dur="20763" fill="hold"/>
                                        <p:tgtEl>
                                          <p:spTgt spid="25"/>
                                        </p:tgtEl>
                                      </p:cBhvr>
                                    </p:cmd>
                                  </p:childTnLst>
                                </p:cTn>
                              </p:par>
                            </p:childTnLst>
                          </p:cTn>
                        </p:par>
                        <p:par>
                          <p:cTn id="14" fill="hold">
                            <p:stCondLst>
                              <p:cond delay="40292"/>
                            </p:stCondLst>
                            <p:childTnLst>
                              <p:par>
                                <p:cTn id="15" presetID="1" presetClass="mediacall" presetSubtype="0" fill="hold" nodeType="afterEffect">
                                  <p:stCondLst>
                                    <p:cond delay="0"/>
                                  </p:stCondLst>
                                  <p:childTnLst>
                                    <p:cmd type="call" cmd="playFrom(0.0)">
                                      <p:cBhvr>
                                        <p:cTn id="16" dur="18679"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23"/>
                </p:tgtEl>
              </p:cMediaNode>
            </p:audio>
            <p:audio>
              <p:cMediaNode vol="80000">
                <p:cTn id="18" fill="hold" display="0">
                  <p:stCondLst>
                    <p:cond delay="indefinite"/>
                  </p:stCondLst>
                  <p:endCondLst>
                    <p:cond evt="onStopAudio" delay="0">
                      <p:tgtEl>
                        <p:sldTgt/>
                      </p:tgtEl>
                    </p:cond>
                  </p:endCondLst>
                </p:cTn>
                <p:tgtEl>
                  <p:spTgt spid="24"/>
                </p:tgtEl>
              </p:cMediaNode>
            </p:audio>
            <p:audio>
              <p:cMediaNode vol="80000">
                <p:cTn id="19" fill="hold" display="0">
                  <p:stCondLst>
                    <p:cond delay="indefinite"/>
                  </p:stCondLst>
                  <p:endCondLst>
                    <p:cond evt="onStopAudio" delay="0">
                      <p:tgtEl>
                        <p:sldTgt/>
                      </p:tgtEl>
                    </p:cond>
                  </p:endCondLst>
                </p:cTn>
                <p:tgtEl>
                  <p:spTgt spid="25"/>
                </p:tgtEl>
              </p:cMediaNode>
            </p:audio>
            <p:audio>
              <p:cMediaNode vol="80000">
                <p:cTn id="20" fill="hold" display="0">
                  <p:stCondLst>
                    <p:cond delay="indefinite"/>
                  </p:stCondLst>
                  <p:endCondLst>
                    <p:cond evt="onStopAudio" delay="0">
                      <p:tgtEl>
                        <p:sldTgt/>
                      </p:tgtEl>
                    </p:cond>
                  </p:endCondLst>
                </p:cTn>
                <p:tgtEl>
                  <p:spTgt spid="2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The University of Wales Trinity Saint David (UWTSD) | 4theRegion">
            <a:extLst>
              <a:ext uri="{FF2B5EF4-FFF2-40B4-BE49-F238E27FC236}">
                <a16:creationId xmlns:a16="http://schemas.microsoft.com/office/drawing/2014/main" id="{941980A9-A2A1-7DC1-876E-7D4D49BCFDF4}"/>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t="18288" b="20560"/>
          <a:stretch/>
        </p:blipFill>
        <p:spPr bwMode="auto">
          <a:xfrm>
            <a:off x="0" y="-2166"/>
            <a:ext cx="2123110" cy="899502"/>
          </a:xfrm>
          <a:prstGeom prst="rect">
            <a:avLst/>
          </a:prstGeom>
          <a:noFill/>
          <a:ln>
            <a:noFill/>
          </a:ln>
          <a:extLst>
            <a:ext uri="{53640926-AAD7-44D8-BBD7-CCE9431645EC}">
              <a14:shadowObscured xmlns:a14="http://schemas.microsoft.com/office/drawing/2010/main"/>
            </a:ext>
          </a:extLst>
        </p:spPr>
      </p:pic>
      <p:sp>
        <p:nvSpPr>
          <p:cNvPr id="12" name="Text Box 2">
            <a:extLst>
              <a:ext uri="{FF2B5EF4-FFF2-40B4-BE49-F238E27FC236}">
                <a16:creationId xmlns:a16="http://schemas.microsoft.com/office/drawing/2014/main" id="{98ECA9E0-DE37-981C-7FCD-8C80D1999EF4}"/>
              </a:ext>
            </a:extLst>
          </p:cNvPr>
          <p:cNvSpPr txBox="1">
            <a:spLocks noChangeArrowheads="1"/>
          </p:cNvSpPr>
          <p:nvPr/>
        </p:nvSpPr>
        <p:spPr bwMode="auto">
          <a:xfrm>
            <a:off x="58266" y="830669"/>
            <a:ext cx="1702676" cy="224659"/>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900"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Georgina Meek </a:t>
            </a:r>
            <a:r>
              <a:rPr lang="en-GB" sz="900" b="1"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2206822</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3" name="Graphic 6" descr="Sound Medium with solid fill">
            <a:extLst>
              <a:ext uri="{FF2B5EF4-FFF2-40B4-BE49-F238E27FC236}">
                <a16:creationId xmlns:a16="http://schemas.microsoft.com/office/drawing/2014/main" id="{82BAEC97-DCD2-F15D-73C7-0E1CB0729737}"/>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603821" y="646714"/>
            <a:ext cx="632460" cy="632460"/>
          </a:xfrm>
          <a:prstGeom prst="rect">
            <a:avLst/>
          </a:prstGeom>
        </p:spPr>
      </p:pic>
      <p:sp>
        <p:nvSpPr>
          <p:cNvPr id="14" name="Rectangle 13">
            <a:extLst>
              <a:ext uri="{FF2B5EF4-FFF2-40B4-BE49-F238E27FC236}">
                <a16:creationId xmlns:a16="http://schemas.microsoft.com/office/drawing/2014/main" id="{E1EE2594-25A2-2D21-7861-5619E3F6FD58}"/>
              </a:ext>
            </a:extLst>
          </p:cNvPr>
          <p:cNvSpPr/>
          <p:nvPr/>
        </p:nvSpPr>
        <p:spPr>
          <a:xfrm>
            <a:off x="2247921" y="-34673"/>
            <a:ext cx="10154285" cy="134930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6" name="Rectangle 15">
            <a:extLst>
              <a:ext uri="{FF2B5EF4-FFF2-40B4-BE49-F238E27FC236}">
                <a16:creationId xmlns:a16="http://schemas.microsoft.com/office/drawing/2014/main" id="{72A5E9CA-0311-ED83-A7DF-B67DABC58B03}"/>
              </a:ext>
            </a:extLst>
          </p:cNvPr>
          <p:cNvSpPr/>
          <p:nvPr/>
        </p:nvSpPr>
        <p:spPr>
          <a:xfrm>
            <a:off x="2314378" y="39855"/>
            <a:ext cx="9819356" cy="1177290"/>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Text Box 2">
            <a:extLst>
              <a:ext uri="{FF2B5EF4-FFF2-40B4-BE49-F238E27FC236}">
                <a16:creationId xmlns:a16="http://schemas.microsoft.com/office/drawing/2014/main" id="{8A59A3EF-7AAE-A399-ACE2-71277475378E}"/>
              </a:ext>
            </a:extLst>
          </p:cNvPr>
          <p:cNvSpPr txBox="1">
            <a:spLocks noChangeArrowheads="1"/>
          </p:cNvSpPr>
          <p:nvPr/>
        </p:nvSpPr>
        <p:spPr bwMode="auto">
          <a:xfrm>
            <a:off x="2283766" y="118534"/>
            <a:ext cx="9741778" cy="1098611"/>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3000" kern="100" dirty="0">
                <a:solidFill>
                  <a:srgbClr val="FFCC00"/>
                </a:solidFill>
                <a:effectLst/>
                <a:latin typeface="Berlin Sans FB Demi" panose="020E0802020502020306" pitchFamily="34" charset="0"/>
                <a:ea typeface="Calibri" panose="020F0502020204030204" pitchFamily="34" charset="0"/>
                <a:cs typeface="Times New Roman" panose="02020603050405020304" pitchFamily="18" charset="0"/>
              </a:rPr>
              <a:t>What underlaying factors impact student motivation, participation, and engagement?</a:t>
            </a:r>
            <a:endParaRPr lang="en-GB" sz="3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0" name="Rectangle 19">
            <a:extLst>
              <a:ext uri="{FF2B5EF4-FFF2-40B4-BE49-F238E27FC236}">
                <a16:creationId xmlns:a16="http://schemas.microsoft.com/office/drawing/2014/main" id="{D492539C-9A2C-FCC6-30A5-85A7075340EA}"/>
              </a:ext>
            </a:extLst>
          </p:cNvPr>
          <p:cNvSpPr/>
          <p:nvPr/>
        </p:nvSpPr>
        <p:spPr>
          <a:xfrm>
            <a:off x="-8003" y="1291673"/>
            <a:ext cx="12200003" cy="5566327"/>
          </a:xfrm>
          <a:prstGeom prst="rect">
            <a:avLst/>
          </a:prstGeom>
          <a:solidFill>
            <a:srgbClr val="FFCC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1" name="Rectangle 20">
            <a:extLst>
              <a:ext uri="{FF2B5EF4-FFF2-40B4-BE49-F238E27FC236}">
                <a16:creationId xmlns:a16="http://schemas.microsoft.com/office/drawing/2014/main" id="{789B17FF-F924-4A30-4F2D-1806A0615481}"/>
              </a:ext>
            </a:extLst>
          </p:cNvPr>
          <p:cNvSpPr/>
          <p:nvPr/>
        </p:nvSpPr>
        <p:spPr>
          <a:xfrm>
            <a:off x="87535" y="1414751"/>
            <a:ext cx="12008923" cy="5324715"/>
          </a:xfrm>
          <a:prstGeom prst="rect">
            <a:avLst/>
          </a:prstGeom>
          <a:solidFill>
            <a:srgbClr val="D6A3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 name="Text Box 2">
            <a:extLst>
              <a:ext uri="{FF2B5EF4-FFF2-40B4-BE49-F238E27FC236}">
                <a16:creationId xmlns:a16="http://schemas.microsoft.com/office/drawing/2014/main" id="{EB35AC55-F665-E32A-E1F7-6C0200FC1618}"/>
              </a:ext>
            </a:extLst>
          </p:cNvPr>
          <p:cNvSpPr txBox="1">
            <a:spLocks noChangeArrowheads="1"/>
          </p:cNvSpPr>
          <p:nvPr/>
        </p:nvSpPr>
        <p:spPr bwMode="auto">
          <a:xfrm>
            <a:off x="294706" y="2296397"/>
            <a:ext cx="11531600" cy="4063817"/>
          </a:xfrm>
          <a:prstGeom prst="rect">
            <a:avLst/>
          </a:prstGeom>
          <a:solidFill>
            <a:schemeClr val="bg2">
              <a:lumMod val="10000"/>
            </a:schemeClr>
          </a:solidFill>
          <a:ln w="9525">
            <a:solidFill>
              <a:schemeClr val="tx1"/>
            </a:solidFill>
            <a:miter lim="800000"/>
            <a:headEnd/>
            <a:tailEnd/>
          </a:ln>
        </p:spPr>
        <p:txBody>
          <a:bodyPr rot="0" vert="horz" wrap="square" lIns="91440" tIns="45720" rIns="91440" bIns="45720" anchor="ctr" anchorCtr="0">
            <a:noAutofit/>
          </a:bodyPr>
          <a:lstStyle/>
          <a:p>
            <a:r>
              <a:rPr lang="en-GB" sz="17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COVID-19 and Mental Health</a:t>
            </a:r>
            <a:endParaRPr lang="en-GB" sz="17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500"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The pandemic had diverse effects on participants. Some faced decreased motivation and online learning challenges, while others experienced positive impacts from reduced distractions. Mental health was prominently impacted and significantly affected concentration, motivation, engagement, and participation. Participants suggested incorporating mindfulness techniques, lighter workloads, flexible deadlines, and providing additional support and one-on-one assistance to create a safer learning environment.</a:t>
            </a:r>
            <a:endParaRPr lang="en-GB" sz="15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5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a:t>
            </a:r>
            <a:endParaRPr lang="en-GB" sz="15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7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Additional Learning Needs and Inclusivity</a:t>
            </a:r>
            <a:endParaRPr lang="en-GB" sz="17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500"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12 out of 27 participants disclosed having learning difficulties, including conditions like ADHD, autism, dyslexia, and dyspraxia and highlighted the specific challenges they encountered, such as decreased concentration and motivation, increased anxiety, spelling difficulties, and the need for additional clarification. However, 15 out of 27 participants reported not having learning difficulties. It is imperative to make necessary accommodations and adjustments within the classroom environment to support all learners to create an inclusive atmosphere that fosters optimal student </a:t>
            </a:r>
            <a:r>
              <a:rPr lang="en-GB" sz="15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achievement (Abdullah, 2015, pp.15-18).</a:t>
            </a:r>
            <a:r>
              <a:rPr lang="en-GB" sz="1500" i="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a:t>
            </a:r>
            <a:r>
              <a:rPr lang="en-GB" sz="15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A majority perceived their learning environment to be somewhat inclusive but suggested improvements such as increased support, dyslexia support, individualized activities, reduced pressure, varied teaching styles, and teacher accommodations. An inclusive classroom environment that values everyone's strengths and contributions is essential for fostering student motivation, participation, and engagement in learning (University College London, 2019).</a:t>
            </a:r>
            <a:endParaRPr lang="en-GB" sz="15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Rounded Corners 10">
            <a:extLst>
              <a:ext uri="{FF2B5EF4-FFF2-40B4-BE49-F238E27FC236}">
                <a16:creationId xmlns:a16="http://schemas.microsoft.com/office/drawing/2014/main" id="{FF53C831-A148-E90F-9263-81501E4315A4}"/>
              </a:ext>
            </a:extLst>
          </p:cNvPr>
          <p:cNvSpPr/>
          <p:nvPr/>
        </p:nvSpPr>
        <p:spPr>
          <a:xfrm>
            <a:off x="167916" y="1521480"/>
            <a:ext cx="639336" cy="593394"/>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92099E00-91F4-394B-15DF-820FE2B87061}"/>
              </a:ext>
            </a:extLst>
          </p:cNvPr>
          <p:cNvSpPr/>
          <p:nvPr/>
        </p:nvSpPr>
        <p:spPr>
          <a:xfrm>
            <a:off x="956654" y="1521480"/>
            <a:ext cx="639336" cy="593394"/>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BF768304-21FC-378A-E56A-A7A07A721A13}"/>
              </a:ext>
            </a:extLst>
          </p:cNvPr>
          <p:cNvSpPr/>
          <p:nvPr/>
        </p:nvSpPr>
        <p:spPr>
          <a:xfrm>
            <a:off x="2501286" y="1522479"/>
            <a:ext cx="639336" cy="593394"/>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54AF2937-BADF-9F2D-7A07-DEE936AB9C93}"/>
              </a:ext>
            </a:extLst>
          </p:cNvPr>
          <p:cNvSpPr/>
          <p:nvPr/>
        </p:nvSpPr>
        <p:spPr>
          <a:xfrm>
            <a:off x="1728164" y="1515587"/>
            <a:ext cx="639336" cy="593394"/>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Recorded Sound">
            <a:hlinkClick r:id="" action="ppaction://media"/>
            <a:extLst>
              <a:ext uri="{FF2B5EF4-FFF2-40B4-BE49-F238E27FC236}">
                <a16:creationId xmlns:a16="http://schemas.microsoft.com/office/drawing/2014/main" id="{50B7C7B1-CD72-8A35-ECA5-BFB31A853192}"/>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248883" y="1610533"/>
            <a:ext cx="487363" cy="487363"/>
          </a:xfrm>
          <a:prstGeom prst="rect">
            <a:avLst/>
          </a:prstGeom>
        </p:spPr>
      </p:pic>
      <p:pic>
        <p:nvPicPr>
          <p:cNvPr id="6" name="Recorded Sound">
            <a:hlinkClick r:id="" action="ppaction://media"/>
            <a:extLst>
              <a:ext uri="{FF2B5EF4-FFF2-40B4-BE49-F238E27FC236}">
                <a16:creationId xmlns:a16="http://schemas.microsoft.com/office/drawing/2014/main" id="{4C46326F-3DFD-3BF2-E210-F9F36578FD69}"/>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1040830" y="1617267"/>
            <a:ext cx="487363" cy="487363"/>
          </a:xfrm>
          <a:prstGeom prst="rect">
            <a:avLst/>
          </a:prstGeom>
        </p:spPr>
      </p:pic>
      <p:pic>
        <p:nvPicPr>
          <p:cNvPr id="8" name="Recorded Sound">
            <a:hlinkClick r:id="" action="ppaction://media"/>
            <a:extLst>
              <a:ext uri="{FF2B5EF4-FFF2-40B4-BE49-F238E27FC236}">
                <a16:creationId xmlns:a16="http://schemas.microsoft.com/office/drawing/2014/main" id="{BE9047FF-8DDF-CC95-905B-15860B9D72FF}"/>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1818916" y="1610532"/>
            <a:ext cx="487363" cy="487363"/>
          </a:xfrm>
          <a:prstGeom prst="rect">
            <a:avLst/>
          </a:prstGeom>
        </p:spPr>
      </p:pic>
      <p:pic>
        <p:nvPicPr>
          <p:cNvPr id="9" name="Recorded Sound">
            <a:hlinkClick r:id="" action="ppaction://media"/>
            <a:extLst>
              <a:ext uri="{FF2B5EF4-FFF2-40B4-BE49-F238E27FC236}">
                <a16:creationId xmlns:a16="http://schemas.microsoft.com/office/drawing/2014/main" id="{FDE7F8EA-66AB-F29E-DA97-80DD8DDCF75E}"/>
              </a:ext>
            </a:extLst>
          </p:cNvPr>
          <p:cNvPicPr>
            <a:picLocks noChangeAspect="1"/>
          </p:cNvPicPr>
          <p:nvPr>
            <a:audioFile r:link="rId8"/>
            <p:extLst>
              <p:ext uri="{DAA4B4D4-6D71-4841-9C94-3DE7FCFB9230}">
                <p14:media xmlns:p14="http://schemas.microsoft.com/office/powerpoint/2010/main" r:embed="rId7"/>
              </p:ext>
            </p:extLst>
          </p:nvPr>
        </p:nvPicPr>
        <p:blipFill>
          <a:blip r:embed="rId14"/>
          <a:stretch>
            <a:fillRect/>
          </a:stretch>
        </p:blipFill>
        <p:spPr>
          <a:xfrm>
            <a:off x="2577272" y="1610531"/>
            <a:ext cx="487363" cy="487363"/>
          </a:xfrm>
          <a:prstGeom prst="rect">
            <a:avLst/>
          </a:prstGeom>
        </p:spPr>
      </p:pic>
    </p:spTree>
    <p:extLst>
      <p:ext uri="{BB962C8B-B14F-4D97-AF65-F5344CB8AC3E}">
        <p14:creationId xmlns:p14="http://schemas.microsoft.com/office/powerpoint/2010/main" val="3163567768"/>
      </p:ext>
    </p:extLst>
  </p:cSld>
  <p:clrMapOvr>
    <a:masterClrMapping/>
  </p:clrMapOvr>
  <mc:AlternateContent xmlns:mc="http://schemas.openxmlformats.org/markup-compatibility/2006">
    <mc:Choice xmlns:p14="http://schemas.microsoft.com/office/powerpoint/2010/main" Requires="p14">
      <p:transition spd="slow" advTm="20992">
        <p14:reveal thruBlk="1"/>
      </p:transition>
    </mc:Choice>
    <mc:Fallback>
      <p:transition spd="slow" advTm="20992">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04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2541"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6960" fill="hold"/>
                                        <p:tgtEl>
                                          <p:spTgt spid="8"/>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30208"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5"/>
                </p:tgtEl>
              </p:cMediaNode>
            </p:audio>
            <p:audio>
              <p:cMediaNode vol="80000">
                <p:cTn id="20" fill="hold" display="0">
                  <p:stCondLst>
                    <p:cond delay="indefinite"/>
                  </p:stCondLst>
                  <p:endCondLst>
                    <p:cond evt="onStopAudio" delay="0">
                      <p:tgtEl>
                        <p:sldTgt/>
                      </p:tgtEl>
                    </p:cond>
                  </p:endCondLst>
                </p:cTn>
                <p:tgtEl>
                  <p:spTgt spid="6"/>
                </p:tgtEl>
              </p:cMediaNode>
            </p:audio>
            <p:audio>
              <p:cMediaNode vol="80000">
                <p:cTn id="21" fill="hold" display="0">
                  <p:stCondLst>
                    <p:cond delay="indefinite"/>
                  </p:stCondLst>
                  <p:endCondLst>
                    <p:cond evt="onStopAudio" delay="0">
                      <p:tgtEl>
                        <p:sldTgt/>
                      </p:tgtEl>
                    </p:cond>
                  </p:endCondLst>
                </p:cTn>
                <p:tgtEl>
                  <p:spTgt spid="8"/>
                </p:tgtEl>
              </p:cMediaNode>
            </p:audio>
            <p:audio>
              <p:cMediaNode vol="80000">
                <p:cTn id="22"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The University of Wales Trinity Saint David (UWTSD) | 4theRegion">
            <a:extLst>
              <a:ext uri="{FF2B5EF4-FFF2-40B4-BE49-F238E27FC236}">
                <a16:creationId xmlns:a16="http://schemas.microsoft.com/office/drawing/2014/main" id="{941980A9-A2A1-7DC1-876E-7D4D49BCFDF4}"/>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t="18288" b="20560"/>
          <a:stretch/>
        </p:blipFill>
        <p:spPr bwMode="auto">
          <a:xfrm>
            <a:off x="0" y="-2166"/>
            <a:ext cx="2123110" cy="899502"/>
          </a:xfrm>
          <a:prstGeom prst="rect">
            <a:avLst/>
          </a:prstGeom>
          <a:noFill/>
          <a:ln>
            <a:noFill/>
          </a:ln>
          <a:extLst>
            <a:ext uri="{53640926-AAD7-44D8-BBD7-CCE9431645EC}">
              <a14:shadowObscured xmlns:a14="http://schemas.microsoft.com/office/drawing/2010/main"/>
            </a:ext>
          </a:extLst>
        </p:spPr>
      </p:pic>
      <p:sp>
        <p:nvSpPr>
          <p:cNvPr id="12" name="Text Box 2">
            <a:extLst>
              <a:ext uri="{FF2B5EF4-FFF2-40B4-BE49-F238E27FC236}">
                <a16:creationId xmlns:a16="http://schemas.microsoft.com/office/drawing/2014/main" id="{98ECA9E0-DE37-981C-7FCD-8C80D1999EF4}"/>
              </a:ext>
            </a:extLst>
          </p:cNvPr>
          <p:cNvSpPr txBox="1">
            <a:spLocks noChangeArrowheads="1"/>
          </p:cNvSpPr>
          <p:nvPr/>
        </p:nvSpPr>
        <p:spPr bwMode="auto">
          <a:xfrm>
            <a:off x="58266" y="830669"/>
            <a:ext cx="1702676" cy="224659"/>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900"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Georgina Meek </a:t>
            </a:r>
            <a:r>
              <a:rPr lang="en-GB" sz="900" b="1"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2206822</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3" name="Graphic 6" descr="Sound Medium with solid fill">
            <a:extLst>
              <a:ext uri="{FF2B5EF4-FFF2-40B4-BE49-F238E27FC236}">
                <a16:creationId xmlns:a16="http://schemas.microsoft.com/office/drawing/2014/main" id="{82BAEC97-DCD2-F15D-73C7-0E1CB0729737}"/>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603821" y="646714"/>
            <a:ext cx="632460" cy="632460"/>
          </a:xfrm>
          <a:prstGeom prst="rect">
            <a:avLst/>
          </a:prstGeom>
        </p:spPr>
      </p:pic>
      <p:sp>
        <p:nvSpPr>
          <p:cNvPr id="14" name="Rectangle 13">
            <a:extLst>
              <a:ext uri="{FF2B5EF4-FFF2-40B4-BE49-F238E27FC236}">
                <a16:creationId xmlns:a16="http://schemas.microsoft.com/office/drawing/2014/main" id="{E1EE2594-25A2-2D21-7861-5619E3F6FD58}"/>
              </a:ext>
            </a:extLst>
          </p:cNvPr>
          <p:cNvSpPr/>
          <p:nvPr/>
        </p:nvSpPr>
        <p:spPr>
          <a:xfrm>
            <a:off x="2247921" y="-34673"/>
            <a:ext cx="10154285" cy="134930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6" name="Rectangle 15">
            <a:extLst>
              <a:ext uri="{FF2B5EF4-FFF2-40B4-BE49-F238E27FC236}">
                <a16:creationId xmlns:a16="http://schemas.microsoft.com/office/drawing/2014/main" id="{72A5E9CA-0311-ED83-A7DF-B67DABC58B03}"/>
              </a:ext>
            </a:extLst>
          </p:cNvPr>
          <p:cNvSpPr/>
          <p:nvPr/>
        </p:nvSpPr>
        <p:spPr>
          <a:xfrm>
            <a:off x="2314378" y="39855"/>
            <a:ext cx="9819356" cy="1177290"/>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Text Box 2">
            <a:extLst>
              <a:ext uri="{FF2B5EF4-FFF2-40B4-BE49-F238E27FC236}">
                <a16:creationId xmlns:a16="http://schemas.microsoft.com/office/drawing/2014/main" id="{8A59A3EF-7AAE-A399-ACE2-71277475378E}"/>
              </a:ext>
            </a:extLst>
          </p:cNvPr>
          <p:cNvSpPr txBox="1">
            <a:spLocks noChangeArrowheads="1"/>
          </p:cNvSpPr>
          <p:nvPr/>
        </p:nvSpPr>
        <p:spPr bwMode="auto">
          <a:xfrm>
            <a:off x="2283766" y="118534"/>
            <a:ext cx="9741778" cy="1098611"/>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3000" kern="100" dirty="0">
                <a:solidFill>
                  <a:srgbClr val="FFCC00"/>
                </a:solidFill>
                <a:effectLst/>
                <a:latin typeface="Berlin Sans FB Demi" panose="020E0802020502020306" pitchFamily="34" charset="0"/>
                <a:ea typeface="Calibri" panose="020F0502020204030204" pitchFamily="34" charset="0"/>
                <a:cs typeface="Times New Roman" panose="02020603050405020304" pitchFamily="18" charset="0"/>
              </a:rPr>
              <a:t>What underlaying factors impact student motivation, participation, and engagement?</a:t>
            </a:r>
            <a:endParaRPr lang="en-GB" sz="3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0" name="Rectangle 19">
            <a:extLst>
              <a:ext uri="{FF2B5EF4-FFF2-40B4-BE49-F238E27FC236}">
                <a16:creationId xmlns:a16="http://schemas.microsoft.com/office/drawing/2014/main" id="{D492539C-9A2C-FCC6-30A5-85A7075340EA}"/>
              </a:ext>
            </a:extLst>
          </p:cNvPr>
          <p:cNvSpPr/>
          <p:nvPr/>
        </p:nvSpPr>
        <p:spPr>
          <a:xfrm>
            <a:off x="-8003" y="1291673"/>
            <a:ext cx="12200003" cy="5566327"/>
          </a:xfrm>
          <a:prstGeom prst="rect">
            <a:avLst/>
          </a:prstGeom>
          <a:solidFill>
            <a:srgbClr val="FFCC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1" name="Rectangle 20">
            <a:extLst>
              <a:ext uri="{FF2B5EF4-FFF2-40B4-BE49-F238E27FC236}">
                <a16:creationId xmlns:a16="http://schemas.microsoft.com/office/drawing/2014/main" id="{789B17FF-F924-4A30-4F2D-1806A0615481}"/>
              </a:ext>
            </a:extLst>
          </p:cNvPr>
          <p:cNvSpPr/>
          <p:nvPr/>
        </p:nvSpPr>
        <p:spPr>
          <a:xfrm>
            <a:off x="87535" y="1414751"/>
            <a:ext cx="12008923" cy="5324715"/>
          </a:xfrm>
          <a:prstGeom prst="rect">
            <a:avLst/>
          </a:prstGeom>
          <a:solidFill>
            <a:srgbClr val="D6A3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 name="Text Box 2">
            <a:extLst>
              <a:ext uri="{FF2B5EF4-FFF2-40B4-BE49-F238E27FC236}">
                <a16:creationId xmlns:a16="http://schemas.microsoft.com/office/drawing/2014/main" id="{CFC346DD-9E35-07E6-9BA9-763F03A26E50}"/>
              </a:ext>
            </a:extLst>
          </p:cNvPr>
          <p:cNvSpPr txBox="1">
            <a:spLocks noChangeArrowheads="1"/>
          </p:cNvSpPr>
          <p:nvPr/>
        </p:nvSpPr>
        <p:spPr bwMode="auto">
          <a:xfrm>
            <a:off x="1920051" y="1988932"/>
            <a:ext cx="8799635" cy="3454317"/>
          </a:xfrm>
          <a:prstGeom prst="rect">
            <a:avLst/>
          </a:prstGeom>
          <a:solidFill>
            <a:srgbClr val="F5CD29"/>
          </a:solidFill>
          <a:ln w="9525">
            <a:solidFill>
              <a:schemeClr val="tx1"/>
            </a:solidFill>
            <a:miter lim="800000"/>
            <a:headEnd/>
            <a:tailEnd/>
          </a:ln>
        </p:spPr>
        <p:txBody>
          <a:bodyPr rot="0" vert="horz" wrap="square" lIns="91440" tIns="45720" rIns="91440" bIns="45720" anchor="ctr" anchorCtr="0">
            <a:noAutofit/>
          </a:bodyPr>
          <a:lstStyle/>
          <a:p>
            <a:r>
              <a:rPr lang="en-GB" sz="2000" b="1" i="0" kern="100" dirty="0">
                <a:effectLst/>
                <a:latin typeface="Arial Nova" panose="020B0504020202020204" pitchFamily="34" charset="0"/>
                <a:ea typeface="Calibri" panose="020F0502020204030204" pitchFamily="34" charset="0"/>
                <a:cs typeface="Times New Roman" panose="02020603050405020304" pitchFamily="18" charset="0"/>
              </a:rPr>
              <a:t>Conclusion</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i="0" kern="100" dirty="0">
                <a:effectLst/>
                <a:latin typeface="Arial Nova" panose="020B0504020202020204" pitchFamily="34" charset="0"/>
                <a:ea typeface="Calibri" panose="020F0502020204030204" pitchFamily="34" charset="0"/>
                <a:cs typeface="Times New Roman" panose="02020603050405020304" pitchFamily="18" charset="0"/>
              </a:rPr>
              <a:t>The research project revealed motivation, participation, and engagement in students are influenced by various internal and external factors. Key factors such as interest in the subject, teacher methods, personal life, peers, and mental health were found to impact motivation and participation. Social interaction, support, and a welcoming learning environment were also significant factors in promoting participation. To enhance engagement, participants recommended incorporating diverse teaching methods, involving students to promote active learning, and creating an enthusiastic learning atmosphere. The study particularly highlighted the importance of supporting additional learning needs and mental health, especially after the impacts COVID-19 pandemic. By implementing the recommendations stated, educators can foster an all-inclusive and supportive learning environment that enhances student motivation, participation, and engagement, that enhances learner outcomes.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Rounded Corners 7">
            <a:extLst>
              <a:ext uri="{FF2B5EF4-FFF2-40B4-BE49-F238E27FC236}">
                <a16:creationId xmlns:a16="http://schemas.microsoft.com/office/drawing/2014/main" id="{F5F0B1A3-1C6D-0FD9-8A0F-5F754D1F4078}"/>
              </a:ext>
            </a:extLst>
          </p:cNvPr>
          <p:cNvSpPr/>
          <p:nvPr/>
        </p:nvSpPr>
        <p:spPr>
          <a:xfrm>
            <a:off x="698521" y="2212619"/>
            <a:ext cx="893922" cy="814988"/>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7921EEAA-95D6-1594-13DA-88E7614B8C76}"/>
              </a:ext>
            </a:extLst>
          </p:cNvPr>
          <p:cNvSpPr/>
          <p:nvPr/>
        </p:nvSpPr>
        <p:spPr>
          <a:xfrm>
            <a:off x="698521" y="3244110"/>
            <a:ext cx="893922" cy="814988"/>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3AA30A67-223F-56C1-805E-1A10C6D475C1}"/>
              </a:ext>
            </a:extLst>
          </p:cNvPr>
          <p:cNvSpPr/>
          <p:nvPr/>
        </p:nvSpPr>
        <p:spPr>
          <a:xfrm>
            <a:off x="698521" y="4315985"/>
            <a:ext cx="893922" cy="814988"/>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Recorded Sound">
            <a:hlinkClick r:id="" action="ppaction://media"/>
            <a:extLst>
              <a:ext uri="{FF2B5EF4-FFF2-40B4-BE49-F238E27FC236}">
                <a16:creationId xmlns:a16="http://schemas.microsoft.com/office/drawing/2014/main" id="{7C4239E0-C2ED-70E0-503C-AD5DD124FD38}"/>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909604" y="2425006"/>
            <a:ext cx="487363" cy="487363"/>
          </a:xfrm>
          <a:prstGeom prst="rect">
            <a:avLst/>
          </a:prstGeom>
        </p:spPr>
      </p:pic>
      <p:pic>
        <p:nvPicPr>
          <p:cNvPr id="5" name="Recorded Sound">
            <a:hlinkClick r:id="" action="ppaction://media"/>
            <a:extLst>
              <a:ext uri="{FF2B5EF4-FFF2-40B4-BE49-F238E27FC236}">
                <a16:creationId xmlns:a16="http://schemas.microsoft.com/office/drawing/2014/main" id="{10F2302B-8776-FE19-1090-753AAE37E5AA}"/>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901800" y="3429000"/>
            <a:ext cx="487363" cy="487363"/>
          </a:xfrm>
          <a:prstGeom prst="rect">
            <a:avLst/>
          </a:prstGeom>
        </p:spPr>
      </p:pic>
      <p:pic>
        <p:nvPicPr>
          <p:cNvPr id="7" name="Recorded Sound">
            <a:hlinkClick r:id="" action="ppaction://media"/>
            <a:extLst>
              <a:ext uri="{FF2B5EF4-FFF2-40B4-BE49-F238E27FC236}">
                <a16:creationId xmlns:a16="http://schemas.microsoft.com/office/drawing/2014/main" id="{1E48421E-C8F4-B1A6-C3F5-4E9BDF32ECBC}"/>
              </a:ext>
            </a:extLst>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901799" y="4479797"/>
            <a:ext cx="487363" cy="487363"/>
          </a:xfrm>
          <a:prstGeom prst="rect">
            <a:avLst/>
          </a:prstGeom>
        </p:spPr>
      </p:pic>
    </p:spTree>
    <p:extLst>
      <p:ext uri="{BB962C8B-B14F-4D97-AF65-F5344CB8AC3E}">
        <p14:creationId xmlns:p14="http://schemas.microsoft.com/office/powerpoint/2010/main" val="810796393"/>
      </p:ext>
    </p:extLst>
  </p:cSld>
  <p:clrMapOvr>
    <a:masterClrMapping/>
  </p:clrMapOvr>
  <mc:AlternateContent xmlns:mc="http://schemas.openxmlformats.org/markup-compatibility/2006">
    <mc:Choice xmlns:p14="http://schemas.microsoft.com/office/powerpoint/2010/main" Requires="p14">
      <p:transition spd="slow" advTm="19807">
        <p14:reveal thruBlk="1"/>
      </p:transition>
    </mc:Choice>
    <mc:Fallback>
      <p:transition spd="slow" advTm="19807">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807"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5790"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884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4"/>
                </p:tgtEl>
              </p:cMediaNode>
            </p:audio>
            <p:audio>
              <p:cMediaNode vol="80000">
                <p:cTn id="16" fill="hold" display="0">
                  <p:stCondLst>
                    <p:cond delay="indefinite"/>
                  </p:stCondLst>
                  <p:endCondLst>
                    <p:cond evt="onStopAudio" delay="0">
                      <p:tgtEl>
                        <p:sldTgt/>
                      </p:tgtEl>
                    </p:cond>
                  </p:endCondLst>
                </p:cTn>
                <p:tgtEl>
                  <p:spTgt spid="5"/>
                </p:tgtEl>
              </p:cMediaNode>
            </p:audio>
            <p:audio>
              <p:cMediaNode vol="80000">
                <p:cTn id="1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The University of Wales Trinity Saint David (UWTSD) | 4theRegion">
            <a:extLst>
              <a:ext uri="{FF2B5EF4-FFF2-40B4-BE49-F238E27FC236}">
                <a16:creationId xmlns:a16="http://schemas.microsoft.com/office/drawing/2014/main" id="{941980A9-A2A1-7DC1-876E-7D4D49BCFDF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18288" b="20560"/>
          <a:stretch/>
        </p:blipFill>
        <p:spPr bwMode="auto">
          <a:xfrm>
            <a:off x="0" y="-2166"/>
            <a:ext cx="2123110" cy="899502"/>
          </a:xfrm>
          <a:prstGeom prst="rect">
            <a:avLst/>
          </a:prstGeom>
          <a:noFill/>
          <a:ln>
            <a:noFill/>
          </a:ln>
          <a:extLst>
            <a:ext uri="{53640926-AAD7-44D8-BBD7-CCE9431645EC}">
              <a14:shadowObscured xmlns:a14="http://schemas.microsoft.com/office/drawing/2010/main"/>
            </a:ext>
          </a:extLst>
        </p:spPr>
      </p:pic>
      <p:sp>
        <p:nvSpPr>
          <p:cNvPr id="12" name="Text Box 2">
            <a:extLst>
              <a:ext uri="{FF2B5EF4-FFF2-40B4-BE49-F238E27FC236}">
                <a16:creationId xmlns:a16="http://schemas.microsoft.com/office/drawing/2014/main" id="{98ECA9E0-DE37-981C-7FCD-8C80D1999EF4}"/>
              </a:ext>
            </a:extLst>
          </p:cNvPr>
          <p:cNvSpPr txBox="1">
            <a:spLocks noChangeArrowheads="1"/>
          </p:cNvSpPr>
          <p:nvPr/>
        </p:nvSpPr>
        <p:spPr bwMode="auto">
          <a:xfrm>
            <a:off x="58266" y="830669"/>
            <a:ext cx="1702676" cy="224659"/>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900"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Georgina Meek </a:t>
            </a:r>
            <a:r>
              <a:rPr lang="en-GB" sz="900" b="1"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2206822</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3" name="Graphic 6" descr="Sound Medium with solid fill">
            <a:extLst>
              <a:ext uri="{FF2B5EF4-FFF2-40B4-BE49-F238E27FC236}">
                <a16:creationId xmlns:a16="http://schemas.microsoft.com/office/drawing/2014/main" id="{82BAEC97-DCD2-F15D-73C7-0E1CB072973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603821" y="646714"/>
            <a:ext cx="632460" cy="632460"/>
          </a:xfrm>
          <a:prstGeom prst="rect">
            <a:avLst/>
          </a:prstGeom>
        </p:spPr>
      </p:pic>
      <p:sp>
        <p:nvSpPr>
          <p:cNvPr id="14" name="Rectangle 13">
            <a:extLst>
              <a:ext uri="{FF2B5EF4-FFF2-40B4-BE49-F238E27FC236}">
                <a16:creationId xmlns:a16="http://schemas.microsoft.com/office/drawing/2014/main" id="{E1EE2594-25A2-2D21-7861-5619E3F6FD58}"/>
              </a:ext>
            </a:extLst>
          </p:cNvPr>
          <p:cNvSpPr/>
          <p:nvPr/>
        </p:nvSpPr>
        <p:spPr>
          <a:xfrm>
            <a:off x="2247921" y="-34673"/>
            <a:ext cx="10154285" cy="134930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6" name="Rectangle 15">
            <a:extLst>
              <a:ext uri="{FF2B5EF4-FFF2-40B4-BE49-F238E27FC236}">
                <a16:creationId xmlns:a16="http://schemas.microsoft.com/office/drawing/2014/main" id="{72A5E9CA-0311-ED83-A7DF-B67DABC58B03}"/>
              </a:ext>
            </a:extLst>
          </p:cNvPr>
          <p:cNvSpPr/>
          <p:nvPr/>
        </p:nvSpPr>
        <p:spPr>
          <a:xfrm>
            <a:off x="2314378" y="39855"/>
            <a:ext cx="9819356" cy="1177290"/>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Text Box 2">
            <a:extLst>
              <a:ext uri="{FF2B5EF4-FFF2-40B4-BE49-F238E27FC236}">
                <a16:creationId xmlns:a16="http://schemas.microsoft.com/office/drawing/2014/main" id="{8A59A3EF-7AAE-A399-ACE2-71277475378E}"/>
              </a:ext>
            </a:extLst>
          </p:cNvPr>
          <p:cNvSpPr txBox="1">
            <a:spLocks noChangeArrowheads="1"/>
          </p:cNvSpPr>
          <p:nvPr/>
        </p:nvSpPr>
        <p:spPr bwMode="auto">
          <a:xfrm>
            <a:off x="2283766" y="118534"/>
            <a:ext cx="9741778" cy="1098611"/>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3000" kern="100" dirty="0">
                <a:solidFill>
                  <a:srgbClr val="FFCC00"/>
                </a:solidFill>
                <a:effectLst/>
                <a:latin typeface="Berlin Sans FB Demi" panose="020E0802020502020306" pitchFamily="34" charset="0"/>
                <a:ea typeface="Calibri" panose="020F0502020204030204" pitchFamily="34" charset="0"/>
                <a:cs typeface="Times New Roman" panose="02020603050405020304" pitchFamily="18" charset="0"/>
              </a:rPr>
              <a:t>What underlaying factors impact student motivation, participation, and engagement?</a:t>
            </a:r>
            <a:endParaRPr lang="en-GB" sz="3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0" name="Rectangle 19">
            <a:extLst>
              <a:ext uri="{FF2B5EF4-FFF2-40B4-BE49-F238E27FC236}">
                <a16:creationId xmlns:a16="http://schemas.microsoft.com/office/drawing/2014/main" id="{D492539C-9A2C-FCC6-30A5-85A7075340EA}"/>
              </a:ext>
            </a:extLst>
          </p:cNvPr>
          <p:cNvSpPr/>
          <p:nvPr/>
        </p:nvSpPr>
        <p:spPr>
          <a:xfrm>
            <a:off x="-8003" y="1291673"/>
            <a:ext cx="12200003" cy="5566327"/>
          </a:xfrm>
          <a:prstGeom prst="rect">
            <a:avLst/>
          </a:prstGeom>
          <a:solidFill>
            <a:srgbClr val="FFCC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1" name="Rectangle 20">
            <a:extLst>
              <a:ext uri="{FF2B5EF4-FFF2-40B4-BE49-F238E27FC236}">
                <a16:creationId xmlns:a16="http://schemas.microsoft.com/office/drawing/2014/main" id="{789B17FF-F924-4A30-4F2D-1806A0615481}"/>
              </a:ext>
            </a:extLst>
          </p:cNvPr>
          <p:cNvSpPr/>
          <p:nvPr/>
        </p:nvSpPr>
        <p:spPr>
          <a:xfrm>
            <a:off x="87535" y="1414751"/>
            <a:ext cx="12008923" cy="5324715"/>
          </a:xfrm>
          <a:prstGeom prst="rect">
            <a:avLst/>
          </a:prstGeom>
          <a:solidFill>
            <a:srgbClr val="D6A3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 name="Text Box 2">
            <a:extLst>
              <a:ext uri="{FF2B5EF4-FFF2-40B4-BE49-F238E27FC236}">
                <a16:creationId xmlns:a16="http://schemas.microsoft.com/office/drawing/2014/main" id="{5AED15D3-1BC4-D4A8-4B8D-06E01D572176}"/>
              </a:ext>
            </a:extLst>
          </p:cNvPr>
          <p:cNvSpPr txBox="1">
            <a:spLocks noChangeArrowheads="1"/>
          </p:cNvSpPr>
          <p:nvPr/>
        </p:nvSpPr>
        <p:spPr bwMode="auto">
          <a:xfrm>
            <a:off x="1459574" y="2049980"/>
            <a:ext cx="9264844" cy="3828856"/>
          </a:xfrm>
          <a:prstGeom prst="rect">
            <a:avLst/>
          </a:prstGeom>
          <a:solidFill>
            <a:schemeClr val="tx2">
              <a:lumMod val="50000"/>
            </a:schemeClr>
          </a:solidFill>
          <a:ln w="9525">
            <a:solidFill>
              <a:schemeClr val="tx1"/>
            </a:solidFill>
            <a:miter lim="800000"/>
            <a:headEnd/>
            <a:tailEnd/>
          </a:ln>
        </p:spPr>
        <p:txBody>
          <a:bodyPr rot="0" vert="horz" wrap="square" lIns="91440" tIns="45720" rIns="91440" bIns="45720" anchor="b" anchorCtr="0">
            <a:noAutofit/>
          </a:bodyPr>
          <a:lstStyle/>
          <a:p>
            <a:r>
              <a:rPr lang="en-GB" sz="2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Recommendations:</a:t>
            </a:r>
            <a:endPar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ourier New" panose="02070309020205020404" pitchFamily="49" charset="0"/>
              <a:buChar char="o"/>
            </a:pPr>
            <a:r>
              <a:rPr lang="en-GB" sz="16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Use a diverse range of teaching strategies to encompass all learning styles. For example, lectures, discussions, group work, and multimedia presentations.</a:t>
            </a:r>
            <a:endParaRPr lang="en-GB" sz="1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ourier New" panose="02070309020205020404" pitchFamily="49" charset="0"/>
              <a:buChar char="o"/>
            </a:pPr>
            <a:r>
              <a:rPr lang="en-GB" sz="16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Encourage active student participation to help engage students in the learning, especially requiring them to critically think and apply their knowledge. This can be done by hosting class discussions and debates.</a:t>
            </a:r>
            <a:endParaRPr lang="en-GB" sz="1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ourier New" panose="02070309020205020404" pitchFamily="49" charset="0"/>
              <a:buChar char="o"/>
            </a:pPr>
            <a:r>
              <a:rPr lang="en-GB" sz="16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Foster a positive and supportive learning environment where students feel comfortable expressing ideas and asking questions, encouraging collaboration, respect, and peer support among students.</a:t>
            </a:r>
            <a:endParaRPr lang="en-GB" sz="1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ourier New" panose="02070309020205020404" pitchFamily="49" charset="0"/>
              <a:buChar char="o"/>
            </a:pPr>
            <a:r>
              <a:rPr lang="en-GB" sz="16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Recognise and support the diverse learning needs of students by offering additional resources, assistive technologies, and differentiated assignments to meet individual requirements.</a:t>
            </a:r>
            <a:endParaRPr lang="en-GB" sz="1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ourier New" panose="02070309020205020404" pitchFamily="49" charset="0"/>
              <a:buChar char="o"/>
            </a:pPr>
            <a:r>
              <a:rPr lang="en-GB" sz="160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Offer constructive feedback on students' work, assignments, and assessments. Ensuring that feedback is specific, actionable, and focused on areas of improvement can enhance student growth and self-reflection.</a:t>
            </a:r>
            <a:endParaRPr lang="en-GB" sz="1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050"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a:t>
            </a:r>
            <a:endPar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Rounded Corners 4">
            <a:extLst>
              <a:ext uri="{FF2B5EF4-FFF2-40B4-BE49-F238E27FC236}">
                <a16:creationId xmlns:a16="http://schemas.microsoft.com/office/drawing/2014/main" id="{BB745E0E-6E56-71EA-3837-15B850059CBE}"/>
              </a:ext>
            </a:extLst>
          </p:cNvPr>
          <p:cNvSpPr/>
          <p:nvPr/>
        </p:nvSpPr>
        <p:spPr>
          <a:xfrm>
            <a:off x="442525" y="2223682"/>
            <a:ext cx="893922" cy="814988"/>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Recorded Sound">
            <a:hlinkClick r:id="" action="ppaction://media"/>
            <a:extLst>
              <a:ext uri="{FF2B5EF4-FFF2-40B4-BE49-F238E27FC236}">
                <a16:creationId xmlns:a16="http://schemas.microsoft.com/office/drawing/2014/main" id="{035B0841-0029-BACD-0142-182914A732B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04711" y="2326283"/>
            <a:ext cx="609786" cy="609786"/>
          </a:xfrm>
          <a:prstGeom prst="rect">
            <a:avLst/>
          </a:prstGeom>
        </p:spPr>
      </p:pic>
    </p:spTree>
    <p:extLst>
      <p:ext uri="{BB962C8B-B14F-4D97-AF65-F5344CB8AC3E}">
        <p14:creationId xmlns:p14="http://schemas.microsoft.com/office/powerpoint/2010/main" val="285894102"/>
      </p:ext>
    </p:extLst>
  </p:cSld>
  <p:clrMapOvr>
    <a:masterClrMapping/>
  </p:clrMapOvr>
  <mc:AlternateContent xmlns:mc="http://schemas.openxmlformats.org/markup-compatibility/2006">
    <mc:Choice xmlns:p14="http://schemas.microsoft.com/office/powerpoint/2010/main" Requires="p14">
      <p:transition spd="slow" advTm="30214">
        <p14:reveal thruBlk="1"/>
      </p:transition>
    </mc:Choice>
    <mc:Fallback>
      <p:transition spd="slow" advTm="30214">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2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The University of Wales Trinity Saint David (UWTSD) | 4theRegion">
            <a:extLst>
              <a:ext uri="{FF2B5EF4-FFF2-40B4-BE49-F238E27FC236}">
                <a16:creationId xmlns:a16="http://schemas.microsoft.com/office/drawing/2014/main" id="{941980A9-A2A1-7DC1-876E-7D4D49BCFDF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18288" b="20560"/>
          <a:stretch/>
        </p:blipFill>
        <p:spPr bwMode="auto">
          <a:xfrm>
            <a:off x="0" y="-2166"/>
            <a:ext cx="2123110" cy="899502"/>
          </a:xfrm>
          <a:prstGeom prst="rect">
            <a:avLst/>
          </a:prstGeom>
          <a:noFill/>
          <a:ln>
            <a:noFill/>
          </a:ln>
          <a:extLst>
            <a:ext uri="{53640926-AAD7-44D8-BBD7-CCE9431645EC}">
              <a14:shadowObscured xmlns:a14="http://schemas.microsoft.com/office/drawing/2010/main"/>
            </a:ext>
          </a:extLst>
        </p:spPr>
      </p:pic>
      <p:sp>
        <p:nvSpPr>
          <p:cNvPr id="12" name="Text Box 2">
            <a:extLst>
              <a:ext uri="{FF2B5EF4-FFF2-40B4-BE49-F238E27FC236}">
                <a16:creationId xmlns:a16="http://schemas.microsoft.com/office/drawing/2014/main" id="{98ECA9E0-DE37-981C-7FCD-8C80D1999EF4}"/>
              </a:ext>
            </a:extLst>
          </p:cNvPr>
          <p:cNvSpPr txBox="1">
            <a:spLocks noChangeArrowheads="1"/>
          </p:cNvSpPr>
          <p:nvPr/>
        </p:nvSpPr>
        <p:spPr bwMode="auto">
          <a:xfrm>
            <a:off x="58266" y="830669"/>
            <a:ext cx="1702676" cy="224659"/>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900"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Georgina Meek </a:t>
            </a:r>
            <a:r>
              <a:rPr lang="en-GB" sz="900" b="1" kern="100" dirty="0">
                <a:solidFill>
                  <a:srgbClr val="000000"/>
                </a:solidFill>
                <a:effectLst/>
                <a:latin typeface="Arial Nova" panose="020B0504020202020204" pitchFamily="34" charset="0"/>
                <a:ea typeface="Calibri" panose="020F0502020204030204" pitchFamily="34" charset="0"/>
                <a:cs typeface="Times New Roman" panose="02020603050405020304" pitchFamily="18" charset="0"/>
              </a:rPr>
              <a:t>2206822</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3" name="Graphic 6" descr="Sound Medium with solid fill">
            <a:extLst>
              <a:ext uri="{FF2B5EF4-FFF2-40B4-BE49-F238E27FC236}">
                <a16:creationId xmlns:a16="http://schemas.microsoft.com/office/drawing/2014/main" id="{82BAEC97-DCD2-F15D-73C7-0E1CB072973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603821" y="646714"/>
            <a:ext cx="632460" cy="632460"/>
          </a:xfrm>
          <a:prstGeom prst="rect">
            <a:avLst/>
          </a:prstGeom>
        </p:spPr>
      </p:pic>
      <p:sp>
        <p:nvSpPr>
          <p:cNvPr id="14" name="Rectangle 13">
            <a:extLst>
              <a:ext uri="{FF2B5EF4-FFF2-40B4-BE49-F238E27FC236}">
                <a16:creationId xmlns:a16="http://schemas.microsoft.com/office/drawing/2014/main" id="{E1EE2594-25A2-2D21-7861-5619E3F6FD58}"/>
              </a:ext>
            </a:extLst>
          </p:cNvPr>
          <p:cNvSpPr/>
          <p:nvPr/>
        </p:nvSpPr>
        <p:spPr>
          <a:xfrm>
            <a:off x="2247921" y="-34673"/>
            <a:ext cx="10154285" cy="134930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6" name="Rectangle 15">
            <a:extLst>
              <a:ext uri="{FF2B5EF4-FFF2-40B4-BE49-F238E27FC236}">
                <a16:creationId xmlns:a16="http://schemas.microsoft.com/office/drawing/2014/main" id="{72A5E9CA-0311-ED83-A7DF-B67DABC58B03}"/>
              </a:ext>
            </a:extLst>
          </p:cNvPr>
          <p:cNvSpPr/>
          <p:nvPr/>
        </p:nvSpPr>
        <p:spPr>
          <a:xfrm>
            <a:off x="2314378" y="39855"/>
            <a:ext cx="9819356" cy="1177290"/>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Text Box 2">
            <a:extLst>
              <a:ext uri="{FF2B5EF4-FFF2-40B4-BE49-F238E27FC236}">
                <a16:creationId xmlns:a16="http://schemas.microsoft.com/office/drawing/2014/main" id="{8A59A3EF-7AAE-A399-ACE2-71277475378E}"/>
              </a:ext>
            </a:extLst>
          </p:cNvPr>
          <p:cNvSpPr txBox="1">
            <a:spLocks noChangeArrowheads="1"/>
          </p:cNvSpPr>
          <p:nvPr/>
        </p:nvSpPr>
        <p:spPr bwMode="auto">
          <a:xfrm>
            <a:off x="2283766" y="118534"/>
            <a:ext cx="9741778" cy="1098611"/>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3000" kern="100" dirty="0">
                <a:solidFill>
                  <a:srgbClr val="FFCC00"/>
                </a:solidFill>
                <a:effectLst/>
                <a:latin typeface="Berlin Sans FB Demi" panose="020E0802020502020306" pitchFamily="34" charset="0"/>
                <a:ea typeface="Calibri" panose="020F0502020204030204" pitchFamily="34" charset="0"/>
                <a:cs typeface="Times New Roman" panose="02020603050405020304" pitchFamily="18" charset="0"/>
              </a:rPr>
              <a:t>What underlaying factors impact student motivation, participation, and engagement?</a:t>
            </a:r>
            <a:endParaRPr lang="en-GB" sz="3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0" name="Rectangle 19">
            <a:extLst>
              <a:ext uri="{FF2B5EF4-FFF2-40B4-BE49-F238E27FC236}">
                <a16:creationId xmlns:a16="http://schemas.microsoft.com/office/drawing/2014/main" id="{D492539C-9A2C-FCC6-30A5-85A7075340EA}"/>
              </a:ext>
            </a:extLst>
          </p:cNvPr>
          <p:cNvSpPr/>
          <p:nvPr/>
        </p:nvSpPr>
        <p:spPr>
          <a:xfrm>
            <a:off x="-8003" y="1291673"/>
            <a:ext cx="12200003" cy="5566327"/>
          </a:xfrm>
          <a:prstGeom prst="rect">
            <a:avLst/>
          </a:prstGeom>
          <a:solidFill>
            <a:srgbClr val="FFCC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1" name="Rectangle 20">
            <a:extLst>
              <a:ext uri="{FF2B5EF4-FFF2-40B4-BE49-F238E27FC236}">
                <a16:creationId xmlns:a16="http://schemas.microsoft.com/office/drawing/2014/main" id="{789B17FF-F924-4A30-4F2D-1806A0615481}"/>
              </a:ext>
            </a:extLst>
          </p:cNvPr>
          <p:cNvSpPr/>
          <p:nvPr/>
        </p:nvSpPr>
        <p:spPr>
          <a:xfrm>
            <a:off x="87535" y="1414751"/>
            <a:ext cx="12008923" cy="5324715"/>
          </a:xfrm>
          <a:prstGeom prst="rect">
            <a:avLst/>
          </a:prstGeom>
          <a:solidFill>
            <a:srgbClr val="D6A3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9" name="Rectangle 18">
            <a:extLst>
              <a:ext uri="{FF2B5EF4-FFF2-40B4-BE49-F238E27FC236}">
                <a16:creationId xmlns:a16="http://schemas.microsoft.com/office/drawing/2014/main" id="{1C560BA5-9075-E403-A295-8339F3CE4CBF}"/>
              </a:ext>
            </a:extLst>
          </p:cNvPr>
          <p:cNvSpPr/>
          <p:nvPr/>
        </p:nvSpPr>
        <p:spPr>
          <a:xfrm>
            <a:off x="690880" y="1837928"/>
            <a:ext cx="11075476" cy="4473815"/>
          </a:xfrm>
          <a:prstGeom prst="rect">
            <a:avLst/>
          </a:prstGeom>
          <a:solidFill>
            <a:schemeClr val="bg2">
              <a:lumMod val="1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 name="Text Box 2">
            <a:extLst>
              <a:ext uri="{FF2B5EF4-FFF2-40B4-BE49-F238E27FC236}">
                <a16:creationId xmlns:a16="http://schemas.microsoft.com/office/drawing/2014/main" id="{DAB11EDE-4E8E-570F-E56A-7F0F76EE3CBB}"/>
              </a:ext>
            </a:extLst>
          </p:cNvPr>
          <p:cNvSpPr txBox="1">
            <a:spLocks noChangeArrowheads="1"/>
          </p:cNvSpPr>
          <p:nvPr/>
        </p:nvSpPr>
        <p:spPr bwMode="auto">
          <a:xfrm>
            <a:off x="953964" y="1814193"/>
            <a:ext cx="10547156" cy="4329695"/>
          </a:xfrm>
          <a:prstGeom prst="rect">
            <a:avLst/>
          </a:prstGeom>
          <a:noFill/>
          <a:ln w="9525">
            <a:noFill/>
            <a:miter lim="800000"/>
            <a:headEnd/>
            <a:tailEnd/>
          </a:ln>
        </p:spPr>
        <p:txBody>
          <a:bodyPr rot="0" vert="horz" wrap="square" lIns="91440" tIns="45720" rIns="91440" bIns="45720" anchor="t" anchorCtr="0">
            <a:noAutofit/>
          </a:bodyPr>
          <a:lstStyle/>
          <a:p>
            <a:pPr>
              <a:spcAft>
                <a:spcPts val="800"/>
              </a:spcAft>
            </a:pPr>
            <a:r>
              <a:rPr lang="en-GB" sz="2000" b="1"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References</a:t>
            </a:r>
            <a:r>
              <a:rPr lang="en-GB" sz="2000" b="1" kern="100" dirty="0">
                <a:latin typeface="Calibri" panose="020F0502020204030204" pitchFamily="34" charset="0"/>
                <a:ea typeface="Calibri" panose="020F0502020204030204" pitchFamily="34" charset="0"/>
                <a:cs typeface="Times New Roman" panose="02020603050405020304" pitchFamily="18" charset="0"/>
              </a:rPr>
              <a:t>   </a:t>
            </a:r>
            <a:r>
              <a:rPr lang="en-GB" sz="4000" b="1" kern="100" dirty="0">
                <a:latin typeface="Calibri" panose="020F0502020204030204" pitchFamily="34" charset="0"/>
                <a:ea typeface="Calibri" panose="020F0502020204030204" pitchFamily="34" charset="0"/>
                <a:cs typeface="Times New Roman" panose="02020603050405020304" pitchFamily="18" charset="0"/>
              </a:rPr>
              <a:t>   </a:t>
            </a:r>
            <a:r>
              <a:rPr lang="en-GB" sz="3600" b="1" kern="100" dirty="0">
                <a:latin typeface="Calibri" panose="020F0502020204030204" pitchFamily="34" charset="0"/>
                <a:ea typeface="Calibri" panose="020F0502020204030204" pitchFamily="34" charset="0"/>
                <a:cs typeface="Times New Roman" panose="02020603050405020304" pitchFamily="18" charset="0"/>
              </a:rPr>
              <a:t>                                                                                                                                                </a:t>
            </a:r>
            <a:r>
              <a:rPr lang="en-GB" sz="12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Coristine</a:t>
            </a:r>
            <a:r>
              <a:rPr lang="en-GB" sz="12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S., </a:t>
            </a:r>
            <a:r>
              <a:rPr lang="en-GB" sz="12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Susso</a:t>
            </a:r>
            <a:r>
              <a:rPr lang="en-GB" sz="12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S., Fitzmorris, R., </a:t>
            </a:r>
            <a:r>
              <a:rPr lang="en-GB" sz="12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Beninato</a:t>
            </a:r>
            <a:r>
              <a:rPr lang="en-GB" sz="12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P., &amp; </a:t>
            </a:r>
            <a:r>
              <a:rPr lang="en-GB" sz="12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Rivolta</a:t>
            </a:r>
            <a:r>
              <a:rPr lang="en-GB" sz="12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G. (2021) The Importance Of Student-Teacher Relationships. Available at: https://ecampusontario.pressbooks.pub/educ5202/front-matter/introduction/ (Accessed: 11th April 2023).</a:t>
            </a:r>
            <a:endParaRPr lang="en-GB" sz="36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2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Gray, J., </a:t>
            </a:r>
            <a:r>
              <a:rPr lang="en-GB" sz="12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DiLoreto</a:t>
            </a:r>
            <a:r>
              <a:rPr lang="en-GB" sz="12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M. (2016) 'The Effects of Student Engagement, Student Satisfaction, and Perceived Learning in Online Learning Environments', International Journal of Educational Leadership Preparation, 11(1), pp.1-20.</a:t>
            </a:r>
            <a:r>
              <a:rPr lang="en-GB" sz="1200" kern="100" dirty="0">
                <a:effectLst/>
                <a:latin typeface="Arial Nova" panose="020B0504020202020204" pitchFamily="34" charset="0"/>
                <a:ea typeface="Calibri" panose="020F0502020204030204" pitchFamily="34" charset="0"/>
                <a:cs typeface="Times New Roman" panose="02020603050405020304" pitchFamily="18" charset="0"/>
              </a:rPr>
              <a:t> </a:t>
            </a:r>
            <a:endParaRPr lang="en-GB" sz="36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2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Gu, Z., Li, P., Zhang, A., Xu, X., Gu, F. (2022) 'The Role of Mental Health and Sustainable Learning </a:t>
            </a:r>
            <a:r>
              <a:rPr lang="en-GB" sz="12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Behavior</a:t>
            </a:r>
            <a:r>
              <a:rPr lang="en-GB" sz="12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of Students in Education Sector Influences Sustainable Environment', Front. </a:t>
            </a:r>
            <a:r>
              <a:rPr lang="en-GB" sz="12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Psychol</a:t>
            </a:r>
            <a:r>
              <a:rPr lang="en-GB" sz="12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13, p.5.</a:t>
            </a:r>
            <a:endParaRPr lang="en-GB" sz="36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2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Jones, C., </a:t>
            </a:r>
            <a:r>
              <a:rPr lang="en-GB" sz="12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Nillas</a:t>
            </a:r>
            <a:r>
              <a:rPr lang="en-GB" sz="12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L. (2022) 'Fostering a Respectful and Engaging Classroom Environment', John Wesley Powell Student Research Conference, Illinois Wesleyan University, Online, 9th April 2022. Available at: https://digitalcommons.iwu.edu/cgi/viewcontent.cgi?article=3908&amp;context=jwprc (Accessed: 11th April 2023). pp.2-23.</a:t>
            </a:r>
            <a:endParaRPr lang="en-GB" sz="36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2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Ng, B. (2018) 'The Neuroscience of Growth Mindset and Intrinsic Motivation', National Institute of Education, 8(2), pp.2-8.</a:t>
            </a:r>
            <a:r>
              <a:rPr lang="en-GB" sz="1200" kern="100" dirty="0">
                <a:effectLst/>
                <a:latin typeface="Arial Nova" panose="020B0504020202020204" pitchFamily="34" charset="0"/>
                <a:ea typeface="Calibri" panose="020F0502020204030204" pitchFamily="34" charset="0"/>
                <a:cs typeface="Times New Roman" panose="02020603050405020304" pitchFamily="18" charset="0"/>
              </a:rPr>
              <a:t> </a:t>
            </a:r>
            <a:endParaRPr lang="en-GB" sz="36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2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Rugutt</a:t>
            </a:r>
            <a:r>
              <a:rPr lang="en-GB" sz="12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J., </a:t>
            </a:r>
            <a:r>
              <a:rPr lang="en-GB" sz="12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Chemosit</a:t>
            </a:r>
            <a:r>
              <a:rPr lang="en-GB" sz="12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C. (2005) 'A Study of Factors that Influence College Academic Achievement: A Structural Equation </a:t>
            </a:r>
            <a:r>
              <a:rPr lang="en-GB" sz="12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Modeling</a:t>
            </a:r>
            <a:r>
              <a:rPr lang="en-GB" sz="12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Approach', Journal of Educational Research &amp; Policy Studies, 5(1), pp 66-84.</a:t>
            </a:r>
            <a:endParaRPr lang="en-GB" sz="36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2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Saeed, S., </a:t>
            </a:r>
            <a:r>
              <a:rPr lang="en-GB" sz="1200" i="0" kern="100" dirty="0" err="1">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Zyngier</a:t>
            </a:r>
            <a:r>
              <a:rPr lang="en-GB" sz="12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 D. (2012) 'How Motivation Influences Student Engagement: A Qualitative Case Study ', Journal of Education and Learning, 1(2), pp 252-267.</a:t>
            </a:r>
            <a:r>
              <a:rPr lang="en-GB" sz="1200" kern="100" dirty="0">
                <a:effectLst/>
                <a:latin typeface="Arial Nova" panose="020B0504020202020204" pitchFamily="34" charset="0"/>
                <a:ea typeface="Calibri" panose="020F0502020204030204" pitchFamily="34" charset="0"/>
                <a:cs typeface="Times New Roman" panose="02020603050405020304" pitchFamily="18" charset="0"/>
              </a:rPr>
              <a:t> </a:t>
            </a:r>
            <a:endParaRPr lang="en-GB" sz="36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200" i="0" kern="100" dirty="0">
                <a:solidFill>
                  <a:srgbClr val="FFFFFF"/>
                </a:solidFill>
                <a:effectLst/>
                <a:latin typeface="Arial Nova" panose="020B0504020202020204" pitchFamily="34" charset="0"/>
                <a:ea typeface="Calibri" panose="020F0502020204030204" pitchFamily="34" charset="0"/>
                <a:cs typeface="Times New Roman" panose="02020603050405020304" pitchFamily="18" charset="0"/>
              </a:rPr>
              <a:t>University College London (2019) Inclusive teaching. Available at: https://www.ucl.ac.uk/teaching-learning/publications/2019/aug/inclusive-teaching#:~:text=It%20benefits%20all%20students%20because,critical%20understanding%20of%20a%20subject. (Accessed: 16th April 2023).</a:t>
            </a:r>
            <a:endParaRPr lang="en-GB" sz="36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spcAft>
                <a:spcPts val="800"/>
              </a:spcAft>
            </a:pPr>
            <a:r>
              <a:rPr lang="en-GB" sz="1050" b="1"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Rounded Corners 3">
            <a:extLst>
              <a:ext uri="{FF2B5EF4-FFF2-40B4-BE49-F238E27FC236}">
                <a16:creationId xmlns:a16="http://schemas.microsoft.com/office/drawing/2014/main" id="{29545610-B9A7-0AC5-B001-AFAE7ED04E08}"/>
              </a:ext>
            </a:extLst>
          </p:cNvPr>
          <p:cNvSpPr/>
          <p:nvPr/>
        </p:nvSpPr>
        <p:spPr>
          <a:xfrm>
            <a:off x="155748" y="1529849"/>
            <a:ext cx="487363" cy="487363"/>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Recorded Sound">
            <a:hlinkClick r:id="" action="ppaction://media"/>
            <a:extLst>
              <a:ext uri="{FF2B5EF4-FFF2-40B4-BE49-F238E27FC236}">
                <a16:creationId xmlns:a16="http://schemas.microsoft.com/office/drawing/2014/main" id="{F6E2EE83-A316-E215-B984-ED9026FB0F0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209396" y="1560710"/>
            <a:ext cx="425640" cy="425640"/>
          </a:xfrm>
          <a:prstGeom prst="rect">
            <a:avLst/>
          </a:prstGeom>
        </p:spPr>
      </p:pic>
    </p:spTree>
    <p:extLst>
      <p:ext uri="{BB962C8B-B14F-4D97-AF65-F5344CB8AC3E}">
        <p14:creationId xmlns:p14="http://schemas.microsoft.com/office/powerpoint/2010/main" val="699456938"/>
      </p:ext>
    </p:extLst>
  </p:cSld>
  <p:clrMapOvr>
    <a:masterClrMapping/>
  </p:clrMapOvr>
  <mc:AlternateContent xmlns:mc="http://schemas.openxmlformats.org/markup-compatibility/2006">
    <mc:Choice xmlns:p14="http://schemas.microsoft.com/office/powerpoint/2010/main" Requires="p14">
      <p:transition spd="slow" advTm="17975">
        <p14:reveal thruBlk="1"/>
      </p:transition>
    </mc:Choice>
    <mc:Fallback>
      <p:transition spd="slow" advTm="17975">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97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4057</TotalTime>
  <Words>4592</Words>
  <Application>Microsoft Office PowerPoint</Application>
  <PresentationFormat>Widescreen</PresentationFormat>
  <Paragraphs>157</Paragraphs>
  <Slides>10</Slides>
  <Notes>10</Notes>
  <HiddenSlides>0</HiddenSlides>
  <MMClips>24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Arial Nova</vt:lpstr>
      <vt:lpstr>Berlin Sans FB Demi</vt:lpstr>
      <vt:lpstr>Calibri</vt:lpstr>
      <vt:lpstr>Calibri Light</vt:lpstr>
      <vt:lpstr>Courier New</vt:lpstr>
      <vt:lpstr>Söhne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Georgina Meek</dc:creator>
  <cp:lastModifiedBy>Georgina Meek</cp:lastModifiedBy>
  <cp:revision>3</cp:revision>
  <dcterms:created xsi:type="dcterms:W3CDTF">2023-05-20T19:34:49Z</dcterms:created>
  <dcterms:modified xsi:type="dcterms:W3CDTF">2023-05-23T16:47:56Z</dcterms:modified>
</cp:coreProperties>
</file>