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57" r:id="rId3"/>
    <p:sldId id="258" r:id="rId4"/>
    <p:sldId id="259" r:id="rId5"/>
    <p:sldId id="274" r:id="rId6"/>
    <p:sldId id="260" r:id="rId7"/>
    <p:sldId id="265" r:id="rId8"/>
    <p:sldId id="275" r:id="rId9"/>
    <p:sldId id="263" r:id="rId10"/>
    <p:sldId id="264" r:id="rId11"/>
    <p:sldId id="262" r:id="rId12"/>
    <p:sldId id="266" r:id="rId13"/>
    <p:sldId id="268" r:id="rId14"/>
    <p:sldId id="269" r:id="rId15"/>
    <p:sldId id="270" r:id="rId16"/>
    <p:sldId id="276" r:id="rId17"/>
    <p:sldId id="277" r:id="rId18"/>
    <p:sldId id="271" r:id="rId19"/>
    <p:sldId id="272" r:id="rId20"/>
    <p:sldId id="278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8DA3210-8725-43AA-A6EE-00BD1DDAEFAB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E2752F2-05F7-4A19-A1B5-9A9BADC0C33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o.uk/url?sa=i&amp;rct=j&amp;q=&amp;esrc=s&amp;source=images&amp;cd=&amp;cad=rja&amp;uact=8&amp;ved=0ahUKEwj3juulw4XSAhWDOhoKHSzNBXsQjRwIBw&amp;url=http://www.dailymail.co.uk/news/article-3816976/Hero-Syrian-rescue-worker-tells-moment-pulled-month-old-baby-safety-rubble-bombed-building.html&amp;bvm=bv.146496531,d.ZGg&amp;psig=AFQjCNHNwIYqbuba3b9oF-gnRSrWhF-1lQ&amp;ust=1486815969524566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3040" y="4797152"/>
            <a:ext cx="864096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latin typeface="Arial Black" panose="020B0A04020102020204" pitchFamily="34" charset="0"/>
              </a:rPr>
              <a:t>HELPING OTHERS:</a:t>
            </a:r>
            <a:br>
              <a:rPr lang="en-GB" sz="4400" dirty="0">
                <a:latin typeface="Arial Black" panose="020B0A04020102020204" pitchFamily="34" charset="0"/>
              </a:rPr>
            </a:br>
            <a:r>
              <a:rPr lang="en-GB" sz="4400" dirty="0">
                <a:latin typeface="Arial Black" panose="020B0A04020102020204" pitchFamily="34" charset="0"/>
              </a:rPr>
              <a:t>selfish or selfless?</a:t>
            </a:r>
            <a:endParaRPr lang="en-GB" sz="4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0" b="1110"/>
          <a:stretch/>
        </p:blipFill>
        <p:spPr bwMode="auto">
          <a:xfrm>
            <a:off x="2537012" y="397133"/>
            <a:ext cx="4573016" cy="4183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6876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Arial Black" panose="020B0A04020102020204" pitchFamily="34" charset="0"/>
              </a:rPr>
              <a:t>definitions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PROSOCIAL</a:t>
            </a: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14300" indent="0">
              <a:buNone/>
            </a:pP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action intended to help others. Consequences of your positive action can bring benefit to another person and maybe ‘rewards’ to you</a:t>
            </a:r>
          </a:p>
          <a:p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ALTRUISM </a:t>
            </a: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 subset of prosocial behaviour):</a:t>
            </a:r>
          </a:p>
          <a:p>
            <a:pPr marL="114300" indent="0">
              <a:buNone/>
            </a:pP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anticipation or expectation of reward from external sources</a:t>
            </a:r>
          </a:p>
          <a:p>
            <a:pPr marL="114300" indent="0">
              <a:buNone/>
            </a:pP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‘overt behaviour’ to ‘covert intent’</a:t>
            </a:r>
          </a:p>
          <a:p>
            <a:pPr marL="114300" indent="0">
              <a:buNone/>
            </a:pP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person’s welfare is the only goal</a:t>
            </a:r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190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2" name="Picture 4" descr="Image result for looking for people in rubbl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5733256"/>
            <a:ext cx="8229600" cy="392907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88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0629"/>
            <a:ext cx="9144000" cy="6741368"/>
          </a:xfrm>
        </p:spPr>
      </p:pic>
    </p:spTree>
    <p:extLst>
      <p:ext uri="{BB962C8B-B14F-4D97-AF65-F5344CB8AC3E}">
        <p14:creationId xmlns:p14="http://schemas.microsoft.com/office/powerpoint/2010/main" val="209181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Arial Black" panose="020B0A04020102020204" pitchFamily="34" charset="0"/>
              </a:rPr>
              <a:t>The Philosophy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19667"/>
            <a:ext cx="1224136" cy="1560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4889"/>
          </a:xfrm>
        </p:spPr>
        <p:txBody>
          <a:bodyPr>
            <a:noAutofit/>
          </a:bodyPr>
          <a:lstStyle/>
          <a:p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Comte:  “Live for Others”</a:t>
            </a:r>
          </a:p>
          <a:p>
            <a:endParaRPr lang="en-GB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– moral obligation to help, serve or benefit others even at the sacrifice of self interest</a:t>
            </a:r>
          </a:p>
          <a:p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Opposite: Egoism:  do what is best for oneself</a:t>
            </a:r>
          </a:p>
          <a:p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5"/>
            <a:r>
              <a:rPr lang="en-GB" sz="24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Nietzsche:  hinders self development “by the weak for the weak”</a:t>
            </a: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4514" y="1628800"/>
            <a:ext cx="1224136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070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latin typeface="Arial Black" panose="020B0A04020102020204" pitchFamily="34" charset="0"/>
              </a:rPr>
              <a:t>Egoism vs altruism</a:t>
            </a:r>
            <a:endParaRPr lang="en-GB" sz="4000" b="1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EGOISM (psychological hedonism) :</a:t>
            </a:r>
          </a:p>
          <a:p>
            <a:pPr marL="114300" indent="0">
              <a:buNone/>
            </a:pPr>
            <a:r>
              <a:rPr lang="en-GB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Human goal is to bring personal</a:t>
            </a:r>
          </a:p>
          <a:p>
            <a:pPr marL="114300" indent="0">
              <a:buNone/>
            </a:pPr>
            <a:r>
              <a:rPr lang="en-GB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pleasure and positive action will always 	have a reward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114300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929187"/>
            <a:ext cx="2635946" cy="16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47863"/>
            <a:ext cx="2353989" cy="1762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477075"/>
            <a:ext cx="2143125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094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67544" y="332656"/>
            <a:ext cx="79026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ALTRUISM:</a:t>
            </a:r>
          </a:p>
          <a:p>
            <a:pPr marL="114300" indent="0">
              <a:buNone/>
            </a:pPr>
            <a:r>
              <a:rPr lang="en-GB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Rewards are not the ultimate goal</a:t>
            </a:r>
          </a:p>
          <a:p>
            <a:pPr marL="114300" indent="0">
              <a:buNone/>
            </a:pPr>
            <a:r>
              <a:rPr lang="en-GB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 a consequence of positive action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6295" y="2492896"/>
            <a:ext cx="5525122" cy="3906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90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548680"/>
            <a:ext cx="7958801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Egoism:</a:t>
            </a:r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We SHOULD always act in our own self interest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Altruism:  We SHOULD always act with others in mind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Egoism:  We DO always act in our own self interest</a:t>
            </a:r>
            <a:endParaRPr lang="en-GB" sz="2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Altruism:  We DO naturally always act with others in mind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828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Arial Black" panose="020B0A04020102020204" pitchFamily="34" charset="0"/>
              </a:rPr>
              <a:t>Can you measure it?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Self Report Altruism Scale</a:t>
            </a: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92896"/>
            <a:ext cx="6286500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082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8569459" cy="5121976"/>
          </a:xfrm>
        </p:spPr>
      </p:pic>
    </p:spTree>
    <p:extLst>
      <p:ext uri="{BB962C8B-B14F-4D97-AF65-F5344CB8AC3E}">
        <p14:creationId xmlns:p14="http://schemas.microsoft.com/office/powerpoint/2010/main" val="272235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Arial Black" panose="020B0A04020102020204" pitchFamily="34" charset="0"/>
              </a:rPr>
              <a:t>IS EMPATHY THE LINK?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Batson et al.’s </a:t>
            </a:r>
            <a:r>
              <a:rPr lang="en-GB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empathy-altruism </a:t>
            </a:r>
            <a:r>
              <a:rPr lang="en-GB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hypothesis (1981):</a:t>
            </a:r>
          </a:p>
          <a:p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0">
              <a:buNone/>
            </a:pPr>
            <a:r>
              <a:rPr lang="en-GB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 is an emotional response to perceived welfare of another person. When another person is in ‘need’ we are motivated to help without regard to reward or cost.  </a:t>
            </a: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3403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Arial Black" panose="020B0A04020102020204" pitchFamily="34" charset="0"/>
              </a:rPr>
              <a:t>Batson’s Three paths to helping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	Empathy (‘role taking’)</a:t>
            </a:r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33397"/>
            <a:ext cx="3117390" cy="4156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2943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332656"/>
            <a:ext cx="7478329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en-GB" sz="3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your own Distress by Helping </a:t>
            </a:r>
          </a:p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(Egoistic):</a:t>
            </a:r>
          </a:p>
          <a:p>
            <a:pPr marL="342900" indent="-342900">
              <a:buAutoNum type="arabicPeriod" startAt="2"/>
            </a:pPr>
            <a:endParaRPr lang="en-GB" sz="2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 startAt="2"/>
            </a:pP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88840"/>
            <a:ext cx="6433619" cy="4285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051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760348"/>
            <a:ext cx="7997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3. Reduce your own Distress by Escaping: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2"/>
            <a:ext cx="6696923" cy="4202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444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15" y="1760375"/>
            <a:ext cx="8806273" cy="3408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562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959970"/>
            <a:ext cx="747031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Is empathy the only thing that promotes </a:t>
            </a: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altruism?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32856"/>
            <a:ext cx="4536504" cy="4515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0812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Negative-State Relief Model</a:t>
            </a:r>
            <a:b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schaller</a:t>
            </a: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Cialdini</a:t>
            </a: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1988 </a:t>
            </a:r>
            <a:endParaRPr lang="en-GB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96544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FEELING EMPATHY CAN CAUSE SADNESS OR DISTRESS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HELPING SOMEONE ELSE MAKES YOU FEEL BETTER</a:t>
            </a:r>
          </a:p>
          <a:p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SUCH THING AS TRUE ALTRUISM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2276872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544" y="4293096"/>
            <a:ext cx="1148056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897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6956"/>
            <a:ext cx="8568952" cy="6426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8141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404664"/>
            <a:ext cx="7992888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READINGS ON MOODLE:</a:t>
            </a:r>
          </a:p>
          <a:p>
            <a:endParaRPr lang="en-GB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BATSON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CIALDINI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THE PSYCHOLOGY OF ALTRUISM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EXCHANGE THEORY</a:t>
            </a:r>
          </a:p>
          <a:p>
            <a:endParaRPr lang="en-GB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74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aby Left in Car - Social Experimen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504" y="80628"/>
            <a:ext cx="8856984" cy="664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40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he Bystander Effect - Student on floor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16632"/>
            <a:ext cx="9108504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185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HE SOCIAL EXPERIMENT  The Rise Of Female Violenc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16632"/>
            <a:ext cx="9144000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43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527</TotalTime>
  <Words>301</Words>
  <Application>Microsoft Office PowerPoint</Application>
  <PresentationFormat>On-screen Show (4:3)</PresentationFormat>
  <Paragraphs>76</Paragraphs>
  <Slides>22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Arial Black</vt:lpstr>
      <vt:lpstr>Book Antiqua</vt:lpstr>
      <vt:lpstr>Century Gothic</vt:lpstr>
      <vt:lpstr>Apothecary</vt:lpstr>
      <vt:lpstr>PowerPoint Presentation</vt:lpstr>
      <vt:lpstr>definitions</vt:lpstr>
      <vt:lpstr>PowerPoint Presentation</vt:lpstr>
      <vt:lpstr>PowerPoint Presentation</vt:lpstr>
      <vt:lpstr>The Philosophy</vt:lpstr>
      <vt:lpstr>Egoism vs altruism</vt:lpstr>
      <vt:lpstr>PowerPoint Presentation</vt:lpstr>
      <vt:lpstr>PowerPoint Presentation</vt:lpstr>
      <vt:lpstr>Can you measure it?</vt:lpstr>
      <vt:lpstr>PowerPoint Presentation</vt:lpstr>
      <vt:lpstr>IS EMPATHY THE LINK?</vt:lpstr>
      <vt:lpstr>Batson’s Three paths to helping</vt:lpstr>
      <vt:lpstr>PowerPoint Presentation</vt:lpstr>
      <vt:lpstr>PowerPoint Presentation</vt:lpstr>
      <vt:lpstr>PowerPoint Presentation</vt:lpstr>
      <vt:lpstr>PowerPoint Presentation</vt:lpstr>
      <vt:lpstr>Negative-State Relief Model schaller &amp; Cialdini 1988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Prosocial behaviour &amp; Altruism</dc:title>
  <dc:creator>UCS</dc:creator>
  <cp:lastModifiedBy>Ann Bevan</cp:lastModifiedBy>
  <cp:revision>29</cp:revision>
  <dcterms:created xsi:type="dcterms:W3CDTF">2017-02-10T11:25:59Z</dcterms:created>
  <dcterms:modified xsi:type="dcterms:W3CDTF">2018-12-04T13:12:02Z</dcterms:modified>
</cp:coreProperties>
</file>