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3"/>
  </p:notesMasterIdLst>
  <p:sldIdLst>
    <p:sldId id="257" r:id="rId2"/>
    <p:sldId id="263" r:id="rId3"/>
    <p:sldId id="258" r:id="rId4"/>
    <p:sldId id="264" r:id="rId5"/>
    <p:sldId id="265" r:id="rId6"/>
    <p:sldId id="266" r:id="rId7"/>
    <p:sldId id="267" r:id="rId8"/>
    <p:sldId id="268" r:id="rId9"/>
    <p:sldId id="269" r:id="rId10"/>
    <p:sldId id="270" r:id="rId11"/>
    <p:sldId id="271" r:id="rId12"/>
    <p:sldId id="274" r:id="rId13"/>
    <p:sldId id="275" r:id="rId14"/>
    <p:sldId id="276" r:id="rId15"/>
    <p:sldId id="277" r:id="rId16"/>
    <p:sldId id="279" r:id="rId17"/>
    <p:sldId id="280" r:id="rId18"/>
    <p:sldId id="282" r:id="rId19"/>
    <p:sldId id="261" r:id="rId20"/>
    <p:sldId id="281" r:id="rId21"/>
    <p:sldId id="262"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8" autoAdjust="0"/>
    <p:restoredTop sz="94660"/>
  </p:normalViewPr>
  <p:slideViewPr>
    <p:cSldViewPr snapToGrid="0">
      <p:cViewPr varScale="1">
        <p:scale>
          <a:sx n="115" d="100"/>
          <a:sy n="115" d="100"/>
        </p:scale>
        <p:origin x="14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004FF64-2439-456F-A09B-B451C03655E0}" type="datetimeFigureOut">
              <a:rPr lang="en-GB" smtClean="0"/>
              <a:t>23/05/2019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D0F3FB-8C2C-4805-8132-7F37B9552907}" type="slidenum">
              <a:rPr lang="en-GB" smtClean="0"/>
              <a:t>‹#›</a:t>
            </a:fld>
            <a:endParaRPr lang="en-GB"/>
          </a:p>
        </p:txBody>
      </p:sp>
    </p:spTree>
    <p:extLst>
      <p:ext uri="{BB962C8B-B14F-4D97-AF65-F5344CB8AC3E}">
        <p14:creationId xmlns:p14="http://schemas.microsoft.com/office/powerpoint/2010/main" val="20618644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24134EAB-F45F-48E0-93A8-59FE054D858A}" type="slidenum">
              <a:rPr lang="en-GB"/>
              <a:pPr/>
              <a:t>2</a:t>
            </a:fld>
            <a:endParaRPr lang="en-GB"/>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extLst>
      <p:ext uri="{BB962C8B-B14F-4D97-AF65-F5344CB8AC3E}">
        <p14:creationId xmlns:p14="http://schemas.microsoft.com/office/powerpoint/2010/main" val="3530863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DA2BE987-B97B-4596-8850-7D0D470244D6}" type="slidenum">
              <a:rPr lang="en-GB" smtClean="0"/>
              <a:pPr>
                <a:defRPr/>
              </a:pPr>
              <a:t>4</a:t>
            </a:fld>
            <a:endParaRPr lang="en-GB"/>
          </a:p>
        </p:txBody>
      </p:sp>
    </p:spTree>
    <p:extLst>
      <p:ext uri="{BB962C8B-B14F-4D97-AF65-F5344CB8AC3E}">
        <p14:creationId xmlns:p14="http://schemas.microsoft.com/office/powerpoint/2010/main" val="15443126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DA2BE987-B97B-4596-8850-7D0D470244D6}" type="slidenum">
              <a:rPr lang="en-GB" smtClean="0"/>
              <a:pPr>
                <a:defRPr/>
              </a:pPr>
              <a:t>5</a:t>
            </a:fld>
            <a:endParaRPr lang="en-GB"/>
          </a:p>
        </p:txBody>
      </p:sp>
    </p:spTree>
    <p:extLst>
      <p:ext uri="{BB962C8B-B14F-4D97-AF65-F5344CB8AC3E}">
        <p14:creationId xmlns:p14="http://schemas.microsoft.com/office/powerpoint/2010/main" val="35786143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a:ln/>
        </p:spPr>
      </p:sp>
      <p:sp>
        <p:nvSpPr>
          <p:cNvPr id="61443" name="Notes Placeholder 2"/>
          <p:cNvSpPr>
            <a:spLocks noGrp="1"/>
          </p:cNvSpPr>
          <p:nvPr>
            <p:ph type="body" idx="1"/>
          </p:nvPr>
        </p:nvSpPr>
        <p:spPr>
          <a:noFill/>
          <a:ln/>
        </p:spPr>
        <p:txBody>
          <a:bodyPr/>
          <a:lstStyle/>
          <a:p>
            <a:endParaRPr lang="en-US">
              <a:latin typeface="Times New Roman" charset="0"/>
            </a:endParaRPr>
          </a:p>
        </p:txBody>
      </p:sp>
      <p:sp>
        <p:nvSpPr>
          <p:cNvPr id="61444" name="Slide Number Placeholder 3"/>
          <p:cNvSpPr>
            <a:spLocks noGrp="1"/>
          </p:cNvSpPr>
          <p:nvPr>
            <p:ph type="sldNum" sz="quarter" idx="5"/>
          </p:nvPr>
        </p:nvSpPr>
        <p:spPr>
          <a:noFill/>
        </p:spPr>
        <p:txBody>
          <a:bodyPr/>
          <a:lstStyle/>
          <a:p>
            <a:fld id="{D6E6E621-1B00-49B7-8BCE-FD00D6A7E284}" type="slidenum">
              <a:rPr lang="en-GB"/>
              <a:pPr/>
              <a:t>6</a:t>
            </a:fld>
            <a:endParaRPr lang="en-GB"/>
          </a:p>
        </p:txBody>
      </p:sp>
    </p:spTree>
    <p:extLst>
      <p:ext uri="{BB962C8B-B14F-4D97-AF65-F5344CB8AC3E}">
        <p14:creationId xmlns:p14="http://schemas.microsoft.com/office/powerpoint/2010/main" val="211278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ln/>
        </p:spPr>
      </p:sp>
      <p:sp>
        <p:nvSpPr>
          <p:cNvPr id="67587" name="Notes Placeholder 2"/>
          <p:cNvSpPr>
            <a:spLocks noGrp="1"/>
          </p:cNvSpPr>
          <p:nvPr>
            <p:ph type="body" idx="1"/>
          </p:nvPr>
        </p:nvSpPr>
        <p:spPr>
          <a:noFill/>
          <a:ln/>
        </p:spPr>
        <p:txBody>
          <a:bodyPr/>
          <a:lstStyle/>
          <a:p>
            <a:endParaRPr lang="en-US">
              <a:latin typeface="Times New Roman" charset="0"/>
            </a:endParaRPr>
          </a:p>
        </p:txBody>
      </p:sp>
      <p:sp>
        <p:nvSpPr>
          <p:cNvPr id="67588" name="Slide Number Placeholder 3"/>
          <p:cNvSpPr>
            <a:spLocks noGrp="1"/>
          </p:cNvSpPr>
          <p:nvPr>
            <p:ph type="sldNum" sz="quarter" idx="5"/>
          </p:nvPr>
        </p:nvSpPr>
        <p:spPr>
          <a:noFill/>
        </p:spPr>
        <p:txBody>
          <a:bodyPr/>
          <a:lstStyle/>
          <a:p>
            <a:fld id="{5E688136-6F7D-415A-A143-E83793312E87}" type="slidenum">
              <a:rPr lang="en-GB"/>
              <a:pPr/>
              <a:t>7</a:t>
            </a:fld>
            <a:endParaRPr lang="en-GB"/>
          </a:p>
        </p:txBody>
      </p:sp>
    </p:spTree>
    <p:extLst>
      <p:ext uri="{BB962C8B-B14F-4D97-AF65-F5344CB8AC3E}">
        <p14:creationId xmlns:p14="http://schemas.microsoft.com/office/powerpoint/2010/main" val="20747880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DA2BE987-B97B-4596-8850-7D0D470244D6}" type="slidenum">
              <a:rPr lang="en-GB" smtClean="0"/>
              <a:pPr>
                <a:defRPr/>
              </a:pPr>
              <a:t>8</a:t>
            </a:fld>
            <a:endParaRPr lang="en-GB"/>
          </a:p>
        </p:txBody>
      </p:sp>
    </p:spTree>
    <p:extLst>
      <p:ext uri="{BB962C8B-B14F-4D97-AF65-F5344CB8AC3E}">
        <p14:creationId xmlns:p14="http://schemas.microsoft.com/office/powerpoint/2010/main" val="17810101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a:ln/>
        </p:spPr>
      </p:sp>
      <p:sp>
        <p:nvSpPr>
          <p:cNvPr id="71683" name="Notes Placeholder 2"/>
          <p:cNvSpPr>
            <a:spLocks noGrp="1"/>
          </p:cNvSpPr>
          <p:nvPr>
            <p:ph type="body" idx="1"/>
          </p:nvPr>
        </p:nvSpPr>
        <p:spPr>
          <a:noFill/>
          <a:ln/>
        </p:spPr>
        <p:txBody>
          <a:bodyPr/>
          <a:lstStyle/>
          <a:p>
            <a:endParaRPr lang="en-US">
              <a:latin typeface="Times New Roman" charset="0"/>
            </a:endParaRPr>
          </a:p>
        </p:txBody>
      </p:sp>
      <p:sp>
        <p:nvSpPr>
          <p:cNvPr id="71684" name="Slide Number Placeholder 3"/>
          <p:cNvSpPr>
            <a:spLocks noGrp="1"/>
          </p:cNvSpPr>
          <p:nvPr>
            <p:ph type="sldNum" sz="quarter" idx="5"/>
          </p:nvPr>
        </p:nvSpPr>
        <p:spPr>
          <a:noFill/>
        </p:spPr>
        <p:txBody>
          <a:bodyPr/>
          <a:lstStyle/>
          <a:p>
            <a:fld id="{4BCF64D6-3E29-4AF5-99F8-4094CEB97253}" type="slidenum">
              <a:rPr lang="en-GB"/>
              <a:pPr/>
              <a:t>9</a:t>
            </a:fld>
            <a:endParaRPr lang="en-GB"/>
          </a:p>
        </p:txBody>
      </p:sp>
    </p:spTree>
    <p:extLst>
      <p:ext uri="{BB962C8B-B14F-4D97-AF65-F5344CB8AC3E}">
        <p14:creationId xmlns:p14="http://schemas.microsoft.com/office/powerpoint/2010/main" val="42000901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C748C49F-B2ED-4652-8090-D4EDA9316796}" type="slidenum">
              <a:rPr lang="en-GB"/>
              <a:pPr/>
              <a:t>10</a:t>
            </a:fld>
            <a:endParaRPr lang="en-GB"/>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extLst>
      <p:ext uri="{BB962C8B-B14F-4D97-AF65-F5344CB8AC3E}">
        <p14:creationId xmlns:p14="http://schemas.microsoft.com/office/powerpoint/2010/main" val="21073166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p>
            <a:fld id="{3BB2547E-E766-4D57-A789-D39E02FC83EC}" type="slidenum">
              <a:rPr lang="en-GB"/>
              <a:pPr/>
              <a:t>11</a:t>
            </a:fld>
            <a:endParaRPr lang="en-GB"/>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extLst>
      <p:ext uri="{BB962C8B-B14F-4D97-AF65-F5344CB8AC3E}">
        <p14:creationId xmlns:p14="http://schemas.microsoft.com/office/powerpoint/2010/main" val="32248479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a:ln/>
        </p:spPr>
      </p:sp>
      <p:sp>
        <p:nvSpPr>
          <p:cNvPr id="78851" name="Notes Placeholder 2"/>
          <p:cNvSpPr>
            <a:spLocks noGrp="1"/>
          </p:cNvSpPr>
          <p:nvPr>
            <p:ph type="body" idx="1"/>
          </p:nvPr>
        </p:nvSpPr>
        <p:spPr>
          <a:noFill/>
          <a:ln/>
        </p:spPr>
        <p:txBody>
          <a:bodyPr/>
          <a:lstStyle/>
          <a:p>
            <a:endParaRPr lang="en-US">
              <a:latin typeface="Times New Roman" charset="0"/>
            </a:endParaRPr>
          </a:p>
        </p:txBody>
      </p:sp>
      <p:sp>
        <p:nvSpPr>
          <p:cNvPr id="78852" name="Slide Number Placeholder 3"/>
          <p:cNvSpPr>
            <a:spLocks noGrp="1"/>
          </p:cNvSpPr>
          <p:nvPr>
            <p:ph type="sldNum" sz="quarter" idx="5"/>
          </p:nvPr>
        </p:nvSpPr>
        <p:spPr>
          <a:noFill/>
        </p:spPr>
        <p:txBody>
          <a:bodyPr/>
          <a:lstStyle/>
          <a:p>
            <a:fld id="{1E081509-FC65-43B4-AA71-403258B96DBF}" type="slidenum">
              <a:rPr lang="en-GB"/>
              <a:pPr/>
              <a:t>12</a:t>
            </a:fld>
            <a:endParaRPr lang="en-GB"/>
          </a:p>
        </p:txBody>
      </p:sp>
    </p:spTree>
    <p:extLst>
      <p:ext uri="{BB962C8B-B14F-4D97-AF65-F5344CB8AC3E}">
        <p14:creationId xmlns:p14="http://schemas.microsoft.com/office/powerpoint/2010/main" val="35316421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a:ln/>
        </p:spPr>
      </p:sp>
      <p:sp>
        <p:nvSpPr>
          <p:cNvPr id="81923" name="Notes Placeholder 2"/>
          <p:cNvSpPr>
            <a:spLocks noGrp="1"/>
          </p:cNvSpPr>
          <p:nvPr>
            <p:ph type="body" idx="1"/>
          </p:nvPr>
        </p:nvSpPr>
        <p:spPr>
          <a:noFill/>
          <a:ln/>
        </p:spPr>
        <p:txBody>
          <a:bodyPr/>
          <a:lstStyle/>
          <a:p>
            <a:endParaRPr lang="en-US">
              <a:latin typeface="Times New Roman" charset="0"/>
            </a:endParaRPr>
          </a:p>
        </p:txBody>
      </p:sp>
      <p:sp>
        <p:nvSpPr>
          <p:cNvPr id="81924" name="Slide Number Placeholder 3"/>
          <p:cNvSpPr>
            <a:spLocks noGrp="1"/>
          </p:cNvSpPr>
          <p:nvPr>
            <p:ph type="sldNum" sz="quarter" idx="5"/>
          </p:nvPr>
        </p:nvSpPr>
        <p:spPr>
          <a:noFill/>
        </p:spPr>
        <p:txBody>
          <a:bodyPr/>
          <a:lstStyle/>
          <a:p>
            <a:fld id="{7A0A4D3E-DFE6-4F7E-B838-9F29AC3282A6}" type="slidenum">
              <a:rPr lang="en-GB"/>
              <a:pPr/>
              <a:t>13</a:t>
            </a:fld>
            <a:endParaRPr lang="en-GB"/>
          </a:p>
        </p:txBody>
      </p:sp>
    </p:spTree>
    <p:extLst>
      <p:ext uri="{BB962C8B-B14F-4D97-AF65-F5344CB8AC3E}">
        <p14:creationId xmlns:p14="http://schemas.microsoft.com/office/powerpoint/2010/main" val="19805399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a:ln/>
        </p:spPr>
        <p:txBody>
          <a:bodyPr/>
          <a:lstStyle/>
          <a:p>
            <a:endParaRPr lang="en-US">
              <a:latin typeface="Times New Roman" charset="0"/>
            </a:endParaRPr>
          </a:p>
        </p:txBody>
      </p:sp>
      <p:sp>
        <p:nvSpPr>
          <p:cNvPr id="83972" name="Slide Number Placeholder 3"/>
          <p:cNvSpPr>
            <a:spLocks noGrp="1"/>
          </p:cNvSpPr>
          <p:nvPr>
            <p:ph type="sldNum" sz="quarter" idx="5"/>
          </p:nvPr>
        </p:nvSpPr>
        <p:spPr>
          <a:noFill/>
        </p:spPr>
        <p:txBody>
          <a:bodyPr/>
          <a:lstStyle/>
          <a:p>
            <a:fld id="{C2BA9805-4B2A-453B-8919-722D16A60615}" type="slidenum">
              <a:rPr lang="en-GB"/>
              <a:pPr/>
              <a:t>14</a:t>
            </a:fld>
            <a:endParaRPr lang="en-GB"/>
          </a:p>
        </p:txBody>
      </p:sp>
    </p:spTree>
    <p:extLst>
      <p:ext uri="{BB962C8B-B14F-4D97-AF65-F5344CB8AC3E}">
        <p14:creationId xmlns:p14="http://schemas.microsoft.com/office/powerpoint/2010/main" val="42439107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a:ln/>
        </p:spPr>
      </p:sp>
      <p:sp>
        <p:nvSpPr>
          <p:cNvPr id="84995" name="Notes Placeholder 2"/>
          <p:cNvSpPr>
            <a:spLocks noGrp="1"/>
          </p:cNvSpPr>
          <p:nvPr>
            <p:ph type="body" idx="1"/>
          </p:nvPr>
        </p:nvSpPr>
        <p:spPr>
          <a:noFill/>
          <a:ln/>
        </p:spPr>
        <p:txBody>
          <a:bodyPr/>
          <a:lstStyle/>
          <a:p>
            <a:endParaRPr lang="en-US">
              <a:latin typeface="Times New Roman" charset="0"/>
            </a:endParaRPr>
          </a:p>
        </p:txBody>
      </p:sp>
      <p:sp>
        <p:nvSpPr>
          <p:cNvPr id="84996" name="Slide Number Placeholder 3"/>
          <p:cNvSpPr>
            <a:spLocks noGrp="1"/>
          </p:cNvSpPr>
          <p:nvPr>
            <p:ph type="sldNum" sz="quarter" idx="5"/>
          </p:nvPr>
        </p:nvSpPr>
        <p:spPr>
          <a:noFill/>
        </p:spPr>
        <p:txBody>
          <a:bodyPr/>
          <a:lstStyle/>
          <a:p>
            <a:fld id="{EC7DF244-CD1F-46D1-BBC2-96302DDAC89F}" type="slidenum">
              <a:rPr lang="en-GB"/>
              <a:pPr/>
              <a:t>15</a:t>
            </a:fld>
            <a:endParaRPr lang="en-GB"/>
          </a:p>
        </p:txBody>
      </p:sp>
    </p:spTree>
    <p:extLst>
      <p:ext uri="{BB962C8B-B14F-4D97-AF65-F5344CB8AC3E}">
        <p14:creationId xmlns:p14="http://schemas.microsoft.com/office/powerpoint/2010/main" val="29365985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a:ln/>
        </p:spPr>
      </p:sp>
      <p:sp>
        <p:nvSpPr>
          <p:cNvPr id="88067" name="Notes Placeholder 2"/>
          <p:cNvSpPr>
            <a:spLocks noGrp="1"/>
          </p:cNvSpPr>
          <p:nvPr>
            <p:ph type="body" idx="1"/>
          </p:nvPr>
        </p:nvSpPr>
        <p:spPr>
          <a:noFill/>
          <a:ln/>
        </p:spPr>
        <p:txBody>
          <a:bodyPr/>
          <a:lstStyle/>
          <a:p>
            <a:endParaRPr lang="en-US">
              <a:latin typeface="Times New Roman" charset="0"/>
            </a:endParaRPr>
          </a:p>
        </p:txBody>
      </p:sp>
      <p:sp>
        <p:nvSpPr>
          <p:cNvPr id="88068" name="Slide Number Placeholder 3"/>
          <p:cNvSpPr>
            <a:spLocks noGrp="1"/>
          </p:cNvSpPr>
          <p:nvPr>
            <p:ph type="sldNum" sz="quarter" idx="5"/>
          </p:nvPr>
        </p:nvSpPr>
        <p:spPr>
          <a:noFill/>
        </p:spPr>
        <p:txBody>
          <a:bodyPr/>
          <a:lstStyle/>
          <a:p>
            <a:fld id="{52E99F06-630C-4262-96B9-D59722AFA719}" type="slidenum">
              <a:rPr lang="en-GB"/>
              <a:pPr/>
              <a:t>16</a:t>
            </a:fld>
            <a:endParaRPr lang="en-GB"/>
          </a:p>
        </p:txBody>
      </p:sp>
    </p:spTree>
    <p:extLst>
      <p:ext uri="{BB962C8B-B14F-4D97-AF65-F5344CB8AC3E}">
        <p14:creationId xmlns:p14="http://schemas.microsoft.com/office/powerpoint/2010/main" val="24569898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Sometimes the easiest way to make a copy of something is to take a snapshot of your screen—this is what Snipping Tool does. Use it to save and share news stories, movie reviews, or recipes.</a:t>
            </a:r>
          </a:p>
          <a:p>
            <a:r>
              <a:rPr lang="en-GB" sz="1200" b="0" i="0" kern="1200" dirty="0" smtClean="0">
                <a:solidFill>
                  <a:schemeClr val="tx1"/>
                </a:solidFill>
                <a:effectLst/>
                <a:latin typeface="+mn-lt"/>
                <a:ea typeface="+mn-ea"/>
                <a:cs typeface="+mn-cs"/>
              </a:rPr>
              <a:t>Capture all or part of your PC screen, add notes, save the snip, or email it from the Snipping Tool window. You can capture any of the following types of snips:</a:t>
            </a:r>
          </a:p>
          <a:p>
            <a:r>
              <a:rPr lang="en-GB" sz="1200" b="1" i="0" kern="1200" dirty="0" smtClean="0">
                <a:solidFill>
                  <a:schemeClr val="tx1"/>
                </a:solidFill>
                <a:effectLst/>
                <a:latin typeface="+mn-lt"/>
                <a:ea typeface="+mn-ea"/>
                <a:cs typeface="+mn-cs"/>
              </a:rPr>
              <a:t>Free-form snip</a:t>
            </a:r>
            <a:r>
              <a:rPr lang="en-GB" sz="1200" b="0" i="0" kern="1200" dirty="0" smtClean="0">
                <a:solidFill>
                  <a:schemeClr val="tx1"/>
                </a:solidFill>
                <a:effectLst/>
                <a:latin typeface="+mn-lt"/>
                <a:ea typeface="+mn-ea"/>
                <a:cs typeface="+mn-cs"/>
              </a:rPr>
              <a:t>. Draw a free-form shape around an object.</a:t>
            </a:r>
          </a:p>
          <a:p>
            <a:r>
              <a:rPr lang="en-GB" sz="1200" b="1" i="0" kern="1200" dirty="0" smtClean="0">
                <a:solidFill>
                  <a:schemeClr val="tx1"/>
                </a:solidFill>
                <a:effectLst/>
                <a:latin typeface="+mn-lt"/>
                <a:ea typeface="+mn-ea"/>
                <a:cs typeface="+mn-cs"/>
              </a:rPr>
              <a:t>Rectangular snip.</a:t>
            </a:r>
            <a:r>
              <a:rPr lang="en-GB" sz="1200" b="0" i="0" kern="1200" dirty="0" smtClean="0">
                <a:solidFill>
                  <a:schemeClr val="tx1"/>
                </a:solidFill>
                <a:effectLst/>
                <a:latin typeface="+mn-lt"/>
                <a:ea typeface="+mn-ea"/>
                <a:cs typeface="+mn-cs"/>
              </a:rPr>
              <a:t> Drag the cursor around an object to form a rectangle.</a:t>
            </a:r>
          </a:p>
          <a:p>
            <a:r>
              <a:rPr lang="en-GB" sz="1200" b="1" i="0" kern="1200" dirty="0" smtClean="0">
                <a:solidFill>
                  <a:schemeClr val="tx1"/>
                </a:solidFill>
                <a:effectLst/>
                <a:latin typeface="+mn-lt"/>
                <a:ea typeface="+mn-ea"/>
                <a:cs typeface="+mn-cs"/>
              </a:rPr>
              <a:t>Window snip.</a:t>
            </a:r>
            <a:r>
              <a:rPr lang="en-GB" sz="1200" b="0" i="0" kern="1200" dirty="0" smtClean="0">
                <a:solidFill>
                  <a:schemeClr val="tx1"/>
                </a:solidFill>
                <a:effectLst/>
                <a:latin typeface="+mn-lt"/>
                <a:ea typeface="+mn-ea"/>
                <a:cs typeface="+mn-cs"/>
              </a:rPr>
              <a:t> Select a window, such as a browser window or dialog box, that you want to capture.</a:t>
            </a:r>
          </a:p>
          <a:p>
            <a:r>
              <a:rPr lang="en-GB" sz="1200" b="1" i="0" kern="1200" dirty="0" smtClean="0">
                <a:solidFill>
                  <a:schemeClr val="tx1"/>
                </a:solidFill>
                <a:effectLst/>
                <a:latin typeface="+mn-lt"/>
                <a:ea typeface="+mn-ea"/>
                <a:cs typeface="+mn-cs"/>
              </a:rPr>
              <a:t>Full-screen snip.</a:t>
            </a:r>
            <a:r>
              <a:rPr lang="en-GB" sz="1200" b="0" i="0" kern="1200" dirty="0" smtClean="0">
                <a:solidFill>
                  <a:schemeClr val="tx1"/>
                </a:solidFill>
                <a:effectLst/>
                <a:latin typeface="+mn-lt"/>
                <a:ea typeface="+mn-ea"/>
                <a:cs typeface="+mn-cs"/>
              </a:rPr>
              <a:t> Capture the entire screen.</a:t>
            </a:r>
          </a:p>
          <a:p>
            <a:r>
              <a:rPr lang="en-GB" sz="1200" b="0" i="0" kern="1200" dirty="0" smtClean="0">
                <a:solidFill>
                  <a:schemeClr val="tx1"/>
                </a:solidFill>
                <a:effectLst/>
                <a:latin typeface="+mn-lt"/>
                <a:ea typeface="+mn-ea"/>
                <a:cs typeface="+mn-cs"/>
              </a:rPr>
              <a:t>After you capture a snip, it's automatically copied to the Snipping Tool window. From there you can annotate, save, or share the snip. The following procedures show how to use Snipping Tool.</a:t>
            </a:r>
          </a:p>
          <a:p>
            <a:endParaRPr lang="en-GB" dirty="0"/>
          </a:p>
        </p:txBody>
      </p:sp>
      <p:sp>
        <p:nvSpPr>
          <p:cNvPr id="4" name="Slide Number Placeholder 3"/>
          <p:cNvSpPr>
            <a:spLocks noGrp="1"/>
          </p:cNvSpPr>
          <p:nvPr>
            <p:ph type="sldNum" sz="quarter" idx="10"/>
          </p:nvPr>
        </p:nvSpPr>
        <p:spPr/>
        <p:txBody>
          <a:bodyPr/>
          <a:lstStyle/>
          <a:p>
            <a:fld id="{F199F36A-9921-43A7-932F-CF7CD0C7905A}" type="slidenum">
              <a:rPr lang="en-GB" smtClean="0"/>
              <a:t>19</a:t>
            </a:fld>
            <a:endParaRPr lang="en-GB"/>
          </a:p>
        </p:txBody>
      </p:sp>
    </p:spTree>
    <p:extLst>
      <p:ext uri="{BB962C8B-B14F-4D97-AF65-F5344CB8AC3E}">
        <p14:creationId xmlns:p14="http://schemas.microsoft.com/office/powerpoint/2010/main" val="12071943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5/23/2019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5/23/2019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5/23/2019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5/23/2019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5/23/2019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5/23/2019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Date Placeholder 2"/>
          <p:cNvSpPr>
            <a:spLocks noGrp="1"/>
          </p:cNvSpPr>
          <p:nvPr>
            <p:ph type="dt" sz="half" idx="10"/>
          </p:nvPr>
        </p:nvSpPr>
        <p:spPr/>
        <p:txBody>
          <a:bodyPr/>
          <a:lstStyle/>
          <a:p>
            <a:fld id="{B61BEF0D-F0BB-DE4B-95CE-6DB70DBA9567}" type="datetimeFigureOut">
              <a:rPr lang="en-US" dirty="0"/>
              <a:pPr/>
              <a:t>5/23/2019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274638"/>
            <a:ext cx="10566400" cy="1143000"/>
          </a:xfrm>
        </p:spPr>
        <p:txBody>
          <a:bodyPr/>
          <a:lstStyle/>
          <a:p>
            <a:r>
              <a:rPr lang="en-US"/>
              <a:t>Click to edit Master title style</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r>
              <a:rPr lang="en-GB"/>
              <a:t>January 22, 2002</a:t>
            </a:r>
          </a:p>
        </p:txBody>
      </p:sp>
      <p:sp>
        <p:nvSpPr>
          <p:cNvPr id="6" name="Slide Number Placeholder 5"/>
          <p:cNvSpPr>
            <a:spLocks noGrp="1"/>
          </p:cNvSpPr>
          <p:nvPr>
            <p:ph type="sldNum" sz="quarter" idx="12"/>
          </p:nvPr>
        </p:nvSpPr>
        <p:spPr/>
        <p:txBody>
          <a:bodyPr/>
          <a:lstStyle/>
          <a:p>
            <a:pPr>
              <a:defRPr/>
            </a:pPr>
            <a:fld id="{EF45E962-0D18-4164-9078-7A85919163E6}" type="slidenum">
              <a:rPr lang="en-GB" smtClean="0"/>
              <a:pPr>
                <a:defRPr/>
              </a:pPr>
              <a:t>‹#›</a:t>
            </a:fld>
            <a:endParaRPr lang="en-GB"/>
          </a:p>
        </p:txBody>
      </p:sp>
      <p:sp>
        <p:nvSpPr>
          <p:cNvPr id="8" name="Content Placeholder 7"/>
          <p:cNvSpPr>
            <a:spLocks noGrp="1"/>
          </p:cNvSpPr>
          <p:nvPr>
            <p:ph sz="quarter" idx="13"/>
          </p:nvPr>
        </p:nvSpPr>
        <p:spPr>
          <a:xfrm>
            <a:off x="812800" y="1600200"/>
            <a:ext cx="105664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623703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5/23/2019</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68" r:id="rId10"/>
    <p:sldLayoutId id="2147483663" r:id="rId11"/>
    <p:sldLayoutId id="2147483664" r:id="rId12"/>
    <p:sldLayoutId id="2147483665" r:id="rId13"/>
    <p:sldLayoutId id="2147483666" r:id="rId14"/>
    <p:sldLayoutId id="2147483667" r:id="rId15"/>
    <p:sldLayoutId id="2147483658" r:id="rId16"/>
    <p:sldLayoutId id="2147483659" r:id="rId17"/>
    <p:sldLayoutId id="2147483669" r:id="rId18"/>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50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50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50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4pPr>
      <a:lvl5pPr marL="21145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1.emf"/><Relationship Id="rId4" Type="http://schemas.openxmlformats.org/officeDocument/2006/relationships/oleObject" Target="../embeddings/oleObject1.bin"/></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image" Target="../media/image2.emf"/><Relationship Id="rId4" Type="http://schemas.openxmlformats.org/officeDocument/2006/relationships/oleObject" Target="../embeddings/oleObject2.bin"/></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vmlDrawing" Target="../drawings/vmlDrawing3.vml"/><Relationship Id="rId5" Type="http://schemas.openxmlformats.org/officeDocument/2006/relationships/image" Target="../media/image3.emf"/><Relationship Id="rId4" Type="http://schemas.openxmlformats.org/officeDocument/2006/relationships/oleObject" Target="../embeddings/oleObject3.bin"/></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8.xml"/><Relationship Id="rId1" Type="http://schemas.openxmlformats.org/officeDocument/2006/relationships/vmlDrawing" Target="../drawings/vmlDrawing4.vml"/><Relationship Id="rId5" Type="http://schemas.openxmlformats.org/officeDocument/2006/relationships/image" Target="../media/image4.emf"/><Relationship Id="rId4" Type="http://schemas.openxmlformats.org/officeDocument/2006/relationships/oleObject" Target="../embeddings/oleObject4.bin"/></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Digital Skills Module</a:t>
            </a:r>
            <a:endParaRPr lang="en-GB" dirty="0"/>
          </a:p>
        </p:txBody>
      </p:sp>
      <p:sp>
        <p:nvSpPr>
          <p:cNvPr id="3" name="Subtitle 2"/>
          <p:cNvSpPr>
            <a:spLocks noGrp="1"/>
          </p:cNvSpPr>
          <p:nvPr>
            <p:ph type="subTitle" idx="1"/>
          </p:nvPr>
        </p:nvSpPr>
        <p:spPr>
          <a:xfrm>
            <a:off x="1154955" y="5197509"/>
            <a:ext cx="8825658" cy="861420"/>
          </a:xfrm>
        </p:spPr>
        <p:txBody>
          <a:bodyPr/>
          <a:lstStyle/>
          <a:p>
            <a:r>
              <a:rPr lang="en-GB" dirty="0" smtClean="0"/>
              <a:t>Week 4</a:t>
            </a:r>
            <a:endParaRPr lang="en-GB" dirty="0"/>
          </a:p>
        </p:txBody>
      </p:sp>
    </p:spTree>
    <p:extLst>
      <p:ext uri="{BB962C8B-B14F-4D97-AF65-F5344CB8AC3E}">
        <p14:creationId xmlns:p14="http://schemas.microsoft.com/office/powerpoint/2010/main" val="9805399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AutoShape 2"/>
          <p:cNvSpPr>
            <a:spLocks noGrp="1" noChangeArrowheads="1"/>
          </p:cNvSpPr>
          <p:nvPr>
            <p:ph type="title"/>
          </p:nvPr>
        </p:nvSpPr>
        <p:spPr>
          <a:xfrm>
            <a:off x="2207568" y="188640"/>
            <a:ext cx="7772400" cy="1143000"/>
          </a:xfrm>
        </p:spPr>
        <p:txBody>
          <a:bodyPr>
            <a:noAutofit/>
          </a:bodyPr>
          <a:lstStyle/>
          <a:p>
            <a:pPr algn="ctr">
              <a:defRPr/>
            </a:pPr>
            <a:r>
              <a:rPr lang="en-GB" sz="3200" cap="none" dirty="0">
                <a:solidFill>
                  <a:schemeClr val="tx2">
                    <a:satMod val="200000"/>
                  </a:schemeClr>
                </a:solidFill>
              </a:rPr>
              <a:t>Once you have collected data, what do you do?</a:t>
            </a:r>
          </a:p>
        </p:txBody>
      </p:sp>
      <p:sp>
        <p:nvSpPr>
          <p:cNvPr id="18434" name="Rectangle 3"/>
          <p:cNvSpPr>
            <a:spLocks noGrp="1" noChangeArrowheads="1"/>
          </p:cNvSpPr>
          <p:nvPr>
            <p:ph sz="quarter" idx="13"/>
          </p:nvPr>
        </p:nvSpPr>
        <p:spPr>
          <a:xfrm>
            <a:off x="2063552" y="1700808"/>
            <a:ext cx="8229600" cy="2952328"/>
          </a:xfrm>
        </p:spPr>
        <p:txBody>
          <a:bodyPr/>
          <a:lstStyle/>
          <a:p>
            <a:pPr>
              <a:buFont typeface="Wingdings" charset="2"/>
              <a:buNone/>
            </a:pPr>
            <a:endParaRPr lang="en-GB" sz="2800" dirty="0">
              <a:latin typeface="Calibri" pitchFamily="34" charset="0"/>
              <a:cs typeface="Arial" charset="0"/>
            </a:endParaRPr>
          </a:p>
          <a:p>
            <a:pPr>
              <a:buFont typeface="Wingdings" charset="2"/>
              <a:buChar char="Ø"/>
            </a:pPr>
            <a:r>
              <a:rPr lang="en-GB" sz="2800" dirty="0">
                <a:cs typeface="Arial" charset="0"/>
              </a:rPr>
              <a:t>Organise and present the data</a:t>
            </a:r>
            <a:br>
              <a:rPr lang="en-GB" sz="2800" dirty="0">
                <a:cs typeface="Arial" charset="0"/>
              </a:rPr>
            </a:br>
            <a:r>
              <a:rPr lang="en-GB" sz="2800" dirty="0">
                <a:cs typeface="Arial" charset="0"/>
              </a:rPr>
              <a:t/>
            </a:r>
            <a:br>
              <a:rPr lang="en-GB" sz="2800" dirty="0">
                <a:cs typeface="Arial" charset="0"/>
              </a:rPr>
            </a:br>
            <a:endParaRPr lang="en-GB" sz="2800" dirty="0">
              <a:cs typeface="Arial" charset="0"/>
            </a:endParaRPr>
          </a:p>
          <a:p>
            <a:pPr>
              <a:buFont typeface="Wingdings" charset="2"/>
              <a:buChar char="Ø"/>
            </a:pPr>
            <a:r>
              <a:rPr lang="en-GB" sz="2800" dirty="0">
                <a:cs typeface="Arial" charset="0"/>
              </a:rPr>
              <a:t>Summarise the information numerically</a:t>
            </a:r>
          </a:p>
          <a:p>
            <a:pPr>
              <a:buFont typeface="Wingdings" charset="2"/>
              <a:buNone/>
            </a:pPr>
            <a:endParaRPr lang="en-GB" sz="2800" dirty="0">
              <a:latin typeface="Calibri" pitchFamily="34" charset="0"/>
            </a:endParaRPr>
          </a:p>
        </p:txBody>
      </p:sp>
    </p:spTree>
    <p:extLst>
      <p:ext uri="{BB962C8B-B14F-4D97-AF65-F5344CB8AC3E}">
        <p14:creationId xmlns:p14="http://schemas.microsoft.com/office/powerpoint/2010/main" val="1014568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Data Representation</a:t>
            </a:r>
            <a:endParaRPr lang="en-GB" dirty="0"/>
          </a:p>
        </p:txBody>
      </p:sp>
      <p:sp>
        <p:nvSpPr>
          <p:cNvPr id="3" name="Content Placeholder 2"/>
          <p:cNvSpPr>
            <a:spLocks noGrp="1"/>
          </p:cNvSpPr>
          <p:nvPr>
            <p:ph idx="1"/>
          </p:nvPr>
        </p:nvSpPr>
        <p:spPr/>
        <p:txBody>
          <a:bodyPr/>
          <a:lstStyle/>
          <a:p>
            <a:r>
              <a:rPr lang="en-GB" dirty="0" smtClean="0"/>
              <a:t>Google Sheets</a:t>
            </a:r>
            <a:endParaRPr lang="en-GB" dirty="0"/>
          </a:p>
        </p:txBody>
      </p:sp>
    </p:spTree>
    <p:extLst>
      <p:ext uri="{BB962C8B-B14F-4D97-AF65-F5344CB8AC3E}">
        <p14:creationId xmlns:p14="http://schemas.microsoft.com/office/powerpoint/2010/main" val="8975638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AutoShape 2"/>
          <p:cNvSpPr>
            <a:spLocks noGrp="1" noChangeArrowheads="1"/>
          </p:cNvSpPr>
          <p:nvPr>
            <p:ph type="title"/>
          </p:nvPr>
        </p:nvSpPr>
        <p:spPr>
          <a:xfrm>
            <a:off x="2063552" y="188640"/>
            <a:ext cx="7924800" cy="882352"/>
          </a:xfrm>
        </p:spPr>
        <p:txBody>
          <a:bodyPr/>
          <a:lstStyle/>
          <a:p>
            <a:pPr algn="ctr">
              <a:defRPr/>
            </a:pPr>
            <a:r>
              <a:rPr lang="en-GB" cap="none" dirty="0">
                <a:solidFill>
                  <a:schemeClr val="tx2"/>
                </a:solidFill>
                <a:cs typeface="Times New Roman" charset="0"/>
              </a:rPr>
              <a:t>The u</a:t>
            </a:r>
            <a:r>
              <a:rPr lang="en-GB" cap="none" dirty="0">
                <a:solidFill>
                  <a:schemeClr val="tx2"/>
                </a:solidFill>
                <a:cs typeface="Arial" charset="0"/>
              </a:rPr>
              <a:t>se of tables</a:t>
            </a:r>
            <a:endParaRPr lang="en-GB" cap="none" dirty="0">
              <a:solidFill>
                <a:schemeClr val="tx2"/>
              </a:solidFill>
              <a:cs typeface="Times New Roman" charset="0"/>
            </a:endParaRPr>
          </a:p>
        </p:txBody>
      </p:sp>
      <p:sp>
        <p:nvSpPr>
          <p:cNvPr id="19458" name="Rectangle 3"/>
          <p:cNvSpPr>
            <a:spLocks noGrp="1" noChangeArrowheads="1"/>
          </p:cNvSpPr>
          <p:nvPr>
            <p:ph sz="quarter" idx="13"/>
          </p:nvPr>
        </p:nvSpPr>
        <p:spPr>
          <a:xfrm>
            <a:off x="2063552" y="1412776"/>
            <a:ext cx="7924800" cy="3917032"/>
          </a:xfrm>
        </p:spPr>
        <p:txBody>
          <a:bodyPr>
            <a:normAutofit lnSpcReduction="10000"/>
          </a:bodyPr>
          <a:lstStyle/>
          <a:p>
            <a:pPr>
              <a:lnSpc>
                <a:spcPct val="150000"/>
              </a:lnSpc>
              <a:buFont typeface="Wingdings" charset="2"/>
              <a:buNone/>
            </a:pPr>
            <a:r>
              <a:rPr lang="en-GB" sz="2800" dirty="0">
                <a:cs typeface="Times New Roman" charset="0"/>
              </a:rPr>
              <a:t>Remember that the objective of </a:t>
            </a:r>
            <a:r>
              <a:rPr lang="en-GB" sz="2800" dirty="0">
                <a:solidFill>
                  <a:schemeClr val="tx2"/>
                </a:solidFill>
                <a:cs typeface="Times New Roman" charset="0"/>
              </a:rPr>
              <a:t>tabulation</a:t>
            </a:r>
          </a:p>
          <a:p>
            <a:pPr>
              <a:lnSpc>
                <a:spcPct val="150000"/>
              </a:lnSpc>
              <a:buFont typeface="Wingdings" charset="2"/>
              <a:buNone/>
            </a:pPr>
            <a:r>
              <a:rPr lang="en-GB" sz="2800" dirty="0">
                <a:cs typeface="Times New Roman" charset="0"/>
              </a:rPr>
              <a:t> and the use of graphs and charts is to</a:t>
            </a:r>
          </a:p>
          <a:p>
            <a:pPr>
              <a:lnSpc>
                <a:spcPct val="150000"/>
              </a:lnSpc>
              <a:buFont typeface="Wingdings" charset="2"/>
              <a:buNone/>
            </a:pPr>
            <a:r>
              <a:rPr lang="en-GB" sz="2800" dirty="0">
                <a:cs typeface="Times New Roman" charset="0"/>
              </a:rPr>
              <a:t> summarise information in such a way as to</a:t>
            </a:r>
          </a:p>
          <a:p>
            <a:pPr>
              <a:lnSpc>
                <a:spcPct val="150000"/>
              </a:lnSpc>
              <a:buFont typeface="Wingdings" charset="2"/>
              <a:buNone/>
            </a:pPr>
            <a:r>
              <a:rPr lang="en-GB" sz="2800" dirty="0">
                <a:cs typeface="Times New Roman" charset="0"/>
              </a:rPr>
              <a:t> create a simplified and clear picture of the</a:t>
            </a:r>
          </a:p>
          <a:p>
            <a:pPr>
              <a:lnSpc>
                <a:spcPct val="150000"/>
              </a:lnSpc>
              <a:buFont typeface="Wingdings" charset="2"/>
              <a:buNone/>
            </a:pPr>
            <a:r>
              <a:rPr lang="en-GB" sz="2800" dirty="0">
                <a:cs typeface="Times New Roman" charset="0"/>
              </a:rPr>
              <a:t> data.</a:t>
            </a:r>
          </a:p>
          <a:p>
            <a:pPr>
              <a:buFont typeface="Wingdings" charset="2"/>
              <a:buNone/>
            </a:pPr>
            <a:endParaRPr lang="en-GB" sz="2800" dirty="0">
              <a:latin typeface="Calibri" pitchFamily="34" charset="0"/>
            </a:endParaRPr>
          </a:p>
        </p:txBody>
      </p:sp>
    </p:spTree>
    <p:extLst>
      <p:ext uri="{BB962C8B-B14F-4D97-AF65-F5344CB8AC3E}">
        <p14:creationId xmlns:p14="http://schemas.microsoft.com/office/powerpoint/2010/main" val="29908404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Grp="1" noChangeArrowheads="1"/>
          </p:cNvSpPr>
          <p:nvPr>
            <p:ph sz="quarter" idx="13"/>
          </p:nvPr>
        </p:nvSpPr>
        <p:spPr>
          <a:xfrm>
            <a:off x="2135560" y="1556792"/>
            <a:ext cx="7924800" cy="4392488"/>
          </a:xfrm>
        </p:spPr>
        <p:txBody>
          <a:bodyPr>
            <a:normAutofit fontScale="77500" lnSpcReduction="20000"/>
          </a:bodyPr>
          <a:lstStyle/>
          <a:p>
            <a:pPr>
              <a:lnSpc>
                <a:spcPct val="160000"/>
              </a:lnSpc>
              <a:buFont typeface="Wingdings" pitchFamily="2" charset="2"/>
              <a:buChar char="Ø"/>
            </a:pPr>
            <a:r>
              <a:rPr lang="en-GB" sz="2800" dirty="0">
                <a:cs typeface="Times New Roman" charset="0"/>
              </a:rPr>
              <a:t>Simplification</a:t>
            </a:r>
          </a:p>
          <a:p>
            <a:pPr>
              <a:lnSpc>
                <a:spcPct val="160000"/>
              </a:lnSpc>
              <a:buFont typeface="Wingdings" pitchFamily="2" charset="2"/>
              <a:buChar char="Ø"/>
            </a:pPr>
            <a:r>
              <a:rPr lang="en-GB" sz="2800" dirty="0">
                <a:cs typeface="Times New Roman" charset="0"/>
              </a:rPr>
              <a:t>Clear layout of figures into rows and columns</a:t>
            </a:r>
          </a:p>
          <a:p>
            <a:pPr>
              <a:lnSpc>
                <a:spcPct val="160000"/>
              </a:lnSpc>
              <a:buFont typeface="Wingdings" pitchFamily="2" charset="2"/>
              <a:buChar char="Ø"/>
            </a:pPr>
            <a:r>
              <a:rPr lang="en-GB" sz="2800" dirty="0">
                <a:cs typeface="Times New Roman" charset="0"/>
              </a:rPr>
              <a:t>Row and column headings</a:t>
            </a:r>
          </a:p>
          <a:p>
            <a:pPr>
              <a:lnSpc>
                <a:spcPct val="160000"/>
              </a:lnSpc>
              <a:buFont typeface="Wingdings" pitchFamily="2" charset="2"/>
              <a:buChar char="Ø"/>
            </a:pPr>
            <a:r>
              <a:rPr lang="en-GB" sz="2800" dirty="0">
                <a:cs typeface="Times New Roman" charset="0"/>
              </a:rPr>
              <a:t>A title for the complete table</a:t>
            </a:r>
          </a:p>
          <a:p>
            <a:pPr>
              <a:lnSpc>
                <a:spcPct val="160000"/>
              </a:lnSpc>
              <a:buFont typeface="Wingdings" pitchFamily="2" charset="2"/>
              <a:buChar char="Ø"/>
            </a:pPr>
            <a:r>
              <a:rPr lang="en-GB" sz="2800" dirty="0">
                <a:cs typeface="Times New Roman" charset="0"/>
              </a:rPr>
              <a:t>The UNITS of the figures (if any ambiguity)</a:t>
            </a:r>
          </a:p>
          <a:p>
            <a:pPr>
              <a:lnSpc>
                <a:spcPct val="160000"/>
              </a:lnSpc>
              <a:buFont typeface="Wingdings" pitchFamily="2" charset="2"/>
              <a:buChar char="Ø"/>
            </a:pPr>
            <a:r>
              <a:rPr lang="en-GB" sz="2800" dirty="0">
                <a:cs typeface="Times New Roman" charset="0"/>
              </a:rPr>
              <a:t>The source of the data</a:t>
            </a:r>
          </a:p>
          <a:p>
            <a:pPr>
              <a:lnSpc>
                <a:spcPct val="160000"/>
              </a:lnSpc>
              <a:buFont typeface="Wingdings" pitchFamily="2" charset="2"/>
              <a:buChar char="Ø"/>
            </a:pPr>
            <a:r>
              <a:rPr lang="en-GB" sz="2800" dirty="0">
                <a:cs typeface="Times New Roman" charset="0"/>
              </a:rPr>
              <a:t>The use of SUMMARY rows and columns</a:t>
            </a:r>
          </a:p>
          <a:p>
            <a:pPr>
              <a:lnSpc>
                <a:spcPct val="90000"/>
              </a:lnSpc>
              <a:buFont typeface="Wingdings" charset="2"/>
              <a:buNone/>
            </a:pPr>
            <a:endParaRPr lang="en-GB" sz="2800" dirty="0">
              <a:latin typeface="Calibri" pitchFamily="34" charset="0"/>
              <a:cs typeface="Arial" charset="0"/>
            </a:endParaRPr>
          </a:p>
        </p:txBody>
      </p:sp>
      <p:sp>
        <p:nvSpPr>
          <p:cNvPr id="4" name="AutoShape 2"/>
          <p:cNvSpPr>
            <a:spLocks noGrp="1" noChangeArrowheads="1"/>
          </p:cNvSpPr>
          <p:nvPr>
            <p:ph type="title"/>
          </p:nvPr>
        </p:nvSpPr>
        <p:spPr>
          <a:xfrm>
            <a:off x="2207568" y="188640"/>
            <a:ext cx="7564760" cy="1224136"/>
          </a:xfrm>
        </p:spPr>
        <p:txBody>
          <a:bodyPr>
            <a:normAutofit fontScale="90000"/>
          </a:bodyPr>
          <a:lstStyle/>
          <a:p>
            <a:pPr algn="ctr">
              <a:defRPr/>
            </a:pPr>
            <a:r>
              <a:rPr lang="en-GB" cap="none" dirty="0">
                <a:solidFill>
                  <a:schemeClr val="accent1">
                    <a:lumMod val="75000"/>
                  </a:schemeClr>
                </a:solidFill>
                <a:cs typeface="Times New Roman" charset="0"/>
              </a:rPr>
              <a:t/>
            </a:r>
            <a:br>
              <a:rPr lang="en-GB" cap="none" dirty="0">
                <a:solidFill>
                  <a:schemeClr val="accent1">
                    <a:lumMod val="75000"/>
                  </a:schemeClr>
                </a:solidFill>
                <a:cs typeface="Times New Roman" charset="0"/>
              </a:rPr>
            </a:br>
            <a:r>
              <a:rPr lang="en-GB" cap="none" dirty="0" smtClean="0">
                <a:solidFill>
                  <a:schemeClr val="accent1">
                    <a:lumMod val="75000"/>
                  </a:schemeClr>
                </a:solidFill>
                <a:cs typeface="Times New Roman" charset="0"/>
              </a:rPr>
              <a:t>Effective </a:t>
            </a:r>
            <a:r>
              <a:rPr lang="en-GB" cap="none" dirty="0">
                <a:solidFill>
                  <a:schemeClr val="accent1">
                    <a:lumMod val="75000"/>
                  </a:schemeClr>
                </a:solidFill>
                <a:cs typeface="Times New Roman" charset="0"/>
              </a:rPr>
              <a:t>tabulation (conventions):</a:t>
            </a:r>
          </a:p>
        </p:txBody>
      </p:sp>
    </p:spTree>
    <p:extLst>
      <p:ext uri="{BB962C8B-B14F-4D97-AF65-F5344CB8AC3E}">
        <p14:creationId xmlns:p14="http://schemas.microsoft.com/office/powerpoint/2010/main" val="27165527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AutoShape 2"/>
          <p:cNvSpPr>
            <a:spLocks noGrp="1" noChangeArrowheads="1"/>
          </p:cNvSpPr>
          <p:nvPr>
            <p:ph type="title"/>
          </p:nvPr>
        </p:nvSpPr>
        <p:spPr>
          <a:xfrm>
            <a:off x="2133600" y="274638"/>
            <a:ext cx="7924800" cy="634082"/>
          </a:xfrm>
        </p:spPr>
        <p:txBody>
          <a:bodyPr>
            <a:normAutofit fontScale="90000"/>
          </a:bodyPr>
          <a:lstStyle/>
          <a:p>
            <a:pPr algn="ctr">
              <a:defRPr/>
            </a:pPr>
            <a:r>
              <a:rPr lang="en-GB" cap="none" dirty="0">
                <a:solidFill>
                  <a:schemeClr val="tx2">
                    <a:satMod val="200000"/>
                  </a:schemeClr>
                </a:solidFill>
                <a:ea typeface="Arial" charset="0"/>
                <a:cs typeface="Arial" charset="0"/>
              </a:rPr>
              <a:t>Charts</a:t>
            </a:r>
          </a:p>
        </p:txBody>
      </p:sp>
      <p:sp>
        <p:nvSpPr>
          <p:cNvPr id="27651" name="Rectangle 3"/>
          <p:cNvSpPr>
            <a:spLocks noGrp="1" noChangeArrowheads="1"/>
          </p:cNvSpPr>
          <p:nvPr>
            <p:ph sz="quarter" idx="13"/>
          </p:nvPr>
        </p:nvSpPr>
        <p:spPr>
          <a:xfrm>
            <a:off x="2063552" y="1052736"/>
            <a:ext cx="7924800" cy="4464496"/>
          </a:xfrm>
        </p:spPr>
        <p:txBody>
          <a:bodyPr>
            <a:normAutofit/>
          </a:bodyPr>
          <a:lstStyle/>
          <a:p>
            <a:pPr eaLnBrk="1" hangingPunct="1">
              <a:buFont typeface="Wingdings" charset="2"/>
              <a:buChar char="Ø"/>
            </a:pPr>
            <a:r>
              <a:rPr lang="en-US" sz="2800" dirty="0">
                <a:cs typeface="Arial" charset="0"/>
              </a:rPr>
              <a:t>Histo</a:t>
            </a:r>
            <a:r>
              <a:rPr lang="en-GB" sz="2800" dirty="0">
                <a:cs typeface="Arial" charset="0"/>
              </a:rPr>
              <a:t>grams </a:t>
            </a:r>
            <a:endParaRPr lang="en-GB" sz="2800" dirty="0">
              <a:cs typeface="Times New Roman" charset="0"/>
            </a:endParaRPr>
          </a:p>
          <a:p>
            <a:pPr eaLnBrk="1" hangingPunct="1">
              <a:buFont typeface="Wingdings" charset="2"/>
              <a:buChar char="Ø"/>
            </a:pPr>
            <a:r>
              <a:rPr lang="en-GB" sz="2800" dirty="0">
                <a:cs typeface="Arial" charset="0"/>
              </a:rPr>
              <a:t>Bar charts	</a:t>
            </a:r>
            <a:endParaRPr lang="en-GB" sz="2800" dirty="0">
              <a:cs typeface="Times New Roman" charset="0"/>
            </a:endParaRPr>
          </a:p>
          <a:p>
            <a:pPr lvl="1" eaLnBrk="1" hangingPunct="1">
              <a:buFont typeface="Wingdings" charset="2"/>
              <a:buNone/>
            </a:pPr>
            <a:r>
              <a:rPr lang="en-GB" sz="2800" dirty="0">
                <a:cs typeface="Arial" charset="0"/>
              </a:rPr>
              <a:t>	Simple</a:t>
            </a:r>
            <a:endParaRPr lang="en-GB" sz="2800" dirty="0">
              <a:cs typeface="Times New Roman" charset="0"/>
            </a:endParaRPr>
          </a:p>
          <a:p>
            <a:pPr lvl="1" eaLnBrk="1" hangingPunct="1">
              <a:buFont typeface="Wingdings" charset="2"/>
              <a:buNone/>
            </a:pPr>
            <a:r>
              <a:rPr lang="en-GB" sz="2800" dirty="0">
                <a:cs typeface="Arial" charset="0"/>
              </a:rPr>
              <a:t>	Stacked</a:t>
            </a:r>
            <a:endParaRPr lang="en-GB" sz="2800" dirty="0">
              <a:cs typeface="Times New Roman" charset="0"/>
            </a:endParaRPr>
          </a:p>
          <a:p>
            <a:pPr lvl="1" eaLnBrk="1" hangingPunct="1">
              <a:buFont typeface="Wingdings" charset="2"/>
              <a:buNone/>
            </a:pPr>
            <a:r>
              <a:rPr lang="en-GB" sz="2800" dirty="0">
                <a:cs typeface="Arial" charset="0"/>
              </a:rPr>
              <a:t>	Multiple	</a:t>
            </a:r>
            <a:endParaRPr lang="en-GB" sz="2800" dirty="0">
              <a:cs typeface="Times New Roman" charset="0"/>
            </a:endParaRPr>
          </a:p>
          <a:p>
            <a:pPr eaLnBrk="1" hangingPunct="1">
              <a:buFont typeface="Wingdings" charset="2"/>
              <a:buChar char="Ø"/>
            </a:pPr>
            <a:r>
              <a:rPr lang="en-GB" sz="2800" dirty="0">
                <a:cs typeface="Arial" charset="0"/>
              </a:rPr>
              <a:t>Pie charts</a:t>
            </a:r>
            <a:r>
              <a:rPr lang="en-GB" sz="2800" dirty="0"/>
              <a:t> </a:t>
            </a:r>
          </a:p>
          <a:p>
            <a:pPr eaLnBrk="1" hangingPunct="1">
              <a:buFont typeface="Wingdings" charset="2"/>
              <a:buChar char="Ø"/>
            </a:pPr>
            <a:r>
              <a:rPr lang="en-GB" sz="2800" dirty="0"/>
              <a:t>Scatter Diagrams</a:t>
            </a:r>
          </a:p>
        </p:txBody>
      </p:sp>
    </p:spTree>
    <p:extLst>
      <p:ext uri="{BB962C8B-B14F-4D97-AF65-F5344CB8AC3E}">
        <p14:creationId xmlns:p14="http://schemas.microsoft.com/office/powerpoint/2010/main" val="36254378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2"/>
          <p:cNvSpPr>
            <a:spLocks noGrp="1" noChangeArrowheads="1"/>
          </p:cNvSpPr>
          <p:nvPr>
            <p:ph type="title"/>
          </p:nvPr>
        </p:nvSpPr>
        <p:spPr>
          <a:xfrm>
            <a:off x="1631504" y="188640"/>
            <a:ext cx="8928992" cy="720080"/>
          </a:xfrm>
        </p:spPr>
        <p:txBody>
          <a:bodyPr>
            <a:noAutofit/>
          </a:bodyPr>
          <a:lstStyle/>
          <a:p>
            <a:pPr algn="ctr">
              <a:lnSpc>
                <a:spcPct val="90000"/>
              </a:lnSpc>
              <a:defRPr/>
            </a:pPr>
            <a:r>
              <a:rPr lang="en-US" sz="3200" cap="none" dirty="0">
                <a:solidFill>
                  <a:schemeClr val="accent1">
                    <a:lumMod val="75000"/>
                  </a:schemeClr>
                </a:solidFill>
              </a:rPr>
              <a:t>Graphing Numerical Data: The Histogram</a:t>
            </a:r>
          </a:p>
        </p:txBody>
      </p:sp>
      <p:sp>
        <p:nvSpPr>
          <p:cNvPr id="33795" name="Rectangle 3"/>
          <p:cNvSpPr>
            <a:spLocks noGrp="1" noChangeArrowheads="1"/>
          </p:cNvSpPr>
          <p:nvPr>
            <p:ph sz="quarter" idx="13"/>
          </p:nvPr>
        </p:nvSpPr>
        <p:spPr>
          <a:xfrm>
            <a:off x="1919536" y="1340768"/>
            <a:ext cx="8361040" cy="4536504"/>
          </a:xfrm>
        </p:spPr>
        <p:txBody>
          <a:bodyPr>
            <a:noAutofit/>
          </a:bodyPr>
          <a:lstStyle/>
          <a:p>
            <a:pPr marL="342900">
              <a:lnSpc>
                <a:spcPct val="110000"/>
              </a:lnSpc>
            </a:pPr>
            <a:r>
              <a:rPr lang="en-US" sz="2400" dirty="0"/>
              <a:t>A graph of the data in a frequency distribution is called a </a:t>
            </a:r>
            <a:r>
              <a:rPr lang="en-US" sz="2400" dirty="0">
                <a:solidFill>
                  <a:schemeClr val="tx1"/>
                </a:solidFill>
              </a:rPr>
              <a:t>histogram </a:t>
            </a:r>
          </a:p>
          <a:p>
            <a:pPr marL="342900">
              <a:lnSpc>
                <a:spcPct val="110000"/>
              </a:lnSpc>
            </a:pPr>
            <a:r>
              <a:rPr lang="en-US" sz="2400" dirty="0"/>
              <a:t>The </a:t>
            </a:r>
            <a:r>
              <a:rPr lang="en-US" sz="2400" dirty="0">
                <a:solidFill>
                  <a:schemeClr val="tx1"/>
                </a:solidFill>
              </a:rPr>
              <a:t>class boundaries </a:t>
            </a:r>
            <a:r>
              <a:rPr lang="en-US" sz="2400" dirty="0"/>
              <a:t>(</a:t>
            </a:r>
            <a:r>
              <a:rPr lang="en-US" sz="2400" dirty="0">
                <a:solidFill>
                  <a:schemeClr val="tx1"/>
                </a:solidFill>
              </a:rPr>
              <a:t>or class midpoints</a:t>
            </a:r>
            <a:r>
              <a:rPr lang="en-US" sz="2400" dirty="0"/>
              <a:t>) are shown on the </a:t>
            </a:r>
            <a:r>
              <a:rPr lang="en-US" sz="2400" dirty="0">
                <a:solidFill>
                  <a:schemeClr val="tx1"/>
                </a:solidFill>
              </a:rPr>
              <a:t>horizontal axis</a:t>
            </a:r>
          </a:p>
          <a:p>
            <a:pPr marL="342900">
              <a:lnSpc>
                <a:spcPct val="110000"/>
              </a:lnSpc>
            </a:pPr>
            <a:r>
              <a:rPr lang="en-US" sz="2400" dirty="0"/>
              <a:t>The </a:t>
            </a:r>
            <a:r>
              <a:rPr lang="en-US" sz="2400" dirty="0">
                <a:solidFill>
                  <a:schemeClr val="tx1"/>
                </a:solidFill>
              </a:rPr>
              <a:t>vertical axis </a:t>
            </a:r>
            <a:r>
              <a:rPr lang="en-US" sz="2400" dirty="0"/>
              <a:t>is either</a:t>
            </a:r>
            <a:r>
              <a:rPr lang="en-US" sz="2400" dirty="0">
                <a:solidFill>
                  <a:schemeClr val="folHlink"/>
                </a:solidFill>
              </a:rPr>
              <a:t> </a:t>
            </a:r>
            <a:r>
              <a:rPr lang="en-US" sz="2400" dirty="0">
                <a:solidFill>
                  <a:schemeClr val="tx1"/>
                </a:solidFill>
              </a:rPr>
              <a:t>frequency, relative frequency</a:t>
            </a:r>
            <a:r>
              <a:rPr lang="en-US" sz="2400" b="1" dirty="0">
                <a:solidFill>
                  <a:schemeClr val="folHlink"/>
                </a:solidFill>
              </a:rPr>
              <a:t> </a:t>
            </a:r>
            <a:r>
              <a:rPr lang="en-US" sz="2400" dirty="0"/>
              <a:t>or</a:t>
            </a:r>
            <a:r>
              <a:rPr lang="en-US" sz="2400" b="1" dirty="0">
                <a:solidFill>
                  <a:schemeClr val="folHlink"/>
                </a:solidFill>
              </a:rPr>
              <a:t> </a:t>
            </a:r>
            <a:r>
              <a:rPr lang="en-US" sz="2400" dirty="0">
                <a:solidFill>
                  <a:schemeClr val="tx1"/>
                </a:solidFill>
              </a:rPr>
              <a:t>percentage</a:t>
            </a:r>
            <a:r>
              <a:rPr lang="en-US" sz="2400" dirty="0"/>
              <a:t> </a:t>
            </a:r>
            <a:endParaRPr lang="en-US" sz="2400" dirty="0">
              <a:solidFill>
                <a:schemeClr val="folHlink"/>
              </a:solidFill>
            </a:endParaRPr>
          </a:p>
          <a:p>
            <a:pPr marL="342900">
              <a:lnSpc>
                <a:spcPct val="110000"/>
              </a:lnSpc>
            </a:pPr>
            <a:r>
              <a:rPr lang="en-US" sz="2400" dirty="0"/>
              <a:t>Bars of the appropriate heights are used to represent the number of observations within each class </a:t>
            </a:r>
          </a:p>
        </p:txBody>
      </p:sp>
    </p:spTree>
    <p:extLst>
      <p:ext uri="{BB962C8B-B14F-4D97-AF65-F5344CB8AC3E}">
        <p14:creationId xmlns:p14="http://schemas.microsoft.com/office/powerpoint/2010/main" val="13969211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AutoShape 2"/>
          <p:cNvSpPr>
            <a:spLocks noGrp="1" noChangeArrowheads="1"/>
          </p:cNvSpPr>
          <p:nvPr>
            <p:ph type="title"/>
          </p:nvPr>
        </p:nvSpPr>
        <p:spPr/>
        <p:txBody>
          <a:bodyPr>
            <a:noAutofit/>
          </a:bodyPr>
          <a:lstStyle/>
          <a:p>
            <a:pPr algn="ctr">
              <a:defRPr/>
            </a:pPr>
            <a:r>
              <a:rPr lang="en-US" cap="none" dirty="0">
                <a:solidFill>
                  <a:schemeClr val="accent1">
                    <a:lumMod val="75000"/>
                  </a:schemeClr>
                </a:solidFill>
              </a:rPr>
              <a:t>Frequency distribution:</a:t>
            </a:r>
            <a:br>
              <a:rPr lang="en-US" cap="none" dirty="0">
                <a:solidFill>
                  <a:schemeClr val="accent1">
                    <a:lumMod val="75000"/>
                  </a:schemeClr>
                </a:solidFill>
              </a:rPr>
            </a:br>
            <a:r>
              <a:rPr lang="en-US" cap="none" dirty="0">
                <a:solidFill>
                  <a:schemeClr val="accent1">
                    <a:lumMod val="75000"/>
                  </a:schemeClr>
                </a:solidFill>
              </a:rPr>
              <a:t>Using Excel</a:t>
            </a:r>
            <a:endParaRPr lang="en-GB" cap="none" dirty="0">
              <a:solidFill>
                <a:schemeClr val="accent1">
                  <a:lumMod val="75000"/>
                </a:schemeClr>
              </a:solidFill>
            </a:endParaRPr>
          </a:p>
        </p:txBody>
      </p:sp>
      <p:sp>
        <p:nvSpPr>
          <p:cNvPr id="37890" name="Rectangle 3"/>
          <p:cNvSpPr>
            <a:spLocks noGrp="1" noChangeArrowheads="1"/>
          </p:cNvSpPr>
          <p:nvPr>
            <p:ph sz="quarter" idx="13"/>
          </p:nvPr>
        </p:nvSpPr>
        <p:spPr>
          <a:xfrm>
            <a:off x="2133600" y="1600200"/>
            <a:ext cx="7924800" cy="4349080"/>
          </a:xfrm>
        </p:spPr>
        <p:txBody>
          <a:bodyPr>
            <a:normAutofit lnSpcReduction="10000"/>
          </a:bodyPr>
          <a:lstStyle/>
          <a:p>
            <a:r>
              <a:rPr lang="en-US" sz="2400" dirty="0"/>
              <a:t>Excel will construct a frequency distribution and plot a </a:t>
            </a:r>
            <a:r>
              <a:rPr lang="en-US" sz="2400" dirty="0">
                <a:solidFill>
                  <a:schemeClr val="tx1"/>
                </a:solidFill>
              </a:rPr>
              <a:t>histogram</a:t>
            </a:r>
            <a:r>
              <a:rPr lang="en-US" sz="2400" dirty="0"/>
              <a:t> if you have suitable input data.</a:t>
            </a:r>
          </a:p>
          <a:p>
            <a:r>
              <a:rPr lang="en-US" sz="2400" dirty="0"/>
              <a:t>You need the “Data Analysis Add-In” facility</a:t>
            </a:r>
          </a:p>
          <a:p>
            <a:r>
              <a:rPr lang="en-US" sz="2400" dirty="0"/>
              <a:t>Create a table with 2 columns</a:t>
            </a:r>
          </a:p>
          <a:p>
            <a:r>
              <a:rPr lang="en-US" sz="2400" dirty="0"/>
              <a:t>Column 1 all the frequency data</a:t>
            </a:r>
          </a:p>
          <a:p>
            <a:r>
              <a:rPr lang="en-US" sz="2400" dirty="0"/>
              <a:t>Column 2 class intervals (upper end)</a:t>
            </a:r>
          </a:p>
          <a:p>
            <a:r>
              <a:rPr lang="en-US" sz="2400" dirty="0"/>
              <a:t>Use “Data Analysis&gt; Histograms”</a:t>
            </a:r>
          </a:p>
          <a:p>
            <a:r>
              <a:rPr lang="en-US" sz="2400" dirty="0"/>
              <a:t>Input Range : all frequency data</a:t>
            </a:r>
          </a:p>
          <a:p>
            <a:r>
              <a:rPr lang="en-US" sz="2400" dirty="0"/>
              <a:t>Bin range : class data   </a:t>
            </a:r>
          </a:p>
          <a:p>
            <a:pPr>
              <a:buFont typeface="Wingdings" charset="2"/>
              <a:buNone/>
            </a:pPr>
            <a:endParaRPr lang="en-GB" sz="2400" dirty="0">
              <a:latin typeface="Calibri" pitchFamily="34" charset="0"/>
            </a:endParaRPr>
          </a:p>
        </p:txBody>
      </p:sp>
    </p:spTree>
    <p:extLst>
      <p:ext uri="{BB962C8B-B14F-4D97-AF65-F5344CB8AC3E}">
        <p14:creationId xmlns:p14="http://schemas.microsoft.com/office/powerpoint/2010/main" val="10816991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AutoShape 2"/>
          <p:cNvSpPr>
            <a:spLocks noGrp="1" noChangeArrowheads="1"/>
          </p:cNvSpPr>
          <p:nvPr>
            <p:ph type="title"/>
          </p:nvPr>
        </p:nvSpPr>
        <p:spPr>
          <a:xfrm>
            <a:off x="2135560" y="188640"/>
            <a:ext cx="7924800" cy="634082"/>
          </a:xfrm>
        </p:spPr>
        <p:txBody>
          <a:bodyPr>
            <a:normAutofit fontScale="90000"/>
          </a:bodyPr>
          <a:lstStyle/>
          <a:p>
            <a:pPr algn="ctr">
              <a:defRPr/>
            </a:pPr>
            <a:r>
              <a:rPr lang="en-GB" cap="none" dirty="0">
                <a:solidFill>
                  <a:schemeClr val="tx2">
                    <a:satMod val="200000"/>
                  </a:schemeClr>
                </a:solidFill>
              </a:rPr>
              <a:t>Bar Charts</a:t>
            </a:r>
          </a:p>
        </p:txBody>
      </p:sp>
      <p:sp>
        <p:nvSpPr>
          <p:cNvPr id="34819" name="Rectangle 3"/>
          <p:cNvSpPr>
            <a:spLocks noGrp="1" noChangeArrowheads="1"/>
          </p:cNvSpPr>
          <p:nvPr>
            <p:ph sz="quarter" idx="13"/>
          </p:nvPr>
        </p:nvSpPr>
        <p:spPr>
          <a:xfrm>
            <a:off x="2135560" y="1052736"/>
            <a:ext cx="7924800" cy="4464496"/>
          </a:xfrm>
        </p:spPr>
        <p:txBody>
          <a:bodyPr>
            <a:normAutofit/>
          </a:bodyPr>
          <a:lstStyle/>
          <a:p>
            <a:pPr eaLnBrk="1" hangingPunct="1">
              <a:lnSpc>
                <a:spcPct val="150000"/>
              </a:lnSpc>
              <a:buFont typeface="Wingdings" charset="2"/>
              <a:buChar char="§"/>
            </a:pPr>
            <a:r>
              <a:rPr lang="en-GB" dirty="0">
                <a:cs typeface="Times New Roman" charset="0"/>
              </a:rPr>
              <a:t>The y-axis should start at 0 or comparisons can become distorted</a:t>
            </a:r>
          </a:p>
          <a:p>
            <a:pPr eaLnBrk="1" hangingPunct="1">
              <a:lnSpc>
                <a:spcPct val="150000"/>
              </a:lnSpc>
              <a:buFont typeface="Wingdings" charset="2"/>
              <a:buChar char="§"/>
            </a:pPr>
            <a:r>
              <a:rPr lang="en-GB" dirty="0">
                <a:cs typeface="Times New Roman" charset="0"/>
              </a:rPr>
              <a:t>The width of the bars does not matter, but should be similar for each bar</a:t>
            </a:r>
          </a:p>
          <a:p>
            <a:pPr eaLnBrk="1" hangingPunct="1">
              <a:lnSpc>
                <a:spcPct val="150000"/>
              </a:lnSpc>
              <a:buFont typeface="Wingdings" charset="2"/>
              <a:buChar char="§"/>
            </a:pPr>
            <a:r>
              <a:rPr lang="en-GB" dirty="0">
                <a:cs typeface="Times New Roman" charset="0"/>
              </a:rPr>
              <a:t>Gaps between the bars emphasise the trends in the data</a:t>
            </a:r>
          </a:p>
          <a:p>
            <a:pPr eaLnBrk="1" hangingPunct="1">
              <a:lnSpc>
                <a:spcPct val="150000"/>
              </a:lnSpc>
              <a:buFont typeface="Wingdings" charset="2"/>
              <a:buChar char="§"/>
            </a:pPr>
            <a:r>
              <a:rPr lang="en-GB" dirty="0">
                <a:cs typeface="Times New Roman" charset="0"/>
              </a:rPr>
              <a:t>Can be vertical or horizontal </a:t>
            </a:r>
          </a:p>
          <a:p>
            <a:pPr eaLnBrk="1" hangingPunct="1">
              <a:lnSpc>
                <a:spcPct val="150000"/>
              </a:lnSpc>
              <a:buFont typeface="Wingdings" charset="2"/>
              <a:buChar char="§"/>
            </a:pPr>
            <a:r>
              <a:rPr lang="en-US" dirty="0"/>
              <a:t>Bar charts are more useful when you want to highlight the actual data values</a:t>
            </a:r>
            <a:r>
              <a:rPr lang="en-US" dirty="0">
                <a:latin typeface="Calibri" pitchFamily="34" charset="0"/>
              </a:rPr>
              <a:t>.</a:t>
            </a:r>
            <a:endParaRPr lang="en-GB" dirty="0">
              <a:latin typeface="Calibri" pitchFamily="34" charset="0"/>
              <a:cs typeface="Times New Roman" charset="0"/>
            </a:endParaRPr>
          </a:p>
        </p:txBody>
      </p:sp>
    </p:spTree>
    <p:extLst>
      <p:ext uri="{BB962C8B-B14F-4D97-AF65-F5344CB8AC3E}">
        <p14:creationId xmlns:p14="http://schemas.microsoft.com/office/powerpoint/2010/main" val="35406757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ChangeArrowheads="1"/>
          </p:cNvSpPr>
          <p:nvPr/>
        </p:nvSpPr>
        <p:spPr bwMode="auto">
          <a:xfrm>
            <a:off x="3143672" y="260649"/>
            <a:ext cx="6019800" cy="1190625"/>
          </a:xfrm>
          <a:prstGeom prst="rect">
            <a:avLst/>
          </a:prstGeom>
          <a:noFill/>
          <a:ln w="9525">
            <a:noFill/>
            <a:miter lim="800000"/>
            <a:headEnd/>
            <a:tailEnd/>
          </a:ln>
        </p:spPr>
        <p:txBody>
          <a:bodyPr>
            <a:spAutoFit/>
          </a:bodyPr>
          <a:lstStyle/>
          <a:p>
            <a:pPr algn="l"/>
            <a:r>
              <a:rPr lang="en-GB" b="1" u="sng" dirty="0">
                <a:solidFill>
                  <a:schemeClr val="tx2"/>
                </a:solidFill>
                <a:latin typeface="Calibri" pitchFamily="34" charset="0"/>
                <a:cs typeface="Times New Roman" charset="0"/>
              </a:rPr>
              <a:t>Ex</a:t>
            </a:r>
            <a:r>
              <a:rPr lang="en-US" b="1" u="sng" dirty="0">
                <a:solidFill>
                  <a:schemeClr val="tx2"/>
                </a:solidFill>
                <a:latin typeface="Calibri" pitchFamily="34" charset="0"/>
                <a:cs typeface="Times New Roman" charset="0"/>
              </a:rPr>
              <a:t>ample</a:t>
            </a:r>
            <a:r>
              <a:rPr lang="en-GB" b="1" u="sng" dirty="0">
                <a:solidFill>
                  <a:schemeClr val="tx2"/>
                </a:solidFill>
                <a:latin typeface="Calibri" pitchFamily="34" charset="0"/>
                <a:cs typeface="Times New Roman" charset="0"/>
              </a:rPr>
              <a:t>: </a:t>
            </a:r>
          </a:p>
          <a:p>
            <a:pPr algn="l" eaLnBrk="0" hangingPunct="0"/>
            <a:r>
              <a:rPr lang="en-GB" b="1" dirty="0">
                <a:latin typeface="Calibri" pitchFamily="34" charset="0"/>
                <a:cs typeface="Times New Roman" charset="0"/>
              </a:rPr>
              <a:t> Country:       USA    Canada   UK    France    Germany</a:t>
            </a:r>
          </a:p>
          <a:p>
            <a:pPr algn="l" eaLnBrk="0" hangingPunct="0"/>
            <a:r>
              <a:rPr lang="en-GB" b="1" dirty="0">
                <a:latin typeface="Calibri" pitchFamily="34" charset="0"/>
                <a:cs typeface="Times New Roman" charset="0"/>
              </a:rPr>
              <a:t> Export:         700        350       170 </a:t>
            </a:r>
            <a:r>
              <a:rPr lang="en-US" b="1" dirty="0">
                <a:latin typeface="Calibri" pitchFamily="34" charset="0"/>
                <a:cs typeface="Times New Roman" charset="0"/>
              </a:rPr>
              <a:t> </a:t>
            </a:r>
            <a:r>
              <a:rPr lang="en-GB" b="1" dirty="0">
                <a:latin typeface="Calibri" pitchFamily="34" charset="0"/>
                <a:cs typeface="Times New Roman" charset="0"/>
              </a:rPr>
              <a:t>    210           480</a:t>
            </a:r>
          </a:p>
          <a:p>
            <a:pPr algn="l" eaLnBrk="0" hangingPunct="0"/>
            <a:r>
              <a:rPr lang="en-GB" b="1" dirty="0">
                <a:latin typeface="Calibri" pitchFamily="34" charset="0"/>
                <a:cs typeface="Times New Roman" charset="0"/>
              </a:rPr>
              <a:t> (The figure quoted are given in $10 million) </a:t>
            </a:r>
          </a:p>
        </p:txBody>
      </p:sp>
      <p:graphicFrame>
        <p:nvGraphicFramePr>
          <p:cNvPr id="4098" name="Object 3"/>
          <p:cNvGraphicFramePr>
            <a:graphicFrameLocks noChangeAspect="1"/>
          </p:cNvGraphicFramePr>
          <p:nvPr>
            <p:extLst/>
          </p:nvPr>
        </p:nvGraphicFramePr>
        <p:xfrm>
          <a:off x="2351584" y="1556792"/>
          <a:ext cx="7056784" cy="3636204"/>
        </p:xfrm>
        <a:graphic>
          <a:graphicData uri="http://schemas.openxmlformats.org/presentationml/2006/ole">
            <mc:AlternateContent xmlns:mc="http://schemas.openxmlformats.org/markup-compatibility/2006">
              <mc:Choice xmlns:v="urn:schemas-microsoft-com:vml" Requires="v">
                <p:oleObj spid="_x0000_s1029" name="Worksheet" r:id="rId4" imgW="3657600" imgH="1771666" progId="Excel.Sheet.8">
                  <p:embed/>
                </p:oleObj>
              </mc:Choice>
              <mc:Fallback>
                <p:oleObj name="Worksheet" r:id="rId4" imgW="3657600" imgH="1771666" progId="Excel.Sheet.8">
                  <p:embed/>
                  <p:pic>
                    <p:nvPicPr>
                      <p:cNvPr id="4098"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51584" y="1556792"/>
                        <a:ext cx="7056784" cy="3636204"/>
                      </a:xfrm>
                      <a:prstGeom prst="rect">
                        <a:avLst/>
                      </a:prstGeom>
                      <a:noFill/>
                    </p:spPr>
                  </p:pic>
                </p:oleObj>
              </mc:Fallback>
            </mc:AlternateContent>
          </a:graphicData>
        </a:graphic>
      </p:graphicFrame>
    </p:spTree>
    <p:extLst>
      <p:ext uri="{BB962C8B-B14F-4D97-AF65-F5344CB8AC3E}">
        <p14:creationId xmlns:p14="http://schemas.microsoft.com/office/powerpoint/2010/main" val="25702333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AutoShape 2"/>
          <p:cNvSpPr>
            <a:spLocks noGrp="1" noChangeArrowheads="1"/>
          </p:cNvSpPr>
          <p:nvPr>
            <p:ph type="title"/>
          </p:nvPr>
        </p:nvSpPr>
        <p:spPr>
          <a:xfrm>
            <a:off x="2207568" y="116632"/>
            <a:ext cx="7924800" cy="1282154"/>
          </a:xfrm>
        </p:spPr>
        <p:txBody>
          <a:bodyPr>
            <a:noAutofit/>
          </a:bodyPr>
          <a:lstStyle/>
          <a:p>
            <a:pPr algn="ctr">
              <a:defRPr/>
            </a:pPr>
            <a:r>
              <a:rPr lang="en-GB" cap="none" dirty="0">
                <a:solidFill>
                  <a:schemeClr val="accent1">
                    <a:lumMod val="75000"/>
                  </a:schemeClr>
                </a:solidFill>
                <a:cs typeface="Arial" charset="0"/>
              </a:rPr>
              <a:t>Bar charts and pie charts</a:t>
            </a:r>
            <a:r>
              <a:rPr lang="en-GB" dirty="0">
                <a:solidFill>
                  <a:schemeClr val="accent1">
                    <a:lumMod val="75000"/>
                  </a:schemeClr>
                </a:solidFill>
                <a:cs typeface="Arial" charset="0"/>
              </a:rPr>
              <a:t/>
            </a:r>
            <a:br>
              <a:rPr lang="en-GB" dirty="0">
                <a:solidFill>
                  <a:schemeClr val="accent1">
                    <a:lumMod val="75000"/>
                  </a:schemeClr>
                </a:solidFill>
                <a:cs typeface="Arial" charset="0"/>
              </a:rPr>
            </a:br>
            <a:endParaRPr lang="en-GB" cap="none" dirty="0">
              <a:solidFill>
                <a:schemeClr val="accent1">
                  <a:lumMod val="75000"/>
                </a:schemeClr>
              </a:solidFill>
              <a:cs typeface="Times New Roman" charset="0"/>
            </a:endParaRPr>
          </a:p>
        </p:txBody>
      </p:sp>
      <p:sp>
        <p:nvSpPr>
          <p:cNvPr id="35843" name="Rectangle 3"/>
          <p:cNvSpPr>
            <a:spLocks noGrp="1" noChangeArrowheads="1"/>
          </p:cNvSpPr>
          <p:nvPr>
            <p:ph sz="quarter" idx="13"/>
          </p:nvPr>
        </p:nvSpPr>
        <p:spPr>
          <a:xfrm>
            <a:off x="2133600" y="764704"/>
            <a:ext cx="7924800" cy="5040560"/>
          </a:xfrm>
        </p:spPr>
        <p:txBody>
          <a:bodyPr>
            <a:normAutofit fontScale="85000" lnSpcReduction="20000"/>
          </a:bodyPr>
          <a:lstStyle/>
          <a:p>
            <a:pPr eaLnBrk="1" hangingPunct="1">
              <a:buFont typeface="Wingdings" charset="2"/>
              <a:buNone/>
            </a:pPr>
            <a:endParaRPr lang="en-GB" sz="2400" dirty="0">
              <a:latin typeface="Calibri" pitchFamily="34" charset="0"/>
              <a:cs typeface="Times New Roman" charset="0"/>
            </a:endParaRPr>
          </a:p>
          <a:p>
            <a:pPr eaLnBrk="1" hangingPunct="1">
              <a:lnSpc>
                <a:spcPct val="160000"/>
              </a:lnSpc>
              <a:buFont typeface="Wingdings" charset="2"/>
              <a:buChar char="§"/>
            </a:pPr>
            <a:r>
              <a:rPr lang="en-GB" sz="2400" b="1" dirty="0">
                <a:cs typeface="Times New Roman" charset="0"/>
              </a:rPr>
              <a:t>Compound</a:t>
            </a:r>
            <a:r>
              <a:rPr lang="en-GB" sz="2400" dirty="0">
                <a:cs typeface="Times New Roman" charset="0"/>
              </a:rPr>
              <a:t> bars allow several sets of data to be presented side-by-side for comparative purposes.</a:t>
            </a:r>
          </a:p>
          <a:p>
            <a:pPr eaLnBrk="1" hangingPunct="1">
              <a:lnSpc>
                <a:spcPct val="160000"/>
              </a:lnSpc>
              <a:spcBef>
                <a:spcPct val="55000"/>
              </a:spcBef>
              <a:buFont typeface="Wingdings" charset="2"/>
              <a:buChar char="§"/>
            </a:pPr>
            <a:r>
              <a:rPr lang="en-GB" sz="2400" b="1" dirty="0">
                <a:cs typeface="Times New Roman" charset="0"/>
              </a:rPr>
              <a:t>Stacked</a:t>
            </a:r>
            <a:r>
              <a:rPr lang="en-GB" sz="2400" dirty="0">
                <a:cs typeface="Times New Roman" charset="0"/>
              </a:rPr>
              <a:t> bars allow two or more sets of related data to be aggregated to show both individual trends and collective trends</a:t>
            </a:r>
          </a:p>
          <a:p>
            <a:pPr>
              <a:lnSpc>
                <a:spcPct val="160000"/>
              </a:lnSpc>
            </a:pPr>
            <a:r>
              <a:rPr lang="en-US" sz="2400" dirty="0"/>
              <a:t>Bar charts and pie charts are often used for categorical data</a:t>
            </a:r>
          </a:p>
          <a:p>
            <a:pPr>
              <a:lnSpc>
                <a:spcPct val="160000"/>
              </a:lnSpc>
            </a:pPr>
            <a:r>
              <a:rPr lang="en-US" sz="2400" dirty="0"/>
              <a:t>Height of bar or size of pie slice shows the frequency or percentage for each category</a:t>
            </a:r>
          </a:p>
          <a:p>
            <a:pPr eaLnBrk="1" hangingPunct="1">
              <a:spcBef>
                <a:spcPct val="55000"/>
              </a:spcBef>
              <a:buFont typeface="Wingdings" charset="2"/>
              <a:buChar char="§"/>
            </a:pPr>
            <a:endParaRPr lang="en-GB" sz="2400" dirty="0">
              <a:latin typeface="Calibri" pitchFamily="34" charset="0"/>
              <a:cs typeface="Times New Roman" charset="0"/>
            </a:endParaRPr>
          </a:p>
        </p:txBody>
      </p:sp>
    </p:spTree>
    <p:extLst>
      <p:ext uri="{BB962C8B-B14F-4D97-AF65-F5344CB8AC3E}">
        <p14:creationId xmlns:p14="http://schemas.microsoft.com/office/powerpoint/2010/main" val="35829237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AutoShape 2"/>
          <p:cNvSpPr>
            <a:spLocks noGrp="1" noChangeArrowheads="1"/>
          </p:cNvSpPr>
          <p:nvPr>
            <p:ph type="title"/>
          </p:nvPr>
        </p:nvSpPr>
        <p:spPr>
          <a:xfrm>
            <a:off x="2135560" y="188640"/>
            <a:ext cx="7924800" cy="576064"/>
          </a:xfrm>
        </p:spPr>
        <p:txBody>
          <a:bodyPr>
            <a:normAutofit fontScale="90000"/>
          </a:bodyPr>
          <a:lstStyle/>
          <a:p>
            <a:pPr algn="ctr" eaLnBrk="1" hangingPunct="1">
              <a:defRPr/>
            </a:pPr>
            <a:r>
              <a:rPr lang="en-GB" cap="none" dirty="0">
                <a:solidFill>
                  <a:schemeClr val="accent1">
                    <a:lumMod val="75000"/>
                  </a:schemeClr>
                </a:solidFill>
                <a:cs typeface="Times New Roman" charset="0"/>
              </a:rPr>
              <a:t>Pie Charts</a:t>
            </a:r>
          </a:p>
        </p:txBody>
      </p:sp>
      <p:sp>
        <p:nvSpPr>
          <p:cNvPr id="37891" name="Rectangle 3"/>
          <p:cNvSpPr>
            <a:spLocks noGrp="1" noChangeArrowheads="1"/>
          </p:cNvSpPr>
          <p:nvPr>
            <p:ph sz="quarter" idx="13"/>
          </p:nvPr>
        </p:nvSpPr>
        <p:spPr>
          <a:xfrm>
            <a:off x="2133600" y="908720"/>
            <a:ext cx="7924800" cy="5112568"/>
          </a:xfrm>
        </p:spPr>
        <p:txBody>
          <a:bodyPr>
            <a:normAutofit fontScale="70000" lnSpcReduction="20000"/>
          </a:bodyPr>
          <a:lstStyle/>
          <a:p>
            <a:pPr>
              <a:lnSpc>
                <a:spcPct val="170000"/>
              </a:lnSpc>
              <a:buFont typeface="Wingdings" charset="2"/>
              <a:buChar char="Ø"/>
            </a:pPr>
            <a:r>
              <a:rPr lang="en-GB" sz="2500" dirty="0">
                <a:cs typeface="Times New Roman" charset="0"/>
              </a:rPr>
              <a:t>Pie charts use simple data to </a:t>
            </a:r>
            <a:r>
              <a:rPr lang="en-US" sz="2500" dirty="0">
                <a:cs typeface="Times New Roman" charset="0"/>
              </a:rPr>
              <a:t>emphasise</a:t>
            </a:r>
            <a:r>
              <a:rPr lang="en-GB" sz="2500" dirty="0">
                <a:cs typeface="Times New Roman" charset="0"/>
              </a:rPr>
              <a:t> differences or similarities.</a:t>
            </a:r>
          </a:p>
          <a:p>
            <a:pPr>
              <a:lnSpc>
                <a:spcPct val="170000"/>
              </a:lnSpc>
              <a:buFont typeface="Wingdings" charset="2"/>
              <a:buChar char="Ø"/>
            </a:pPr>
            <a:r>
              <a:rPr lang="en-GB" sz="2500" dirty="0">
                <a:cs typeface="Times New Roman" charset="0"/>
              </a:rPr>
              <a:t>Six categories of data is the maximum that can realistically be accommodated in a pie-chart.</a:t>
            </a:r>
          </a:p>
          <a:p>
            <a:pPr>
              <a:lnSpc>
                <a:spcPct val="170000"/>
              </a:lnSpc>
              <a:buFont typeface="Wingdings" charset="2"/>
              <a:buChar char="Ø"/>
            </a:pPr>
            <a:r>
              <a:rPr lang="en-US" sz="2500" dirty="0">
                <a:cs typeface="Times New Roman" charset="0"/>
              </a:rPr>
              <a:t>Pie charts are commonly used to describe data from relative frequency distributions.</a:t>
            </a:r>
            <a:endParaRPr lang="en-GB" sz="2500" dirty="0">
              <a:cs typeface="Times New Roman" charset="0"/>
            </a:endParaRPr>
          </a:p>
          <a:p>
            <a:pPr>
              <a:lnSpc>
                <a:spcPct val="170000"/>
              </a:lnSpc>
              <a:buFont typeface="Wingdings" charset="2"/>
              <a:buChar char="Ø"/>
            </a:pPr>
            <a:r>
              <a:rPr lang="en-GB" sz="2500" dirty="0">
                <a:cs typeface="Times New Roman" charset="0"/>
              </a:rPr>
              <a:t>Data must first be converted to degrees of a full circle.</a:t>
            </a:r>
          </a:p>
          <a:p>
            <a:pPr>
              <a:lnSpc>
                <a:spcPct val="170000"/>
              </a:lnSpc>
              <a:buFont typeface="Wingdings" charset="2"/>
              <a:buChar char="Ø"/>
            </a:pPr>
            <a:r>
              <a:rPr lang="en-GB" sz="2500" dirty="0">
                <a:cs typeface="Times New Roman" charset="0"/>
              </a:rPr>
              <a:t>Full circle = 360 degrees</a:t>
            </a:r>
          </a:p>
          <a:p>
            <a:pPr>
              <a:lnSpc>
                <a:spcPct val="170000"/>
              </a:lnSpc>
              <a:buFont typeface="Wingdings" charset="2"/>
              <a:buChar char="Ø"/>
            </a:pPr>
            <a:r>
              <a:rPr lang="en-GB" sz="2500" dirty="0">
                <a:cs typeface="Times New Roman" charset="0"/>
              </a:rPr>
              <a:t>Exploded pie charts allow you to emphasise particular elements</a:t>
            </a:r>
          </a:p>
          <a:p>
            <a:pPr eaLnBrk="1" hangingPunct="1">
              <a:buFont typeface="Wingdings" charset="2"/>
              <a:buNone/>
            </a:pPr>
            <a:endParaRPr lang="en-GB" sz="2400" dirty="0">
              <a:latin typeface="Calibri" pitchFamily="34" charset="0"/>
              <a:cs typeface="Times New Roman" charset="0"/>
            </a:endParaRPr>
          </a:p>
          <a:p>
            <a:pPr eaLnBrk="1" hangingPunct="1">
              <a:buFont typeface="Wingdings" charset="2"/>
              <a:buNone/>
            </a:pPr>
            <a:endParaRPr lang="en-GB" sz="2400" dirty="0">
              <a:latin typeface="Calibri" pitchFamily="34" charset="0"/>
              <a:cs typeface="Times New Roman" charset="0"/>
            </a:endParaRPr>
          </a:p>
          <a:p>
            <a:pPr eaLnBrk="1" hangingPunct="1">
              <a:buFont typeface="Wingdings" charset="2"/>
              <a:buNone/>
            </a:pPr>
            <a:endParaRPr lang="en-GB" sz="2400" dirty="0">
              <a:latin typeface="Calibri" pitchFamily="34" charset="0"/>
              <a:cs typeface="Arial" charset="0"/>
            </a:endParaRPr>
          </a:p>
        </p:txBody>
      </p:sp>
    </p:spTree>
    <p:extLst>
      <p:ext uri="{BB962C8B-B14F-4D97-AF65-F5344CB8AC3E}">
        <p14:creationId xmlns:p14="http://schemas.microsoft.com/office/powerpoint/2010/main" val="9227549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2"/>
          <p:cNvSpPr>
            <a:spLocks noChangeArrowheads="1"/>
          </p:cNvSpPr>
          <p:nvPr/>
        </p:nvSpPr>
        <p:spPr bwMode="auto">
          <a:xfrm>
            <a:off x="2999656" y="1127699"/>
            <a:ext cx="6019800" cy="1015663"/>
          </a:xfrm>
          <a:prstGeom prst="rect">
            <a:avLst/>
          </a:prstGeom>
          <a:noFill/>
          <a:ln w="9525">
            <a:noFill/>
            <a:miter lim="800000"/>
            <a:headEnd/>
            <a:tailEnd/>
          </a:ln>
        </p:spPr>
        <p:txBody>
          <a:bodyPr wrap="square">
            <a:spAutoFit/>
          </a:bodyPr>
          <a:lstStyle/>
          <a:p>
            <a:pPr algn="just"/>
            <a:r>
              <a:rPr lang="en-GB" sz="2000" b="1" dirty="0">
                <a:latin typeface="Calibri" pitchFamily="34" charset="0"/>
                <a:cs typeface="Times New Roman" charset="0"/>
              </a:rPr>
              <a:t>Region:      North      </a:t>
            </a:r>
            <a:r>
              <a:rPr lang="en-US" sz="2000" b="1" dirty="0">
                <a:latin typeface="Calibri" pitchFamily="34" charset="0"/>
                <a:cs typeface="Times New Roman" charset="0"/>
              </a:rPr>
              <a:t>   </a:t>
            </a:r>
            <a:r>
              <a:rPr lang="en-GB" sz="2000" b="1" dirty="0">
                <a:latin typeface="Calibri" pitchFamily="34" charset="0"/>
                <a:cs typeface="Times New Roman" charset="0"/>
              </a:rPr>
              <a:t> South               East                 West</a:t>
            </a:r>
          </a:p>
          <a:p>
            <a:pPr algn="just"/>
            <a:endParaRPr lang="en-US" sz="2000" b="1" dirty="0">
              <a:latin typeface="Calibri" pitchFamily="34" charset="0"/>
              <a:cs typeface="Times New Roman" charset="0"/>
            </a:endParaRPr>
          </a:p>
          <a:p>
            <a:pPr algn="just"/>
            <a:r>
              <a:rPr lang="en-GB" sz="2000" b="1" dirty="0">
                <a:latin typeface="Calibri" pitchFamily="34" charset="0"/>
                <a:cs typeface="Times New Roman" charset="0"/>
              </a:rPr>
              <a:t>Sales:            25             </a:t>
            </a:r>
            <a:r>
              <a:rPr lang="en-US" sz="2000" b="1" dirty="0">
                <a:latin typeface="Calibri" pitchFamily="34" charset="0"/>
                <a:cs typeface="Times New Roman" charset="0"/>
              </a:rPr>
              <a:t> </a:t>
            </a:r>
            <a:r>
              <a:rPr lang="en-GB" sz="2000" b="1" dirty="0">
                <a:latin typeface="Calibri" pitchFamily="34" charset="0"/>
                <a:cs typeface="Times New Roman" charset="0"/>
              </a:rPr>
              <a:t> 10 </a:t>
            </a:r>
            <a:r>
              <a:rPr lang="en-US" sz="2000" b="1" dirty="0">
                <a:latin typeface="Calibri" pitchFamily="34" charset="0"/>
                <a:cs typeface="Times New Roman" charset="0"/>
              </a:rPr>
              <a:t>   </a:t>
            </a:r>
            <a:r>
              <a:rPr lang="en-GB" sz="2000" b="1" dirty="0">
                <a:latin typeface="Calibri" pitchFamily="34" charset="0"/>
                <a:cs typeface="Times New Roman" charset="0"/>
              </a:rPr>
              <a:t>                 45                     25 </a:t>
            </a:r>
          </a:p>
        </p:txBody>
      </p:sp>
      <p:graphicFrame>
        <p:nvGraphicFramePr>
          <p:cNvPr id="9218" name="Object 3"/>
          <p:cNvGraphicFramePr>
            <a:graphicFrameLocks noChangeAspect="1"/>
          </p:cNvGraphicFramePr>
          <p:nvPr/>
        </p:nvGraphicFramePr>
        <p:xfrm>
          <a:off x="2743200" y="2282826"/>
          <a:ext cx="6521152" cy="3757347"/>
        </p:xfrm>
        <a:graphic>
          <a:graphicData uri="http://schemas.openxmlformats.org/presentationml/2006/ole">
            <mc:AlternateContent xmlns:mc="http://schemas.openxmlformats.org/markup-compatibility/2006">
              <mc:Choice xmlns:v="urn:schemas-microsoft-com:vml" Requires="v">
                <p:oleObj spid="_x0000_s4101" name="Worksheet" r:id="rId4" imgW="4248302" imgH="2066849" progId="Excel.Sheet.8">
                  <p:embed/>
                </p:oleObj>
              </mc:Choice>
              <mc:Fallback>
                <p:oleObj name="Worksheet" r:id="rId4" imgW="4248302" imgH="2066849" progId="Excel.Sheet.8">
                  <p:embed/>
                  <p:pic>
                    <p:nvPicPr>
                      <p:cNvPr id="9218"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43200" y="2282826"/>
                        <a:ext cx="6521152" cy="375734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TextBox 4"/>
          <p:cNvSpPr txBox="1"/>
          <p:nvPr/>
        </p:nvSpPr>
        <p:spPr>
          <a:xfrm>
            <a:off x="2200519" y="188640"/>
            <a:ext cx="7056784" cy="707886"/>
          </a:xfrm>
          <a:prstGeom prst="rect">
            <a:avLst/>
          </a:prstGeom>
          <a:noFill/>
        </p:spPr>
        <p:txBody>
          <a:bodyPr wrap="square" rtlCol="0">
            <a:spAutoFit/>
          </a:bodyPr>
          <a:lstStyle/>
          <a:p>
            <a:pPr algn="ctr"/>
            <a:r>
              <a:rPr lang="en-GB" sz="4000" dirty="0">
                <a:solidFill>
                  <a:schemeClr val="tx2"/>
                </a:solidFill>
                <a:latin typeface="+mj-lt"/>
              </a:rPr>
              <a:t>Exploded pie chart</a:t>
            </a:r>
          </a:p>
        </p:txBody>
      </p:sp>
    </p:spTree>
    <p:extLst>
      <p:ext uri="{BB962C8B-B14F-4D97-AF65-F5344CB8AC3E}">
        <p14:creationId xmlns:p14="http://schemas.microsoft.com/office/powerpoint/2010/main" val="10133923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AutoShape 2"/>
          <p:cNvSpPr>
            <a:spLocks noGrp="1" noChangeArrowheads="1"/>
          </p:cNvSpPr>
          <p:nvPr>
            <p:ph type="title"/>
          </p:nvPr>
        </p:nvSpPr>
        <p:spPr>
          <a:xfrm>
            <a:off x="2135560" y="260648"/>
            <a:ext cx="7924800" cy="634082"/>
          </a:xfrm>
        </p:spPr>
        <p:txBody>
          <a:bodyPr>
            <a:normAutofit fontScale="90000"/>
          </a:bodyPr>
          <a:lstStyle/>
          <a:p>
            <a:pPr algn="ctr" eaLnBrk="1" hangingPunct="1">
              <a:defRPr/>
            </a:pPr>
            <a:r>
              <a:rPr lang="en-US" cap="none" dirty="0">
                <a:solidFill>
                  <a:schemeClr val="accent1">
                    <a:lumMod val="75000"/>
                  </a:schemeClr>
                </a:solidFill>
              </a:rPr>
              <a:t>Line Graphs</a:t>
            </a:r>
            <a:endParaRPr lang="en-GB" cap="none" dirty="0">
              <a:solidFill>
                <a:schemeClr val="accent1">
                  <a:lumMod val="75000"/>
                </a:schemeClr>
              </a:solidFill>
            </a:endParaRPr>
          </a:p>
        </p:txBody>
      </p:sp>
      <p:sp>
        <p:nvSpPr>
          <p:cNvPr id="40963" name="Rectangle 3"/>
          <p:cNvSpPr>
            <a:spLocks noGrp="1" noChangeArrowheads="1"/>
          </p:cNvSpPr>
          <p:nvPr>
            <p:ph sz="quarter" idx="13"/>
          </p:nvPr>
        </p:nvSpPr>
        <p:spPr>
          <a:xfrm>
            <a:off x="2135560" y="1052736"/>
            <a:ext cx="7924800" cy="4608512"/>
          </a:xfrm>
        </p:spPr>
        <p:txBody>
          <a:bodyPr>
            <a:normAutofit fontScale="70000" lnSpcReduction="20000"/>
          </a:bodyPr>
          <a:lstStyle/>
          <a:p>
            <a:pPr eaLnBrk="1" hangingPunct="1">
              <a:lnSpc>
                <a:spcPct val="160000"/>
              </a:lnSpc>
            </a:pPr>
            <a:r>
              <a:rPr lang="en-GB" sz="2800" dirty="0">
                <a:cs typeface="Times New Roman" charset="0"/>
              </a:rPr>
              <a:t>The line graph can be used to illustrate data in two situations. </a:t>
            </a:r>
          </a:p>
          <a:p>
            <a:pPr lvl="1" eaLnBrk="1" hangingPunct="1">
              <a:lnSpc>
                <a:spcPct val="160000"/>
              </a:lnSpc>
            </a:pPr>
            <a:r>
              <a:rPr lang="en-GB" sz="2800" dirty="0">
                <a:cs typeface="Times New Roman" charset="0"/>
              </a:rPr>
              <a:t>Firstly, the line graph is often used to illustrate data that is given over a certain time period. </a:t>
            </a:r>
          </a:p>
          <a:p>
            <a:pPr lvl="1" eaLnBrk="1" hangingPunct="1">
              <a:lnSpc>
                <a:spcPct val="160000"/>
              </a:lnSpc>
            </a:pPr>
            <a:r>
              <a:rPr lang="en-US" sz="2800" dirty="0"/>
              <a:t>Line charts also prove very useful when you are interested in exploring patterns between two different types of data.</a:t>
            </a:r>
          </a:p>
          <a:p>
            <a:pPr lvl="1" eaLnBrk="1" hangingPunct="1">
              <a:lnSpc>
                <a:spcPct val="160000"/>
              </a:lnSpc>
            </a:pPr>
            <a:r>
              <a:rPr lang="en-US" sz="2800" dirty="0"/>
              <a:t>They are also helpful when you have many data points and want to show all of them on one graph.</a:t>
            </a:r>
            <a:r>
              <a:rPr lang="en-GB" sz="2800" dirty="0">
                <a:cs typeface="Times New Roman" charset="0"/>
              </a:rPr>
              <a:t> </a:t>
            </a:r>
          </a:p>
        </p:txBody>
      </p:sp>
    </p:spTree>
    <p:extLst>
      <p:ext uri="{BB962C8B-B14F-4D97-AF65-F5344CB8AC3E}">
        <p14:creationId xmlns:p14="http://schemas.microsoft.com/office/powerpoint/2010/main" val="37604462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2"/>
          <p:cNvSpPr>
            <a:spLocks noChangeArrowheads="1"/>
          </p:cNvSpPr>
          <p:nvPr/>
        </p:nvSpPr>
        <p:spPr bwMode="auto">
          <a:xfrm>
            <a:off x="3215680" y="908721"/>
            <a:ext cx="6019800" cy="1196975"/>
          </a:xfrm>
          <a:prstGeom prst="rect">
            <a:avLst/>
          </a:prstGeom>
          <a:noFill/>
          <a:ln w="9525">
            <a:noFill/>
            <a:miter lim="800000"/>
            <a:headEnd/>
            <a:tailEnd/>
          </a:ln>
        </p:spPr>
        <p:txBody>
          <a:bodyPr>
            <a:spAutoFit/>
          </a:bodyPr>
          <a:lstStyle/>
          <a:p>
            <a:pPr algn="just"/>
            <a:r>
              <a:rPr lang="en-GB" b="1" dirty="0">
                <a:latin typeface="Calibri" pitchFamily="34" charset="0"/>
                <a:cs typeface="Times New Roman" charset="0"/>
              </a:rPr>
              <a:t> </a:t>
            </a:r>
            <a:r>
              <a:rPr lang="en-US" b="1" dirty="0">
                <a:latin typeface="Calibri" pitchFamily="34" charset="0"/>
                <a:cs typeface="Times New Roman" charset="0"/>
              </a:rPr>
              <a:t>                                           </a:t>
            </a:r>
            <a:r>
              <a:rPr lang="en-GB" b="1" u="sng" dirty="0">
                <a:latin typeface="Calibri" pitchFamily="34" charset="0"/>
                <a:cs typeface="Times New Roman" charset="0"/>
              </a:rPr>
              <a:t>Number of employees</a:t>
            </a:r>
            <a:endParaRPr lang="en-US" b="1" u="sng" dirty="0">
              <a:latin typeface="Calibri" pitchFamily="34" charset="0"/>
              <a:cs typeface="Times New Roman" charset="0"/>
            </a:endParaRPr>
          </a:p>
          <a:p>
            <a:pPr algn="just"/>
            <a:r>
              <a:rPr lang="en-GB" b="1" dirty="0">
                <a:latin typeface="Calibri" pitchFamily="34" charset="0"/>
                <a:cs typeface="Times New Roman" charset="0"/>
              </a:rPr>
              <a:t>Weekly </a:t>
            </a:r>
            <a:r>
              <a:rPr lang="en-US" b="1" dirty="0">
                <a:latin typeface="Calibri" pitchFamily="34" charset="0"/>
                <a:cs typeface="Times New Roman" charset="0"/>
              </a:rPr>
              <a:t>earnings</a:t>
            </a:r>
            <a:r>
              <a:rPr lang="en-GB" b="1" dirty="0">
                <a:latin typeface="Calibri" pitchFamily="34" charset="0"/>
                <a:cs typeface="Times New Roman" charset="0"/>
              </a:rPr>
              <a:t> (£)  </a:t>
            </a:r>
            <a:r>
              <a:rPr lang="en-US" b="1" dirty="0">
                <a:latin typeface="Calibri" pitchFamily="34" charset="0"/>
                <a:cs typeface="Times New Roman" charset="0"/>
              </a:rPr>
              <a:t>  </a:t>
            </a:r>
            <a:r>
              <a:rPr lang="en-GB" b="1" dirty="0">
                <a:latin typeface="Calibri" pitchFamily="34" charset="0"/>
                <a:cs typeface="Times New Roman" charset="0"/>
              </a:rPr>
              <a:t>300    400     500      600     700     800</a:t>
            </a:r>
          </a:p>
          <a:p>
            <a:pPr algn="just"/>
            <a:r>
              <a:rPr lang="en-GB" b="1" dirty="0">
                <a:latin typeface="Calibri" pitchFamily="34" charset="0"/>
                <a:cs typeface="Times New Roman" charset="0"/>
              </a:rPr>
              <a:t>Company a                    </a:t>
            </a:r>
            <a:r>
              <a:rPr lang="en-US" b="1" dirty="0">
                <a:latin typeface="Calibri" pitchFamily="34" charset="0"/>
                <a:cs typeface="Times New Roman" charset="0"/>
              </a:rPr>
              <a:t>  </a:t>
            </a:r>
            <a:r>
              <a:rPr lang="en-GB" b="1" dirty="0">
                <a:latin typeface="Calibri" pitchFamily="34" charset="0"/>
                <a:cs typeface="Times New Roman" charset="0"/>
              </a:rPr>
              <a:t> 2         5         9  </a:t>
            </a:r>
            <a:r>
              <a:rPr lang="en-US" b="1" dirty="0">
                <a:latin typeface="Calibri" pitchFamily="34" charset="0"/>
                <a:cs typeface="Times New Roman" charset="0"/>
              </a:rPr>
              <a:t> </a:t>
            </a:r>
            <a:r>
              <a:rPr lang="en-GB" b="1" dirty="0">
                <a:latin typeface="Calibri" pitchFamily="34" charset="0"/>
                <a:cs typeface="Times New Roman" charset="0"/>
              </a:rPr>
              <a:t>      12        8        4</a:t>
            </a:r>
          </a:p>
          <a:p>
            <a:pPr algn="l"/>
            <a:r>
              <a:rPr lang="en-GB" b="1" dirty="0">
                <a:latin typeface="Calibri" pitchFamily="34" charset="0"/>
                <a:cs typeface="Times New Roman" charset="0"/>
              </a:rPr>
              <a:t>Company b                    </a:t>
            </a:r>
            <a:r>
              <a:rPr lang="en-US" b="1" dirty="0">
                <a:latin typeface="Calibri" pitchFamily="34" charset="0"/>
                <a:cs typeface="Times New Roman" charset="0"/>
              </a:rPr>
              <a:t> </a:t>
            </a:r>
            <a:r>
              <a:rPr lang="en-GB" b="1" dirty="0">
                <a:latin typeface="Calibri" pitchFamily="34" charset="0"/>
                <a:cs typeface="Times New Roman" charset="0"/>
              </a:rPr>
              <a:t>  7    </a:t>
            </a:r>
            <a:r>
              <a:rPr lang="en-US" b="1" dirty="0">
                <a:latin typeface="Calibri" pitchFamily="34" charset="0"/>
                <a:cs typeface="Times New Roman" charset="0"/>
              </a:rPr>
              <a:t> </a:t>
            </a:r>
            <a:r>
              <a:rPr lang="en-GB" b="1" dirty="0">
                <a:latin typeface="Calibri" pitchFamily="34" charset="0"/>
                <a:cs typeface="Times New Roman" charset="0"/>
              </a:rPr>
              <a:t>  14         8          7         3  </a:t>
            </a:r>
            <a:r>
              <a:rPr lang="en-US" b="1" dirty="0">
                <a:latin typeface="Calibri" pitchFamily="34" charset="0"/>
                <a:cs typeface="Times New Roman" charset="0"/>
              </a:rPr>
              <a:t> </a:t>
            </a:r>
            <a:r>
              <a:rPr lang="en-GB" b="1" dirty="0">
                <a:latin typeface="Calibri" pitchFamily="34" charset="0"/>
                <a:cs typeface="Times New Roman" charset="0"/>
              </a:rPr>
              <a:t>     1 </a:t>
            </a:r>
          </a:p>
        </p:txBody>
      </p:sp>
      <p:graphicFrame>
        <p:nvGraphicFramePr>
          <p:cNvPr id="10242" name="Object 3"/>
          <p:cNvGraphicFramePr>
            <a:graphicFrameLocks noChangeAspect="1"/>
          </p:cNvGraphicFramePr>
          <p:nvPr>
            <p:extLst/>
          </p:nvPr>
        </p:nvGraphicFramePr>
        <p:xfrm>
          <a:off x="2589176" y="2276873"/>
          <a:ext cx="6963208" cy="3886117"/>
        </p:xfrm>
        <a:graphic>
          <a:graphicData uri="http://schemas.openxmlformats.org/presentationml/2006/ole">
            <mc:AlternateContent xmlns:mc="http://schemas.openxmlformats.org/markup-compatibility/2006">
              <mc:Choice xmlns:v="urn:schemas-microsoft-com:vml" Requires="v">
                <p:oleObj spid="_x0000_s5126" name="Worksheet" r:id="rId4" imgW="3676802" imgH="1819351" progId="Excel.Sheet.8">
                  <p:embed/>
                </p:oleObj>
              </mc:Choice>
              <mc:Fallback>
                <p:oleObj name="Worksheet" r:id="rId4" imgW="3676802" imgH="1819351" progId="Excel.Sheet.8">
                  <p:embed/>
                  <p:pic>
                    <p:nvPicPr>
                      <p:cNvPr id="10242"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89176" y="2276873"/>
                        <a:ext cx="6963208" cy="3886117"/>
                      </a:xfrm>
                      <a:prstGeom prst="rect">
                        <a:avLst/>
                      </a:prstGeom>
                      <a:noFill/>
                    </p:spPr>
                  </p:pic>
                </p:oleObj>
              </mc:Fallback>
            </mc:AlternateContent>
          </a:graphicData>
        </a:graphic>
      </p:graphicFrame>
      <p:sp>
        <p:nvSpPr>
          <p:cNvPr id="4" name="TextBox 3"/>
          <p:cNvSpPr txBox="1"/>
          <p:nvPr/>
        </p:nvSpPr>
        <p:spPr>
          <a:xfrm>
            <a:off x="3935760" y="116632"/>
            <a:ext cx="4104456" cy="707886"/>
          </a:xfrm>
          <a:prstGeom prst="rect">
            <a:avLst/>
          </a:prstGeom>
          <a:noFill/>
        </p:spPr>
        <p:txBody>
          <a:bodyPr wrap="square" rtlCol="0">
            <a:spAutoFit/>
          </a:bodyPr>
          <a:lstStyle/>
          <a:p>
            <a:pPr algn="ctr"/>
            <a:r>
              <a:rPr lang="en-GB" sz="4000" dirty="0">
                <a:solidFill>
                  <a:schemeClr val="accent1">
                    <a:lumMod val="75000"/>
                  </a:schemeClr>
                </a:solidFill>
                <a:latin typeface="+mj-lt"/>
              </a:rPr>
              <a:t>Line Graphs</a:t>
            </a:r>
          </a:p>
        </p:txBody>
      </p:sp>
    </p:spTree>
    <p:extLst>
      <p:ext uri="{BB962C8B-B14F-4D97-AF65-F5344CB8AC3E}">
        <p14:creationId xmlns:p14="http://schemas.microsoft.com/office/powerpoint/2010/main" val="28747705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9" name="Rectangle 3"/>
          <p:cNvSpPr>
            <a:spLocks noGrp="1" noChangeArrowheads="1"/>
          </p:cNvSpPr>
          <p:nvPr>
            <p:ph type="title"/>
          </p:nvPr>
        </p:nvSpPr>
        <p:spPr>
          <a:xfrm>
            <a:off x="2135560" y="692696"/>
            <a:ext cx="7924800" cy="1080120"/>
          </a:xfrm>
        </p:spPr>
        <p:txBody>
          <a:bodyPr/>
          <a:lstStyle/>
          <a:p>
            <a:pPr algn="ctr">
              <a:defRPr/>
            </a:pPr>
            <a:r>
              <a:rPr lang="en-US" sz="2800" cap="none" dirty="0">
                <a:solidFill>
                  <a:schemeClr val="accent1">
                    <a:lumMod val="75000"/>
                  </a:schemeClr>
                </a:solidFill>
              </a:rPr>
              <a:t>Sales by quarter for Three Sales Territories:</a:t>
            </a:r>
            <a:br>
              <a:rPr lang="en-US" sz="2800" cap="none" dirty="0">
                <a:solidFill>
                  <a:schemeClr val="accent1">
                    <a:lumMod val="75000"/>
                  </a:schemeClr>
                </a:solidFill>
              </a:rPr>
            </a:br>
            <a:endParaRPr lang="en-US" sz="2800" cap="none" dirty="0">
              <a:solidFill>
                <a:schemeClr val="accent1">
                  <a:lumMod val="75000"/>
                </a:schemeClr>
              </a:solidFill>
            </a:endParaRPr>
          </a:p>
        </p:txBody>
      </p:sp>
      <p:graphicFrame>
        <p:nvGraphicFramePr>
          <p:cNvPr id="12290" name="Object 2"/>
          <p:cNvGraphicFramePr>
            <a:graphicFrameLocks noChangeAspect="1"/>
          </p:cNvGraphicFramePr>
          <p:nvPr>
            <p:extLst/>
          </p:nvPr>
        </p:nvGraphicFramePr>
        <p:xfrm>
          <a:off x="3143673" y="1772817"/>
          <a:ext cx="5832649" cy="3467261"/>
        </p:xfrm>
        <a:graphic>
          <a:graphicData uri="http://schemas.openxmlformats.org/presentationml/2006/ole">
            <mc:AlternateContent xmlns:mc="http://schemas.openxmlformats.org/markup-compatibility/2006">
              <mc:Choice xmlns:v="urn:schemas-microsoft-com:vml" Requires="v">
                <p:oleObj spid="_x0000_s7174" name="Chart" r:id="rId4" imgW="5524377" imgH="3409859" progId="MSGraph.Chart.8">
                  <p:embed followColorScheme="full"/>
                </p:oleObj>
              </mc:Choice>
              <mc:Fallback>
                <p:oleObj name="Chart" r:id="rId4" imgW="5524377" imgH="3409859" progId="MSGraph.Chart.8">
                  <p:embed followColorScheme="full"/>
                  <p:pic>
                    <p:nvPicPr>
                      <p:cNvPr id="12290" name="Object 2"/>
                      <p:cNvPicPr>
                        <a:picLocks noChangeAspect="1" noChangeArrowheads="1"/>
                      </p:cNvPicPr>
                      <p:nvPr/>
                    </p:nvPicPr>
                    <p:blipFill>
                      <a:blip r:embed="rId5"/>
                      <a:srcRect/>
                      <a:stretch>
                        <a:fillRect/>
                      </a:stretch>
                    </p:blipFill>
                    <p:spPr bwMode="auto">
                      <a:xfrm>
                        <a:off x="3143673" y="1772817"/>
                        <a:ext cx="5832649" cy="3467261"/>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2958654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Google sheets</a:t>
            </a:r>
            <a:endParaRPr lang="en-GB" dirty="0"/>
          </a:p>
        </p:txBody>
      </p:sp>
      <p:pic>
        <p:nvPicPr>
          <p:cNvPr id="4" name="Picture 3"/>
          <p:cNvPicPr>
            <a:picLocks noChangeAspect="1"/>
          </p:cNvPicPr>
          <p:nvPr/>
        </p:nvPicPr>
        <p:blipFill rotWithShape="1">
          <a:blip r:embed="rId2"/>
          <a:srcRect l="1" t="16666" r="45833" b="10157"/>
          <a:stretch/>
        </p:blipFill>
        <p:spPr>
          <a:xfrm>
            <a:off x="3187700" y="1727200"/>
            <a:ext cx="4218569" cy="4559300"/>
          </a:xfrm>
          <a:prstGeom prst="rect">
            <a:avLst/>
          </a:prstGeom>
        </p:spPr>
      </p:pic>
    </p:spTree>
    <p:extLst>
      <p:ext uri="{BB962C8B-B14F-4D97-AF65-F5344CB8AC3E}">
        <p14:creationId xmlns:p14="http://schemas.microsoft.com/office/powerpoint/2010/main" val="28643907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Exercise</a:t>
            </a:r>
            <a:endParaRPr lang="en-GB" dirty="0"/>
          </a:p>
        </p:txBody>
      </p:sp>
      <p:sp>
        <p:nvSpPr>
          <p:cNvPr id="3" name="Content Placeholder 2"/>
          <p:cNvSpPr>
            <a:spLocks noGrp="1"/>
          </p:cNvSpPr>
          <p:nvPr>
            <p:ph sz="quarter" idx="13"/>
          </p:nvPr>
        </p:nvSpPr>
        <p:spPr/>
        <p:txBody>
          <a:bodyPr/>
          <a:lstStyle/>
          <a:p>
            <a:r>
              <a:rPr lang="en-GB" dirty="0" smtClean="0"/>
              <a:t>Create a graph/ chart based on a question to your fellow students.</a:t>
            </a:r>
            <a:endParaRPr lang="en-GB" dirty="0"/>
          </a:p>
        </p:txBody>
      </p:sp>
    </p:spTree>
    <p:extLst>
      <p:ext uri="{BB962C8B-B14F-4D97-AF65-F5344CB8AC3E}">
        <p14:creationId xmlns:p14="http://schemas.microsoft.com/office/powerpoint/2010/main" val="14495359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Snipping Tool</a:t>
            </a:r>
            <a:endParaRPr lang="en-GB" dirty="0"/>
          </a:p>
        </p:txBody>
      </p:sp>
      <p:sp>
        <p:nvSpPr>
          <p:cNvPr id="3" name="Content Placeholder 2"/>
          <p:cNvSpPr>
            <a:spLocks noGrp="1"/>
          </p:cNvSpPr>
          <p:nvPr>
            <p:ph idx="1"/>
          </p:nvPr>
        </p:nvSpPr>
        <p:spPr/>
        <p:txBody>
          <a:bodyPr/>
          <a:lstStyle/>
          <a:p>
            <a:pPr marL="0" indent="0">
              <a:buNone/>
            </a:pPr>
            <a:endParaRPr lang="en-GB" dirty="0"/>
          </a:p>
          <a:p>
            <a:pPr marL="0" indent="0">
              <a:buNone/>
            </a:pPr>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49386" y="1787969"/>
            <a:ext cx="4200813" cy="2790092"/>
          </a:xfrm>
          <a:prstGeom prst="rect">
            <a:avLst/>
          </a:prstGeom>
        </p:spPr>
      </p:pic>
    </p:spTree>
    <p:extLst>
      <p:ext uri="{BB962C8B-B14F-4D97-AF65-F5344CB8AC3E}">
        <p14:creationId xmlns:p14="http://schemas.microsoft.com/office/powerpoint/2010/main" val="33008984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Hyper Links</a:t>
            </a:r>
            <a:endParaRPr lang="en-GB" dirty="0"/>
          </a:p>
        </p:txBody>
      </p:sp>
      <p:sp>
        <p:nvSpPr>
          <p:cNvPr id="3" name="Content Placeholder 2"/>
          <p:cNvSpPr>
            <a:spLocks noGrp="1"/>
          </p:cNvSpPr>
          <p:nvPr>
            <p:ph idx="1"/>
          </p:nvPr>
        </p:nvSpPr>
        <p:spPr>
          <a:xfrm>
            <a:off x="7505700" y="685800"/>
            <a:ext cx="3351212" cy="3615267"/>
          </a:xfrm>
        </p:spPr>
        <p:txBody>
          <a:bodyPr/>
          <a:lstStyle/>
          <a:p>
            <a:r>
              <a:rPr lang="en-GB" dirty="0" smtClean="0"/>
              <a:t>Highlight the words</a:t>
            </a:r>
          </a:p>
          <a:p>
            <a:r>
              <a:rPr lang="en-GB" dirty="0" smtClean="0"/>
              <a:t>Insert the hyper link using the icon</a:t>
            </a:r>
          </a:p>
          <a:p>
            <a:r>
              <a:rPr lang="en-GB" dirty="0" smtClean="0"/>
              <a:t>Insert the URL</a:t>
            </a:r>
            <a:endParaRPr lang="en-GB" dirty="0"/>
          </a:p>
        </p:txBody>
      </p:sp>
      <p:pic>
        <p:nvPicPr>
          <p:cNvPr id="4" name="Picture 3"/>
          <p:cNvPicPr>
            <a:picLocks noChangeAspect="1"/>
          </p:cNvPicPr>
          <p:nvPr/>
        </p:nvPicPr>
        <p:blipFill>
          <a:blip r:embed="rId2"/>
          <a:stretch>
            <a:fillRect/>
          </a:stretch>
        </p:blipFill>
        <p:spPr>
          <a:xfrm>
            <a:off x="1168400" y="271992"/>
            <a:ext cx="6096000" cy="4029075"/>
          </a:xfrm>
          <a:prstGeom prst="rect">
            <a:avLst/>
          </a:prstGeom>
        </p:spPr>
      </p:pic>
    </p:spTree>
    <p:extLst>
      <p:ext uri="{BB962C8B-B14F-4D97-AF65-F5344CB8AC3E}">
        <p14:creationId xmlns:p14="http://schemas.microsoft.com/office/powerpoint/2010/main" val="14681705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Summary</a:t>
            </a:r>
            <a:endParaRPr lang="en-GB" dirty="0"/>
          </a:p>
        </p:txBody>
      </p:sp>
      <p:sp>
        <p:nvSpPr>
          <p:cNvPr id="3" name="Content Placeholder 2"/>
          <p:cNvSpPr>
            <a:spLocks noGrp="1"/>
          </p:cNvSpPr>
          <p:nvPr>
            <p:ph idx="1"/>
          </p:nvPr>
        </p:nvSpPr>
        <p:spPr/>
        <p:txBody>
          <a:bodyPr/>
          <a:lstStyle/>
          <a:p>
            <a:r>
              <a:rPr lang="en-GB" dirty="0" smtClean="0"/>
              <a:t>Insert Images and Hyper links into your Moodle blog</a:t>
            </a:r>
          </a:p>
          <a:p>
            <a:r>
              <a:rPr lang="en-GB" dirty="0" smtClean="0"/>
              <a:t>Snipping Tool</a:t>
            </a:r>
          </a:p>
          <a:p>
            <a:r>
              <a:rPr lang="en-GB" dirty="0" smtClean="0"/>
              <a:t>Google sheets</a:t>
            </a:r>
            <a:endParaRPr lang="en-GB" dirty="0"/>
          </a:p>
          <a:p>
            <a:endParaRPr lang="en-GB" dirty="0"/>
          </a:p>
        </p:txBody>
      </p:sp>
    </p:spTree>
    <p:extLst>
      <p:ext uri="{BB962C8B-B14F-4D97-AF65-F5344CB8AC3E}">
        <p14:creationId xmlns:p14="http://schemas.microsoft.com/office/powerpoint/2010/main" val="3913692997"/>
      </p:ext>
    </p:extLst>
  </p:cSld>
  <p:clrMapOvr>
    <a:masterClrMapping/>
  </p:clrMapOvr>
</p:sld>
</file>

<file path=ppt/theme/theme1.xml><?xml version="1.0" encoding="utf-8"?>
<a:theme xmlns:a="http://schemas.openxmlformats.org/drawingml/2006/main" name="Slice">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162000"/>
                <a:satMod val="200000"/>
                <a:lumMod val="124000"/>
              </a:schemeClr>
            </a:gs>
            <a:gs pos="100000">
              <a:schemeClr val="phClr">
                <a:shade val="96000"/>
                <a:hueMod val="88000"/>
                <a:satMod val="220000"/>
                <a:lumMod val="82000"/>
              </a:schemeClr>
            </a:gs>
          </a:gsLst>
          <a:lin ang="6120000" scaled="1"/>
        </a:gradFill>
        <a:gradFill rotWithShape="1">
          <a:gsLst>
            <a:gs pos="0">
              <a:schemeClr val="phClr">
                <a:tint val="97000"/>
                <a:hueMod val="142000"/>
                <a:satMod val="200000"/>
                <a:lumMod val="118000"/>
              </a:schemeClr>
            </a:gs>
            <a:gs pos="100000">
              <a:schemeClr val="phClr">
                <a:shade val="92000"/>
                <a:hueMod val="22000"/>
                <a:satMod val="220000"/>
                <a:lumMod val="62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282EB108-EDE6-4B8E-957B-D4A69BF580E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40</TotalTime>
  <Words>719</Words>
  <Application>Microsoft Office PowerPoint</Application>
  <PresentationFormat>Widescreen</PresentationFormat>
  <Paragraphs>117</Paragraphs>
  <Slides>21</Slides>
  <Notes>15</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2</vt:i4>
      </vt:variant>
      <vt:variant>
        <vt:lpstr>Slide Titles</vt:lpstr>
      </vt:variant>
      <vt:variant>
        <vt:i4>21</vt:i4>
      </vt:variant>
    </vt:vector>
  </HeadingPairs>
  <TitlesOfParts>
    <vt:vector size="30" baseType="lpstr">
      <vt:lpstr>Arial</vt:lpstr>
      <vt:lpstr>Calibri</vt:lpstr>
      <vt:lpstr>Century Gothic</vt:lpstr>
      <vt:lpstr>Times New Roman</vt:lpstr>
      <vt:lpstr>Wingdings</vt:lpstr>
      <vt:lpstr>Wingdings 3</vt:lpstr>
      <vt:lpstr>Slice</vt:lpstr>
      <vt:lpstr>Worksheet</vt:lpstr>
      <vt:lpstr>Chart</vt:lpstr>
      <vt:lpstr>Digital Skills Module</vt:lpstr>
      <vt:lpstr>Once you have collected data, what do you do?</vt:lpstr>
      <vt:lpstr>Data Representation</vt:lpstr>
      <vt:lpstr>The use of tables</vt:lpstr>
      <vt:lpstr> Effective tabulation (conventions):</vt:lpstr>
      <vt:lpstr>Charts</vt:lpstr>
      <vt:lpstr>Graphing Numerical Data: The Histogram</vt:lpstr>
      <vt:lpstr>Frequency distribution: Using Excel</vt:lpstr>
      <vt:lpstr>Bar Charts</vt:lpstr>
      <vt:lpstr>PowerPoint Presentation</vt:lpstr>
      <vt:lpstr>Bar charts and pie charts </vt:lpstr>
      <vt:lpstr>Pie Charts</vt:lpstr>
      <vt:lpstr>PowerPoint Presentation</vt:lpstr>
      <vt:lpstr>Line Graphs</vt:lpstr>
      <vt:lpstr>PowerPoint Presentation</vt:lpstr>
      <vt:lpstr>Sales by quarter for Three Sales Territories: </vt:lpstr>
      <vt:lpstr>Google sheets</vt:lpstr>
      <vt:lpstr>Exercise</vt:lpstr>
      <vt:lpstr>Snipping Tool</vt:lpstr>
      <vt:lpstr>Hyper Links</vt:lpstr>
      <vt:lpstr>Summary</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Skills Module</dc:title>
  <dc:creator>Shehla Khan</dc:creator>
  <cp:lastModifiedBy>Shehla Khan</cp:lastModifiedBy>
  <cp:revision>5</cp:revision>
  <dcterms:created xsi:type="dcterms:W3CDTF">2019-02-04T12:25:52Z</dcterms:created>
  <dcterms:modified xsi:type="dcterms:W3CDTF">2019-05-23T11:37:32Z</dcterms:modified>
</cp:coreProperties>
</file>