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7" r:id="rId6"/>
    <p:sldId id="260"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35D554-5CDD-40E5-8182-4840874AED81}" v="6" dt="2025-01-12T17:30:07.852"/>
    <p1510:client id="{B3D25C98-E34C-438D-8BA3-7AAF73A622A0}" v="111" dt="2025-01-12T15:40:17.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 stevens" userId="8b6042f1217cf109" providerId="LiveId" clId="{A935D554-5CDD-40E5-8182-4840874AED81}"/>
    <pc:docChg chg="custSel addSld modSld">
      <pc:chgData name="beth stevens" userId="8b6042f1217cf109" providerId="LiveId" clId="{A935D554-5CDD-40E5-8182-4840874AED81}" dt="2025-01-12T17:30:18.545" v="147" actId="20577"/>
      <pc:docMkLst>
        <pc:docMk/>
      </pc:docMkLst>
      <pc:sldChg chg="addSp delSp modSp new mod">
        <pc:chgData name="beth stevens" userId="8b6042f1217cf109" providerId="LiveId" clId="{A935D554-5CDD-40E5-8182-4840874AED81}" dt="2025-01-12T17:30:18.545" v="147" actId="20577"/>
        <pc:sldMkLst>
          <pc:docMk/>
          <pc:sldMk cId="2606308227" sldId="268"/>
        </pc:sldMkLst>
        <pc:spChg chg="mod">
          <ac:chgData name="beth stevens" userId="8b6042f1217cf109" providerId="LiveId" clId="{A935D554-5CDD-40E5-8182-4840874AED81}" dt="2025-01-12T17:24:41.750" v="11" actId="20577"/>
          <ac:spMkLst>
            <pc:docMk/>
            <pc:sldMk cId="2606308227" sldId="268"/>
            <ac:spMk id="2" creationId="{5B2B4EA7-6A95-7B3C-B368-2ED372191DB6}"/>
          </ac:spMkLst>
        </pc:spChg>
        <pc:spChg chg="del mod">
          <ac:chgData name="beth stevens" userId="8b6042f1217cf109" providerId="LiveId" clId="{A935D554-5CDD-40E5-8182-4840874AED81}" dt="2025-01-12T17:29:23.065" v="104" actId="478"/>
          <ac:spMkLst>
            <pc:docMk/>
            <pc:sldMk cId="2606308227" sldId="268"/>
            <ac:spMk id="3" creationId="{6503003C-1C61-D3B6-50AD-CE10372C6C15}"/>
          </ac:spMkLst>
        </pc:spChg>
        <pc:spChg chg="add mod">
          <ac:chgData name="beth stevens" userId="8b6042f1217cf109" providerId="LiveId" clId="{A935D554-5CDD-40E5-8182-4840874AED81}" dt="2025-01-12T17:29:33.620" v="106" actId="1076"/>
          <ac:spMkLst>
            <pc:docMk/>
            <pc:sldMk cId="2606308227" sldId="268"/>
            <ac:spMk id="4" creationId="{B20DCEA9-C092-27B6-1477-6FFDB2264D6B}"/>
          </ac:spMkLst>
        </pc:spChg>
        <pc:spChg chg="add del mod">
          <ac:chgData name="beth stevens" userId="8b6042f1217cf109" providerId="LiveId" clId="{A935D554-5CDD-40E5-8182-4840874AED81}" dt="2025-01-12T17:29:27.622" v="105" actId="478"/>
          <ac:spMkLst>
            <pc:docMk/>
            <pc:sldMk cId="2606308227" sldId="268"/>
            <ac:spMk id="6" creationId="{E2B3AABD-CBAB-D95E-0527-F2B4DAD0D9AA}"/>
          </ac:spMkLst>
        </pc:spChg>
        <pc:spChg chg="add mod">
          <ac:chgData name="beth stevens" userId="8b6042f1217cf109" providerId="LiveId" clId="{A935D554-5CDD-40E5-8182-4840874AED81}" dt="2025-01-12T17:30:05.225" v="123" actId="1076"/>
          <ac:spMkLst>
            <pc:docMk/>
            <pc:sldMk cId="2606308227" sldId="268"/>
            <ac:spMk id="7" creationId="{AE5533E8-EA6A-59B7-DEDD-B40EFDA18756}"/>
          </ac:spMkLst>
        </pc:spChg>
        <pc:spChg chg="add mod">
          <ac:chgData name="beth stevens" userId="8b6042f1217cf109" providerId="LiveId" clId="{A935D554-5CDD-40E5-8182-4840874AED81}" dt="2025-01-12T17:29:59.361" v="122" actId="1076"/>
          <ac:spMkLst>
            <pc:docMk/>
            <pc:sldMk cId="2606308227" sldId="268"/>
            <ac:spMk id="8" creationId="{CDAB9D1B-1CC6-D4AA-9646-AD9A3A6E0C9E}"/>
          </ac:spMkLst>
        </pc:spChg>
        <pc:spChg chg="add mod">
          <ac:chgData name="beth stevens" userId="8b6042f1217cf109" providerId="LiveId" clId="{A935D554-5CDD-40E5-8182-4840874AED81}" dt="2025-01-12T17:30:18.545" v="147" actId="20577"/>
          <ac:spMkLst>
            <pc:docMk/>
            <pc:sldMk cId="2606308227" sldId="268"/>
            <ac:spMk id="9" creationId="{D8A575D1-ABEC-10AD-B4A3-C58FF3A256EB}"/>
          </ac:spMkLst>
        </pc:spChg>
      </pc:sldChg>
    </pc:docChg>
  </pc:docChgLst>
  <pc:docChgLst>
    <pc:chgData name="Guest User" providerId="Windows Live" clId="Web-{B3D25C98-E34C-438D-8BA3-7AAF73A622A0}"/>
    <pc:docChg chg="addSld modSld">
      <pc:chgData name="Guest User" userId="" providerId="Windows Live" clId="Web-{B3D25C98-E34C-438D-8BA3-7AAF73A622A0}" dt="2025-01-12T15:40:17.297" v="110" actId="20577"/>
      <pc:docMkLst>
        <pc:docMk/>
      </pc:docMkLst>
      <pc:sldChg chg="modSp">
        <pc:chgData name="Guest User" userId="" providerId="Windows Live" clId="Web-{B3D25C98-E34C-438D-8BA3-7AAF73A622A0}" dt="2025-01-12T15:40:17.297" v="110" actId="20577"/>
        <pc:sldMkLst>
          <pc:docMk/>
          <pc:sldMk cId="3667860243" sldId="257"/>
        </pc:sldMkLst>
        <pc:spChg chg="mod">
          <ac:chgData name="Guest User" userId="" providerId="Windows Live" clId="Web-{B3D25C98-E34C-438D-8BA3-7AAF73A622A0}" dt="2025-01-12T15:38:06.069" v="17" actId="20577"/>
          <ac:spMkLst>
            <pc:docMk/>
            <pc:sldMk cId="3667860243" sldId="257"/>
            <ac:spMk id="2" creationId="{67610ED6-1C43-ECC0-623A-028127263351}"/>
          </ac:spMkLst>
        </pc:spChg>
        <pc:spChg chg="mod">
          <ac:chgData name="Guest User" userId="" providerId="Windows Live" clId="Web-{B3D25C98-E34C-438D-8BA3-7AAF73A622A0}" dt="2025-01-12T15:40:17.297" v="110" actId="20577"/>
          <ac:spMkLst>
            <pc:docMk/>
            <pc:sldMk cId="3667860243" sldId="257"/>
            <ac:spMk id="3" creationId="{8EEDB5D5-C956-0CDF-258D-11836C964AB4}"/>
          </ac:spMkLst>
        </pc:spChg>
      </pc:sldChg>
      <pc:sldChg chg="new">
        <pc:chgData name="Guest User" userId="" providerId="Windows Live" clId="Web-{B3D25C98-E34C-438D-8BA3-7AAF73A622A0}" dt="2025-01-12T15:36:53.422" v="0"/>
        <pc:sldMkLst>
          <pc:docMk/>
          <pc:sldMk cId="260256972" sldId="26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1/12/2025</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141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1/12/2025</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663954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1/12/2025</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3948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1/12/2025</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578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1/12/2025</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7344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1/12/2025</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667837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1/12/2025</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782278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1/12/2025</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52697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1/12/2025</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547109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1/12/2025</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7196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1/12/2025</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7104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1/12/2025</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900235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Black">
            <a:extLst>
              <a:ext uri="{FF2B5EF4-FFF2-40B4-BE49-F238E27FC236}">
                <a16:creationId xmlns:a16="http://schemas.microsoft.com/office/drawing/2014/main" id="{BFD30BD5-4EB8-467B-99B9-BC3D83CEE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C20EC04A-4D77-4AF6-49D0-C93E86BAA6DA}"/>
              </a:ext>
            </a:extLst>
          </p:cNvPr>
          <p:cNvPicPr>
            <a:picLocks noChangeAspect="1"/>
          </p:cNvPicPr>
          <p:nvPr/>
        </p:nvPicPr>
        <p:blipFill>
          <a:blip r:embed="rId2">
            <a:alphaModFix amt="40000"/>
          </a:blip>
          <a:srcRect t="14990" r="-1" b="26553"/>
          <a:stretch/>
        </p:blipFill>
        <p:spPr>
          <a:xfrm>
            <a:off x="20" y="10"/>
            <a:ext cx="12188932" cy="6857990"/>
          </a:xfrm>
          <a:prstGeom prst="rect">
            <a:avLst/>
          </a:prstGeom>
        </p:spPr>
      </p:pic>
      <p:sp>
        <p:nvSpPr>
          <p:cNvPr id="22"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06601-33C6-146D-444A-91F89CB13F27}"/>
              </a:ext>
            </a:extLst>
          </p:cNvPr>
          <p:cNvSpPr>
            <a:spLocks noGrp="1"/>
          </p:cNvSpPr>
          <p:nvPr>
            <p:ph type="ctrTitle"/>
          </p:nvPr>
        </p:nvSpPr>
        <p:spPr>
          <a:xfrm>
            <a:off x="4208499" y="663959"/>
            <a:ext cx="6088798" cy="5048548"/>
          </a:xfrm>
        </p:spPr>
        <p:txBody>
          <a:bodyPr anchor="t">
            <a:normAutofit/>
          </a:bodyPr>
          <a:lstStyle/>
          <a:p>
            <a:pPr algn="r"/>
            <a:r>
              <a:rPr lang="en-GB" dirty="0">
                <a:solidFill>
                  <a:srgbClr val="FFFFFF"/>
                </a:solidFill>
              </a:rPr>
              <a:t>PTSD</a:t>
            </a:r>
          </a:p>
        </p:txBody>
      </p:sp>
      <p:sp>
        <p:nvSpPr>
          <p:cNvPr id="3" name="Subtitle 2">
            <a:extLst>
              <a:ext uri="{FF2B5EF4-FFF2-40B4-BE49-F238E27FC236}">
                <a16:creationId xmlns:a16="http://schemas.microsoft.com/office/drawing/2014/main" id="{6BE9B782-EC15-1619-5DCD-83C14EEC45CB}"/>
              </a:ext>
            </a:extLst>
          </p:cNvPr>
          <p:cNvSpPr>
            <a:spLocks noGrp="1"/>
          </p:cNvSpPr>
          <p:nvPr>
            <p:ph type="subTitle" idx="1"/>
          </p:nvPr>
        </p:nvSpPr>
        <p:spPr>
          <a:xfrm>
            <a:off x="841249" y="663959"/>
            <a:ext cx="2656820" cy="5048549"/>
          </a:xfrm>
        </p:spPr>
        <p:txBody>
          <a:bodyPr anchor="b">
            <a:normAutofit/>
          </a:bodyPr>
          <a:lstStyle/>
          <a:p>
            <a:r>
              <a:rPr lang="en-GB" dirty="0">
                <a:solidFill>
                  <a:srgbClr val="FFFFFF"/>
                </a:solidFill>
              </a:rPr>
              <a:t>Caitlin, Bethan, Katie</a:t>
            </a:r>
          </a:p>
        </p:txBody>
      </p:sp>
      <p:cxnSp>
        <p:nvCxnSpPr>
          <p:cNvPr id="23"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2EC698-CCE0-4BBF-9C26-491E48547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8100" y="334928"/>
            <a:ext cx="0" cy="571250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24177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0ED6-1C43-ECC0-623A-028127263351}"/>
              </a:ext>
            </a:extLst>
          </p:cNvPr>
          <p:cNvSpPr>
            <a:spLocks noGrp="1"/>
          </p:cNvSpPr>
          <p:nvPr>
            <p:ph type="title"/>
          </p:nvPr>
        </p:nvSpPr>
        <p:spPr/>
        <p:txBody>
          <a:bodyPr/>
          <a:lstStyle/>
          <a:p>
            <a:r>
              <a:rPr lang="en-GB" dirty="0"/>
              <a:t>Introduction to PTSD</a:t>
            </a:r>
          </a:p>
        </p:txBody>
      </p:sp>
      <p:sp>
        <p:nvSpPr>
          <p:cNvPr id="3" name="Content Placeholder 2">
            <a:extLst>
              <a:ext uri="{FF2B5EF4-FFF2-40B4-BE49-F238E27FC236}">
                <a16:creationId xmlns:a16="http://schemas.microsoft.com/office/drawing/2014/main" id="{8EEDB5D5-C956-0CDF-258D-11836C964AB4}"/>
              </a:ext>
            </a:extLst>
          </p:cNvPr>
          <p:cNvSpPr>
            <a:spLocks noGrp="1"/>
          </p:cNvSpPr>
          <p:nvPr>
            <p:ph idx="1"/>
          </p:nvPr>
        </p:nvSpPr>
        <p:spPr/>
        <p:txBody>
          <a:bodyPr vert="horz" lIns="91440" tIns="45720" rIns="91440" bIns="45720" rtlCol="0" anchor="t">
            <a:normAutofit/>
          </a:bodyPr>
          <a:lstStyle/>
          <a:p>
            <a:pPr marL="0" indent="0">
              <a:buNone/>
            </a:pPr>
            <a:r>
              <a:rPr lang="en-GB" sz="1600" dirty="0"/>
              <a:t>Throughout the history of time, Post  Traumatic Stress Disorder has always been present but not particularly </a:t>
            </a:r>
            <a:r>
              <a:rPr lang="en-GB" sz="1600"/>
              <a:t>recognised</a:t>
            </a:r>
            <a:endParaRPr lang="en-GB" sz="1600" dirty="0"/>
          </a:p>
        </p:txBody>
      </p:sp>
    </p:spTree>
    <p:extLst>
      <p:ext uri="{BB962C8B-B14F-4D97-AF65-F5344CB8AC3E}">
        <p14:creationId xmlns:p14="http://schemas.microsoft.com/office/powerpoint/2010/main" val="3667860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278F9-78DB-855A-1727-F42A96BFC5B4}"/>
              </a:ext>
            </a:extLst>
          </p:cNvPr>
          <p:cNvSpPr>
            <a:spLocks noGrp="1"/>
          </p:cNvSpPr>
          <p:nvPr>
            <p:ph type="title"/>
          </p:nvPr>
        </p:nvSpPr>
        <p:spPr/>
        <p:txBody>
          <a:bodyPr/>
          <a:lstStyle/>
          <a:p>
            <a:r>
              <a:rPr lang="en-GB" dirty="0"/>
              <a:t>Caitlin Slides:</a:t>
            </a:r>
          </a:p>
        </p:txBody>
      </p:sp>
      <p:sp>
        <p:nvSpPr>
          <p:cNvPr id="3" name="Content Placeholder 2">
            <a:extLst>
              <a:ext uri="{FF2B5EF4-FFF2-40B4-BE49-F238E27FC236}">
                <a16:creationId xmlns:a16="http://schemas.microsoft.com/office/drawing/2014/main" id="{AD838787-5EE8-D297-0E2B-32E79A8FE9A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60095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909D8-E7BB-2C59-AA30-51EEFF3B3968}"/>
              </a:ext>
            </a:extLst>
          </p:cNvPr>
          <p:cNvSpPr>
            <a:spLocks noGrp="1"/>
          </p:cNvSpPr>
          <p:nvPr>
            <p:ph type="title"/>
          </p:nvPr>
        </p:nvSpPr>
        <p:spPr/>
        <p:txBody>
          <a:bodyPr/>
          <a:lstStyle/>
          <a:p>
            <a:r>
              <a:rPr lang="en-GB" dirty="0"/>
              <a:t>Caitlin Slides:</a:t>
            </a:r>
          </a:p>
        </p:txBody>
      </p:sp>
      <p:sp>
        <p:nvSpPr>
          <p:cNvPr id="3" name="Content Placeholder 2">
            <a:extLst>
              <a:ext uri="{FF2B5EF4-FFF2-40B4-BE49-F238E27FC236}">
                <a16:creationId xmlns:a16="http://schemas.microsoft.com/office/drawing/2014/main" id="{767C0F13-F524-9E06-C296-E77275BC342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71671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C64B-3939-2CD6-EF5E-A0D9330165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16BB1E-C52E-175E-66EC-E23C3502EA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0256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68AC3-D79D-B854-B3F2-9D7B58EE7415}"/>
              </a:ext>
            </a:extLst>
          </p:cNvPr>
          <p:cNvSpPr>
            <a:spLocks noGrp="1"/>
          </p:cNvSpPr>
          <p:nvPr>
            <p:ph type="title"/>
          </p:nvPr>
        </p:nvSpPr>
        <p:spPr>
          <a:xfrm>
            <a:off x="5907024" y="552782"/>
            <a:ext cx="4423224" cy="1643663"/>
          </a:xfrm>
        </p:spPr>
        <p:txBody>
          <a:bodyPr>
            <a:normAutofit fontScale="90000"/>
          </a:bodyPr>
          <a:lstStyle/>
          <a:p>
            <a:r>
              <a:rPr lang="en-GB" dirty="0"/>
              <a:t>PTSD in WW1 (1914-1918)</a:t>
            </a:r>
          </a:p>
        </p:txBody>
      </p:sp>
      <p:pic>
        <p:nvPicPr>
          <p:cNvPr id="1026" name="Picture 2" descr="The history of forgetting, from shell shock to PTSD - ABC listen">
            <a:extLst>
              <a:ext uri="{FF2B5EF4-FFF2-40B4-BE49-F238E27FC236}">
                <a16:creationId xmlns:a16="http://schemas.microsoft.com/office/drawing/2014/main" id="{F714DE4E-8766-A1E6-48F3-90F66663F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323" r="33961" b="-1"/>
          <a:stretch/>
        </p:blipFill>
        <p:spPr bwMode="auto">
          <a:xfrm>
            <a:off x="20" y="10"/>
            <a:ext cx="521049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DCC7F89-7AA4-4BF3-499C-9473107B23A5}"/>
              </a:ext>
            </a:extLst>
          </p:cNvPr>
          <p:cNvSpPr>
            <a:spLocks noGrp="1"/>
          </p:cNvSpPr>
          <p:nvPr>
            <p:ph idx="1"/>
          </p:nvPr>
        </p:nvSpPr>
        <p:spPr>
          <a:xfrm>
            <a:off x="5907024" y="2605713"/>
            <a:ext cx="4423224" cy="3312207"/>
          </a:xfrm>
        </p:spPr>
        <p:txBody>
          <a:bodyPr>
            <a:normAutofit/>
          </a:bodyPr>
          <a:lstStyle/>
          <a:p>
            <a:pPr marL="0" indent="0">
              <a:buNone/>
            </a:pPr>
            <a:r>
              <a:rPr lang="en-GB" dirty="0"/>
              <a:t>This period was characterised by substantial progress within the identification and treatment of PTSD. Although it was yet unknown what it was called, similar physiological conditions were arising rapidly during this period, yet unknown it was PTSD.</a:t>
            </a:r>
          </a:p>
        </p:txBody>
      </p:sp>
      <p:cxnSp>
        <p:nvCxnSpPr>
          <p:cNvPr id="1033"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35"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7" name="Straight Connector 1036">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9"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3600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4DBC7-8F4E-1707-501A-C5F8A68E0B7D}"/>
              </a:ext>
            </a:extLst>
          </p:cNvPr>
          <p:cNvSpPr>
            <a:spLocks noGrp="1"/>
          </p:cNvSpPr>
          <p:nvPr>
            <p:ph type="title"/>
          </p:nvPr>
        </p:nvSpPr>
        <p:spPr>
          <a:xfrm>
            <a:off x="5907024" y="552782"/>
            <a:ext cx="4423224" cy="1643663"/>
          </a:xfrm>
        </p:spPr>
        <p:txBody>
          <a:bodyPr>
            <a:normAutofit/>
          </a:bodyPr>
          <a:lstStyle/>
          <a:p>
            <a:r>
              <a:rPr lang="en-GB" sz="4100"/>
              <a:t>Interwar Period (1918-1939)</a:t>
            </a:r>
          </a:p>
        </p:txBody>
      </p:sp>
      <p:pic>
        <p:nvPicPr>
          <p:cNvPr id="2052" name="Picture 4" descr="How PTSD went from 'shell-shock' to a recognized medical diagnosis">
            <a:extLst>
              <a:ext uri="{FF2B5EF4-FFF2-40B4-BE49-F238E27FC236}">
                <a16:creationId xmlns:a16="http://schemas.microsoft.com/office/drawing/2014/main" id="{E775F06B-DC14-6ADD-0FC5-5DF61F22E4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692" r="28593" b="-1"/>
          <a:stretch/>
        </p:blipFill>
        <p:spPr bwMode="auto">
          <a:xfrm>
            <a:off x="20" y="10"/>
            <a:ext cx="521049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122EED-2A7E-D149-71D0-A52456336DFC}"/>
              </a:ext>
            </a:extLst>
          </p:cNvPr>
          <p:cNvSpPr>
            <a:spLocks noGrp="1"/>
          </p:cNvSpPr>
          <p:nvPr>
            <p:ph idx="1"/>
          </p:nvPr>
        </p:nvSpPr>
        <p:spPr>
          <a:xfrm>
            <a:off x="5907024" y="3296268"/>
            <a:ext cx="4423224" cy="1722470"/>
          </a:xfrm>
        </p:spPr>
        <p:txBody>
          <a:bodyPr>
            <a:normAutofit fontScale="92500" lnSpcReduction="20000"/>
          </a:bodyPr>
          <a:lstStyle/>
          <a:p>
            <a:pPr marL="0" indent="0">
              <a:buNone/>
            </a:pPr>
            <a:r>
              <a:rPr lang="en-GB" dirty="0"/>
              <a:t>During this period, it saw limited progress in understanding, partly due to societal reluctance to address mental health issues and the focus on rebuilding the economy during the Great Depression.</a:t>
            </a:r>
          </a:p>
        </p:txBody>
      </p:sp>
      <p:cxnSp>
        <p:nvCxnSpPr>
          <p:cNvPr id="2072"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74"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76" name="Straight Connector 2075">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8"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8610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6A475-D9BD-F5EE-479B-35E6E5F42C5D}"/>
              </a:ext>
            </a:extLst>
          </p:cNvPr>
          <p:cNvSpPr>
            <a:spLocks noGrp="1"/>
          </p:cNvSpPr>
          <p:nvPr>
            <p:ph type="title"/>
          </p:nvPr>
        </p:nvSpPr>
        <p:spPr>
          <a:xfrm>
            <a:off x="5907024" y="552782"/>
            <a:ext cx="4423224" cy="1643663"/>
          </a:xfrm>
        </p:spPr>
        <p:txBody>
          <a:bodyPr>
            <a:normAutofit/>
          </a:bodyPr>
          <a:lstStyle/>
          <a:p>
            <a:r>
              <a:rPr lang="en-GB" sz="4100"/>
              <a:t>PTSD in WW2 (1939-1945)</a:t>
            </a:r>
          </a:p>
        </p:txBody>
      </p:sp>
      <p:pic>
        <p:nvPicPr>
          <p:cNvPr id="3074" name="Picture 2" descr="The Second World War: Shellshock to Psychiatry">
            <a:extLst>
              <a:ext uri="{FF2B5EF4-FFF2-40B4-BE49-F238E27FC236}">
                <a16:creationId xmlns:a16="http://schemas.microsoft.com/office/drawing/2014/main" id="{AB50FBB2-ADB3-98AF-18E2-D6704FF13F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934" r="31178"/>
          <a:stretch/>
        </p:blipFill>
        <p:spPr bwMode="auto">
          <a:xfrm>
            <a:off x="20" y="10"/>
            <a:ext cx="521049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A1BC123-06F7-EABB-AC18-A8474005FD34}"/>
              </a:ext>
            </a:extLst>
          </p:cNvPr>
          <p:cNvSpPr>
            <a:spLocks noGrp="1"/>
          </p:cNvSpPr>
          <p:nvPr>
            <p:ph idx="1"/>
          </p:nvPr>
        </p:nvSpPr>
        <p:spPr>
          <a:xfrm>
            <a:off x="5973854" y="3302595"/>
            <a:ext cx="4423224" cy="1434836"/>
          </a:xfrm>
        </p:spPr>
        <p:txBody>
          <a:bodyPr>
            <a:normAutofit/>
          </a:bodyPr>
          <a:lstStyle/>
          <a:p>
            <a:pPr marL="0" indent="0">
              <a:buNone/>
            </a:pPr>
            <a:r>
              <a:rPr lang="en-GB" dirty="0"/>
              <a:t>With the outbreak of WW2, the military applied psychiatrists to manage combat related psychological conditions.</a:t>
            </a:r>
          </a:p>
        </p:txBody>
      </p:sp>
      <p:cxnSp>
        <p:nvCxnSpPr>
          <p:cNvPr id="308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08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5" name="Straight Connector 308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8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526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991CA-96DA-D12B-0F1A-9B77AB71D56B}"/>
              </a:ext>
            </a:extLst>
          </p:cNvPr>
          <p:cNvSpPr>
            <a:spLocks noGrp="1"/>
          </p:cNvSpPr>
          <p:nvPr>
            <p:ph type="title"/>
          </p:nvPr>
        </p:nvSpPr>
        <p:spPr>
          <a:xfrm>
            <a:off x="5907024" y="552782"/>
            <a:ext cx="4423224" cy="1643663"/>
          </a:xfrm>
        </p:spPr>
        <p:txBody>
          <a:bodyPr>
            <a:normAutofit/>
          </a:bodyPr>
          <a:lstStyle/>
          <a:p>
            <a:r>
              <a:rPr lang="en-GB" sz="3700"/>
              <a:t>Postwar Developments (1945-1950)</a:t>
            </a:r>
          </a:p>
        </p:txBody>
      </p:sp>
      <p:pic>
        <p:nvPicPr>
          <p:cNvPr id="4098" name="Picture 2" descr="WWII Post-Traumatic Stress | The National WWII Museum | New Orleans">
            <a:extLst>
              <a:ext uri="{FF2B5EF4-FFF2-40B4-BE49-F238E27FC236}">
                <a16:creationId xmlns:a16="http://schemas.microsoft.com/office/drawing/2014/main" id="{EBABC542-23CA-E5AF-3F8C-85AE2A8E23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339" r="22678"/>
          <a:stretch/>
        </p:blipFill>
        <p:spPr bwMode="auto">
          <a:xfrm>
            <a:off x="20" y="10"/>
            <a:ext cx="521049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7026ED8-F9F3-48AB-D4B1-EF600D76D400}"/>
              </a:ext>
            </a:extLst>
          </p:cNvPr>
          <p:cNvSpPr>
            <a:spLocks noGrp="1"/>
          </p:cNvSpPr>
          <p:nvPr>
            <p:ph idx="1"/>
          </p:nvPr>
        </p:nvSpPr>
        <p:spPr>
          <a:xfrm>
            <a:off x="5943010" y="3429000"/>
            <a:ext cx="4423224" cy="1344399"/>
          </a:xfrm>
        </p:spPr>
        <p:txBody>
          <a:bodyPr>
            <a:normAutofit/>
          </a:bodyPr>
          <a:lstStyle/>
          <a:p>
            <a:pPr marL="0" indent="0">
              <a:buNone/>
            </a:pPr>
            <a:r>
              <a:rPr lang="en-GB" dirty="0"/>
              <a:t>The end of WW2 brought much needed attention to the long-term effects of war-related trauma.</a:t>
            </a:r>
          </a:p>
        </p:txBody>
      </p:sp>
      <p:cxnSp>
        <p:nvCxnSpPr>
          <p:cNvPr id="4105"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07"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9" name="Straight Connector 4108">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11"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403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13E9D-38C5-ACB7-A141-7CCCC8663B31}"/>
              </a:ext>
            </a:extLst>
          </p:cNvPr>
          <p:cNvSpPr>
            <a:spLocks noGrp="1"/>
          </p:cNvSpPr>
          <p:nvPr>
            <p:ph type="title"/>
          </p:nvPr>
        </p:nvSpPr>
        <p:spPr/>
        <p:txBody>
          <a:bodyPr/>
          <a:lstStyle/>
          <a:p>
            <a:r>
              <a:rPr lang="en-GB" dirty="0"/>
              <a:t>Katie Slides:</a:t>
            </a:r>
          </a:p>
        </p:txBody>
      </p:sp>
      <p:sp>
        <p:nvSpPr>
          <p:cNvPr id="3" name="Content Placeholder 2">
            <a:extLst>
              <a:ext uri="{FF2B5EF4-FFF2-40B4-BE49-F238E27FC236}">
                <a16:creationId xmlns:a16="http://schemas.microsoft.com/office/drawing/2014/main" id="{65753ED2-369A-77EE-FCC0-4E95D4DCFC8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26319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4539D-A3B0-C1F8-B090-7070D635A309}"/>
              </a:ext>
            </a:extLst>
          </p:cNvPr>
          <p:cNvSpPr>
            <a:spLocks noGrp="1"/>
          </p:cNvSpPr>
          <p:nvPr>
            <p:ph type="title"/>
          </p:nvPr>
        </p:nvSpPr>
        <p:spPr/>
        <p:txBody>
          <a:bodyPr/>
          <a:lstStyle/>
          <a:p>
            <a:r>
              <a:rPr lang="en-GB" dirty="0"/>
              <a:t>Katie Slides:</a:t>
            </a:r>
          </a:p>
        </p:txBody>
      </p:sp>
      <p:sp>
        <p:nvSpPr>
          <p:cNvPr id="3" name="Content Placeholder 2">
            <a:extLst>
              <a:ext uri="{FF2B5EF4-FFF2-40B4-BE49-F238E27FC236}">
                <a16:creationId xmlns:a16="http://schemas.microsoft.com/office/drawing/2014/main" id="{2F8BDD49-B709-4E43-FBD3-BDE36E8DD9E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35268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08909-4BC3-8008-37CC-1E89E9192C94}"/>
              </a:ext>
            </a:extLst>
          </p:cNvPr>
          <p:cNvSpPr>
            <a:spLocks noGrp="1"/>
          </p:cNvSpPr>
          <p:nvPr>
            <p:ph type="title"/>
          </p:nvPr>
        </p:nvSpPr>
        <p:spPr/>
        <p:txBody>
          <a:bodyPr/>
          <a:lstStyle/>
          <a:p>
            <a:r>
              <a:rPr lang="en-GB" dirty="0"/>
              <a:t>Katie Slides:</a:t>
            </a:r>
          </a:p>
        </p:txBody>
      </p:sp>
      <p:sp>
        <p:nvSpPr>
          <p:cNvPr id="3" name="Content Placeholder 2">
            <a:extLst>
              <a:ext uri="{FF2B5EF4-FFF2-40B4-BE49-F238E27FC236}">
                <a16:creationId xmlns:a16="http://schemas.microsoft.com/office/drawing/2014/main" id="{C3ECB839-AD17-563D-B979-5D6800A3B0D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60880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B4EA7-6A95-7B3C-B368-2ED372191DB6}"/>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B20DCEA9-C092-27B6-1477-6FFDB2264D6B}"/>
              </a:ext>
            </a:extLst>
          </p:cNvPr>
          <p:cNvSpPr>
            <a:spLocks noChangeArrowheads="1"/>
          </p:cNvSpPr>
          <p:nvPr/>
        </p:nvSpPr>
        <p:spPr bwMode="auto">
          <a:xfrm>
            <a:off x="334297" y="333351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Burrow, T. (1941). Neurosis and War: A Problem in Human Behavior.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Journal of Psychology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12(2), pp.235–249.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://doi.org/10.1080/00223980.1941.9917073.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Freud, S. (1920).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Beyond the pleasure principle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Mineola, New York: Dover Publication, Inc, pp.1–64.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Grinker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R.R. and Spiegel, J.P. (1979).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Men under stress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Irvington Publishers.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Myers, C.S. (2011).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Shell shock in France, 1914-1918</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Cambridge: Cambridge University Press.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AE5533E8-EA6A-59B7-DEDD-B40EFDA18756}"/>
              </a:ext>
            </a:extLst>
          </p:cNvPr>
          <p:cNvSpPr txBox="1"/>
          <p:nvPr/>
        </p:nvSpPr>
        <p:spPr>
          <a:xfrm>
            <a:off x="334297" y="1395750"/>
            <a:ext cx="813043" cy="369332"/>
          </a:xfrm>
          <a:prstGeom prst="rect">
            <a:avLst/>
          </a:prstGeom>
          <a:noFill/>
        </p:spPr>
        <p:txBody>
          <a:bodyPr wrap="none" rtlCol="0">
            <a:spAutoFit/>
          </a:bodyPr>
          <a:lstStyle/>
          <a:p>
            <a:r>
              <a:rPr lang="en-GB" dirty="0"/>
              <a:t>Caitlin:</a:t>
            </a:r>
          </a:p>
        </p:txBody>
      </p:sp>
      <p:sp>
        <p:nvSpPr>
          <p:cNvPr id="8" name="TextBox 7">
            <a:extLst>
              <a:ext uri="{FF2B5EF4-FFF2-40B4-BE49-F238E27FC236}">
                <a16:creationId xmlns:a16="http://schemas.microsoft.com/office/drawing/2014/main" id="{CDAB9D1B-1CC6-D4AA-9646-AD9A3A6E0C9E}"/>
              </a:ext>
            </a:extLst>
          </p:cNvPr>
          <p:cNvSpPr txBox="1"/>
          <p:nvPr/>
        </p:nvSpPr>
        <p:spPr>
          <a:xfrm>
            <a:off x="334297" y="2821381"/>
            <a:ext cx="671979" cy="369332"/>
          </a:xfrm>
          <a:prstGeom prst="rect">
            <a:avLst/>
          </a:prstGeom>
          <a:noFill/>
        </p:spPr>
        <p:txBody>
          <a:bodyPr wrap="none" rtlCol="0">
            <a:spAutoFit/>
          </a:bodyPr>
          <a:lstStyle/>
          <a:p>
            <a:r>
              <a:rPr lang="en-GB" dirty="0"/>
              <a:t>Beth:</a:t>
            </a:r>
          </a:p>
        </p:txBody>
      </p:sp>
      <p:sp>
        <p:nvSpPr>
          <p:cNvPr id="9" name="TextBox 8">
            <a:extLst>
              <a:ext uri="{FF2B5EF4-FFF2-40B4-BE49-F238E27FC236}">
                <a16:creationId xmlns:a16="http://schemas.microsoft.com/office/drawing/2014/main" id="{D8A575D1-ABEC-10AD-B4A3-C58FF3A256EB}"/>
              </a:ext>
            </a:extLst>
          </p:cNvPr>
          <p:cNvSpPr txBox="1"/>
          <p:nvPr/>
        </p:nvSpPr>
        <p:spPr>
          <a:xfrm>
            <a:off x="334296" y="4133749"/>
            <a:ext cx="710451" cy="369332"/>
          </a:xfrm>
          <a:prstGeom prst="rect">
            <a:avLst/>
          </a:prstGeom>
          <a:noFill/>
        </p:spPr>
        <p:txBody>
          <a:bodyPr wrap="none" rtlCol="0">
            <a:spAutoFit/>
          </a:bodyPr>
          <a:lstStyle/>
          <a:p>
            <a:r>
              <a:rPr lang="en-GB" dirty="0"/>
              <a:t>Katie:</a:t>
            </a:r>
          </a:p>
        </p:txBody>
      </p:sp>
    </p:spTree>
    <p:extLst>
      <p:ext uri="{BB962C8B-B14F-4D97-AF65-F5344CB8AC3E}">
        <p14:creationId xmlns:p14="http://schemas.microsoft.com/office/powerpoint/2010/main" val="2606308227"/>
      </p:ext>
    </p:extLst>
  </p:cSld>
  <p:clrMapOvr>
    <a:masterClrMapping/>
  </p:clrMapOvr>
</p:sld>
</file>

<file path=ppt/theme/theme1.xml><?xml version="1.0" encoding="utf-8"?>
<a:theme xmlns:a="http://schemas.openxmlformats.org/drawingml/2006/main" name="MimeoVTI">
  <a:themeElements>
    <a:clrScheme name="Blue">
      <a:dk1>
        <a:srgbClr val="000000"/>
      </a:dk1>
      <a:lt1>
        <a:srgbClr val="FFFFFF"/>
      </a:lt1>
      <a:dk2>
        <a:srgbClr val="153A63"/>
      </a:dk2>
      <a:lt2>
        <a:srgbClr val="DBEFF9"/>
      </a:lt2>
      <a:accent1>
        <a:srgbClr val="0F6FC6"/>
      </a:accent1>
      <a:accent2>
        <a:srgbClr val="009DD9"/>
      </a:accent2>
      <a:accent3>
        <a:srgbClr val="09B8C0"/>
      </a:accent3>
      <a:accent4>
        <a:srgbClr val="0EBC8C"/>
      </a:accent4>
      <a:accent5>
        <a:srgbClr val="71B959"/>
      </a:accent5>
      <a:accent6>
        <a:srgbClr val="96B042"/>
      </a:accent6>
      <a:hlink>
        <a:srgbClr val="C37400"/>
      </a:hlink>
      <a:folHlink>
        <a:srgbClr val="4F9085"/>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docProps/app.xml><?xml version="1.0" encoding="utf-8"?>
<Properties xmlns="http://schemas.openxmlformats.org/officeDocument/2006/extended-properties" xmlns:vt="http://schemas.openxmlformats.org/officeDocument/2006/docPropsVTypes">
  <TotalTime>336</TotalTime>
  <Words>291</Words>
  <Application>Microsoft Office PowerPoint</Application>
  <PresentationFormat>Widescreen</PresentationFormat>
  <Paragraphs>25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Elephant</vt:lpstr>
      <vt:lpstr>Times New Roman</vt:lpstr>
      <vt:lpstr>Univers Condensed</vt:lpstr>
      <vt:lpstr>MimeoVTI</vt:lpstr>
      <vt:lpstr>PTSD</vt:lpstr>
      <vt:lpstr>Introduction to PTSD</vt:lpstr>
      <vt:lpstr>Caitlin Slides:</vt:lpstr>
      <vt:lpstr>Caitlin Slides:</vt:lpstr>
      <vt:lpstr>PowerPoint Presentation</vt:lpstr>
      <vt:lpstr>PTSD in WW1 (1914-1918)</vt:lpstr>
      <vt:lpstr>Interwar Period (1918-1939)</vt:lpstr>
      <vt:lpstr>PTSD in WW2 (1939-1945)</vt:lpstr>
      <vt:lpstr>Postwar Developments (1945-1950)</vt:lpstr>
      <vt:lpstr>Katie Slides:</vt:lpstr>
      <vt:lpstr>Katie Slides:</vt:lpstr>
      <vt:lpstr>Katie Slides: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 stevens</dc:creator>
  <cp:lastModifiedBy>beth stevens</cp:lastModifiedBy>
  <cp:revision>1</cp:revision>
  <dcterms:created xsi:type="dcterms:W3CDTF">2025-01-12T11:54:15Z</dcterms:created>
  <dcterms:modified xsi:type="dcterms:W3CDTF">2025-01-12T17:30:27Z</dcterms:modified>
</cp:coreProperties>
</file>