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6"/>
  </p:notesMasterIdLst>
  <p:sldIdLst>
    <p:sldId id="256" r:id="rId2"/>
    <p:sldId id="269" r:id="rId3"/>
    <p:sldId id="257" r:id="rId4"/>
    <p:sldId id="258" r:id="rId5"/>
    <p:sldId id="259" r:id="rId6"/>
    <p:sldId id="260" r:id="rId7"/>
    <p:sldId id="261" r:id="rId8"/>
    <p:sldId id="262" r:id="rId9"/>
    <p:sldId id="263" r:id="rId10"/>
    <p:sldId id="264" r:id="rId11"/>
    <p:sldId id="265" r:id="rId12"/>
    <p:sldId id="266" r:id="rId13"/>
    <p:sldId id="268" r:id="rId14"/>
    <p:sldId id="267"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B376C1-10DE-4910-85A4-FA1085E745D4}" v="1" dt="2024-02-21T15:29:13.1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1935" autoAdjust="0"/>
  </p:normalViewPr>
  <p:slideViewPr>
    <p:cSldViewPr>
      <p:cViewPr varScale="1">
        <p:scale>
          <a:sx n="79" d="100"/>
          <a:sy n="79" d="100"/>
        </p:scale>
        <p:origin x="1570" y="67"/>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i tabaranu" userId="cf383d898b0c2ad8" providerId="LiveId" clId="{93B376C1-10DE-4910-85A4-FA1085E745D4}"/>
    <pc:docChg chg="custSel modSld">
      <pc:chgData name="mihai tabaranu" userId="cf383d898b0c2ad8" providerId="LiveId" clId="{93B376C1-10DE-4910-85A4-FA1085E745D4}" dt="2024-02-21T15:36:07.848" v="65" actId="255"/>
      <pc:docMkLst>
        <pc:docMk/>
      </pc:docMkLst>
      <pc:sldChg chg="addSp modSp mod">
        <pc:chgData name="mihai tabaranu" userId="cf383d898b0c2ad8" providerId="LiveId" clId="{93B376C1-10DE-4910-85A4-FA1085E745D4}" dt="2024-02-21T15:36:07.848" v="65" actId="255"/>
        <pc:sldMkLst>
          <pc:docMk/>
          <pc:sldMk cId="0" sldId="256"/>
        </pc:sldMkLst>
        <pc:spChg chg="add mod">
          <ac:chgData name="mihai tabaranu" userId="cf383d898b0c2ad8" providerId="LiveId" clId="{93B376C1-10DE-4910-85A4-FA1085E745D4}" dt="2024-02-21T15:36:07.848" v="65" actId="255"/>
          <ac:spMkLst>
            <pc:docMk/>
            <pc:sldMk cId="0" sldId="256"/>
            <ac:spMk id="4" creationId="{708BE1AB-8263-7C5D-50BC-14C736028613}"/>
          </ac:spMkLst>
        </pc:spChg>
      </pc:sldChg>
      <pc:sldChg chg="modNotes">
        <pc:chgData name="mihai tabaranu" userId="cf383d898b0c2ad8" providerId="LiveId" clId="{93B376C1-10DE-4910-85A4-FA1085E745D4}" dt="2024-02-21T15:29:13.323" v="1" actId="27636"/>
        <pc:sldMkLst>
          <pc:docMk/>
          <pc:sldMk cId="0" sldId="26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F98DB62-066B-4016-8D96-3951EA8F11DF}" type="datetimeFigureOut">
              <a:rPr lang="en-US" smtClean="0"/>
              <a:t>2/21/2024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821F5E2-931A-4F65-B497-8DB5637372F8}"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itchFamily="34" charset="0"/>
                <a:cs typeface="Arial" pitchFamily="34" charset="0"/>
              </a:rPr>
              <a:t>Further, the essence of such chemicals can go inside the body through inhaling, which can cause lung issues for the user.</a:t>
            </a:r>
            <a:endParaRPr lang="en-US" sz="1200" dirty="0">
              <a:latin typeface="Arial" pitchFamily="34" charset="0"/>
              <a:cs typeface="Arial" pitchFamily="34" charset="0"/>
            </a:endParaRPr>
          </a:p>
          <a:p>
            <a:endParaRPr lang="en-US" dirty="0"/>
          </a:p>
        </p:txBody>
      </p:sp>
      <p:sp>
        <p:nvSpPr>
          <p:cNvPr id="4" name="Slide Number Placeholder 3"/>
          <p:cNvSpPr>
            <a:spLocks noGrp="1"/>
          </p:cNvSpPr>
          <p:nvPr>
            <p:ph type="sldNum" sz="quarter" idx="10"/>
          </p:nvPr>
        </p:nvSpPr>
        <p:spPr/>
        <p:txBody>
          <a:bodyPr/>
          <a:lstStyle/>
          <a:p>
            <a:fld id="{F821F5E2-931A-4F65-B497-8DB5637372F8}" type="slidenum">
              <a:rPr lang="en-US" smtClean="0"/>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itchFamily="34" charset="0"/>
                <a:cs typeface="Arial" pitchFamily="34" charset="0"/>
              </a:rPr>
              <a:t>Strain injury is very common in housekeeping jobs as the work needs to be done rapidly. </a:t>
            </a:r>
            <a:endParaRPr lang="en-US" sz="1200" dirty="0">
              <a:latin typeface="Arial" pitchFamily="34" charset="0"/>
              <a:cs typeface="Arial" pitchFamily="34" charset="0"/>
            </a:endParaRPr>
          </a:p>
          <a:p>
            <a:endParaRPr lang="en-US" dirty="0"/>
          </a:p>
        </p:txBody>
      </p:sp>
      <p:sp>
        <p:nvSpPr>
          <p:cNvPr id="4" name="Slide Number Placeholder 3"/>
          <p:cNvSpPr>
            <a:spLocks noGrp="1"/>
          </p:cNvSpPr>
          <p:nvPr>
            <p:ph type="sldNum" sz="quarter" idx="10"/>
          </p:nvPr>
        </p:nvSpPr>
        <p:spPr/>
        <p:txBody>
          <a:bodyPr/>
          <a:lstStyle/>
          <a:p>
            <a:fld id="{F821F5E2-931A-4F65-B497-8DB5637372F8}" type="slidenum">
              <a:rPr lang="en-US" smtClean="0"/>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itchFamily="34" charset="0"/>
                <a:cs typeface="Arial" pitchFamily="34" charset="0"/>
              </a:rPr>
              <a:t>The risk of tripping can also be caused when there is clutter in the room and the staff is focused on doing a different job before clearing such clutter. </a:t>
            </a:r>
            <a:endParaRPr lang="en-US" sz="1200" dirty="0">
              <a:latin typeface="Arial" pitchFamily="34" charset="0"/>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itchFamily="34" charset="0"/>
                <a:cs typeface="Arial" pitchFamily="34" charset="0"/>
              </a:rPr>
              <a:t>When electronic equipment is not checked regularly or is not replaced in case of a defect, it can cause a short circuit or fire hazard in the hotel. </a:t>
            </a:r>
            <a:endParaRPr lang="en-US" sz="1200" dirty="0">
              <a:latin typeface="Arial" pitchFamily="34" charset="0"/>
              <a:cs typeface="Arial" pitchFamily="34" charset="0"/>
            </a:endParaRPr>
          </a:p>
          <a:p>
            <a:endParaRPr lang="en-US" dirty="0"/>
          </a:p>
        </p:txBody>
      </p:sp>
      <p:sp>
        <p:nvSpPr>
          <p:cNvPr id="4" name="Slide Number Placeholder 3"/>
          <p:cNvSpPr>
            <a:spLocks noGrp="1"/>
          </p:cNvSpPr>
          <p:nvPr>
            <p:ph type="sldNum" sz="quarter" idx="10"/>
          </p:nvPr>
        </p:nvSpPr>
        <p:spPr/>
        <p:txBody>
          <a:bodyPr/>
          <a:lstStyle/>
          <a:p>
            <a:fld id="{F821F5E2-931A-4F65-B497-8DB5637372F8}" type="slidenum">
              <a:rPr lang="en-US" smtClean="0"/>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itchFamily="34" charset="0"/>
                <a:cs typeface="Arial" pitchFamily="34" charset="0"/>
              </a:rPr>
              <a:t>Spills can also take place while moping the floor, and it is advisable that when the floor is still wet, a signboard must be placed to remind the passerby. </a:t>
            </a:r>
            <a:endParaRPr lang="en-US" sz="1200" dirty="0">
              <a:latin typeface="Arial" pitchFamily="34" charset="0"/>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itchFamily="34" charset="0"/>
                <a:cs typeface="Arial" pitchFamily="34" charset="0"/>
              </a:rPr>
              <a:t>If there is a naked wire in the room, the staff must immediately maintain distance and seek professional assistance to handle such wire. </a:t>
            </a:r>
            <a:endParaRPr lang="en-US" sz="1200" dirty="0">
              <a:latin typeface="Arial" pitchFamily="34" charset="0"/>
              <a:cs typeface="Arial" pitchFamily="34" charset="0"/>
            </a:endParaRPr>
          </a:p>
          <a:p>
            <a:r>
              <a:rPr lang="en-GB" sz="1200" dirty="0">
                <a:latin typeface="Arial" pitchFamily="34" charset="0"/>
                <a:cs typeface="Arial" pitchFamily="34" charset="0"/>
              </a:rPr>
              <a:t>In case any repair is required, immediate information must be given to the manager. </a:t>
            </a:r>
            <a:endParaRPr lang="en-US" dirty="0"/>
          </a:p>
        </p:txBody>
      </p:sp>
      <p:sp>
        <p:nvSpPr>
          <p:cNvPr id="4" name="Slide Number Placeholder 3"/>
          <p:cNvSpPr>
            <a:spLocks noGrp="1"/>
          </p:cNvSpPr>
          <p:nvPr>
            <p:ph type="sldNum" sz="quarter" idx="10"/>
          </p:nvPr>
        </p:nvSpPr>
        <p:spPr/>
        <p:txBody>
          <a:bodyPr/>
          <a:lstStyle/>
          <a:p>
            <a:fld id="{F821F5E2-931A-4F65-B497-8DB5637372F8}" type="slidenum">
              <a:rPr lang="en-US" smtClean="0"/>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itchFamily="34" charset="0"/>
                <a:cs typeface="Arial" pitchFamily="34" charset="0"/>
              </a:rPr>
              <a:t>General fire safety measures include, conducting regular drills, installing proper fire extinguishers, fire alarm activation, emergency doors, safe storage and fire risk assessment. </a:t>
            </a:r>
            <a:endParaRPr lang="en-US" sz="1200" dirty="0">
              <a:latin typeface="Arial" pitchFamily="34" charset="0"/>
              <a:cs typeface="Arial"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itchFamily="34" charset="0"/>
                <a:cs typeface="Arial" pitchFamily="34" charset="0"/>
              </a:rPr>
              <a:t>While using chemical cleaners for bathroom facilities, the staff must wear safety gears to avoid any skin contact with the harmful acids and chemicals. </a:t>
            </a:r>
            <a:endParaRPr lang="en-US" sz="1200" dirty="0">
              <a:latin typeface="Arial" pitchFamily="34" charset="0"/>
              <a:cs typeface="Arial" pitchFamily="34" charset="0"/>
            </a:endParaRPr>
          </a:p>
          <a:p>
            <a:endParaRPr lang="en-US" dirty="0"/>
          </a:p>
        </p:txBody>
      </p:sp>
      <p:sp>
        <p:nvSpPr>
          <p:cNvPr id="4" name="Slide Number Placeholder 3"/>
          <p:cNvSpPr>
            <a:spLocks noGrp="1"/>
          </p:cNvSpPr>
          <p:nvPr>
            <p:ph type="sldNum" sz="quarter" idx="10"/>
          </p:nvPr>
        </p:nvSpPr>
        <p:spPr/>
        <p:txBody>
          <a:bodyPr/>
          <a:lstStyle/>
          <a:p>
            <a:fld id="{F821F5E2-931A-4F65-B497-8DB5637372F8}" type="slidenum">
              <a:rPr lang="en-US" smtClean="0"/>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ms-MY" sz="1200" dirty="0">
                <a:latin typeface="Arial" pitchFamily="34" charset="0"/>
                <a:cs typeface="Arial" pitchFamily="34" charset="0"/>
              </a:rPr>
              <a:t>After wearing the necessary apparel, the very first thing that staff must undertake is clear all the clutter that can get in their way and cause tripping over.</a:t>
            </a:r>
            <a:endParaRPr lang="en-US" sz="1200" dirty="0">
              <a:latin typeface="Arial" pitchFamily="34" charset="0"/>
              <a:cs typeface="Arial" pitchFamily="34" charset="0"/>
            </a:endParaRPr>
          </a:p>
          <a:p>
            <a:r>
              <a:rPr lang="en-GB" sz="1200" dirty="0">
                <a:latin typeface="Arial" pitchFamily="34" charset="0"/>
                <a:cs typeface="Arial" pitchFamily="34" charset="0"/>
              </a:rPr>
              <a:t>In case of any damages, the staff must quickly get it repaired or replaced to avoid any hazards. </a:t>
            </a:r>
          </a:p>
          <a:p>
            <a:r>
              <a:rPr lang="en-GB" sz="1200" dirty="0">
                <a:latin typeface="Arial" pitchFamily="34" charset="0"/>
                <a:cs typeface="Arial" pitchFamily="34" charset="0"/>
              </a:rPr>
              <a:t>Further, it is important that the staff maintains a proper posture when lifting or shifting any furniture; this can save them from any muscle strain. </a:t>
            </a:r>
          </a:p>
          <a:p>
            <a:r>
              <a:rPr lang="en-GB" sz="1200" dirty="0">
                <a:latin typeface="Arial" pitchFamily="34" charset="0"/>
                <a:cs typeface="Arial" pitchFamily="34" charset="0"/>
              </a:rPr>
              <a:t>It is important to clean the wet floor and repair any leakage to avoid any slipping on the floor. </a:t>
            </a:r>
            <a:endParaRPr lang="en-US" dirty="0"/>
          </a:p>
        </p:txBody>
      </p:sp>
      <p:sp>
        <p:nvSpPr>
          <p:cNvPr id="4" name="Slide Number Placeholder 3"/>
          <p:cNvSpPr>
            <a:spLocks noGrp="1"/>
          </p:cNvSpPr>
          <p:nvPr>
            <p:ph type="sldNum" sz="quarter" idx="10"/>
          </p:nvPr>
        </p:nvSpPr>
        <p:spPr/>
        <p:txBody>
          <a:bodyPr/>
          <a:lstStyle/>
          <a:p>
            <a:fld id="{F821F5E2-931A-4F65-B497-8DB5637372F8}" type="slidenum">
              <a:rPr lang="en-US" smtClean="0"/>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dirty="0">
                <a:latin typeface="Arial" pitchFamily="34" charset="0"/>
                <a:cs typeface="Arial" pitchFamily="34" charset="0"/>
              </a:rPr>
              <a:t>To avoid any hurry, the staff must distribute tasks effectively. </a:t>
            </a:r>
          </a:p>
          <a:p>
            <a:r>
              <a:rPr lang="ms-MY" sz="1200" dirty="0">
                <a:latin typeface="Arial" pitchFamily="34" charset="0"/>
                <a:cs typeface="Arial" pitchFamily="34" charset="0"/>
              </a:rPr>
              <a:t>To avoid any direct contact with the chemicals, it is mandatory for the staff to wear safety gear before starting to work with chemicals. </a:t>
            </a:r>
            <a:endParaRPr lang="en-US" dirty="0"/>
          </a:p>
        </p:txBody>
      </p:sp>
      <p:sp>
        <p:nvSpPr>
          <p:cNvPr id="4" name="Slide Number Placeholder 3"/>
          <p:cNvSpPr>
            <a:spLocks noGrp="1"/>
          </p:cNvSpPr>
          <p:nvPr>
            <p:ph type="sldNum" sz="quarter" idx="10"/>
          </p:nvPr>
        </p:nvSpPr>
        <p:spPr/>
        <p:txBody>
          <a:bodyPr/>
          <a:lstStyle/>
          <a:p>
            <a:fld id="{F821F5E2-931A-4F65-B497-8DB5637372F8}" type="slidenum">
              <a:rPr lang="en-US" smtClean="0"/>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ms-MY" sz="1200" dirty="0">
                <a:latin typeface="Arial" pitchFamily="34" charset="0"/>
                <a:cs typeface="Arial" pitchFamily="34" charset="0"/>
              </a:rPr>
              <a:t>This can help them avoid any muscle strain.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itchFamily="34" charset="0"/>
                <a:cs typeface="Arial" pitchFamily="34" charset="0"/>
              </a:rPr>
              <a:t>For better absorption, the use of good-quality mop heads must be undertaken. </a:t>
            </a:r>
            <a:endParaRPr lang="en-US" sz="1200" dirty="0">
              <a:latin typeface="Arial" pitchFamily="34" charset="0"/>
              <a:cs typeface="Arial" pitchFamily="34" charset="0"/>
            </a:endParaRPr>
          </a:p>
          <a:p>
            <a:endParaRPr lang="en-US" dirty="0"/>
          </a:p>
        </p:txBody>
      </p:sp>
      <p:sp>
        <p:nvSpPr>
          <p:cNvPr id="4" name="Slide Number Placeholder 3"/>
          <p:cNvSpPr>
            <a:spLocks noGrp="1"/>
          </p:cNvSpPr>
          <p:nvPr>
            <p:ph type="sldNum" sz="quarter" idx="10"/>
          </p:nvPr>
        </p:nvSpPr>
        <p:spPr/>
        <p:txBody>
          <a:bodyPr/>
          <a:lstStyle/>
          <a:p>
            <a:fld id="{F821F5E2-931A-4F65-B497-8DB5637372F8}" type="slidenum">
              <a:rPr lang="en-US" smtClean="0"/>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dirty="0">
                <a:latin typeface="Arial" pitchFamily="34" charset="0"/>
                <a:cs typeface="Arial" pitchFamily="34" charset="0"/>
              </a:rPr>
              <a:t>When the staff will understand the importance of wearing the protective gear, they will be more cautious while using such chemicals.</a:t>
            </a:r>
          </a:p>
          <a:p>
            <a:r>
              <a:rPr lang="en-GB" sz="1200" dirty="0">
                <a:latin typeface="Arial" pitchFamily="34" charset="0"/>
                <a:cs typeface="Arial" pitchFamily="34" charset="0"/>
              </a:rPr>
              <a:t>Staff must also be trained with proper postures that they must use while doing any heavy lifting to avoid muscle strain. </a:t>
            </a:r>
            <a:endParaRPr lang="en-US" dirty="0"/>
          </a:p>
        </p:txBody>
      </p:sp>
      <p:sp>
        <p:nvSpPr>
          <p:cNvPr id="4" name="Slide Number Placeholder 3"/>
          <p:cNvSpPr>
            <a:spLocks noGrp="1"/>
          </p:cNvSpPr>
          <p:nvPr>
            <p:ph type="sldNum" sz="quarter" idx="10"/>
          </p:nvPr>
        </p:nvSpPr>
        <p:spPr/>
        <p:txBody>
          <a:bodyPr/>
          <a:lstStyle/>
          <a:p>
            <a:fld id="{F821F5E2-931A-4F65-B497-8DB5637372F8}" type="slidenum">
              <a:rPr lang="en-US" smtClean="0"/>
              <a:t>11</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itchFamily="34" charset="0"/>
                <a:cs typeface="Arial" pitchFamily="34" charset="0"/>
              </a:rPr>
              <a:t>Housekeeping staff must have emergency contacts related to hospitals and the hotel's safety department. Further, in case of any housebreaking, the staff must have reached to emergency numbers. </a:t>
            </a:r>
            <a:endParaRPr lang="en-US" sz="1200" dirty="0">
              <a:latin typeface="Arial" pitchFamily="34" charset="0"/>
              <a:cs typeface="Arial" pitchFamily="34" charset="0"/>
            </a:endParaRPr>
          </a:p>
          <a:p>
            <a:endParaRPr lang="en-US" dirty="0"/>
          </a:p>
        </p:txBody>
      </p:sp>
      <p:sp>
        <p:nvSpPr>
          <p:cNvPr id="4" name="Slide Number Placeholder 3"/>
          <p:cNvSpPr>
            <a:spLocks noGrp="1"/>
          </p:cNvSpPr>
          <p:nvPr>
            <p:ph type="sldNum" sz="quarter" idx="10"/>
          </p:nvPr>
        </p:nvSpPr>
        <p:spPr/>
        <p:txBody>
          <a:bodyPr/>
          <a:lstStyle/>
          <a:p>
            <a:fld id="{F821F5E2-931A-4F65-B497-8DB5637372F8}" type="slidenum">
              <a:rPr lang="en-US" smtClean="0"/>
              <a:t>12</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F821F5E2-931A-4F65-B497-8DB5637372F8}" type="slidenum">
              <a:rPr lang="en-US" smtClean="0"/>
              <a:t>13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D3FC2FBE-E89E-46E7-99B1-5C1EEC882F59}" type="datetimeFigureOut">
              <a:rPr lang="en-US" smtClean="0"/>
              <a:t>2/21/2024</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6962FE16-C781-4409-82FE-64D66A4385F9}"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3FC2FBE-E89E-46E7-99B1-5C1EEC882F59}" type="datetimeFigureOut">
              <a:rPr lang="en-US" smtClean="0"/>
              <a:t>2/21/2024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62FE16-C781-4409-82FE-64D66A4385F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D3FC2FBE-E89E-46E7-99B1-5C1EEC882F59}" type="datetimeFigureOut">
              <a:rPr lang="en-US" smtClean="0"/>
              <a:t>2/21/2024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62FE16-C781-4409-82FE-64D66A4385F9}"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D3FC2FBE-E89E-46E7-99B1-5C1EEC882F59}" type="datetimeFigureOut">
              <a:rPr lang="en-US" smtClean="0"/>
              <a:t>2/21/2024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62FE16-C781-4409-82FE-64D66A4385F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D3FC2FBE-E89E-46E7-99B1-5C1EEC882F59}" type="datetimeFigureOut">
              <a:rPr lang="en-US" smtClean="0"/>
              <a:t>2/21/2024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962FE16-C781-4409-82FE-64D66A4385F9}"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D3FC2FBE-E89E-46E7-99B1-5C1EEC882F59}" type="datetimeFigureOut">
              <a:rPr lang="en-US" smtClean="0"/>
              <a:t>2/21/2024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962FE16-C781-4409-82FE-64D66A4385F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FC2FBE-E89E-46E7-99B1-5C1EEC882F59}" type="datetimeFigureOut">
              <a:rPr lang="en-US" smtClean="0"/>
              <a:t>2/21/2024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962FE16-C781-4409-82FE-64D66A4385F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D3FC2FBE-E89E-46E7-99B1-5C1EEC882F59}" type="datetimeFigureOut">
              <a:rPr lang="en-US" smtClean="0"/>
              <a:t>2/21/2024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62FE16-C781-4409-82FE-64D66A4385F9}"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D3FC2FBE-E89E-46E7-99B1-5C1EEC882F59}" type="datetimeFigureOut">
              <a:rPr lang="en-US" smtClean="0"/>
              <a:t>2/21/2024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6962FE16-C781-4409-82FE-64D66A4385F9}" type="slidenum">
              <a:rPr lang="en-US" smtClean="0"/>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3FC2FBE-E89E-46E7-99B1-5C1EEC882F59}" type="datetimeFigureOut">
              <a:rPr lang="en-US" smtClean="0"/>
              <a:t>2/21/2024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62FE16-C781-4409-82FE-64D66A4385F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3FC2FBE-E89E-46E7-99B1-5C1EEC882F59}" type="datetimeFigureOut">
              <a:rPr lang="en-US" smtClean="0"/>
              <a:t>2/21/2024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62FE16-C781-4409-82FE-64D66A4385F9}"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D3FC2FBE-E89E-46E7-99B1-5C1EEC882F59}" type="datetimeFigureOut">
              <a:rPr lang="en-US" smtClean="0"/>
              <a:t>2/21/2024</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6962FE16-C781-4409-82FE-64D66A4385F9}" type="slidenum">
              <a:rPr lang="en-US" smtClean="0"/>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dirty="0"/>
              <a:t>Health and safety guide</a:t>
            </a:r>
          </a:p>
        </p:txBody>
      </p:sp>
      <p:sp>
        <p:nvSpPr>
          <p:cNvPr id="3" name="Subtitle 2"/>
          <p:cNvSpPr>
            <a:spLocks noGrp="1"/>
          </p:cNvSpPr>
          <p:nvPr>
            <p:ph type="subTitle" idx="1"/>
          </p:nvPr>
        </p:nvSpPr>
        <p:spPr/>
        <p:txBody>
          <a:bodyPr/>
          <a:lstStyle/>
          <a:p>
            <a:r>
              <a:rPr lang="en-US" dirty="0"/>
              <a:t>For housekeeping staff</a:t>
            </a:r>
          </a:p>
        </p:txBody>
      </p:sp>
      <p:sp>
        <p:nvSpPr>
          <p:cNvPr id="4" name="TextBox 3">
            <a:extLst>
              <a:ext uri="{FF2B5EF4-FFF2-40B4-BE49-F238E27FC236}">
                <a16:creationId xmlns:a16="http://schemas.microsoft.com/office/drawing/2014/main" id="{708BE1AB-8263-7C5D-50BC-14C736028613}"/>
              </a:ext>
            </a:extLst>
          </p:cNvPr>
          <p:cNvSpPr txBox="1"/>
          <p:nvPr/>
        </p:nvSpPr>
        <p:spPr>
          <a:xfrm>
            <a:off x="4572000" y="3933056"/>
            <a:ext cx="4176464" cy="1354217"/>
          </a:xfrm>
          <a:prstGeom prst="rect">
            <a:avLst/>
          </a:prstGeom>
          <a:noFill/>
        </p:spPr>
        <p:txBody>
          <a:bodyPr wrap="square" rtlCol="0">
            <a:spAutoFit/>
          </a:bodyPr>
          <a:lstStyle/>
          <a:p>
            <a:r>
              <a:rPr lang="en-US" sz="1600" dirty="0">
                <a:latin typeface="+mj-lt"/>
              </a:rPr>
              <a:t>Student name: Carmen Celina Gheorghe</a:t>
            </a:r>
          </a:p>
          <a:p>
            <a:r>
              <a:rPr lang="en-US" sz="1600" dirty="0">
                <a:latin typeface="+mj-lt"/>
              </a:rPr>
              <a:t>Student ID: 2</a:t>
            </a:r>
            <a:r>
              <a:rPr lang="en-GB" sz="1600" b="0" i="0" dirty="0">
                <a:effectLst/>
                <a:latin typeface="+mj-lt"/>
              </a:rPr>
              <a:t>246329</a:t>
            </a:r>
            <a:endParaRPr lang="en-US" sz="1600" dirty="0">
              <a:latin typeface="+mj-lt"/>
            </a:endParaRPr>
          </a:p>
          <a:p>
            <a:r>
              <a:rPr lang="en-US" sz="1600" i="0" dirty="0">
                <a:effectLst/>
                <a:latin typeface="+mj-lt"/>
              </a:rPr>
              <a:t>Hotel Placement - Operating Hotel Facilities (BMIH4006)</a:t>
            </a:r>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1357298"/>
            <a:ext cx="8229600" cy="1143000"/>
          </a:xfrm>
        </p:spPr>
        <p:txBody>
          <a:bodyPr>
            <a:normAutofit fontScale="90000"/>
          </a:bodyPr>
          <a:lstStyle/>
          <a:p>
            <a:r>
              <a:rPr lang="en-US" b="1" dirty="0"/>
              <a:t>Table of Contents</a:t>
            </a:r>
            <a:br>
              <a:rPr lang="en-US" b="1" dirty="0"/>
            </a:br>
            <a:endParaRPr lang="en-US" dirty="0"/>
          </a:p>
        </p:txBody>
      </p:sp>
      <p:sp>
        <p:nvSpPr>
          <p:cNvPr id="3" name="Content Placeholder 2"/>
          <p:cNvSpPr>
            <a:spLocks noGrp="1"/>
          </p:cNvSpPr>
          <p:nvPr>
            <p:ph idx="1"/>
          </p:nvPr>
        </p:nvSpPr>
        <p:spPr/>
        <p:txBody>
          <a:bodyPr/>
          <a:lstStyle/>
          <a:p>
            <a:r>
              <a:rPr lang="en-US" dirty="0"/>
              <a:t>Potential risks	</a:t>
            </a:r>
          </a:p>
          <a:p>
            <a:r>
              <a:rPr lang="en-GB" dirty="0"/>
              <a:t>Precautions</a:t>
            </a:r>
            <a:r>
              <a:rPr lang="en-US" dirty="0"/>
              <a:t>	</a:t>
            </a:r>
          </a:p>
          <a:p>
            <a:r>
              <a:rPr lang="en-GB" dirty="0"/>
              <a:t>Procedures</a:t>
            </a:r>
            <a:r>
              <a:rPr lang="en-US" dirty="0"/>
              <a:t>	</a:t>
            </a:r>
          </a:p>
          <a:p>
            <a:r>
              <a:rPr lang="en-GB" dirty="0"/>
              <a:t>Equipment</a:t>
            </a:r>
            <a:r>
              <a:rPr lang="en-US" dirty="0"/>
              <a:t>	</a:t>
            </a:r>
          </a:p>
          <a:p>
            <a:r>
              <a:rPr lang="en-GB" dirty="0"/>
              <a:t>Hazard mitigation</a:t>
            </a:r>
            <a:r>
              <a:rPr lang="en-US" dirty="0"/>
              <a:t>	</a:t>
            </a:r>
          </a:p>
          <a:p>
            <a:r>
              <a:rPr lang="en-GB" dirty="0"/>
              <a:t>References</a:t>
            </a:r>
            <a:r>
              <a:rPr lang="en-US" dirty="0"/>
              <a:t>	</a:t>
            </a:r>
          </a:p>
          <a:p>
            <a:pPr>
              <a:buNone/>
            </a:pPr>
            <a:endParaRPr lang="en-US" dirty="0"/>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600" dirty="0">
                <a:latin typeface="Arial" pitchFamily="34" charset="0"/>
                <a:cs typeface="Arial" pitchFamily="34" charset="0"/>
              </a:rPr>
              <a:t>Potential risks </a:t>
            </a:r>
            <a:br>
              <a:rPr lang="en-US" dirty="0"/>
            </a:br>
            <a:endParaRPr lang="en-US" dirty="0"/>
          </a:p>
        </p:txBody>
      </p:sp>
      <p:sp>
        <p:nvSpPr>
          <p:cNvPr id="3" name="Content Placeholder 2"/>
          <p:cNvSpPr>
            <a:spLocks noGrp="1"/>
          </p:cNvSpPr>
          <p:nvPr>
            <p:ph idx="1"/>
          </p:nvPr>
        </p:nvSpPr>
        <p:spPr/>
        <p:txBody>
          <a:bodyPr>
            <a:normAutofit/>
          </a:bodyPr>
          <a:lstStyle/>
          <a:p>
            <a:pPr lvl="0" algn="just"/>
            <a:r>
              <a:rPr lang="en-GB" sz="2000" b="1" dirty="0">
                <a:latin typeface="Arial" pitchFamily="34" charset="0"/>
                <a:cs typeface="Arial" pitchFamily="34" charset="0"/>
              </a:rPr>
              <a:t>Chemical exposure</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The most common hazard in the housekeeping department is the exposure to the cleaning chemicals (</a:t>
            </a:r>
            <a:r>
              <a:rPr lang="en-GB" sz="2000" dirty="0" err="1">
                <a:latin typeface="Arial" pitchFamily="34" charset="0"/>
                <a:cs typeface="Arial" pitchFamily="34" charset="0"/>
              </a:rPr>
              <a:t>Yusof</a:t>
            </a:r>
            <a:r>
              <a:rPr lang="en-GB" sz="2000" i="1" dirty="0">
                <a:latin typeface="Arial" pitchFamily="34" charset="0"/>
                <a:cs typeface="Arial" pitchFamily="34" charset="0"/>
              </a:rPr>
              <a:t> et.al</a:t>
            </a:r>
            <a:r>
              <a:rPr lang="en-GB" sz="2000" dirty="0">
                <a:latin typeface="Arial" pitchFamily="34" charset="0"/>
                <a:cs typeface="Arial" pitchFamily="34" charset="0"/>
              </a:rPr>
              <a:t> 2021). </a:t>
            </a:r>
          </a:p>
          <a:p>
            <a:pPr lvl="0" algn="just"/>
            <a:r>
              <a:rPr lang="en-GB" sz="2000" dirty="0">
                <a:latin typeface="Arial" pitchFamily="34" charset="0"/>
                <a:cs typeface="Arial" pitchFamily="34" charset="0"/>
              </a:rPr>
              <a:t>Although the cleaning chemicals do not harm directly but when such an exposure is constant, it can impact the health of the user. </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The chemicals can impact the skin of the user and can cause serious diseases such as cancer, burns and infections. </a:t>
            </a:r>
            <a:endParaRPr lang="en-US" sz="2000" dirty="0">
              <a:latin typeface="Arial" pitchFamily="34" charset="0"/>
              <a:cs typeface="Arial" pitchFamily="34" charset="0"/>
            </a:endParaRPr>
          </a:p>
          <a:p>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lvl="0" algn="just"/>
            <a:r>
              <a:rPr lang="en-GB" sz="2000" b="1" dirty="0">
                <a:latin typeface="Arial" pitchFamily="34" charset="0"/>
                <a:cs typeface="Arial" pitchFamily="34" charset="0"/>
              </a:rPr>
              <a:t>Strain injuries </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While picking heavy loads or shifting furniture, a bad posture can lead to muscle strain (Chen</a:t>
            </a:r>
            <a:r>
              <a:rPr lang="en-GB" sz="2000" i="1" dirty="0">
                <a:latin typeface="Arial" pitchFamily="34" charset="0"/>
                <a:cs typeface="Arial" pitchFamily="34" charset="0"/>
              </a:rPr>
              <a:t> et.al</a:t>
            </a:r>
            <a:r>
              <a:rPr lang="en-GB" sz="2000" dirty="0">
                <a:latin typeface="Arial" pitchFamily="34" charset="0"/>
                <a:cs typeface="Arial" pitchFamily="34" charset="0"/>
              </a:rPr>
              <a:t> 2022). </a:t>
            </a:r>
          </a:p>
          <a:p>
            <a:pPr lvl="0" algn="just"/>
            <a:r>
              <a:rPr lang="en-GB" sz="2000" dirty="0">
                <a:latin typeface="Arial" pitchFamily="34" charset="0"/>
                <a:cs typeface="Arial" pitchFamily="34" charset="0"/>
              </a:rPr>
              <a:t>Strain injuries can also be caused when the housekeeping staff are undertaking the operations in a hurry and without taking proper care. </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When a heavy object is picked without taking any assistance or beyond the physical capabilities, it can cause muscle strain, which can lead to bed rest for a long time. </a:t>
            </a:r>
            <a:endParaRPr lang="en-US" sz="2000" dirty="0">
              <a:latin typeface="Arial" pitchFamily="34" charset="0"/>
              <a:cs typeface="Arial" pitchFamily="34" charset="0"/>
            </a:endParaRPr>
          </a:p>
          <a:p>
            <a:endParaRPr lang="en-US" sz="2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500034" y="1285860"/>
            <a:ext cx="8229600" cy="4389120"/>
          </a:xfrm>
        </p:spPr>
        <p:txBody>
          <a:bodyPr>
            <a:noAutofit/>
          </a:bodyPr>
          <a:lstStyle/>
          <a:p>
            <a:pPr lvl="0" algn="just"/>
            <a:r>
              <a:rPr lang="en-GB" sz="2000" b="1" dirty="0">
                <a:latin typeface="Arial" pitchFamily="34" charset="0"/>
                <a:cs typeface="Arial" pitchFamily="34" charset="0"/>
              </a:rPr>
              <a:t>Risk of tripping </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While cleaning a room, there are chances of tripping on a wet floor (</a:t>
            </a:r>
            <a:r>
              <a:rPr lang="en-GB" sz="2000" dirty="0" err="1">
                <a:latin typeface="Arial" pitchFamily="34" charset="0"/>
                <a:cs typeface="Arial" pitchFamily="34" charset="0"/>
              </a:rPr>
              <a:t>Wirya</a:t>
            </a:r>
            <a:r>
              <a:rPr lang="en-GB" sz="2000" dirty="0">
                <a:latin typeface="Arial" pitchFamily="34" charset="0"/>
                <a:cs typeface="Arial" pitchFamily="34" charset="0"/>
              </a:rPr>
              <a:t>, 2023). </a:t>
            </a:r>
          </a:p>
          <a:p>
            <a:pPr lvl="0" algn="just"/>
            <a:r>
              <a:rPr lang="en-GB" sz="2000" dirty="0">
                <a:latin typeface="Arial" pitchFamily="34" charset="0"/>
                <a:cs typeface="Arial" pitchFamily="34" charset="0"/>
              </a:rPr>
              <a:t>The tripping or slipping can lead to serious back injuries usually when the floor is wet or of such nature that rapid movement can lead to slipping. </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Slipping can be caused when the mob that is being used is not effective in absorbing the water (</a:t>
            </a:r>
            <a:r>
              <a:rPr lang="en-GB" sz="2000" dirty="0" err="1">
                <a:latin typeface="Arial" pitchFamily="34" charset="0"/>
                <a:cs typeface="Arial" pitchFamily="34" charset="0"/>
              </a:rPr>
              <a:t>Alcalde-González</a:t>
            </a:r>
            <a:r>
              <a:rPr lang="en-GB" sz="2000" i="1" dirty="0">
                <a:latin typeface="Arial" pitchFamily="34" charset="0"/>
                <a:cs typeface="Arial" pitchFamily="34" charset="0"/>
              </a:rPr>
              <a:t> et.al</a:t>
            </a:r>
            <a:r>
              <a:rPr lang="en-GB" sz="2000" dirty="0">
                <a:latin typeface="Arial" pitchFamily="34" charset="0"/>
                <a:cs typeface="Arial" pitchFamily="34" charset="0"/>
              </a:rPr>
              <a:t> 2021). </a:t>
            </a:r>
          </a:p>
          <a:p>
            <a:pPr lvl="0" algn="just"/>
            <a:r>
              <a:rPr lang="en-GB" sz="2000" dirty="0">
                <a:latin typeface="Arial" pitchFamily="34" charset="0"/>
                <a:cs typeface="Arial" pitchFamily="34" charset="0"/>
              </a:rPr>
              <a:t>The staff is required to take quick actions, and when such actions are taken without proper shoes that can prevent slipping, serious injuries to the staff can be caused. </a:t>
            </a:r>
          </a:p>
          <a:p>
            <a:pPr lvl="0" algn="just"/>
            <a:r>
              <a:rPr lang="en-GB" sz="2000" b="1" dirty="0">
                <a:latin typeface="Arial" pitchFamily="34" charset="0"/>
                <a:cs typeface="Arial" pitchFamily="34" charset="0"/>
              </a:rPr>
              <a:t>Contact of damaged electronics</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Damaged electronics can cause fire or electronic hazards to the users (Whiting and </a:t>
            </a:r>
            <a:r>
              <a:rPr lang="en-GB" sz="2000" dirty="0" err="1">
                <a:latin typeface="Arial" pitchFamily="34" charset="0"/>
                <a:cs typeface="Arial" pitchFamily="34" charset="0"/>
              </a:rPr>
              <a:t>Symon</a:t>
            </a:r>
            <a:r>
              <a:rPr lang="en-GB" sz="2000" dirty="0">
                <a:latin typeface="Arial" pitchFamily="34" charset="0"/>
                <a:cs typeface="Arial" pitchFamily="34" charset="0"/>
              </a:rPr>
              <a:t>, 2020). </a:t>
            </a:r>
          </a:p>
          <a:p>
            <a:endParaRPr lang="en-US" sz="2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latin typeface="Arial" pitchFamily="34" charset="0"/>
                <a:cs typeface="Arial" pitchFamily="34" charset="0"/>
              </a:rPr>
              <a:t>Precautions</a:t>
            </a:r>
            <a:r>
              <a:rPr lang="en-GB" sz="3600" dirty="0"/>
              <a:t> </a:t>
            </a:r>
            <a:br>
              <a:rPr lang="en-US" b="1" u="sng" dirty="0"/>
            </a:br>
            <a:endParaRPr lang="en-US" dirty="0"/>
          </a:p>
        </p:txBody>
      </p:sp>
      <p:sp>
        <p:nvSpPr>
          <p:cNvPr id="3" name="Content Placeholder 2"/>
          <p:cNvSpPr>
            <a:spLocks noGrp="1"/>
          </p:cNvSpPr>
          <p:nvPr>
            <p:ph idx="1"/>
          </p:nvPr>
        </p:nvSpPr>
        <p:spPr>
          <a:xfrm>
            <a:off x="357158" y="1285860"/>
            <a:ext cx="8229600" cy="4937760"/>
          </a:xfrm>
        </p:spPr>
        <p:txBody>
          <a:bodyPr>
            <a:noAutofit/>
          </a:bodyPr>
          <a:lstStyle/>
          <a:p>
            <a:pPr lvl="0" algn="just"/>
            <a:r>
              <a:rPr lang="en-GB" sz="2000" b="1" dirty="0">
                <a:latin typeface="Arial" pitchFamily="34" charset="0"/>
                <a:cs typeface="Arial" pitchFamily="34" charset="0"/>
              </a:rPr>
              <a:t>Spills are cleaned </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In case there are spills in the room which is causing a wet floor, the staff must quickly and carefully clean the spills to avoid any slipping. </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Installation of mirrors and warning signs can be helpful with blind spots.</a:t>
            </a:r>
            <a:endParaRPr lang="en-US" sz="2000" dirty="0">
              <a:latin typeface="Arial" pitchFamily="34" charset="0"/>
              <a:cs typeface="Arial" pitchFamily="34" charset="0"/>
            </a:endParaRPr>
          </a:p>
          <a:p>
            <a:pPr lvl="0" algn="just"/>
            <a:r>
              <a:rPr lang="en-GB" sz="2000" b="1" dirty="0">
                <a:latin typeface="Arial" pitchFamily="34" charset="0"/>
                <a:cs typeface="Arial" pitchFamily="34" charset="0"/>
              </a:rPr>
              <a:t>Anti-slip flooring</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Installing anti-slip floors can also prevent slipping on the floor (</a:t>
            </a:r>
            <a:r>
              <a:rPr lang="en-GB" sz="2000" dirty="0" err="1">
                <a:latin typeface="Arial" pitchFamily="34" charset="0"/>
                <a:cs typeface="Arial" pitchFamily="34" charset="0"/>
              </a:rPr>
              <a:t>Hrabal</a:t>
            </a:r>
            <a:r>
              <a:rPr lang="en-GB" sz="2000" i="1" dirty="0">
                <a:latin typeface="Arial" pitchFamily="34" charset="0"/>
                <a:cs typeface="Arial" pitchFamily="34" charset="0"/>
              </a:rPr>
              <a:t> </a:t>
            </a:r>
            <a:r>
              <a:rPr lang="en-US" sz="2000" i="1" dirty="0">
                <a:latin typeface="Arial" pitchFamily="34" charset="0"/>
                <a:cs typeface="Arial" pitchFamily="34" charset="0"/>
              </a:rPr>
              <a:t>et.al</a:t>
            </a:r>
            <a:r>
              <a:rPr lang="en-US" sz="2000" dirty="0">
                <a:latin typeface="Arial" pitchFamily="34" charset="0"/>
                <a:cs typeface="Arial" pitchFamily="34" charset="0"/>
              </a:rPr>
              <a:t> </a:t>
            </a:r>
            <a:r>
              <a:rPr lang="en-GB" sz="2000" dirty="0">
                <a:latin typeface="Arial" pitchFamily="34" charset="0"/>
                <a:cs typeface="Arial" pitchFamily="34" charset="0"/>
              </a:rPr>
              <a:t>2023). This measure will not only help the housekeeping staff but will also help anyone who uses such a floor. </a:t>
            </a:r>
            <a:endParaRPr lang="en-US" sz="2000" dirty="0">
              <a:latin typeface="Arial" pitchFamily="34" charset="0"/>
              <a:cs typeface="Arial" pitchFamily="34" charset="0"/>
            </a:endParaRPr>
          </a:p>
          <a:p>
            <a:pPr lvl="0" algn="just"/>
            <a:r>
              <a:rPr lang="en-GB" sz="2000" b="1" dirty="0">
                <a:latin typeface="Arial" pitchFamily="34" charset="0"/>
                <a:cs typeface="Arial" pitchFamily="34" charset="0"/>
              </a:rPr>
              <a:t>Replacing and repairing the electronics.</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Before starting the cleaning process, the staff must check all the electronic equipment. </a:t>
            </a:r>
            <a:endParaRPr lang="en-US" sz="2000" dirty="0">
              <a:latin typeface="Arial" pitchFamily="34" charset="0"/>
              <a:cs typeface="Arial" pitchFamily="34" charset="0"/>
            </a:endParaRPr>
          </a:p>
          <a:p>
            <a:pPr lvl="0" algn="just"/>
            <a:r>
              <a:rPr lang="en-GB" sz="2000" dirty="0">
                <a:latin typeface="Arial" pitchFamily="34" charset="0"/>
                <a:cs typeface="Arial" pitchFamily="34" charset="0"/>
              </a:rPr>
              <a:t>If any electronic appliance is not working, the staff must replace such appliance to ensure customers do not use such appliance, which can result in a fire hazard. </a:t>
            </a:r>
            <a:endParaRPr lang="en-US" sz="2000" dirty="0">
              <a:latin typeface="Arial" pitchFamily="34" charset="0"/>
              <a:cs typeface="Arial" pitchFamily="34" charset="0"/>
            </a:endParaRPr>
          </a:p>
          <a:p>
            <a:pPr algn="just"/>
            <a:endParaRPr lang="en-US" sz="2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0034" y="1142984"/>
            <a:ext cx="8229600" cy="5228290"/>
          </a:xfrm>
        </p:spPr>
        <p:txBody>
          <a:bodyPr>
            <a:normAutofit fontScale="55000" lnSpcReduction="20000"/>
          </a:bodyPr>
          <a:lstStyle/>
          <a:p>
            <a:pPr lvl="0" algn="just"/>
            <a:r>
              <a:rPr lang="en-GB" sz="3600" b="1" dirty="0">
                <a:latin typeface="Arial" pitchFamily="34" charset="0"/>
                <a:cs typeface="Arial" pitchFamily="34" charset="0"/>
              </a:rPr>
              <a:t>Compliance with the fire safety measures </a:t>
            </a:r>
            <a:endParaRPr lang="en-US" sz="3600" dirty="0">
              <a:latin typeface="Arial" pitchFamily="34" charset="0"/>
              <a:cs typeface="Arial" pitchFamily="34" charset="0"/>
            </a:endParaRPr>
          </a:p>
          <a:p>
            <a:pPr lvl="0" algn="just"/>
            <a:r>
              <a:rPr lang="en-GB" sz="3600" dirty="0">
                <a:latin typeface="Arial" pitchFamily="34" charset="0"/>
                <a:cs typeface="Arial" pitchFamily="34" charset="0"/>
              </a:rPr>
              <a:t>There are basic fire safety measures that are required to be followed by hotel organisations </a:t>
            </a:r>
            <a:r>
              <a:rPr lang="ms-MY" sz="3600" dirty="0">
                <a:latin typeface="Arial" pitchFamily="34" charset="0"/>
                <a:cs typeface="Arial" pitchFamily="34" charset="0"/>
              </a:rPr>
              <a:t>(</a:t>
            </a:r>
            <a:r>
              <a:rPr lang="en-US" sz="3600" dirty="0" err="1">
                <a:latin typeface="Arial" pitchFamily="34" charset="0"/>
                <a:cs typeface="Arial" pitchFamily="34" charset="0"/>
              </a:rPr>
              <a:t>Thébaud</a:t>
            </a:r>
            <a:r>
              <a:rPr lang="en-US" sz="3600" i="1" dirty="0">
                <a:latin typeface="Arial" pitchFamily="34" charset="0"/>
                <a:cs typeface="Arial" pitchFamily="34" charset="0"/>
              </a:rPr>
              <a:t> et.al</a:t>
            </a:r>
            <a:r>
              <a:rPr lang="en-US" sz="3600" dirty="0">
                <a:latin typeface="Arial" pitchFamily="34" charset="0"/>
                <a:cs typeface="Arial" pitchFamily="34" charset="0"/>
              </a:rPr>
              <a:t> 2021</a:t>
            </a:r>
            <a:r>
              <a:rPr lang="ms-MY" sz="3600" dirty="0">
                <a:latin typeface="Arial" pitchFamily="34" charset="0"/>
                <a:cs typeface="Arial" pitchFamily="34" charset="0"/>
              </a:rPr>
              <a:t>)</a:t>
            </a:r>
            <a:r>
              <a:rPr lang="en-GB" sz="3600" dirty="0">
                <a:latin typeface="Arial" pitchFamily="34" charset="0"/>
                <a:cs typeface="Arial" pitchFamily="34" charset="0"/>
              </a:rPr>
              <a:t>. The staff must know all the fire safety measures and access the nearest fire safety equipment every time they work in the hotel. </a:t>
            </a:r>
            <a:endParaRPr lang="en-US" sz="3600" dirty="0">
              <a:latin typeface="Arial" pitchFamily="34" charset="0"/>
              <a:cs typeface="Arial" pitchFamily="34" charset="0"/>
            </a:endParaRPr>
          </a:p>
          <a:p>
            <a:pPr lvl="0" algn="just"/>
            <a:r>
              <a:rPr lang="en-GB" sz="3600" dirty="0">
                <a:latin typeface="Arial" pitchFamily="34" charset="0"/>
                <a:cs typeface="Arial" pitchFamily="34" charset="0"/>
              </a:rPr>
              <a:t>It is important that the housekeeping staff is trained to undertake fire safety measures when such a situation arises. </a:t>
            </a:r>
            <a:endParaRPr lang="en-US" sz="3600" dirty="0">
              <a:latin typeface="Arial" pitchFamily="34" charset="0"/>
              <a:cs typeface="Arial" pitchFamily="34" charset="0"/>
            </a:endParaRPr>
          </a:p>
          <a:p>
            <a:pPr lvl="0" algn="just"/>
            <a:r>
              <a:rPr lang="en-GB" sz="3600" b="1" dirty="0">
                <a:latin typeface="Arial" pitchFamily="34" charset="0"/>
                <a:cs typeface="Arial" pitchFamily="34" charset="0"/>
              </a:rPr>
              <a:t>Safety equipments </a:t>
            </a:r>
            <a:endParaRPr lang="en-US" sz="3600" dirty="0">
              <a:latin typeface="Arial" pitchFamily="34" charset="0"/>
              <a:cs typeface="Arial" pitchFamily="34" charset="0"/>
            </a:endParaRPr>
          </a:p>
          <a:p>
            <a:pPr lvl="0" algn="just"/>
            <a:r>
              <a:rPr lang="en-GB" sz="3600" dirty="0">
                <a:latin typeface="Arial" pitchFamily="34" charset="0"/>
                <a:cs typeface="Arial" pitchFamily="34" charset="0"/>
              </a:rPr>
              <a:t>Before starting the cleaning process, the staff must ensure that they are wearing proper apparel to avoid getting in contact with any dust or bacteria. </a:t>
            </a:r>
            <a:endParaRPr lang="en-US" sz="3600" dirty="0">
              <a:latin typeface="Arial" pitchFamily="34" charset="0"/>
              <a:cs typeface="Arial" pitchFamily="34" charset="0"/>
            </a:endParaRPr>
          </a:p>
          <a:p>
            <a:pPr lvl="0" algn="just"/>
            <a:r>
              <a:rPr lang="en-GB" sz="3600" b="1" dirty="0">
                <a:latin typeface="Arial" pitchFamily="34" charset="0"/>
                <a:cs typeface="Arial" pitchFamily="34" charset="0"/>
              </a:rPr>
              <a:t>Clutter is clear</a:t>
            </a:r>
            <a:endParaRPr lang="en-US" sz="3600" dirty="0">
              <a:latin typeface="Arial" pitchFamily="34" charset="0"/>
              <a:cs typeface="Arial" pitchFamily="34" charset="0"/>
            </a:endParaRPr>
          </a:p>
          <a:p>
            <a:pPr lvl="0" algn="just"/>
            <a:r>
              <a:rPr lang="en-GB" sz="3600" dirty="0">
                <a:latin typeface="Arial" pitchFamily="34" charset="0"/>
                <a:cs typeface="Arial" pitchFamily="34" charset="0"/>
              </a:rPr>
              <a:t>Usually, tripping is caused when there is a clutter lying around in the room; the staff must clear the clutter from their way before starting the daily housekeeping operations. </a:t>
            </a:r>
            <a:endParaRPr lang="en-US" sz="3600" dirty="0">
              <a:latin typeface="Arial" pitchFamily="34" charset="0"/>
              <a:cs typeface="Arial" pitchFamily="34" charset="0"/>
            </a:endParaRPr>
          </a:p>
          <a:p>
            <a:pPr lvl="0" algn="just"/>
            <a:r>
              <a:rPr lang="en-GB" sz="3600" dirty="0">
                <a:latin typeface="Arial" pitchFamily="34" charset="0"/>
                <a:cs typeface="Arial" pitchFamily="34" charset="0"/>
              </a:rPr>
              <a:t>To avoid getting tripped by the clutter, the staff can move carefully without getting in contact with any such clutter. </a:t>
            </a:r>
            <a:endParaRPr lang="en-US" sz="3600" dirty="0">
              <a:latin typeface="Arial" pitchFamily="34" charset="0"/>
              <a:cs typeface="Arial" pitchFamily="34" charset="0"/>
            </a:endParaRPr>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latin typeface="Arial" pitchFamily="34" charset="0"/>
                <a:cs typeface="Arial" pitchFamily="34" charset="0"/>
              </a:rPr>
              <a:t>Procedures </a:t>
            </a:r>
            <a:br>
              <a:rPr lang="en-US" b="1" u="sng" dirty="0"/>
            </a:br>
            <a:endParaRPr lang="en-US" dirty="0"/>
          </a:p>
        </p:txBody>
      </p:sp>
      <p:sp>
        <p:nvSpPr>
          <p:cNvPr id="3" name="Content Placeholder 2"/>
          <p:cNvSpPr>
            <a:spLocks noGrp="1"/>
          </p:cNvSpPr>
          <p:nvPr>
            <p:ph idx="1"/>
          </p:nvPr>
        </p:nvSpPr>
        <p:spPr>
          <a:xfrm>
            <a:off x="357158" y="1428736"/>
            <a:ext cx="8229600" cy="4389120"/>
          </a:xfrm>
        </p:spPr>
        <p:txBody>
          <a:bodyPr>
            <a:normAutofit fontScale="25000" lnSpcReduction="20000"/>
          </a:bodyPr>
          <a:lstStyle/>
          <a:p>
            <a:pPr lvl="0" algn="just"/>
            <a:r>
              <a:rPr lang="en-GB" sz="8000" b="1" dirty="0">
                <a:latin typeface="Arial" pitchFamily="34" charset="0"/>
                <a:cs typeface="Arial" pitchFamily="34" charset="0"/>
              </a:rPr>
              <a:t>Wear the necessary apparel </a:t>
            </a:r>
            <a:endParaRPr lang="en-US" sz="8000" dirty="0">
              <a:latin typeface="Arial" pitchFamily="34" charset="0"/>
              <a:cs typeface="Arial" pitchFamily="34" charset="0"/>
            </a:endParaRPr>
          </a:p>
          <a:p>
            <a:pPr algn="just"/>
            <a:r>
              <a:rPr lang="en-GB" sz="8000" dirty="0">
                <a:latin typeface="Arial" pitchFamily="34" charset="0"/>
                <a:cs typeface="Arial" pitchFamily="34" charset="0"/>
              </a:rPr>
              <a:t>The very first step before starting the daily housekeeping operations is to wear the necessary apparel (</a:t>
            </a:r>
            <a:r>
              <a:rPr lang="en-GB" sz="8000" dirty="0" err="1">
                <a:latin typeface="Arial" pitchFamily="34" charset="0"/>
                <a:cs typeface="Arial" pitchFamily="34" charset="0"/>
              </a:rPr>
              <a:t>Tra</a:t>
            </a:r>
            <a:r>
              <a:rPr lang="en-GB" sz="8000" dirty="0">
                <a:latin typeface="Arial" pitchFamily="34" charset="0"/>
                <a:cs typeface="Arial" pitchFamily="34" charset="0"/>
              </a:rPr>
              <a:t>, 2020). Staff must wear basic apparel such as gloves, slip-safe shoes, masks and aprons to clean the rooms. </a:t>
            </a:r>
            <a:endParaRPr lang="en-US" sz="8000" dirty="0">
              <a:latin typeface="Arial" pitchFamily="34" charset="0"/>
              <a:cs typeface="Arial" pitchFamily="34" charset="0"/>
            </a:endParaRPr>
          </a:p>
          <a:p>
            <a:pPr lvl="0" algn="just"/>
            <a:r>
              <a:rPr lang="en-GB" sz="8000" b="1" dirty="0">
                <a:latin typeface="Arial" pitchFamily="34" charset="0"/>
                <a:cs typeface="Arial" pitchFamily="34" charset="0"/>
              </a:rPr>
              <a:t>Clear the clutter </a:t>
            </a:r>
            <a:endParaRPr lang="en-US" sz="8000" dirty="0">
              <a:latin typeface="Arial" pitchFamily="34" charset="0"/>
              <a:cs typeface="Arial" pitchFamily="34" charset="0"/>
            </a:endParaRPr>
          </a:p>
          <a:p>
            <a:pPr algn="just"/>
            <a:r>
              <a:rPr lang="ms-MY" sz="8000" dirty="0">
                <a:latin typeface="Arial" pitchFamily="34" charset="0"/>
                <a:cs typeface="Arial" pitchFamily="34" charset="0"/>
              </a:rPr>
              <a:t>When the clutter is cleared, it will give more space to move carefully while cleaning.  </a:t>
            </a:r>
            <a:endParaRPr lang="en-US" sz="8000" dirty="0">
              <a:latin typeface="Arial" pitchFamily="34" charset="0"/>
              <a:cs typeface="Arial" pitchFamily="34" charset="0"/>
            </a:endParaRPr>
          </a:p>
          <a:p>
            <a:pPr lvl="0" algn="just"/>
            <a:r>
              <a:rPr lang="en-GB" sz="8000" b="1" dirty="0">
                <a:latin typeface="Arial" pitchFamily="34" charset="0"/>
                <a:cs typeface="Arial" pitchFamily="34" charset="0"/>
              </a:rPr>
              <a:t>Cleaning any wet floor and fixing any leakage</a:t>
            </a:r>
            <a:endParaRPr lang="en-US" sz="8000" dirty="0">
              <a:latin typeface="Arial" pitchFamily="34" charset="0"/>
              <a:cs typeface="Arial" pitchFamily="34" charset="0"/>
            </a:endParaRPr>
          </a:p>
          <a:p>
            <a:pPr algn="just"/>
            <a:r>
              <a:rPr lang="en-GB" sz="8000" dirty="0">
                <a:latin typeface="Arial" pitchFamily="34" charset="0"/>
                <a:cs typeface="Arial" pitchFamily="34" charset="0"/>
              </a:rPr>
              <a:t>After clearing the clutter, the staff must look carefully for any wet floor and leakage (</a:t>
            </a:r>
            <a:r>
              <a:rPr lang="en-GB" sz="8000" dirty="0" err="1">
                <a:latin typeface="Arial" pitchFamily="34" charset="0"/>
                <a:cs typeface="Arial" pitchFamily="34" charset="0"/>
              </a:rPr>
              <a:t>Kyalo</a:t>
            </a:r>
            <a:r>
              <a:rPr lang="en-GB" sz="8000" dirty="0">
                <a:latin typeface="Arial" pitchFamily="34" charset="0"/>
                <a:cs typeface="Arial" pitchFamily="34" charset="0"/>
              </a:rPr>
              <a:t>, 2023). </a:t>
            </a:r>
            <a:endParaRPr lang="en-US" sz="8000" dirty="0">
              <a:latin typeface="Arial" pitchFamily="34" charset="0"/>
              <a:cs typeface="Arial" pitchFamily="34" charset="0"/>
            </a:endParaRPr>
          </a:p>
          <a:p>
            <a:pPr lvl="0" algn="just"/>
            <a:r>
              <a:rPr lang="en-GB" sz="8000" b="1" dirty="0">
                <a:latin typeface="Arial" pitchFamily="34" charset="0"/>
                <a:cs typeface="Arial" pitchFamily="34" charset="0"/>
              </a:rPr>
              <a:t>To check all the electronic appliances </a:t>
            </a:r>
            <a:endParaRPr lang="en-US" sz="8000" dirty="0">
              <a:latin typeface="Arial" pitchFamily="34" charset="0"/>
              <a:cs typeface="Arial" pitchFamily="34" charset="0"/>
            </a:endParaRPr>
          </a:p>
          <a:p>
            <a:pPr algn="just"/>
            <a:r>
              <a:rPr lang="en-GB" sz="8000" dirty="0">
                <a:latin typeface="Arial" pitchFamily="34" charset="0"/>
                <a:cs typeface="Arial" pitchFamily="34" charset="0"/>
              </a:rPr>
              <a:t>Staff must check all the electronic appliances to ensure that there are no damages or naked wires lying in the room. </a:t>
            </a:r>
            <a:endParaRPr lang="en-US" sz="8000" dirty="0">
              <a:latin typeface="Arial" pitchFamily="34" charset="0"/>
              <a:cs typeface="Arial" pitchFamily="34" charset="0"/>
            </a:endParaRPr>
          </a:p>
          <a:p>
            <a:pPr lvl="0" algn="just"/>
            <a:r>
              <a:rPr lang="en-GB" sz="8000" b="1" dirty="0">
                <a:latin typeface="Arial" pitchFamily="34" charset="0"/>
                <a:cs typeface="Arial" pitchFamily="34" charset="0"/>
              </a:rPr>
              <a:t>Any heavy lifting or shifting</a:t>
            </a:r>
            <a:endParaRPr lang="en-US" sz="8000" dirty="0">
              <a:latin typeface="Arial" pitchFamily="34" charset="0"/>
              <a:cs typeface="Arial" pitchFamily="34" charset="0"/>
            </a:endParaRPr>
          </a:p>
          <a:p>
            <a:pPr algn="just"/>
            <a:r>
              <a:rPr lang="en-GB" sz="8000" dirty="0">
                <a:latin typeface="Arial" pitchFamily="34" charset="0"/>
                <a:cs typeface="Arial" pitchFamily="34" charset="0"/>
              </a:rPr>
              <a:t>In case of any heavy lifting, the staff must know their capabilities and ask for assistance (Cunha and Oliveira, 2021). </a:t>
            </a:r>
            <a:endParaRPr lang="en-US" sz="8000" dirty="0">
              <a:latin typeface="Arial" pitchFamily="34" charset="0"/>
              <a:cs typeface="Arial" pitchFamily="34" charset="0"/>
            </a:endParaRPr>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8596" y="1285860"/>
            <a:ext cx="8229600" cy="4389120"/>
          </a:xfrm>
        </p:spPr>
        <p:txBody>
          <a:bodyPr>
            <a:normAutofit fontScale="92500" lnSpcReduction="10000"/>
          </a:bodyPr>
          <a:lstStyle/>
          <a:p>
            <a:pPr lvl="0" algn="just"/>
            <a:r>
              <a:rPr lang="en-GB" sz="2200" b="1" dirty="0">
                <a:latin typeface="Arial" pitchFamily="34" charset="0"/>
                <a:cs typeface="Arial" pitchFamily="34" charset="0"/>
              </a:rPr>
              <a:t>Safety gear before using chemicals </a:t>
            </a:r>
            <a:endParaRPr lang="en-US" sz="2200" dirty="0">
              <a:latin typeface="Arial" pitchFamily="34" charset="0"/>
              <a:cs typeface="Arial" pitchFamily="34" charset="0"/>
            </a:endParaRPr>
          </a:p>
          <a:p>
            <a:pPr algn="just"/>
            <a:r>
              <a:rPr lang="ms-MY" sz="2200" dirty="0">
                <a:latin typeface="Arial" pitchFamily="34" charset="0"/>
                <a:cs typeface="Arial" pitchFamily="34" charset="0"/>
              </a:rPr>
              <a:t>It is required by the staff that they wear a proper PPE kit before undertaking any cleaning with chemicals or acidic substances. </a:t>
            </a:r>
            <a:endParaRPr lang="en-US" sz="2200" dirty="0">
              <a:latin typeface="Arial" pitchFamily="34" charset="0"/>
              <a:cs typeface="Arial" pitchFamily="34" charset="0"/>
            </a:endParaRPr>
          </a:p>
          <a:p>
            <a:pPr lvl="0" algn="just"/>
            <a:r>
              <a:rPr lang="en-GB" sz="2200" b="1" dirty="0">
                <a:latin typeface="Arial" pitchFamily="34" charset="0"/>
                <a:cs typeface="Arial" pitchFamily="34" charset="0"/>
              </a:rPr>
              <a:t>Effective time management </a:t>
            </a:r>
            <a:endParaRPr lang="en-US" sz="2200" dirty="0">
              <a:latin typeface="Arial" pitchFamily="34" charset="0"/>
              <a:cs typeface="Arial" pitchFamily="34" charset="0"/>
            </a:endParaRPr>
          </a:p>
          <a:p>
            <a:pPr algn="just"/>
            <a:r>
              <a:rPr lang="en-GB" sz="2200" dirty="0">
                <a:latin typeface="Arial" pitchFamily="34" charset="0"/>
                <a:cs typeface="Arial" pitchFamily="34" charset="0"/>
              </a:rPr>
              <a:t>It is important that the housekeeping teams are well coordinated and understand time management.</a:t>
            </a:r>
          </a:p>
          <a:p>
            <a:pPr algn="just"/>
            <a:r>
              <a:rPr lang="en-GB" sz="2200" dirty="0">
                <a:latin typeface="Arial" pitchFamily="34" charset="0"/>
                <a:cs typeface="Arial" pitchFamily="34" charset="0"/>
              </a:rPr>
              <a:t>When there is a disrupted coordination, it can lead to quick movements while undertaking the housekeeping tasks. </a:t>
            </a:r>
            <a:endParaRPr lang="en-US" sz="2200" dirty="0">
              <a:latin typeface="Arial" pitchFamily="34" charset="0"/>
              <a:cs typeface="Arial" pitchFamily="34" charset="0"/>
            </a:endParaRPr>
          </a:p>
          <a:p>
            <a:pPr lvl="0" algn="just"/>
            <a:r>
              <a:rPr lang="en-GB" sz="2200" b="1" dirty="0">
                <a:latin typeface="Arial" pitchFamily="34" charset="0"/>
                <a:cs typeface="Arial" pitchFamily="34" charset="0"/>
              </a:rPr>
              <a:t>Fire safety measures </a:t>
            </a:r>
            <a:endParaRPr lang="en-US" sz="2200" dirty="0">
              <a:latin typeface="Arial" pitchFamily="34" charset="0"/>
              <a:cs typeface="Arial" pitchFamily="34" charset="0"/>
            </a:endParaRPr>
          </a:p>
          <a:p>
            <a:pPr algn="just"/>
            <a:r>
              <a:rPr lang="en-GB" sz="2200" dirty="0">
                <a:latin typeface="Arial" pitchFamily="34" charset="0"/>
                <a:cs typeface="Arial" pitchFamily="34" charset="0"/>
              </a:rPr>
              <a:t>Lastly, while undertaking any housekeeping operation, the staff must have a quick response to fire safety measures. </a:t>
            </a:r>
          </a:p>
          <a:p>
            <a:pPr algn="just"/>
            <a:r>
              <a:rPr lang="en-GB" sz="2200" dirty="0">
                <a:latin typeface="Arial" pitchFamily="34" charset="0"/>
                <a:cs typeface="Arial" pitchFamily="34" charset="0"/>
              </a:rPr>
              <a:t>The staff is required to be well-trained to implement fire safety measures in case of any emergency. </a:t>
            </a:r>
            <a:endParaRPr lang="en-US" sz="2200" dirty="0">
              <a:latin typeface="Arial" pitchFamily="34" charset="0"/>
              <a:cs typeface="Arial" pitchFamily="34" charset="0"/>
            </a:endParaRPr>
          </a:p>
          <a:p>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1142984"/>
            <a:ext cx="8229600" cy="1143000"/>
          </a:xfrm>
        </p:spPr>
        <p:txBody>
          <a:bodyPr>
            <a:normAutofit fontScale="90000"/>
          </a:bodyPr>
          <a:lstStyle/>
          <a:p>
            <a:r>
              <a:rPr lang="en-GB" sz="3600" dirty="0">
                <a:latin typeface="Arial" pitchFamily="34" charset="0"/>
                <a:cs typeface="Arial" pitchFamily="34" charset="0"/>
              </a:rPr>
              <a:t>Equipment </a:t>
            </a:r>
            <a:br>
              <a:rPr lang="en-US" b="1" u="sng" dirty="0"/>
            </a:br>
            <a:endParaRPr lang="en-US" dirty="0"/>
          </a:p>
        </p:txBody>
      </p:sp>
      <p:sp>
        <p:nvSpPr>
          <p:cNvPr id="3" name="Content Placeholder 2"/>
          <p:cNvSpPr>
            <a:spLocks noGrp="1"/>
          </p:cNvSpPr>
          <p:nvPr>
            <p:ph idx="1"/>
          </p:nvPr>
        </p:nvSpPr>
        <p:spPr/>
        <p:txBody>
          <a:bodyPr>
            <a:normAutofit fontScale="92500" lnSpcReduction="10000"/>
          </a:bodyPr>
          <a:lstStyle/>
          <a:p>
            <a:pPr lvl="0" algn="just"/>
            <a:r>
              <a:rPr lang="en-GB" sz="2200" b="1" dirty="0">
                <a:latin typeface="Arial" pitchFamily="34" charset="0"/>
                <a:cs typeface="Arial" pitchFamily="34" charset="0"/>
              </a:rPr>
              <a:t>PPE kits </a:t>
            </a:r>
            <a:endParaRPr lang="en-US" sz="2200" dirty="0">
              <a:latin typeface="Arial" pitchFamily="34" charset="0"/>
              <a:cs typeface="Arial" pitchFamily="34" charset="0"/>
            </a:endParaRPr>
          </a:p>
          <a:p>
            <a:pPr algn="just"/>
            <a:r>
              <a:rPr lang="en-GB" sz="2200" dirty="0">
                <a:latin typeface="Arial" pitchFamily="34" charset="0"/>
                <a:cs typeface="Arial" pitchFamily="34" charset="0"/>
              </a:rPr>
              <a:t>Safety goggles with side shields, face shields, rubber aprons, gloves, and nonslip shoes are required to be used by the housekeeping staff to ensure safety from the harmful chemicals used in cleaning. </a:t>
            </a:r>
            <a:endParaRPr lang="en-US" sz="2200" dirty="0">
              <a:latin typeface="Arial" pitchFamily="34" charset="0"/>
              <a:cs typeface="Arial" pitchFamily="34" charset="0"/>
            </a:endParaRPr>
          </a:p>
          <a:p>
            <a:pPr lvl="0" algn="just"/>
            <a:r>
              <a:rPr lang="en-GB" sz="2200" b="1" dirty="0">
                <a:latin typeface="Arial" pitchFamily="34" charset="0"/>
                <a:cs typeface="Arial" pitchFamily="34" charset="0"/>
              </a:rPr>
              <a:t>Harnesses and rolling carts </a:t>
            </a:r>
            <a:endParaRPr lang="en-US" sz="2200" dirty="0">
              <a:latin typeface="Arial" pitchFamily="34" charset="0"/>
              <a:cs typeface="Arial" pitchFamily="34" charset="0"/>
            </a:endParaRPr>
          </a:p>
          <a:p>
            <a:pPr algn="just"/>
            <a:r>
              <a:rPr lang="ms-MY" sz="2200" dirty="0">
                <a:latin typeface="Arial" pitchFamily="34" charset="0"/>
                <a:cs typeface="Arial" pitchFamily="34" charset="0"/>
              </a:rPr>
              <a:t>when lifting or moving heavy furniture, the staff must use harnesses and rolling carts for easy movement.</a:t>
            </a:r>
            <a:endParaRPr lang="en-US" sz="2200" dirty="0">
              <a:latin typeface="Arial" pitchFamily="34" charset="0"/>
              <a:cs typeface="Arial" pitchFamily="34" charset="0"/>
            </a:endParaRPr>
          </a:p>
          <a:p>
            <a:pPr lvl="0" algn="just"/>
            <a:r>
              <a:rPr lang="en-GB" sz="2200" b="1" dirty="0">
                <a:latin typeface="Arial" pitchFamily="34" charset="0"/>
                <a:cs typeface="Arial" pitchFamily="34" charset="0"/>
              </a:rPr>
              <a:t>Wrap padding </a:t>
            </a:r>
            <a:endParaRPr lang="en-US" sz="2200" dirty="0">
              <a:latin typeface="Arial" pitchFamily="34" charset="0"/>
              <a:cs typeface="Arial" pitchFamily="34" charset="0"/>
            </a:endParaRPr>
          </a:p>
          <a:p>
            <a:pPr algn="just"/>
            <a:r>
              <a:rPr lang="en-GB" sz="2200" dirty="0">
                <a:latin typeface="Arial" pitchFamily="34" charset="0"/>
                <a:cs typeface="Arial" pitchFamily="34" charset="0"/>
              </a:rPr>
              <a:t>To avoid any pressure on the hands while lifting buckets, the staff must ensure using wrap padding on the handles of the buckets. </a:t>
            </a:r>
            <a:endParaRPr lang="en-US" sz="2200" dirty="0">
              <a:latin typeface="Arial" pitchFamily="34" charset="0"/>
              <a:cs typeface="Arial" pitchFamily="34" charset="0"/>
            </a:endParaRPr>
          </a:p>
          <a:p>
            <a:pPr lvl="0" algn="just"/>
            <a:r>
              <a:rPr lang="en-GB" sz="2200" b="1" dirty="0">
                <a:latin typeface="Arial" pitchFamily="34" charset="0"/>
                <a:cs typeface="Arial" pitchFamily="34" charset="0"/>
              </a:rPr>
              <a:t>Good quality Mop heads</a:t>
            </a:r>
            <a:endParaRPr lang="en-US" sz="2200" dirty="0">
              <a:latin typeface="Arial" pitchFamily="34" charset="0"/>
              <a:cs typeface="Arial" pitchFamily="34" charset="0"/>
            </a:endParaRPr>
          </a:p>
          <a:p>
            <a:pPr algn="just"/>
            <a:r>
              <a:rPr lang="en-GB" sz="2200" dirty="0">
                <a:latin typeface="Arial" pitchFamily="34" charset="0"/>
                <a:cs typeface="Arial" pitchFamily="34" charset="0"/>
              </a:rPr>
              <a:t>While mopping the floors, it is important that the water is absorbed properly to avoid any slipping. </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1000108"/>
            <a:ext cx="8229600" cy="1143000"/>
          </a:xfrm>
        </p:spPr>
        <p:txBody>
          <a:bodyPr>
            <a:normAutofit fontScale="90000"/>
          </a:bodyPr>
          <a:lstStyle/>
          <a:p>
            <a:r>
              <a:rPr lang="en-GB" sz="3600" dirty="0">
                <a:latin typeface="Arial" pitchFamily="34" charset="0"/>
                <a:cs typeface="Arial" pitchFamily="34" charset="0"/>
              </a:rPr>
              <a:t>Hazard mitigation </a:t>
            </a:r>
            <a:br>
              <a:rPr lang="en-US" b="1" u="sng" dirty="0"/>
            </a:br>
            <a:endParaRPr lang="en-US" dirty="0"/>
          </a:p>
        </p:txBody>
      </p:sp>
      <p:sp>
        <p:nvSpPr>
          <p:cNvPr id="3" name="Content Placeholder 2"/>
          <p:cNvSpPr>
            <a:spLocks noGrp="1"/>
          </p:cNvSpPr>
          <p:nvPr>
            <p:ph idx="1"/>
          </p:nvPr>
        </p:nvSpPr>
        <p:spPr/>
        <p:txBody>
          <a:bodyPr>
            <a:normAutofit lnSpcReduction="10000"/>
          </a:bodyPr>
          <a:lstStyle/>
          <a:p>
            <a:pPr lvl="0" algn="just"/>
            <a:r>
              <a:rPr lang="en-GB" sz="2200" b="1" dirty="0">
                <a:latin typeface="Arial" pitchFamily="34" charset="0"/>
                <a:cs typeface="Arial" pitchFamily="34" charset="0"/>
              </a:rPr>
              <a:t>Physical potential </a:t>
            </a:r>
            <a:endParaRPr lang="en-US" sz="2200" dirty="0">
              <a:latin typeface="Arial" pitchFamily="34" charset="0"/>
              <a:cs typeface="Arial" pitchFamily="34" charset="0"/>
            </a:endParaRPr>
          </a:p>
          <a:p>
            <a:pPr algn="just"/>
            <a:r>
              <a:rPr lang="en-GB" sz="2200" dirty="0">
                <a:latin typeface="Arial" pitchFamily="34" charset="0"/>
                <a:cs typeface="Arial" pitchFamily="34" charset="0"/>
              </a:rPr>
              <a:t>For proper hazard mitigation, the housekeeping staff must be trained in understanding their bodies and how they can be affected by lifting heavy weights without any assistance. </a:t>
            </a:r>
            <a:endParaRPr lang="en-US" sz="2200" dirty="0">
              <a:latin typeface="Arial" pitchFamily="34" charset="0"/>
              <a:cs typeface="Arial" pitchFamily="34" charset="0"/>
            </a:endParaRPr>
          </a:p>
          <a:p>
            <a:pPr lvl="0" algn="just"/>
            <a:r>
              <a:rPr lang="en-GB" sz="2200" b="1" dirty="0">
                <a:latin typeface="Arial" pitchFamily="34" charset="0"/>
                <a:cs typeface="Arial" pitchFamily="34" charset="0"/>
              </a:rPr>
              <a:t>Trained to identify their potential </a:t>
            </a:r>
            <a:endParaRPr lang="en-US" sz="2200" dirty="0">
              <a:latin typeface="Arial" pitchFamily="34" charset="0"/>
              <a:cs typeface="Arial" pitchFamily="34" charset="0"/>
            </a:endParaRPr>
          </a:p>
          <a:p>
            <a:pPr algn="just"/>
            <a:r>
              <a:rPr lang="en-GB" sz="2200" dirty="0">
                <a:latin typeface="Arial" pitchFamily="34" charset="0"/>
                <a:cs typeface="Arial" pitchFamily="34" charset="0"/>
              </a:rPr>
              <a:t>Training must be provided to identify the potential of the staff while undertaking a certain housekeeping task </a:t>
            </a:r>
            <a:r>
              <a:rPr lang="en-US" sz="2200" dirty="0">
                <a:latin typeface="Arial" pitchFamily="34" charset="0"/>
                <a:cs typeface="Arial" pitchFamily="34" charset="0"/>
              </a:rPr>
              <a:t>(</a:t>
            </a:r>
            <a:r>
              <a:rPr lang="en-GB" sz="2200" dirty="0">
                <a:latin typeface="Arial" pitchFamily="34" charset="0"/>
                <a:cs typeface="Arial" pitchFamily="34" charset="0"/>
              </a:rPr>
              <a:t>Capua, 2021). </a:t>
            </a:r>
            <a:endParaRPr lang="en-US" sz="2200" dirty="0">
              <a:latin typeface="Arial" pitchFamily="34" charset="0"/>
              <a:cs typeface="Arial" pitchFamily="34" charset="0"/>
            </a:endParaRPr>
          </a:p>
          <a:p>
            <a:pPr lvl="0" algn="just"/>
            <a:r>
              <a:rPr lang="en-GB" sz="2200" b="1" dirty="0">
                <a:latin typeface="Arial" pitchFamily="34" charset="0"/>
                <a:cs typeface="Arial" pitchFamily="34" charset="0"/>
              </a:rPr>
              <a:t>Train in identifying harmful chemicals. </a:t>
            </a:r>
            <a:endParaRPr lang="en-US" sz="2200" dirty="0">
              <a:latin typeface="Arial" pitchFamily="34" charset="0"/>
              <a:cs typeface="Arial" pitchFamily="34" charset="0"/>
            </a:endParaRPr>
          </a:p>
          <a:p>
            <a:pPr algn="just"/>
            <a:r>
              <a:rPr lang="en-GB" sz="2200" dirty="0">
                <a:latin typeface="Arial" pitchFamily="34" charset="0"/>
                <a:cs typeface="Arial" pitchFamily="34" charset="0"/>
              </a:rPr>
              <a:t>Training the staff is important to identify harmful chemicals that are being used by them in cleaning the bathroom facilities. </a:t>
            </a:r>
          </a:p>
          <a:p>
            <a:pPr algn="just"/>
            <a:r>
              <a:rPr lang="en-GB" sz="2200" dirty="0">
                <a:latin typeface="Arial" pitchFamily="34" charset="0"/>
                <a:cs typeface="Arial" pitchFamily="34" charset="0"/>
              </a:rPr>
              <a:t>The staff must know what chemical or acidic substances can cause what harm and how much harm can be avoided</a:t>
            </a:r>
            <a:endParaRPr lang="en-US" sz="2200" dirty="0">
              <a:latin typeface="Arial" pitchFamily="34" charset="0"/>
              <a:cs typeface="Arial" pitchFamily="34" charset="0"/>
            </a:endParaRPr>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8596" y="1428736"/>
            <a:ext cx="8229600" cy="4389120"/>
          </a:xfrm>
        </p:spPr>
        <p:txBody>
          <a:bodyPr>
            <a:normAutofit fontScale="92500" lnSpcReduction="10000"/>
          </a:bodyPr>
          <a:lstStyle/>
          <a:p>
            <a:pPr lvl="0" algn="just"/>
            <a:r>
              <a:rPr lang="en-GB" sz="2200" b="1" dirty="0">
                <a:latin typeface="Arial" pitchFamily="34" charset="0"/>
                <a:cs typeface="Arial" pitchFamily="34" charset="0"/>
              </a:rPr>
              <a:t>Important to wash hands </a:t>
            </a:r>
            <a:endParaRPr lang="en-US" sz="2200" dirty="0">
              <a:latin typeface="Arial" pitchFamily="34" charset="0"/>
              <a:cs typeface="Arial" pitchFamily="34" charset="0"/>
            </a:endParaRPr>
          </a:p>
          <a:p>
            <a:pPr algn="just"/>
            <a:r>
              <a:rPr lang="en-GB" sz="2200" dirty="0">
                <a:latin typeface="Arial" pitchFamily="34" charset="0"/>
                <a:cs typeface="Arial" pitchFamily="34" charset="0"/>
              </a:rPr>
              <a:t>Cleaning also requires maintaining the hygiene of the cleaner to avoid catching and spreading any bacteria. </a:t>
            </a:r>
          </a:p>
          <a:p>
            <a:pPr algn="just"/>
            <a:r>
              <a:rPr lang="en-GB" sz="2200" dirty="0">
                <a:latin typeface="Arial" pitchFamily="34" charset="0"/>
                <a:cs typeface="Arial" pitchFamily="34" charset="0"/>
              </a:rPr>
              <a:t>It is important that the staff understands the importance of self-hygiene and washing hands frequently to avoid any bacterial infections from cleaning. </a:t>
            </a:r>
            <a:endParaRPr lang="en-US" sz="2200" dirty="0">
              <a:latin typeface="Arial" pitchFamily="34" charset="0"/>
              <a:cs typeface="Arial" pitchFamily="34" charset="0"/>
            </a:endParaRPr>
          </a:p>
          <a:p>
            <a:pPr lvl="0" algn="just"/>
            <a:r>
              <a:rPr lang="en-GB" sz="2200" b="1" dirty="0">
                <a:latin typeface="Arial" pitchFamily="34" charset="0"/>
                <a:cs typeface="Arial" pitchFamily="34" charset="0"/>
              </a:rPr>
              <a:t>Know the emergency numbers.</a:t>
            </a:r>
            <a:endParaRPr lang="en-US" sz="2200" dirty="0">
              <a:latin typeface="Arial" pitchFamily="34" charset="0"/>
              <a:cs typeface="Arial" pitchFamily="34" charset="0"/>
            </a:endParaRPr>
          </a:p>
          <a:p>
            <a:pPr algn="just"/>
            <a:r>
              <a:rPr lang="en-GB" sz="2200" dirty="0">
                <a:latin typeface="Arial" pitchFamily="34" charset="0"/>
                <a:cs typeface="Arial" pitchFamily="34" charset="0"/>
              </a:rPr>
              <a:t>The housekeeping staff must ensure that they have all the emergency contacts within their reach. </a:t>
            </a:r>
          </a:p>
          <a:p>
            <a:pPr algn="just"/>
            <a:r>
              <a:rPr lang="en-GB" sz="2200" dirty="0">
                <a:latin typeface="Arial" pitchFamily="34" charset="0"/>
                <a:cs typeface="Arial" pitchFamily="34" charset="0"/>
              </a:rPr>
              <a:t>In case of any sudden fire hazard, the staff must be in a position to take safety measures until the help arrives.</a:t>
            </a:r>
          </a:p>
          <a:p>
            <a:pPr algn="just"/>
            <a:r>
              <a:rPr lang="en-GB" sz="2200" dirty="0">
                <a:latin typeface="Arial" pitchFamily="34" charset="0"/>
                <a:cs typeface="Arial" pitchFamily="34" charset="0"/>
              </a:rPr>
              <a:t> Moreover, there are various emergencies that can occur during the visit of the guests. </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latin typeface="Arial" pitchFamily="34" charset="0"/>
                <a:cs typeface="Arial" pitchFamily="34" charset="0"/>
              </a:rPr>
              <a:t>References </a:t>
            </a:r>
          </a:p>
        </p:txBody>
      </p:sp>
      <p:sp>
        <p:nvSpPr>
          <p:cNvPr id="3" name="Content Placeholder 2"/>
          <p:cNvSpPr>
            <a:spLocks noGrp="1"/>
          </p:cNvSpPr>
          <p:nvPr>
            <p:ph idx="1"/>
          </p:nvPr>
        </p:nvSpPr>
        <p:spPr/>
        <p:txBody>
          <a:bodyPr>
            <a:normAutofit fontScale="55000" lnSpcReduction="20000"/>
          </a:bodyPr>
          <a:lstStyle/>
          <a:p>
            <a:pPr algn="just"/>
            <a:r>
              <a:rPr lang="ms-MY" sz="2200" dirty="0">
                <a:latin typeface="Arial" pitchFamily="34" charset="0"/>
                <a:cs typeface="Arial" pitchFamily="34" charset="0"/>
              </a:rPr>
              <a:t> </a:t>
            </a:r>
            <a:endParaRPr lang="en-US" sz="2200" dirty="0">
              <a:latin typeface="Arial" pitchFamily="34" charset="0"/>
              <a:cs typeface="Arial" pitchFamily="34" charset="0"/>
            </a:endParaRPr>
          </a:p>
          <a:p>
            <a:pPr algn="just"/>
            <a:r>
              <a:rPr lang="en-GB" sz="2200" dirty="0" err="1">
                <a:latin typeface="Arial" pitchFamily="34" charset="0"/>
                <a:cs typeface="Arial" pitchFamily="34" charset="0"/>
              </a:rPr>
              <a:t>Alcalde-González</a:t>
            </a:r>
            <a:r>
              <a:rPr lang="en-GB" sz="2200" dirty="0">
                <a:latin typeface="Arial" pitchFamily="34" charset="0"/>
                <a:cs typeface="Arial" pitchFamily="34" charset="0"/>
              </a:rPr>
              <a:t>, V., </a:t>
            </a:r>
            <a:r>
              <a:rPr lang="en-GB" sz="2200" dirty="0" err="1">
                <a:latin typeface="Arial" pitchFamily="34" charset="0"/>
                <a:cs typeface="Arial" pitchFamily="34" charset="0"/>
              </a:rPr>
              <a:t>Mozo</a:t>
            </a:r>
            <a:r>
              <a:rPr lang="en-GB" sz="2200" dirty="0">
                <a:latin typeface="Arial" pitchFamily="34" charset="0"/>
                <a:cs typeface="Arial" pitchFamily="34" charset="0"/>
              </a:rPr>
              <a:t>, A.G. and </a:t>
            </a:r>
            <a:r>
              <a:rPr lang="en-GB" sz="2200" dirty="0" err="1">
                <a:latin typeface="Arial" pitchFamily="34" charset="0"/>
                <a:cs typeface="Arial" pitchFamily="34" charset="0"/>
              </a:rPr>
              <a:t>Bustos</a:t>
            </a:r>
            <a:r>
              <a:rPr lang="en-GB" sz="2200" dirty="0">
                <a:latin typeface="Arial" pitchFamily="34" charset="0"/>
                <a:cs typeface="Arial" pitchFamily="34" charset="0"/>
              </a:rPr>
              <a:t>, A.V., (2021). No clean rooms, no hotel business: Subversion tactics in Las </a:t>
            </a:r>
            <a:r>
              <a:rPr lang="en-GB" sz="2200" dirty="0" err="1">
                <a:latin typeface="Arial" pitchFamily="34" charset="0"/>
                <a:cs typeface="Arial" pitchFamily="34" charset="0"/>
              </a:rPr>
              <a:t>Kellys</a:t>
            </a:r>
            <a:r>
              <a:rPr lang="en-GB" sz="2200" dirty="0">
                <a:latin typeface="Arial" pitchFamily="34" charset="0"/>
                <a:cs typeface="Arial" pitchFamily="34" charset="0"/>
              </a:rPr>
              <a:t>’ struggle for dignity in hotel housekeeping. Annals of Tourism Research, 91, p.103315.</a:t>
            </a:r>
            <a:endParaRPr lang="en-US" sz="2200" dirty="0">
              <a:latin typeface="Arial" pitchFamily="34" charset="0"/>
              <a:cs typeface="Arial" pitchFamily="34" charset="0"/>
            </a:endParaRPr>
          </a:p>
          <a:p>
            <a:pPr algn="just"/>
            <a:r>
              <a:rPr lang="en-GB" sz="2200" dirty="0">
                <a:latin typeface="Arial" pitchFamily="34" charset="0"/>
                <a:cs typeface="Arial" pitchFamily="34" charset="0"/>
              </a:rPr>
              <a:t>Capua, L.T., (2021). EMPLOYABILITY SKILLS AND COMPETENCIES OF HOSPITALITY MANAGEMENT STUDENTS: BASIS FOR ENHANCED CURRICULUM. Review of International Geographical Education Online, 11(10).</a:t>
            </a:r>
            <a:endParaRPr lang="en-US" sz="2200" dirty="0">
              <a:latin typeface="Arial" pitchFamily="34" charset="0"/>
              <a:cs typeface="Arial" pitchFamily="34" charset="0"/>
            </a:endParaRPr>
          </a:p>
          <a:p>
            <a:pPr algn="just"/>
            <a:r>
              <a:rPr lang="de-DE" sz="2200" dirty="0">
                <a:latin typeface="Arial" pitchFamily="34" charset="0"/>
                <a:cs typeface="Arial" pitchFamily="34" charset="0"/>
              </a:rPr>
              <a:t>Chen, X.A., Wang, R. and Zhang, J., (2022). </a:t>
            </a:r>
            <a:r>
              <a:rPr lang="en-GB" sz="2200" dirty="0">
                <a:latin typeface="Arial" pitchFamily="34" charset="0"/>
                <a:cs typeface="Arial" pitchFamily="34" charset="0"/>
              </a:rPr>
              <a:t>Divide and conquer: A hygienic, efficient, and reliable assembly line for housekeeping. Manufacturing &amp; Service Operations Management, 24(2), pp.938-955.</a:t>
            </a:r>
          </a:p>
          <a:p>
            <a:pPr algn="just"/>
            <a:r>
              <a:rPr lang="en-GB" sz="2200" dirty="0" err="1">
                <a:latin typeface="Arial" pitchFamily="34" charset="0"/>
                <a:cs typeface="Arial" pitchFamily="34" charset="0"/>
              </a:rPr>
              <a:t>Kyalo</a:t>
            </a:r>
            <a:r>
              <a:rPr lang="en-GB" sz="2200" dirty="0">
                <a:latin typeface="Arial" pitchFamily="34" charset="0"/>
                <a:cs typeface="Arial" pitchFamily="34" charset="0"/>
              </a:rPr>
              <a:t>, J., (2023). Effect of Short Course Training on Service Delivery in the Hospitality Industry in Housekeeping and Laundry Department of Kenya </a:t>
            </a:r>
            <a:r>
              <a:rPr lang="en-GB" sz="2200" dirty="0" err="1">
                <a:latin typeface="Arial" pitchFamily="34" charset="0"/>
                <a:cs typeface="Arial" pitchFamily="34" charset="0"/>
              </a:rPr>
              <a:t>Utalii</a:t>
            </a:r>
            <a:r>
              <a:rPr lang="en-GB" sz="2200" dirty="0">
                <a:latin typeface="Arial" pitchFamily="34" charset="0"/>
                <a:cs typeface="Arial" pitchFamily="34" charset="0"/>
              </a:rPr>
              <a:t> College. Journal of Hospitality and Tourism, 3(1), pp.14-30.</a:t>
            </a:r>
            <a:endParaRPr lang="en-US" sz="2200" dirty="0">
              <a:latin typeface="Arial" pitchFamily="34" charset="0"/>
              <a:cs typeface="Arial" pitchFamily="34" charset="0"/>
            </a:endParaRPr>
          </a:p>
          <a:p>
            <a:pPr algn="just"/>
            <a:r>
              <a:rPr lang="de-DE" sz="2200" dirty="0">
                <a:latin typeface="Arial" pitchFamily="34" charset="0"/>
                <a:cs typeface="Arial" pitchFamily="34" charset="0"/>
              </a:rPr>
              <a:t>Thébaud, S., Kornrich, S. and Ruppanner, L., (2021). </a:t>
            </a:r>
            <a:r>
              <a:rPr lang="en-GB" sz="2200" dirty="0">
                <a:latin typeface="Arial" pitchFamily="34" charset="0"/>
                <a:cs typeface="Arial" pitchFamily="34" charset="0"/>
              </a:rPr>
              <a:t>Good housekeeping, great expectations: Gender and housework norms. Sociological Methods &amp; Research, 50(3), pp.1186-1214.</a:t>
            </a:r>
            <a:endParaRPr lang="en-US" sz="2200" dirty="0">
              <a:latin typeface="Arial" pitchFamily="34" charset="0"/>
              <a:cs typeface="Arial" pitchFamily="34" charset="0"/>
            </a:endParaRPr>
          </a:p>
          <a:p>
            <a:pPr algn="just"/>
            <a:r>
              <a:rPr lang="en-GB" sz="2200" dirty="0" err="1">
                <a:latin typeface="Arial" pitchFamily="34" charset="0"/>
                <a:cs typeface="Arial" pitchFamily="34" charset="0"/>
              </a:rPr>
              <a:t>Tra</a:t>
            </a:r>
            <a:r>
              <a:rPr lang="en-GB" sz="2200" dirty="0">
                <a:latin typeface="Arial" pitchFamily="34" charset="0"/>
                <a:cs typeface="Arial" pitchFamily="34" charset="0"/>
              </a:rPr>
              <a:t>, T., (2020). Action plan for training new Housekeeping Employee: case: Hotel Indigo Helsinki.</a:t>
            </a:r>
          </a:p>
          <a:p>
            <a:pPr algn="just"/>
            <a:r>
              <a:rPr lang="en-GB" sz="2200" dirty="0" err="1">
                <a:latin typeface="Arial" pitchFamily="34" charset="0"/>
                <a:cs typeface="Arial" pitchFamily="34" charset="0"/>
              </a:rPr>
              <a:t>Hrabal</a:t>
            </a:r>
            <a:r>
              <a:rPr lang="en-GB" sz="2200" dirty="0">
                <a:latin typeface="Arial" pitchFamily="34" charset="0"/>
                <a:cs typeface="Arial" pitchFamily="34" charset="0"/>
              </a:rPr>
              <a:t>, J.M., Davis, T.N. and Wicker, M.R., (2023). The use of technology to teach daily living skills for adults with autism: A systematic review. Advances in </a:t>
            </a:r>
            <a:r>
              <a:rPr lang="en-GB" sz="2200" dirty="0" err="1">
                <a:latin typeface="Arial" pitchFamily="34" charset="0"/>
                <a:cs typeface="Arial" pitchFamily="34" charset="0"/>
              </a:rPr>
              <a:t>Neurodevelopmental</a:t>
            </a:r>
            <a:r>
              <a:rPr lang="en-GB" sz="2200" dirty="0">
                <a:latin typeface="Arial" pitchFamily="34" charset="0"/>
                <a:cs typeface="Arial" pitchFamily="34" charset="0"/>
              </a:rPr>
              <a:t> Disorders, 7(3), pp.443-458.</a:t>
            </a:r>
            <a:endParaRPr lang="en-US" sz="2200" dirty="0">
              <a:latin typeface="Arial" pitchFamily="34" charset="0"/>
              <a:cs typeface="Arial" pitchFamily="34" charset="0"/>
            </a:endParaRPr>
          </a:p>
          <a:p>
            <a:pPr algn="just"/>
            <a:r>
              <a:rPr lang="en-GB" sz="2200" dirty="0">
                <a:latin typeface="Arial" pitchFamily="34" charset="0"/>
                <a:cs typeface="Arial" pitchFamily="34" charset="0"/>
              </a:rPr>
              <a:t>Cunha, A. and Oliveira, M., (2021), May. Human Resources in the Housekeeping Department: A Case Study. In ICTR 2021 4th International Conference on Tourism Research (Vol. 158). Academic Conferences International.</a:t>
            </a:r>
            <a:endParaRPr lang="en-US" sz="2200" dirty="0">
              <a:latin typeface="Arial" pitchFamily="34" charset="0"/>
              <a:cs typeface="Arial" pitchFamily="34" charset="0"/>
            </a:endParaRPr>
          </a:p>
          <a:p>
            <a:pPr algn="just"/>
            <a:r>
              <a:rPr lang="en-GB" sz="2200" dirty="0">
                <a:latin typeface="Arial" pitchFamily="34" charset="0"/>
                <a:cs typeface="Arial" pitchFamily="34" charset="0"/>
              </a:rPr>
              <a:t>Whiting, R. and </a:t>
            </a:r>
            <a:r>
              <a:rPr lang="en-GB" sz="2200" dirty="0" err="1">
                <a:latin typeface="Arial" pitchFamily="34" charset="0"/>
                <a:cs typeface="Arial" pitchFamily="34" charset="0"/>
              </a:rPr>
              <a:t>Symon</a:t>
            </a:r>
            <a:r>
              <a:rPr lang="en-GB" sz="2200" dirty="0">
                <a:latin typeface="Arial" pitchFamily="34" charset="0"/>
                <a:cs typeface="Arial" pitchFamily="34" charset="0"/>
              </a:rPr>
              <a:t>, G., (2020). </a:t>
            </a:r>
            <a:r>
              <a:rPr lang="en-GB" sz="2200" dirty="0" err="1">
                <a:latin typeface="Arial" pitchFamily="34" charset="0"/>
                <a:cs typeface="Arial" pitchFamily="34" charset="0"/>
              </a:rPr>
              <a:t>Digi</a:t>
            </a:r>
            <a:r>
              <a:rPr lang="en-GB" sz="2200" dirty="0">
                <a:latin typeface="Arial" pitchFamily="34" charset="0"/>
                <a:cs typeface="Arial" pitchFamily="34" charset="0"/>
              </a:rPr>
              <a:t>-housekeeping: the invisible work of flexibility. Work, employment and society, 34(6), pp.1079-1096.</a:t>
            </a:r>
            <a:endParaRPr lang="en-US" sz="2200" dirty="0">
              <a:latin typeface="Arial" pitchFamily="34" charset="0"/>
              <a:cs typeface="Arial" pitchFamily="34" charset="0"/>
            </a:endParaRPr>
          </a:p>
          <a:p>
            <a:pPr algn="just"/>
            <a:r>
              <a:rPr lang="en-GB" sz="2200" dirty="0" err="1">
                <a:latin typeface="Arial" pitchFamily="34" charset="0"/>
                <a:cs typeface="Arial" pitchFamily="34" charset="0"/>
              </a:rPr>
              <a:t>Wirya</a:t>
            </a:r>
            <a:r>
              <a:rPr lang="en-GB" sz="2200" dirty="0">
                <a:latin typeface="Arial" pitchFamily="34" charset="0"/>
                <a:cs typeface="Arial" pitchFamily="34" charset="0"/>
              </a:rPr>
              <a:t>, I.M.S., (2023). Analysis of the Implementation of Standard Operating Procedures (SOP) in the Housekeeping and Front Office Department of </a:t>
            </a:r>
            <a:r>
              <a:rPr lang="en-GB" sz="2200" dirty="0" err="1">
                <a:latin typeface="Arial" pitchFamily="34" charset="0"/>
                <a:cs typeface="Arial" pitchFamily="34" charset="0"/>
              </a:rPr>
              <a:t>Frii</a:t>
            </a:r>
            <a:r>
              <a:rPr lang="en-GB" sz="2200" dirty="0">
                <a:latin typeface="Arial" pitchFamily="34" charset="0"/>
                <a:cs typeface="Arial" pitchFamily="34" charset="0"/>
              </a:rPr>
              <a:t> Bali Echo Beach Hotel </a:t>
            </a:r>
            <a:r>
              <a:rPr lang="en-GB" sz="2200" dirty="0" err="1">
                <a:latin typeface="Arial" pitchFamily="34" charset="0"/>
                <a:cs typeface="Arial" pitchFamily="34" charset="0"/>
              </a:rPr>
              <a:t>Canggu</a:t>
            </a:r>
            <a:r>
              <a:rPr lang="en-GB" sz="2200" dirty="0">
                <a:latin typeface="Arial" pitchFamily="34" charset="0"/>
                <a:cs typeface="Arial" pitchFamily="34" charset="0"/>
              </a:rPr>
              <a:t>. </a:t>
            </a:r>
            <a:r>
              <a:rPr lang="en-GB" sz="2200" dirty="0" err="1">
                <a:latin typeface="Arial" pitchFamily="34" charset="0"/>
                <a:cs typeface="Arial" pitchFamily="34" charset="0"/>
              </a:rPr>
              <a:t>Jurnal</a:t>
            </a:r>
            <a:r>
              <a:rPr lang="en-GB" sz="2200" dirty="0">
                <a:latin typeface="Arial" pitchFamily="34" charset="0"/>
                <a:cs typeface="Arial" pitchFamily="34" charset="0"/>
              </a:rPr>
              <a:t> </a:t>
            </a:r>
            <a:r>
              <a:rPr lang="en-GB" sz="2200" dirty="0" err="1">
                <a:latin typeface="Arial" pitchFamily="34" charset="0"/>
                <a:cs typeface="Arial" pitchFamily="34" charset="0"/>
              </a:rPr>
              <a:t>Manajemen</a:t>
            </a:r>
            <a:r>
              <a:rPr lang="en-GB" sz="2200" dirty="0">
                <a:latin typeface="Arial" pitchFamily="34" charset="0"/>
                <a:cs typeface="Arial" pitchFamily="34" charset="0"/>
              </a:rPr>
              <a:t> </a:t>
            </a:r>
            <a:r>
              <a:rPr lang="en-GB" sz="2200" dirty="0" err="1">
                <a:latin typeface="Arial" pitchFamily="34" charset="0"/>
                <a:cs typeface="Arial" pitchFamily="34" charset="0"/>
              </a:rPr>
              <a:t>Pelayanan</a:t>
            </a:r>
            <a:r>
              <a:rPr lang="en-GB" sz="2200" dirty="0">
                <a:latin typeface="Arial" pitchFamily="34" charset="0"/>
                <a:cs typeface="Arial" pitchFamily="34" charset="0"/>
              </a:rPr>
              <a:t> Hotel, 7(1), pp.192-223.</a:t>
            </a:r>
            <a:endParaRPr lang="en-US" sz="2200" dirty="0">
              <a:latin typeface="Arial" pitchFamily="34" charset="0"/>
              <a:cs typeface="Arial" pitchFamily="34" charset="0"/>
            </a:endParaRPr>
          </a:p>
          <a:p>
            <a:pPr algn="just"/>
            <a:r>
              <a:rPr lang="en-GB" sz="2200" dirty="0" err="1">
                <a:latin typeface="Arial" pitchFamily="34" charset="0"/>
                <a:cs typeface="Arial" pitchFamily="34" charset="0"/>
              </a:rPr>
              <a:t>Yusof</a:t>
            </a:r>
            <a:r>
              <a:rPr lang="en-GB" sz="2200" dirty="0">
                <a:latin typeface="Arial" pitchFamily="34" charset="0"/>
                <a:cs typeface="Arial" pitchFamily="34" charset="0"/>
              </a:rPr>
              <a:t>, M.F.M., Mohammad, R. and Ismail, S.H., (2021). Work-Related Low Back Pain among Hotel Housekeeping Workers at Kuala Lumpur. Journal of Advanced Research in Applied Sciences and Engineering Technology, 25(1), pp.80-93.</a:t>
            </a:r>
            <a:endParaRPr lang="en-US" sz="2200" dirty="0">
              <a:latin typeface="Arial" pitchFamily="34" charset="0"/>
              <a:cs typeface="Arial" pitchFamily="34" charset="0"/>
            </a:endParaRPr>
          </a:p>
          <a:p>
            <a:endParaRPr lang="en-US" sz="2000" dirty="0"/>
          </a:p>
          <a:p>
            <a:pPr algn="just"/>
            <a:endParaRPr lang="en-US" sz="2000" dirty="0">
              <a:latin typeface="Arial" pitchFamily="34" charset="0"/>
              <a:cs typeface="Arial"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71472" y="2500306"/>
            <a:ext cx="8229600" cy="914400"/>
          </a:xfrm>
        </p:spPr>
        <p:txBody>
          <a:bodyPr>
            <a:normAutofit/>
          </a:bodyPr>
          <a:lstStyle/>
          <a:p>
            <a:pPr algn="ctr"/>
            <a:r>
              <a:rPr lang="en-US" sz="5400" dirty="0">
                <a:latin typeface="Arial" pitchFamily="34" charset="0"/>
                <a:cs typeface="Arial" pitchFamily="34" charset="0"/>
              </a:rPr>
              <a:t>Thank you </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91</TotalTime>
  <Words>2148</Words>
  <Application>Microsoft Office PowerPoint</Application>
  <PresentationFormat>On-screen Show (4:3)</PresentationFormat>
  <Paragraphs>133</Paragraphs>
  <Slides>14</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Constantia</vt:lpstr>
      <vt:lpstr>Wingdings 2</vt:lpstr>
      <vt:lpstr>Flow</vt:lpstr>
      <vt:lpstr>Health and safety guide</vt:lpstr>
      <vt:lpstr>Table of Contents </vt:lpstr>
      <vt:lpstr>Potential risks  </vt:lpstr>
      <vt:lpstr>PowerPoint Presentation</vt:lpstr>
      <vt:lpstr>PowerPoint Presentation</vt:lpstr>
      <vt:lpstr>Precautions  </vt:lpstr>
      <vt:lpstr>PowerPoint Presentation</vt:lpstr>
      <vt:lpstr>Procedures  </vt:lpstr>
      <vt:lpstr>PowerPoint Presentation</vt:lpstr>
      <vt:lpstr>Equipment  </vt:lpstr>
      <vt:lpstr>Hazard mitigation  </vt:lpstr>
      <vt:lpstr>PowerPoint Presentation</vt:lpstr>
      <vt:lpstr>References </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safety guide</dc:title>
  <dc:creator>PC</dc:creator>
  <cp:lastModifiedBy>mihai tabaranu</cp:lastModifiedBy>
  <cp:revision>9</cp:revision>
  <dcterms:created xsi:type="dcterms:W3CDTF">2024-02-09T11:00:15Z</dcterms:created>
  <dcterms:modified xsi:type="dcterms:W3CDTF">2024-02-21T15:36:15Z</dcterms:modified>
</cp:coreProperties>
</file>