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7" r:id="rId3"/>
    <p:sldId id="258" r:id="rId4"/>
    <p:sldId id="264" r:id="rId5"/>
    <p:sldId id="267" r:id="rId6"/>
    <p:sldId id="261" r:id="rId7"/>
    <p:sldId id="268" r:id="rId8"/>
    <p:sldId id="269" r:id="rId9"/>
  </p:sldIdLst>
  <p:sldSz cx="12192000" cy="6858000"/>
  <p:notesSz cx="6858000" cy="9144000"/>
  <p:embeddedFontLst>
    <p:embeddedFont>
      <p:font typeface="Winter Delice" charset="0"/>
      <p:regular r:id="rId13"/>
    </p:embeddedFont>
    <p:embeddedFont>
      <p:font typeface="Calibri" panose="020F0502020204030204" charset="0"/>
      <p:regular r:id="rId14"/>
      <p:bold r:id="rId15"/>
      <p:italic r:id="rId16"/>
      <p:boldItalic r:id="rId17"/>
    </p:embeddedFont>
    <p:embeddedFont>
      <p:font typeface="微软雅黑" panose="020B0503020204020204" charset="-122"/>
      <p:regular r:id="rId18"/>
    </p:embeddedFont>
  </p:embeddedFontLst>
  <p:custDataLst>
    <p:tags r:id="rId1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gs" Target="tags/tag9.xml"/><Relationship Id="rId18" Type="http://schemas.openxmlformats.org/officeDocument/2006/relationships/font" Target="fonts/font6.fntdata"/><Relationship Id="rId17" Type="http://schemas.openxmlformats.org/officeDocument/2006/relationships/font" Target="fonts/font5.fntdata"/><Relationship Id="rId16" Type="http://schemas.openxmlformats.org/officeDocument/2006/relationships/font" Target="fonts/font4.fntdata"/><Relationship Id="rId15" Type="http://schemas.openxmlformats.org/officeDocument/2006/relationships/font" Target="fonts/font3.fntdata"/><Relationship Id="rId14" Type="http://schemas.openxmlformats.org/officeDocument/2006/relationships/font" Target="fonts/font2.fntdata"/><Relationship Id="rId13" Type="http://schemas.openxmlformats.org/officeDocument/2006/relationships/font" Target="fonts/font1.fntdata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3" Type="http://schemas.openxmlformats.org/officeDocument/2006/relationships/image" Target="../media/image2.jpeg"/><Relationship Id="rId2" Type="http://schemas.openxmlformats.org/officeDocument/2006/relationships/tags" Target="../tags/tag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3.xml"/><Relationship Id="rId7" Type="http://schemas.openxmlformats.org/officeDocument/2006/relationships/image" Target="../media/image10.jpeg"/><Relationship Id="rId6" Type="http://schemas.openxmlformats.org/officeDocument/2006/relationships/image" Target="../media/image5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3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4.xml"/><Relationship Id="rId4" Type="http://schemas.openxmlformats.org/officeDocument/2006/relationships/image" Target="../media/image12.jpeg"/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5.xml"/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3" Type="http://schemas.openxmlformats.org/officeDocument/2006/relationships/image" Target="../media/image14.jpeg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8.xml"/><Relationship Id="rId4" Type="http://schemas.openxmlformats.org/officeDocument/2006/relationships/image" Target="../media/image23.jpeg"/><Relationship Id="rId3" Type="http://schemas.openxmlformats.org/officeDocument/2006/relationships/image" Target="../media/image22.jpeg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000760" y="4439285"/>
            <a:ext cx="9880600" cy="8718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800" b="1">
                <a:solidFill>
                  <a:schemeClr val="tx1"/>
                </a:solidFill>
              </a:rPr>
              <a:t>What does it mean  to breathe new life into traditions that have survived for centuries?</a:t>
            </a:r>
            <a:r>
              <a:rPr lang="en-US" altLang="zh-CN">
                <a:solidFill>
                  <a:srgbClr val="FF0000"/>
                </a:solidFill>
              </a:rPr>
              <a:t> </a:t>
            </a:r>
            <a:endParaRPr lang="en-US" altLang="zh-CN">
              <a:solidFill>
                <a:srgbClr val="FF0000"/>
              </a:solidFill>
            </a:endParaRPr>
          </a:p>
          <a:p>
            <a:pPr algn="ctr"/>
            <a:endParaRPr lang="en-US" altLang="zh-CN">
              <a:solidFill>
                <a:schemeClr val="tx1"/>
              </a:solidFill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665980" y="6192520"/>
            <a:ext cx="272859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>
                <a:sym typeface="+mn-ea"/>
              </a:rPr>
              <a:t>Yexuan Zhang</a:t>
            </a:r>
            <a:endParaRPr lang="en-US" altLang="zh-CN">
              <a:sym typeface="+mn-ea"/>
            </a:endParaRPr>
          </a:p>
          <a:p>
            <a:pPr algn="ctr"/>
            <a:endParaRPr lang="zh-CN" altLang="en-US" sz="2400"/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13" name="图片 12" descr="R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43305" y="1493520"/>
            <a:ext cx="2769870" cy="2784475"/>
          </a:xfrm>
          <a:prstGeom prst="rect">
            <a:avLst/>
          </a:prstGeom>
        </p:spPr>
      </p:pic>
      <p:pic>
        <p:nvPicPr>
          <p:cNvPr id="16" name="图片 15" descr="未标题-2@2x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6885" y="1493520"/>
            <a:ext cx="3070860" cy="2784475"/>
          </a:xfrm>
          <a:prstGeom prst="rect">
            <a:avLst/>
          </a:prstGeom>
        </p:spPr>
      </p:pic>
      <p:pic>
        <p:nvPicPr>
          <p:cNvPr id="11" name="图片 10" descr="微信截图_20241203021903"/>
          <p:cNvPicPr>
            <a:picLocks noChangeAspect="1"/>
          </p:cNvPicPr>
          <p:nvPr/>
        </p:nvPicPr>
        <p:blipFill>
          <a:blip r:embed="rId5">
            <a:grayscl/>
            <a:lum bright="-6000" contrast="12000"/>
          </a:blip>
          <a:stretch>
            <a:fillRect/>
          </a:stretch>
        </p:blipFill>
        <p:spPr>
          <a:xfrm>
            <a:off x="7858125" y="1493520"/>
            <a:ext cx="3000375" cy="2785110"/>
          </a:xfrm>
          <a:prstGeom prst="rect">
            <a:avLst/>
          </a:prstGeom>
        </p:spPr>
      </p:pic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195830" y="5357495"/>
            <a:ext cx="785812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>
                <a:sym typeface="+mn-ea"/>
              </a:rPr>
              <a:t>The inheritance and innovation of Nanjing intangible cultural heritage handicrafts in the context of digital </a:t>
            </a:r>
            <a:r>
              <a:rPr>
                <a:sym typeface="+mn-ea"/>
              </a:rPr>
              <a:t>Intelligence 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微信截图_20241203062008@1.5x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26895" y="3429000"/>
            <a:ext cx="4051300" cy="250634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70915" y="133286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How can I prove that I am a contemporary practitioner?</a:t>
            </a:r>
            <a:endParaRPr lang="en-US" altLang="zh-CN" sz="2400">
              <a:solidFill>
                <a:schemeClr val="tx1"/>
              </a:solidFill>
            </a:endParaRPr>
          </a:p>
          <a:p>
            <a:pPr algn="l"/>
            <a:endParaRPr lang="en-US" altLang="zh-CN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2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7" name="图片 6" descr="微信图片_202412030226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0665" y="2366010"/>
            <a:ext cx="1748790" cy="17621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28395" y="1852930"/>
            <a:ext cx="50177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Two aspects</a:t>
            </a:r>
            <a:r>
              <a:rPr lang="zh-CN" altLang="en-US"/>
              <a:t>：</a:t>
            </a:r>
            <a:r>
              <a:rPr lang="en-US" altLang="zh-CN"/>
              <a:t>  </a:t>
            </a:r>
            <a:endParaRPr lang="zh-CN" altLang="en-US"/>
          </a:p>
        </p:txBody>
      </p:sp>
      <p:pic>
        <p:nvPicPr>
          <p:cNvPr id="12" name="图片 11" descr="微信截图_2024120306210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8105" y="2182495"/>
            <a:ext cx="1943100" cy="2275840"/>
          </a:xfrm>
          <a:prstGeom prst="rect">
            <a:avLst/>
          </a:prstGeom>
        </p:spPr>
      </p:pic>
      <p:pic>
        <p:nvPicPr>
          <p:cNvPr id="14" name="图片 13" descr="微信截图_20241203062034"/>
          <p:cNvPicPr>
            <a:picLocks noChangeAspect="1"/>
          </p:cNvPicPr>
          <p:nvPr/>
        </p:nvPicPr>
        <p:blipFill>
          <a:blip r:embed="rId5"/>
          <a:srcRect t="5433"/>
          <a:stretch>
            <a:fillRect/>
          </a:stretch>
        </p:blipFill>
        <p:spPr>
          <a:xfrm>
            <a:off x="7125970" y="4399915"/>
            <a:ext cx="3785235" cy="160782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3434715" y="2697480"/>
            <a:ext cx="28092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Community environment</a:t>
            </a:r>
            <a:endParaRPr lang="en-US" altLang="zh-CN"/>
          </a:p>
          <a:p>
            <a:r>
              <a:rPr lang="en-US" altLang="zh-CN"/>
              <a:t>Education background</a:t>
            </a:r>
            <a:endParaRPr lang="en-US" altLang="zh-CN"/>
          </a:p>
        </p:txBody>
      </p:sp>
      <p:sp>
        <p:nvSpPr>
          <p:cNvPr id="16" name="文本框 15"/>
          <p:cNvSpPr txBox="1"/>
          <p:nvPr/>
        </p:nvSpPr>
        <p:spPr>
          <a:xfrm>
            <a:off x="3465195" y="2304415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b="1"/>
              <a:t>External factors</a:t>
            </a:r>
            <a:endParaRPr lang="zh-CN" altLang="en-US" b="1"/>
          </a:p>
        </p:txBody>
      </p:sp>
      <p:sp>
        <p:nvSpPr>
          <p:cNvPr id="17" name="文本框 16"/>
          <p:cNvSpPr txBox="1"/>
          <p:nvPr/>
        </p:nvSpPr>
        <p:spPr>
          <a:xfrm>
            <a:off x="7125970" y="2329180"/>
            <a:ext cx="17430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/>
              <a:t>Internal factor</a:t>
            </a:r>
            <a:endParaRPr lang="zh-CN" altLang="en-US" b="1"/>
          </a:p>
        </p:txBody>
      </p:sp>
      <p:sp>
        <p:nvSpPr>
          <p:cNvPr id="19" name="文本框 18"/>
          <p:cNvSpPr txBox="1"/>
          <p:nvPr/>
        </p:nvSpPr>
        <p:spPr>
          <a:xfrm>
            <a:off x="7125970" y="2755900"/>
            <a:ext cx="20859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Creative Concept</a:t>
            </a:r>
            <a:endParaRPr lang="en-US" altLang="zh-CN"/>
          </a:p>
          <a:p>
            <a:r>
              <a:rPr lang="en-US" altLang="zh-CN"/>
              <a:t>Technological Innovation</a:t>
            </a:r>
            <a:endParaRPr lang="en-US" altLang="zh-CN"/>
          </a:p>
        </p:txBody>
      </p:sp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sp>
        <p:nvSpPr>
          <p:cNvPr id="22" name="右箭头 21"/>
          <p:cNvSpPr/>
          <p:nvPr/>
        </p:nvSpPr>
        <p:spPr>
          <a:xfrm>
            <a:off x="6065520" y="3747770"/>
            <a:ext cx="834390" cy="1248410"/>
          </a:xfrm>
          <a:prstGeom prst="rightArrow">
            <a:avLst>
              <a:gd name="adj1" fmla="val 50000"/>
              <a:gd name="adj2" fmla="val 50628"/>
            </a:avLst>
          </a:prstGeom>
          <a:blipFill rotWithShape="1">
            <a:blip r:embed="rId7"/>
            <a:stretch>
              <a:fillRect/>
            </a:stretch>
          </a:blipFill>
          <a:ln w="38100"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70915" y="133286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lang="en-US" sz="2400">
                <a:solidFill>
                  <a:schemeClr val="tx1"/>
                </a:solidFill>
              </a:rPr>
              <a:t>The definition of intangible cultural heritage (ICH) in contempory context</a:t>
            </a:r>
            <a:endParaRPr lang="en-US" altLang="zh-CN" sz="2400">
              <a:solidFill>
                <a:schemeClr val="tx1"/>
              </a:solidFill>
            </a:endParaRPr>
          </a:p>
          <a:p>
            <a:pPr algn="l"/>
            <a:endParaRPr lang="en-US" altLang="zh-CN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pic>
        <p:nvPicPr>
          <p:cNvPr id="5" name="图片 4" descr="unesco_ich_convention_2003_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000" y="2256790"/>
            <a:ext cx="3479165" cy="2635885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1151890" y="5905500"/>
            <a:ext cx="47605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1400"/>
              <a:t>Considering the importance of the ICH as a mainspring of cultural diversity and a guarantee of sustainable development</a:t>
            </a:r>
            <a:endParaRPr lang="en-US" altLang="zh-CN" sz="1400"/>
          </a:p>
        </p:txBody>
      </p:sp>
      <p:sp>
        <p:nvSpPr>
          <p:cNvPr id="19" name="文本框 18"/>
          <p:cNvSpPr txBox="1"/>
          <p:nvPr/>
        </p:nvSpPr>
        <p:spPr>
          <a:xfrm>
            <a:off x="1651000" y="4982845"/>
            <a:ext cx="347916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>
                <a:solidFill>
                  <a:schemeClr val="accent1">
                    <a:lumMod val="50000"/>
                  </a:schemeClr>
                </a:solidFill>
              </a:rPr>
              <a:t>United Nations Educational ,Scientific and Cultural Organization</a:t>
            </a:r>
            <a:endParaRPr lang="en-US" altLang="zh-CN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" name="图片 19" descr="微信截图_202412040057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1565" y="1917700"/>
            <a:ext cx="2625090" cy="250698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7035800" y="4549140"/>
            <a:ext cx="50857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>
                <a:solidFill>
                  <a:srgbClr val="C00000"/>
                </a:solidFill>
              </a:rPr>
              <a:t>China Intangible Cultural Heritage</a:t>
            </a:r>
            <a:endParaRPr lang="en-US" altLang="zh-CN" sz="2000" b="1">
              <a:solidFill>
                <a:srgbClr val="C00000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782435" y="5870575"/>
            <a:ext cx="443674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/>
              <a:t>Chinese government encourages and supports the utilization of the special advantages of intangible cultural heritage resources</a:t>
            </a:r>
            <a:endParaRPr lang="en-US" altLang="zh-CN" sz="1400"/>
          </a:p>
        </p:txBody>
      </p:sp>
      <p:sp>
        <p:nvSpPr>
          <p:cNvPr id="24" name="文本框 23"/>
          <p:cNvSpPr txBox="1"/>
          <p:nvPr/>
        </p:nvSpPr>
        <p:spPr>
          <a:xfrm>
            <a:off x="6911975" y="5180965"/>
            <a:ext cx="417766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>
                <a:solidFill>
                  <a:srgbClr val="C00000"/>
                </a:solidFill>
              </a:rPr>
              <a:t>Law of the People's Republic of China on Intangible Cultural Heritage</a:t>
            </a:r>
            <a:endParaRPr lang="en-US" altLang="zh-CN">
              <a:solidFill>
                <a:srgbClr val="C00000"/>
              </a:solidFill>
            </a:endParaRPr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20115" y="136334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sz="2400">
                <a:sym typeface="+mn-ea"/>
              </a:rPr>
              <a:t> </a:t>
            </a:r>
            <a:r>
              <a:rPr lang="en-US" altLang="zh-CN" sz="2400">
                <a:sym typeface="+mn-ea"/>
              </a:rPr>
              <a:t> Why </a:t>
            </a:r>
            <a:r>
              <a:rPr lang="en-US" altLang="zh-CN" sz="2400">
                <a:sym typeface="+mn-ea"/>
              </a:rPr>
              <a:t>I wanted to do research on this topic?</a:t>
            </a:r>
            <a:endParaRPr lang="en-US" altLang="zh-CN" sz="2400">
              <a:solidFill>
                <a:schemeClr val="tx1"/>
              </a:solidFill>
            </a:endParaRPr>
          </a:p>
          <a:p>
            <a:pPr algn="l"/>
            <a:endParaRPr lang="en-US" altLang="zh-CN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2" name="图片 1" descr="微信截图_202412030127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0470" y="2472055"/>
            <a:ext cx="4110990" cy="287909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725545" y="5351145"/>
            <a:ext cx="43745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1600"/>
              <a:t>A simple example help us to understand the relationship between contempory technology and traditional crafts</a:t>
            </a:r>
            <a:endParaRPr lang="en-US" altLang="zh-CN" sz="1600"/>
          </a:p>
        </p:txBody>
      </p:sp>
      <p:pic>
        <p:nvPicPr>
          <p:cNvPr id="13" name="图片 12" descr="微信截图_20241203012744"/>
          <p:cNvPicPr>
            <a:picLocks noChangeAspect="1"/>
          </p:cNvPicPr>
          <p:nvPr/>
        </p:nvPicPr>
        <p:blipFill>
          <a:blip r:embed="rId2"/>
          <a:srcRect l="13755" t="23542" r="52770" b="52665"/>
          <a:stretch>
            <a:fillRect/>
          </a:stretch>
        </p:blipFill>
        <p:spPr>
          <a:xfrm>
            <a:off x="1477010" y="2472055"/>
            <a:ext cx="2209165" cy="1099820"/>
          </a:xfrm>
          <a:prstGeom prst="roundRect">
            <a:avLst/>
          </a:prstGeom>
        </p:spPr>
      </p:pic>
      <p:pic>
        <p:nvPicPr>
          <p:cNvPr id="7" name="图片 6" descr="微信截图_20241203012744"/>
          <p:cNvPicPr>
            <a:picLocks noChangeAspect="1"/>
          </p:cNvPicPr>
          <p:nvPr/>
        </p:nvPicPr>
        <p:blipFill>
          <a:blip r:embed="rId2"/>
          <a:srcRect l="43586" t="58008" r="8540" b="11789"/>
          <a:stretch>
            <a:fillRect/>
          </a:stretch>
        </p:blipFill>
        <p:spPr>
          <a:xfrm>
            <a:off x="7945755" y="3961765"/>
            <a:ext cx="3145155" cy="1389380"/>
          </a:xfrm>
          <a:prstGeom prst="round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056640" y="1848485"/>
            <a:ext cx="90189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Part one:The development of intangible cultural heritage</a:t>
            </a:r>
            <a:endParaRPr lang="en-US" altLang="zh-CN"/>
          </a:p>
        </p:txBody>
      </p:sp>
      <p:sp>
        <p:nvSpPr>
          <p:cNvPr id="14" name="文本框 13"/>
          <p:cNvSpPr txBox="1"/>
          <p:nvPr/>
        </p:nvSpPr>
        <p:spPr>
          <a:xfrm>
            <a:off x="1389380" y="3679190"/>
            <a:ext cx="22967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/>
            <a:r>
              <a:rPr lang="en-US" altLang="zh-CN" sz="1600"/>
              <a:t>Let’s pretend that tractor represent contempory technology</a:t>
            </a:r>
            <a:endParaRPr lang="en-US" altLang="zh-CN" sz="1600"/>
          </a:p>
        </p:txBody>
      </p:sp>
      <p:sp>
        <p:nvSpPr>
          <p:cNvPr id="15" name="文本框 14"/>
          <p:cNvSpPr txBox="1"/>
          <p:nvPr/>
        </p:nvSpPr>
        <p:spPr>
          <a:xfrm>
            <a:off x="7933690" y="2966720"/>
            <a:ext cx="28670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/>
              <a:t>And this farm cattle represent traditional craftsmanship</a:t>
            </a:r>
            <a:endParaRPr lang="en-US" altLang="zh-CN"/>
          </a:p>
        </p:txBody>
      </p:sp>
      <p:sp>
        <p:nvSpPr>
          <p:cNvPr id="17" name="右箭头 16"/>
          <p:cNvSpPr/>
          <p:nvPr/>
        </p:nvSpPr>
        <p:spPr>
          <a:xfrm rot="10800000">
            <a:off x="7500620" y="4391660"/>
            <a:ext cx="599440" cy="296545"/>
          </a:xfrm>
          <a:prstGeom prst="rightArrow">
            <a:avLst/>
          </a:prstGeom>
          <a:solidFill>
            <a:srgbClr val="CA0000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右箭头 17"/>
          <p:cNvSpPr/>
          <p:nvPr/>
        </p:nvSpPr>
        <p:spPr>
          <a:xfrm rot="960000">
            <a:off x="3493135" y="3009265"/>
            <a:ext cx="840105" cy="236220"/>
          </a:xfrm>
          <a:prstGeom prst="rightArrow">
            <a:avLst/>
          </a:prstGeom>
          <a:solidFill>
            <a:schemeClr val="accent1"/>
          </a:solidFill>
          <a:ln w="28575" cmpd="sng">
            <a:solidFill>
              <a:schemeClr val="bg1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822190" y="3571875"/>
            <a:ext cx="2638425" cy="5835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p>
            <a:r>
              <a:rPr lang="en-US" altLang="zh-CN" sz="3200" b="1">
                <a:solidFill>
                  <a:srgbClr val="FFFF00"/>
                </a:solidFill>
                <a:effectLst/>
              </a:rPr>
              <a:t>Standpoint</a:t>
            </a:r>
            <a:endParaRPr lang="en-US" altLang="zh-CN" sz="3200" b="1">
              <a:solidFill>
                <a:srgbClr val="FFFF00"/>
              </a:solidFill>
              <a:effectLst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554480" y="4894580"/>
            <a:ext cx="20548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Technology</a:t>
            </a:r>
            <a:endParaRPr lang="en-US" altLang="zh-CN" sz="28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上箭头 18"/>
          <p:cNvSpPr/>
          <p:nvPr/>
        </p:nvSpPr>
        <p:spPr>
          <a:xfrm>
            <a:off x="2226945" y="4526280"/>
            <a:ext cx="402590" cy="503555"/>
          </a:xfrm>
          <a:prstGeom prst="upArrow">
            <a:avLst/>
          </a:prstGeom>
          <a:gradFill>
            <a:gsLst>
              <a:gs pos="0">
                <a:srgbClr val="0060EA"/>
              </a:gs>
              <a:gs pos="100000">
                <a:srgbClr val="00C0FA"/>
              </a:gs>
            </a:gsLst>
            <a:lin ang="27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9785985" y="2472055"/>
            <a:ext cx="20548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Tradition</a:t>
            </a:r>
            <a:endParaRPr lang="en-US" altLang="zh-CN" sz="28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2" name="上箭头 21"/>
          <p:cNvSpPr/>
          <p:nvPr/>
        </p:nvSpPr>
        <p:spPr>
          <a:xfrm rot="10800000">
            <a:off x="10330180" y="2994025"/>
            <a:ext cx="402590" cy="821690"/>
          </a:xfrm>
          <a:prstGeom prst="upArrow">
            <a:avLst/>
          </a:prstGeom>
          <a:gradFill>
            <a:gsLst>
              <a:gs pos="85000">
                <a:srgbClr val="FF0000"/>
              </a:gs>
              <a:gs pos="0">
                <a:schemeClr val="bg1"/>
              </a:gs>
            </a:gsLst>
            <a:lin ang="189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70915" y="133286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Why </a:t>
            </a:r>
            <a:r>
              <a:rPr lang="en-US" altLang="zh-CN" sz="2400">
                <a:solidFill>
                  <a:schemeClr val="tx1"/>
                </a:solidFill>
              </a:rPr>
              <a:t>I wanted to do research on this topic?</a:t>
            </a:r>
            <a:endParaRPr lang="en-US" altLang="zh-CN" sz="2400">
              <a:solidFill>
                <a:schemeClr val="tx1"/>
              </a:solidFill>
            </a:endParaRPr>
          </a:p>
          <a:p>
            <a:pPr algn="l"/>
            <a:endParaRPr lang="en-US" altLang="zh-CN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pic>
        <p:nvPicPr>
          <p:cNvPr id="13" name="图片 12" descr="微信截图_20241203084556"/>
          <p:cNvPicPr>
            <a:picLocks noChangeAspect="1"/>
          </p:cNvPicPr>
          <p:nvPr/>
        </p:nvPicPr>
        <p:blipFill>
          <a:blip r:embed="rId3"/>
          <a:srcRect l="3222" r="4398"/>
          <a:stretch>
            <a:fillRect/>
          </a:stretch>
        </p:blipFill>
        <p:spPr>
          <a:xfrm>
            <a:off x="1247775" y="2726055"/>
            <a:ext cx="2262505" cy="2641600"/>
          </a:xfrm>
          <a:prstGeom prst="rect">
            <a:avLst/>
          </a:prstGeom>
        </p:spPr>
      </p:pic>
      <p:pic>
        <p:nvPicPr>
          <p:cNvPr id="5" name="图片 4" descr="微信截图_20241203173911"/>
          <p:cNvPicPr>
            <a:picLocks noChangeAspect="1"/>
          </p:cNvPicPr>
          <p:nvPr/>
        </p:nvPicPr>
        <p:blipFill>
          <a:blip r:embed="rId4"/>
          <a:srcRect l="14938" r="15662"/>
          <a:stretch>
            <a:fillRect/>
          </a:stretch>
        </p:blipFill>
        <p:spPr>
          <a:xfrm>
            <a:off x="3594100" y="2726055"/>
            <a:ext cx="2032000" cy="2635885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1911985" y="1771015"/>
            <a:ext cx="1628775" cy="26104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p>
            <a:r>
              <a:rPr lang="en-US" altLang="zh-CN" sz="138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Winter Delice" charset="0"/>
                <a:cs typeface="Winter Delice" charset="0"/>
              </a:rPr>
              <a:t>?</a:t>
            </a:r>
            <a:endParaRPr lang="en-US" altLang="zh-CN" sz="138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Winter Delice" charset="0"/>
              <a:cs typeface="Winter Delice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36650" y="1800860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Part </a:t>
            </a:r>
            <a:r>
              <a:rPr lang="en-US" altLang="zh-CN">
                <a:sym typeface="+mn-ea"/>
              </a:rPr>
              <a:t>Two:J</a:t>
            </a:r>
            <a:r>
              <a:rPr lang="en-US">
                <a:sym typeface="+mn-ea"/>
              </a:rPr>
              <a:t>udgement of value</a:t>
            </a:r>
            <a:endParaRPr lang="en-US"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626100" y="4616450"/>
            <a:ext cx="39681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Standpoint </a:t>
            </a:r>
            <a:r>
              <a:rPr lang="en-US" altLang="zh-CN" sz="240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of aboriginal</a:t>
            </a:r>
            <a:endParaRPr lang="en-US" altLang="zh-CN" sz="240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pic>
        <p:nvPicPr>
          <p:cNvPr id="14" name="图片 13" descr="微信截图_202412041803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6195" y="2726055"/>
            <a:ext cx="2310765" cy="1923415"/>
          </a:xfrm>
          <a:prstGeom prst="rect">
            <a:avLst/>
          </a:prstGeom>
        </p:spPr>
      </p:pic>
      <p:pic>
        <p:nvPicPr>
          <p:cNvPr id="15" name="图片 14" descr="微信截图_202412041804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4010" y="2726055"/>
            <a:ext cx="2160270" cy="1924050"/>
          </a:xfrm>
          <a:prstGeom prst="rect">
            <a:avLst/>
          </a:prstGeom>
        </p:spPr>
      </p:pic>
      <p:sp>
        <p:nvSpPr>
          <p:cNvPr id="20" name="手杖形箭头 19"/>
          <p:cNvSpPr/>
          <p:nvPr/>
        </p:nvSpPr>
        <p:spPr>
          <a:xfrm>
            <a:off x="3197860" y="2289810"/>
            <a:ext cx="4411345" cy="424815"/>
          </a:xfrm>
          <a:prstGeom prst="uturnArrow">
            <a:avLst>
              <a:gd name="adj1" fmla="val 31422"/>
              <a:gd name="adj2" fmla="val 25000"/>
              <a:gd name="adj3" fmla="val 25000"/>
              <a:gd name="adj4" fmla="val 43750"/>
              <a:gd name="adj5" fmla="val 75000"/>
            </a:avLst>
          </a:prstGeom>
          <a:gradFill>
            <a:gsLst>
              <a:gs pos="100000">
                <a:srgbClr val="F9F8CA"/>
              </a:gs>
              <a:gs pos="6000">
                <a:srgbClr val="4EAADD"/>
              </a:gs>
            </a:gsLst>
            <a:lin ang="189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直角上箭头 23"/>
          <p:cNvSpPr/>
          <p:nvPr/>
        </p:nvSpPr>
        <p:spPr>
          <a:xfrm>
            <a:off x="5664835" y="4697730"/>
            <a:ext cx="4572635" cy="508635"/>
          </a:xfrm>
          <a:prstGeom prst="bentUpArrow">
            <a:avLst/>
          </a:prstGeom>
          <a:gradFill>
            <a:gsLst>
              <a:gs pos="50000">
                <a:srgbClr val="97C8E1"/>
              </a:gs>
              <a:gs pos="0">
                <a:srgbClr val="BADAEB"/>
              </a:gs>
              <a:gs pos="100000">
                <a:srgbClr val="74B5D6"/>
              </a:gs>
            </a:gsLst>
            <a:lin ang="5400000" scaled="1"/>
          </a:gradFill>
          <a:ln>
            <a:gradFill>
              <a:gsLst>
                <a:gs pos="50000">
                  <a:schemeClr val="tx1"/>
                </a:gs>
                <a:gs pos="0">
                  <a:schemeClr val="tx1">
                    <a:lumMod val="25000"/>
                    <a:lumOff val="75000"/>
                  </a:schemeClr>
                </a:gs>
                <a:gs pos="100000">
                  <a:schemeClr val="tx1">
                    <a:lumMod val="85000"/>
                  </a:schemeClr>
                </a:gs>
              </a:gsLst>
              <a:lin ang="5400000" scaled="0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3724910" y="2359660"/>
            <a:ext cx="43110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Standpoint of offic</a:t>
            </a:r>
            <a:r>
              <a:rPr lang="en-US" altLang="zh-CN" sz="20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ial Media</a:t>
            </a:r>
            <a:endParaRPr lang="en-US" altLang="zh-CN" sz="20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167765" y="5588635"/>
            <a:ext cx="101371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Reflecting on the possibilities for the continuation  and regeneration of intangible cultural heritage in the face of changes in social perceptions and systems caused by media and technological developments.</a:t>
            </a:r>
            <a:r>
              <a:rPr lang="zh-CN" altLang="en-US"/>
              <a:t>（</a:t>
            </a:r>
            <a:r>
              <a:rPr lang="en-US" altLang="zh-CN"/>
              <a:t>Qian</a:t>
            </a:r>
            <a:r>
              <a:rPr lang="zh-CN" altLang="en-US"/>
              <a:t>，</a:t>
            </a:r>
            <a:r>
              <a:rPr lang="en-US" altLang="zh-CN"/>
              <a:t>2011</a:t>
            </a:r>
            <a:r>
              <a:rPr lang="zh-CN" altLang="en-US"/>
              <a:t>）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25" grpId="0"/>
      <p:bldP spid="25" grpId="1"/>
      <p:bldP spid="20" grpId="0" animBg="1"/>
      <p:bldP spid="20" grpId="1" animBg="1"/>
      <p:bldP spid="24" grpId="0" animBg="1"/>
      <p:bldP spid="24" grpId="1" animBg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83615" y="133286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From standpoint to embodiment</a:t>
            </a:r>
            <a:endParaRPr lang="zh-CN" altLang="en-US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27760" y="1812925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Part three</a:t>
            </a:r>
            <a:r>
              <a:rPr lang="zh-CN" altLang="en-US">
                <a:sym typeface="+mn-ea"/>
              </a:rPr>
              <a:t>：</a:t>
            </a:r>
            <a:r>
              <a:rPr lang="en-US" altLang="zh-CN">
                <a:sym typeface="+mn-ea"/>
              </a:rPr>
              <a:t>intangible or bodily capability</a:t>
            </a:r>
            <a:endParaRPr lang="en-US" altLang="zh-CN">
              <a:sym typeface="+mn-ea"/>
            </a:endParaRPr>
          </a:p>
        </p:txBody>
      </p:sp>
      <p:pic>
        <p:nvPicPr>
          <p:cNvPr id="12" name="图片 11" descr="微信截图_202412050009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4280" y="2536825"/>
            <a:ext cx="2729865" cy="3521075"/>
          </a:xfrm>
          <a:prstGeom prst="rect">
            <a:avLst/>
          </a:prstGeom>
        </p:spPr>
      </p:pic>
      <p:pic>
        <p:nvPicPr>
          <p:cNvPr id="17" name="图片 16" descr="微信截图_20241205000929"/>
          <p:cNvPicPr>
            <a:picLocks noChangeAspect="1"/>
          </p:cNvPicPr>
          <p:nvPr/>
        </p:nvPicPr>
        <p:blipFill>
          <a:blip r:embed="rId3"/>
          <a:srcRect l="56230" t="3209" r="8211" b="69635"/>
          <a:stretch>
            <a:fillRect/>
          </a:stretch>
        </p:blipFill>
        <p:spPr>
          <a:xfrm>
            <a:off x="4657090" y="3112135"/>
            <a:ext cx="2406650" cy="2371090"/>
          </a:xfrm>
          <a:prstGeom prst="ellipse">
            <a:avLst/>
          </a:prstGeom>
        </p:spPr>
      </p:pic>
      <p:pic>
        <p:nvPicPr>
          <p:cNvPr id="18" name="图片 17" descr="微信截图_202412050027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960" y="2479675"/>
            <a:ext cx="1320165" cy="1380490"/>
          </a:xfrm>
          <a:prstGeom prst="rect">
            <a:avLst/>
          </a:prstGeom>
        </p:spPr>
      </p:pic>
      <p:pic>
        <p:nvPicPr>
          <p:cNvPr id="22" name="图片 21" descr="微信截图_202412050034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8150" y="5194935"/>
            <a:ext cx="1323975" cy="1472565"/>
          </a:xfrm>
          <a:prstGeom prst="rect">
            <a:avLst/>
          </a:prstGeom>
        </p:spPr>
      </p:pic>
      <p:sp>
        <p:nvSpPr>
          <p:cNvPr id="23" name="右箭头 22"/>
          <p:cNvSpPr/>
          <p:nvPr/>
        </p:nvSpPr>
        <p:spPr>
          <a:xfrm>
            <a:off x="3861435" y="4078605"/>
            <a:ext cx="1089660" cy="502920"/>
          </a:xfrm>
          <a:prstGeom prst="rightArrow">
            <a:avLst/>
          </a:prstGeom>
          <a:gradFill>
            <a:gsLst>
              <a:gs pos="95000">
                <a:srgbClr val="F9F8CA"/>
              </a:gs>
              <a:gs pos="6000">
                <a:srgbClr val="4EAADD"/>
              </a:gs>
            </a:gsLst>
            <a:lin ang="18900000" scaled="1"/>
          </a:gradFill>
          <a:ln w="28575"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9" name="圆角右箭头 28"/>
          <p:cNvSpPr/>
          <p:nvPr/>
        </p:nvSpPr>
        <p:spPr>
          <a:xfrm>
            <a:off x="6918960" y="2851785"/>
            <a:ext cx="1167130" cy="664845"/>
          </a:xfrm>
          <a:prstGeom prst="bentArrow">
            <a:avLst>
              <a:gd name="adj1" fmla="val 25000"/>
              <a:gd name="adj2" fmla="val 28414"/>
              <a:gd name="adj3" fmla="val 25000"/>
              <a:gd name="adj4" fmla="val 43750"/>
            </a:avLst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  <a:ln w="28575"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直角上箭头 29"/>
          <p:cNvSpPr/>
          <p:nvPr/>
        </p:nvSpPr>
        <p:spPr>
          <a:xfrm rot="5400000">
            <a:off x="7158355" y="5040630"/>
            <a:ext cx="795655" cy="1104265"/>
          </a:xfrm>
          <a:prstGeom prst="bentUpArrow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  <a:ln w="28575"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1" name="右箭头 30"/>
          <p:cNvSpPr/>
          <p:nvPr/>
        </p:nvSpPr>
        <p:spPr>
          <a:xfrm>
            <a:off x="7004050" y="4345940"/>
            <a:ext cx="956945" cy="396875"/>
          </a:xfrm>
          <a:prstGeom prst="rightArrow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  <a:ln w="28575"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4784090" y="5483225"/>
            <a:ext cx="227965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p>
            <a:pPr algn="ctr"/>
            <a:r>
              <a:rPr lang="en-US" altLang="zh-CN" b="1">
                <a:solidFill>
                  <a:srgbClr val="FF0000"/>
                </a:solidFill>
                <a:effectLst/>
              </a:rPr>
              <a:t>What perspective will we take on this hammer?</a:t>
            </a:r>
            <a:endParaRPr lang="en-US" altLang="zh-CN" b="1">
              <a:solidFill>
                <a:srgbClr val="FF0000"/>
              </a:solidFill>
              <a:effectLst/>
            </a:endParaRPr>
          </a:p>
        </p:txBody>
      </p:sp>
      <p:pic>
        <p:nvPicPr>
          <p:cNvPr id="33" name="图片 32" descr="微信截图_202412050052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8150" y="3933825"/>
            <a:ext cx="1324610" cy="1188720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9552305" y="2686685"/>
            <a:ext cx="23450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/>
              <a:t>Physicists will explain the hammer in terms of mechanics, materials</a:t>
            </a:r>
            <a:endParaRPr lang="en-US" altLang="zh-CN" sz="1600"/>
          </a:p>
        </p:txBody>
      </p:sp>
      <p:sp>
        <p:nvSpPr>
          <p:cNvPr id="35" name="文本框 34"/>
          <p:cNvSpPr txBox="1"/>
          <p:nvPr/>
        </p:nvSpPr>
        <p:spPr>
          <a:xfrm>
            <a:off x="9552305" y="3933825"/>
            <a:ext cx="23456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/>
              <a:t>Politicians will interpret the hammer in terms of class symbolism and political philosophy</a:t>
            </a:r>
            <a:endParaRPr lang="en-US" altLang="zh-CN" sz="1600"/>
          </a:p>
        </p:txBody>
      </p:sp>
      <p:sp>
        <p:nvSpPr>
          <p:cNvPr id="36" name="文本框 35"/>
          <p:cNvSpPr txBox="1"/>
          <p:nvPr/>
        </p:nvSpPr>
        <p:spPr>
          <a:xfrm>
            <a:off x="9552305" y="5297805"/>
            <a:ext cx="217424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/>
              <a:t>The sculptor will explain the hammer in terms of features and how it feels to use it</a:t>
            </a:r>
            <a:endParaRPr lang="en-US" altLang="zh-CN" sz="1600"/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70915" y="1332865"/>
            <a:ext cx="9880600" cy="6896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How should we understand intangible</a:t>
            </a:r>
            <a:r>
              <a:rPr lang="zh-CN" altLang="en-US" sz="2400">
                <a:solidFill>
                  <a:schemeClr val="tx1"/>
                </a:solidFill>
              </a:rPr>
              <a:t>？</a:t>
            </a:r>
            <a:endParaRPr lang="zh-CN" altLang="en-US" sz="2400">
              <a:solidFill>
                <a:schemeClr val="tx1"/>
              </a:solidFill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15925" y="1217930"/>
            <a:ext cx="11229340" cy="2603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3190" y="310515"/>
            <a:ext cx="4610100" cy="7880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/>
              <a:t>Intangible Cultural Heritage</a:t>
            </a:r>
            <a:endParaRPr lang="en-US" altLang="zh-CN" sz="2000"/>
          </a:p>
          <a:p>
            <a:r>
              <a:rPr lang="en-US" altLang="zh-CN" sz="2000"/>
              <a:t>In The context of Digital </a:t>
            </a:r>
            <a:r>
              <a:rPr lang="en-US" altLang="zh-CN" sz="2000"/>
              <a:t>Intelligence  </a:t>
            </a:r>
            <a:endParaRPr lang="en-US" altLang="zh-CN" sz="2000"/>
          </a:p>
          <a:p>
            <a:endParaRPr lang="en-US" altLang="zh-CN" sz="2000"/>
          </a:p>
        </p:txBody>
      </p:sp>
      <p:sp>
        <p:nvSpPr>
          <p:cNvPr id="8" name="文本框 7"/>
          <p:cNvSpPr txBox="1"/>
          <p:nvPr/>
        </p:nvSpPr>
        <p:spPr>
          <a:xfrm>
            <a:off x="160020" y="1336675"/>
            <a:ext cx="8407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20</a:t>
            </a:r>
            <a:endParaRPr lang="en-US" altLang="zh-CN" sz="2800"/>
          </a:p>
          <a:p>
            <a:r>
              <a:rPr lang="en-US" altLang="zh-CN" sz="2800"/>
              <a:t>24</a:t>
            </a:r>
            <a:endParaRPr lang="en-US" altLang="zh-CN" sz="2800"/>
          </a:p>
        </p:txBody>
      </p:sp>
      <p:sp>
        <p:nvSpPr>
          <p:cNvPr id="9" name="文本框 8"/>
          <p:cNvSpPr txBox="1"/>
          <p:nvPr/>
        </p:nvSpPr>
        <p:spPr>
          <a:xfrm>
            <a:off x="123190" y="3061335"/>
            <a:ext cx="551815" cy="24726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r>
              <a:rPr lang="en-US" altLang="zh-CN" sz="2400"/>
              <a:t>UWTSD</a:t>
            </a:r>
            <a:endParaRPr lang="en-US" altLang="zh-CN" sz="2400"/>
          </a:p>
        </p:txBody>
      </p:sp>
      <p:pic>
        <p:nvPicPr>
          <p:cNvPr id="10" name="图片 9" descr="a50f4bfbfbedab64034f77553b7eb8c379310a55b044"/>
          <p:cNvPicPr>
            <a:picLocks noChangeAspect="1"/>
          </p:cNvPicPr>
          <p:nvPr/>
        </p:nvPicPr>
        <p:blipFill>
          <a:blip r:embed="rId1"/>
          <a:srcRect t="32901" r="72164" b="31660"/>
          <a:stretch>
            <a:fillRect/>
          </a:stretch>
        </p:blipFill>
        <p:spPr>
          <a:xfrm>
            <a:off x="160020" y="2298700"/>
            <a:ext cx="514985" cy="655955"/>
          </a:xfrm>
          <a:prstGeom prst="rect">
            <a:avLst/>
          </a:prstGeom>
        </p:spPr>
      </p:pic>
      <p:pic>
        <p:nvPicPr>
          <p:cNvPr id="21" name="图片 20" descr="ASSEMBLE  Logo@2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175" y="155575"/>
            <a:ext cx="928370" cy="87058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27760" y="1755140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Part four</a:t>
            </a:r>
            <a:r>
              <a:rPr lang="zh-CN" altLang="en-US">
                <a:sym typeface="+mn-ea"/>
              </a:rPr>
              <a:t>：</a:t>
            </a:r>
            <a:r>
              <a:rPr lang="en-US" altLang="zh-CN">
                <a:sym typeface="+mn-ea"/>
              </a:rPr>
              <a:t>ontology </a:t>
            </a:r>
            <a:endParaRPr lang="en-US" altLang="zh-CN">
              <a:sym typeface="+mn-ea"/>
            </a:endParaRPr>
          </a:p>
        </p:txBody>
      </p:sp>
      <p:pic>
        <p:nvPicPr>
          <p:cNvPr id="5" name="图片 4" descr="微信截图_202412070023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760" y="3277870"/>
            <a:ext cx="1237615" cy="1762125"/>
          </a:xfrm>
          <a:prstGeom prst="rect">
            <a:avLst/>
          </a:prstGeom>
        </p:spPr>
      </p:pic>
      <p:sp>
        <p:nvSpPr>
          <p:cNvPr id="23" name="圆角矩形 22"/>
          <p:cNvSpPr/>
          <p:nvPr/>
        </p:nvSpPr>
        <p:spPr>
          <a:xfrm>
            <a:off x="5165090" y="2329180"/>
            <a:ext cx="4561205" cy="3735705"/>
          </a:xfrm>
          <a:prstGeom prst="roundRect">
            <a:avLst/>
          </a:prstGeom>
          <a:gradFill>
            <a:gsLst>
              <a:gs pos="50000">
                <a:schemeClr val="accent4"/>
              </a:gs>
              <a:gs pos="0">
                <a:schemeClr val="accent4">
                  <a:lumMod val="25000"/>
                  <a:lumOff val="75000"/>
                </a:schemeClr>
              </a:gs>
              <a:gs pos="100000">
                <a:schemeClr val="accent4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5335270" y="2844800"/>
            <a:ext cx="2769235" cy="415925"/>
          </a:xfrm>
          <a:prstGeom prst="roundRect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下箭头 14"/>
          <p:cNvSpPr/>
          <p:nvPr/>
        </p:nvSpPr>
        <p:spPr>
          <a:xfrm rot="10800000">
            <a:off x="6729730" y="3383915"/>
            <a:ext cx="277495" cy="514350"/>
          </a:xfrm>
          <a:prstGeom prst="downArrow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5335270" y="5008245"/>
            <a:ext cx="2769235" cy="449580"/>
          </a:xfrm>
          <a:prstGeom prst="roundRect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5400675" y="2875915"/>
            <a:ext cx="29362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individual </a:t>
            </a:r>
            <a:r>
              <a:rPr lang="en-US" altLang="zh-CN"/>
              <a:t>craftsmen</a:t>
            </a:r>
            <a:endParaRPr lang="en-US" altLang="zh-CN"/>
          </a:p>
        </p:txBody>
      </p:sp>
      <p:sp>
        <p:nvSpPr>
          <p:cNvPr id="18" name="文本框 17"/>
          <p:cNvSpPr txBox="1"/>
          <p:nvPr/>
        </p:nvSpPr>
        <p:spPr>
          <a:xfrm>
            <a:off x="5335270" y="5039995"/>
            <a:ext cx="28308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community </a:t>
            </a:r>
            <a:r>
              <a:rPr lang="en-US" altLang="zh-CN"/>
              <a:t>environment</a:t>
            </a:r>
            <a:endParaRPr lang="en-US" altLang="zh-CN"/>
          </a:p>
        </p:txBody>
      </p:sp>
      <p:sp>
        <p:nvSpPr>
          <p:cNvPr id="19" name="圆角矩形 18"/>
          <p:cNvSpPr/>
          <p:nvPr/>
        </p:nvSpPr>
        <p:spPr>
          <a:xfrm>
            <a:off x="5335270" y="3954145"/>
            <a:ext cx="2794635" cy="360680"/>
          </a:xfrm>
          <a:prstGeom prst="roundRect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335270" y="3940810"/>
            <a:ext cx="2581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AIGC assisted design</a:t>
            </a:r>
            <a:endParaRPr lang="en-US" altLang="zh-CN"/>
          </a:p>
        </p:txBody>
      </p:sp>
      <p:pic>
        <p:nvPicPr>
          <p:cNvPr id="12" name="图片 11" descr="微信截图_202412062143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6830" y="3042285"/>
            <a:ext cx="1765935" cy="230886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5" name="下箭头 24"/>
          <p:cNvSpPr/>
          <p:nvPr/>
        </p:nvSpPr>
        <p:spPr>
          <a:xfrm>
            <a:off x="6357620" y="3394710"/>
            <a:ext cx="277495" cy="514350"/>
          </a:xfrm>
          <a:prstGeom prst="downArrow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6" name="下箭头 25"/>
          <p:cNvSpPr/>
          <p:nvPr/>
        </p:nvSpPr>
        <p:spPr>
          <a:xfrm rot="10800000">
            <a:off x="6729730" y="4443095"/>
            <a:ext cx="277495" cy="514350"/>
          </a:xfrm>
          <a:prstGeom prst="downArrow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7" name="下箭头 26"/>
          <p:cNvSpPr/>
          <p:nvPr/>
        </p:nvSpPr>
        <p:spPr>
          <a:xfrm>
            <a:off x="6357620" y="4453890"/>
            <a:ext cx="277495" cy="514350"/>
          </a:xfrm>
          <a:prstGeom prst="downArrow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2708275" y="3493135"/>
            <a:ext cx="2335530" cy="8216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Metaphorical Body and ontology</a:t>
            </a:r>
            <a:endParaRPr lang="en-US" altLang="zh-CN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altLang="zh-CN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855345" y="5115560"/>
            <a:ext cx="211010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/>
              <a:t>Maurice Merleau-Ponty </a:t>
            </a:r>
            <a:endParaRPr lang="en-US" altLang="zh-CN" sz="1400"/>
          </a:p>
        </p:txBody>
      </p:sp>
      <p:sp>
        <p:nvSpPr>
          <p:cNvPr id="30" name="文本框 29"/>
          <p:cNvSpPr txBox="1"/>
          <p:nvPr/>
        </p:nvSpPr>
        <p:spPr>
          <a:xfrm>
            <a:off x="2621915" y="4309110"/>
            <a:ext cx="2456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/>
              <a:t>Constructionism</a:t>
            </a:r>
            <a:endParaRPr lang="en-US" altLang="zh-CN"/>
          </a:p>
          <a:p>
            <a:pPr algn="ctr"/>
            <a:r>
              <a:rPr lang="en-US" altLang="zh-CN"/>
              <a:t>Embodied Cognition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DIAGRAM_VIRTUALLY_FRAME" val="{&quot;height&quot;:334.9,&quot;left&quot;:82.15,&quot;top&quot;:112,&quot;width&quot;:834.8}"/>
</p:tagLst>
</file>

<file path=ppt/tags/tag2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3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3&quot;:[4364974],&quot;65&quot;:[20205176]}"/>
</p:tagLst>
</file>

<file path=ppt/tags/tag4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5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3&quot;:[4663468,4364978],&quot;65&quot;:[20205176]}"/>
</p:tagLst>
</file>

<file path=ppt/tags/tag6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3&quot;:[4364954,4364974,4680684,20419712],&quot;65&quot;:[20205176]}"/>
</p:tagLst>
</file>

<file path=ppt/tags/tag7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3&quot;:[4364954,4680684,20419712,4364974,19948770,4364952],&quot;65&quot;:[20205176]}"/>
</p:tagLst>
</file>

<file path=ppt/tags/tag8.xml><?xml version="1.0" encoding="utf-8"?>
<p:tagLst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13&quot;:[4364954,20419712,4364974,19948770,4364952,4680684],&quot;65&quot;:[20205176]}"/>
</p:tagLst>
</file>

<file path=ppt/tags/tag9.xml><?xml version="1.0" encoding="utf-8"?>
<p:tagLst xmlns:p="http://schemas.openxmlformats.org/presentationml/2006/main">
  <p:tag name="resource_record_key" val="{&quot;13&quot;:[4364954,20419712,4663468,4364978,4364974,19948770,4364952,4680684],&quot;65&quot;:[20205176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2684</Words>
  <Application>WPS 演示</Application>
  <PresentationFormat>宽屏</PresentationFormat>
  <Paragraphs>159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5" baseType="lpstr">
      <vt:lpstr>Arial</vt:lpstr>
      <vt:lpstr>宋体</vt:lpstr>
      <vt:lpstr>Wingdings</vt:lpstr>
      <vt:lpstr>Winter Delice</vt:lpstr>
      <vt:lpstr>Calibri</vt:lpstr>
      <vt:lpstr>微软雅黑</vt:lpstr>
      <vt:lpstr>Arial Unicode MS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叉烧包</cp:lastModifiedBy>
  <cp:revision>16</cp:revision>
  <dcterms:created xsi:type="dcterms:W3CDTF">2023-08-09T12:44:00Z</dcterms:created>
  <dcterms:modified xsi:type="dcterms:W3CDTF">2024-12-08T04:43:49Z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3B0086CAF875411CACBDA13AB9801EF4_13</vt:lpwstr>
  </property>
  <property fmtid="{D5CDD505-2E9C-101B-9397-08002B2CF9AE}" pid="3" name="KSOProductBuildVer">
    <vt:lpwstr>2052-12.1.0.19302</vt:lpwstr>
  </property>
</Properties>
</file>