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9" r:id="rId4"/>
    <p:sldId id="261" r:id="rId5"/>
    <p:sldId id="262" r:id="rId6"/>
    <p:sldId id="264" r:id="rId7"/>
    <p:sldId id="265" r:id="rId8"/>
    <p:sldId id="267" r:id="rId9"/>
    <p:sldId id="268" r:id="rId10"/>
    <p:sldId id="269" r:id="rId11"/>
    <p:sldId id="270" r:id="rId12"/>
    <p:sldId id="258" r:id="rId13"/>
    <p:sldId id="260" r:id="rId14"/>
    <p:sldId id="263" r:id="rId15"/>
    <p:sldId id="266"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715"/>
  </p:normalViewPr>
  <p:slideViewPr>
    <p:cSldViewPr snapToGrid="0" snapToObjects="1">
      <p:cViewPr varScale="1">
        <p:scale>
          <a:sx n="48" d="100"/>
          <a:sy n="48" d="100"/>
        </p:scale>
        <p:origin x="200" y="14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presProps" Target="presProps.xml"/><Relationship Id="rId18" Type="http://schemas.openxmlformats.org/officeDocument/2006/relationships/viewProps" Target="viewProps.xml"/><Relationship Id="rId19" Type="http://schemas.openxmlformats.org/officeDocument/2006/relationships/theme" Target="theme/theme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5/3/19</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5/3/19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5/3/19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5/3/19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5/3/19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5/3/19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5/3/19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5/3/19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5/3/19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smtClean="0"/>
              <a:t>Drag picture to placeholder or click icon to add</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5/3/19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5/3/19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5/3/19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5/3/19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5/3/19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Drag picture to placeholder or click icon to add</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Drag picture to placeholder or click icon to add</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Drag picture to placeholder or click icon to add</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5/3/19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5/3/19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5/3/19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9" Type="http://schemas.openxmlformats.org/officeDocument/2006/relationships/image" Target="../media/image2.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5/3/19</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recruiterbox.com/blog/how-will-artificial-intelligence-impact-the-future-of-recruiting" TargetMode="External"/><Relationship Id="rId4" Type="http://schemas.openxmlformats.org/officeDocument/2006/relationships/hyperlink" Target="http://adriantan.com.sg/the-pros-and-cons-of-ai-in-recruitment/" TargetMode="External"/><Relationship Id="rId1" Type="http://schemas.openxmlformats.org/officeDocument/2006/relationships/slideLayout" Target="../slideLayouts/slideLayout2.xml"/><Relationship Id="rId2" Type="http://schemas.openxmlformats.org/officeDocument/2006/relationships/hyperlink" Target="https://www.britannica.com/technology/artificial-intelligence"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content.wisestep.com/advantages-disadvantages-artificial-intelligence/" TargetMode="External"/><Relationship Id="rId3" Type="http://schemas.openxmlformats.org/officeDocument/2006/relationships/hyperlink" Target="http://www.mackenziejones.co.uk/blog/the-big-debate-why-use-ai-in-recruitment"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hbr.org/2017/04/how-companies-are-already-using-ai" TargetMode="External"/><Relationship Id="rId4" Type="http://schemas.openxmlformats.org/officeDocument/2006/relationships/hyperlink" Target="https://harver.com/blog/benefits-ai-in-recruiting/" TargetMode="External"/><Relationship Id="rId1" Type="http://schemas.openxmlformats.org/officeDocument/2006/relationships/slideLayout" Target="../slideLayouts/slideLayout2.xml"/><Relationship Id="rId2" Type="http://schemas.openxmlformats.org/officeDocument/2006/relationships/hyperlink" Target="https://harver.com/blog/uses-ai-in-recruitment/"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forbes.com/sites/forbestechcouncil/2018/07/12/preparing-your-business-for-the-artificial-intelligence-revolution/#49e119a57ac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Artificial Intelligence in relation to recruitment</a:t>
            </a:r>
            <a:endParaRPr lang="en-US" dirty="0"/>
          </a:p>
        </p:txBody>
      </p:sp>
      <p:sp>
        <p:nvSpPr>
          <p:cNvPr id="3" name="Subtitle 2"/>
          <p:cNvSpPr>
            <a:spLocks noGrp="1"/>
          </p:cNvSpPr>
          <p:nvPr>
            <p:ph type="subTitle" idx="1"/>
          </p:nvPr>
        </p:nvSpPr>
        <p:spPr/>
        <p:txBody>
          <a:bodyPr/>
          <a:lstStyle/>
          <a:p>
            <a:r>
              <a:rPr lang="en-US" dirty="0" smtClean="0"/>
              <a:t>Shannon Jenkins </a:t>
            </a:r>
            <a:r>
              <a:rPr lang="mr-IN" dirty="0" smtClean="0"/>
              <a:t>–</a:t>
            </a:r>
            <a:r>
              <a:rPr lang="en-US" dirty="0" smtClean="0"/>
              <a:t> 1706656</a:t>
            </a:r>
          </a:p>
          <a:p>
            <a:endParaRPr lang="en-US" dirty="0" smtClean="0"/>
          </a:p>
        </p:txBody>
      </p:sp>
    </p:spTree>
    <p:extLst>
      <p:ext uri="{BB962C8B-B14F-4D97-AF65-F5344CB8AC3E}">
        <p14:creationId xmlns:p14="http://schemas.microsoft.com/office/powerpoint/2010/main" val="7703146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definition</a:t>
            </a:r>
            <a:endParaRPr lang="en-US" dirty="0"/>
          </a:p>
        </p:txBody>
      </p:sp>
      <p:sp>
        <p:nvSpPr>
          <p:cNvPr id="3" name="Content Placeholder 2"/>
          <p:cNvSpPr>
            <a:spLocks noGrp="1"/>
          </p:cNvSpPr>
          <p:nvPr>
            <p:ph idx="1"/>
          </p:nvPr>
        </p:nvSpPr>
        <p:spPr/>
        <p:txBody>
          <a:bodyPr/>
          <a:lstStyle/>
          <a:p>
            <a:r>
              <a:rPr lang="en-GB" dirty="0"/>
              <a:t>Artificial Intelligence, as described by (Copeland, 2019), is the “ability of a digital computer or computer-controlled robot to perform tasks commonly associated with intelligent beings.”</a:t>
            </a:r>
            <a:r>
              <a:rPr lang="en-GB" dirty="0"/>
              <a:t> </a:t>
            </a:r>
            <a:endParaRPr lang="en-GB" dirty="0" smtClean="0"/>
          </a:p>
          <a:p>
            <a:r>
              <a:rPr lang="en-GB" dirty="0" smtClean="0"/>
              <a:t>Tasks currently carried out by AI include searching for key words and learning from past experiences, amongst other things</a:t>
            </a:r>
            <a:endParaRPr lang="en-US" dirty="0"/>
          </a:p>
        </p:txBody>
      </p:sp>
    </p:spTree>
    <p:extLst>
      <p:ext uri="{BB962C8B-B14F-4D97-AF65-F5344CB8AC3E}">
        <p14:creationId xmlns:p14="http://schemas.microsoft.com/office/powerpoint/2010/main" val="10529453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Impacts of </a:t>
            </a:r>
            <a:r>
              <a:rPr lang="en-US" dirty="0" err="1" smtClean="0"/>
              <a:t>ai</a:t>
            </a:r>
            <a:r>
              <a:rPr lang="en-US" dirty="0" smtClean="0"/>
              <a:t> on recruitment</a:t>
            </a:r>
            <a:endParaRPr lang="en-US" dirty="0"/>
          </a:p>
        </p:txBody>
      </p:sp>
      <p:sp>
        <p:nvSpPr>
          <p:cNvPr id="3" name="Content Placeholder 2"/>
          <p:cNvSpPr>
            <a:spLocks noGrp="1"/>
          </p:cNvSpPr>
          <p:nvPr>
            <p:ph idx="1"/>
          </p:nvPr>
        </p:nvSpPr>
        <p:spPr/>
        <p:txBody>
          <a:bodyPr>
            <a:normAutofit fontScale="92500" lnSpcReduction="10000"/>
          </a:bodyPr>
          <a:lstStyle/>
          <a:p>
            <a:r>
              <a:rPr lang="en-GB" dirty="0"/>
              <a:t>A</a:t>
            </a:r>
            <a:r>
              <a:rPr lang="en-GB" dirty="0" smtClean="0"/>
              <a:t>ccording </a:t>
            </a:r>
            <a:r>
              <a:rPr lang="en-GB" dirty="0"/>
              <a:t>to (Anderson, N.N.), Human Resources employees are freed of the time it takes them to go through applicants resumes as Artificial Intelligence is now able to “look for certain skills or previous job titles” along with finding “keywords related to the job profile.” This, in turn allows human employees to focus on the other tasks that they need to carry out.</a:t>
            </a:r>
          </a:p>
          <a:p>
            <a:r>
              <a:rPr lang="en-GB" dirty="0"/>
              <a:t>(Tan, 2018) mentions in his blog that Artificial Intelligence can make mistakes based on data collected. For example, data is often “extracted from Facebook profiles, tweets, LinkedIn” and other social platforms. The issue with this is the potential lack of relevant information. </a:t>
            </a:r>
            <a:endParaRPr lang="en-US" dirty="0"/>
          </a:p>
        </p:txBody>
      </p:sp>
    </p:spTree>
    <p:extLst>
      <p:ext uri="{BB962C8B-B14F-4D97-AF65-F5344CB8AC3E}">
        <p14:creationId xmlns:p14="http://schemas.microsoft.com/office/powerpoint/2010/main" val="20285206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Impacts of </a:t>
            </a:r>
            <a:r>
              <a:rPr lang="en-US" dirty="0" err="1" smtClean="0"/>
              <a:t>ai</a:t>
            </a:r>
            <a:r>
              <a:rPr lang="en-US" dirty="0" smtClean="0"/>
              <a:t> on recruitment</a:t>
            </a:r>
            <a:endParaRPr lang="en-US" dirty="0"/>
          </a:p>
        </p:txBody>
      </p:sp>
      <p:sp>
        <p:nvSpPr>
          <p:cNvPr id="3" name="Content Placeholder 2"/>
          <p:cNvSpPr>
            <a:spLocks noGrp="1"/>
          </p:cNvSpPr>
          <p:nvPr>
            <p:ph idx="1"/>
          </p:nvPr>
        </p:nvSpPr>
        <p:spPr/>
        <p:txBody>
          <a:bodyPr>
            <a:normAutofit lnSpcReduction="10000"/>
          </a:bodyPr>
          <a:lstStyle/>
          <a:p>
            <a:r>
              <a:rPr lang="en-GB" dirty="0"/>
              <a:t>(</a:t>
            </a:r>
            <a:r>
              <a:rPr lang="en-GB" dirty="0" err="1"/>
              <a:t>Deiters</a:t>
            </a:r>
            <a:r>
              <a:rPr lang="en-GB" dirty="0"/>
              <a:t>, 2018) states that there are “technical problems” with using Artificial Intelligence as a part of the recruitment process. An example of this is the fact that candidates may be wrongly “judged” by AI systems and may be rejected from the job. In turn, the company may lose a valuable candidate who may have filled the vacancy perfectly.</a:t>
            </a:r>
            <a:r>
              <a:rPr lang="en-GB" dirty="0"/>
              <a:t> </a:t>
            </a:r>
            <a:endParaRPr lang="en-GB" dirty="0" smtClean="0"/>
          </a:p>
          <a:p>
            <a:r>
              <a:rPr lang="en-GB" dirty="0"/>
              <a:t>As stated by (Reddy, N.D.), Artificial Intelligence technologies will be able to “display intelligent behaviour, learn, demonstrate, explain and provide users with” good advice. </a:t>
            </a:r>
            <a:endParaRPr lang="en-US" dirty="0"/>
          </a:p>
        </p:txBody>
      </p:sp>
    </p:spTree>
    <p:extLst>
      <p:ext uri="{BB962C8B-B14F-4D97-AF65-F5344CB8AC3E}">
        <p14:creationId xmlns:p14="http://schemas.microsoft.com/office/powerpoint/2010/main" val="9481401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Reasons for adopting </a:t>
            </a:r>
            <a:r>
              <a:rPr lang="en-US" dirty="0" err="1" smtClean="0"/>
              <a:t>ai</a:t>
            </a:r>
            <a:r>
              <a:rPr lang="en-US" dirty="0" smtClean="0"/>
              <a:t>	</a:t>
            </a:r>
            <a:endParaRPr lang="en-US" dirty="0"/>
          </a:p>
        </p:txBody>
      </p:sp>
      <p:sp>
        <p:nvSpPr>
          <p:cNvPr id="3" name="Content Placeholder 2"/>
          <p:cNvSpPr>
            <a:spLocks noGrp="1"/>
          </p:cNvSpPr>
          <p:nvPr>
            <p:ph idx="1"/>
          </p:nvPr>
        </p:nvSpPr>
        <p:spPr/>
        <p:txBody>
          <a:bodyPr/>
          <a:lstStyle/>
          <a:p>
            <a:r>
              <a:rPr lang="en-GB" dirty="0"/>
              <a:t>“52% of talent acquisition leaders say the hardest part of recruitment is identifying the right candidates from a large applicant pool” as stated by (Jones, N.D.) </a:t>
            </a:r>
            <a:r>
              <a:rPr lang="en-GB" dirty="0" smtClean="0"/>
              <a:t>AI makes this process easier</a:t>
            </a:r>
          </a:p>
          <a:p>
            <a:r>
              <a:rPr lang="en-GB" dirty="0"/>
              <a:t>(</a:t>
            </a:r>
            <a:r>
              <a:rPr lang="en-GB" dirty="0" err="1"/>
              <a:t>Neelie</a:t>
            </a:r>
            <a:r>
              <a:rPr lang="en-GB" dirty="0"/>
              <a:t>, 2018) states that there are three main reasons why “recruiters and hiring managers should embrace AI” and they are the technology’s ability to reduce human bias, “improve the candidate experience” and to “focus on the human element in HR.” </a:t>
            </a:r>
            <a:endParaRPr lang="en-US" dirty="0"/>
          </a:p>
        </p:txBody>
      </p:sp>
    </p:spTree>
    <p:extLst>
      <p:ext uri="{BB962C8B-B14F-4D97-AF65-F5344CB8AC3E}">
        <p14:creationId xmlns:p14="http://schemas.microsoft.com/office/powerpoint/2010/main" val="4135715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Businesses already use </a:t>
            </a:r>
            <a:r>
              <a:rPr lang="en-US" dirty="0" err="1" smtClean="0"/>
              <a:t>ai</a:t>
            </a:r>
            <a:r>
              <a:rPr lang="en-US" dirty="0" smtClean="0"/>
              <a:t> in numerous ways</a:t>
            </a:r>
            <a:endParaRPr lang="en-US" dirty="0"/>
          </a:p>
        </p:txBody>
      </p:sp>
      <p:pic>
        <p:nvPicPr>
          <p:cNvPr id="4" name="Content Placeholder 3"/>
          <p:cNvPicPr>
            <a:picLocks noGrp="1"/>
          </p:cNvPicPr>
          <p:nvPr>
            <p:ph idx="1"/>
          </p:nvPr>
        </p:nvPicPr>
        <p:blipFill>
          <a:blip r:embed="rId2">
            <a:extLst>
              <a:ext uri="{28A0092B-C50C-407E-A947-70E740481C1C}">
                <a14:useLocalDpi xmlns:a14="http://schemas.microsoft.com/office/drawing/2010/main" val="0"/>
              </a:ext>
            </a:extLst>
          </a:blip>
          <a:stretch>
            <a:fillRect/>
          </a:stretch>
        </p:blipFill>
        <p:spPr>
          <a:xfrm>
            <a:off x="3689376" y="2249488"/>
            <a:ext cx="4810074" cy="3541712"/>
          </a:xfrm>
          <a:prstGeom prst="rect">
            <a:avLst/>
          </a:prstGeom>
        </p:spPr>
      </p:pic>
    </p:spTree>
    <p:extLst>
      <p:ext uri="{BB962C8B-B14F-4D97-AF65-F5344CB8AC3E}">
        <p14:creationId xmlns:p14="http://schemas.microsoft.com/office/powerpoint/2010/main" val="6913387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Businesses already using </a:t>
            </a:r>
            <a:r>
              <a:rPr lang="en-US" dirty="0" err="1" smtClean="0"/>
              <a:t>ai</a:t>
            </a:r>
            <a:endParaRPr lang="en-US" dirty="0"/>
          </a:p>
        </p:txBody>
      </p:sp>
      <p:sp>
        <p:nvSpPr>
          <p:cNvPr id="3" name="Content Placeholder 2"/>
          <p:cNvSpPr>
            <a:spLocks noGrp="1"/>
          </p:cNvSpPr>
          <p:nvPr>
            <p:ph idx="1"/>
          </p:nvPr>
        </p:nvSpPr>
        <p:spPr/>
        <p:txBody>
          <a:bodyPr/>
          <a:lstStyle/>
          <a:p>
            <a:r>
              <a:rPr lang="en-GB" dirty="0"/>
              <a:t>competitors are currently benefitting from an “optimised recruitment process.” This, according to (Mitchel, 2018), is because many Artificial Intelligence tools “collect data and display it in such a way that it is insightful to you</a:t>
            </a:r>
            <a:r>
              <a:rPr lang="en-GB" dirty="0" smtClean="0"/>
              <a:t>.”</a:t>
            </a:r>
          </a:p>
        </p:txBody>
      </p:sp>
    </p:spTree>
    <p:extLst>
      <p:ext uri="{BB962C8B-B14F-4D97-AF65-F5344CB8AC3E}">
        <p14:creationId xmlns:p14="http://schemas.microsoft.com/office/powerpoint/2010/main" val="14682137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recommendations</a:t>
            </a:r>
            <a:endParaRPr lang="en-US" dirty="0"/>
          </a:p>
        </p:txBody>
      </p:sp>
      <p:sp>
        <p:nvSpPr>
          <p:cNvPr id="3" name="Content Placeholder 2"/>
          <p:cNvSpPr>
            <a:spLocks noGrp="1"/>
          </p:cNvSpPr>
          <p:nvPr>
            <p:ph idx="1"/>
          </p:nvPr>
        </p:nvSpPr>
        <p:spPr/>
        <p:txBody>
          <a:bodyPr/>
          <a:lstStyle/>
          <a:p>
            <a:r>
              <a:rPr lang="en-GB" dirty="0"/>
              <a:t>According to (</a:t>
            </a:r>
            <a:r>
              <a:rPr lang="en-GB" dirty="0" err="1"/>
              <a:t>Matskevich</a:t>
            </a:r>
            <a:r>
              <a:rPr lang="en-GB" dirty="0"/>
              <a:t>, 2018), “AI can provide predictive analytics for your business. It can help you automate tasks.” This means that there is good reason to look into an appropriate AI technology for the company as it can help to eliminate some issues associated with predictive analytics. Automating tasks will allow humans to focus on other tasks which cannot yet be completed by AI technologies.</a:t>
            </a:r>
            <a:r>
              <a:rPr lang="en-GB" dirty="0"/>
              <a:t> </a:t>
            </a:r>
            <a:endParaRPr lang="en-GB" dirty="0" smtClean="0"/>
          </a:p>
          <a:p>
            <a:r>
              <a:rPr lang="en-GB" dirty="0" smtClean="0"/>
              <a:t>Introduce AI technologies to the company</a:t>
            </a:r>
            <a:endParaRPr lang="en-US" dirty="0"/>
          </a:p>
        </p:txBody>
      </p:sp>
    </p:spTree>
    <p:extLst>
      <p:ext uri="{BB962C8B-B14F-4D97-AF65-F5344CB8AC3E}">
        <p14:creationId xmlns:p14="http://schemas.microsoft.com/office/powerpoint/2010/main" val="2164911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recommendations</a:t>
            </a:r>
            <a:endParaRPr lang="en-US" dirty="0"/>
          </a:p>
        </p:txBody>
      </p:sp>
      <p:sp>
        <p:nvSpPr>
          <p:cNvPr id="3" name="Content Placeholder 2"/>
          <p:cNvSpPr>
            <a:spLocks noGrp="1"/>
          </p:cNvSpPr>
          <p:nvPr>
            <p:ph idx="1"/>
          </p:nvPr>
        </p:nvSpPr>
        <p:spPr/>
        <p:txBody>
          <a:bodyPr/>
          <a:lstStyle/>
          <a:p>
            <a:r>
              <a:rPr lang="en-GB" dirty="0"/>
              <a:t>My final recommendation in relation to AI technologies is to train up the staff who will be working on projects alongside AI to deal with the technologies efficiently. They will need to know, to an extent, programming of the device, how to get information from the technologies and how to interpret it.</a:t>
            </a:r>
          </a:p>
          <a:p>
            <a:endParaRPr lang="en-US" dirty="0"/>
          </a:p>
        </p:txBody>
      </p:sp>
    </p:spTree>
    <p:extLst>
      <p:ext uri="{BB962C8B-B14F-4D97-AF65-F5344CB8AC3E}">
        <p14:creationId xmlns:p14="http://schemas.microsoft.com/office/powerpoint/2010/main" val="14308541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Dealing with issues arising from recommendations</a:t>
            </a:r>
            <a:endParaRPr lang="en-US" dirty="0"/>
          </a:p>
        </p:txBody>
      </p:sp>
      <p:sp>
        <p:nvSpPr>
          <p:cNvPr id="3" name="Content Placeholder 2"/>
          <p:cNvSpPr>
            <a:spLocks noGrp="1"/>
          </p:cNvSpPr>
          <p:nvPr>
            <p:ph idx="1"/>
          </p:nvPr>
        </p:nvSpPr>
        <p:spPr/>
        <p:txBody>
          <a:bodyPr/>
          <a:lstStyle/>
          <a:p>
            <a:r>
              <a:rPr lang="en-US" dirty="0" smtClean="0"/>
              <a:t>One </a:t>
            </a:r>
            <a:r>
              <a:rPr lang="en-GB" dirty="0"/>
              <a:t>recommendation made was to actually integrate AI technologies into the recruitment </a:t>
            </a:r>
            <a:r>
              <a:rPr lang="en-GB" dirty="0" smtClean="0"/>
              <a:t>process . </a:t>
            </a:r>
            <a:r>
              <a:rPr lang="en-GB" dirty="0"/>
              <a:t>This will be beneficial to the company overall, but may cause a number of issues initially. For example, this can be a costly process. Assets can be liquidated in order to make money which can be put back into the business through the integration of AI technologies.</a:t>
            </a:r>
          </a:p>
          <a:p>
            <a:endParaRPr lang="en-US" dirty="0"/>
          </a:p>
        </p:txBody>
      </p:sp>
    </p:spTree>
    <p:extLst>
      <p:ext uri="{BB962C8B-B14F-4D97-AF65-F5344CB8AC3E}">
        <p14:creationId xmlns:p14="http://schemas.microsoft.com/office/powerpoint/2010/main" val="6832866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Dealing with issues arising from recommendations</a:t>
            </a:r>
            <a:endParaRPr lang="en-US" dirty="0"/>
          </a:p>
        </p:txBody>
      </p:sp>
      <p:sp>
        <p:nvSpPr>
          <p:cNvPr id="3" name="Content Placeholder 2"/>
          <p:cNvSpPr>
            <a:spLocks noGrp="1"/>
          </p:cNvSpPr>
          <p:nvPr>
            <p:ph idx="1"/>
          </p:nvPr>
        </p:nvSpPr>
        <p:spPr/>
        <p:txBody>
          <a:bodyPr>
            <a:normAutofit lnSpcReduction="10000"/>
          </a:bodyPr>
          <a:lstStyle/>
          <a:p>
            <a:r>
              <a:rPr lang="en-US" dirty="0" smtClean="0"/>
              <a:t>Another </a:t>
            </a:r>
            <a:r>
              <a:rPr lang="en-GB" dirty="0"/>
              <a:t>recommendation made was to train up the staff who will be working alongside the technologies. Although this will be beneficial in the long-run, there will be a number of issues in the short-term which can be easily combatted. For example, it will take time to train up the relevant staff. In turn, it will also cost money to pay their wages for the time they spend training and to pay someone to come in specifically to train up staff.</a:t>
            </a:r>
          </a:p>
          <a:p>
            <a:r>
              <a:rPr lang="en-US" dirty="0" smtClean="0"/>
              <a:t>This can be combatted </a:t>
            </a:r>
            <a:r>
              <a:rPr lang="en-US" smtClean="0"/>
              <a:t>by liquidizing </a:t>
            </a:r>
            <a:r>
              <a:rPr lang="en-US" dirty="0" smtClean="0"/>
              <a:t>assets in order to afford the costs associated with training </a:t>
            </a:r>
            <a:r>
              <a:rPr lang="en-US" smtClean="0"/>
              <a:t>up existing employees</a:t>
            </a:r>
            <a:endParaRPr lang="en-US" dirty="0"/>
          </a:p>
        </p:txBody>
      </p:sp>
    </p:spTree>
    <p:extLst>
      <p:ext uri="{BB962C8B-B14F-4D97-AF65-F5344CB8AC3E}">
        <p14:creationId xmlns:p14="http://schemas.microsoft.com/office/powerpoint/2010/main" val="17915766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 (1)</a:t>
            </a:r>
            <a:endParaRPr lang="en-US" dirty="0"/>
          </a:p>
        </p:txBody>
      </p:sp>
      <p:sp>
        <p:nvSpPr>
          <p:cNvPr id="3" name="Content Placeholder 2"/>
          <p:cNvSpPr>
            <a:spLocks noGrp="1"/>
          </p:cNvSpPr>
          <p:nvPr>
            <p:ph idx="1"/>
          </p:nvPr>
        </p:nvSpPr>
        <p:spPr/>
        <p:txBody>
          <a:bodyPr>
            <a:normAutofit fontScale="92500" lnSpcReduction="20000"/>
          </a:bodyPr>
          <a:lstStyle/>
          <a:p>
            <a:r>
              <a:rPr lang="en-GB" dirty="0"/>
              <a:t>Copeland, B.J. (2019), </a:t>
            </a:r>
            <a:r>
              <a:rPr lang="en-GB" i="1" dirty="0"/>
              <a:t>Artificial Intelligence, </a:t>
            </a:r>
            <a:r>
              <a:rPr lang="en-GB" dirty="0"/>
              <a:t>[online], Available at: </a:t>
            </a:r>
            <a:r>
              <a:rPr lang="en-GB" u="sng" dirty="0">
                <a:hlinkClick r:id="rId2"/>
              </a:rPr>
              <a:t>https://www.britannica.com/technology/artificial-intelligence</a:t>
            </a:r>
            <a:r>
              <a:rPr lang="en-GB" dirty="0"/>
              <a:t>, (accessed: 01-05-2019)</a:t>
            </a:r>
          </a:p>
          <a:p>
            <a:r>
              <a:rPr lang="en-GB" dirty="0"/>
              <a:t>Anderson, D. (N.D.), </a:t>
            </a:r>
            <a:r>
              <a:rPr lang="en-GB" i="1" dirty="0"/>
              <a:t>How will Artificial Intelligence Impact the Future of Recruiting?, </a:t>
            </a:r>
            <a:r>
              <a:rPr lang="en-GB" dirty="0"/>
              <a:t>[online], Available at: </a:t>
            </a:r>
            <a:r>
              <a:rPr lang="en-GB" u="sng" dirty="0">
                <a:hlinkClick r:id="rId3"/>
              </a:rPr>
              <a:t>https://recruiterbox.com/blog/how-will-artificial-intelligence-impact-the-future-of-recruiting</a:t>
            </a:r>
            <a:r>
              <a:rPr lang="en-GB" dirty="0"/>
              <a:t>, (accessed: 01-05-2019)</a:t>
            </a:r>
          </a:p>
          <a:p>
            <a:r>
              <a:rPr lang="en-GB" dirty="0"/>
              <a:t>Tan, A. (2018), </a:t>
            </a:r>
            <a:r>
              <a:rPr lang="en-GB" i="1" dirty="0"/>
              <a:t>The Pros and Cons of AI in Recruitment, </a:t>
            </a:r>
            <a:r>
              <a:rPr lang="en-GB" dirty="0"/>
              <a:t>[online], Available online at: </a:t>
            </a:r>
            <a:r>
              <a:rPr lang="en-GB" u="sng" dirty="0">
                <a:hlinkClick r:id="rId4"/>
              </a:rPr>
              <a:t>http://adriantan.com.sg/the-pros-and-cons-of-ai-in-recruitment/</a:t>
            </a:r>
            <a:r>
              <a:rPr lang="en-GB" dirty="0"/>
              <a:t>, (accessed 01-05-2019)</a:t>
            </a:r>
          </a:p>
          <a:p>
            <a:endParaRPr lang="en-US" dirty="0" smtClean="0"/>
          </a:p>
        </p:txBody>
      </p:sp>
    </p:spTree>
    <p:extLst>
      <p:ext uri="{BB962C8B-B14F-4D97-AF65-F5344CB8AC3E}">
        <p14:creationId xmlns:p14="http://schemas.microsoft.com/office/powerpoint/2010/main" val="7881696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 (2)</a:t>
            </a:r>
            <a:endParaRPr lang="en-US" dirty="0"/>
          </a:p>
        </p:txBody>
      </p:sp>
      <p:sp>
        <p:nvSpPr>
          <p:cNvPr id="3" name="Content Placeholder 2"/>
          <p:cNvSpPr>
            <a:spLocks noGrp="1"/>
          </p:cNvSpPr>
          <p:nvPr>
            <p:ph idx="1"/>
          </p:nvPr>
        </p:nvSpPr>
        <p:spPr/>
        <p:txBody>
          <a:bodyPr>
            <a:normAutofit fontScale="92500" lnSpcReduction="20000"/>
          </a:bodyPr>
          <a:lstStyle/>
          <a:p>
            <a:r>
              <a:rPr lang="en-GB" dirty="0" err="1"/>
              <a:t>Deiters</a:t>
            </a:r>
            <a:r>
              <a:rPr lang="en-GB" dirty="0"/>
              <a:t>, C. (2018), </a:t>
            </a:r>
            <a:r>
              <a:rPr lang="en-GB" i="1" dirty="0"/>
              <a:t>Disadvantages of </a:t>
            </a:r>
            <a:r>
              <a:rPr lang="en-GB" i="1" dirty="0" err="1"/>
              <a:t>Artifical</a:t>
            </a:r>
            <a:r>
              <a:rPr lang="en-GB" i="1" dirty="0"/>
              <a:t> Intelligence (AI) in Recruitment, </a:t>
            </a:r>
            <a:r>
              <a:rPr lang="en-GB" dirty="0"/>
              <a:t>[online], Available at: https://</a:t>
            </a:r>
            <a:r>
              <a:rPr lang="en-GB" dirty="0" err="1"/>
              <a:t>www.milchundzucker.com</a:t>
            </a:r>
            <a:r>
              <a:rPr lang="en-GB" dirty="0"/>
              <a:t>/disadvantages-of-artificial-intelligence-</a:t>
            </a:r>
            <a:r>
              <a:rPr lang="en-GB" dirty="0" err="1"/>
              <a:t>ai</a:t>
            </a:r>
            <a:r>
              <a:rPr lang="en-GB" dirty="0"/>
              <a:t>-in-recruitment/, (accessed 01-05-2019)</a:t>
            </a:r>
          </a:p>
          <a:p>
            <a:r>
              <a:rPr lang="en-GB" dirty="0"/>
              <a:t>Reddy, K. (N.D.), </a:t>
            </a:r>
            <a:r>
              <a:rPr lang="en-GB" i="1" dirty="0"/>
              <a:t>What is Artificial Intelligence (AI)?, </a:t>
            </a:r>
            <a:r>
              <a:rPr lang="en-GB" dirty="0"/>
              <a:t>[online], Available at: </a:t>
            </a:r>
            <a:r>
              <a:rPr lang="en-GB" u="sng" dirty="0">
                <a:hlinkClick r:id="rId2"/>
              </a:rPr>
              <a:t>https://content.wisestep.com/advantages-disadvantages-artificial-intelligence/</a:t>
            </a:r>
            <a:r>
              <a:rPr lang="en-GB" dirty="0"/>
              <a:t>, (accessed 01-05-2019)</a:t>
            </a:r>
          </a:p>
          <a:p>
            <a:r>
              <a:rPr lang="en-GB" dirty="0"/>
              <a:t>Jones, M. (N.D.), </a:t>
            </a:r>
            <a:r>
              <a:rPr lang="en-GB" i="1" dirty="0"/>
              <a:t>The Big Debate – why use AI in Recruitment?, </a:t>
            </a:r>
            <a:r>
              <a:rPr lang="en-GB" dirty="0"/>
              <a:t>[online], Available at: </a:t>
            </a:r>
            <a:r>
              <a:rPr lang="en-GB" u="sng" dirty="0">
                <a:hlinkClick r:id="rId3"/>
              </a:rPr>
              <a:t>http://www.mackenziejones.co.uk/blog/the-big-debate-why-use-ai-in-recruitment</a:t>
            </a:r>
            <a:r>
              <a:rPr lang="en-GB" dirty="0"/>
              <a:t>, (accessed 01-05-2019)</a:t>
            </a:r>
          </a:p>
          <a:p>
            <a:endParaRPr lang="en-US" dirty="0"/>
          </a:p>
        </p:txBody>
      </p:sp>
    </p:spTree>
    <p:extLst>
      <p:ext uri="{BB962C8B-B14F-4D97-AF65-F5344CB8AC3E}">
        <p14:creationId xmlns:p14="http://schemas.microsoft.com/office/powerpoint/2010/main" val="9859732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 (3)</a:t>
            </a:r>
            <a:endParaRPr lang="en-US" dirty="0"/>
          </a:p>
        </p:txBody>
      </p:sp>
      <p:sp>
        <p:nvSpPr>
          <p:cNvPr id="3" name="Content Placeholder 2"/>
          <p:cNvSpPr>
            <a:spLocks noGrp="1"/>
          </p:cNvSpPr>
          <p:nvPr>
            <p:ph idx="1"/>
          </p:nvPr>
        </p:nvSpPr>
        <p:spPr/>
        <p:txBody>
          <a:bodyPr/>
          <a:lstStyle/>
          <a:p>
            <a:r>
              <a:rPr lang="en-GB" dirty="0" err="1"/>
              <a:t>Neelie</a:t>
            </a:r>
            <a:r>
              <a:rPr lang="en-GB" dirty="0"/>
              <a:t> (2018), </a:t>
            </a:r>
            <a:r>
              <a:rPr lang="en-GB" i="1" dirty="0"/>
              <a:t>5 Fascinating uses of AI in Recruitment, </a:t>
            </a:r>
            <a:r>
              <a:rPr lang="en-GB" dirty="0"/>
              <a:t>[online] Available at: </a:t>
            </a:r>
            <a:r>
              <a:rPr lang="en-GB" u="sng" dirty="0">
                <a:hlinkClick r:id="rId2"/>
              </a:rPr>
              <a:t>https://harver.com/blog/uses-ai-in-recruitment/</a:t>
            </a:r>
            <a:r>
              <a:rPr lang="en-GB" dirty="0"/>
              <a:t>, (accessed: 01-05-2019)</a:t>
            </a:r>
          </a:p>
          <a:p>
            <a:r>
              <a:rPr lang="en-GB" dirty="0" err="1"/>
              <a:t>Ramaswamy</a:t>
            </a:r>
            <a:r>
              <a:rPr lang="en-GB" dirty="0"/>
              <a:t>, S. (2017), </a:t>
            </a:r>
            <a:r>
              <a:rPr lang="en-GB" i="1" dirty="0"/>
              <a:t>How Companies are already using AI, </a:t>
            </a:r>
            <a:r>
              <a:rPr lang="en-GB" dirty="0"/>
              <a:t>[online], Available at: </a:t>
            </a:r>
            <a:r>
              <a:rPr lang="en-GB" u="sng" dirty="0">
                <a:hlinkClick r:id="rId3"/>
              </a:rPr>
              <a:t>https://hbr.org/2017/04/how-companies-are-already-using-ai</a:t>
            </a:r>
            <a:r>
              <a:rPr lang="en-GB" dirty="0"/>
              <a:t>, (accessed 02-05-2019)</a:t>
            </a:r>
          </a:p>
          <a:p>
            <a:r>
              <a:rPr lang="en-GB" dirty="0"/>
              <a:t>Mitchel (2018), </a:t>
            </a:r>
            <a:r>
              <a:rPr lang="en-GB" i="1" dirty="0"/>
              <a:t>7 Top Benefits of AI in Recruiting, </a:t>
            </a:r>
            <a:r>
              <a:rPr lang="en-GB" dirty="0"/>
              <a:t>[online], Available at: </a:t>
            </a:r>
            <a:r>
              <a:rPr lang="en-GB" u="sng" dirty="0">
                <a:hlinkClick r:id="rId4"/>
              </a:rPr>
              <a:t>https://harver.com/blog/benefits-ai-in-recruiting/</a:t>
            </a:r>
            <a:r>
              <a:rPr lang="en-GB" dirty="0"/>
              <a:t>, (accessed 01-05-2019)</a:t>
            </a:r>
          </a:p>
          <a:p>
            <a:endParaRPr lang="en-US" dirty="0"/>
          </a:p>
        </p:txBody>
      </p:sp>
    </p:spTree>
    <p:extLst>
      <p:ext uri="{BB962C8B-B14F-4D97-AF65-F5344CB8AC3E}">
        <p14:creationId xmlns:p14="http://schemas.microsoft.com/office/powerpoint/2010/main" val="1045014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 (4)</a:t>
            </a:r>
            <a:endParaRPr lang="en-US" dirty="0"/>
          </a:p>
        </p:txBody>
      </p:sp>
      <p:sp>
        <p:nvSpPr>
          <p:cNvPr id="3" name="Content Placeholder 2"/>
          <p:cNvSpPr>
            <a:spLocks noGrp="1"/>
          </p:cNvSpPr>
          <p:nvPr>
            <p:ph idx="1"/>
          </p:nvPr>
        </p:nvSpPr>
        <p:spPr/>
        <p:txBody>
          <a:bodyPr/>
          <a:lstStyle/>
          <a:p>
            <a:r>
              <a:rPr lang="en-GB" dirty="0" err="1"/>
              <a:t>Matskevich</a:t>
            </a:r>
            <a:r>
              <a:rPr lang="en-GB" dirty="0"/>
              <a:t>, D. (2018), </a:t>
            </a:r>
            <a:r>
              <a:rPr lang="en-GB" i="1" dirty="0"/>
              <a:t>Preparing your Business for the Artificial Intelligence Revolution, </a:t>
            </a:r>
            <a:r>
              <a:rPr lang="en-GB" dirty="0"/>
              <a:t>[online], Available at: </a:t>
            </a:r>
            <a:r>
              <a:rPr lang="en-GB" u="sng" dirty="0">
                <a:hlinkClick r:id="rId2"/>
              </a:rPr>
              <a:t>https://www.forbes.com/sites/forbestechcouncil/2018/07/12/preparing-your-business-for-the-artificial-intelligence-revolution/#49e119a57ac8</a:t>
            </a:r>
            <a:r>
              <a:rPr lang="en-GB" dirty="0"/>
              <a:t>, (accessed 02-05-2019)</a:t>
            </a:r>
          </a:p>
          <a:p>
            <a:endParaRPr lang="en-US" dirty="0"/>
          </a:p>
        </p:txBody>
      </p:sp>
    </p:spTree>
    <p:extLst>
      <p:ext uri="{BB962C8B-B14F-4D97-AF65-F5344CB8AC3E}">
        <p14:creationId xmlns:p14="http://schemas.microsoft.com/office/powerpoint/2010/main" val="31734048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emplate>Circuit</Template>
  <TotalTime>18</TotalTime>
  <Words>1072</Words>
  <Application>Microsoft Macintosh PowerPoint</Application>
  <PresentationFormat>Widescreen</PresentationFormat>
  <Paragraphs>41</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Mangal</vt:lpstr>
      <vt:lpstr>Trebuchet MS</vt:lpstr>
      <vt:lpstr>Tw Cen MT</vt:lpstr>
      <vt:lpstr>Arial</vt:lpstr>
      <vt:lpstr>Circuit</vt:lpstr>
      <vt:lpstr>Artificial Intelligence in relation to recruitment</vt:lpstr>
      <vt:lpstr>definition</vt:lpstr>
      <vt:lpstr>Impacts of ai on recruitment</vt:lpstr>
      <vt:lpstr>Impacts of ai on recruitment</vt:lpstr>
      <vt:lpstr>Reasons for adopting ai </vt:lpstr>
      <vt:lpstr>Businesses already use ai in numerous ways</vt:lpstr>
      <vt:lpstr>Businesses already using ai</vt:lpstr>
      <vt:lpstr>recommendations</vt:lpstr>
      <vt:lpstr>recommendations</vt:lpstr>
      <vt:lpstr>Dealing with issues arising from recommendations</vt:lpstr>
      <vt:lpstr>Dealing with issues arising from recommendations</vt:lpstr>
      <vt:lpstr>References (1)</vt:lpstr>
      <vt:lpstr>References (2)</vt:lpstr>
      <vt:lpstr>References (3)</vt:lpstr>
      <vt:lpstr>References (4)</vt:lpstr>
    </vt:vector>
  </TitlesOfParts>
  <Company/>
  <LinksUpToDate>false</LinksUpToDate>
  <SharedDoc>false</SharedDoc>
  <HyperlinksChanged>false</HyperlinksChanged>
  <AppVersion>15.0038</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Artificial Intelligence in relation to recruitment</dc:title>
  <dc:creator>Shannon Jenkins</dc:creator>
  <cp:lastModifiedBy>Shannon Jenkins</cp:lastModifiedBy>
  <cp:revision>1</cp:revision>
  <dcterms:created xsi:type="dcterms:W3CDTF">2019-05-03T22:46:30Z</dcterms:created>
  <dcterms:modified xsi:type="dcterms:W3CDTF">2019-05-03T23:04:37Z</dcterms:modified>
</cp:coreProperties>
</file>