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5" r:id="rId3"/>
    <p:sldId id="257" r:id="rId4"/>
    <p:sldId id="258" r:id="rId5"/>
    <p:sldId id="260" r:id="rId6"/>
    <p:sldId id="263" r:id="rId7"/>
    <p:sldId id="265" r:id="rId8"/>
    <p:sldId id="264" r:id="rId9"/>
    <p:sldId id="268" r:id="rId10"/>
    <p:sldId id="269" r:id="rId11"/>
    <p:sldId id="270" r:id="rId12"/>
    <p:sldId id="271" r:id="rId13"/>
    <p:sldId id="274" r:id="rId14"/>
    <p:sldId id="267" r:id="rId15"/>
    <p:sldId id="273" r:id="rId16"/>
    <p:sldId id="261" r:id="rId17"/>
    <p:sldId id="266" r:id="rId18"/>
    <p:sldId id="272"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9C7F97-FF8B-7BFA-B982-3242361E92CC}" v="3091" dt="2025-10-12T09:59:47.565"/>
    <p1510:client id="{4AA51AF0-79EC-A1B4-A0EF-7EBC6E4827FC}" v="1209" dt="2025-10-11T10:54:57.878"/>
    <p1510:client id="{6563308F-A268-F9F4-60DE-66029A5CABCF}" v="511" dt="2025-10-12T09:27:28.516"/>
    <p1510:client id="{AF5134FB-3D54-083A-A27B-E4383469F232}" v="661" dt="2025-10-12T10:01:37.410"/>
    <p1510:client id="{D0573EB9-85B9-09F8-0475-066E71B47A5C}" v="14" dt="2025-10-12T08:52:10.6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EDC030-B231-4A4A-A560-C5B1FEE94A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F89241C-B564-4ACF-964B-4C54B041C999}">
      <dgm:prSet/>
      <dgm:spPr/>
      <dgm:t>
        <a:bodyPr/>
        <a:lstStyle/>
        <a:p>
          <a:pPr>
            <a:lnSpc>
              <a:spcPct val="100000"/>
            </a:lnSpc>
          </a:pPr>
          <a:r>
            <a:rPr lang="en-US"/>
            <a:t>Title: Suitable Information Systems for Bio&amp;me</a:t>
          </a:r>
        </a:p>
      </dgm:t>
    </dgm:pt>
    <dgm:pt modelId="{D9250058-EF63-4400-B309-F198CF9A444B}" type="parTrans" cxnId="{F6457AA2-FFA9-4A67-BA31-4E62D5767C57}">
      <dgm:prSet/>
      <dgm:spPr/>
      <dgm:t>
        <a:bodyPr/>
        <a:lstStyle/>
        <a:p>
          <a:endParaRPr lang="en-US"/>
        </a:p>
      </dgm:t>
    </dgm:pt>
    <dgm:pt modelId="{E1724603-7ECB-45F8-AA43-9A1323968523}" type="sibTrans" cxnId="{F6457AA2-FFA9-4A67-BA31-4E62D5767C57}">
      <dgm:prSet/>
      <dgm:spPr/>
      <dgm:t>
        <a:bodyPr/>
        <a:lstStyle/>
        <a:p>
          <a:endParaRPr lang="en-US"/>
        </a:p>
      </dgm:t>
    </dgm:pt>
    <dgm:pt modelId="{19C71A4F-51E8-4409-9FC9-4644DD81C92C}">
      <dgm:prSet/>
      <dgm:spPr/>
      <dgm:t>
        <a:bodyPr/>
        <a:lstStyle/>
        <a:p>
          <a:pPr>
            <a:lnSpc>
              <a:spcPct val="100000"/>
            </a:lnSpc>
          </a:pPr>
          <a:r>
            <a:rPr lang="en-US"/>
            <a:t>Transaction Processing System (TPS): manage sales, inventor, and orders</a:t>
          </a:r>
        </a:p>
      </dgm:t>
    </dgm:pt>
    <dgm:pt modelId="{D6F348F0-77FC-400B-838C-F6030A0210B9}" type="parTrans" cxnId="{BFE946FD-6899-4DAC-A8EA-93C680FF350A}">
      <dgm:prSet/>
      <dgm:spPr/>
      <dgm:t>
        <a:bodyPr/>
        <a:lstStyle/>
        <a:p>
          <a:endParaRPr lang="en-US"/>
        </a:p>
      </dgm:t>
    </dgm:pt>
    <dgm:pt modelId="{6E81B491-0F68-400D-A7A9-05D4A51FA140}" type="sibTrans" cxnId="{BFE946FD-6899-4DAC-A8EA-93C680FF350A}">
      <dgm:prSet/>
      <dgm:spPr/>
      <dgm:t>
        <a:bodyPr/>
        <a:lstStyle/>
        <a:p>
          <a:endParaRPr lang="en-US"/>
        </a:p>
      </dgm:t>
    </dgm:pt>
    <dgm:pt modelId="{EC7BB8C8-CE77-4997-8E99-B206BB217EE6}">
      <dgm:prSet/>
      <dgm:spPr/>
      <dgm:t>
        <a:bodyPr/>
        <a:lstStyle/>
        <a:p>
          <a:pPr>
            <a:lnSpc>
              <a:spcPct val="100000"/>
            </a:lnSpc>
          </a:pPr>
          <a:r>
            <a:rPr lang="en-US"/>
            <a:t>Management Information System (MIS): analyse sales trends and performance</a:t>
          </a:r>
        </a:p>
      </dgm:t>
    </dgm:pt>
    <dgm:pt modelId="{6AA0E338-FCFD-4FD8-8756-9371AFFC6ABB}" type="parTrans" cxnId="{4F73299C-7018-4323-A949-7B3AF4A29499}">
      <dgm:prSet/>
      <dgm:spPr/>
      <dgm:t>
        <a:bodyPr/>
        <a:lstStyle/>
        <a:p>
          <a:endParaRPr lang="en-US"/>
        </a:p>
      </dgm:t>
    </dgm:pt>
    <dgm:pt modelId="{7FD20A04-9B57-413E-BF02-0F65A23AFD59}" type="sibTrans" cxnId="{4F73299C-7018-4323-A949-7B3AF4A29499}">
      <dgm:prSet/>
      <dgm:spPr/>
      <dgm:t>
        <a:bodyPr/>
        <a:lstStyle/>
        <a:p>
          <a:endParaRPr lang="en-US"/>
        </a:p>
      </dgm:t>
    </dgm:pt>
    <dgm:pt modelId="{FC6D3EE5-1507-407A-84AA-24DE39096EED}">
      <dgm:prSet/>
      <dgm:spPr/>
      <dgm:t>
        <a:bodyPr/>
        <a:lstStyle/>
        <a:p>
          <a:pPr>
            <a:lnSpc>
              <a:spcPct val="100000"/>
            </a:lnSpc>
          </a:pPr>
          <a:r>
            <a:rPr lang="en-US"/>
            <a:t>Customer Relationship Management (CRM): improve customer service and loyalty</a:t>
          </a:r>
        </a:p>
      </dgm:t>
    </dgm:pt>
    <dgm:pt modelId="{838C28EE-A1D5-407D-9532-D8C073916DC3}" type="parTrans" cxnId="{00756E6E-8020-40DE-AFB3-4247AD68B12C}">
      <dgm:prSet/>
      <dgm:spPr/>
      <dgm:t>
        <a:bodyPr/>
        <a:lstStyle/>
        <a:p>
          <a:endParaRPr lang="en-US"/>
        </a:p>
      </dgm:t>
    </dgm:pt>
    <dgm:pt modelId="{C346E202-ACA8-45A3-AEFE-503214B45409}" type="sibTrans" cxnId="{00756E6E-8020-40DE-AFB3-4247AD68B12C}">
      <dgm:prSet/>
      <dgm:spPr/>
      <dgm:t>
        <a:bodyPr/>
        <a:lstStyle/>
        <a:p>
          <a:endParaRPr lang="en-US"/>
        </a:p>
      </dgm:t>
    </dgm:pt>
    <dgm:pt modelId="{AB3DDD2F-1D10-4499-973C-BA20D71E7853}">
      <dgm:prSet/>
      <dgm:spPr/>
      <dgm:t>
        <a:bodyPr/>
        <a:lstStyle/>
        <a:p>
          <a:pPr>
            <a:lnSpc>
              <a:spcPct val="100000"/>
            </a:lnSpc>
          </a:pPr>
          <a:r>
            <a:rPr lang="en-US"/>
            <a:t>Supply chain Management (SCM): streamline suppliers and distribution</a:t>
          </a:r>
        </a:p>
      </dgm:t>
    </dgm:pt>
    <dgm:pt modelId="{C275CA81-D669-4179-84F7-9B79C567392C}" type="parTrans" cxnId="{BB2F06E1-9D3A-49FA-9EAE-672C8D5827E7}">
      <dgm:prSet/>
      <dgm:spPr/>
      <dgm:t>
        <a:bodyPr/>
        <a:lstStyle/>
        <a:p>
          <a:endParaRPr lang="en-US"/>
        </a:p>
      </dgm:t>
    </dgm:pt>
    <dgm:pt modelId="{4C408196-EDA8-4595-BD94-194FECAEE478}" type="sibTrans" cxnId="{BB2F06E1-9D3A-49FA-9EAE-672C8D5827E7}">
      <dgm:prSet/>
      <dgm:spPr/>
      <dgm:t>
        <a:bodyPr/>
        <a:lstStyle/>
        <a:p>
          <a:endParaRPr lang="en-US"/>
        </a:p>
      </dgm:t>
    </dgm:pt>
    <dgm:pt modelId="{1A5540CA-7D8D-4B44-8B2C-594E44A05D4E}">
      <dgm:prSet/>
      <dgm:spPr/>
      <dgm:t>
        <a:bodyPr/>
        <a:lstStyle/>
        <a:p>
          <a:pPr>
            <a:lnSpc>
              <a:spcPct val="100000"/>
            </a:lnSpc>
          </a:pPr>
          <a:r>
            <a:rPr lang="en-US" i="1"/>
            <a:t>Laudon, K. C., &amp; Laudon, J. P. (2021). </a:t>
          </a:r>
          <a:endParaRPr lang="en-US"/>
        </a:p>
      </dgm:t>
    </dgm:pt>
    <dgm:pt modelId="{A368DD1A-5215-4386-A1DB-24CDFEBEB6FE}" type="parTrans" cxnId="{2A86BAE0-30A5-4E97-9EE3-20C81027D6AF}">
      <dgm:prSet/>
      <dgm:spPr/>
      <dgm:t>
        <a:bodyPr/>
        <a:lstStyle/>
        <a:p>
          <a:endParaRPr lang="en-US"/>
        </a:p>
      </dgm:t>
    </dgm:pt>
    <dgm:pt modelId="{89E5E135-F722-4C57-8657-9A0CF154965F}" type="sibTrans" cxnId="{2A86BAE0-30A5-4E97-9EE3-20C81027D6AF}">
      <dgm:prSet/>
      <dgm:spPr/>
      <dgm:t>
        <a:bodyPr/>
        <a:lstStyle/>
        <a:p>
          <a:endParaRPr lang="en-US"/>
        </a:p>
      </dgm:t>
    </dgm:pt>
    <dgm:pt modelId="{D2AA1B3C-F771-4311-8821-BDAD29DA73E2}" type="pres">
      <dgm:prSet presAssocID="{0FEDC030-B231-4A4A-A560-C5B1FEE94AD0}" presName="root" presStyleCnt="0">
        <dgm:presLayoutVars>
          <dgm:dir/>
          <dgm:resizeHandles val="exact"/>
        </dgm:presLayoutVars>
      </dgm:prSet>
      <dgm:spPr/>
    </dgm:pt>
    <dgm:pt modelId="{43213349-704A-49EA-8B74-FDF10707833E}" type="pres">
      <dgm:prSet presAssocID="{8F89241C-B564-4ACF-964B-4C54B041C999}" presName="compNode" presStyleCnt="0"/>
      <dgm:spPr/>
    </dgm:pt>
    <dgm:pt modelId="{725BA4E6-0A00-4D2C-95F3-C1D8FCF1093C}" type="pres">
      <dgm:prSet presAssocID="{8F89241C-B564-4ACF-964B-4C54B041C999}" presName="bgRect" presStyleLbl="bgShp" presStyleIdx="0" presStyleCnt="6"/>
      <dgm:spPr/>
    </dgm:pt>
    <dgm:pt modelId="{68DDBF85-FA32-46ED-847F-E45C1183F314}" type="pres">
      <dgm:prSet presAssocID="{8F89241C-B564-4ACF-964B-4C54B041C99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21116C5E-313F-4950-B4E0-940EE436703A}" type="pres">
      <dgm:prSet presAssocID="{8F89241C-B564-4ACF-964B-4C54B041C999}" presName="spaceRect" presStyleCnt="0"/>
      <dgm:spPr/>
    </dgm:pt>
    <dgm:pt modelId="{2F0DAD82-D3AD-4242-A770-A645B823B640}" type="pres">
      <dgm:prSet presAssocID="{8F89241C-B564-4ACF-964B-4C54B041C999}" presName="parTx" presStyleLbl="revTx" presStyleIdx="0" presStyleCnt="6">
        <dgm:presLayoutVars>
          <dgm:chMax val="0"/>
          <dgm:chPref val="0"/>
        </dgm:presLayoutVars>
      </dgm:prSet>
      <dgm:spPr/>
    </dgm:pt>
    <dgm:pt modelId="{D5427006-B93A-49C4-95EA-E870E2E09D10}" type="pres">
      <dgm:prSet presAssocID="{E1724603-7ECB-45F8-AA43-9A1323968523}" presName="sibTrans" presStyleCnt="0"/>
      <dgm:spPr/>
    </dgm:pt>
    <dgm:pt modelId="{1C8633BF-D363-4ACA-8B8A-EE8E45295BDC}" type="pres">
      <dgm:prSet presAssocID="{19C71A4F-51E8-4409-9FC9-4644DD81C92C}" presName="compNode" presStyleCnt="0"/>
      <dgm:spPr/>
    </dgm:pt>
    <dgm:pt modelId="{74A59484-79D8-495A-B5E9-EDFA2F5FC171}" type="pres">
      <dgm:prSet presAssocID="{19C71A4F-51E8-4409-9FC9-4644DD81C92C}" presName="bgRect" presStyleLbl="bgShp" presStyleIdx="1" presStyleCnt="6"/>
      <dgm:spPr/>
    </dgm:pt>
    <dgm:pt modelId="{5CDB028B-2C0C-4030-83B5-E11B2FF1F653}" type="pres">
      <dgm:prSet presAssocID="{19C71A4F-51E8-4409-9FC9-4644DD81C92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790554F2-1214-4D1F-A83D-732EBE132579}" type="pres">
      <dgm:prSet presAssocID="{19C71A4F-51E8-4409-9FC9-4644DD81C92C}" presName="spaceRect" presStyleCnt="0"/>
      <dgm:spPr/>
    </dgm:pt>
    <dgm:pt modelId="{C9548B77-625E-4CA0-8355-49E3D21D8F21}" type="pres">
      <dgm:prSet presAssocID="{19C71A4F-51E8-4409-9FC9-4644DD81C92C}" presName="parTx" presStyleLbl="revTx" presStyleIdx="1" presStyleCnt="6">
        <dgm:presLayoutVars>
          <dgm:chMax val="0"/>
          <dgm:chPref val="0"/>
        </dgm:presLayoutVars>
      </dgm:prSet>
      <dgm:spPr/>
    </dgm:pt>
    <dgm:pt modelId="{C9B738F6-2A01-4530-878A-0FACDD4FAF78}" type="pres">
      <dgm:prSet presAssocID="{6E81B491-0F68-400D-A7A9-05D4A51FA140}" presName="sibTrans" presStyleCnt="0"/>
      <dgm:spPr/>
    </dgm:pt>
    <dgm:pt modelId="{3A632B5C-59EF-46B4-A435-DEE353FC8850}" type="pres">
      <dgm:prSet presAssocID="{EC7BB8C8-CE77-4997-8E99-B206BB217EE6}" presName="compNode" presStyleCnt="0"/>
      <dgm:spPr/>
    </dgm:pt>
    <dgm:pt modelId="{70846A80-B0CC-450E-A433-99E112782314}" type="pres">
      <dgm:prSet presAssocID="{EC7BB8C8-CE77-4997-8E99-B206BB217EE6}" presName="bgRect" presStyleLbl="bgShp" presStyleIdx="2" presStyleCnt="6"/>
      <dgm:spPr/>
    </dgm:pt>
    <dgm:pt modelId="{09A991E9-2A1F-45E6-8E51-F489FE360C41}" type="pres">
      <dgm:prSet presAssocID="{EC7BB8C8-CE77-4997-8E99-B206BB217EE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6448AA9F-2EC1-4ACB-A596-BE12629CBACA}" type="pres">
      <dgm:prSet presAssocID="{EC7BB8C8-CE77-4997-8E99-B206BB217EE6}" presName="spaceRect" presStyleCnt="0"/>
      <dgm:spPr/>
    </dgm:pt>
    <dgm:pt modelId="{D0F00CF8-D862-4712-BB6F-702D46147665}" type="pres">
      <dgm:prSet presAssocID="{EC7BB8C8-CE77-4997-8E99-B206BB217EE6}" presName="parTx" presStyleLbl="revTx" presStyleIdx="2" presStyleCnt="6">
        <dgm:presLayoutVars>
          <dgm:chMax val="0"/>
          <dgm:chPref val="0"/>
        </dgm:presLayoutVars>
      </dgm:prSet>
      <dgm:spPr/>
    </dgm:pt>
    <dgm:pt modelId="{75D501F3-9F31-45F7-A8AC-6FF4DF3662C4}" type="pres">
      <dgm:prSet presAssocID="{7FD20A04-9B57-413E-BF02-0F65A23AFD59}" presName="sibTrans" presStyleCnt="0"/>
      <dgm:spPr/>
    </dgm:pt>
    <dgm:pt modelId="{B1B6891E-663E-4D4C-B183-DBA690B01EF2}" type="pres">
      <dgm:prSet presAssocID="{FC6D3EE5-1507-407A-84AA-24DE39096EED}" presName="compNode" presStyleCnt="0"/>
      <dgm:spPr/>
    </dgm:pt>
    <dgm:pt modelId="{25AE653C-6935-4565-8DA8-6AF27DF7141B}" type="pres">
      <dgm:prSet presAssocID="{FC6D3EE5-1507-407A-84AA-24DE39096EED}" presName="bgRect" presStyleLbl="bgShp" presStyleIdx="3" presStyleCnt="6"/>
      <dgm:spPr/>
    </dgm:pt>
    <dgm:pt modelId="{E98AD4B8-9149-4E9C-A4A4-CFC1663DCA43}" type="pres">
      <dgm:prSet presAssocID="{FC6D3EE5-1507-407A-84AA-24DE39096EE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6697BB2B-CD0C-4B10-926B-B00CABAEDAA5}" type="pres">
      <dgm:prSet presAssocID="{FC6D3EE5-1507-407A-84AA-24DE39096EED}" presName="spaceRect" presStyleCnt="0"/>
      <dgm:spPr/>
    </dgm:pt>
    <dgm:pt modelId="{F488700E-9D9C-4FEA-8352-0BA667DB2F60}" type="pres">
      <dgm:prSet presAssocID="{FC6D3EE5-1507-407A-84AA-24DE39096EED}" presName="parTx" presStyleLbl="revTx" presStyleIdx="3" presStyleCnt="6">
        <dgm:presLayoutVars>
          <dgm:chMax val="0"/>
          <dgm:chPref val="0"/>
        </dgm:presLayoutVars>
      </dgm:prSet>
      <dgm:spPr/>
    </dgm:pt>
    <dgm:pt modelId="{42B7B683-F60C-422B-B5BB-603FCE224E1F}" type="pres">
      <dgm:prSet presAssocID="{C346E202-ACA8-45A3-AEFE-503214B45409}" presName="sibTrans" presStyleCnt="0"/>
      <dgm:spPr/>
    </dgm:pt>
    <dgm:pt modelId="{AA866D66-38C7-4905-8173-4BCAB6B13600}" type="pres">
      <dgm:prSet presAssocID="{AB3DDD2F-1D10-4499-973C-BA20D71E7853}" presName="compNode" presStyleCnt="0"/>
      <dgm:spPr/>
    </dgm:pt>
    <dgm:pt modelId="{E79DE9B1-27D1-4047-86C7-832E22AFE435}" type="pres">
      <dgm:prSet presAssocID="{AB3DDD2F-1D10-4499-973C-BA20D71E7853}" presName="bgRect" presStyleLbl="bgShp" presStyleIdx="4" presStyleCnt="6"/>
      <dgm:spPr/>
    </dgm:pt>
    <dgm:pt modelId="{08F3E962-000F-4CDD-84F3-3DE1AC12C604}" type="pres">
      <dgm:prSet presAssocID="{AB3DDD2F-1D10-4499-973C-BA20D71E785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actory"/>
        </a:ext>
      </dgm:extLst>
    </dgm:pt>
    <dgm:pt modelId="{10173B16-BF2B-44DC-AF02-DDB4D60A2D5E}" type="pres">
      <dgm:prSet presAssocID="{AB3DDD2F-1D10-4499-973C-BA20D71E7853}" presName="spaceRect" presStyleCnt="0"/>
      <dgm:spPr/>
    </dgm:pt>
    <dgm:pt modelId="{4B924825-F88F-4EC0-9AA5-238FFB2194CF}" type="pres">
      <dgm:prSet presAssocID="{AB3DDD2F-1D10-4499-973C-BA20D71E7853}" presName="parTx" presStyleLbl="revTx" presStyleIdx="4" presStyleCnt="6">
        <dgm:presLayoutVars>
          <dgm:chMax val="0"/>
          <dgm:chPref val="0"/>
        </dgm:presLayoutVars>
      </dgm:prSet>
      <dgm:spPr/>
    </dgm:pt>
    <dgm:pt modelId="{14B5CEDA-D16E-4476-90C6-211332953BFC}" type="pres">
      <dgm:prSet presAssocID="{4C408196-EDA8-4595-BD94-194FECAEE478}" presName="sibTrans" presStyleCnt="0"/>
      <dgm:spPr/>
    </dgm:pt>
    <dgm:pt modelId="{F134C9E9-B8DD-4EC5-8563-0F4262410D6E}" type="pres">
      <dgm:prSet presAssocID="{1A5540CA-7D8D-4B44-8B2C-594E44A05D4E}" presName="compNode" presStyleCnt="0"/>
      <dgm:spPr/>
    </dgm:pt>
    <dgm:pt modelId="{7C91AE98-371D-4C47-BDFA-1CAA63671946}" type="pres">
      <dgm:prSet presAssocID="{1A5540CA-7D8D-4B44-8B2C-594E44A05D4E}" presName="bgRect" presStyleLbl="bgShp" presStyleIdx="5" presStyleCnt="6"/>
      <dgm:spPr/>
    </dgm:pt>
    <dgm:pt modelId="{D0107622-8F50-4411-AC58-D97AC519816E}" type="pres">
      <dgm:prSet presAssocID="{1A5540CA-7D8D-4B44-8B2C-594E44A05D4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iploma Roll"/>
        </a:ext>
      </dgm:extLst>
    </dgm:pt>
    <dgm:pt modelId="{3F935637-9600-4FBA-BB3A-2A9CC1960EBD}" type="pres">
      <dgm:prSet presAssocID="{1A5540CA-7D8D-4B44-8B2C-594E44A05D4E}" presName="spaceRect" presStyleCnt="0"/>
      <dgm:spPr/>
    </dgm:pt>
    <dgm:pt modelId="{C0CB1C70-69BD-4078-8447-49AFED0BD4DC}" type="pres">
      <dgm:prSet presAssocID="{1A5540CA-7D8D-4B44-8B2C-594E44A05D4E}" presName="parTx" presStyleLbl="revTx" presStyleIdx="5" presStyleCnt="6">
        <dgm:presLayoutVars>
          <dgm:chMax val="0"/>
          <dgm:chPref val="0"/>
        </dgm:presLayoutVars>
      </dgm:prSet>
      <dgm:spPr/>
    </dgm:pt>
  </dgm:ptLst>
  <dgm:cxnLst>
    <dgm:cxn modelId="{E45A0725-11B6-4A7A-BEA2-4861A6651C8B}" type="presOf" srcId="{AB3DDD2F-1D10-4499-973C-BA20D71E7853}" destId="{4B924825-F88F-4EC0-9AA5-238FFB2194CF}" srcOrd="0" destOrd="0" presId="urn:microsoft.com/office/officeart/2018/2/layout/IconVerticalSolidList"/>
    <dgm:cxn modelId="{15806E29-9E55-4BBA-9559-43C27FFC6C1F}" type="presOf" srcId="{FC6D3EE5-1507-407A-84AA-24DE39096EED}" destId="{F488700E-9D9C-4FEA-8352-0BA667DB2F60}" srcOrd="0" destOrd="0" presId="urn:microsoft.com/office/officeart/2018/2/layout/IconVerticalSolidList"/>
    <dgm:cxn modelId="{A00F3F2E-E147-465D-824C-1AA7DA89F294}" type="presOf" srcId="{1A5540CA-7D8D-4B44-8B2C-594E44A05D4E}" destId="{C0CB1C70-69BD-4078-8447-49AFED0BD4DC}" srcOrd="0" destOrd="0" presId="urn:microsoft.com/office/officeart/2018/2/layout/IconVerticalSolidList"/>
    <dgm:cxn modelId="{00756E6E-8020-40DE-AFB3-4247AD68B12C}" srcId="{0FEDC030-B231-4A4A-A560-C5B1FEE94AD0}" destId="{FC6D3EE5-1507-407A-84AA-24DE39096EED}" srcOrd="3" destOrd="0" parTransId="{838C28EE-A1D5-407D-9532-D8C073916DC3}" sibTransId="{C346E202-ACA8-45A3-AEFE-503214B45409}"/>
    <dgm:cxn modelId="{C3E8057F-127C-42A5-BE64-FC85056BDE12}" type="presOf" srcId="{EC7BB8C8-CE77-4997-8E99-B206BB217EE6}" destId="{D0F00CF8-D862-4712-BB6F-702D46147665}" srcOrd="0" destOrd="0" presId="urn:microsoft.com/office/officeart/2018/2/layout/IconVerticalSolidList"/>
    <dgm:cxn modelId="{4CD7787F-2EDC-47AA-B5F7-C5151728715D}" type="presOf" srcId="{19C71A4F-51E8-4409-9FC9-4644DD81C92C}" destId="{C9548B77-625E-4CA0-8355-49E3D21D8F21}" srcOrd="0" destOrd="0" presId="urn:microsoft.com/office/officeart/2018/2/layout/IconVerticalSolidList"/>
    <dgm:cxn modelId="{BE2E8796-F97C-477C-AA03-7C6462DAC62C}" type="presOf" srcId="{0FEDC030-B231-4A4A-A560-C5B1FEE94AD0}" destId="{D2AA1B3C-F771-4311-8821-BDAD29DA73E2}" srcOrd="0" destOrd="0" presId="urn:microsoft.com/office/officeart/2018/2/layout/IconVerticalSolidList"/>
    <dgm:cxn modelId="{4F73299C-7018-4323-A949-7B3AF4A29499}" srcId="{0FEDC030-B231-4A4A-A560-C5B1FEE94AD0}" destId="{EC7BB8C8-CE77-4997-8E99-B206BB217EE6}" srcOrd="2" destOrd="0" parTransId="{6AA0E338-FCFD-4FD8-8756-9371AFFC6ABB}" sibTransId="{7FD20A04-9B57-413E-BF02-0F65A23AFD59}"/>
    <dgm:cxn modelId="{BC4C049E-DE58-4B13-9E05-F4CCAF457A3C}" type="presOf" srcId="{8F89241C-B564-4ACF-964B-4C54B041C999}" destId="{2F0DAD82-D3AD-4242-A770-A645B823B640}" srcOrd="0" destOrd="0" presId="urn:microsoft.com/office/officeart/2018/2/layout/IconVerticalSolidList"/>
    <dgm:cxn modelId="{F6457AA2-FFA9-4A67-BA31-4E62D5767C57}" srcId="{0FEDC030-B231-4A4A-A560-C5B1FEE94AD0}" destId="{8F89241C-B564-4ACF-964B-4C54B041C999}" srcOrd="0" destOrd="0" parTransId="{D9250058-EF63-4400-B309-F198CF9A444B}" sibTransId="{E1724603-7ECB-45F8-AA43-9A1323968523}"/>
    <dgm:cxn modelId="{2A86BAE0-30A5-4E97-9EE3-20C81027D6AF}" srcId="{0FEDC030-B231-4A4A-A560-C5B1FEE94AD0}" destId="{1A5540CA-7D8D-4B44-8B2C-594E44A05D4E}" srcOrd="5" destOrd="0" parTransId="{A368DD1A-5215-4386-A1DB-24CDFEBEB6FE}" sibTransId="{89E5E135-F722-4C57-8657-9A0CF154965F}"/>
    <dgm:cxn modelId="{BB2F06E1-9D3A-49FA-9EAE-672C8D5827E7}" srcId="{0FEDC030-B231-4A4A-A560-C5B1FEE94AD0}" destId="{AB3DDD2F-1D10-4499-973C-BA20D71E7853}" srcOrd="4" destOrd="0" parTransId="{C275CA81-D669-4179-84F7-9B79C567392C}" sibTransId="{4C408196-EDA8-4595-BD94-194FECAEE478}"/>
    <dgm:cxn modelId="{BFE946FD-6899-4DAC-A8EA-93C680FF350A}" srcId="{0FEDC030-B231-4A4A-A560-C5B1FEE94AD0}" destId="{19C71A4F-51E8-4409-9FC9-4644DD81C92C}" srcOrd="1" destOrd="0" parTransId="{D6F348F0-77FC-400B-838C-F6030A0210B9}" sibTransId="{6E81B491-0F68-400D-A7A9-05D4A51FA140}"/>
    <dgm:cxn modelId="{314E52D6-6BAA-45EA-9EBD-65EACB702F47}" type="presParOf" srcId="{D2AA1B3C-F771-4311-8821-BDAD29DA73E2}" destId="{43213349-704A-49EA-8B74-FDF10707833E}" srcOrd="0" destOrd="0" presId="urn:microsoft.com/office/officeart/2018/2/layout/IconVerticalSolidList"/>
    <dgm:cxn modelId="{013BB288-38DD-43D0-844C-039E25F88424}" type="presParOf" srcId="{43213349-704A-49EA-8B74-FDF10707833E}" destId="{725BA4E6-0A00-4D2C-95F3-C1D8FCF1093C}" srcOrd="0" destOrd="0" presId="urn:microsoft.com/office/officeart/2018/2/layout/IconVerticalSolidList"/>
    <dgm:cxn modelId="{BE17BFBF-FD03-43C6-83DB-528E457AF1E1}" type="presParOf" srcId="{43213349-704A-49EA-8B74-FDF10707833E}" destId="{68DDBF85-FA32-46ED-847F-E45C1183F314}" srcOrd="1" destOrd="0" presId="urn:microsoft.com/office/officeart/2018/2/layout/IconVerticalSolidList"/>
    <dgm:cxn modelId="{1FBEE526-46CB-44E2-88D8-460C15D7ED61}" type="presParOf" srcId="{43213349-704A-49EA-8B74-FDF10707833E}" destId="{21116C5E-313F-4950-B4E0-940EE436703A}" srcOrd="2" destOrd="0" presId="urn:microsoft.com/office/officeart/2018/2/layout/IconVerticalSolidList"/>
    <dgm:cxn modelId="{CC836F7E-20E6-4539-8A12-3990FE1224DE}" type="presParOf" srcId="{43213349-704A-49EA-8B74-FDF10707833E}" destId="{2F0DAD82-D3AD-4242-A770-A645B823B640}" srcOrd="3" destOrd="0" presId="urn:microsoft.com/office/officeart/2018/2/layout/IconVerticalSolidList"/>
    <dgm:cxn modelId="{7263DA55-AACB-4496-B21A-A4D478DD9554}" type="presParOf" srcId="{D2AA1B3C-F771-4311-8821-BDAD29DA73E2}" destId="{D5427006-B93A-49C4-95EA-E870E2E09D10}" srcOrd="1" destOrd="0" presId="urn:microsoft.com/office/officeart/2018/2/layout/IconVerticalSolidList"/>
    <dgm:cxn modelId="{3A02DF9F-32CC-4BB4-B260-703F098090AD}" type="presParOf" srcId="{D2AA1B3C-F771-4311-8821-BDAD29DA73E2}" destId="{1C8633BF-D363-4ACA-8B8A-EE8E45295BDC}" srcOrd="2" destOrd="0" presId="urn:microsoft.com/office/officeart/2018/2/layout/IconVerticalSolidList"/>
    <dgm:cxn modelId="{E7422CE1-8D2B-4D6D-803C-FD3F9D509FBE}" type="presParOf" srcId="{1C8633BF-D363-4ACA-8B8A-EE8E45295BDC}" destId="{74A59484-79D8-495A-B5E9-EDFA2F5FC171}" srcOrd="0" destOrd="0" presId="urn:microsoft.com/office/officeart/2018/2/layout/IconVerticalSolidList"/>
    <dgm:cxn modelId="{B1FC5D47-63D2-447D-8345-F12BF37422DB}" type="presParOf" srcId="{1C8633BF-D363-4ACA-8B8A-EE8E45295BDC}" destId="{5CDB028B-2C0C-4030-83B5-E11B2FF1F653}" srcOrd="1" destOrd="0" presId="urn:microsoft.com/office/officeart/2018/2/layout/IconVerticalSolidList"/>
    <dgm:cxn modelId="{AE1D19A9-9398-4E94-94C6-34AD3449D3B5}" type="presParOf" srcId="{1C8633BF-D363-4ACA-8B8A-EE8E45295BDC}" destId="{790554F2-1214-4D1F-A83D-732EBE132579}" srcOrd="2" destOrd="0" presId="urn:microsoft.com/office/officeart/2018/2/layout/IconVerticalSolidList"/>
    <dgm:cxn modelId="{2FE23DB1-6CB8-4950-8AEB-7B6E80CE014A}" type="presParOf" srcId="{1C8633BF-D363-4ACA-8B8A-EE8E45295BDC}" destId="{C9548B77-625E-4CA0-8355-49E3D21D8F21}" srcOrd="3" destOrd="0" presId="urn:microsoft.com/office/officeart/2018/2/layout/IconVerticalSolidList"/>
    <dgm:cxn modelId="{130CD8B0-EE91-4FA3-9011-0E8300B815A8}" type="presParOf" srcId="{D2AA1B3C-F771-4311-8821-BDAD29DA73E2}" destId="{C9B738F6-2A01-4530-878A-0FACDD4FAF78}" srcOrd="3" destOrd="0" presId="urn:microsoft.com/office/officeart/2018/2/layout/IconVerticalSolidList"/>
    <dgm:cxn modelId="{C233C29B-BA2B-400C-AEDA-609A7AE2E49B}" type="presParOf" srcId="{D2AA1B3C-F771-4311-8821-BDAD29DA73E2}" destId="{3A632B5C-59EF-46B4-A435-DEE353FC8850}" srcOrd="4" destOrd="0" presId="urn:microsoft.com/office/officeart/2018/2/layout/IconVerticalSolidList"/>
    <dgm:cxn modelId="{22584952-9E9D-4DFF-A5B5-1B86C0A48584}" type="presParOf" srcId="{3A632B5C-59EF-46B4-A435-DEE353FC8850}" destId="{70846A80-B0CC-450E-A433-99E112782314}" srcOrd="0" destOrd="0" presId="urn:microsoft.com/office/officeart/2018/2/layout/IconVerticalSolidList"/>
    <dgm:cxn modelId="{15E20C37-8B56-45D0-B987-514A26C10E31}" type="presParOf" srcId="{3A632B5C-59EF-46B4-A435-DEE353FC8850}" destId="{09A991E9-2A1F-45E6-8E51-F489FE360C41}" srcOrd="1" destOrd="0" presId="urn:microsoft.com/office/officeart/2018/2/layout/IconVerticalSolidList"/>
    <dgm:cxn modelId="{16C6AE8A-BFE6-433E-9C4E-8DE1DA971AD0}" type="presParOf" srcId="{3A632B5C-59EF-46B4-A435-DEE353FC8850}" destId="{6448AA9F-2EC1-4ACB-A596-BE12629CBACA}" srcOrd="2" destOrd="0" presId="urn:microsoft.com/office/officeart/2018/2/layout/IconVerticalSolidList"/>
    <dgm:cxn modelId="{83B0A152-0286-48A5-BBA9-91FD2FFA35DA}" type="presParOf" srcId="{3A632B5C-59EF-46B4-A435-DEE353FC8850}" destId="{D0F00CF8-D862-4712-BB6F-702D46147665}" srcOrd="3" destOrd="0" presId="urn:microsoft.com/office/officeart/2018/2/layout/IconVerticalSolidList"/>
    <dgm:cxn modelId="{EDFABDEF-9C75-4F15-914C-814B689C9B98}" type="presParOf" srcId="{D2AA1B3C-F771-4311-8821-BDAD29DA73E2}" destId="{75D501F3-9F31-45F7-A8AC-6FF4DF3662C4}" srcOrd="5" destOrd="0" presId="urn:microsoft.com/office/officeart/2018/2/layout/IconVerticalSolidList"/>
    <dgm:cxn modelId="{8E51A0BB-9674-4186-A711-333AF7D65BCF}" type="presParOf" srcId="{D2AA1B3C-F771-4311-8821-BDAD29DA73E2}" destId="{B1B6891E-663E-4D4C-B183-DBA690B01EF2}" srcOrd="6" destOrd="0" presId="urn:microsoft.com/office/officeart/2018/2/layout/IconVerticalSolidList"/>
    <dgm:cxn modelId="{EE5FD857-FFEA-45F9-9AC3-84CC8538F3A2}" type="presParOf" srcId="{B1B6891E-663E-4D4C-B183-DBA690B01EF2}" destId="{25AE653C-6935-4565-8DA8-6AF27DF7141B}" srcOrd="0" destOrd="0" presId="urn:microsoft.com/office/officeart/2018/2/layout/IconVerticalSolidList"/>
    <dgm:cxn modelId="{6E89FDE3-3895-4C07-942C-69E27AFB0BD1}" type="presParOf" srcId="{B1B6891E-663E-4D4C-B183-DBA690B01EF2}" destId="{E98AD4B8-9149-4E9C-A4A4-CFC1663DCA43}" srcOrd="1" destOrd="0" presId="urn:microsoft.com/office/officeart/2018/2/layout/IconVerticalSolidList"/>
    <dgm:cxn modelId="{FD87977C-BD30-4077-BC00-968F03C542ED}" type="presParOf" srcId="{B1B6891E-663E-4D4C-B183-DBA690B01EF2}" destId="{6697BB2B-CD0C-4B10-926B-B00CABAEDAA5}" srcOrd="2" destOrd="0" presId="urn:microsoft.com/office/officeart/2018/2/layout/IconVerticalSolidList"/>
    <dgm:cxn modelId="{B34A06EB-8DB6-4453-9FB7-5CA92C90B463}" type="presParOf" srcId="{B1B6891E-663E-4D4C-B183-DBA690B01EF2}" destId="{F488700E-9D9C-4FEA-8352-0BA667DB2F60}" srcOrd="3" destOrd="0" presId="urn:microsoft.com/office/officeart/2018/2/layout/IconVerticalSolidList"/>
    <dgm:cxn modelId="{0553575C-51A2-4F7D-892E-A54DDB71EB56}" type="presParOf" srcId="{D2AA1B3C-F771-4311-8821-BDAD29DA73E2}" destId="{42B7B683-F60C-422B-B5BB-603FCE224E1F}" srcOrd="7" destOrd="0" presId="urn:microsoft.com/office/officeart/2018/2/layout/IconVerticalSolidList"/>
    <dgm:cxn modelId="{96DBF66A-35B7-4260-B852-04DB015BC654}" type="presParOf" srcId="{D2AA1B3C-F771-4311-8821-BDAD29DA73E2}" destId="{AA866D66-38C7-4905-8173-4BCAB6B13600}" srcOrd="8" destOrd="0" presId="urn:microsoft.com/office/officeart/2018/2/layout/IconVerticalSolidList"/>
    <dgm:cxn modelId="{954D0BCF-A3DC-48B0-B31D-155F875245C5}" type="presParOf" srcId="{AA866D66-38C7-4905-8173-4BCAB6B13600}" destId="{E79DE9B1-27D1-4047-86C7-832E22AFE435}" srcOrd="0" destOrd="0" presId="urn:microsoft.com/office/officeart/2018/2/layout/IconVerticalSolidList"/>
    <dgm:cxn modelId="{6BD1762D-61E2-4223-8F4E-765655CC2C47}" type="presParOf" srcId="{AA866D66-38C7-4905-8173-4BCAB6B13600}" destId="{08F3E962-000F-4CDD-84F3-3DE1AC12C604}" srcOrd="1" destOrd="0" presId="urn:microsoft.com/office/officeart/2018/2/layout/IconVerticalSolidList"/>
    <dgm:cxn modelId="{F7820DE6-BEE3-4146-8719-5E89864B1EC7}" type="presParOf" srcId="{AA866D66-38C7-4905-8173-4BCAB6B13600}" destId="{10173B16-BF2B-44DC-AF02-DDB4D60A2D5E}" srcOrd="2" destOrd="0" presId="urn:microsoft.com/office/officeart/2018/2/layout/IconVerticalSolidList"/>
    <dgm:cxn modelId="{1E6511EE-6936-4AD9-8754-0E43443729C7}" type="presParOf" srcId="{AA866D66-38C7-4905-8173-4BCAB6B13600}" destId="{4B924825-F88F-4EC0-9AA5-238FFB2194CF}" srcOrd="3" destOrd="0" presId="urn:microsoft.com/office/officeart/2018/2/layout/IconVerticalSolidList"/>
    <dgm:cxn modelId="{7FC1E63C-F898-4606-B421-6E3CE5BF4BBC}" type="presParOf" srcId="{D2AA1B3C-F771-4311-8821-BDAD29DA73E2}" destId="{14B5CEDA-D16E-4476-90C6-211332953BFC}" srcOrd="9" destOrd="0" presId="urn:microsoft.com/office/officeart/2018/2/layout/IconVerticalSolidList"/>
    <dgm:cxn modelId="{9F90A694-198A-47EB-B1BA-476A140D96EE}" type="presParOf" srcId="{D2AA1B3C-F771-4311-8821-BDAD29DA73E2}" destId="{F134C9E9-B8DD-4EC5-8563-0F4262410D6E}" srcOrd="10" destOrd="0" presId="urn:microsoft.com/office/officeart/2018/2/layout/IconVerticalSolidList"/>
    <dgm:cxn modelId="{ECBDDB94-A798-4210-90EE-276F0784D47C}" type="presParOf" srcId="{F134C9E9-B8DD-4EC5-8563-0F4262410D6E}" destId="{7C91AE98-371D-4C47-BDFA-1CAA63671946}" srcOrd="0" destOrd="0" presId="urn:microsoft.com/office/officeart/2018/2/layout/IconVerticalSolidList"/>
    <dgm:cxn modelId="{764D7EC5-19E3-42C9-8961-CA27DA93FD70}" type="presParOf" srcId="{F134C9E9-B8DD-4EC5-8563-0F4262410D6E}" destId="{D0107622-8F50-4411-AC58-D97AC519816E}" srcOrd="1" destOrd="0" presId="urn:microsoft.com/office/officeart/2018/2/layout/IconVerticalSolidList"/>
    <dgm:cxn modelId="{7FC4600E-FF7F-4968-9BAE-3AA4CADBA22B}" type="presParOf" srcId="{F134C9E9-B8DD-4EC5-8563-0F4262410D6E}" destId="{3F935637-9600-4FBA-BB3A-2A9CC1960EBD}" srcOrd="2" destOrd="0" presId="urn:microsoft.com/office/officeart/2018/2/layout/IconVerticalSolidList"/>
    <dgm:cxn modelId="{BF1938BD-6FD7-4A8D-B46E-AB8695142FDF}" type="presParOf" srcId="{F134C9E9-B8DD-4EC5-8563-0F4262410D6E}" destId="{C0CB1C70-69BD-4078-8447-49AFED0BD4D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4FF23E-47AE-496C-A6BE-729216B06BB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24880AC-59DE-4833-97E5-8A9F2E5E0BDB}">
      <dgm:prSet/>
      <dgm:spPr/>
      <dgm:t>
        <a:bodyPr/>
        <a:lstStyle/>
        <a:p>
          <a:r>
            <a:rPr lang="en-GB"/>
            <a:t>Improve efficiency and accuracy of operations </a:t>
          </a:r>
          <a:endParaRPr lang="en-US"/>
        </a:p>
      </dgm:t>
    </dgm:pt>
    <dgm:pt modelId="{095C234B-FF39-4C7D-8234-92E3012EA3CF}" type="parTrans" cxnId="{F80706D4-0CFD-4E03-91E2-3E5B3B09CD4B}">
      <dgm:prSet/>
      <dgm:spPr/>
      <dgm:t>
        <a:bodyPr/>
        <a:lstStyle/>
        <a:p>
          <a:endParaRPr lang="en-US"/>
        </a:p>
      </dgm:t>
    </dgm:pt>
    <dgm:pt modelId="{84115EF1-1B50-41AF-9022-CD0796A689A7}" type="sibTrans" cxnId="{F80706D4-0CFD-4E03-91E2-3E5B3B09CD4B}">
      <dgm:prSet/>
      <dgm:spPr/>
      <dgm:t>
        <a:bodyPr/>
        <a:lstStyle/>
        <a:p>
          <a:endParaRPr lang="en-US"/>
        </a:p>
      </dgm:t>
    </dgm:pt>
    <dgm:pt modelId="{60DF7BD9-AF5C-4657-9602-C463347A4C8D}">
      <dgm:prSet/>
      <dgm:spPr/>
      <dgm:t>
        <a:bodyPr/>
        <a:lstStyle/>
        <a:p>
          <a:r>
            <a:rPr lang="en-GB"/>
            <a:t>Enable data-driven decisions </a:t>
          </a:r>
          <a:endParaRPr lang="en-US"/>
        </a:p>
      </dgm:t>
    </dgm:pt>
    <dgm:pt modelId="{B38378F5-648C-4716-BF0E-C1A7889E76CA}" type="parTrans" cxnId="{2DF61D2D-BADA-47DF-BD18-2306EEF48DBC}">
      <dgm:prSet/>
      <dgm:spPr/>
      <dgm:t>
        <a:bodyPr/>
        <a:lstStyle/>
        <a:p>
          <a:endParaRPr lang="en-US"/>
        </a:p>
      </dgm:t>
    </dgm:pt>
    <dgm:pt modelId="{35E15427-F634-4BA1-8F20-8EF1396B40D5}" type="sibTrans" cxnId="{2DF61D2D-BADA-47DF-BD18-2306EEF48DBC}">
      <dgm:prSet/>
      <dgm:spPr/>
      <dgm:t>
        <a:bodyPr/>
        <a:lstStyle/>
        <a:p>
          <a:endParaRPr lang="en-US"/>
        </a:p>
      </dgm:t>
    </dgm:pt>
    <dgm:pt modelId="{F16D51FB-6652-4DF1-84C8-17B8FAE2A25E}">
      <dgm:prSet/>
      <dgm:spPr/>
      <dgm:t>
        <a:bodyPr/>
        <a:lstStyle/>
        <a:p>
          <a:r>
            <a:rPr lang="en-GB"/>
            <a:t>Enhance customer experience </a:t>
          </a:r>
          <a:endParaRPr lang="en-US"/>
        </a:p>
      </dgm:t>
    </dgm:pt>
    <dgm:pt modelId="{F62C58B9-2192-4C70-96A3-7350B28F1763}" type="parTrans" cxnId="{AE58F565-1BF1-426C-9321-73D4A83B8F02}">
      <dgm:prSet/>
      <dgm:spPr/>
      <dgm:t>
        <a:bodyPr/>
        <a:lstStyle/>
        <a:p>
          <a:endParaRPr lang="en-US"/>
        </a:p>
      </dgm:t>
    </dgm:pt>
    <dgm:pt modelId="{92631301-6EBD-47AF-90B0-2FE7BF96C467}" type="sibTrans" cxnId="{AE58F565-1BF1-426C-9321-73D4A83B8F02}">
      <dgm:prSet/>
      <dgm:spPr/>
      <dgm:t>
        <a:bodyPr/>
        <a:lstStyle/>
        <a:p>
          <a:endParaRPr lang="en-US"/>
        </a:p>
      </dgm:t>
    </dgm:pt>
    <dgm:pt modelId="{94CD053C-F453-4FD8-B6A2-B6874D940AD6}">
      <dgm:prSet/>
      <dgm:spPr/>
      <dgm:t>
        <a:bodyPr/>
        <a:lstStyle/>
        <a:p>
          <a:r>
            <a:rPr lang="en-GB"/>
            <a:t>Help businesses gain a competitive advantage</a:t>
          </a:r>
          <a:endParaRPr lang="en-US"/>
        </a:p>
      </dgm:t>
    </dgm:pt>
    <dgm:pt modelId="{D7057BF4-10F0-4D85-9F83-0DF1416D9A48}" type="parTrans" cxnId="{AAD8E682-6384-4DA0-B5AD-666DBE5C7589}">
      <dgm:prSet/>
      <dgm:spPr/>
      <dgm:t>
        <a:bodyPr/>
        <a:lstStyle/>
        <a:p>
          <a:endParaRPr lang="en-US"/>
        </a:p>
      </dgm:t>
    </dgm:pt>
    <dgm:pt modelId="{70D1B637-100C-4755-B8B4-FD16DA9D90C6}" type="sibTrans" cxnId="{AAD8E682-6384-4DA0-B5AD-666DBE5C7589}">
      <dgm:prSet/>
      <dgm:spPr/>
      <dgm:t>
        <a:bodyPr/>
        <a:lstStyle/>
        <a:p>
          <a:endParaRPr lang="en-US"/>
        </a:p>
      </dgm:t>
    </dgm:pt>
    <dgm:pt modelId="{1533D98E-CF04-4F08-984D-04EADF404262}">
      <dgm:prSet/>
      <dgm:spPr/>
      <dgm:t>
        <a:bodyPr/>
        <a:lstStyle/>
        <a:p>
          <a:r>
            <a:rPr lang="en-GB"/>
            <a:t>Notes:</a:t>
          </a:r>
          <a:endParaRPr lang="en-US"/>
        </a:p>
      </dgm:t>
    </dgm:pt>
    <dgm:pt modelId="{7610901D-BCAA-47AC-B050-5215C6A926B8}" type="parTrans" cxnId="{0D20387A-28A1-4DC4-A3F3-4230658032BD}">
      <dgm:prSet/>
      <dgm:spPr/>
      <dgm:t>
        <a:bodyPr/>
        <a:lstStyle/>
        <a:p>
          <a:endParaRPr lang="en-US"/>
        </a:p>
      </dgm:t>
    </dgm:pt>
    <dgm:pt modelId="{F0657D01-130D-428C-A101-57B3159B7E6E}" type="sibTrans" cxnId="{0D20387A-28A1-4DC4-A3F3-4230658032BD}">
      <dgm:prSet/>
      <dgm:spPr/>
      <dgm:t>
        <a:bodyPr/>
        <a:lstStyle/>
        <a:p>
          <a:endParaRPr lang="en-US"/>
        </a:p>
      </dgm:t>
    </dgm:pt>
    <dgm:pt modelId="{E42653C7-9BF6-4377-91C7-EB658FCA2264}">
      <dgm:prSet/>
      <dgm:spPr/>
      <dgm:t>
        <a:bodyPr/>
        <a:lstStyle/>
        <a:p>
          <a:r>
            <a:rPr lang="en-GB"/>
            <a:t>Modern businesses rely on information systems to save time, reduce human error, and make informed decisions. They also improve customer satisfaction by providing faster and more personalised services, helping the company stay ahead of competitors.</a:t>
          </a:r>
          <a:endParaRPr lang="en-US"/>
        </a:p>
      </dgm:t>
    </dgm:pt>
    <dgm:pt modelId="{65748F9C-2394-4F22-AB63-48850429B087}" type="parTrans" cxnId="{8809BFC8-C04F-4C62-B2EE-B133B90FE58C}">
      <dgm:prSet/>
      <dgm:spPr/>
      <dgm:t>
        <a:bodyPr/>
        <a:lstStyle/>
        <a:p>
          <a:endParaRPr lang="en-US"/>
        </a:p>
      </dgm:t>
    </dgm:pt>
    <dgm:pt modelId="{C7855322-99A3-49E9-A38D-6C7DE8E5FD03}" type="sibTrans" cxnId="{8809BFC8-C04F-4C62-B2EE-B133B90FE58C}">
      <dgm:prSet/>
      <dgm:spPr/>
      <dgm:t>
        <a:bodyPr/>
        <a:lstStyle/>
        <a:p>
          <a:endParaRPr lang="en-US"/>
        </a:p>
      </dgm:t>
    </dgm:pt>
    <dgm:pt modelId="{F333D143-F40D-4B26-B3C0-4A5B604C2AEB}">
      <dgm:prSet/>
      <dgm:spPr/>
      <dgm:t>
        <a:bodyPr/>
        <a:lstStyle/>
        <a:p>
          <a:r>
            <a:rPr lang="en-GB"/>
            <a:t>Stair, R., &amp; Reynolds, G. (2020).</a:t>
          </a:r>
          <a:endParaRPr lang="en-US"/>
        </a:p>
      </dgm:t>
    </dgm:pt>
    <dgm:pt modelId="{71BACAF3-39D8-4049-8E2D-820476822336}" type="parTrans" cxnId="{8337C003-C37C-4330-AE07-225D63728F62}">
      <dgm:prSet/>
      <dgm:spPr/>
      <dgm:t>
        <a:bodyPr/>
        <a:lstStyle/>
        <a:p>
          <a:endParaRPr lang="en-US"/>
        </a:p>
      </dgm:t>
    </dgm:pt>
    <dgm:pt modelId="{2A3A037D-8AE8-4826-8225-C37C88B5B170}" type="sibTrans" cxnId="{8337C003-C37C-4330-AE07-225D63728F62}">
      <dgm:prSet/>
      <dgm:spPr/>
      <dgm:t>
        <a:bodyPr/>
        <a:lstStyle/>
        <a:p>
          <a:endParaRPr lang="en-US"/>
        </a:p>
      </dgm:t>
    </dgm:pt>
    <dgm:pt modelId="{70BF881F-F706-431A-BFD3-EB35C02EE0A2}" type="pres">
      <dgm:prSet presAssocID="{5C4FF23E-47AE-496C-A6BE-729216B06BB9}" presName="vert0" presStyleCnt="0">
        <dgm:presLayoutVars>
          <dgm:dir/>
          <dgm:animOne val="branch"/>
          <dgm:animLvl val="lvl"/>
        </dgm:presLayoutVars>
      </dgm:prSet>
      <dgm:spPr/>
    </dgm:pt>
    <dgm:pt modelId="{4572EA50-253E-47A4-822E-6811FD4F78D5}" type="pres">
      <dgm:prSet presAssocID="{924880AC-59DE-4833-97E5-8A9F2E5E0BDB}" presName="thickLine" presStyleLbl="alignNode1" presStyleIdx="0" presStyleCnt="7"/>
      <dgm:spPr/>
    </dgm:pt>
    <dgm:pt modelId="{ABCEB856-EFB8-4BC3-B527-F15C48E3CEF0}" type="pres">
      <dgm:prSet presAssocID="{924880AC-59DE-4833-97E5-8A9F2E5E0BDB}" presName="horz1" presStyleCnt="0"/>
      <dgm:spPr/>
    </dgm:pt>
    <dgm:pt modelId="{64A2A3E9-B4F0-4B27-A6BA-A22D697B931B}" type="pres">
      <dgm:prSet presAssocID="{924880AC-59DE-4833-97E5-8A9F2E5E0BDB}" presName="tx1" presStyleLbl="revTx" presStyleIdx="0" presStyleCnt="7"/>
      <dgm:spPr/>
    </dgm:pt>
    <dgm:pt modelId="{586A0656-50ED-4179-8333-0AB8EF5157F8}" type="pres">
      <dgm:prSet presAssocID="{924880AC-59DE-4833-97E5-8A9F2E5E0BDB}" presName="vert1" presStyleCnt="0"/>
      <dgm:spPr/>
    </dgm:pt>
    <dgm:pt modelId="{25674349-8553-49C8-9579-8254B4F8E22E}" type="pres">
      <dgm:prSet presAssocID="{60DF7BD9-AF5C-4657-9602-C463347A4C8D}" presName="thickLine" presStyleLbl="alignNode1" presStyleIdx="1" presStyleCnt="7"/>
      <dgm:spPr/>
    </dgm:pt>
    <dgm:pt modelId="{C03E2844-21AE-4B17-8AB0-0ACA7DA4E1E9}" type="pres">
      <dgm:prSet presAssocID="{60DF7BD9-AF5C-4657-9602-C463347A4C8D}" presName="horz1" presStyleCnt="0"/>
      <dgm:spPr/>
    </dgm:pt>
    <dgm:pt modelId="{DF04FA80-C54B-437E-8BF0-A0E1043D3C39}" type="pres">
      <dgm:prSet presAssocID="{60DF7BD9-AF5C-4657-9602-C463347A4C8D}" presName="tx1" presStyleLbl="revTx" presStyleIdx="1" presStyleCnt="7"/>
      <dgm:spPr/>
    </dgm:pt>
    <dgm:pt modelId="{C424A4A9-21F3-4473-9EA2-125E58F79CD2}" type="pres">
      <dgm:prSet presAssocID="{60DF7BD9-AF5C-4657-9602-C463347A4C8D}" presName="vert1" presStyleCnt="0"/>
      <dgm:spPr/>
    </dgm:pt>
    <dgm:pt modelId="{119C05D3-5724-4AC5-81D6-97C0A207F004}" type="pres">
      <dgm:prSet presAssocID="{F16D51FB-6652-4DF1-84C8-17B8FAE2A25E}" presName="thickLine" presStyleLbl="alignNode1" presStyleIdx="2" presStyleCnt="7"/>
      <dgm:spPr/>
    </dgm:pt>
    <dgm:pt modelId="{04DBBCE2-C6EE-42FF-BDBD-5587BEEF50AD}" type="pres">
      <dgm:prSet presAssocID="{F16D51FB-6652-4DF1-84C8-17B8FAE2A25E}" presName="horz1" presStyleCnt="0"/>
      <dgm:spPr/>
    </dgm:pt>
    <dgm:pt modelId="{FE4A5179-8E04-4292-9468-89A434406CF7}" type="pres">
      <dgm:prSet presAssocID="{F16D51FB-6652-4DF1-84C8-17B8FAE2A25E}" presName="tx1" presStyleLbl="revTx" presStyleIdx="2" presStyleCnt="7"/>
      <dgm:spPr/>
    </dgm:pt>
    <dgm:pt modelId="{3202DC72-2057-4DBB-8608-B7F86C31076E}" type="pres">
      <dgm:prSet presAssocID="{F16D51FB-6652-4DF1-84C8-17B8FAE2A25E}" presName="vert1" presStyleCnt="0"/>
      <dgm:spPr/>
    </dgm:pt>
    <dgm:pt modelId="{D68E7258-B677-4550-BDD0-9BDA31C3C464}" type="pres">
      <dgm:prSet presAssocID="{94CD053C-F453-4FD8-B6A2-B6874D940AD6}" presName="thickLine" presStyleLbl="alignNode1" presStyleIdx="3" presStyleCnt="7"/>
      <dgm:spPr/>
    </dgm:pt>
    <dgm:pt modelId="{399A1E86-D41F-4755-A6D2-DB7AB5BBFA4C}" type="pres">
      <dgm:prSet presAssocID="{94CD053C-F453-4FD8-B6A2-B6874D940AD6}" presName="horz1" presStyleCnt="0"/>
      <dgm:spPr/>
    </dgm:pt>
    <dgm:pt modelId="{FF90ED95-A1B3-477C-982C-1C8E10E290AE}" type="pres">
      <dgm:prSet presAssocID="{94CD053C-F453-4FD8-B6A2-B6874D940AD6}" presName="tx1" presStyleLbl="revTx" presStyleIdx="3" presStyleCnt="7"/>
      <dgm:spPr/>
    </dgm:pt>
    <dgm:pt modelId="{DB4AB88B-2A1C-444B-B6CF-5456ACDA982E}" type="pres">
      <dgm:prSet presAssocID="{94CD053C-F453-4FD8-B6A2-B6874D940AD6}" presName="vert1" presStyleCnt="0"/>
      <dgm:spPr/>
    </dgm:pt>
    <dgm:pt modelId="{2B1AFED0-A9B7-4272-A720-72518B800BD3}" type="pres">
      <dgm:prSet presAssocID="{1533D98E-CF04-4F08-984D-04EADF404262}" presName="thickLine" presStyleLbl="alignNode1" presStyleIdx="4" presStyleCnt="7"/>
      <dgm:spPr/>
    </dgm:pt>
    <dgm:pt modelId="{1CE35D5C-7E7D-4008-B466-F3E431B4264D}" type="pres">
      <dgm:prSet presAssocID="{1533D98E-CF04-4F08-984D-04EADF404262}" presName="horz1" presStyleCnt="0"/>
      <dgm:spPr/>
    </dgm:pt>
    <dgm:pt modelId="{03505071-76B7-41AE-86F4-993AB00F505B}" type="pres">
      <dgm:prSet presAssocID="{1533D98E-CF04-4F08-984D-04EADF404262}" presName="tx1" presStyleLbl="revTx" presStyleIdx="4" presStyleCnt="7"/>
      <dgm:spPr/>
    </dgm:pt>
    <dgm:pt modelId="{D6E5A65E-EF1F-4214-B013-451B98CDDEB8}" type="pres">
      <dgm:prSet presAssocID="{1533D98E-CF04-4F08-984D-04EADF404262}" presName="vert1" presStyleCnt="0"/>
      <dgm:spPr/>
    </dgm:pt>
    <dgm:pt modelId="{1D96983C-84B7-4B72-97DE-E808D1A7856E}" type="pres">
      <dgm:prSet presAssocID="{E42653C7-9BF6-4377-91C7-EB658FCA2264}" presName="thickLine" presStyleLbl="alignNode1" presStyleIdx="5" presStyleCnt="7"/>
      <dgm:spPr/>
    </dgm:pt>
    <dgm:pt modelId="{6C1B5F4C-94CA-4C23-936B-B99A64A642A3}" type="pres">
      <dgm:prSet presAssocID="{E42653C7-9BF6-4377-91C7-EB658FCA2264}" presName="horz1" presStyleCnt="0"/>
      <dgm:spPr/>
    </dgm:pt>
    <dgm:pt modelId="{75562AF7-3110-4593-9188-827735C9683B}" type="pres">
      <dgm:prSet presAssocID="{E42653C7-9BF6-4377-91C7-EB658FCA2264}" presName="tx1" presStyleLbl="revTx" presStyleIdx="5" presStyleCnt="7"/>
      <dgm:spPr/>
    </dgm:pt>
    <dgm:pt modelId="{D05B6680-5D13-49B6-886B-1A0A1AFD681E}" type="pres">
      <dgm:prSet presAssocID="{E42653C7-9BF6-4377-91C7-EB658FCA2264}" presName="vert1" presStyleCnt="0"/>
      <dgm:spPr/>
    </dgm:pt>
    <dgm:pt modelId="{FC342B77-BBE3-4528-8B63-E6F038A99026}" type="pres">
      <dgm:prSet presAssocID="{F333D143-F40D-4B26-B3C0-4A5B604C2AEB}" presName="thickLine" presStyleLbl="alignNode1" presStyleIdx="6" presStyleCnt="7"/>
      <dgm:spPr/>
    </dgm:pt>
    <dgm:pt modelId="{84CEC6BD-BD44-41D3-AA7F-581C33503651}" type="pres">
      <dgm:prSet presAssocID="{F333D143-F40D-4B26-B3C0-4A5B604C2AEB}" presName="horz1" presStyleCnt="0"/>
      <dgm:spPr/>
    </dgm:pt>
    <dgm:pt modelId="{88208041-FE62-483C-9509-AD985AE54E3A}" type="pres">
      <dgm:prSet presAssocID="{F333D143-F40D-4B26-B3C0-4A5B604C2AEB}" presName="tx1" presStyleLbl="revTx" presStyleIdx="6" presStyleCnt="7"/>
      <dgm:spPr/>
    </dgm:pt>
    <dgm:pt modelId="{EADD26FD-7F69-4E7A-8701-C35CC9D4269D}" type="pres">
      <dgm:prSet presAssocID="{F333D143-F40D-4B26-B3C0-4A5B604C2AEB}" presName="vert1" presStyleCnt="0"/>
      <dgm:spPr/>
    </dgm:pt>
  </dgm:ptLst>
  <dgm:cxnLst>
    <dgm:cxn modelId="{8337C003-C37C-4330-AE07-225D63728F62}" srcId="{5C4FF23E-47AE-496C-A6BE-729216B06BB9}" destId="{F333D143-F40D-4B26-B3C0-4A5B604C2AEB}" srcOrd="6" destOrd="0" parTransId="{71BACAF3-39D8-4049-8E2D-820476822336}" sibTransId="{2A3A037D-8AE8-4826-8225-C37C88B5B170}"/>
    <dgm:cxn modelId="{B8DE6627-CD24-4ACB-AAEA-913232EEF8D8}" type="presOf" srcId="{E42653C7-9BF6-4377-91C7-EB658FCA2264}" destId="{75562AF7-3110-4593-9188-827735C9683B}" srcOrd="0" destOrd="0" presId="urn:microsoft.com/office/officeart/2008/layout/LinedList"/>
    <dgm:cxn modelId="{2DF61D2D-BADA-47DF-BD18-2306EEF48DBC}" srcId="{5C4FF23E-47AE-496C-A6BE-729216B06BB9}" destId="{60DF7BD9-AF5C-4657-9602-C463347A4C8D}" srcOrd="1" destOrd="0" parTransId="{B38378F5-648C-4716-BF0E-C1A7889E76CA}" sibTransId="{35E15427-F634-4BA1-8F20-8EF1396B40D5}"/>
    <dgm:cxn modelId="{7AFE4865-43E6-49A3-8878-65AB1E632C27}" type="presOf" srcId="{F333D143-F40D-4B26-B3C0-4A5B604C2AEB}" destId="{88208041-FE62-483C-9509-AD985AE54E3A}" srcOrd="0" destOrd="0" presId="urn:microsoft.com/office/officeart/2008/layout/LinedList"/>
    <dgm:cxn modelId="{AE58F565-1BF1-426C-9321-73D4A83B8F02}" srcId="{5C4FF23E-47AE-496C-A6BE-729216B06BB9}" destId="{F16D51FB-6652-4DF1-84C8-17B8FAE2A25E}" srcOrd="2" destOrd="0" parTransId="{F62C58B9-2192-4C70-96A3-7350B28F1763}" sibTransId="{92631301-6EBD-47AF-90B0-2FE7BF96C467}"/>
    <dgm:cxn modelId="{AB3FAF46-4DC0-4AF4-8920-14323BD5C4A2}" type="presOf" srcId="{94CD053C-F453-4FD8-B6A2-B6874D940AD6}" destId="{FF90ED95-A1B3-477C-982C-1C8E10E290AE}" srcOrd="0" destOrd="0" presId="urn:microsoft.com/office/officeart/2008/layout/LinedList"/>
    <dgm:cxn modelId="{4C3C1C69-D670-4EB3-8B27-D5E7E2F6E950}" type="presOf" srcId="{1533D98E-CF04-4F08-984D-04EADF404262}" destId="{03505071-76B7-41AE-86F4-993AB00F505B}" srcOrd="0" destOrd="0" presId="urn:microsoft.com/office/officeart/2008/layout/LinedList"/>
    <dgm:cxn modelId="{C798166A-5B21-4C46-B0DC-B457DD12937F}" type="presOf" srcId="{5C4FF23E-47AE-496C-A6BE-729216B06BB9}" destId="{70BF881F-F706-431A-BFD3-EB35C02EE0A2}" srcOrd="0" destOrd="0" presId="urn:microsoft.com/office/officeart/2008/layout/LinedList"/>
    <dgm:cxn modelId="{0D20387A-28A1-4DC4-A3F3-4230658032BD}" srcId="{5C4FF23E-47AE-496C-A6BE-729216B06BB9}" destId="{1533D98E-CF04-4F08-984D-04EADF404262}" srcOrd="4" destOrd="0" parTransId="{7610901D-BCAA-47AC-B050-5215C6A926B8}" sibTransId="{F0657D01-130D-428C-A101-57B3159B7E6E}"/>
    <dgm:cxn modelId="{AAD8E682-6384-4DA0-B5AD-666DBE5C7589}" srcId="{5C4FF23E-47AE-496C-A6BE-729216B06BB9}" destId="{94CD053C-F453-4FD8-B6A2-B6874D940AD6}" srcOrd="3" destOrd="0" parTransId="{D7057BF4-10F0-4D85-9F83-0DF1416D9A48}" sibTransId="{70D1B637-100C-4755-B8B4-FD16DA9D90C6}"/>
    <dgm:cxn modelId="{2BA37F95-0357-45A2-935B-547FC95AF19D}" type="presOf" srcId="{F16D51FB-6652-4DF1-84C8-17B8FAE2A25E}" destId="{FE4A5179-8E04-4292-9468-89A434406CF7}" srcOrd="0" destOrd="0" presId="urn:microsoft.com/office/officeart/2008/layout/LinedList"/>
    <dgm:cxn modelId="{B56B9AB7-90E3-4D6E-A537-7C3BD569D0BB}" type="presOf" srcId="{924880AC-59DE-4833-97E5-8A9F2E5E0BDB}" destId="{64A2A3E9-B4F0-4B27-A6BA-A22D697B931B}" srcOrd="0" destOrd="0" presId="urn:microsoft.com/office/officeart/2008/layout/LinedList"/>
    <dgm:cxn modelId="{8809BFC8-C04F-4C62-B2EE-B133B90FE58C}" srcId="{5C4FF23E-47AE-496C-A6BE-729216B06BB9}" destId="{E42653C7-9BF6-4377-91C7-EB658FCA2264}" srcOrd="5" destOrd="0" parTransId="{65748F9C-2394-4F22-AB63-48850429B087}" sibTransId="{C7855322-99A3-49E9-A38D-6C7DE8E5FD03}"/>
    <dgm:cxn modelId="{F80706D4-0CFD-4E03-91E2-3E5B3B09CD4B}" srcId="{5C4FF23E-47AE-496C-A6BE-729216B06BB9}" destId="{924880AC-59DE-4833-97E5-8A9F2E5E0BDB}" srcOrd="0" destOrd="0" parTransId="{095C234B-FF39-4C7D-8234-92E3012EA3CF}" sibTransId="{84115EF1-1B50-41AF-9022-CD0796A689A7}"/>
    <dgm:cxn modelId="{AA83CCEA-B3CB-4766-88F1-AC5090750724}" type="presOf" srcId="{60DF7BD9-AF5C-4657-9602-C463347A4C8D}" destId="{DF04FA80-C54B-437E-8BF0-A0E1043D3C39}" srcOrd="0" destOrd="0" presId="urn:microsoft.com/office/officeart/2008/layout/LinedList"/>
    <dgm:cxn modelId="{8EE964A2-1F16-453F-B84C-8BD04DD2E9AC}" type="presParOf" srcId="{70BF881F-F706-431A-BFD3-EB35C02EE0A2}" destId="{4572EA50-253E-47A4-822E-6811FD4F78D5}" srcOrd="0" destOrd="0" presId="urn:microsoft.com/office/officeart/2008/layout/LinedList"/>
    <dgm:cxn modelId="{34293D3B-D77A-40CC-A76B-6D40D6A46939}" type="presParOf" srcId="{70BF881F-F706-431A-BFD3-EB35C02EE0A2}" destId="{ABCEB856-EFB8-4BC3-B527-F15C48E3CEF0}" srcOrd="1" destOrd="0" presId="urn:microsoft.com/office/officeart/2008/layout/LinedList"/>
    <dgm:cxn modelId="{E96FC4E9-A829-48D4-A96F-9F73281BDD6A}" type="presParOf" srcId="{ABCEB856-EFB8-4BC3-B527-F15C48E3CEF0}" destId="{64A2A3E9-B4F0-4B27-A6BA-A22D697B931B}" srcOrd="0" destOrd="0" presId="urn:microsoft.com/office/officeart/2008/layout/LinedList"/>
    <dgm:cxn modelId="{42685766-35F6-4400-86B0-595D69560F13}" type="presParOf" srcId="{ABCEB856-EFB8-4BC3-B527-F15C48E3CEF0}" destId="{586A0656-50ED-4179-8333-0AB8EF5157F8}" srcOrd="1" destOrd="0" presId="urn:microsoft.com/office/officeart/2008/layout/LinedList"/>
    <dgm:cxn modelId="{0038F78D-C492-4D92-BD76-B77A192CB2FD}" type="presParOf" srcId="{70BF881F-F706-431A-BFD3-EB35C02EE0A2}" destId="{25674349-8553-49C8-9579-8254B4F8E22E}" srcOrd="2" destOrd="0" presId="urn:microsoft.com/office/officeart/2008/layout/LinedList"/>
    <dgm:cxn modelId="{3B237502-4AB6-4E7C-8FE6-5C8AB5379F0D}" type="presParOf" srcId="{70BF881F-F706-431A-BFD3-EB35C02EE0A2}" destId="{C03E2844-21AE-4B17-8AB0-0ACA7DA4E1E9}" srcOrd="3" destOrd="0" presId="urn:microsoft.com/office/officeart/2008/layout/LinedList"/>
    <dgm:cxn modelId="{0B13E594-AFC2-4A4D-A93F-E4B8D8FFDCBE}" type="presParOf" srcId="{C03E2844-21AE-4B17-8AB0-0ACA7DA4E1E9}" destId="{DF04FA80-C54B-437E-8BF0-A0E1043D3C39}" srcOrd="0" destOrd="0" presId="urn:microsoft.com/office/officeart/2008/layout/LinedList"/>
    <dgm:cxn modelId="{986C32C8-B42E-46C6-9537-886BC701EDBA}" type="presParOf" srcId="{C03E2844-21AE-4B17-8AB0-0ACA7DA4E1E9}" destId="{C424A4A9-21F3-4473-9EA2-125E58F79CD2}" srcOrd="1" destOrd="0" presId="urn:microsoft.com/office/officeart/2008/layout/LinedList"/>
    <dgm:cxn modelId="{49A9D316-EDE9-4F32-8370-8EB5965CF841}" type="presParOf" srcId="{70BF881F-F706-431A-BFD3-EB35C02EE0A2}" destId="{119C05D3-5724-4AC5-81D6-97C0A207F004}" srcOrd="4" destOrd="0" presId="urn:microsoft.com/office/officeart/2008/layout/LinedList"/>
    <dgm:cxn modelId="{2CE7705A-F992-49F8-BA49-C096A9495532}" type="presParOf" srcId="{70BF881F-F706-431A-BFD3-EB35C02EE0A2}" destId="{04DBBCE2-C6EE-42FF-BDBD-5587BEEF50AD}" srcOrd="5" destOrd="0" presId="urn:microsoft.com/office/officeart/2008/layout/LinedList"/>
    <dgm:cxn modelId="{E5179B80-9740-4032-ACBB-E55F6613424A}" type="presParOf" srcId="{04DBBCE2-C6EE-42FF-BDBD-5587BEEF50AD}" destId="{FE4A5179-8E04-4292-9468-89A434406CF7}" srcOrd="0" destOrd="0" presId="urn:microsoft.com/office/officeart/2008/layout/LinedList"/>
    <dgm:cxn modelId="{C36AA27F-93CF-45A9-A82C-1A81860AE0E1}" type="presParOf" srcId="{04DBBCE2-C6EE-42FF-BDBD-5587BEEF50AD}" destId="{3202DC72-2057-4DBB-8608-B7F86C31076E}" srcOrd="1" destOrd="0" presId="urn:microsoft.com/office/officeart/2008/layout/LinedList"/>
    <dgm:cxn modelId="{23DD9993-3473-4BD3-B236-D9CB2426147E}" type="presParOf" srcId="{70BF881F-F706-431A-BFD3-EB35C02EE0A2}" destId="{D68E7258-B677-4550-BDD0-9BDA31C3C464}" srcOrd="6" destOrd="0" presId="urn:microsoft.com/office/officeart/2008/layout/LinedList"/>
    <dgm:cxn modelId="{676429FD-8717-40C3-8825-75A7EEFBF44B}" type="presParOf" srcId="{70BF881F-F706-431A-BFD3-EB35C02EE0A2}" destId="{399A1E86-D41F-4755-A6D2-DB7AB5BBFA4C}" srcOrd="7" destOrd="0" presId="urn:microsoft.com/office/officeart/2008/layout/LinedList"/>
    <dgm:cxn modelId="{05DC0508-CA57-4CBB-83FE-395A780B5A60}" type="presParOf" srcId="{399A1E86-D41F-4755-A6D2-DB7AB5BBFA4C}" destId="{FF90ED95-A1B3-477C-982C-1C8E10E290AE}" srcOrd="0" destOrd="0" presId="urn:microsoft.com/office/officeart/2008/layout/LinedList"/>
    <dgm:cxn modelId="{E261A232-5BCB-4F0D-82C2-99B72320F050}" type="presParOf" srcId="{399A1E86-D41F-4755-A6D2-DB7AB5BBFA4C}" destId="{DB4AB88B-2A1C-444B-B6CF-5456ACDA982E}" srcOrd="1" destOrd="0" presId="urn:microsoft.com/office/officeart/2008/layout/LinedList"/>
    <dgm:cxn modelId="{BF7658E4-BD01-492D-9DC8-65604766CE15}" type="presParOf" srcId="{70BF881F-F706-431A-BFD3-EB35C02EE0A2}" destId="{2B1AFED0-A9B7-4272-A720-72518B800BD3}" srcOrd="8" destOrd="0" presId="urn:microsoft.com/office/officeart/2008/layout/LinedList"/>
    <dgm:cxn modelId="{72499876-59F6-4BF3-99B2-3A21894C5654}" type="presParOf" srcId="{70BF881F-F706-431A-BFD3-EB35C02EE0A2}" destId="{1CE35D5C-7E7D-4008-B466-F3E431B4264D}" srcOrd="9" destOrd="0" presId="urn:microsoft.com/office/officeart/2008/layout/LinedList"/>
    <dgm:cxn modelId="{DD64B1B7-FC47-4860-A4F7-32182F97132C}" type="presParOf" srcId="{1CE35D5C-7E7D-4008-B466-F3E431B4264D}" destId="{03505071-76B7-41AE-86F4-993AB00F505B}" srcOrd="0" destOrd="0" presId="urn:microsoft.com/office/officeart/2008/layout/LinedList"/>
    <dgm:cxn modelId="{096082AF-ACB7-4320-8134-EAB50FC48837}" type="presParOf" srcId="{1CE35D5C-7E7D-4008-B466-F3E431B4264D}" destId="{D6E5A65E-EF1F-4214-B013-451B98CDDEB8}" srcOrd="1" destOrd="0" presId="urn:microsoft.com/office/officeart/2008/layout/LinedList"/>
    <dgm:cxn modelId="{780CE641-F6E7-4C54-AFA4-53D3A2BD6CFD}" type="presParOf" srcId="{70BF881F-F706-431A-BFD3-EB35C02EE0A2}" destId="{1D96983C-84B7-4B72-97DE-E808D1A7856E}" srcOrd="10" destOrd="0" presId="urn:microsoft.com/office/officeart/2008/layout/LinedList"/>
    <dgm:cxn modelId="{C0BDEF43-C70C-4177-8924-A4CA9F6CDB4D}" type="presParOf" srcId="{70BF881F-F706-431A-BFD3-EB35C02EE0A2}" destId="{6C1B5F4C-94CA-4C23-936B-B99A64A642A3}" srcOrd="11" destOrd="0" presId="urn:microsoft.com/office/officeart/2008/layout/LinedList"/>
    <dgm:cxn modelId="{75536AC7-E4E5-4923-8815-ECB5F137A422}" type="presParOf" srcId="{6C1B5F4C-94CA-4C23-936B-B99A64A642A3}" destId="{75562AF7-3110-4593-9188-827735C9683B}" srcOrd="0" destOrd="0" presId="urn:microsoft.com/office/officeart/2008/layout/LinedList"/>
    <dgm:cxn modelId="{BE6EB269-6F98-40E5-B186-FE6D24BCB342}" type="presParOf" srcId="{6C1B5F4C-94CA-4C23-936B-B99A64A642A3}" destId="{D05B6680-5D13-49B6-886B-1A0A1AFD681E}" srcOrd="1" destOrd="0" presId="urn:microsoft.com/office/officeart/2008/layout/LinedList"/>
    <dgm:cxn modelId="{BEDA2FB1-CDED-4BDC-A9D2-69698C7E857C}" type="presParOf" srcId="{70BF881F-F706-431A-BFD3-EB35C02EE0A2}" destId="{FC342B77-BBE3-4528-8B63-E6F038A99026}" srcOrd="12" destOrd="0" presId="urn:microsoft.com/office/officeart/2008/layout/LinedList"/>
    <dgm:cxn modelId="{5F90FAD3-C088-4176-956C-54BB3A576D02}" type="presParOf" srcId="{70BF881F-F706-431A-BFD3-EB35C02EE0A2}" destId="{84CEC6BD-BD44-41D3-AA7F-581C33503651}" srcOrd="13" destOrd="0" presId="urn:microsoft.com/office/officeart/2008/layout/LinedList"/>
    <dgm:cxn modelId="{CF95DA8C-1E82-41EC-82D0-94FCF70B8B40}" type="presParOf" srcId="{84CEC6BD-BD44-41D3-AA7F-581C33503651}" destId="{88208041-FE62-483C-9509-AD985AE54E3A}" srcOrd="0" destOrd="0" presId="urn:microsoft.com/office/officeart/2008/layout/LinedList"/>
    <dgm:cxn modelId="{F8BE05DB-CB3B-4809-B1DF-F3EC4A312DD2}" type="presParOf" srcId="{84CEC6BD-BD44-41D3-AA7F-581C33503651}" destId="{EADD26FD-7F69-4E7A-8701-C35CC9D4269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E568BA-B618-4470-90D3-5D78BA6ADBFD}" type="doc">
      <dgm:prSet loTypeId="urn:microsoft.com/office/officeart/2016/7/layout/VerticalSolidActionList" loCatId="List" qsTypeId="urn:microsoft.com/office/officeart/2005/8/quickstyle/simple2" qsCatId="simple" csTypeId="urn:microsoft.com/office/officeart/2005/8/colors/colorful1" csCatId="colorful"/>
      <dgm:spPr/>
      <dgm:t>
        <a:bodyPr/>
        <a:lstStyle/>
        <a:p>
          <a:endParaRPr lang="en-US"/>
        </a:p>
      </dgm:t>
    </dgm:pt>
    <dgm:pt modelId="{51540099-7C64-49E0-AB9A-19C08438FA55}">
      <dgm:prSet/>
      <dgm:spPr/>
      <dgm:t>
        <a:bodyPr/>
        <a:lstStyle/>
        <a:p>
          <a:r>
            <a:rPr lang="en-US"/>
            <a:t>Adhere</a:t>
          </a:r>
        </a:p>
      </dgm:t>
    </dgm:pt>
    <dgm:pt modelId="{B92E3D22-4584-4150-B51C-B923369FB8AB}" type="parTrans" cxnId="{4BF9FF44-5718-4B8F-8BC1-C1ED10A1B47B}">
      <dgm:prSet/>
      <dgm:spPr/>
      <dgm:t>
        <a:bodyPr/>
        <a:lstStyle/>
        <a:p>
          <a:endParaRPr lang="en-US"/>
        </a:p>
      </dgm:t>
    </dgm:pt>
    <dgm:pt modelId="{471CA3EB-A6C0-4721-9053-960CF34C25F1}" type="sibTrans" cxnId="{4BF9FF44-5718-4B8F-8BC1-C1ED10A1B47B}">
      <dgm:prSet/>
      <dgm:spPr/>
      <dgm:t>
        <a:bodyPr/>
        <a:lstStyle/>
        <a:p>
          <a:endParaRPr lang="en-US"/>
        </a:p>
      </dgm:t>
    </dgm:pt>
    <dgm:pt modelId="{7D251548-CFEB-494E-AD5C-B6DBCB4DCF31}">
      <dgm:prSet/>
      <dgm:spPr/>
      <dgm:t>
        <a:bodyPr/>
        <a:lstStyle/>
        <a:p>
          <a:r>
            <a:rPr lang="en-US"/>
            <a:t>Legal Compliance: Adhere to GDPR and other relevant  frameworks(European Commission, 2018)</a:t>
          </a:r>
        </a:p>
      </dgm:t>
    </dgm:pt>
    <dgm:pt modelId="{2EF17843-64A1-447E-8DCF-247FF9311931}" type="parTrans" cxnId="{98F60554-377A-4F2E-9F6B-A1CD5EBBE0BC}">
      <dgm:prSet/>
      <dgm:spPr/>
      <dgm:t>
        <a:bodyPr/>
        <a:lstStyle/>
        <a:p>
          <a:endParaRPr lang="en-US"/>
        </a:p>
      </dgm:t>
    </dgm:pt>
    <dgm:pt modelId="{F6C7BD12-3397-46D1-AD50-5A0B5B296DF8}" type="sibTrans" cxnId="{98F60554-377A-4F2E-9F6B-A1CD5EBBE0BC}">
      <dgm:prSet/>
      <dgm:spPr/>
      <dgm:t>
        <a:bodyPr/>
        <a:lstStyle/>
        <a:p>
          <a:endParaRPr lang="en-US"/>
        </a:p>
      </dgm:t>
    </dgm:pt>
    <dgm:pt modelId="{652EBD7E-C38B-4353-9445-763749DB5ECA}">
      <dgm:prSet/>
      <dgm:spPr/>
      <dgm:t>
        <a:bodyPr/>
        <a:lstStyle/>
        <a:p>
          <a:r>
            <a:rPr lang="en-US"/>
            <a:t>Implement</a:t>
          </a:r>
        </a:p>
      </dgm:t>
    </dgm:pt>
    <dgm:pt modelId="{027D020A-B6C7-4523-8D76-EB2BF6777D1C}" type="parTrans" cxnId="{7A700BE3-E920-44DB-8222-63926B49B302}">
      <dgm:prSet/>
      <dgm:spPr/>
      <dgm:t>
        <a:bodyPr/>
        <a:lstStyle/>
        <a:p>
          <a:endParaRPr lang="en-US"/>
        </a:p>
      </dgm:t>
    </dgm:pt>
    <dgm:pt modelId="{557BFD9D-27A7-489B-B4DE-A004E41B9A0B}" type="sibTrans" cxnId="{7A700BE3-E920-44DB-8222-63926B49B302}">
      <dgm:prSet/>
      <dgm:spPr/>
      <dgm:t>
        <a:bodyPr/>
        <a:lstStyle/>
        <a:p>
          <a:endParaRPr lang="en-US"/>
        </a:p>
      </dgm:t>
    </dgm:pt>
    <dgm:pt modelId="{85989FAC-1925-4FC6-B605-873885D04D5C}">
      <dgm:prSet/>
      <dgm:spPr/>
      <dgm:t>
        <a:bodyPr/>
        <a:lstStyle/>
        <a:p>
          <a:r>
            <a:rPr lang="en-US"/>
            <a:t>Security by Design: Implement encryption, access control, and incident response procedures (Mariano, 2024).</a:t>
          </a:r>
        </a:p>
      </dgm:t>
    </dgm:pt>
    <dgm:pt modelId="{A83B4F2D-1CC1-45C8-8B80-2F4C636B0EA3}" type="parTrans" cxnId="{14D5DB1E-F6A9-482E-A4F1-F0459F3973BA}">
      <dgm:prSet/>
      <dgm:spPr/>
      <dgm:t>
        <a:bodyPr/>
        <a:lstStyle/>
        <a:p>
          <a:endParaRPr lang="en-US"/>
        </a:p>
      </dgm:t>
    </dgm:pt>
    <dgm:pt modelId="{787117E8-95AE-405A-BB3D-D9CABD0FDC95}" type="sibTrans" cxnId="{14D5DB1E-F6A9-482E-A4F1-F0459F3973BA}">
      <dgm:prSet/>
      <dgm:spPr/>
      <dgm:t>
        <a:bodyPr/>
        <a:lstStyle/>
        <a:p>
          <a:endParaRPr lang="en-US"/>
        </a:p>
      </dgm:t>
    </dgm:pt>
    <dgm:pt modelId="{91470E7F-DDC7-4593-85A2-5DBFDA67C5FE}">
      <dgm:prSet/>
      <dgm:spPr/>
      <dgm:t>
        <a:bodyPr/>
        <a:lstStyle/>
        <a:p>
          <a:r>
            <a:rPr lang="en-US"/>
            <a:t>Use</a:t>
          </a:r>
        </a:p>
      </dgm:t>
    </dgm:pt>
    <dgm:pt modelId="{77027B55-508F-426A-8BCB-F9B4EB10313E}" type="parTrans" cxnId="{064B6BE5-0171-47EA-BC44-FF73DD03ACAA}">
      <dgm:prSet/>
      <dgm:spPr/>
      <dgm:t>
        <a:bodyPr/>
        <a:lstStyle/>
        <a:p>
          <a:endParaRPr lang="en-US"/>
        </a:p>
      </dgm:t>
    </dgm:pt>
    <dgm:pt modelId="{885995D8-1B2B-4524-8116-A6D1BEAB2B60}" type="sibTrans" cxnId="{064B6BE5-0171-47EA-BC44-FF73DD03ACAA}">
      <dgm:prSet/>
      <dgm:spPr/>
      <dgm:t>
        <a:bodyPr/>
        <a:lstStyle/>
        <a:p>
          <a:endParaRPr lang="en-US"/>
        </a:p>
      </dgm:t>
    </dgm:pt>
    <dgm:pt modelId="{42550723-FC5B-4DF7-AC69-A3FD91B38502}">
      <dgm:prSet/>
      <dgm:spPr/>
      <dgm:t>
        <a:bodyPr/>
        <a:lstStyle/>
        <a:p>
          <a:r>
            <a:rPr lang="en-US"/>
            <a:t>Transparency &amp; Explainability: Use interpretable AI models or provide afterward explanations (Arieta et al., 2020)</a:t>
          </a:r>
        </a:p>
      </dgm:t>
    </dgm:pt>
    <dgm:pt modelId="{C5F4EBBE-93C7-4AF8-8605-D014B292D1E2}" type="parTrans" cxnId="{8D24CEB9-EB8C-4707-AF34-C610F7C3B1E3}">
      <dgm:prSet/>
      <dgm:spPr/>
      <dgm:t>
        <a:bodyPr/>
        <a:lstStyle/>
        <a:p>
          <a:endParaRPr lang="en-US"/>
        </a:p>
      </dgm:t>
    </dgm:pt>
    <dgm:pt modelId="{0152B724-934D-47D8-B098-E665978F6A53}" type="sibTrans" cxnId="{8D24CEB9-EB8C-4707-AF34-C610F7C3B1E3}">
      <dgm:prSet/>
      <dgm:spPr/>
      <dgm:t>
        <a:bodyPr/>
        <a:lstStyle/>
        <a:p>
          <a:endParaRPr lang="en-US"/>
        </a:p>
      </dgm:t>
    </dgm:pt>
    <dgm:pt modelId="{05C54B42-3CDE-4742-8A65-4791BB878603}">
      <dgm:prSet/>
      <dgm:spPr/>
      <dgm:t>
        <a:bodyPr/>
        <a:lstStyle/>
        <a:p>
          <a:r>
            <a:rPr lang="en-US"/>
            <a:t>Bias</a:t>
          </a:r>
        </a:p>
      </dgm:t>
    </dgm:pt>
    <dgm:pt modelId="{96E1FAD4-9420-420D-AB40-8A1F671F2C4A}" type="parTrans" cxnId="{3C099FC5-AE82-464F-8930-B9B0056C6073}">
      <dgm:prSet/>
      <dgm:spPr/>
      <dgm:t>
        <a:bodyPr/>
        <a:lstStyle/>
        <a:p>
          <a:endParaRPr lang="en-US"/>
        </a:p>
      </dgm:t>
    </dgm:pt>
    <dgm:pt modelId="{560E08CA-299B-4B88-B020-278016A20579}" type="sibTrans" cxnId="{3C099FC5-AE82-464F-8930-B9B0056C6073}">
      <dgm:prSet/>
      <dgm:spPr/>
      <dgm:t>
        <a:bodyPr/>
        <a:lstStyle/>
        <a:p>
          <a:endParaRPr lang="en-US"/>
        </a:p>
      </dgm:t>
    </dgm:pt>
    <dgm:pt modelId="{9CD5CFB7-7F9C-428C-9265-7A2F53A4ED05}">
      <dgm:prSet/>
      <dgm:spPr/>
      <dgm:t>
        <a:bodyPr/>
        <a:lstStyle/>
        <a:p>
          <a:r>
            <a:rPr lang="en-US"/>
            <a:t>Bias Audits: Regularly test models for discriminatory outcomes</a:t>
          </a:r>
        </a:p>
      </dgm:t>
    </dgm:pt>
    <dgm:pt modelId="{E14D75FC-EBF4-46A0-8DB5-DCCE39E9460F}" type="parTrans" cxnId="{02825A1E-4E1F-4DEA-8083-7EB53D2BA330}">
      <dgm:prSet/>
      <dgm:spPr/>
      <dgm:t>
        <a:bodyPr/>
        <a:lstStyle/>
        <a:p>
          <a:endParaRPr lang="en-US"/>
        </a:p>
      </dgm:t>
    </dgm:pt>
    <dgm:pt modelId="{2EC5AD3D-C492-4462-A2C2-83DC09491B98}" type="sibTrans" cxnId="{02825A1E-4E1F-4DEA-8083-7EB53D2BA330}">
      <dgm:prSet/>
      <dgm:spPr/>
      <dgm:t>
        <a:bodyPr/>
        <a:lstStyle/>
        <a:p>
          <a:endParaRPr lang="en-US"/>
        </a:p>
      </dgm:t>
    </dgm:pt>
    <dgm:pt modelId="{574E762B-0F88-40C6-8BAD-007FEDE5F7A3}">
      <dgm:prSet/>
      <dgm:spPr/>
      <dgm:t>
        <a:bodyPr/>
        <a:lstStyle/>
        <a:p>
          <a:r>
            <a:rPr lang="en-US"/>
            <a:t>Communicate</a:t>
          </a:r>
        </a:p>
      </dgm:t>
    </dgm:pt>
    <dgm:pt modelId="{8D9C06EE-338F-4C05-A6FC-90A129229ADA}" type="parTrans" cxnId="{B2A1E97B-F627-4F73-8496-BD8E4B498673}">
      <dgm:prSet/>
      <dgm:spPr/>
      <dgm:t>
        <a:bodyPr/>
        <a:lstStyle/>
        <a:p>
          <a:endParaRPr lang="en-US"/>
        </a:p>
      </dgm:t>
    </dgm:pt>
    <dgm:pt modelId="{D0BAFDA5-345C-464F-BB21-1DDAC41689F4}" type="sibTrans" cxnId="{B2A1E97B-F627-4F73-8496-BD8E4B498673}">
      <dgm:prSet/>
      <dgm:spPr/>
      <dgm:t>
        <a:bodyPr/>
        <a:lstStyle/>
        <a:p>
          <a:endParaRPr lang="en-US"/>
        </a:p>
      </dgm:t>
    </dgm:pt>
    <dgm:pt modelId="{DA5DAFAB-E4A8-49DB-ABBE-B036E5A747EA}">
      <dgm:prSet/>
      <dgm:spPr/>
      <dgm:t>
        <a:bodyPr/>
        <a:lstStyle/>
        <a:p>
          <a:r>
            <a:rPr lang="en-US"/>
            <a:t>Employee Engagement: Clearly communicate monitoring policies and seek informed consent (1VoteCloser, 2024).</a:t>
          </a:r>
        </a:p>
      </dgm:t>
    </dgm:pt>
    <dgm:pt modelId="{DE3E3708-7F93-4CCD-A7DD-329002297E38}" type="parTrans" cxnId="{F5E7F5C6-7A2E-4926-9FDD-A81F5C23B497}">
      <dgm:prSet/>
      <dgm:spPr/>
      <dgm:t>
        <a:bodyPr/>
        <a:lstStyle/>
        <a:p>
          <a:endParaRPr lang="en-US"/>
        </a:p>
      </dgm:t>
    </dgm:pt>
    <dgm:pt modelId="{5B367608-37D3-47E3-AEEF-7C503A2D7A83}" type="sibTrans" cxnId="{F5E7F5C6-7A2E-4926-9FDD-A81F5C23B497}">
      <dgm:prSet/>
      <dgm:spPr/>
      <dgm:t>
        <a:bodyPr/>
        <a:lstStyle/>
        <a:p>
          <a:endParaRPr lang="en-US"/>
        </a:p>
      </dgm:t>
    </dgm:pt>
    <dgm:pt modelId="{C6B2D6CA-A771-455C-9169-4ED405E63D42}">
      <dgm:prSet/>
      <dgm:spPr/>
      <dgm:t>
        <a:bodyPr/>
        <a:lstStyle/>
        <a:p>
          <a:r>
            <a:rPr lang="en-US"/>
            <a:t>Establish</a:t>
          </a:r>
        </a:p>
      </dgm:t>
    </dgm:pt>
    <dgm:pt modelId="{93A9B392-239A-46D0-83C2-F92085486A13}" type="parTrans" cxnId="{96DCED37-F88D-4A9E-8F5D-06D9BCEC19D5}">
      <dgm:prSet/>
      <dgm:spPr/>
      <dgm:t>
        <a:bodyPr/>
        <a:lstStyle/>
        <a:p>
          <a:endParaRPr lang="en-US"/>
        </a:p>
      </dgm:t>
    </dgm:pt>
    <dgm:pt modelId="{DC460EE7-1F57-4934-8CC3-CA5136BC3996}" type="sibTrans" cxnId="{96DCED37-F88D-4A9E-8F5D-06D9BCEC19D5}">
      <dgm:prSet/>
      <dgm:spPr/>
      <dgm:t>
        <a:bodyPr/>
        <a:lstStyle/>
        <a:p>
          <a:endParaRPr lang="en-US"/>
        </a:p>
      </dgm:t>
    </dgm:pt>
    <dgm:pt modelId="{8CA7FE5C-33EE-4059-96AB-06D7E7CBDE98}">
      <dgm:prSet/>
      <dgm:spPr/>
      <dgm:t>
        <a:bodyPr/>
        <a:lstStyle/>
        <a:p>
          <a:r>
            <a:rPr lang="en-US"/>
            <a:t>Governance: Establish data ethics boards and assign data protection officers to oversee implementation (Mariano, 2024).</a:t>
          </a:r>
        </a:p>
      </dgm:t>
    </dgm:pt>
    <dgm:pt modelId="{BDA7066A-3554-4A85-8C95-6B1790002CD2}" type="parTrans" cxnId="{59639CD1-F5D6-42EF-8707-D234C3B53926}">
      <dgm:prSet/>
      <dgm:spPr/>
      <dgm:t>
        <a:bodyPr/>
        <a:lstStyle/>
        <a:p>
          <a:endParaRPr lang="en-US"/>
        </a:p>
      </dgm:t>
    </dgm:pt>
    <dgm:pt modelId="{B0CFC016-69AE-44B2-B5FA-40F8C3559D44}" type="sibTrans" cxnId="{59639CD1-F5D6-42EF-8707-D234C3B53926}">
      <dgm:prSet/>
      <dgm:spPr/>
      <dgm:t>
        <a:bodyPr/>
        <a:lstStyle/>
        <a:p>
          <a:endParaRPr lang="en-US"/>
        </a:p>
      </dgm:t>
    </dgm:pt>
    <dgm:pt modelId="{DAB3E4BB-0509-43BE-B2FD-DD79E726F7AE}" type="pres">
      <dgm:prSet presAssocID="{DDE568BA-B618-4470-90D3-5D78BA6ADBFD}" presName="Name0" presStyleCnt="0">
        <dgm:presLayoutVars>
          <dgm:dir/>
          <dgm:animLvl val="lvl"/>
          <dgm:resizeHandles val="exact"/>
        </dgm:presLayoutVars>
      </dgm:prSet>
      <dgm:spPr/>
    </dgm:pt>
    <dgm:pt modelId="{549F5CD1-D276-4811-8CD7-5AD74332DE59}" type="pres">
      <dgm:prSet presAssocID="{51540099-7C64-49E0-AB9A-19C08438FA55}" presName="linNode" presStyleCnt="0"/>
      <dgm:spPr/>
    </dgm:pt>
    <dgm:pt modelId="{92A31119-4FEF-46DB-8098-BCCC82EE158D}" type="pres">
      <dgm:prSet presAssocID="{51540099-7C64-49E0-AB9A-19C08438FA55}" presName="parentText" presStyleLbl="alignNode1" presStyleIdx="0" presStyleCnt="6">
        <dgm:presLayoutVars>
          <dgm:chMax val="1"/>
          <dgm:bulletEnabled/>
        </dgm:presLayoutVars>
      </dgm:prSet>
      <dgm:spPr/>
    </dgm:pt>
    <dgm:pt modelId="{EF6309C7-36B1-4810-B020-5D191B32D299}" type="pres">
      <dgm:prSet presAssocID="{51540099-7C64-49E0-AB9A-19C08438FA55}" presName="descendantText" presStyleLbl="alignAccFollowNode1" presStyleIdx="0" presStyleCnt="6">
        <dgm:presLayoutVars>
          <dgm:bulletEnabled/>
        </dgm:presLayoutVars>
      </dgm:prSet>
      <dgm:spPr/>
    </dgm:pt>
    <dgm:pt modelId="{2EE95ADA-3A4C-40C6-AC6C-532016B2F5EA}" type="pres">
      <dgm:prSet presAssocID="{471CA3EB-A6C0-4721-9053-960CF34C25F1}" presName="sp" presStyleCnt="0"/>
      <dgm:spPr/>
    </dgm:pt>
    <dgm:pt modelId="{B9D4EC47-1E8E-4178-83F6-891745A667B1}" type="pres">
      <dgm:prSet presAssocID="{652EBD7E-C38B-4353-9445-763749DB5ECA}" presName="linNode" presStyleCnt="0"/>
      <dgm:spPr/>
    </dgm:pt>
    <dgm:pt modelId="{8F1054FA-09C5-44CF-8B0A-4DCA34F78DAF}" type="pres">
      <dgm:prSet presAssocID="{652EBD7E-C38B-4353-9445-763749DB5ECA}" presName="parentText" presStyleLbl="alignNode1" presStyleIdx="1" presStyleCnt="6">
        <dgm:presLayoutVars>
          <dgm:chMax val="1"/>
          <dgm:bulletEnabled/>
        </dgm:presLayoutVars>
      </dgm:prSet>
      <dgm:spPr/>
    </dgm:pt>
    <dgm:pt modelId="{A1714BD8-540C-4986-AEEF-43F4D48DD423}" type="pres">
      <dgm:prSet presAssocID="{652EBD7E-C38B-4353-9445-763749DB5ECA}" presName="descendantText" presStyleLbl="alignAccFollowNode1" presStyleIdx="1" presStyleCnt="6">
        <dgm:presLayoutVars>
          <dgm:bulletEnabled/>
        </dgm:presLayoutVars>
      </dgm:prSet>
      <dgm:spPr/>
    </dgm:pt>
    <dgm:pt modelId="{53916CD0-C9BB-417C-82BD-C481BA349836}" type="pres">
      <dgm:prSet presAssocID="{557BFD9D-27A7-489B-B4DE-A004E41B9A0B}" presName="sp" presStyleCnt="0"/>
      <dgm:spPr/>
    </dgm:pt>
    <dgm:pt modelId="{315A92D1-FC6B-426B-A41A-2FE8E432C008}" type="pres">
      <dgm:prSet presAssocID="{91470E7F-DDC7-4593-85A2-5DBFDA67C5FE}" presName="linNode" presStyleCnt="0"/>
      <dgm:spPr/>
    </dgm:pt>
    <dgm:pt modelId="{416B1181-1C3F-477E-9FDE-43D6B44C5BA9}" type="pres">
      <dgm:prSet presAssocID="{91470E7F-DDC7-4593-85A2-5DBFDA67C5FE}" presName="parentText" presStyleLbl="alignNode1" presStyleIdx="2" presStyleCnt="6">
        <dgm:presLayoutVars>
          <dgm:chMax val="1"/>
          <dgm:bulletEnabled/>
        </dgm:presLayoutVars>
      </dgm:prSet>
      <dgm:spPr/>
    </dgm:pt>
    <dgm:pt modelId="{1EF45950-60D1-4E2E-889A-A583905CA63F}" type="pres">
      <dgm:prSet presAssocID="{91470E7F-DDC7-4593-85A2-5DBFDA67C5FE}" presName="descendantText" presStyleLbl="alignAccFollowNode1" presStyleIdx="2" presStyleCnt="6">
        <dgm:presLayoutVars>
          <dgm:bulletEnabled/>
        </dgm:presLayoutVars>
      </dgm:prSet>
      <dgm:spPr/>
    </dgm:pt>
    <dgm:pt modelId="{25A6FD5F-D9F5-49AF-A100-06705D421B3C}" type="pres">
      <dgm:prSet presAssocID="{885995D8-1B2B-4524-8116-A6D1BEAB2B60}" presName="sp" presStyleCnt="0"/>
      <dgm:spPr/>
    </dgm:pt>
    <dgm:pt modelId="{9A8F8A6A-FDC4-413C-B70F-DE024F82136D}" type="pres">
      <dgm:prSet presAssocID="{05C54B42-3CDE-4742-8A65-4791BB878603}" presName="linNode" presStyleCnt="0"/>
      <dgm:spPr/>
    </dgm:pt>
    <dgm:pt modelId="{B3395C9D-A277-4C97-BB7A-407659209CC2}" type="pres">
      <dgm:prSet presAssocID="{05C54B42-3CDE-4742-8A65-4791BB878603}" presName="parentText" presStyleLbl="alignNode1" presStyleIdx="3" presStyleCnt="6">
        <dgm:presLayoutVars>
          <dgm:chMax val="1"/>
          <dgm:bulletEnabled/>
        </dgm:presLayoutVars>
      </dgm:prSet>
      <dgm:spPr/>
    </dgm:pt>
    <dgm:pt modelId="{734F8452-AEFA-4BDB-BBFC-E596BE4B38D4}" type="pres">
      <dgm:prSet presAssocID="{05C54B42-3CDE-4742-8A65-4791BB878603}" presName="descendantText" presStyleLbl="alignAccFollowNode1" presStyleIdx="3" presStyleCnt="6">
        <dgm:presLayoutVars>
          <dgm:bulletEnabled/>
        </dgm:presLayoutVars>
      </dgm:prSet>
      <dgm:spPr/>
    </dgm:pt>
    <dgm:pt modelId="{C3238B2F-F33D-4E90-BC5B-563760060FC1}" type="pres">
      <dgm:prSet presAssocID="{560E08CA-299B-4B88-B020-278016A20579}" presName="sp" presStyleCnt="0"/>
      <dgm:spPr/>
    </dgm:pt>
    <dgm:pt modelId="{699C32D9-5FB7-4ED7-8B6A-35F8BAA7FE0F}" type="pres">
      <dgm:prSet presAssocID="{574E762B-0F88-40C6-8BAD-007FEDE5F7A3}" presName="linNode" presStyleCnt="0"/>
      <dgm:spPr/>
    </dgm:pt>
    <dgm:pt modelId="{D7BDF062-0BA1-45ED-BCCC-4D76871AD0BA}" type="pres">
      <dgm:prSet presAssocID="{574E762B-0F88-40C6-8BAD-007FEDE5F7A3}" presName="parentText" presStyleLbl="alignNode1" presStyleIdx="4" presStyleCnt="6">
        <dgm:presLayoutVars>
          <dgm:chMax val="1"/>
          <dgm:bulletEnabled/>
        </dgm:presLayoutVars>
      </dgm:prSet>
      <dgm:spPr/>
    </dgm:pt>
    <dgm:pt modelId="{C9FA00C8-F495-4AF1-9C7E-A663530F74AC}" type="pres">
      <dgm:prSet presAssocID="{574E762B-0F88-40C6-8BAD-007FEDE5F7A3}" presName="descendantText" presStyleLbl="alignAccFollowNode1" presStyleIdx="4" presStyleCnt="6">
        <dgm:presLayoutVars>
          <dgm:bulletEnabled/>
        </dgm:presLayoutVars>
      </dgm:prSet>
      <dgm:spPr/>
    </dgm:pt>
    <dgm:pt modelId="{09AAF64F-4396-4DE3-A785-EF16A516F639}" type="pres">
      <dgm:prSet presAssocID="{D0BAFDA5-345C-464F-BB21-1DDAC41689F4}" presName="sp" presStyleCnt="0"/>
      <dgm:spPr/>
    </dgm:pt>
    <dgm:pt modelId="{BB43824A-C815-4310-B128-32722AE300C4}" type="pres">
      <dgm:prSet presAssocID="{C6B2D6CA-A771-455C-9169-4ED405E63D42}" presName="linNode" presStyleCnt="0"/>
      <dgm:spPr/>
    </dgm:pt>
    <dgm:pt modelId="{8FE7F7F9-7DBD-464F-A552-622D93B4905C}" type="pres">
      <dgm:prSet presAssocID="{C6B2D6CA-A771-455C-9169-4ED405E63D42}" presName="parentText" presStyleLbl="alignNode1" presStyleIdx="5" presStyleCnt="6">
        <dgm:presLayoutVars>
          <dgm:chMax val="1"/>
          <dgm:bulletEnabled/>
        </dgm:presLayoutVars>
      </dgm:prSet>
      <dgm:spPr/>
    </dgm:pt>
    <dgm:pt modelId="{1F14AC13-8110-44D5-BB05-77AFDA7CB9FA}" type="pres">
      <dgm:prSet presAssocID="{C6B2D6CA-A771-455C-9169-4ED405E63D42}" presName="descendantText" presStyleLbl="alignAccFollowNode1" presStyleIdx="5" presStyleCnt="6">
        <dgm:presLayoutVars>
          <dgm:bulletEnabled/>
        </dgm:presLayoutVars>
      </dgm:prSet>
      <dgm:spPr/>
    </dgm:pt>
  </dgm:ptLst>
  <dgm:cxnLst>
    <dgm:cxn modelId="{ED4D1007-6DA8-4F18-B7CA-3220B99DAEE1}" type="presOf" srcId="{05C54B42-3CDE-4742-8A65-4791BB878603}" destId="{B3395C9D-A277-4C97-BB7A-407659209CC2}" srcOrd="0" destOrd="0" presId="urn:microsoft.com/office/officeart/2016/7/layout/VerticalSolidActionList"/>
    <dgm:cxn modelId="{1819C515-703E-4D06-A7F1-6C1D961547F4}" type="presOf" srcId="{91470E7F-DDC7-4593-85A2-5DBFDA67C5FE}" destId="{416B1181-1C3F-477E-9FDE-43D6B44C5BA9}" srcOrd="0" destOrd="0" presId="urn:microsoft.com/office/officeart/2016/7/layout/VerticalSolidActionList"/>
    <dgm:cxn modelId="{02825A1E-4E1F-4DEA-8083-7EB53D2BA330}" srcId="{05C54B42-3CDE-4742-8A65-4791BB878603}" destId="{9CD5CFB7-7F9C-428C-9265-7A2F53A4ED05}" srcOrd="0" destOrd="0" parTransId="{E14D75FC-EBF4-46A0-8DB5-DCCE39E9460F}" sibTransId="{2EC5AD3D-C492-4462-A2C2-83DC09491B98}"/>
    <dgm:cxn modelId="{14D5DB1E-F6A9-482E-A4F1-F0459F3973BA}" srcId="{652EBD7E-C38B-4353-9445-763749DB5ECA}" destId="{85989FAC-1925-4FC6-B605-873885D04D5C}" srcOrd="0" destOrd="0" parTransId="{A83B4F2D-1CC1-45C8-8B80-2F4C636B0EA3}" sibTransId="{787117E8-95AE-405A-BB3D-D9CABD0FDC95}"/>
    <dgm:cxn modelId="{3A24D531-1E95-4FD5-B95F-3B34CC2826E1}" type="presOf" srcId="{7D251548-CFEB-494E-AD5C-B6DBCB4DCF31}" destId="{EF6309C7-36B1-4810-B020-5D191B32D299}" srcOrd="0" destOrd="0" presId="urn:microsoft.com/office/officeart/2016/7/layout/VerticalSolidActionList"/>
    <dgm:cxn modelId="{96DCED37-F88D-4A9E-8F5D-06D9BCEC19D5}" srcId="{DDE568BA-B618-4470-90D3-5D78BA6ADBFD}" destId="{C6B2D6CA-A771-455C-9169-4ED405E63D42}" srcOrd="5" destOrd="0" parTransId="{93A9B392-239A-46D0-83C2-F92085486A13}" sibTransId="{DC460EE7-1F57-4934-8CC3-CA5136BC3996}"/>
    <dgm:cxn modelId="{06D92F5F-D331-4EA9-912B-D8C25F849484}" type="presOf" srcId="{DDE568BA-B618-4470-90D3-5D78BA6ADBFD}" destId="{DAB3E4BB-0509-43BE-B2FD-DD79E726F7AE}" srcOrd="0" destOrd="0" presId="urn:microsoft.com/office/officeart/2016/7/layout/VerticalSolidActionList"/>
    <dgm:cxn modelId="{4BF9FF44-5718-4B8F-8BC1-C1ED10A1B47B}" srcId="{DDE568BA-B618-4470-90D3-5D78BA6ADBFD}" destId="{51540099-7C64-49E0-AB9A-19C08438FA55}" srcOrd="0" destOrd="0" parTransId="{B92E3D22-4584-4150-B51C-B923369FB8AB}" sibTransId="{471CA3EB-A6C0-4721-9053-960CF34C25F1}"/>
    <dgm:cxn modelId="{744C6666-CB45-4E0F-9AC0-D2102F2CE351}" type="presOf" srcId="{C6B2D6CA-A771-455C-9169-4ED405E63D42}" destId="{8FE7F7F9-7DBD-464F-A552-622D93B4905C}" srcOrd="0" destOrd="0" presId="urn:microsoft.com/office/officeart/2016/7/layout/VerticalSolidActionList"/>
    <dgm:cxn modelId="{06274F70-2564-4A2D-A7B8-351DA6C6CC58}" type="presOf" srcId="{51540099-7C64-49E0-AB9A-19C08438FA55}" destId="{92A31119-4FEF-46DB-8098-BCCC82EE158D}" srcOrd="0" destOrd="0" presId="urn:microsoft.com/office/officeart/2016/7/layout/VerticalSolidActionList"/>
    <dgm:cxn modelId="{98F60554-377A-4F2E-9F6B-A1CD5EBBE0BC}" srcId="{51540099-7C64-49E0-AB9A-19C08438FA55}" destId="{7D251548-CFEB-494E-AD5C-B6DBCB4DCF31}" srcOrd="0" destOrd="0" parTransId="{2EF17843-64A1-447E-8DCF-247FF9311931}" sibTransId="{F6C7BD12-3397-46D1-AD50-5A0B5B296DF8}"/>
    <dgm:cxn modelId="{09AC4079-AE5F-42A5-969E-1C155ED90A31}" type="presOf" srcId="{42550723-FC5B-4DF7-AC69-A3FD91B38502}" destId="{1EF45950-60D1-4E2E-889A-A583905CA63F}" srcOrd="0" destOrd="0" presId="urn:microsoft.com/office/officeart/2016/7/layout/VerticalSolidActionList"/>
    <dgm:cxn modelId="{6D2B9E5A-BF45-42B1-B0FB-49982FEA4CAD}" type="presOf" srcId="{DA5DAFAB-E4A8-49DB-ABBE-B036E5A747EA}" destId="{C9FA00C8-F495-4AF1-9C7E-A663530F74AC}" srcOrd="0" destOrd="0" presId="urn:microsoft.com/office/officeart/2016/7/layout/VerticalSolidActionList"/>
    <dgm:cxn modelId="{B2A1E97B-F627-4F73-8496-BD8E4B498673}" srcId="{DDE568BA-B618-4470-90D3-5D78BA6ADBFD}" destId="{574E762B-0F88-40C6-8BAD-007FEDE5F7A3}" srcOrd="4" destOrd="0" parTransId="{8D9C06EE-338F-4C05-A6FC-90A129229ADA}" sibTransId="{D0BAFDA5-345C-464F-BB21-1DDAC41689F4}"/>
    <dgm:cxn modelId="{E69D9594-7823-4DC1-B78A-FE7BB750DC03}" type="presOf" srcId="{8CA7FE5C-33EE-4059-96AB-06D7E7CBDE98}" destId="{1F14AC13-8110-44D5-BB05-77AFDA7CB9FA}" srcOrd="0" destOrd="0" presId="urn:microsoft.com/office/officeart/2016/7/layout/VerticalSolidActionList"/>
    <dgm:cxn modelId="{1FDBC89D-C471-4DAF-9164-0CBC57985C44}" type="presOf" srcId="{85989FAC-1925-4FC6-B605-873885D04D5C}" destId="{A1714BD8-540C-4986-AEEF-43F4D48DD423}" srcOrd="0" destOrd="0" presId="urn:microsoft.com/office/officeart/2016/7/layout/VerticalSolidActionList"/>
    <dgm:cxn modelId="{AEE3EEAA-9545-4A3B-85F7-31C2B34D318F}" type="presOf" srcId="{574E762B-0F88-40C6-8BAD-007FEDE5F7A3}" destId="{D7BDF062-0BA1-45ED-BCCC-4D76871AD0BA}" srcOrd="0" destOrd="0" presId="urn:microsoft.com/office/officeart/2016/7/layout/VerticalSolidActionList"/>
    <dgm:cxn modelId="{8D24CEB9-EB8C-4707-AF34-C610F7C3B1E3}" srcId="{91470E7F-DDC7-4593-85A2-5DBFDA67C5FE}" destId="{42550723-FC5B-4DF7-AC69-A3FD91B38502}" srcOrd="0" destOrd="0" parTransId="{C5F4EBBE-93C7-4AF8-8605-D014B292D1E2}" sibTransId="{0152B724-934D-47D8-B098-E665978F6A53}"/>
    <dgm:cxn modelId="{3C099FC5-AE82-464F-8930-B9B0056C6073}" srcId="{DDE568BA-B618-4470-90D3-5D78BA6ADBFD}" destId="{05C54B42-3CDE-4742-8A65-4791BB878603}" srcOrd="3" destOrd="0" parTransId="{96E1FAD4-9420-420D-AB40-8A1F671F2C4A}" sibTransId="{560E08CA-299B-4B88-B020-278016A20579}"/>
    <dgm:cxn modelId="{F5E7F5C6-7A2E-4926-9FDD-A81F5C23B497}" srcId="{574E762B-0F88-40C6-8BAD-007FEDE5F7A3}" destId="{DA5DAFAB-E4A8-49DB-ABBE-B036E5A747EA}" srcOrd="0" destOrd="0" parTransId="{DE3E3708-7F93-4CCD-A7DD-329002297E38}" sibTransId="{5B367608-37D3-47E3-AEEF-7C503A2D7A83}"/>
    <dgm:cxn modelId="{59639CD1-F5D6-42EF-8707-D234C3B53926}" srcId="{C6B2D6CA-A771-455C-9169-4ED405E63D42}" destId="{8CA7FE5C-33EE-4059-96AB-06D7E7CBDE98}" srcOrd="0" destOrd="0" parTransId="{BDA7066A-3554-4A85-8C95-6B1790002CD2}" sibTransId="{B0CFC016-69AE-44B2-B5FA-40F8C3559D44}"/>
    <dgm:cxn modelId="{4B45F6D9-A670-4D12-82BE-B8A00C230E9F}" type="presOf" srcId="{652EBD7E-C38B-4353-9445-763749DB5ECA}" destId="{8F1054FA-09C5-44CF-8B0A-4DCA34F78DAF}" srcOrd="0" destOrd="0" presId="urn:microsoft.com/office/officeart/2016/7/layout/VerticalSolidActionList"/>
    <dgm:cxn modelId="{7A700BE3-E920-44DB-8222-63926B49B302}" srcId="{DDE568BA-B618-4470-90D3-5D78BA6ADBFD}" destId="{652EBD7E-C38B-4353-9445-763749DB5ECA}" srcOrd="1" destOrd="0" parTransId="{027D020A-B6C7-4523-8D76-EB2BF6777D1C}" sibTransId="{557BFD9D-27A7-489B-B4DE-A004E41B9A0B}"/>
    <dgm:cxn modelId="{064B6BE5-0171-47EA-BC44-FF73DD03ACAA}" srcId="{DDE568BA-B618-4470-90D3-5D78BA6ADBFD}" destId="{91470E7F-DDC7-4593-85A2-5DBFDA67C5FE}" srcOrd="2" destOrd="0" parTransId="{77027B55-508F-426A-8BCB-F9B4EB10313E}" sibTransId="{885995D8-1B2B-4524-8116-A6D1BEAB2B60}"/>
    <dgm:cxn modelId="{1B8B3DFC-90D4-4F40-B716-2EB1CCAF4CCD}" type="presOf" srcId="{9CD5CFB7-7F9C-428C-9265-7A2F53A4ED05}" destId="{734F8452-AEFA-4BDB-BBFC-E596BE4B38D4}" srcOrd="0" destOrd="0" presId="urn:microsoft.com/office/officeart/2016/7/layout/VerticalSolidActionList"/>
    <dgm:cxn modelId="{FC51F1D5-2161-4E36-9625-45797C48F1F5}" type="presParOf" srcId="{DAB3E4BB-0509-43BE-B2FD-DD79E726F7AE}" destId="{549F5CD1-D276-4811-8CD7-5AD74332DE59}" srcOrd="0" destOrd="0" presId="urn:microsoft.com/office/officeart/2016/7/layout/VerticalSolidActionList"/>
    <dgm:cxn modelId="{EA25CC60-4D1B-4565-AF1F-C3601FFC4E90}" type="presParOf" srcId="{549F5CD1-D276-4811-8CD7-5AD74332DE59}" destId="{92A31119-4FEF-46DB-8098-BCCC82EE158D}" srcOrd="0" destOrd="0" presId="urn:microsoft.com/office/officeart/2016/7/layout/VerticalSolidActionList"/>
    <dgm:cxn modelId="{6C262617-ECF5-4CBD-AA24-990D2D618D7C}" type="presParOf" srcId="{549F5CD1-D276-4811-8CD7-5AD74332DE59}" destId="{EF6309C7-36B1-4810-B020-5D191B32D299}" srcOrd="1" destOrd="0" presId="urn:microsoft.com/office/officeart/2016/7/layout/VerticalSolidActionList"/>
    <dgm:cxn modelId="{F864A044-90D5-4F17-BFDA-72773A89DFAF}" type="presParOf" srcId="{DAB3E4BB-0509-43BE-B2FD-DD79E726F7AE}" destId="{2EE95ADA-3A4C-40C6-AC6C-532016B2F5EA}" srcOrd="1" destOrd="0" presId="urn:microsoft.com/office/officeart/2016/7/layout/VerticalSolidActionList"/>
    <dgm:cxn modelId="{B605A82F-DBC2-4ACC-8C8D-88BA61239780}" type="presParOf" srcId="{DAB3E4BB-0509-43BE-B2FD-DD79E726F7AE}" destId="{B9D4EC47-1E8E-4178-83F6-891745A667B1}" srcOrd="2" destOrd="0" presId="urn:microsoft.com/office/officeart/2016/7/layout/VerticalSolidActionList"/>
    <dgm:cxn modelId="{7BC0195B-6F9A-4414-B0A6-7429D98755F4}" type="presParOf" srcId="{B9D4EC47-1E8E-4178-83F6-891745A667B1}" destId="{8F1054FA-09C5-44CF-8B0A-4DCA34F78DAF}" srcOrd="0" destOrd="0" presId="urn:microsoft.com/office/officeart/2016/7/layout/VerticalSolidActionList"/>
    <dgm:cxn modelId="{3E50AC37-31CD-49AF-A1F7-C6127EE03660}" type="presParOf" srcId="{B9D4EC47-1E8E-4178-83F6-891745A667B1}" destId="{A1714BD8-540C-4986-AEEF-43F4D48DD423}" srcOrd="1" destOrd="0" presId="urn:microsoft.com/office/officeart/2016/7/layout/VerticalSolidActionList"/>
    <dgm:cxn modelId="{9F6A26CC-A8C7-4CA2-BBA8-FDD6F86152E5}" type="presParOf" srcId="{DAB3E4BB-0509-43BE-B2FD-DD79E726F7AE}" destId="{53916CD0-C9BB-417C-82BD-C481BA349836}" srcOrd="3" destOrd="0" presId="urn:microsoft.com/office/officeart/2016/7/layout/VerticalSolidActionList"/>
    <dgm:cxn modelId="{2FF41F8C-4D9F-477A-B309-AF34FC9C5A74}" type="presParOf" srcId="{DAB3E4BB-0509-43BE-B2FD-DD79E726F7AE}" destId="{315A92D1-FC6B-426B-A41A-2FE8E432C008}" srcOrd="4" destOrd="0" presId="urn:microsoft.com/office/officeart/2016/7/layout/VerticalSolidActionList"/>
    <dgm:cxn modelId="{4012FFC1-E62A-4990-B60D-23C052D926AA}" type="presParOf" srcId="{315A92D1-FC6B-426B-A41A-2FE8E432C008}" destId="{416B1181-1C3F-477E-9FDE-43D6B44C5BA9}" srcOrd="0" destOrd="0" presId="urn:microsoft.com/office/officeart/2016/7/layout/VerticalSolidActionList"/>
    <dgm:cxn modelId="{858A3281-74D6-48DA-A175-6A8657E2BC4A}" type="presParOf" srcId="{315A92D1-FC6B-426B-A41A-2FE8E432C008}" destId="{1EF45950-60D1-4E2E-889A-A583905CA63F}" srcOrd="1" destOrd="0" presId="urn:microsoft.com/office/officeart/2016/7/layout/VerticalSolidActionList"/>
    <dgm:cxn modelId="{C5BDBE5B-E098-4AAD-A618-4167013A6564}" type="presParOf" srcId="{DAB3E4BB-0509-43BE-B2FD-DD79E726F7AE}" destId="{25A6FD5F-D9F5-49AF-A100-06705D421B3C}" srcOrd="5" destOrd="0" presId="urn:microsoft.com/office/officeart/2016/7/layout/VerticalSolidActionList"/>
    <dgm:cxn modelId="{E2DD1E30-A75C-4F53-AAD2-DE08EF804A5B}" type="presParOf" srcId="{DAB3E4BB-0509-43BE-B2FD-DD79E726F7AE}" destId="{9A8F8A6A-FDC4-413C-B70F-DE024F82136D}" srcOrd="6" destOrd="0" presId="urn:microsoft.com/office/officeart/2016/7/layout/VerticalSolidActionList"/>
    <dgm:cxn modelId="{15F02AE7-16B9-48DD-8D9B-7A26E796480F}" type="presParOf" srcId="{9A8F8A6A-FDC4-413C-B70F-DE024F82136D}" destId="{B3395C9D-A277-4C97-BB7A-407659209CC2}" srcOrd="0" destOrd="0" presId="urn:microsoft.com/office/officeart/2016/7/layout/VerticalSolidActionList"/>
    <dgm:cxn modelId="{7154E15E-0ECC-4B46-8D39-7A3B4405C0B1}" type="presParOf" srcId="{9A8F8A6A-FDC4-413C-B70F-DE024F82136D}" destId="{734F8452-AEFA-4BDB-BBFC-E596BE4B38D4}" srcOrd="1" destOrd="0" presId="urn:microsoft.com/office/officeart/2016/7/layout/VerticalSolidActionList"/>
    <dgm:cxn modelId="{AB0C4D3F-F3AE-40CE-9560-454B3F3725CB}" type="presParOf" srcId="{DAB3E4BB-0509-43BE-B2FD-DD79E726F7AE}" destId="{C3238B2F-F33D-4E90-BC5B-563760060FC1}" srcOrd="7" destOrd="0" presId="urn:microsoft.com/office/officeart/2016/7/layout/VerticalSolidActionList"/>
    <dgm:cxn modelId="{BE495B2F-18EC-4846-B689-527D61FB025E}" type="presParOf" srcId="{DAB3E4BB-0509-43BE-B2FD-DD79E726F7AE}" destId="{699C32D9-5FB7-4ED7-8B6A-35F8BAA7FE0F}" srcOrd="8" destOrd="0" presId="urn:microsoft.com/office/officeart/2016/7/layout/VerticalSolidActionList"/>
    <dgm:cxn modelId="{4F9797D2-43DE-4645-9A46-449D9F224E19}" type="presParOf" srcId="{699C32D9-5FB7-4ED7-8B6A-35F8BAA7FE0F}" destId="{D7BDF062-0BA1-45ED-BCCC-4D76871AD0BA}" srcOrd="0" destOrd="0" presId="urn:microsoft.com/office/officeart/2016/7/layout/VerticalSolidActionList"/>
    <dgm:cxn modelId="{C2BAF5BB-EBC1-4383-B336-E49D67A58984}" type="presParOf" srcId="{699C32D9-5FB7-4ED7-8B6A-35F8BAA7FE0F}" destId="{C9FA00C8-F495-4AF1-9C7E-A663530F74AC}" srcOrd="1" destOrd="0" presId="urn:microsoft.com/office/officeart/2016/7/layout/VerticalSolidActionList"/>
    <dgm:cxn modelId="{9E127D0A-C926-4363-8D61-A3507E9D59EA}" type="presParOf" srcId="{DAB3E4BB-0509-43BE-B2FD-DD79E726F7AE}" destId="{09AAF64F-4396-4DE3-A785-EF16A516F639}" srcOrd="9" destOrd="0" presId="urn:microsoft.com/office/officeart/2016/7/layout/VerticalSolidActionList"/>
    <dgm:cxn modelId="{399D3F22-0512-4594-82C5-23EFE2BF5123}" type="presParOf" srcId="{DAB3E4BB-0509-43BE-B2FD-DD79E726F7AE}" destId="{BB43824A-C815-4310-B128-32722AE300C4}" srcOrd="10" destOrd="0" presId="urn:microsoft.com/office/officeart/2016/7/layout/VerticalSolidActionList"/>
    <dgm:cxn modelId="{70AAEBD8-17FC-41BF-A303-38B4613BF416}" type="presParOf" srcId="{BB43824A-C815-4310-B128-32722AE300C4}" destId="{8FE7F7F9-7DBD-464F-A552-622D93B4905C}" srcOrd="0" destOrd="0" presId="urn:microsoft.com/office/officeart/2016/7/layout/VerticalSolidActionList"/>
    <dgm:cxn modelId="{C4F3AB84-2A9E-4394-B4B7-B4EC32F99C44}" type="presParOf" srcId="{BB43824A-C815-4310-B128-32722AE300C4}" destId="{1F14AC13-8110-44D5-BB05-77AFDA7CB9FA}"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5BA4E6-0A00-4D2C-95F3-C1D8FCF1093C}">
      <dsp:nvSpPr>
        <dsp:cNvPr id="0" name=""/>
        <dsp:cNvSpPr/>
      </dsp:nvSpPr>
      <dsp:spPr>
        <a:xfrm>
          <a:off x="0" y="1783"/>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DDBF85-FA32-46ED-847F-E45C1183F314}">
      <dsp:nvSpPr>
        <dsp:cNvPr id="0" name=""/>
        <dsp:cNvSpPr/>
      </dsp:nvSpPr>
      <dsp:spPr>
        <a:xfrm>
          <a:off x="229911" y="172791"/>
          <a:ext cx="418020" cy="4180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0DAD82-D3AD-4242-A770-A645B823B640}">
      <dsp:nvSpPr>
        <dsp:cNvPr id="0" name=""/>
        <dsp:cNvSpPr/>
      </dsp:nvSpPr>
      <dsp:spPr>
        <a:xfrm>
          <a:off x="877842" y="1783"/>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kern="1200"/>
            <a:t>Title: Suitable Information Systems for Bio&amp;me</a:t>
          </a:r>
        </a:p>
      </dsp:txBody>
      <dsp:txXfrm>
        <a:off x="877842" y="1783"/>
        <a:ext cx="5486381" cy="760036"/>
      </dsp:txXfrm>
    </dsp:sp>
    <dsp:sp modelId="{74A59484-79D8-495A-B5E9-EDFA2F5FC171}">
      <dsp:nvSpPr>
        <dsp:cNvPr id="0" name=""/>
        <dsp:cNvSpPr/>
      </dsp:nvSpPr>
      <dsp:spPr>
        <a:xfrm>
          <a:off x="0" y="951829"/>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DB028B-2C0C-4030-83B5-E11B2FF1F653}">
      <dsp:nvSpPr>
        <dsp:cNvPr id="0" name=""/>
        <dsp:cNvSpPr/>
      </dsp:nvSpPr>
      <dsp:spPr>
        <a:xfrm>
          <a:off x="229911" y="1122837"/>
          <a:ext cx="418020" cy="4180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548B77-625E-4CA0-8355-49E3D21D8F21}">
      <dsp:nvSpPr>
        <dsp:cNvPr id="0" name=""/>
        <dsp:cNvSpPr/>
      </dsp:nvSpPr>
      <dsp:spPr>
        <a:xfrm>
          <a:off x="877842" y="951829"/>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kern="1200"/>
            <a:t>Transaction Processing System (TPS): manage sales, inventor, and orders</a:t>
          </a:r>
        </a:p>
      </dsp:txBody>
      <dsp:txXfrm>
        <a:off x="877842" y="951829"/>
        <a:ext cx="5486381" cy="760036"/>
      </dsp:txXfrm>
    </dsp:sp>
    <dsp:sp modelId="{70846A80-B0CC-450E-A433-99E112782314}">
      <dsp:nvSpPr>
        <dsp:cNvPr id="0" name=""/>
        <dsp:cNvSpPr/>
      </dsp:nvSpPr>
      <dsp:spPr>
        <a:xfrm>
          <a:off x="0" y="1901874"/>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A991E9-2A1F-45E6-8E51-F489FE360C41}">
      <dsp:nvSpPr>
        <dsp:cNvPr id="0" name=""/>
        <dsp:cNvSpPr/>
      </dsp:nvSpPr>
      <dsp:spPr>
        <a:xfrm>
          <a:off x="229911" y="2072883"/>
          <a:ext cx="418020" cy="4180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F00CF8-D862-4712-BB6F-702D46147665}">
      <dsp:nvSpPr>
        <dsp:cNvPr id="0" name=""/>
        <dsp:cNvSpPr/>
      </dsp:nvSpPr>
      <dsp:spPr>
        <a:xfrm>
          <a:off x="877842" y="1901874"/>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kern="1200"/>
            <a:t>Management Information System (MIS): analyse sales trends and performance</a:t>
          </a:r>
        </a:p>
      </dsp:txBody>
      <dsp:txXfrm>
        <a:off x="877842" y="1901874"/>
        <a:ext cx="5486381" cy="760036"/>
      </dsp:txXfrm>
    </dsp:sp>
    <dsp:sp modelId="{25AE653C-6935-4565-8DA8-6AF27DF7141B}">
      <dsp:nvSpPr>
        <dsp:cNvPr id="0" name=""/>
        <dsp:cNvSpPr/>
      </dsp:nvSpPr>
      <dsp:spPr>
        <a:xfrm>
          <a:off x="0" y="2851920"/>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8AD4B8-9149-4E9C-A4A4-CFC1663DCA43}">
      <dsp:nvSpPr>
        <dsp:cNvPr id="0" name=""/>
        <dsp:cNvSpPr/>
      </dsp:nvSpPr>
      <dsp:spPr>
        <a:xfrm>
          <a:off x="229911" y="3022928"/>
          <a:ext cx="418020" cy="4180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88700E-9D9C-4FEA-8352-0BA667DB2F60}">
      <dsp:nvSpPr>
        <dsp:cNvPr id="0" name=""/>
        <dsp:cNvSpPr/>
      </dsp:nvSpPr>
      <dsp:spPr>
        <a:xfrm>
          <a:off x="877842" y="2851920"/>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kern="1200"/>
            <a:t>Customer Relationship Management (CRM): improve customer service and loyalty</a:t>
          </a:r>
        </a:p>
      </dsp:txBody>
      <dsp:txXfrm>
        <a:off x="877842" y="2851920"/>
        <a:ext cx="5486381" cy="760036"/>
      </dsp:txXfrm>
    </dsp:sp>
    <dsp:sp modelId="{E79DE9B1-27D1-4047-86C7-832E22AFE435}">
      <dsp:nvSpPr>
        <dsp:cNvPr id="0" name=""/>
        <dsp:cNvSpPr/>
      </dsp:nvSpPr>
      <dsp:spPr>
        <a:xfrm>
          <a:off x="0" y="3801966"/>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F3E962-000F-4CDD-84F3-3DE1AC12C604}">
      <dsp:nvSpPr>
        <dsp:cNvPr id="0" name=""/>
        <dsp:cNvSpPr/>
      </dsp:nvSpPr>
      <dsp:spPr>
        <a:xfrm>
          <a:off x="229911" y="3972974"/>
          <a:ext cx="418020" cy="4180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924825-F88F-4EC0-9AA5-238FFB2194CF}">
      <dsp:nvSpPr>
        <dsp:cNvPr id="0" name=""/>
        <dsp:cNvSpPr/>
      </dsp:nvSpPr>
      <dsp:spPr>
        <a:xfrm>
          <a:off x="877842" y="3801966"/>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kern="1200"/>
            <a:t>Supply chain Management (SCM): streamline suppliers and distribution</a:t>
          </a:r>
        </a:p>
      </dsp:txBody>
      <dsp:txXfrm>
        <a:off x="877842" y="3801966"/>
        <a:ext cx="5486381" cy="760036"/>
      </dsp:txXfrm>
    </dsp:sp>
    <dsp:sp modelId="{7C91AE98-371D-4C47-BDFA-1CAA63671946}">
      <dsp:nvSpPr>
        <dsp:cNvPr id="0" name=""/>
        <dsp:cNvSpPr/>
      </dsp:nvSpPr>
      <dsp:spPr>
        <a:xfrm>
          <a:off x="0" y="4752011"/>
          <a:ext cx="6364224"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107622-8F50-4411-AC58-D97AC519816E}">
      <dsp:nvSpPr>
        <dsp:cNvPr id="0" name=""/>
        <dsp:cNvSpPr/>
      </dsp:nvSpPr>
      <dsp:spPr>
        <a:xfrm>
          <a:off x="229911" y="4923020"/>
          <a:ext cx="418020" cy="41802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CB1C70-69BD-4078-8447-49AFED0BD4DC}">
      <dsp:nvSpPr>
        <dsp:cNvPr id="0" name=""/>
        <dsp:cNvSpPr/>
      </dsp:nvSpPr>
      <dsp:spPr>
        <a:xfrm>
          <a:off x="877842" y="4752011"/>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US" sz="1900" i="1" kern="1200"/>
            <a:t>Laudon, K. C., &amp; Laudon, J. P. (2021). </a:t>
          </a:r>
          <a:endParaRPr lang="en-US" sz="1900" kern="1200"/>
        </a:p>
      </dsp:txBody>
      <dsp:txXfrm>
        <a:off x="877842" y="4752011"/>
        <a:ext cx="5486381" cy="7600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72EA50-253E-47A4-822E-6811FD4F78D5}">
      <dsp:nvSpPr>
        <dsp:cNvPr id="0" name=""/>
        <dsp:cNvSpPr/>
      </dsp:nvSpPr>
      <dsp:spPr>
        <a:xfrm>
          <a:off x="0" y="578"/>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A2A3E9-B4F0-4B27-A6BA-A22D697B931B}">
      <dsp:nvSpPr>
        <dsp:cNvPr id="0" name=""/>
        <dsp:cNvSpPr/>
      </dsp:nvSpPr>
      <dsp:spPr>
        <a:xfrm>
          <a:off x="0" y="578"/>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Improve efficiency and accuracy of operations </a:t>
          </a:r>
          <a:endParaRPr lang="en-US" sz="1400" kern="1200"/>
        </a:p>
      </dsp:txBody>
      <dsp:txXfrm>
        <a:off x="0" y="578"/>
        <a:ext cx="10526038" cy="676628"/>
      </dsp:txXfrm>
    </dsp:sp>
    <dsp:sp modelId="{25674349-8553-49C8-9579-8254B4F8E22E}">
      <dsp:nvSpPr>
        <dsp:cNvPr id="0" name=""/>
        <dsp:cNvSpPr/>
      </dsp:nvSpPr>
      <dsp:spPr>
        <a:xfrm>
          <a:off x="0" y="677206"/>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04FA80-C54B-437E-8BF0-A0E1043D3C39}">
      <dsp:nvSpPr>
        <dsp:cNvPr id="0" name=""/>
        <dsp:cNvSpPr/>
      </dsp:nvSpPr>
      <dsp:spPr>
        <a:xfrm>
          <a:off x="0" y="677206"/>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Enable data-driven decisions </a:t>
          </a:r>
          <a:endParaRPr lang="en-US" sz="1400" kern="1200"/>
        </a:p>
      </dsp:txBody>
      <dsp:txXfrm>
        <a:off x="0" y="677206"/>
        <a:ext cx="10526038" cy="676628"/>
      </dsp:txXfrm>
    </dsp:sp>
    <dsp:sp modelId="{119C05D3-5724-4AC5-81D6-97C0A207F004}">
      <dsp:nvSpPr>
        <dsp:cNvPr id="0" name=""/>
        <dsp:cNvSpPr/>
      </dsp:nvSpPr>
      <dsp:spPr>
        <a:xfrm>
          <a:off x="0" y="1353835"/>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4A5179-8E04-4292-9468-89A434406CF7}">
      <dsp:nvSpPr>
        <dsp:cNvPr id="0" name=""/>
        <dsp:cNvSpPr/>
      </dsp:nvSpPr>
      <dsp:spPr>
        <a:xfrm>
          <a:off x="0" y="1353835"/>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Enhance customer experience </a:t>
          </a:r>
          <a:endParaRPr lang="en-US" sz="1400" kern="1200"/>
        </a:p>
      </dsp:txBody>
      <dsp:txXfrm>
        <a:off x="0" y="1353835"/>
        <a:ext cx="10526038" cy="676628"/>
      </dsp:txXfrm>
    </dsp:sp>
    <dsp:sp modelId="{D68E7258-B677-4550-BDD0-9BDA31C3C464}">
      <dsp:nvSpPr>
        <dsp:cNvPr id="0" name=""/>
        <dsp:cNvSpPr/>
      </dsp:nvSpPr>
      <dsp:spPr>
        <a:xfrm>
          <a:off x="0" y="2030464"/>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90ED95-A1B3-477C-982C-1C8E10E290AE}">
      <dsp:nvSpPr>
        <dsp:cNvPr id="0" name=""/>
        <dsp:cNvSpPr/>
      </dsp:nvSpPr>
      <dsp:spPr>
        <a:xfrm>
          <a:off x="0" y="2030464"/>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Help businesses gain a competitive advantage</a:t>
          </a:r>
          <a:endParaRPr lang="en-US" sz="1400" kern="1200"/>
        </a:p>
      </dsp:txBody>
      <dsp:txXfrm>
        <a:off x="0" y="2030464"/>
        <a:ext cx="10526038" cy="676628"/>
      </dsp:txXfrm>
    </dsp:sp>
    <dsp:sp modelId="{2B1AFED0-A9B7-4272-A720-72518B800BD3}">
      <dsp:nvSpPr>
        <dsp:cNvPr id="0" name=""/>
        <dsp:cNvSpPr/>
      </dsp:nvSpPr>
      <dsp:spPr>
        <a:xfrm>
          <a:off x="0" y="2707092"/>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505071-76B7-41AE-86F4-993AB00F505B}">
      <dsp:nvSpPr>
        <dsp:cNvPr id="0" name=""/>
        <dsp:cNvSpPr/>
      </dsp:nvSpPr>
      <dsp:spPr>
        <a:xfrm>
          <a:off x="0" y="2707092"/>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Notes:</a:t>
          </a:r>
          <a:endParaRPr lang="en-US" sz="1400" kern="1200"/>
        </a:p>
      </dsp:txBody>
      <dsp:txXfrm>
        <a:off x="0" y="2707092"/>
        <a:ext cx="10526038" cy="676628"/>
      </dsp:txXfrm>
    </dsp:sp>
    <dsp:sp modelId="{1D96983C-84B7-4B72-97DE-E808D1A7856E}">
      <dsp:nvSpPr>
        <dsp:cNvPr id="0" name=""/>
        <dsp:cNvSpPr/>
      </dsp:nvSpPr>
      <dsp:spPr>
        <a:xfrm>
          <a:off x="0" y="3383721"/>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562AF7-3110-4593-9188-827735C9683B}">
      <dsp:nvSpPr>
        <dsp:cNvPr id="0" name=""/>
        <dsp:cNvSpPr/>
      </dsp:nvSpPr>
      <dsp:spPr>
        <a:xfrm>
          <a:off x="0" y="3383721"/>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Modern businesses rely on information systems to save time, reduce human error, and make informed decisions. They also improve customer satisfaction by providing faster and more personalised services, helping the company stay ahead of competitors.</a:t>
          </a:r>
          <a:endParaRPr lang="en-US" sz="1400" kern="1200"/>
        </a:p>
      </dsp:txBody>
      <dsp:txXfrm>
        <a:off x="0" y="3383721"/>
        <a:ext cx="10526038" cy="676628"/>
      </dsp:txXfrm>
    </dsp:sp>
    <dsp:sp modelId="{FC342B77-BBE3-4528-8B63-E6F038A99026}">
      <dsp:nvSpPr>
        <dsp:cNvPr id="0" name=""/>
        <dsp:cNvSpPr/>
      </dsp:nvSpPr>
      <dsp:spPr>
        <a:xfrm>
          <a:off x="0" y="4060350"/>
          <a:ext cx="105260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208041-FE62-483C-9509-AD985AE54E3A}">
      <dsp:nvSpPr>
        <dsp:cNvPr id="0" name=""/>
        <dsp:cNvSpPr/>
      </dsp:nvSpPr>
      <dsp:spPr>
        <a:xfrm>
          <a:off x="0" y="4060350"/>
          <a:ext cx="10526038" cy="676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Stair, R., &amp; Reynolds, G. (2020).</a:t>
          </a:r>
          <a:endParaRPr lang="en-US" sz="1400" kern="1200"/>
        </a:p>
      </dsp:txBody>
      <dsp:txXfrm>
        <a:off x="0" y="4060350"/>
        <a:ext cx="10526038" cy="6766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6309C7-36B1-4810-B020-5D191B32D299}">
      <dsp:nvSpPr>
        <dsp:cNvPr id="0" name=""/>
        <dsp:cNvSpPr/>
      </dsp:nvSpPr>
      <dsp:spPr>
        <a:xfrm>
          <a:off x="2103120" y="531"/>
          <a:ext cx="8412480" cy="69051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Legal Compliance: Adhere to GDPR and other relevant  frameworks(European Commission, 2018)</a:t>
          </a:r>
        </a:p>
      </dsp:txBody>
      <dsp:txXfrm>
        <a:off x="2103120" y="531"/>
        <a:ext cx="8412480" cy="690519"/>
      </dsp:txXfrm>
    </dsp:sp>
    <dsp:sp modelId="{92A31119-4FEF-46DB-8098-BCCC82EE158D}">
      <dsp:nvSpPr>
        <dsp:cNvPr id="0" name=""/>
        <dsp:cNvSpPr/>
      </dsp:nvSpPr>
      <dsp:spPr>
        <a:xfrm>
          <a:off x="0" y="531"/>
          <a:ext cx="2103120" cy="690519"/>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Adhere</a:t>
          </a:r>
        </a:p>
      </dsp:txBody>
      <dsp:txXfrm>
        <a:off x="0" y="531"/>
        <a:ext cx="2103120" cy="690519"/>
      </dsp:txXfrm>
    </dsp:sp>
    <dsp:sp modelId="{A1714BD8-540C-4986-AEEF-43F4D48DD423}">
      <dsp:nvSpPr>
        <dsp:cNvPr id="0" name=""/>
        <dsp:cNvSpPr/>
      </dsp:nvSpPr>
      <dsp:spPr>
        <a:xfrm>
          <a:off x="2103120" y="732482"/>
          <a:ext cx="8412480" cy="690519"/>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Security by Design: Implement encryption, access control, and incident response procedures (Mariano, 2024).</a:t>
          </a:r>
        </a:p>
      </dsp:txBody>
      <dsp:txXfrm>
        <a:off x="2103120" y="732482"/>
        <a:ext cx="8412480" cy="690519"/>
      </dsp:txXfrm>
    </dsp:sp>
    <dsp:sp modelId="{8F1054FA-09C5-44CF-8B0A-4DCA34F78DAF}">
      <dsp:nvSpPr>
        <dsp:cNvPr id="0" name=""/>
        <dsp:cNvSpPr/>
      </dsp:nvSpPr>
      <dsp:spPr>
        <a:xfrm>
          <a:off x="0" y="732482"/>
          <a:ext cx="2103120" cy="690519"/>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Implement</a:t>
          </a:r>
        </a:p>
      </dsp:txBody>
      <dsp:txXfrm>
        <a:off x="0" y="732482"/>
        <a:ext cx="2103120" cy="690519"/>
      </dsp:txXfrm>
    </dsp:sp>
    <dsp:sp modelId="{1EF45950-60D1-4E2E-889A-A583905CA63F}">
      <dsp:nvSpPr>
        <dsp:cNvPr id="0" name=""/>
        <dsp:cNvSpPr/>
      </dsp:nvSpPr>
      <dsp:spPr>
        <a:xfrm>
          <a:off x="2103120" y="1464433"/>
          <a:ext cx="8412480" cy="690519"/>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Transparency &amp; Explainability: Use interpretable AI models or provide afterward explanations (Arieta et al., 2020)</a:t>
          </a:r>
        </a:p>
      </dsp:txBody>
      <dsp:txXfrm>
        <a:off x="2103120" y="1464433"/>
        <a:ext cx="8412480" cy="690519"/>
      </dsp:txXfrm>
    </dsp:sp>
    <dsp:sp modelId="{416B1181-1C3F-477E-9FDE-43D6B44C5BA9}">
      <dsp:nvSpPr>
        <dsp:cNvPr id="0" name=""/>
        <dsp:cNvSpPr/>
      </dsp:nvSpPr>
      <dsp:spPr>
        <a:xfrm>
          <a:off x="0" y="1464433"/>
          <a:ext cx="2103120" cy="690519"/>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Use</a:t>
          </a:r>
        </a:p>
      </dsp:txBody>
      <dsp:txXfrm>
        <a:off x="0" y="1464433"/>
        <a:ext cx="2103120" cy="690519"/>
      </dsp:txXfrm>
    </dsp:sp>
    <dsp:sp modelId="{734F8452-AEFA-4BDB-BBFC-E596BE4B38D4}">
      <dsp:nvSpPr>
        <dsp:cNvPr id="0" name=""/>
        <dsp:cNvSpPr/>
      </dsp:nvSpPr>
      <dsp:spPr>
        <a:xfrm>
          <a:off x="2103120" y="2196384"/>
          <a:ext cx="8412480" cy="690519"/>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Bias Audits: Regularly test models for discriminatory outcomes</a:t>
          </a:r>
        </a:p>
      </dsp:txBody>
      <dsp:txXfrm>
        <a:off x="2103120" y="2196384"/>
        <a:ext cx="8412480" cy="690519"/>
      </dsp:txXfrm>
    </dsp:sp>
    <dsp:sp modelId="{B3395C9D-A277-4C97-BB7A-407659209CC2}">
      <dsp:nvSpPr>
        <dsp:cNvPr id="0" name=""/>
        <dsp:cNvSpPr/>
      </dsp:nvSpPr>
      <dsp:spPr>
        <a:xfrm>
          <a:off x="0" y="2196384"/>
          <a:ext cx="2103120" cy="690519"/>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Bias</a:t>
          </a:r>
        </a:p>
      </dsp:txBody>
      <dsp:txXfrm>
        <a:off x="0" y="2196384"/>
        <a:ext cx="2103120" cy="690519"/>
      </dsp:txXfrm>
    </dsp:sp>
    <dsp:sp modelId="{C9FA00C8-F495-4AF1-9C7E-A663530F74AC}">
      <dsp:nvSpPr>
        <dsp:cNvPr id="0" name=""/>
        <dsp:cNvSpPr/>
      </dsp:nvSpPr>
      <dsp:spPr>
        <a:xfrm>
          <a:off x="2103120" y="2928335"/>
          <a:ext cx="8412480" cy="690519"/>
        </a:xfrm>
        <a:prstGeom prst="rect">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Employee Engagement: Clearly communicate monitoring policies and seek informed consent (1VoteCloser, 2024).</a:t>
          </a:r>
        </a:p>
      </dsp:txBody>
      <dsp:txXfrm>
        <a:off x="2103120" y="2928335"/>
        <a:ext cx="8412480" cy="690519"/>
      </dsp:txXfrm>
    </dsp:sp>
    <dsp:sp modelId="{D7BDF062-0BA1-45ED-BCCC-4D76871AD0BA}">
      <dsp:nvSpPr>
        <dsp:cNvPr id="0" name=""/>
        <dsp:cNvSpPr/>
      </dsp:nvSpPr>
      <dsp:spPr>
        <a:xfrm>
          <a:off x="0" y="2928335"/>
          <a:ext cx="2103120" cy="690519"/>
        </a:xfrm>
        <a:prstGeom prst="rect">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Communicate</a:t>
          </a:r>
        </a:p>
      </dsp:txBody>
      <dsp:txXfrm>
        <a:off x="0" y="2928335"/>
        <a:ext cx="2103120" cy="690519"/>
      </dsp:txXfrm>
    </dsp:sp>
    <dsp:sp modelId="{1F14AC13-8110-44D5-BB05-77AFDA7CB9FA}">
      <dsp:nvSpPr>
        <dsp:cNvPr id="0" name=""/>
        <dsp:cNvSpPr/>
      </dsp:nvSpPr>
      <dsp:spPr>
        <a:xfrm>
          <a:off x="2103120" y="3660286"/>
          <a:ext cx="8412480" cy="69051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533400">
            <a:lnSpc>
              <a:spcPct val="90000"/>
            </a:lnSpc>
            <a:spcBef>
              <a:spcPct val="0"/>
            </a:spcBef>
            <a:spcAft>
              <a:spcPct val="35000"/>
            </a:spcAft>
            <a:buNone/>
          </a:pPr>
          <a:r>
            <a:rPr lang="en-US" sz="1200" kern="1200"/>
            <a:t>Governance: Establish data ethics boards and assign data protection officers to oversee implementation (Mariano, 2024).</a:t>
          </a:r>
        </a:p>
      </dsp:txBody>
      <dsp:txXfrm>
        <a:off x="2103120" y="3660286"/>
        <a:ext cx="8412480" cy="690519"/>
      </dsp:txXfrm>
    </dsp:sp>
    <dsp:sp modelId="{8FE7F7F9-7DBD-464F-A552-622D93B4905C}">
      <dsp:nvSpPr>
        <dsp:cNvPr id="0" name=""/>
        <dsp:cNvSpPr/>
      </dsp:nvSpPr>
      <dsp:spPr>
        <a:xfrm>
          <a:off x="0" y="3660286"/>
          <a:ext cx="2103120" cy="690519"/>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666750">
            <a:lnSpc>
              <a:spcPct val="90000"/>
            </a:lnSpc>
            <a:spcBef>
              <a:spcPct val="0"/>
            </a:spcBef>
            <a:spcAft>
              <a:spcPct val="35000"/>
            </a:spcAft>
            <a:buNone/>
          </a:pPr>
          <a:r>
            <a:rPr lang="en-US" sz="1500" kern="1200"/>
            <a:t>Establish</a:t>
          </a:r>
        </a:p>
      </dsp:txBody>
      <dsp:txXfrm>
        <a:off x="0" y="3660286"/>
        <a:ext cx="2103120" cy="69051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alesforce.com/" TargetMode="External"/><Relationship Id="rId2" Type="http://schemas.openxmlformats.org/officeDocument/2006/relationships/hyperlink" Target="https://www.oracle.com/netsuite/" TargetMode="External"/><Relationship Id="rId1" Type="http://schemas.openxmlformats.org/officeDocument/2006/relationships/slideLayout" Target="../slideLayouts/slideLayout2.xml"/><Relationship Id="rId6" Type="http://schemas.openxmlformats.org/officeDocument/2006/relationships/hyperlink" Target="https://www.tescoplc.com/" TargetMode="External"/><Relationship Id="rId5" Type="http://schemas.openxmlformats.org/officeDocument/2006/relationships/hyperlink" Target="https://www.sap.com/uk/index.html" TargetMode="External"/><Relationship Id="rId4" Type="http://schemas.openxmlformats.org/officeDocument/2006/relationships/hyperlink" Target="https://investor.starbucks.com/"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ibimapublishing.com/articles/IBIMABR/2024/588377/588377.pdf?utm_source=chatgpt.com" TargetMode="External"/><Relationship Id="rId7" Type="http://schemas.openxmlformats.org/officeDocument/2006/relationships/hyperlink" Target="https://1votecloser.org/ethical-dilemmas-of-artificial-intelligence-in-employee-monitoring?utm_source=chatgpt.com" TargetMode="External"/><Relationship Id="rId2" Type="http://schemas.openxmlformats.org/officeDocument/2006/relationships/hyperlink" Target="https://gdpr.eu/" TargetMode="External"/><Relationship Id="rId1" Type="http://schemas.openxmlformats.org/officeDocument/2006/relationships/slideLayout" Target="../slideLayouts/slideLayout2.xml"/><Relationship Id="rId6" Type="http://schemas.openxmlformats.org/officeDocument/2006/relationships/hyperlink" Target="https://www.reuters.com/legal/government/eeoc-says-wearable-devices-could-lead-workplace-discrimination-2024-12-19/?utm_source=chatgpt.com" TargetMode="External"/><Relationship Id="rId5" Type="http://schemas.openxmlformats.org/officeDocument/2006/relationships/hyperlink" Target="https://pandahr.co/blog/ethical-considerations-when-using-ai-in-hr?utm_source=chatgpt.com" TargetMode="External"/><Relationship Id="rId4" Type="http://schemas.openxmlformats.org/officeDocument/2006/relationships/hyperlink" Target="https://www.marianolazcomass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ight Triangle 3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3A26F-6445-31E3-3EA8-C9D411AF7B29}"/>
              </a:ext>
            </a:extLst>
          </p:cNvPr>
          <p:cNvSpPr>
            <a:spLocks noGrp="1"/>
          </p:cNvSpPr>
          <p:nvPr>
            <p:ph type="ctrTitle"/>
          </p:nvPr>
        </p:nvSpPr>
        <p:spPr>
          <a:xfrm>
            <a:off x="965201" y="1036674"/>
            <a:ext cx="3666350" cy="2286066"/>
          </a:xfrm>
        </p:spPr>
        <p:txBody>
          <a:bodyPr anchor="b">
            <a:normAutofit fontScale="90000"/>
          </a:bodyPr>
          <a:lstStyle/>
          <a:p>
            <a:pPr algn="r"/>
            <a:r>
              <a:rPr lang="en-GB" sz="4000" b="1"/>
              <a:t>The Role and Importance of Information Systems In Modern Business </a:t>
            </a:r>
          </a:p>
        </p:txBody>
      </p:sp>
      <p:sp>
        <p:nvSpPr>
          <p:cNvPr id="3" name="Subtitle 2">
            <a:extLst>
              <a:ext uri="{FF2B5EF4-FFF2-40B4-BE49-F238E27FC236}">
                <a16:creationId xmlns:a16="http://schemas.microsoft.com/office/drawing/2014/main" id="{D792C40C-A264-749D-EFB3-D43A880AE81B}"/>
              </a:ext>
            </a:extLst>
          </p:cNvPr>
          <p:cNvSpPr>
            <a:spLocks noGrp="1"/>
          </p:cNvSpPr>
          <p:nvPr>
            <p:ph type="subTitle" idx="1"/>
          </p:nvPr>
        </p:nvSpPr>
        <p:spPr>
          <a:xfrm>
            <a:off x="1090306" y="3331769"/>
            <a:ext cx="3552617" cy="2518210"/>
          </a:xfrm>
        </p:spPr>
        <p:txBody>
          <a:bodyPr vert="horz" lIns="91440" tIns="45720" rIns="91440" bIns="45720" rtlCol="0" anchor="t">
            <a:noAutofit/>
          </a:bodyPr>
          <a:lstStyle/>
          <a:p>
            <a:pPr algn="r"/>
            <a:r>
              <a:rPr lang="en-GB" sz="1400" dirty="0"/>
              <a:t>Module Title: Managing Business Information </a:t>
            </a:r>
            <a:endParaRPr lang="en-US" sz="1400" dirty="0"/>
          </a:p>
          <a:p>
            <a:pPr algn="r"/>
            <a:r>
              <a:rPr lang="en-GB" sz="1400" dirty="0"/>
              <a:t>Module Code: LCLM004</a:t>
            </a:r>
          </a:p>
          <a:p>
            <a:pPr algn="r"/>
            <a:r>
              <a:rPr lang="en-GB" sz="1400" dirty="0"/>
              <a:t>Students Name:</a:t>
            </a:r>
          </a:p>
          <a:p>
            <a:pPr algn="r"/>
            <a:r>
              <a:rPr lang="en-GB" sz="1400" dirty="0"/>
              <a:t> Islam Assem 2329922 </a:t>
            </a:r>
          </a:p>
          <a:p>
            <a:pPr algn="r"/>
            <a:r>
              <a:rPr lang="en-GB" sz="1400" dirty="0" err="1"/>
              <a:t>Sylene</a:t>
            </a:r>
            <a:r>
              <a:rPr lang="en-GB" sz="1400" dirty="0"/>
              <a:t> Angela Cedeno Pincay 2330431</a:t>
            </a:r>
          </a:p>
          <a:p>
            <a:pPr algn="r"/>
            <a:r>
              <a:rPr lang="en-GB" sz="1400" dirty="0"/>
              <a:t> Rozalia Dragan 2330749</a:t>
            </a:r>
          </a:p>
          <a:p>
            <a:pPr algn="r"/>
            <a:r>
              <a:rPr lang="en-GB" sz="1400" dirty="0"/>
              <a:t>Lecturer Name : Chinomoso </a:t>
            </a:r>
            <a:r>
              <a:rPr lang="en-GB" sz="1400" err="1"/>
              <a:t>Nwagboso</a:t>
            </a:r>
            <a:endParaRPr lang="en-GB" sz="1400"/>
          </a:p>
          <a:p>
            <a:pPr algn="r"/>
            <a:endParaRPr lang="en-GB" sz="500"/>
          </a:p>
        </p:txBody>
      </p:sp>
      <p:pic>
        <p:nvPicPr>
          <p:cNvPr id="4" name="Picture 3" descr="A blue rectangular sign with white text&#10;&#10;AI-generated content may be incorrect.">
            <a:extLst>
              <a:ext uri="{FF2B5EF4-FFF2-40B4-BE49-F238E27FC236}">
                <a16:creationId xmlns:a16="http://schemas.microsoft.com/office/drawing/2014/main" id="{744EA268-4165-08F0-B8CB-72FCB68A778A}"/>
              </a:ext>
            </a:extLst>
          </p:cNvPr>
          <p:cNvPicPr>
            <a:picLocks noChangeAspect="1"/>
          </p:cNvPicPr>
          <p:nvPr/>
        </p:nvPicPr>
        <p:blipFill>
          <a:blip r:embed="rId2"/>
          <a:stretch>
            <a:fillRect/>
          </a:stretch>
        </p:blipFill>
        <p:spPr>
          <a:xfrm>
            <a:off x="5342862" y="2126349"/>
            <a:ext cx="4811872" cy="2038363"/>
          </a:xfrm>
          <a:prstGeom prst="rect">
            <a:avLst/>
          </a:prstGeom>
        </p:spPr>
      </p:pic>
    </p:spTree>
    <p:extLst>
      <p:ext uri="{BB962C8B-B14F-4D97-AF65-F5344CB8AC3E}">
        <p14:creationId xmlns:p14="http://schemas.microsoft.com/office/powerpoint/2010/main" val="3138211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9FD82-CF9A-93F0-8256-DBEF4FF56478}"/>
              </a:ext>
            </a:extLst>
          </p:cNvPr>
          <p:cNvSpPr>
            <a:spLocks noGrp="1"/>
          </p:cNvSpPr>
          <p:nvPr>
            <p:ph type="title"/>
          </p:nvPr>
        </p:nvSpPr>
        <p:spPr>
          <a:xfrm>
            <a:off x="686834" y="1153572"/>
            <a:ext cx="3200400" cy="4461163"/>
          </a:xfrm>
        </p:spPr>
        <p:txBody>
          <a:bodyPr>
            <a:normAutofit/>
          </a:bodyPr>
          <a:lstStyle/>
          <a:p>
            <a:r>
              <a:rPr lang="en-US">
                <a:solidFill>
                  <a:srgbClr val="FFFFFF"/>
                </a:solidFill>
              </a:rPr>
              <a:t>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1E0075B-7BF6-8103-224A-01B487E5E7B4}"/>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a:ea typeface="+mn-lt"/>
                <a:cs typeface="+mn-lt"/>
              </a:rPr>
              <a:t>To grow successfully, </a:t>
            </a:r>
            <a:r>
              <a:rPr lang="en-US" err="1">
                <a:ea typeface="+mn-lt"/>
                <a:cs typeface="+mn-lt"/>
              </a:rPr>
              <a:t>Bio&amp;Me</a:t>
            </a:r>
            <a:r>
              <a:rPr lang="en-US">
                <a:ea typeface="+mn-lt"/>
                <a:cs typeface="+mn-lt"/>
              </a:rPr>
              <a:t> needs the right tools to manage its daily operations and make smart business decisions. </a:t>
            </a:r>
          </a:p>
          <a:p>
            <a:pPr marL="0" indent="0">
              <a:buNone/>
            </a:pPr>
            <a:r>
              <a:rPr lang="en-US">
                <a:ea typeface="+mn-lt"/>
                <a:cs typeface="+mn-lt"/>
              </a:rPr>
              <a:t>Information systems can help by keeping track of sales and inventory, understanding customer behavior, improving communication between departments, and making sure products get to the right place at the right time. </a:t>
            </a:r>
          </a:p>
          <a:p>
            <a:pPr marL="0" indent="0">
              <a:buNone/>
            </a:pPr>
            <a:r>
              <a:rPr lang="en-US">
                <a:ea typeface="+mn-lt"/>
                <a:cs typeface="+mn-lt"/>
              </a:rPr>
              <a:t>Each type of system plays a different role in helping the company work more efficiently and stay competitive.</a:t>
            </a:r>
            <a:endParaRPr lang="en-US"/>
          </a:p>
        </p:txBody>
      </p:sp>
    </p:spTree>
    <p:extLst>
      <p:ext uri="{BB962C8B-B14F-4D97-AF65-F5344CB8AC3E}">
        <p14:creationId xmlns:p14="http://schemas.microsoft.com/office/powerpoint/2010/main" val="3901081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800D25-5F3E-37C5-41ED-2DC23F3478DF}"/>
              </a:ext>
            </a:extLst>
          </p:cNvPr>
          <p:cNvSpPr>
            <a:spLocks noGrp="1"/>
          </p:cNvSpPr>
          <p:nvPr>
            <p:ph type="title"/>
          </p:nvPr>
        </p:nvSpPr>
        <p:spPr>
          <a:xfrm>
            <a:off x="621792" y="1161288"/>
            <a:ext cx="3602736" cy="4526280"/>
          </a:xfrm>
        </p:spPr>
        <p:txBody>
          <a:bodyPr>
            <a:normAutofit/>
          </a:bodyPr>
          <a:lstStyle/>
          <a:p>
            <a:r>
              <a:rPr lang="en-GB" sz="4000"/>
              <a:t>What Are Information Systems?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DFEED65-D82B-53CE-7FC4-36319EA09FFC}"/>
              </a:ext>
            </a:extLst>
          </p:cNvPr>
          <p:cNvGraphicFramePr>
            <a:graphicFrameLocks noGrp="1"/>
          </p:cNvGraphicFramePr>
          <p:nvPr>
            <p:ph idx="1"/>
            <p:extLst>
              <p:ext uri="{D42A27DB-BD31-4B8C-83A1-F6EECF244321}">
                <p14:modId xmlns:p14="http://schemas.microsoft.com/office/powerpoint/2010/main" val="2734988974"/>
              </p:ext>
            </p:extLst>
          </p:nvPr>
        </p:nvGraphicFramePr>
        <p:xfrm>
          <a:off x="5155669" y="665283"/>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4314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67DF7-6268-FA62-DF59-06ECA0848E9B}"/>
              </a:ext>
            </a:extLst>
          </p:cNvPr>
          <p:cNvSpPr>
            <a:spLocks noGrp="1"/>
          </p:cNvSpPr>
          <p:nvPr>
            <p:ph type="title"/>
          </p:nvPr>
        </p:nvSpPr>
        <p:spPr/>
        <p:txBody>
          <a:bodyPr/>
          <a:lstStyle/>
          <a:p>
            <a:r>
              <a:rPr lang="en-GB"/>
              <a:t>Why Information Systems Matter</a:t>
            </a:r>
          </a:p>
        </p:txBody>
      </p:sp>
      <p:graphicFrame>
        <p:nvGraphicFramePr>
          <p:cNvPr id="5" name="Content Placeholder 2">
            <a:extLst>
              <a:ext uri="{FF2B5EF4-FFF2-40B4-BE49-F238E27FC236}">
                <a16:creationId xmlns:a16="http://schemas.microsoft.com/office/drawing/2014/main" id="{52694747-F790-2FAF-3F68-3F8848363A67}"/>
              </a:ext>
            </a:extLst>
          </p:cNvPr>
          <p:cNvGraphicFramePr>
            <a:graphicFrameLocks noGrp="1"/>
          </p:cNvGraphicFramePr>
          <p:nvPr>
            <p:ph idx="1"/>
          </p:nvPr>
        </p:nvGraphicFramePr>
        <p:xfrm>
          <a:off x="827762" y="1439406"/>
          <a:ext cx="10526038" cy="47375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6137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3ED80-413A-3FAE-BB84-99A6466481C5}"/>
              </a:ext>
            </a:extLst>
          </p:cNvPr>
          <p:cNvSpPr>
            <a:spLocks noGrp="1"/>
          </p:cNvSpPr>
          <p:nvPr>
            <p:ph type="title"/>
          </p:nvPr>
        </p:nvSpPr>
        <p:spPr>
          <a:xfrm>
            <a:off x="761800" y="762001"/>
            <a:ext cx="5334197" cy="1708242"/>
          </a:xfrm>
        </p:spPr>
        <p:txBody>
          <a:bodyPr anchor="ctr">
            <a:normAutofit/>
          </a:bodyPr>
          <a:lstStyle/>
          <a:p>
            <a:r>
              <a:rPr lang="en-GB" sz="4000"/>
              <a:t>Overall Impact</a:t>
            </a:r>
          </a:p>
        </p:txBody>
      </p:sp>
      <p:sp>
        <p:nvSpPr>
          <p:cNvPr id="3" name="Content Placeholder 2">
            <a:extLst>
              <a:ext uri="{FF2B5EF4-FFF2-40B4-BE49-F238E27FC236}">
                <a16:creationId xmlns:a16="http://schemas.microsoft.com/office/drawing/2014/main" id="{FB18F1CA-4B6E-6861-4826-CF6A3E2CB9CA}"/>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endParaRPr lang="en-GB" sz="2000"/>
          </a:p>
          <a:p>
            <a:r>
              <a:rPr lang="en-GB" sz="2000">
                <a:ea typeface="+mn-lt"/>
                <a:cs typeface="+mn-lt"/>
              </a:rPr>
              <a:t>Automate routine operations to reduce costs</a:t>
            </a:r>
            <a:endParaRPr lang="en-GB" sz="2000"/>
          </a:p>
          <a:p>
            <a:r>
              <a:rPr lang="en-GB" sz="2000">
                <a:ea typeface="+mn-lt"/>
                <a:cs typeface="+mn-lt"/>
              </a:rPr>
              <a:t>Minimize errors and improve data accuracy</a:t>
            </a:r>
            <a:endParaRPr lang="en-GB" sz="2000"/>
          </a:p>
          <a:p>
            <a:r>
              <a:rPr lang="en-GB" sz="2000">
                <a:ea typeface="+mn-lt"/>
                <a:cs typeface="+mn-lt"/>
              </a:rPr>
              <a:t>Provide real-time insights for faster decisions</a:t>
            </a:r>
            <a:endParaRPr lang="en-GB" sz="2000"/>
          </a:p>
          <a:p>
            <a:r>
              <a:rPr lang="en-GB" sz="2000">
                <a:ea typeface="+mn-lt"/>
                <a:cs typeface="+mn-lt"/>
              </a:rPr>
              <a:t>Enhance customer loyalty through personalization</a:t>
            </a:r>
            <a:endParaRPr lang="en-GB" sz="2000"/>
          </a:p>
          <a:p>
            <a:r>
              <a:rPr lang="en-GB" sz="2000">
                <a:ea typeface="+mn-lt"/>
                <a:cs typeface="+mn-lt"/>
              </a:rPr>
              <a:t>Strengthen competitive advantage and market share</a:t>
            </a:r>
            <a:endParaRPr lang="en-GB" sz="2000"/>
          </a:p>
          <a:p>
            <a:pPr marL="0" indent="0">
              <a:buNone/>
            </a:pPr>
            <a:r>
              <a:rPr lang="en-GB" sz="2000" i="1">
                <a:ea typeface="+mn-lt"/>
                <a:cs typeface="+mn-lt"/>
              </a:rPr>
              <a:t>Source: Stair, R., &amp; Reynolds, G. (2020).</a:t>
            </a:r>
            <a:endParaRPr lang="en-GB" sz="2000" i="1"/>
          </a:p>
        </p:txBody>
      </p:sp>
      <p:pic>
        <p:nvPicPr>
          <p:cNvPr id="5" name="Picture 4" descr="A line graph adjacent to a stair">
            <a:extLst>
              <a:ext uri="{FF2B5EF4-FFF2-40B4-BE49-F238E27FC236}">
                <a16:creationId xmlns:a16="http://schemas.microsoft.com/office/drawing/2014/main" id="{C432C8E6-89F9-C61F-FB41-BC33BF45FDA4}"/>
              </a:ext>
            </a:extLst>
          </p:cNvPr>
          <p:cNvPicPr>
            <a:picLocks noChangeAspect="1"/>
          </p:cNvPicPr>
          <p:nvPr/>
        </p:nvPicPr>
        <p:blipFill>
          <a:blip r:embed="rId2"/>
          <a:srcRect t="1731" r="16" b="6170"/>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35785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42ED878-3D5B-412C-A4E1-4C33A2A96D72}"/>
              </a:ext>
            </a:extLst>
          </p:cNvPr>
          <p:cNvSpPr>
            <a:spLocks noGrp="1"/>
          </p:cNvSpPr>
          <p:nvPr>
            <p:ph type="title"/>
          </p:nvPr>
        </p:nvSpPr>
        <p:spPr>
          <a:xfrm>
            <a:off x="5894962" y="479493"/>
            <a:ext cx="5458838" cy="1325563"/>
          </a:xfrm>
        </p:spPr>
        <p:txBody>
          <a:bodyPr>
            <a:normAutofit/>
          </a:bodyPr>
          <a:lstStyle/>
          <a:p>
            <a:r>
              <a:rPr lang="en-GB" sz="4100"/>
              <a:t>SYSTEM 1: Transaction Processing System (TPS)</a:t>
            </a:r>
            <a:endParaRPr lang="en-US" sz="4100"/>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diagram of a computer process&#10;&#10;AI-generated content may be incorrect.">
            <a:extLst>
              <a:ext uri="{FF2B5EF4-FFF2-40B4-BE49-F238E27FC236}">
                <a16:creationId xmlns:a16="http://schemas.microsoft.com/office/drawing/2014/main" id="{DD2FD04A-0EA1-4973-4655-E932311E83AA}"/>
              </a:ext>
            </a:extLst>
          </p:cNvPr>
          <p:cNvPicPr>
            <a:picLocks noChangeAspect="1"/>
          </p:cNvPicPr>
          <p:nvPr/>
        </p:nvPicPr>
        <p:blipFill>
          <a:blip r:embed="rId2"/>
          <a:stretch>
            <a:fillRect/>
          </a:stretch>
        </p:blipFill>
        <p:spPr>
          <a:xfrm>
            <a:off x="703182" y="1731762"/>
            <a:ext cx="4777381" cy="322473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A350A7A-C53E-86F3-E8D2-70F364FC46C4}"/>
              </a:ext>
            </a:extLst>
          </p:cNvPr>
          <p:cNvSpPr>
            <a:spLocks noGrp="1"/>
          </p:cNvSpPr>
          <p:nvPr>
            <p:ph idx="1"/>
          </p:nvPr>
        </p:nvSpPr>
        <p:spPr>
          <a:xfrm>
            <a:off x="5894962" y="1984443"/>
            <a:ext cx="5458838" cy="4192520"/>
          </a:xfrm>
        </p:spPr>
        <p:txBody>
          <a:bodyPr vert="horz" lIns="91440" tIns="45720" rIns="91440" bIns="45720" rtlCol="0" anchor="t">
            <a:normAutofit fontScale="77500" lnSpcReduction="20000"/>
          </a:bodyPr>
          <a:lstStyle/>
          <a:p>
            <a:pPr marL="0" indent="0">
              <a:buNone/>
            </a:pPr>
            <a:r>
              <a:rPr lang="en-GB" sz="1500" dirty="0">
                <a:latin typeface="Arial"/>
                <a:cs typeface="Arial"/>
              </a:rPr>
              <a:t>Transaction Processing Systems (TPS) Designed to record, process, and store routine day-today transactions that keep operations running smoothly, such as sale, payroll, and inventory management(GeeksforGeeks, 2023; Laudon and Laudon, 2022)</a:t>
            </a:r>
          </a:p>
          <a:p>
            <a:pPr marL="0" indent="0">
              <a:buNone/>
            </a:pPr>
            <a:endParaRPr lang="en-GB" sz="1500">
              <a:latin typeface="Arial"/>
              <a:cs typeface="Arial"/>
            </a:endParaRPr>
          </a:p>
          <a:p>
            <a:pPr marL="0" indent="0">
              <a:buNone/>
            </a:pPr>
            <a:r>
              <a:rPr lang="en-GB" sz="1500" b="1" u="sng" dirty="0">
                <a:latin typeface="Arial"/>
                <a:cs typeface="Arial"/>
              </a:rPr>
              <a:t>Benefits: </a:t>
            </a:r>
          </a:p>
          <a:p>
            <a:pPr marL="0" indent="0">
              <a:buNone/>
            </a:pPr>
            <a:r>
              <a:rPr lang="en-GB" sz="1500" dirty="0">
                <a:latin typeface="Arial"/>
                <a:cs typeface="Arial"/>
              </a:rPr>
              <a:t>-Increases efficiency and accuracy by automating repetitive manual process and reducing human error (Emeritus, 2023; GeeksforGeeks, 2023)</a:t>
            </a:r>
          </a:p>
          <a:p>
            <a:pPr marL="0" indent="0">
              <a:buNone/>
            </a:pPr>
            <a:r>
              <a:rPr lang="en-GB" sz="1500" dirty="0">
                <a:latin typeface="Arial"/>
                <a:cs typeface="Arial"/>
              </a:rPr>
              <a:t>-Provides real-time data that supports timely decision-making and improves operational visibility (Laudon and Laudon, 2022; Cohesity , 2024)</a:t>
            </a:r>
          </a:p>
          <a:p>
            <a:pPr marL="0" indent="0">
              <a:buNone/>
            </a:pPr>
            <a:endParaRPr lang="en-GB" sz="1500">
              <a:latin typeface="Arial"/>
              <a:cs typeface="Arial"/>
            </a:endParaRPr>
          </a:p>
          <a:p>
            <a:pPr marL="0" indent="0">
              <a:buNone/>
            </a:pPr>
            <a:r>
              <a:rPr lang="en-GB" sz="1500" b="1" u="sng" dirty="0">
                <a:latin typeface="Arial"/>
                <a:cs typeface="Arial"/>
              </a:rPr>
              <a:t>Limitations:</a:t>
            </a:r>
          </a:p>
          <a:p>
            <a:pPr marL="0" indent="0">
              <a:buNone/>
            </a:pPr>
            <a:r>
              <a:rPr lang="en-GB" sz="1500" dirty="0">
                <a:latin typeface="Arial"/>
                <a:cs typeface="Arial"/>
              </a:rPr>
              <a:t>-Limited analytics capability, as TPS mainly focuses on recording transactions rather that generating strategic insights(Emeritus, 2023; Laudon and Laudon, 2022). </a:t>
            </a:r>
          </a:p>
          <a:p>
            <a:pPr marL="0" indent="0">
              <a:buNone/>
            </a:pPr>
            <a:r>
              <a:rPr lang="en-GB" sz="1500" dirty="0">
                <a:latin typeface="Arial"/>
                <a:cs typeface="Arial"/>
              </a:rPr>
              <a:t>-Costly for large-scale deployment due to infrastructure, software, and maintenance expenses (GeeksforGeeks,2023; ReseachGate, 2022)</a:t>
            </a:r>
          </a:p>
          <a:p>
            <a:pPr marL="0" indent="0">
              <a:buNone/>
            </a:pPr>
            <a:endParaRPr lang="en-GB" sz="1500" dirty="0">
              <a:latin typeface="Arial"/>
              <a:cs typeface="Arial"/>
            </a:endParaRPr>
          </a:p>
          <a:p>
            <a:pPr marL="0" indent="0">
              <a:buNone/>
            </a:pPr>
            <a:r>
              <a:rPr lang="en-GB" sz="1500" dirty="0">
                <a:latin typeface="Arial"/>
                <a:cs typeface="Arial"/>
              </a:rPr>
              <a:t>Example: Retail Point-of-sale (POS) systems used by companies such as Tesco and Walmart </a:t>
            </a:r>
            <a:r>
              <a:rPr lang="en-GB" sz="1500" dirty="0" err="1">
                <a:latin typeface="Arial"/>
                <a:cs typeface="Arial"/>
              </a:rPr>
              <a:t>rey</a:t>
            </a:r>
            <a:r>
              <a:rPr lang="en-GB" sz="1500" dirty="0">
                <a:latin typeface="Arial"/>
                <a:cs typeface="Arial"/>
              </a:rPr>
              <a:t> on TPS to process high transaction volumes efficiently (IBM, 2024; Third Stage Consulting, 2024).</a:t>
            </a:r>
            <a:endParaRPr lang="en-GB"/>
          </a:p>
        </p:txBody>
      </p:sp>
      <p:sp>
        <p:nvSpPr>
          <p:cNvPr id="4" name="TextBox 3">
            <a:extLst>
              <a:ext uri="{FF2B5EF4-FFF2-40B4-BE49-F238E27FC236}">
                <a16:creationId xmlns:a16="http://schemas.microsoft.com/office/drawing/2014/main" id="{021CF41B-D910-2D22-4548-B7D0A4AF8479}"/>
              </a:ext>
            </a:extLst>
          </p:cNvPr>
          <p:cNvSpPr txBox="1"/>
          <p:nvPr/>
        </p:nvSpPr>
        <p:spPr>
          <a:xfrm>
            <a:off x="8620835" y="6169926"/>
            <a:ext cx="48108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Sylene Angela Cedeno Pincay​</a:t>
            </a:r>
          </a:p>
        </p:txBody>
      </p:sp>
      <p:sp>
        <p:nvSpPr>
          <p:cNvPr id="5" name="Rectangle 4">
            <a:extLst>
              <a:ext uri="{FF2B5EF4-FFF2-40B4-BE49-F238E27FC236}">
                <a16:creationId xmlns:a16="http://schemas.microsoft.com/office/drawing/2014/main" id="{50647ECE-24AA-2ECF-0A9F-63C52EBD190E}"/>
              </a:ext>
            </a:extLst>
          </p:cNvPr>
          <p:cNvSpPr/>
          <p:nvPr/>
        </p:nvSpPr>
        <p:spPr>
          <a:xfrm>
            <a:off x="1936785" y="5135302"/>
            <a:ext cx="3756711" cy="1568854"/>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dirty="0">
                <a:solidFill>
                  <a:schemeClr val="tx1"/>
                </a:solidFill>
                <a:latin typeface="Sitka Heading"/>
              </a:rPr>
              <a:t>Transaction Processing Systems are designed to record and process the data resulting from business transactions in a timely, accurate, and efficient manner(Stair, R., &amp; Reynolds, G. (2020)</a:t>
            </a:r>
          </a:p>
        </p:txBody>
      </p:sp>
    </p:spTree>
    <p:extLst>
      <p:ext uri="{BB962C8B-B14F-4D97-AF65-F5344CB8AC3E}">
        <p14:creationId xmlns:p14="http://schemas.microsoft.com/office/powerpoint/2010/main" val="2613814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08C296D-6B36-A9BE-3541-0C26AB104698}"/>
              </a:ext>
            </a:extLst>
          </p:cNvPr>
          <p:cNvSpPr>
            <a:spLocks noGrp="1"/>
          </p:cNvSpPr>
          <p:nvPr>
            <p:ph type="title"/>
          </p:nvPr>
        </p:nvSpPr>
        <p:spPr>
          <a:xfrm>
            <a:off x="6769570" y="530578"/>
            <a:ext cx="4771178" cy="1160110"/>
          </a:xfrm>
        </p:spPr>
        <p:txBody>
          <a:bodyPr>
            <a:normAutofit/>
          </a:bodyPr>
          <a:lstStyle/>
          <a:p>
            <a:r>
              <a:rPr lang="en-GB" sz="2400" b="1" dirty="0">
                <a:latin typeface="Arial"/>
                <a:cs typeface="Arial"/>
              </a:rPr>
              <a:t>System 2: Management Information System (MIS) </a:t>
            </a:r>
            <a:br>
              <a:rPr lang="en-GB" sz="2400" dirty="0"/>
            </a:br>
            <a:endParaRPr lang="en-GB" sz="2400"/>
          </a:p>
        </p:txBody>
      </p:sp>
      <p:pic>
        <p:nvPicPr>
          <p:cNvPr id="4" name="Picture 3" descr="A diagram of a project&#10;&#10;AI-generated content may be incorrect.">
            <a:extLst>
              <a:ext uri="{FF2B5EF4-FFF2-40B4-BE49-F238E27FC236}">
                <a16:creationId xmlns:a16="http://schemas.microsoft.com/office/drawing/2014/main" id="{592EBF84-89B0-6F15-5253-341616FF844F}"/>
              </a:ext>
            </a:extLst>
          </p:cNvPr>
          <p:cNvPicPr>
            <a:picLocks noChangeAspect="1"/>
          </p:cNvPicPr>
          <p:nvPr/>
        </p:nvPicPr>
        <p:blipFill>
          <a:blip r:embed="rId2"/>
          <a:stretch>
            <a:fillRect/>
          </a:stretch>
        </p:blipFill>
        <p:spPr>
          <a:xfrm>
            <a:off x="804080" y="1115605"/>
            <a:ext cx="5440195" cy="3626796"/>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1" name="Arc 10">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68692BC-945E-5B28-2BBD-F0C75DC77F54}"/>
              </a:ext>
            </a:extLst>
          </p:cNvPr>
          <p:cNvSpPr>
            <a:spLocks noGrp="1"/>
          </p:cNvSpPr>
          <p:nvPr>
            <p:ph idx="1"/>
          </p:nvPr>
        </p:nvSpPr>
        <p:spPr>
          <a:xfrm>
            <a:off x="6769570" y="1825625"/>
            <a:ext cx="4771178" cy="4388908"/>
          </a:xfrm>
        </p:spPr>
        <p:txBody>
          <a:bodyPr vert="horz" lIns="91440" tIns="45720" rIns="91440" bIns="45720" rtlCol="0" anchor="t">
            <a:normAutofit fontScale="70000" lnSpcReduction="20000"/>
          </a:bodyPr>
          <a:lstStyle/>
          <a:p>
            <a:pPr marL="0" indent="0">
              <a:buNone/>
            </a:pPr>
            <a:r>
              <a:rPr lang="en-GB" sz="1200" b="1" u="sng" dirty="0">
                <a:latin typeface="Arial"/>
                <a:cs typeface="Arial"/>
              </a:rPr>
              <a:t>Functions:</a:t>
            </a:r>
            <a:r>
              <a:rPr lang="en-GB" sz="1200" b="1" dirty="0">
                <a:latin typeface="Arial"/>
                <a:cs typeface="Arial"/>
              </a:rPr>
              <a:t> </a:t>
            </a:r>
          </a:p>
          <a:p>
            <a:pPr marL="0" indent="0">
              <a:buNone/>
            </a:pPr>
            <a:r>
              <a:rPr lang="en-GB" sz="1200" dirty="0">
                <a:latin typeface="Arial"/>
                <a:cs typeface="Arial"/>
              </a:rPr>
              <a:t>Summarises data from Transaction Processing Systems (</a:t>
            </a:r>
            <a:r>
              <a:rPr lang="en-GB" sz="1200" err="1">
                <a:latin typeface="Arial"/>
                <a:cs typeface="Arial"/>
              </a:rPr>
              <a:t>tps</a:t>
            </a:r>
            <a:r>
              <a:rPr lang="en-GB" sz="1200" dirty="0">
                <a:latin typeface="Arial"/>
                <a:cs typeface="Arial"/>
              </a:rPr>
              <a:t>) into reports that support managers I monitoring and controlling business performance(Laudon and ; Laudon, 2022; Cohesity, 2024; Emeritus, 2023) </a:t>
            </a:r>
          </a:p>
          <a:p>
            <a:r>
              <a:rPr lang="en-GB" sz="1200" b="1" u="sng" dirty="0">
                <a:latin typeface="Arial"/>
                <a:cs typeface="Arial"/>
              </a:rPr>
              <a:t>Benefits:</a:t>
            </a:r>
            <a:r>
              <a:rPr lang="en-GB" sz="1200" dirty="0">
                <a:latin typeface="Arial"/>
                <a:cs typeface="Arial"/>
              </a:rPr>
              <a:t> </a:t>
            </a:r>
          </a:p>
          <a:p>
            <a:pPr marL="0" indent="0">
              <a:buNone/>
            </a:pPr>
            <a:r>
              <a:rPr lang="en-GB" sz="1200" dirty="0">
                <a:latin typeface="Arial"/>
                <a:cs typeface="Arial"/>
              </a:rPr>
              <a:t>-Supports planning and control by control by providing managers with timely summaries of key operational and financial data ( Laudon and Laudon, 2022; ResearchGate, 2022).</a:t>
            </a:r>
          </a:p>
          <a:p>
            <a:pPr marL="0" indent="0">
              <a:buNone/>
            </a:pPr>
            <a:r>
              <a:rPr lang="en-GB" sz="1200" dirty="0">
                <a:latin typeface="Arial"/>
                <a:cs typeface="Arial"/>
              </a:rPr>
              <a:t>-Improves managerial decision-making by transforming raw transactional data into meaningful information for analysis and forecasting (Cohesity, 2024; Syracuse University, 2024) </a:t>
            </a:r>
          </a:p>
          <a:p>
            <a:r>
              <a:rPr lang="en-GB" sz="1200" b="1" u="sng" dirty="0">
                <a:latin typeface="Arial"/>
                <a:cs typeface="Arial"/>
              </a:rPr>
              <a:t>Limitations:</a:t>
            </a:r>
          </a:p>
          <a:p>
            <a:pPr marL="0" indent="0">
              <a:buNone/>
            </a:pPr>
            <a:r>
              <a:rPr lang="en-GB" sz="1200" dirty="0">
                <a:latin typeface="Arial"/>
                <a:cs typeface="Arial"/>
              </a:rPr>
              <a:t>-Primarily supports structured decisions, as MIS are designed to handle routine, repetitive decision problems rather than complex or strategic issues (Laudon and </a:t>
            </a:r>
            <a:r>
              <a:rPr lang="en-GB" sz="1200">
                <a:latin typeface="Arial"/>
                <a:cs typeface="Arial"/>
              </a:rPr>
              <a:t>Laudon, 2022, Emeritus, 2023).</a:t>
            </a:r>
          </a:p>
          <a:p>
            <a:pPr marL="0" indent="0">
              <a:buNone/>
            </a:pPr>
            <a:r>
              <a:rPr lang="en-GB" sz="1200" dirty="0">
                <a:latin typeface="Arial"/>
                <a:cs typeface="Arial"/>
              </a:rPr>
              <a:t>-Lacks flexibility in dynamic environments where rapid changes require unstructured or real-time analysis (ResearchGate, 2022; Syracuse University, 2024).</a:t>
            </a:r>
          </a:p>
          <a:p>
            <a:pPr marL="0" indent="0">
              <a:buNone/>
            </a:pPr>
            <a:endParaRPr lang="en-GB" sz="1200" dirty="0">
              <a:latin typeface="Arial"/>
              <a:cs typeface="Arial"/>
            </a:endParaRPr>
          </a:p>
          <a:p>
            <a:pPr marL="0" indent="0">
              <a:buNone/>
            </a:pPr>
            <a:r>
              <a:rPr lang="en-GB" sz="1200" b="1" u="sng" dirty="0">
                <a:latin typeface="Arial"/>
                <a:cs typeface="Arial"/>
              </a:rPr>
              <a:t>Examples</a:t>
            </a:r>
            <a:r>
              <a:rPr lang="en-GB" sz="1200" dirty="0">
                <a:latin typeface="Arial"/>
                <a:cs typeface="Arial"/>
              </a:rPr>
              <a:t>: SAP Business One, Oracle Nets</a:t>
            </a:r>
          </a:p>
          <a:p>
            <a:pPr marL="0" indent="0">
              <a:buNone/>
            </a:pPr>
            <a:endParaRPr lang="en-GB" sz="1200" dirty="0">
              <a:latin typeface="Arial"/>
              <a:cs typeface="Arial"/>
            </a:endParaRPr>
          </a:p>
          <a:p>
            <a:pPr marL="0" indent="0">
              <a:buNone/>
            </a:pPr>
            <a:r>
              <a:rPr lang="en-GB" sz="1200" b="1" u="sng" dirty="0">
                <a:latin typeface="Arial"/>
                <a:cs typeface="Arial"/>
              </a:rPr>
              <a:t>Comparison Summary: </a:t>
            </a:r>
          </a:p>
          <a:p>
            <a:r>
              <a:rPr lang="en-GB" sz="1200" dirty="0">
                <a:latin typeface="Arial"/>
                <a:cs typeface="Arial"/>
              </a:rPr>
              <a:t>TPS –  Focuses on efficiency in daily operations and accurate transaction processing (GeeksforGeeks, 2023; Emeritus, 2023).</a:t>
            </a:r>
          </a:p>
          <a:p>
            <a:r>
              <a:rPr lang="en-GB" sz="1200" dirty="0">
                <a:latin typeface="Arial"/>
                <a:cs typeface="Arial"/>
              </a:rPr>
              <a:t>MIS –  Enables informed managerial decision-making through data summarisation and reporting (Laudon and Laudon, 2022; Cohesity, 2024).</a:t>
            </a:r>
          </a:p>
          <a:p>
            <a:r>
              <a:rPr lang="en-GB" sz="1200" dirty="0">
                <a:latin typeface="Arial"/>
                <a:cs typeface="Arial"/>
              </a:rPr>
              <a:t>CRM – Enhances customer relationship and business performance through strong customer focus and data-driven engagement (Investopedia, 2024; Sales force, 2024 </a:t>
            </a:r>
          </a:p>
        </p:txBody>
      </p:sp>
      <p:sp>
        <p:nvSpPr>
          <p:cNvPr id="5" name="TextBox 4">
            <a:extLst>
              <a:ext uri="{FF2B5EF4-FFF2-40B4-BE49-F238E27FC236}">
                <a16:creationId xmlns:a16="http://schemas.microsoft.com/office/drawing/2014/main" id="{9A2894BE-C554-7559-CD6B-3982ED27B510}"/>
              </a:ext>
            </a:extLst>
          </p:cNvPr>
          <p:cNvSpPr txBox="1"/>
          <p:nvPr/>
        </p:nvSpPr>
        <p:spPr>
          <a:xfrm>
            <a:off x="8871045" y="6477000"/>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Sylene Angela Cedeno Pincay​</a:t>
            </a:r>
          </a:p>
        </p:txBody>
      </p:sp>
      <p:sp>
        <p:nvSpPr>
          <p:cNvPr id="6" name="Rectangle 5">
            <a:extLst>
              <a:ext uri="{FF2B5EF4-FFF2-40B4-BE49-F238E27FC236}">
                <a16:creationId xmlns:a16="http://schemas.microsoft.com/office/drawing/2014/main" id="{FC9E57F4-138D-2738-5FDA-8A728D1C8520}"/>
              </a:ext>
            </a:extLst>
          </p:cNvPr>
          <p:cNvSpPr/>
          <p:nvPr/>
        </p:nvSpPr>
        <p:spPr>
          <a:xfrm>
            <a:off x="828689" y="4952762"/>
            <a:ext cx="5442147" cy="1386542"/>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dirty="0">
                <a:solidFill>
                  <a:schemeClr val="tx1"/>
                </a:solidFill>
                <a:latin typeface="Sitka Heading"/>
              </a:rPr>
              <a:t>A Management Information System (MIS) provides information needed to manage organizations efficiently and effectively by converting data from internal and external sources into useful reports (Laudon, K. C., &amp; Laudon, J.P. (2022)</a:t>
            </a:r>
          </a:p>
        </p:txBody>
      </p:sp>
    </p:spTree>
    <p:extLst>
      <p:ext uri="{BB962C8B-B14F-4D97-AF65-F5344CB8AC3E}">
        <p14:creationId xmlns:p14="http://schemas.microsoft.com/office/powerpoint/2010/main" val="1083624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4" y="-358254"/>
            <a:ext cx="6858000" cy="7574507"/>
          </a:xfrm>
          <a:prstGeom prst="rect">
            <a:avLst/>
          </a:prstGeom>
          <a:ln>
            <a:noFill/>
          </a:ln>
          <a:effectLst>
            <a:outerShdw blurRad="304800" dist="317500" sx="94000" sy="94000" algn="l"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706E2-C922-C340-76E2-94F6D15E4219}"/>
              </a:ext>
            </a:extLst>
          </p:cNvPr>
          <p:cNvSpPr>
            <a:spLocks noGrp="1"/>
          </p:cNvSpPr>
          <p:nvPr>
            <p:ph type="title"/>
          </p:nvPr>
        </p:nvSpPr>
        <p:spPr>
          <a:xfrm>
            <a:off x="531489" y="429647"/>
            <a:ext cx="6032738" cy="1288211"/>
          </a:xfrm>
        </p:spPr>
        <p:txBody>
          <a:bodyPr anchor="b">
            <a:normAutofit/>
          </a:bodyPr>
          <a:lstStyle/>
          <a:p>
            <a:r>
              <a:rPr lang="en-GB" sz="2800" b="1" dirty="0">
                <a:latin typeface="Arial"/>
                <a:cs typeface="Arial"/>
              </a:rPr>
              <a:t>System 3: Customer Relationship Management (CRM) and comparison Summary </a:t>
            </a:r>
          </a:p>
        </p:txBody>
      </p:sp>
      <p:pic>
        <p:nvPicPr>
          <p:cNvPr id="4" name="Picture 3" descr="A diagram of customer relationship management&#10;&#10;AI-generated content may be incorrect.">
            <a:extLst>
              <a:ext uri="{FF2B5EF4-FFF2-40B4-BE49-F238E27FC236}">
                <a16:creationId xmlns:a16="http://schemas.microsoft.com/office/drawing/2014/main" id="{774721F8-B69D-FAFF-9435-3D2AD1B8D3E4}"/>
              </a:ext>
            </a:extLst>
          </p:cNvPr>
          <p:cNvPicPr>
            <a:picLocks noChangeAspect="1"/>
          </p:cNvPicPr>
          <p:nvPr/>
        </p:nvPicPr>
        <p:blipFill>
          <a:blip r:embed="rId2"/>
          <a:stretch>
            <a:fillRect/>
          </a:stretch>
        </p:blipFill>
        <p:spPr>
          <a:xfrm>
            <a:off x="529474" y="1717740"/>
            <a:ext cx="4671567" cy="3527033"/>
          </a:xfrm>
          <a:prstGeom prst="rect">
            <a:avLst/>
          </a:prstGeom>
        </p:spPr>
      </p:pic>
      <p:sp>
        <p:nvSpPr>
          <p:cNvPr id="3" name="Content Placeholder 2">
            <a:extLst>
              <a:ext uri="{FF2B5EF4-FFF2-40B4-BE49-F238E27FC236}">
                <a16:creationId xmlns:a16="http://schemas.microsoft.com/office/drawing/2014/main" id="{A96B7B66-2DE4-C6FE-FBB4-9F51FC7C3E5A}"/>
              </a:ext>
            </a:extLst>
          </p:cNvPr>
          <p:cNvSpPr>
            <a:spLocks noGrp="1"/>
          </p:cNvSpPr>
          <p:nvPr>
            <p:ph idx="1"/>
          </p:nvPr>
        </p:nvSpPr>
        <p:spPr>
          <a:xfrm>
            <a:off x="7902066" y="709684"/>
            <a:ext cx="3838809" cy="5428681"/>
          </a:xfrm>
        </p:spPr>
        <p:txBody>
          <a:bodyPr vert="horz" lIns="91440" tIns="45720" rIns="91440" bIns="45720" rtlCol="0" anchor="ctr">
            <a:noAutofit/>
          </a:bodyPr>
          <a:lstStyle/>
          <a:p>
            <a:pPr marL="0" indent="0">
              <a:buNone/>
            </a:pPr>
            <a:r>
              <a:rPr lang="en-GB" sz="1200" b="1" dirty="0">
                <a:latin typeface="Arial"/>
                <a:cs typeface="Arial"/>
              </a:rPr>
              <a:t>CRM Functions:</a:t>
            </a:r>
            <a:endParaRPr lang="en-US" sz="1200">
              <a:latin typeface="Arial"/>
              <a:cs typeface="Arial"/>
            </a:endParaRPr>
          </a:p>
          <a:p>
            <a:pPr marL="0" indent="0">
              <a:buNone/>
            </a:pPr>
            <a:r>
              <a:rPr lang="en-GB" sz="1200" dirty="0">
                <a:latin typeface="Arial"/>
                <a:cs typeface="Arial"/>
              </a:rPr>
              <a:t>Manages customer data, interactions, and sales pipelines to enhance customer engagement and business performance (Salesforce, 2024; Investopedia, 2024; Laudon and Laudon, 2022)</a:t>
            </a:r>
          </a:p>
          <a:p>
            <a:pPr marL="0" indent="0">
              <a:buNone/>
            </a:pPr>
            <a:endParaRPr lang="en-GB" sz="1200" dirty="0">
              <a:latin typeface="Arial"/>
              <a:cs typeface="Arial"/>
            </a:endParaRPr>
          </a:p>
          <a:p>
            <a:r>
              <a:rPr lang="en-GB" sz="1200" b="1" dirty="0">
                <a:latin typeface="Arial"/>
                <a:cs typeface="Arial"/>
              </a:rPr>
              <a:t>Benefits: </a:t>
            </a:r>
          </a:p>
          <a:p>
            <a:pPr marL="0" indent="0">
              <a:buNone/>
            </a:pPr>
            <a:r>
              <a:rPr lang="en-GB" sz="1200" dirty="0">
                <a:latin typeface="Arial"/>
                <a:cs typeface="Arial"/>
              </a:rPr>
              <a:t>-Boosts customer satisfaction and loyalty by providing a Unifield view of customer history and preferences (Salesforce, 2024; Emeritus,2023)</a:t>
            </a:r>
          </a:p>
          <a:p>
            <a:pPr marL="0" indent="0">
              <a:buNone/>
            </a:pPr>
            <a:r>
              <a:rPr lang="en-GB" sz="1200" dirty="0">
                <a:latin typeface="Arial"/>
                <a:cs typeface="Arial"/>
              </a:rPr>
              <a:t>-Supports marketing and sales strategies through data analytics, lead tracking, and campaign management tools (Investopedia, 2024; Cohesity, 2024) </a:t>
            </a:r>
          </a:p>
          <a:p>
            <a:r>
              <a:rPr lang="en-GB" sz="1200" b="1" dirty="0">
                <a:latin typeface="Arial"/>
                <a:cs typeface="Arial"/>
              </a:rPr>
              <a:t>Limitations:</a:t>
            </a:r>
            <a:r>
              <a:rPr lang="en-GB" sz="1200" dirty="0">
                <a:latin typeface="Arial"/>
                <a:cs typeface="Arial"/>
              </a:rPr>
              <a:t> </a:t>
            </a:r>
          </a:p>
          <a:p>
            <a:pPr marL="0" indent="0">
              <a:buNone/>
            </a:pPr>
            <a:r>
              <a:rPr lang="en-GB" sz="1200" dirty="0">
                <a:latin typeface="Arial"/>
                <a:cs typeface="Arial"/>
              </a:rPr>
              <a:t>-Data privacy and maintenance challenges.(IBM, 2024; ResearchGate, 2022).</a:t>
            </a:r>
          </a:p>
          <a:p>
            <a:pPr marL="0" indent="0">
              <a:buNone/>
            </a:pPr>
            <a:r>
              <a:rPr lang="en-GB" sz="1200" dirty="0">
                <a:latin typeface="Arial"/>
                <a:cs typeface="Arial"/>
              </a:rPr>
              <a:t>-Requires consistent user engagement and proper data input from employees to ensure accuracy and system effectiveness (Salesforce, 2024; Third Stage Consulting, 2024).</a:t>
            </a:r>
          </a:p>
          <a:p>
            <a:pPr marL="0" indent="0">
              <a:buNone/>
            </a:pPr>
            <a:endParaRPr lang="en-GB" sz="1200" dirty="0">
              <a:latin typeface="Arial"/>
              <a:cs typeface="Arial"/>
            </a:endParaRPr>
          </a:p>
          <a:p>
            <a:pPr marL="0" indent="0">
              <a:buNone/>
            </a:pPr>
            <a:r>
              <a:rPr lang="en-GB" sz="1200" b="1" u="sng" dirty="0">
                <a:latin typeface="Arial"/>
                <a:cs typeface="Arial"/>
              </a:rPr>
              <a:t>Comparison summary:</a:t>
            </a:r>
          </a:p>
          <a:p>
            <a:r>
              <a:rPr lang="en-GB" sz="1200" dirty="0">
                <a:latin typeface="Arial"/>
                <a:cs typeface="Arial"/>
              </a:rPr>
              <a:t>TPS – Efficiency in operations.</a:t>
            </a:r>
          </a:p>
          <a:p>
            <a:r>
              <a:rPr lang="en-GB" sz="1200" dirty="0">
                <a:latin typeface="Arial"/>
                <a:cs typeface="Arial"/>
              </a:rPr>
              <a:t>MIS – Informed decision-making</a:t>
            </a:r>
          </a:p>
          <a:p>
            <a:r>
              <a:rPr lang="en-GB" sz="1200" dirty="0">
                <a:latin typeface="Arial"/>
                <a:cs typeface="Arial"/>
              </a:rPr>
              <a:t>CRM – Strong customer focus</a:t>
            </a:r>
          </a:p>
        </p:txBody>
      </p:sp>
      <p:sp>
        <p:nvSpPr>
          <p:cNvPr id="5" name="TextBox 4">
            <a:extLst>
              <a:ext uri="{FF2B5EF4-FFF2-40B4-BE49-F238E27FC236}">
                <a16:creationId xmlns:a16="http://schemas.microsoft.com/office/drawing/2014/main" id="{81B27356-8F4A-0D48-A77F-E7EE6C831BE8}"/>
              </a:ext>
            </a:extLst>
          </p:cNvPr>
          <p:cNvSpPr txBox="1"/>
          <p:nvPr/>
        </p:nvSpPr>
        <p:spPr>
          <a:xfrm>
            <a:off x="8723194" y="6363269"/>
            <a:ext cx="32640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Sylene Angela Cedeno Pincay​</a:t>
            </a:r>
          </a:p>
        </p:txBody>
      </p:sp>
      <p:sp>
        <p:nvSpPr>
          <p:cNvPr id="6" name="Rectangle 5">
            <a:extLst>
              <a:ext uri="{FF2B5EF4-FFF2-40B4-BE49-F238E27FC236}">
                <a16:creationId xmlns:a16="http://schemas.microsoft.com/office/drawing/2014/main" id="{CA97ED49-9E57-C70A-467D-00913059B2CC}"/>
              </a:ext>
            </a:extLst>
          </p:cNvPr>
          <p:cNvSpPr/>
          <p:nvPr/>
        </p:nvSpPr>
        <p:spPr>
          <a:xfrm>
            <a:off x="535905" y="5374137"/>
            <a:ext cx="6444009" cy="1359967"/>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dirty="0">
                <a:solidFill>
                  <a:schemeClr val="tx1"/>
                </a:solidFill>
                <a:latin typeface="Sitka Heading"/>
              </a:rPr>
              <a:t>Customer Relationship Management (CRM) is a business strategy that uses information technology to provide a comprehensive, reliable, and integrated view of the customer across all channels and touchpoints. Laudon, K.C., &amp; Laudon, J. P. (2022)</a:t>
            </a:r>
          </a:p>
        </p:txBody>
      </p:sp>
    </p:spTree>
    <p:extLst>
      <p:ext uri="{BB962C8B-B14F-4D97-AF65-F5344CB8AC3E}">
        <p14:creationId xmlns:p14="http://schemas.microsoft.com/office/powerpoint/2010/main" val="2679152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9833A4-DC6A-B8B6-02D1-BC29900DBB34}"/>
              </a:ext>
            </a:extLst>
          </p:cNvPr>
          <p:cNvSpPr>
            <a:spLocks noGrp="1"/>
          </p:cNvSpPr>
          <p:nvPr>
            <p:ph type="title"/>
          </p:nvPr>
        </p:nvSpPr>
        <p:spPr>
          <a:xfrm>
            <a:off x="1075767" y="1188637"/>
            <a:ext cx="2988234" cy="4480726"/>
          </a:xfrm>
        </p:spPr>
        <p:txBody>
          <a:bodyPr>
            <a:normAutofit/>
          </a:bodyPr>
          <a:lstStyle/>
          <a:p>
            <a:pPr algn="r"/>
            <a:r>
              <a:rPr lang="en-GB" sz="3100" b="1"/>
              <a:t>Ethical Considerations</a:t>
            </a:r>
            <a:endParaRPr lang="en-US" sz="31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E53DEF-5C7D-DE85-0D37-97C4F495AB18}"/>
              </a:ext>
            </a:extLst>
          </p:cNvPr>
          <p:cNvSpPr>
            <a:spLocks noGrp="1"/>
          </p:cNvSpPr>
          <p:nvPr>
            <p:ph idx="1"/>
          </p:nvPr>
        </p:nvSpPr>
        <p:spPr>
          <a:xfrm>
            <a:off x="5255260" y="1648870"/>
            <a:ext cx="4702848" cy="3560260"/>
          </a:xfrm>
        </p:spPr>
        <p:txBody>
          <a:bodyPr vert="horz" lIns="91440" tIns="45720" rIns="91440" bIns="45720" rtlCol="0" anchor="ctr">
            <a:normAutofit/>
          </a:bodyPr>
          <a:lstStyle/>
          <a:p>
            <a:pPr marL="0" indent="0">
              <a:buNone/>
            </a:pPr>
            <a:r>
              <a:rPr lang="en-GB" sz="2400"/>
              <a:t>Rozalia-Mia Dragan</a:t>
            </a:r>
          </a:p>
        </p:txBody>
      </p:sp>
    </p:spTree>
    <p:extLst>
      <p:ext uri="{BB962C8B-B14F-4D97-AF65-F5344CB8AC3E}">
        <p14:creationId xmlns:p14="http://schemas.microsoft.com/office/powerpoint/2010/main" val="1268177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Hologram from iPad">
            <a:extLst>
              <a:ext uri="{FF2B5EF4-FFF2-40B4-BE49-F238E27FC236}">
                <a16:creationId xmlns:a16="http://schemas.microsoft.com/office/drawing/2014/main" id="{C9793437-D51E-7517-81D0-EA2734C5513C}"/>
              </a:ext>
            </a:extLst>
          </p:cNvPr>
          <p:cNvPicPr>
            <a:picLocks noChangeAspect="1"/>
          </p:cNvPicPr>
          <p:nvPr/>
        </p:nvPicPr>
        <p:blipFill>
          <a:blip r:embed="rId2"/>
          <a:srcRect l="15127" r="25695" b="-3"/>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47E3CB-FFDF-F79B-8C69-3A62E91A4D68}"/>
              </a:ext>
            </a:extLst>
          </p:cNvPr>
          <p:cNvSpPr>
            <a:spLocks noGrp="1"/>
          </p:cNvSpPr>
          <p:nvPr>
            <p:ph type="title"/>
          </p:nvPr>
        </p:nvSpPr>
        <p:spPr>
          <a:xfrm>
            <a:off x="761801" y="328512"/>
            <a:ext cx="4778387" cy="1628970"/>
          </a:xfrm>
        </p:spPr>
        <p:txBody>
          <a:bodyPr anchor="ctr">
            <a:normAutofit/>
          </a:bodyPr>
          <a:lstStyle/>
          <a:p>
            <a:r>
              <a:rPr lang="en-GB" sz="3400" b="1">
                <a:latin typeface="Aptos"/>
              </a:rPr>
              <a:t>Ethical Consideration in Modern Information System</a:t>
            </a:r>
            <a:endParaRPr lang="en-US" sz="3400"/>
          </a:p>
        </p:txBody>
      </p:sp>
      <p:sp>
        <p:nvSpPr>
          <p:cNvPr id="3" name="Content Placeholder 2">
            <a:extLst>
              <a:ext uri="{FF2B5EF4-FFF2-40B4-BE49-F238E27FC236}">
                <a16:creationId xmlns:a16="http://schemas.microsoft.com/office/drawing/2014/main" id="{80802BDA-FC2D-92DE-1771-FDCC13E9A1F3}"/>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1900"/>
              <a:t>Modern information system bring huge benefits-efficiency, data analytics, automation, improved customer&amp; employe  experiences- but they also entail significant ethical risks.(Laudon &amp; Laudon).  Leaders need to understand those risks and build in governance, oversight and values to avoid harm. (Mason, 1986; Floridi, 2013).</a:t>
            </a:r>
            <a:endParaRPr lang="en-US" sz="1900"/>
          </a:p>
          <a:p>
            <a:r>
              <a:rPr lang="en-GB" sz="1900"/>
              <a:t>Below are key ethical issues, followed by mitigation strategies &amp;recommended best practices. (Johnson, 2019).</a:t>
            </a:r>
          </a:p>
        </p:txBody>
      </p:sp>
    </p:spTree>
    <p:extLst>
      <p:ext uri="{BB962C8B-B14F-4D97-AF65-F5344CB8AC3E}">
        <p14:creationId xmlns:p14="http://schemas.microsoft.com/office/powerpoint/2010/main" val="516123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24672-4F9F-0E6A-28F4-861F39222D71}"/>
              </a:ext>
            </a:extLst>
          </p:cNvPr>
          <p:cNvSpPr>
            <a:spLocks noGrp="1"/>
          </p:cNvSpPr>
          <p:nvPr>
            <p:ph type="title"/>
          </p:nvPr>
        </p:nvSpPr>
        <p:spPr>
          <a:xfrm>
            <a:off x="5868557" y="1138036"/>
            <a:ext cx="5444382" cy="1402470"/>
          </a:xfrm>
        </p:spPr>
        <p:txBody>
          <a:bodyPr anchor="t">
            <a:normAutofit/>
          </a:bodyPr>
          <a:lstStyle/>
          <a:p>
            <a:r>
              <a:rPr lang="en-GB" sz="3200" b="1">
                <a:latin typeface="Aptos"/>
              </a:rPr>
              <a:t>Key Ethical Issues</a:t>
            </a:r>
            <a:endParaRPr lang="en-US" sz="3200"/>
          </a:p>
        </p:txBody>
      </p:sp>
      <p:pic>
        <p:nvPicPr>
          <p:cNvPr id="5" name="Picture 4" descr="Digital padlock art">
            <a:extLst>
              <a:ext uri="{FF2B5EF4-FFF2-40B4-BE49-F238E27FC236}">
                <a16:creationId xmlns:a16="http://schemas.microsoft.com/office/drawing/2014/main" id="{D365077F-D565-D7AF-11D1-FEF43B6A7B1A}"/>
              </a:ext>
            </a:extLst>
          </p:cNvPr>
          <p:cNvPicPr>
            <a:picLocks noChangeAspect="1"/>
          </p:cNvPicPr>
          <p:nvPr/>
        </p:nvPicPr>
        <p:blipFill>
          <a:blip r:embed="rId2"/>
          <a:srcRect l="4667" r="40102" b="5"/>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249E55-1071-4778-8891-45E3A09DB37B}"/>
              </a:ext>
            </a:extLst>
          </p:cNvPr>
          <p:cNvSpPr>
            <a:spLocks noGrp="1"/>
          </p:cNvSpPr>
          <p:nvPr>
            <p:ph idx="1"/>
          </p:nvPr>
        </p:nvSpPr>
        <p:spPr>
          <a:xfrm>
            <a:off x="5868557" y="2551176"/>
            <a:ext cx="5444382" cy="3591207"/>
          </a:xfrm>
        </p:spPr>
        <p:txBody>
          <a:bodyPr vert="horz" lIns="91440" tIns="45720" rIns="91440" bIns="45720" rtlCol="0">
            <a:normAutofit/>
          </a:bodyPr>
          <a:lstStyle/>
          <a:p>
            <a:r>
              <a:rPr lang="en-GB" sz="1100" b="1"/>
              <a:t>Data Privacy &amp; Protection</a:t>
            </a:r>
            <a:endParaRPr lang="en-US" sz="1100"/>
          </a:p>
          <a:p>
            <a:r>
              <a:rPr lang="en-GB" sz="1100"/>
              <a:t>The collection and storage of personal data creates risks of misuse and breaches. Regulations such as the General Data Protection Regulation (GDPR) and the UK Data Protection Act require organisations to follow principles of fairness, transparency, and minimisation (European Comision, 2018). Weak security controls can lead to financial loss, reputational damage, and legal liability (Mariano, 2024).</a:t>
            </a:r>
            <a:endParaRPr lang="en-US" sz="1100"/>
          </a:p>
          <a:p>
            <a:r>
              <a:rPr lang="en-GB" sz="1100" b="1"/>
              <a:t>AI Decision-Making</a:t>
            </a:r>
            <a:br>
              <a:rPr lang="en-GB" sz="1100" b="1"/>
            </a:br>
            <a:r>
              <a:rPr lang="en-GB" sz="1100" b="1"/>
              <a:t>AI systems may replicate or amplify existing biases if trained on unrepresentative data (</a:t>
            </a:r>
            <a:r>
              <a:rPr lang="en-GB" sz="1100"/>
              <a:t>Pandahr, 2024). Moreover, the lack of transparency in algorithmic decision-making reduces accountability and stakeholder trust (Pandahr, 2024). Questions of responsibility arise when decisions are delegated to automated systems (Arrieta et al., 2020).</a:t>
            </a:r>
            <a:endParaRPr lang="en-US" sz="1100"/>
          </a:p>
          <a:p>
            <a:r>
              <a:rPr lang="en-GB" sz="1100" b="1"/>
              <a:t>Employee Monitoring</a:t>
            </a:r>
            <a:br>
              <a:rPr lang="en-GB" sz="1100" b="1"/>
            </a:br>
            <a:r>
              <a:rPr lang="en-GB" sz="1100" b="1"/>
              <a:t>Organisations increasingly deploy monitoring technologies such as keystroke logging and wearable </a:t>
            </a:r>
            <a:r>
              <a:rPr lang="en-GB" sz="1100"/>
              <a:t>devices. While these may improve productivity, they also risk eroding employee privacy and morale if not transparently managed (1VoteCloser, 2024; Reuters, 2024).</a:t>
            </a:r>
          </a:p>
        </p:txBody>
      </p:sp>
    </p:spTree>
    <p:extLst>
      <p:ext uri="{BB962C8B-B14F-4D97-AF65-F5344CB8AC3E}">
        <p14:creationId xmlns:p14="http://schemas.microsoft.com/office/powerpoint/2010/main" val="2165320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A4F9296-BAFA-E3B5-CC52-9D88E7768C60}"/>
              </a:ext>
            </a:extLst>
          </p:cNvPr>
          <p:cNvPicPr>
            <a:picLocks noChangeAspect="1"/>
          </p:cNvPicPr>
          <p:nvPr/>
        </p:nvPicPr>
        <p:blipFill>
          <a:blip r:embed="rId2">
            <a:duotone>
              <a:schemeClr val="bg2">
                <a:shade val="45000"/>
                <a:satMod val="135000"/>
              </a:schemeClr>
              <a:prstClr val="white"/>
            </a:duotone>
          </a:blip>
          <a:srcRect t="19253" r="9085" b="4019"/>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450A0A-ACFF-06E8-F142-9064D3AF06CB}"/>
              </a:ext>
            </a:extLst>
          </p:cNvPr>
          <p:cNvSpPr>
            <a:spLocks noGrp="1"/>
          </p:cNvSpPr>
          <p:nvPr>
            <p:ph type="title"/>
          </p:nvPr>
        </p:nvSpPr>
        <p:spPr>
          <a:xfrm>
            <a:off x="838200" y="365125"/>
            <a:ext cx="10515600" cy="1325563"/>
          </a:xfrm>
        </p:spPr>
        <p:txBody>
          <a:bodyPr>
            <a:normAutofit/>
          </a:bodyPr>
          <a:lstStyle/>
          <a:p>
            <a:r>
              <a:rPr lang="en-GB" b="1">
                <a:latin typeface="Aptos"/>
              </a:rPr>
              <a:t>Mitigation Strategies</a:t>
            </a:r>
            <a:endParaRPr lang="en-US"/>
          </a:p>
        </p:txBody>
      </p:sp>
      <p:graphicFrame>
        <p:nvGraphicFramePr>
          <p:cNvPr id="5" name="Content Placeholder 2">
            <a:extLst>
              <a:ext uri="{FF2B5EF4-FFF2-40B4-BE49-F238E27FC236}">
                <a16:creationId xmlns:a16="http://schemas.microsoft.com/office/drawing/2014/main" id="{93869DFD-6ABD-008C-7746-16BE50DE2253}"/>
              </a:ext>
            </a:extLst>
          </p:cNvPr>
          <p:cNvGraphicFramePr>
            <a:graphicFrameLocks noGrp="1"/>
          </p:cNvGraphicFramePr>
          <p:nvPr>
            <p:ph idx="1"/>
            <p:extLst>
              <p:ext uri="{D42A27DB-BD31-4B8C-83A1-F6EECF244321}">
                <p14:modId xmlns:p14="http://schemas.microsoft.com/office/powerpoint/2010/main" val="42458597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1221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78ABC-0100-CC34-6FB1-85F78A455540}"/>
              </a:ext>
            </a:extLst>
          </p:cNvPr>
          <p:cNvSpPr>
            <a:spLocks noGrp="1"/>
          </p:cNvSpPr>
          <p:nvPr>
            <p:ph type="title"/>
          </p:nvPr>
        </p:nvSpPr>
        <p:spPr>
          <a:xfrm>
            <a:off x="686834" y="1153572"/>
            <a:ext cx="3200400" cy="4461163"/>
          </a:xfrm>
        </p:spPr>
        <p:txBody>
          <a:bodyPr>
            <a:normAutofit/>
          </a:bodyPr>
          <a:lstStyle/>
          <a:p>
            <a:br>
              <a:rPr lang="en-GB" sz="3700">
                <a:solidFill>
                  <a:srgbClr val="FFFFFF"/>
                </a:solidFill>
              </a:rPr>
            </a:br>
            <a:r>
              <a:rPr lang="en-GB" sz="3700">
                <a:solidFill>
                  <a:srgbClr val="FFFFFF"/>
                </a:solidFill>
              </a:rPr>
              <a:t>Real world case study</a:t>
            </a:r>
            <a:br>
              <a:rPr lang="en-GB" sz="3700">
                <a:solidFill>
                  <a:srgbClr val="FFFFFF"/>
                </a:solidFill>
              </a:rPr>
            </a:br>
            <a:br>
              <a:rPr lang="en-GB" sz="3700">
                <a:solidFill>
                  <a:srgbClr val="FFFFFF"/>
                </a:solidFill>
              </a:rPr>
            </a:br>
            <a:r>
              <a:rPr lang="en-GB" sz="3700" u="sng">
                <a:solidFill>
                  <a:srgbClr val="FFFFFF"/>
                </a:solidFill>
              </a:rPr>
              <a:t>Tesco Customer Relationship Management</a:t>
            </a:r>
            <a:endParaRPr lang="en-US" sz="3700" u="sng">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 name="Content Placeholder 2">
            <a:extLst>
              <a:ext uri="{FF2B5EF4-FFF2-40B4-BE49-F238E27FC236}">
                <a16:creationId xmlns:a16="http://schemas.microsoft.com/office/drawing/2014/main" id="{A71BE394-D868-2CD2-9818-00BDA6BE5404}"/>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457200" indent="-457200"/>
            <a:r>
              <a:rPr lang="en-GB" sz="2000"/>
              <a:t>System Type: CRM/ Data Analytics (Clubcard) ( Humby, Hunt,&amp; Phillips, 2008).</a:t>
            </a:r>
          </a:p>
          <a:p>
            <a:pPr marL="457200" indent="-457200"/>
            <a:r>
              <a:rPr lang="en-GB" sz="2000"/>
              <a:t>Challenge: Struggled to keep customer loyalty and make promotions relevant (Rainer, Prince, &amp; Cegielski, 2021).</a:t>
            </a:r>
          </a:p>
          <a:p>
            <a:pPr marL="457200" indent="-457200"/>
            <a:endParaRPr lang="en-GB" sz="2000"/>
          </a:p>
          <a:p>
            <a:pPr marL="457200" indent="-457200"/>
            <a:r>
              <a:rPr lang="en-GB" sz="2000"/>
              <a:t>Solution: Introduced the Clubcard system to track shopping habits and personalise offers  (Humby et al.,2022).</a:t>
            </a:r>
          </a:p>
          <a:p>
            <a:pPr marL="457200" indent="-457200"/>
            <a:r>
              <a:rPr lang="en-GB" sz="2000"/>
              <a:t>Ethical Issue: Concerns over customer data privacy and how purchase behaviour is monitored  (Martin, Borah, &amp; Palmatier).</a:t>
            </a:r>
          </a:p>
          <a:p>
            <a:pPr marL="457200" indent="-457200"/>
            <a:r>
              <a:rPr lang="en-GB" sz="2000"/>
              <a:t>Impact on Business: Improved customer loyalty, better stock management, and stronger competitive position  (Laudon &amp; Laudon, 2022).</a:t>
            </a:r>
          </a:p>
          <a:p>
            <a:pPr marL="457200" indent="-457200"/>
            <a:r>
              <a:rPr lang="en-GB" sz="2000"/>
              <a:t>Key Takeaway: Using information systems can transform customer experience while raising the need for responsible data use (</a:t>
            </a:r>
            <a:r>
              <a:rPr lang="en-GB" sz="2000" err="1"/>
              <a:t>Floridi</a:t>
            </a:r>
            <a:r>
              <a:rPr lang="en-GB" sz="2000"/>
              <a:t>, 2013).</a:t>
            </a:r>
          </a:p>
          <a:p>
            <a:pPr marL="457200" indent="-457200"/>
            <a:endParaRPr lang="en-GB" sz="2000"/>
          </a:p>
        </p:txBody>
      </p:sp>
    </p:spTree>
    <p:extLst>
      <p:ext uri="{BB962C8B-B14F-4D97-AF65-F5344CB8AC3E}">
        <p14:creationId xmlns:p14="http://schemas.microsoft.com/office/powerpoint/2010/main" val="10720788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0581CB-55BA-FA2D-0BA7-52D9C7E5F6C3}"/>
              </a:ext>
            </a:extLst>
          </p:cNvPr>
          <p:cNvSpPr>
            <a:spLocks noGrp="1"/>
          </p:cNvSpPr>
          <p:nvPr>
            <p:ph type="title"/>
          </p:nvPr>
        </p:nvSpPr>
        <p:spPr>
          <a:xfrm>
            <a:off x="5894962" y="479493"/>
            <a:ext cx="5458838" cy="1325563"/>
          </a:xfrm>
        </p:spPr>
        <p:txBody>
          <a:bodyPr>
            <a:normAutofit/>
          </a:bodyPr>
          <a:lstStyle/>
          <a:p>
            <a:r>
              <a:rPr lang="en-GB" b="1">
                <a:latin typeface="Arial"/>
                <a:cs typeface="Arial"/>
              </a:rPr>
              <a:t>Real World Case Study</a:t>
            </a:r>
            <a:endParaRPr lang="en-US"/>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group of people standing at a counter&#10;&#10;AI-generated content may be incorrect.">
            <a:extLst>
              <a:ext uri="{FF2B5EF4-FFF2-40B4-BE49-F238E27FC236}">
                <a16:creationId xmlns:a16="http://schemas.microsoft.com/office/drawing/2014/main" id="{8073F2A9-FCFE-C70E-D3CD-E41ED3B34FCB}"/>
              </a:ext>
            </a:extLst>
          </p:cNvPr>
          <p:cNvPicPr>
            <a:picLocks noChangeAspect="1"/>
          </p:cNvPicPr>
          <p:nvPr/>
        </p:nvPicPr>
        <p:blipFill>
          <a:blip r:embed="rId2"/>
          <a:stretch>
            <a:fillRect/>
          </a:stretch>
        </p:blipFill>
        <p:spPr>
          <a:xfrm>
            <a:off x="703182" y="2000490"/>
            <a:ext cx="4777381" cy="26872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779D49D-414C-2F53-423D-6CAEF2EC4258}"/>
              </a:ext>
            </a:extLst>
          </p:cNvPr>
          <p:cNvSpPr>
            <a:spLocks noGrp="1"/>
          </p:cNvSpPr>
          <p:nvPr>
            <p:ph idx="1"/>
          </p:nvPr>
        </p:nvSpPr>
        <p:spPr>
          <a:xfrm>
            <a:off x="5894962" y="1984443"/>
            <a:ext cx="5458838" cy="4192520"/>
          </a:xfrm>
        </p:spPr>
        <p:txBody>
          <a:bodyPr vert="horz" lIns="91440" tIns="45720" rIns="91440" bIns="45720" rtlCol="0" anchor="t">
            <a:noAutofit/>
          </a:bodyPr>
          <a:lstStyle/>
          <a:p>
            <a:pPr marL="0" indent="0">
              <a:buNone/>
            </a:pPr>
            <a:r>
              <a:rPr lang="en-GB" sz="1600" b="1" u="sng" dirty="0">
                <a:latin typeface="Arial"/>
                <a:cs typeface="Arial"/>
              </a:rPr>
              <a:t>Starbucks - Customer Relationship Management (CRM)</a:t>
            </a:r>
            <a:endParaRPr lang="en-US" sz="1600" b="1" u="sng">
              <a:latin typeface="Arial"/>
              <a:cs typeface="Arial"/>
            </a:endParaRPr>
          </a:p>
          <a:p>
            <a:pPr marL="0" indent="0">
              <a:buNone/>
            </a:pPr>
            <a:endParaRPr lang="en-GB" sz="1600" dirty="0">
              <a:latin typeface="Arial"/>
              <a:cs typeface="Arial"/>
            </a:endParaRPr>
          </a:p>
          <a:p>
            <a:pPr marL="0" indent="0">
              <a:buNone/>
            </a:pPr>
            <a:r>
              <a:rPr lang="en-GB" sz="1600" dirty="0">
                <a:latin typeface="Arial"/>
                <a:cs typeface="Arial"/>
              </a:rPr>
              <a:t>System Type: CMR  (Salesforce)</a:t>
            </a:r>
          </a:p>
          <a:p>
            <a:r>
              <a:rPr lang="en-GB" sz="1600" dirty="0">
                <a:latin typeface="Arial"/>
                <a:cs typeface="Arial"/>
              </a:rPr>
              <a:t>Challenge: Customer loyalty was plateauing; data scattered across apps and stores.</a:t>
            </a:r>
          </a:p>
          <a:p>
            <a:r>
              <a:rPr lang="en-GB" sz="1600" dirty="0">
                <a:latin typeface="Arial"/>
                <a:cs typeface="Arial"/>
              </a:rPr>
              <a:t>Solution: Implemented Salesforce CRM integrating app, rewards, and social media data for personalized offers.</a:t>
            </a:r>
          </a:p>
          <a:p>
            <a:r>
              <a:rPr lang="en-GB" sz="1600" dirty="0">
                <a:latin typeface="Arial"/>
                <a:cs typeface="Arial"/>
              </a:rPr>
              <a:t>Ethical Issues: Data privacy concerns over personalized marketing and tracking customer preferences.</a:t>
            </a:r>
          </a:p>
          <a:p>
            <a:r>
              <a:rPr lang="en-GB" sz="1600" dirty="0">
                <a:latin typeface="Arial"/>
                <a:cs typeface="Arial"/>
              </a:rPr>
              <a:t>Impact on Business: 26% increase in mobile app engagement and significant loyalty program growth</a:t>
            </a:r>
          </a:p>
          <a:p>
            <a:r>
              <a:rPr lang="en-GB" sz="1600" dirty="0">
                <a:latin typeface="Arial"/>
                <a:cs typeface="Arial"/>
              </a:rPr>
              <a:t>Key Takeaway: CRM systems enhance customer experience but </a:t>
            </a:r>
            <a:r>
              <a:rPr lang="en-GB" sz="1600">
                <a:latin typeface="Arial"/>
                <a:cs typeface="Arial"/>
              </a:rPr>
              <a:t>require</a:t>
            </a:r>
            <a:r>
              <a:rPr lang="en-GB" sz="1600" dirty="0">
                <a:latin typeface="Arial"/>
                <a:cs typeface="Arial"/>
              </a:rPr>
              <a:t> strong GDPR-compliant privacy management </a:t>
            </a:r>
          </a:p>
          <a:p>
            <a:pPr marL="0" indent="0">
              <a:buNone/>
            </a:pPr>
            <a:endParaRPr lang="en-GB" sz="1500"/>
          </a:p>
        </p:txBody>
      </p:sp>
      <p:sp>
        <p:nvSpPr>
          <p:cNvPr id="5" name="TextBox 4">
            <a:extLst>
              <a:ext uri="{FF2B5EF4-FFF2-40B4-BE49-F238E27FC236}">
                <a16:creationId xmlns:a16="http://schemas.microsoft.com/office/drawing/2014/main" id="{A57EF1B8-FEFB-256A-C8ED-A93A8E010A32}"/>
              </a:ext>
            </a:extLst>
          </p:cNvPr>
          <p:cNvSpPr txBox="1"/>
          <p:nvPr/>
        </p:nvSpPr>
        <p:spPr>
          <a:xfrm>
            <a:off x="8329307" y="6320501"/>
            <a:ext cx="35883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Sylene Angela Cedeno Pincay </a:t>
            </a:r>
          </a:p>
        </p:txBody>
      </p:sp>
    </p:spTree>
    <p:extLst>
      <p:ext uri="{BB962C8B-B14F-4D97-AF65-F5344CB8AC3E}">
        <p14:creationId xmlns:p14="http://schemas.microsoft.com/office/powerpoint/2010/main" val="3253473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28BB9D-567B-958F-38B0-C2673C065839}"/>
              </a:ext>
            </a:extLst>
          </p:cNvPr>
          <p:cNvSpPr>
            <a:spLocks noGrp="1"/>
          </p:cNvSpPr>
          <p:nvPr>
            <p:ph type="title"/>
          </p:nvPr>
        </p:nvSpPr>
        <p:spPr>
          <a:xfrm>
            <a:off x="761800" y="762001"/>
            <a:ext cx="5334197" cy="1708242"/>
          </a:xfrm>
        </p:spPr>
        <p:txBody>
          <a:bodyPr anchor="ctr">
            <a:normAutofit/>
          </a:bodyPr>
          <a:lstStyle/>
          <a:p>
            <a:r>
              <a:rPr lang="en-GB" sz="4000" b="1">
                <a:latin typeface="Aptos"/>
              </a:rPr>
              <a:t>Real-world Case Studies</a:t>
            </a:r>
            <a:endParaRPr lang="en-US" sz="4000"/>
          </a:p>
        </p:txBody>
      </p:sp>
      <p:sp>
        <p:nvSpPr>
          <p:cNvPr id="3" name="Content Placeholder 2">
            <a:extLst>
              <a:ext uri="{FF2B5EF4-FFF2-40B4-BE49-F238E27FC236}">
                <a16:creationId xmlns:a16="http://schemas.microsoft.com/office/drawing/2014/main" id="{D40ED5F7-092E-FD69-A72D-8D204EB1D0D3}"/>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1600"/>
              <a:t>Amazon uses </a:t>
            </a:r>
            <a:r>
              <a:rPr lang="en-GB" sz="1600" b="1"/>
              <a:t>Information systems </a:t>
            </a:r>
            <a:r>
              <a:rPr lang="en-GB" sz="1600"/>
              <a:t>to manage its vast supply chain and improve customer experience. (Chaffey,2022).</a:t>
            </a:r>
            <a:endParaRPr lang="en-US" sz="1600"/>
          </a:p>
          <a:p>
            <a:r>
              <a:rPr lang="en-GB" sz="1600"/>
              <a:t>Through </a:t>
            </a:r>
            <a:r>
              <a:rPr lang="en-GB" sz="1600" b="1"/>
              <a:t>ERP and CRM systems, </a:t>
            </a:r>
            <a:r>
              <a:rPr lang="en-GB" sz="1600"/>
              <a:t>the companies integrates data from sales, inventory, and logistics to make real-time decision. (Laudon &amp; Laudon, 2022).</a:t>
            </a:r>
          </a:p>
          <a:p>
            <a:endParaRPr lang="en-GB" sz="1600"/>
          </a:p>
          <a:p>
            <a:r>
              <a:rPr lang="en-GB" sz="1600" b="1"/>
              <a:t>Challenges: </a:t>
            </a:r>
            <a:r>
              <a:rPr lang="en-GB" sz="1600"/>
              <a:t>Data security and system complexity. (Rainer, Prince, &amp; Cegielski, 2021).</a:t>
            </a:r>
          </a:p>
          <a:p>
            <a:r>
              <a:rPr lang="en-GB" sz="1600" b="1"/>
              <a:t>Solutions: </a:t>
            </a:r>
            <a:r>
              <a:rPr lang="en-GB" sz="1600"/>
              <a:t>Advanced encryption, AI-driven monitoring, and employee training. (Turban ,Pollard, &amp; Wood, 2018).</a:t>
            </a:r>
          </a:p>
          <a:p>
            <a:r>
              <a:rPr lang="en-GB" sz="1600" b="1"/>
              <a:t>Impact: </a:t>
            </a:r>
            <a:r>
              <a:rPr lang="en-GB" sz="1600"/>
              <a:t>Faster delivery, reduced costs, and higher customer satisfaction. (Dastin, 2020).</a:t>
            </a:r>
          </a:p>
        </p:txBody>
      </p:sp>
      <p:pic>
        <p:nvPicPr>
          <p:cNvPr id="5" name="Picture 4" descr="Boxes On Rack In Warehouse">
            <a:extLst>
              <a:ext uri="{FF2B5EF4-FFF2-40B4-BE49-F238E27FC236}">
                <a16:creationId xmlns:a16="http://schemas.microsoft.com/office/drawing/2014/main" id="{F52ABBCE-6E91-0603-3CF1-D9AE4B75BBDD}"/>
              </a:ext>
            </a:extLst>
          </p:cNvPr>
          <p:cNvPicPr>
            <a:picLocks noChangeAspect="1"/>
          </p:cNvPicPr>
          <p:nvPr/>
        </p:nvPicPr>
        <p:blipFill>
          <a:blip r:embed="rId2"/>
          <a:srcRect l="28491" r="19749"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262002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ECC0D-C5AB-0A93-8D0D-CEF81FC027E1}"/>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6A92D2C3-EB6C-7060-B3C6-CCD5D6397697}"/>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GB"/>
              <a:t>Landon, K.C., &amp; Laudon, J.P. (2022). Management Information Systems: Managing the Digital Firm (17th ed). Pearson </a:t>
            </a:r>
            <a:r>
              <a:rPr lang="en-GB" err="1"/>
              <a:t>Educatio</a:t>
            </a:r>
            <a:r>
              <a:rPr lang="en-GB"/>
              <a:t>.</a:t>
            </a:r>
            <a:endParaRPr lang="en-US"/>
          </a:p>
          <a:p>
            <a:pPr marL="514350" indent="-514350">
              <a:buAutoNum type="arabicPeriod"/>
            </a:pPr>
            <a:r>
              <a:rPr lang="en-GB" err="1"/>
              <a:t>Bocij</a:t>
            </a:r>
            <a:r>
              <a:rPr lang="en-GB"/>
              <a:t>, P., Greasley, A., &amp; Hickie, (2019). Business Information Systemes: Technology, Development and Management for the Modern Business (6th ed.) Pearson Education.</a:t>
            </a:r>
          </a:p>
          <a:p>
            <a:pPr marL="514350" indent="-514350">
              <a:buAutoNum type="arabicPeriod"/>
            </a:pPr>
            <a:r>
              <a:rPr lang="en-GB"/>
              <a:t>Chaffey, D., &amp; White, G. (2019). Business Information Management: Improving Performance Using Information Systems (3rd ed.) Pearson Education.</a:t>
            </a:r>
          </a:p>
        </p:txBody>
      </p:sp>
    </p:spTree>
    <p:extLst>
      <p:ext uri="{BB962C8B-B14F-4D97-AF65-F5344CB8AC3E}">
        <p14:creationId xmlns:p14="http://schemas.microsoft.com/office/powerpoint/2010/main" val="3171356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0F29F-760A-4E52-F68B-D45E3E8F7B57}"/>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84541F43-9CA9-6178-108D-D7EC8759DAAD}"/>
              </a:ext>
            </a:extLst>
          </p:cNvPr>
          <p:cNvSpPr>
            <a:spLocks noGrp="1"/>
          </p:cNvSpPr>
          <p:nvPr>
            <p:ph idx="1"/>
          </p:nvPr>
        </p:nvSpPr>
        <p:spPr/>
        <p:txBody>
          <a:bodyPr vert="horz" lIns="91440" tIns="45720" rIns="91440" bIns="45720" rtlCol="0" anchor="t">
            <a:normAutofit fontScale="55000" lnSpcReduction="20000"/>
          </a:bodyPr>
          <a:lstStyle/>
          <a:p>
            <a:r>
              <a:rPr lang="en-GB">
                <a:ea typeface="+mn-lt"/>
                <a:cs typeface="+mn-lt"/>
              </a:rPr>
              <a:t>Kroenke, D.M. and Boyle, R.J. (2021) </a:t>
            </a:r>
            <a:r>
              <a:rPr lang="en-GB" i="1">
                <a:ea typeface="+mn-lt"/>
                <a:cs typeface="+mn-lt"/>
              </a:rPr>
              <a:t>Using MIS</a:t>
            </a:r>
            <a:r>
              <a:rPr lang="en-GB">
                <a:ea typeface="+mn-lt"/>
                <a:cs typeface="+mn-lt"/>
              </a:rPr>
              <a:t>. 12th ed. Harlow: Pearson Education.</a:t>
            </a:r>
            <a:endParaRPr lang="en-GB"/>
          </a:p>
          <a:p>
            <a:r>
              <a:rPr lang="en-GB">
                <a:ea typeface="+mn-lt"/>
                <a:cs typeface="+mn-lt"/>
              </a:rPr>
              <a:t>Laudon, K.C. and Laudon, J.P. (2022) </a:t>
            </a:r>
            <a:r>
              <a:rPr lang="en-GB" i="1">
                <a:ea typeface="+mn-lt"/>
                <a:cs typeface="+mn-lt"/>
              </a:rPr>
              <a:t>Management Information Systems: Managing the Digital Firm</a:t>
            </a:r>
            <a:r>
              <a:rPr lang="en-GB">
                <a:ea typeface="+mn-lt"/>
                <a:cs typeface="+mn-lt"/>
              </a:rPr>
              <a:t>. 17th ed. Harlow: Pearson Education.</a:t>
            </a:r>
            <a:endParaRPr lang="en-GB"/>
          </a:p>
          <a:p>
            <a:r>
              <a:rPr lang="en-GB">
                <a:ea typeface="+mn-lt"/>
                <a:cs typeface="+mn-lt"/>
              </a:rPr>
              <a:t>O’Brien, J.A. and </a:t>
            </a:r>
            <a:r>
              <a:rPr lang="en-GB" err="1">
                <a:ea typeface="+mn-lt"/>
                <a:cs typeface="+mn-lt"/>
              </a:rPr>
              <a:t>Marakas</a:t>
            </a:r>
            <a:r>
              <a:rPr lang="en-GB">
                <a:ea typeface="+mn-lt"/>
                <a:cs typeface="+mn-lt"/>
              </a:rPr>
              <a:t>, G.M. (2020) </a:t>
            </a:r>
            <a:r>
              <a:rPr lang="en-GB" i="1">
                <a:ea typeface="+mn-lt"/>
                <a:cs typeface="+mn-lt"/>
              </a:rPr>
              <a:t>Introduction to Information Systems</a:t>
            </a:r>
            <a:r>
              <a:rPr lang="en-GB">
                <a:ea typeface="+mn-lt"/>
                <a:cs typeface="+mn-lt"/>
              </a:rPr>
              <a:t>. 17th ed. New York: McGraw-Hill Education.</a:t>
            </a:r>
            <a:endParaRPr lang="en-GB"/>
          </a:p>
          <a:p>
            <a:r>
              <a:rPr lang="en-GB">
                <a:ea typeface="+mn-lt"/>
                <a:cs typeface="+mn-lt"/>
              </a:rPr>
              <a:t>Oracle (2024) </a:t>
            </a:r>
            <a:r>
              <a:rPr lang="en-GB" i="1">
                <a:ea typeface="+mn-lt"/>
                <a:cs typeface="+mn-lt"/>
              </a:rPr>
              <a:t>Oracle NetSuite: Management Information System Overview</a:t>
            </a:r>
            <a:r>
              <a:rPr lang="en-GB">
                <a:ea typeface="+mn-lt"/>
                <a:cs typeface="+mn-lt"/>
              </a:rPr>
              <a:t>. Available at: </a:t>
            </a:r>
            <a:r>
              <a:rPr lang="en-GB">
                <a:ea typeface="+mn-lt"/>
                <a:cs typeface="+mn-lt"/>
                <a:hlinkClick r:id="rId2"/>
              </a:rPr>
              <a:t>https://www.oracle.com/netsuite/</a:t>
            </a:r>
            <a:r>
              <a:rPr lang="en-GB">
                <a:ea typeface="+mn-lt"/>
                <a:cs typeface="+mn-lt"/>
              </a:rPr>
              <a:t> (Accessed: 7 October 2025).</a:t>
            </a:r>
            <a:endParaRPr lang="en-GB"/>
          </a:p>
          <a:p>
            <a:r>
              <a:rPr lang="en-GB">
                <a:ea typeface="+mn-lt"/>
                <a:cs typeface="+mn-lt"/>
              </a:rPr>
              <a:t>Salesforce (2023) </a:t>
            </a:r>
            <a:r>
              <a:rPr lang="en-GB" i="1">
                <a:ea typeface="+mn-lt"/>
                <a:cs typeface="+mn-lt"/>
              </a:rPr>
              <a:t>Starbucks brews up customer loyalty with Salesforce CRM</a:t>
            </a:r>
            <a:r>
              <a:rPr lang="en-GB">
                <a:ea typeface="+mn-lt"/>
                <a:cs typeface="+mn-lt"/>
              </a:rPr>
              <a:t>. Available at: </a:t>
            </a:r>
            <a:r>
              <a:rPr lang="en-GB">
                <a:ea typeface="+mn-lt"/>
                <a:cs typeface="+mn-lt"/>
                <a:hlinkClick r:id="rId3"/>
              </a:rPr>
              <a:t>https://www.salesforce.com/</a:t>
            </a:r>
            <a:r>
              <a:rPr lang="en-GB">
                <a:ea typeface="+mn-lt"/>
                <a:cs typeface="+mn-lt"/>
              </a:rPr>
              <a:t> (Accessed: 7 October 2025).</a:t>
            </a:r>
            <a:endParaRPr lang="en-GB"/>
          </a:p>
          <a:p>
            <a:r>
              <a:rPr lang="en-GB">
                <a:ea typeface="+mn-lt"/>
                <a:cs typeface="+mn-lt"/>
              </a:rPr>
              <a:t>Salesforce (2024) </a:t>
            </a:r>
            <a:r>
              <a:rPr lang="en-GB" i="1">
                <a:ea typeface="+mn-lt"/>
                <a:cs typeface="+mn-lt"/>
              </a:rPr>
              <a:t>What is CRM?</a:t>
            </a:r>
            <a:r>
              <a:rPr lang="en-GB">
                <a:ea typeface="+mn-lt"/>
                <a:cs typeface="+mn-lt"/>
              </a:rPr>
              <a:t> Available at: </a:t>
            </a:r>
            <a:r>
              <a:rPr lang="en-GB">
                <a:ea typeface="+mn-lt"/>
                <a:cs typeface="+mn-lt"/>
                <a:hlinkClick r:id="rId3"/>
              </a:rPr>
              <a:t>https://www.salesforce.com/</a:t>
            </a:r>
            <a:r>
              <a:rPr lang="en-GB">
                <a:ea typeface="+mn-lt"/>
                <a:cs typeface="+mn-lt"/>
              </a:rPr>
              <a:t> (Accessed: 7 October 2025).</a:t>
            </a:r>
            <a:endParaRPr lang="en-GB"/>
          </a:p>
          <a:p>
            <a:r>
              <a:rPr lang="en-GB">
                <a:ea typeface="+mn-lt"/>
                <a:cs typeface="+mn-lt"/>
              </a:rPr>
              <a:t>Starbucks Corporation. (2024) </a:t>
            </a:r>
            <a:r>
              <a:rPr lang="en-GB" i="1">
                <a:ea typeface="+mn-lt"/>
                <a:cs typeface="+mn-lt"/>
              </a:rPr>
              <a:t>Annual Report 2024</a:t>
            </a:r>
            <a:r>
              <a:rPr lang="en-GB">
                <a:ea typeface="+mn-lt"/>
                <a:cs typeface="+mn-lt"/>
              </a:rPr>
              <a:t>. Seattle: Starbucks Investor Relations. Available at: </a:t>
            </a:r>
            <a:r>
              <a:rPr lang="en-GB">
                <a:ea typeface="+mn-lt"/>
                <a:cs typeface="+mn-lt"/>
                <a:hlinkClick r:id="rId4"/>
              </a:rPr>
              <a:t>https://investor.starbucks.com/</a:t>
            </a:r>
            <a:r>
              <a:rPr lang="en-GB">
                <a:ea typeface="+mn-lt"/>
                <a:cs typeface="+mn-lt"/>
              </a:rPr>
              <a:t> (Accessed: 7 October 2025).</a:t>
            </a:r>
            <a:endParaRPr lang="en-GB"/>
          </a:p>
          <a:p>
            <a:r>
              <a:rPr lang="en-GB">
                <a:ea typeface="+mn-lt"/>
                <a:cs typeface="+mn-lt"/>
              </a:rPr>
              <a:t>Stair, R. and Reynolds, G. (2021) </a:t>
            </a:r>
            <a:r>
              <a:rPr lang="en-GB" i="1">
                <a:ea typeface="+mn-lt"/>
                <a:cs typeface="+mn-lt"/>
              </a:rPr>
              <a:t>Principles of Information Systems</a:t>
            </a:r>
            <a:r>
              <a:rPr lang="en-GB">
                <a:ea typeface="+mn-lt"/>
                <a:cs typeface="+mn-lt"/>
              </a:rPr>
              <a:t>. 14th ed. Boston: Cengage Learning.</a:t>
            </a:r>
            <a:endParaRPr lang="en-GB"/>
          </a:p>
          <a:p>
            <a:r>
              <a:rPr lang="en-GB">
                <a:ea typeface="+mn-lt"/>
                <a:cs typeface="+mn-lt"/>
              </a:rPr>
              <a:t>SAP (2025) </a:t>
            </a:r>
            <a:r>
              <a:rPr lang="en-GB" i="1">
                <a:ea typeface="+mn-lt"/>
                <a:cs typeface="+mn-lt"/>
              </a:rPr>
              <a:t>SAP UK &amp; Ireland: Business Software Solutions</a:t>
            </a:r>
            <a:r>
              <a:rPr lang="en-GB">
                <a:ea typeface="+mn-lt"/>
                <a:cs typeface="+mn-lt"/>
              </a:rPr>
              <a:t>. Available at: </a:t>
            </a:r>
            <a:r>
              <a:rPr lang="en-GB">
                <a:ea typeface="+mn-lt"/>
                <a:cs typeface="+mn-lt"/>
                <a:hlinkClick r:id="rId5"/>
              </a:rPr>
              <a:t>https://www.sap.com/uk/index.html</a:t>
            </a:r>
            <a:r>
              <a:rPr lang="en-GB">
                <a:ea typeface="+mn-lt"/>
                <a:cs typeface="+mn-lt"/>
              </a:rPr>
              <a:t> (Accessed: 7 October 2025).</a:t>
            </a:r>
            <a:endParaRPr lang="en-GB"/>
          </a:p>
          <a:p>
            <a:r>
              <a:rPr lang="en-GB">
                <a:ea typeface="+mn-lt"/>
                <a:cs typeface="+mn-lt"/>
              </a:rPr>
              <a:t>Tesco PLC (2023) </a:t>
            </a:r>
            <a:r>
              <a:rPr lang="en-GB" i="1">
                <a:ea typeface="+mn-lt"/>
                <a:cs typeface="+mn-lt"/>
              </a:rPr>
              <a:t>Annual Report 2023</a:t>
            </a:r>
            <a:r>
              <a:rPr lang="en-GB">
                <a:ea typeface="+mn-lt"/>
                <a:cs typeface="+mn-lt"/>
              </a:rPr>
              <a:t>. Available at: </a:t>
            </a:r>
            <a:r>
              <a:rPr lang="en-GB">
                <a:ea typeface="+mn-lt"/>
                <a:cs typeface="+mn-lt"/>
                <a:hlinkClick r:id="rId6"/>
              </a:rPr>
              <a:t>https://www.tescoplc.com/</a:t>
            </a:r>
            <a:r>
              <a:rPr lang="en-GB">
                <a:ea typeface="+mn-lt"/>
                <a:cs typeface="+mn-lt"/>
              </a:rPr>
              <a:t> (Accessed: 7 October 2025).</a:t>
            </a:r>
            <a:endParaRPr lang="en-GB"/>
          </a:p>
          <a:p>
            <a:r>
              <a:rPr lang="en-GB">
                <a:ea typeface="+mn-lt"/>
                <a:cs typeface="+mn-lt"/>
              </a:rPr>
              <a:t>Turban, E., Pollard, C. and Wood, G. (2018) </a:t>
            </a:r>
            <a:r>
              <a:rPr lang="en-GB" i="1">
                <a:ea typeface="+mn-lt"/>
                <a:cs typeface="+mn-lt"/>
              </a:rPr>
              <a:t>Information Technology for Management: On-Demand Strategies for Performance, Growth and Sustainability</a:t>
            </a:r>
            <a:r>
              <a:rPr lang="en-GB">
                <a:ea typeface="+mn-lt"/>
                <a:cs typeface="+mn-lt"/>
              </a:rPr>
              <a:t>. 11th ed. Hoboken, NJ: Wiley.</a:t>
            </a:r>
            <a:endParaRPr lang="en-GB"/>
          </a:p>
          <a:p>
            <a:endParaRPr lang="en-GB"/>
          </a:p>
          <a:p>
            <a:endParaRPr lang="en-GB"/>
          </a:p>
        </p:txBody>
      </p:sp>
    </p:spTree>
    <p:extLst>
      <p:ext uri="{BB962C8B-B14F-4D97-AF65-F5344CB8AC3E}">
        <p14:creationId xmlns:p14="http://schemas.microsoft.com/office/powerpoint/2010/main" val="2524308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794A4-90C2-B561-C4CA-DC28203E3DEC}"/>
              </a:ext>
            </a:extLst>
          </p:cNvPr>
          <p:cNvSpPr>
            <a:spLocks noGrp="1"/>
          </p:cNvSpPr>
          <p:nvPr>
            <p:ph type="title"/>
          </p:nvPr>
        </p:nvSpPr>
        <p:spPr/>
        <p:txBody>
          <a:bodyPr/>
          <a:lstStyle/>
          <a:p>
            <a:r>
              <a:rPr lang="en-GB" b="1"/>
              <a:t>References</a:t>
            </a:r>
            <a:endParaRPr lang="en-US"/>
          </a:p>
        </p:txBody>
      </p:sp>
      <p:sp>
        <p:nvSpPr>
          <p:cNvPr id="3" name="Content Placeholder 2">
            <a:extLst>
              <a:ext uri="{FF2B5EF4-FFF2-40B4-BE49-F238E27FC236}">
                <a16:creationId xmlns:a16="http://schemas.microsoft.com/office/drawing/2014/main" id="{9DBB28F1-3042-8079-A6B1-80ECE0B396C8}"/>
              </a:ext>
            </a:extLst>
          </p:cNvPr>
          <p:cNvSpPr>
            <a:spLocks noGrp="1"/>
          </p:cNvSpPr>
          <p:nvPr>
            <p:ph idx="1"/>
          </p:nvPr>
        </p:nvSpPr>
        <p:spPr/>
        <p:txBody>
          <a:bodyPr vert="horz" lIns="91440" tIns="45720" rIns="91440" bIns="45720" rtlCol="0" anchor="t">
            <a:normAutofit/>
          </a:bodyPr>
          <a:lstStyle/>
          <a:p>
            <a:pPr marL="0" indent="0">
              <a:lnSpc>
                <a:spcPct val="100000"/>
              </a:lnSpc>
              <a:spcBef>
                <a:spcPct val="0"/>
              </a:spcBef>
              <a:spcAft>
                <a:spcPct val="0"/>
              </a:spcAft>
            </a:pPr>
            <a:r>
              <a:rPr lang="en-US" sz="1800"/>
              <a:t>Arrieta, A. B., et al. (2020). Explainable Artificial Intelligence (XAI): Concepts, taxonomies, opportunities and challenges toward responsible AI. </a:t>
            </a:r>
            <a:r>
              <a:rPr lang="en-US" sz="1800" i="1"/>
              <a:t>Information Fusion, 58,</a:t>
            </a:r>
            <a:r>
              <a:rPr lang="en-US" sz="1800"/>
              <a:t> 82–115.</a:t>
            </a:r>
          </a:p>
          <a:p>
            <a:pPr marL="0" indent="0">
              <a:lnSpc>
                <a:spcPct val="100000"/>
              </a:lnSpc>
              <a:spcBef>
                <a:spcPct val="0"/>
              </a:spcBef>
              <a:spcAft>
                <a:spcPct val="0"/>
              </a:spcAft>
            </a:pPr>
            <a:r>
              <a:rPr lang="en-US" sz="1800"/>
              <a:t>European Commission. (2018). </a:t>
            </a:r>
            <a:r>
              <a:rPr lang="en-US" sz="1800" i="1"/>
              <a:t>General Data Protection Regulation (GDPR).</a:t>
            </a:r>
            <a:r>
              <a:rPr lang="en-US" sz="1800"/>
              <a:t> </a:t>
            </a:r>
            <a:r>
              <a:rPr lang="en-US" sz="1800">
                <a:hlinkClick r:id="rId2">
                  <a:extLst>
                    <a:ext uri="{A12FA001-AC4F-418D-AE19-62706E023703}">
                      <ahyp:hlinkClr xmlns:ahyp="http://schemas.microsoft.com/office/drawing/2018/hyperlinkcolor" val="tx"/>
                    </a:ext>
                  </a:extLst>
                </a:hlinkClick>
              </a:rPr>
              <a:t>https://gdpr.eu/</a:t>
            </a:r>
            <a:endParaRPr lang="en-US" sz="1800"/>
          </a:p>
          <a:p>
            <a:pPr marL="0" indent="0">
              <a:lnSpc>
                <a:spcPct val="100000"/>
              </a:lnSpc>
              <a:spcBef>
                <a:spcPct val="0"/>
              </a:spcBef>
              <a:spcAft>
                <a:spcPct val="0"/>
              </a:spcAft>
            </a:pPr>
            <a:r>
              <a:rPr lang="en-US" sz="1800"/>
              <a:t>IBIMA Publishing. (2024). Ethical issues of artificial intelligence in business information systems. </a:t>
            </a:r>
            <a:r>
              <a:rPr lang="en-US" sz="1800" i="1"/>
              <a:t>IBIMA Business Review.</a:t>
            </a:r>
            <a:r>
              <a:rPr lang="en-US" sz="1800"/>
              <a:t> </a:t>
            </a:r>
            <a:r>
              <a:rPr lang="en-US" sz="1800">
                <a:hlinkClick r:id="rId3"/>
              </a:rPr>
              <a:t>https://ibimapublishing.com/articles/IBIMABR/2024/588377/588377.pdf</a:t>
            </a:r>
            <a:endParaRPr lang="en-US" sz="1800"/>
          </a:p>
          <a:p>
            <a:pPr marL="0" indent="0">
              <a:lnSpc>
                <a:spcPct val="100000"/>
              </a:lnSpc>
              <a:spcBef>
                <a:spcPct val="0"/>
              </a:spcBef>
              <a:spcAft>
                <a:spcPct val="0"/>
              </a:spcAft>
            </a:pPr>
            <a:r>
              <a:rPr lang="en-US" sz="1800"/>
              <a:t>Mariano, L. (2024). Ethical considerations in people analytics: Navigating data privacy, bias, and fairness. </a:t>
            </a:r>
            <a:r>
              <a:rPr lang="en-US" sz="1800">
                <a:hlinkClick r:id="rId4">
                  <a:extLst>
                    <a:ext uri="{A12FA001-AC4F-418D-AE19-62706E023703}">
                      <ahyp:hlinkClr xmlns:ahyp="http://schemas.microsoft.com/office/drawing/2018/hyperlinkcolor" val="tx"/>
                    </a:ext>
                  </a:extLst>
                </a:hlinkClick>
              </a:rPr>
              <a:t>https://www.marianolazcomasson.com</a:t>
            </a:r>
            <a:endParaRPr lang="en-US" sz="1800"/>
          </a:p>
          <a:p>
            <a:pPr marL="0" indent="0">
              <a:lnSpc>
                <a:spcPct val="100000"/>
              </a:lnSpc>
              <a:spcBef>
                <a:spcPct val="0"/>
              </a:spcBef>
              <a:spcAft>
                <a:spcPct val="0"/>
              </a:spcAft>
            </a:pPr>
            <a:r>
              <a:rPr lang="en-US" sz="1800" err="1"/>
              <a:t>Pandahr</a:t>
            </a:r>
            <a:r>
              <a:rPr lang="en-US" sz="1800"/>
              <a:t>. (2024). Ethical considerations when using AI in HR. </a:t>
            </a:r>
            <a:r>
              <a:rPr lang="en-US" sz="1800">
                <a:hlinkClick r:id="rId5"/>
              </a:rPr>
              <a:t>https://pandahr.co/blog/ethical-considerations-when-using-ai-in-hr</a:t>
            </a:r>
            <a:endParaRPr lang="en-US" sz="1800"/>
          </a:p>
          <a:p>
            <a:pPr marL="0" indent="0">
              <a:lnSpc>
                <a:spcPct val="100000"/>
              </a:lnSpc>
              <a:spcBef>
                <a:spcPct val="0"/>
              </a:spcBef>
              <a:spcAft>
                <a:spcPct val="0"/>
              </a:spcAft>
            </a:pPr>
            <a:r>
              <a:rPr lang="en-US" sz="1800"/>
              <a:t>Reuters. (2024, December 19). EEOC says wearable devices could lead to workplace discrimination. </a:t>
            </a:r>
            <a:r>
              <a:rPr lang="en-US" sz="1800">
                <a:hlinkClick r:id="rId6"/>
              </a:rPr>
              <a:t>https://www.reuters.com/legal/government/eeoc-says-wearable-devices-could-lead-workplace-discrimination-2024-12-19/</a:t>
            </a:r>
            <a:endParaRPr lang="en-US" sz="1800"/>
          </a:p>
          <a:p>
            <a:pPr marL="0" indent="0">
              <a:lnSpc>
                <a:spcPct val="100000"/>
              </a:lnSpc>
              <a:spcBef>
                <a:spcPct val="0"/>
              </a:spcBef>
              <a:spcAft>
                <a:spcPct val="0"/>
              </a:spcAft>
            </a:pPr>
            <a:r>
              <a:rPr lang="en-US" sz="1800"/>
              <a:t>1VoteCloser. (2024). Ethical dilemmas of artificial intelligence in employee monitoring. </a:t>
            </a:r>
            <a:r>
              <a:rPr lang="en-US" sz="1800">
                <a:hlinkClick r:id="rId7"/>
              </a:rPr>
              <a:t>https://1votecloser.org/ethical-dilemmas-of-artificial-intelligence-in-employee-monitoring</a:t>
            </a:r>
            <a:endParaRPr lang="en-GB"/>
          </a:p>
        </p:txBody>
      </p:sp>
    </p:spTree>
    <p:extLst>
      <p:ext uri="{BB962C8B-B14F-4D97-AF65-F5344CB8AC3E}">
        <p14:creationId xmlns:p14="http://schemas.microsoft.com/office/powerpoint/2010/main" val="34255625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The Role and Importance of Information Systems In Modern Business </vt:lpstr>
      <vt:lpstr>Introduction</vt:lpstr>
      <vt:lpstr>What Are Information Systems?</vt:lpstr>
      <vt:lpstr>Why Information Systems Matter</vt:lpstr>
      <vt:lpstr>Overall Impact</vt:lpstr>
      <vt:lpstr>SYSTEM 1: Transaction Processing System (TPS)</vt:lpstr>
      <vt:lpstr>System 2: Management Information System (MIS)  </vt:lpstr>
      <vt:lpstr>System 3: Customer Relationship Management (CRM) and comparison Summary </vt:lpstr>
      <vt:lpstr>Ethical Considerations</vt:lpstr>
      <vt:lpstr>Ethical Consideration in Modern Information System</vt:lpstr>
      <vt:lpstr>Key Ethical Issues</vt:lpstr>
      <vt:lpstr>Mitigation Strategies</vt:lpstr>
      <vt:lpstr> Real world case study  Tesco Customer Relationship Management</vt:lpstr>
      <vt:lpstr>Real World Case Study</vt:lpstr>
      <vt:lpstr>Real-world Case Studies</vt:lpstr>
      <vt:lpstr>References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2405</cp:revision>
  <dcterms:created xsi:type="dcterms:W3CDTF">2013-07-15T20:26:40Z</dcterms:created>
  <dcterms:modified xsi:type="dcterms:W3CDTF">2025-10-12T10:07:03Z</dcterms:modified>
</cp:coreProperties>
</file>