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1"/>
  </p:notesMasterIdLst>
  <p:sldIdLst>
    <p:sldId id="323" r:id="rId2"/>
    <p:sldId id="762" r:id="rId3"/>
    <p:sldId id="312" r:id="rId4"/>
    <p:sldId id="257" r:id="rId5"/>
    <p:sldId id="258" r:id="rId6"/>
    <p:sldId id="259" r:id="rId7"/>
    <p:sldId id="260" r:id="rId8"/>
    <p:sldId id="310" r:id="rId9"/>
    <p:sldId id="261" r:id="rId10"/>
    <p:sldId id="262" r:id="rId11"/>
    <p:sldId id="263" r:id="rId12"/>
    <p:sldId id="290" r:id="rId13"/>
    <p:sldId id="264" r:id="rId14"/>
    <p:sldId id="265" r:id="rId15"/>
    <p:sldId id="266" r:id="rId16"/>
    <p:sldId id="760" r:id="rId17"/>
    <p:sldId id="267" r:id="rId18"/>
    <p:sldId id="268" r:id="rId19"/>
    <p:sldId id="269" r:id="rId20"/>
    <p:sldId id="270" r:id="rId21"/>
    <p:sldId id="318" r:id="rId22"/>
    <p:sldId id="319" r:id="rId23"/>
    <p:sldId id="320" r:id="rId24"/>
    <p:sldId id="321" r:id="rId25"/>
    <p:sldId id="322" r:id="rId26"/>
    <p:sldId id="761" r:id="rId27"/>
    <p:sldId id="271" r:id="rId28"/>
    <p:sldId id="272" r:id="rId29"/>
    <p:sldId id="273" r:id="rId30"/>
    <p:sldId id="274" r:id="rId31"/>
    <p:sldId id="275" r:id="rId32"/>
    <p:sldId id="276" r:id="rId33"/>
    <p:sldId id="277" r:id="rId34"/>
    <p:sldId id="278" r:id="rId35"/>
    <p:sldId id="279" r:id="rId36"/>
    <p:sldId id="280" r:id="rId37"/>
    <p:sldId id="281" r:id="rId38"/>
    <p:sldId id="282" r:id="rId39"/>
    <p:sldId id="283" r:id="rId40"/>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rgbClr val="E7F3F4"/>
          </a:solidFill>
        </a:fill>
      </a:tcStyle>
    </a:wholeTbl>
    <a:band2H>
      <a:tcTxStyle/>
      <a:tcStyle>
        <a:tcBdr/>
        <a:fill>
          <a:solidFill>
            <a:srgbClr val="F3F9FA"/>
          </a:solidFill>
        </a:fill>
      </a:tcStyle>
    </a:band2H>
    <a:firstCol>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1"/>
          </a:solidFill>
        </a:fill>
      </a:tcStyle>
    </a:firstCol>
    <a:la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381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1"/>
          </a:solidFill>
        </a:fill>
      </a:tcStyle>
    </a:lastRow>
    <a:fir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381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3">
              <a:lumOff val="44000"/>
            </a:schemeClr>
          </a:solidFill>
        </a:fill>
      </a:tcStyle>
    </a:wholeTbl>
    <a:band2H>
      <a:tcTxStyle/>
      <a:tcStyle>
        <a:tcBdr/>
        <a:fill>
          <a:solidFill>
            <a:schemeClr val="accent3">
              <a:lumOff val="44000"/>
            </a:schemeClr>
          </a:solidFill>
        </a:fill>
      </a:tcStyle>
    </a:band2H>
    <a:firstCol>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3">
              <a:lumOff val="44000"/>
            </a:schemeClr>
          </a:solidFill>
        </a:fill>
      </a:tcStyle>
    </a:firstCol>
    <a:la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381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3">
              <a:lumOff val="44000"/>
            </a:schemeClr>
          </a:solidFill>
        </a:fill>
      </a:tcStyle>
    </a:lastRow>
    <a:fir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381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3">
              <a:lumOff val="44000"/>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rgbClr val="CCCCD9"/>
          </a:solidFill>
        </a:fill>
      </a:tcStyle>
    </a:wholeTbl>
    <a:band2H>
      <a:tcTxStyle/>
      <a:tcStyle>
        <a:tcBdr/>
        <a:fill>
          <a:solidFill>
            <a:srgbClr val="E7E7ED"/>
          </a:solidFill>
        </a:fill>
      </a:tcStyle>
    </a:band2H>
    <a:firstCol>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6"/>
          </a:solidFill>
        </a:fill>
      </a:tcStyle>
    </a:firstCol>
    <a:la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381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6"/>
          </a:solidFill>
        </a:fill>
      </a:tcStyle>
    </a:lastRow>
    <a:fir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381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chemeClr val="accent3">
              <a:lumOff val="44000"/>
            </a:schemeClr>
          </a:solidFill>
        </a:fill>
      </a:tcStyle>
    </a:band2H>
    <a:firstCol>
      <a:tcTxStyle b="on" i="off">
        <a:fontRef idx="minor">
          <a:schemeClr val="accent3">
            <a:lumOff val="44000"/>
          </a:schemeClr>
        </a:fontRef>
        <a:schemeClr val="accent3">
          <a:lumOff val="44000"/>
        </a:schemeClr>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3">
              <a:lumOff val="44000"/>
            </a:schemeClr>
          </a:solidFill>
        </a:fill>
      </a:tcStyle>
    </a:lastRow>
    <a:firstRow>
      <a:tcTxStyle b="on" i="off">
        <a:fontRef idx="minor">
          <a:schemeClr val="accent3">
            <a:lumOff val="44000"/>
          </a:schemeClr>
        </a:fontRef>
        <a:schemeClr val="accent3">
          <a:lumOff val="44000"/>
        </a:schemeClr>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rgbClr val="000000"/>
          </a:solidFill>
        </a:fill>
      </a:tcStyle>
    </a:firstCol>
    <a:la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381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rgbClr val="000000"/>
          </a:solidFill>
        </a:fill>
      </a:tcStyle>
    </a:lastRow>
    <a:fir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381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chemeClr val="accent3">
              <a:lumOff val="44000"/>
            </a:schemeClr>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7" d="100"/>
          <a:sy n="67" d="100"/>
        </p:scale>
        <p:origin x="40"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93" name="Shape 193"/>
          <p:cNvSpPr>
            <a:spLocks noGrp="1" noRot="1" noChangeAspect="1"/>
          </p:cNvSpPr>
          <p:nvPr>
            <p:ph type="sldImg"/>
          </p:nvPr>
        </p:nvSpPr>
        <p:spPr>
          <a:xfrm>
            <a:off x="1143000" y="685800"/>
            <a:ext cx="4572000" cy="3429000"/>
          </a:xfrm>
          <a:prstGeom prst="rect">
            <a:avLst/>
          </a:prstGeom>
        </p:spPr>
        <p:txBody>
          <a:bodyPr/>
          <a:lstStyle/>
          <a:p>
            <a:endParaRPr/>
          </a:p>
        </p:txBody>
      </p:sp>
      <p:sp>
        <p:nvSpPr>
          <p:cNvPr id="194" name="Shape 194"/>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spcBef>
        <a:spcPts val="400"/>
      </a:spcBef>
      <a:defRPr sz="1200">
        <a:latin typeface="+mn-lt"/>
        <a:ea typeface="+mn-ea"/>
        <a:cs typeface="+mn-cs"/>
        <a:sym typeface="Arial"/>
      </a:defRPr>
    </a:lvl1pPr>
    <a:lvl2pPr indent="228600" latinLnBrk="0">
      <a:spcBef>
        <a:spcPts val="400"/>
      </a:spcBef>
      <a:defRPr sz="1200">
        <a:latin typeface="+mn-lt"/>
        <a:ea typeface="+mn-ea"/>
        <a:cs typeface="+mn-cs"/>
        <a:sym typeface="Arial"/>
      </a:defRPr>
    </a:lvl2pPr>
    <a:lvl3pPr indent="457200" latinLnBrk="0">
      <a:spcBef>
        <a:spcPts val="400"/>
      </a:spcBef>
      <a:defRPr sz="1200">
        <a:latin typeface="+mn-lt"/>
        <a:ea typeface="+mn-ea"/>
        <a:cs typeface="+mn-cs"/>
        <a:sym typeface="Arial"/>
      </a:defRPr>
    </a:lvl3pPr>
    <a:lvl4pPr indent="685800" latinLnBrk="0">
      <a:spcBef>
        <a:spcPts val="400"/>
      </a:spcBef>
      <a:defRPr sz="1200">
        <a:latin typeface="+mn-lt"/>
        <a:ea typeface="+mn-ea"/>
        <a:cs typeface="+mn-cs"/>
        <a:sym typeface="Arial"/>
      </a:defRPr>
    </a:lvl4pPr>
    <a:lvl5pPr indent="914400" latinLnBrk="0">
      <a:spcBef>
        <a:spcPts val="400"/>
      </a:spcBef>
      <a:defRPr sz="1200">
        <a:latin typeface="+mn-lt"/>
        <a:ea typeface="+mn-ea"/>
        <a:cs typeface="+mn-cs"/>
        <a:sym typeface="Arial"/>
      </a:defRPr>
    </a:lvl5pPr>
    <a:lvl6pPr indent="1143000" latinLnBrk="0">
      <a:spcBef>
        <a:spcPts val="400"/>
      </a:spcBef>
      <a:defRPr sz="1200">
        <a:latin typeface="+mn-lt"/>
        <a:ea typeface="+mn-ea"/>
        <a:cs typeface="+mn-cs"/>
        <a:sym typeface="Arial"/>
      </a:defRPr>
    </a:lvl6pPr>
    <a:lvl7pPr indent="1371600" latinLnBrk="0">
      <a:spcBef>
        <a:spcPts val="400"/>
      </a:spcBef>
      <a:defRPr sz="1200">
        <a:latin typeface="+mn-lt"/>
        <a:ea typeface="+mn-ea"/>
        <a:cs typeface="+mn-cs"/>
        <a:sym typeface="Arial"/>
      </a:defRPr>
    </a:lvl7pPr>
    <a:lvl8pPr indent="1600200" latinLnBrk="0">
      <a:spcBef>
        <a:spcPts val="400"/>
      </a:spcBef>
      <a:defRPr sz="1200">
        <a:latin typeface="+mn-lt"/>
        <a:ea typeface="+mn-ea"/>
        <a:cs typeface="+mn-cs"/>
        <a:sym typeface="Arial"/>
      </a:defRPr>
    </a:lvl8pPr>
    <a:lvl9pPr indent="1828800" latinLnBrk="0">
      <a:spcBef>
        <a:spcPts val="400"/>
      </a:spcBef>
      <a:defRPr sz="1200">
        <a:latin typeface="+mn-lt"/>
        <a:ea typeface="+mn-ea"/>
        <a:cs typeface="+mn-cs"/>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433771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0B09296F-7454-411F-8EF0-EAE67C8F95B4}" type="slidenum">
              <a:rPr lang="en-GB" altLang="en-US"/>
              <a:pPr algn="r" eaLnBrk="1" hangingPunct="1">
                <a:spcBef>
                  <a:spcPct val="0"/>
                </a:spcBef>
              </a:pPr>
              <a:t>8</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716377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D7875D52-0A1F-4DAF-BC93-A6B519823EEC}" type="slidenum">
              <a:rPr lang="en-GB" altLang="en-US"/>
              <a:pPr algn="r" eaLnBrk="1" hangingPunct="1">
                <a:spcBef>
                  <a:spcPct val="0"/>
                </a:spcBef>
              </a:pPr>
              <a:t>12</a:t>
            </a:fld>
            <a:endParaRPr lang="en-GB" alt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325324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39942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5800" y="2130425"/>
            <a:ext cx="7772400" cy="1470025"/>
          </a:xfrm>
          <a:prstGeom prst="rect">
            <a:avLst/>
          </a:prstGeom>
        </p:spPr>
        <p:txBody>
          <a:bodyPr/>
          <a:lstStyle/>
          <a:p>
            <a:r>
              <a:t>Title Text</a:t>
            </a:r>
          </a:p>
        </p:txBody>
      </p:sp>
      <p:sp>
        <p:nvSpPr>
          <p:cNvPr id="12" name="Body Level One…"/>
          <p:cNvSpPr txBox="1">
            <a:spLocks noGrp="1"/>
          </p:cNvSpPr>
          <p:nvPr>
            <p:ph type="body" sz="quarter" idx="1"/>
          </p:nvPr>
        </p:nvSpPr>
        <p:spPr>
          <a:xfrm>
            <a:off x="1371600" y="3886200"/>
            <a:ext cx="6400800" cy="1752600"/>
          </a:xfrm>
          <a:prstGeom prst="rect">
            <a:avLst/>
          </a:prstGeom>
        </p:spPr>
        <p:txBody>
          <a:bodyPr/>
          <a:lstStyle>
            <a:lvl1pPr marL="0" indent="0" algn="ctr">
              <a:buSzTx/>
              <a:buNone/>
            </a:lvl1pPr>
            <a:lvl2pPr marL="0" indent="457200" algn="ctr">
              <a:buSzTx/>
              <a:buNone/>
            </a:lvl2pPr>
            <a:lvl3pPr marL="0" indent="914400" algn="ctr">
              <a:buSzTx/>
              <a:buNone/>
            </a:lvl3pPr>
            <a:lvl4pPr marL="0" indent="1371600" algn="ctr">
              <a:buSzTx/>
              <a:buNone/>
            </a:lvl4pPr>
            <a:lvl5pPr marL="0" indent="1828800" algn="ctr">
              <a:buSzTx/>
              <a:buNone/>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722312" y="4406900"/>
            <a:ext cx="7772401" cy="1362075"/>
          </a:xfrm>
          <a:prstGeom prst="rect">
            <a:avLst/>
          </a:prstGeom>
        </p:spPr>
        <p:txBody>
          <a:bodyPr anchor="t"/>
          <a:lstStyle>
            <a:lvl1pPr algn="l">
              <a:defRPr sz="4000" b="1" cap="all"/>
            </a:lvl1pPr>
          </a:lstStyle>
          <a:p>
            <a:r>
              <a:t>Title Text</a:t>
            </a:r>
          </a:p>
        </p:txBody>
      </p:sp>
      <p:sp>
        <p:nvSpPr>
          <p:cNvPr id="30" name="Body Level One…"/>
          <p:cNvSpPr txBox="1">
            <a:spLocks noGrp="1"/>
          </p:cNvSpPr>
          <p:nvPr>
            <p:ph type="body" sz="quarter" idx="1"/>
          </p:nvPr>
        </p:nvSpPr>
        <p:spPr>
          <a:xfrm>
            <a:off x="722312" y="2906713"/>
            <a:ext cx="7772401" cy="1500188"/>
          </a:xfrm>
          <a:prstGeom prst="rect">
            <a:avLst/>
          </a:prstGeom>
        </p:spPr>
        <p:txBody>
          <a:bodyPr anchor="b"/>
          <a:lstStyle>
            <a:lvl1pPr marL="0" indent="0">
              <a:spcBef>
                <a:spcPts val="400"/>
              </a:spcBef>
              <a:buSzTx/>
              <a:buNone/>
              <a:defRPr sz="2000"/>
            </a:lvl1pPr>
            <a:lvl2pPr marL="0" indent="457200">
              <a:spcBef>
                <a:spcPts val="400"/>
              </a:spcBef>
              <a:buSzTx/>
              <a:buNone/>
              <a:defRPr sz="2000"/>
            </a:lvl2pPr>
            <a:lvl3pPr marL="0" indent="914400">
              <a:spcBef>
                <a:spcPts val="400"/>
              </a:spcBef>
              <a:buSzTx/>
              <a:buNone/>
              <a:defRPr sz="2000"/>
            </a:lvl3pPr>
            <a:lvl4pPr marL="0" indent="1371600">
              <a:spcBef>
                <a:spcPts val="400"/>
              </a:spcBef>
              <a:buSzTx/>
              <a:buNone/>
              <a:defRPr sz="2000"/>
            </a:lvl4pPr>
            <a:lvl5pPr marL="0" indent="1828800">
              <a:spcBef>
                <a:spcPts val="400"/>
              </a:spcBef>
              <a:buSzTx/>
              <a:buNone/>
              <a:defRPr sz="2000"/>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4525963"/>
          </a:xfrm>
          <a:prstGeom prst="rect">
            <a:avLst/>
          </a:prstGeom>
        </p:spPr>
        <p:txBody>
          <a:bodyPr/>
          <a:lstStyle>
            <a:lvl1pPr>
              <a:spcBef>
                <a:spcPts val="600"/>
              </a:spcBef>
              <a:defRPr sz="2800"/>
            </a:lvl1pPr>
            <a:lvl2pPr marL="790575" indent="-333375">
              <a:spcBef>
                <a:spcPts val="600"/>
              </a:spcBef>
              <a:defRPr sz="2800"/>
            </a:lvl2pPr>
            <a:lvl3pPr marL="1234439" indent="-320039">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500"/>
              </a:spcBef>
              <a:buSzTx/>
              <a:buNone/>
              <a:defRPr sz="2400" b="1"/>
            </a:lvl1pPr>
            <a:lvl2pPr marL="0" indent="457200">
              <a:spcBef>
                <a:spcPts val="500"/>
              </a:spcBef>
              <a:buSzTx/>
              <a:buNone/>
              <a:defRPr sz="2400" b="1"/>
            </a:lvl2pPr>
            <a:lvl3pPr marL="0" indent="914400">
              <a:spcBef>
                <a:spcPts val="500"/>
              </a:spcBef>
              <a:buSzTx/>
              <a:buNone/>
              <a:defRPr sz="2400" b="1"/>
            </a:lvl3pPr>
            <a:lvl4pPr marL="0" indent="1371600">
              <a:spcBef>
                <a:spcPts val="500"/>
              </a:spcBef>
              <a:buSzTx/>
              <a:buNone/>
              <a:defRPr sz="2400" b="1"/>
            </a:lvl4pPr>
            <a:lvl5pPr marL="0" indent="1828800">
              <a:spcBef>
                <a:spcPts val="500"/>
              </a:spcBef>
              <a:buSz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13"/>
          </p:nvPr>
        </p:nvSpPr>
        <p:spPr>
          <a:xfrm>
            <a:off x="4645025" y="1535112"/>
            <a:ext cx="4041775" cy="639763"/>
          </a:xfrm>
          <a:prstGeom prst="rect">
            <a:avLst/>
          </a:prstGeom>
        </p:spPr>
        <p:txBody>
          <a:bodyPr anchor="b"/>
          <a:lstStyle/>
          <a:p>
            <a:pPr marL="0" indent="0">
              <a:spcBef>
                <a:spcPts val="500"/>
              </a:spcBef>
              <a:buSz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0" y="273050"/>
            <a:ext cx="3008314" cy="1162050"/>
          </a:xfrm>
          <a:prstGeom prst="rect">
            <a:avLst/>
          </a:prstGeom>
        </p:spPr>
        <p:txBody>
          <a:bodyPr anchor="b"/>
          <a:lstStyle>
            <a:lvl1pPr algn="l">
              <a:defRPr sz="2000" b="1"/>
            </a:lvl1pPr>
          </a:lstStyle>
          <a:p>
            <a:r>
              <a:t>Title Text</a:t>
            </a:r>
          </a:p>
        </p:txBody>
      </p:sp>
      <p:sp>
        <p:nvSpPr>
          <p:cNvPr id="73" name="Body Level One…"/>
          <p:cNvSpPr txBox="1">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half" idx="13"/>
          </p:nvPr>
        </p:nvSpPr>
        <p:spPr>
          <a:xfrm>
            <a:off x="457199" y="1435100"/>
            <a:ext cx="3008315" cy="4691063"/>
          </a:xfrm>
          <a:prstGeom prst="rect">
            <a:avLst/>
          </a:prstGeom>
        </p:spPr>
        <p:txBody>
          <a:bodyPr/>
          <a:lstStyle/>
          <a:p>
            <a:pPr marL="0" indent="0">
              <a:spcBef>
                <a:spcPts val="300"/>
              </a:spcBef>
              <a:buSzTx/>
              <a:buNone/>
              <a:defRPr sz="14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800600"/>
            <a:ext cx="5486401" cy="566738"/>
          </a:xfrm>
          <a:prstGeom prst="rect">
            <a:avLst/>
          </a:prstGeom>
        </p:spPr>
        <p:txBody>
          <a:bodyPr anchor="b"/>
          <a:lstStyle>
            <a:lvl1pPr algn="l">
              <a:defRPr sz="2000" b="1"/>
            </a:lvl1pPr>
          </a:lstStyle>
          <a:p>
            <a:r>
              <a:t>Title Text</a:t>
            </a:r>
          </a:p>
        </p:txBody>
      </p:sp>
      <p:sp>
        <p:nvSpPr>
          <p:cNvPr id="83" name="Picture Placeholder 2"/>
          <p:cNvSpPr>
            <a:spLocks noGrp="1"/>
          </p:cNvSpPr>
          <p:nvPr>
            <p:ph type="pic" sz="half" idx="13"/>
          </p:nvPr>
        </p:nvSpPr>
        <p:spPr>
          <a:xfrm>
            <a:off x="1792288" y="612775"/>
            <a:ext cx="5486401" cy="4114800"/>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367337"/>
            <a:ext cx="5486401" cy="804863"/>
          </a:xfrm>
          <a:prstGeom prst="rect">
            <a:avLst/>
          </a:prstGeom>
        </p:spPr>
        <p:txBody>
          <a:bodyPr/>
          <a:lstStyle>
            <a:lvl1pPr marL="0" indent="0">
              <a:spcBef>
                <a:spcPts val="300"/>
              </a:spcBef>
              <a:buSzTx/>
              <a:buNone/>
              <a:defRPr sz="1400"/>
            </a:lvl1pPr>
            <a:lvl2pPr marL="0" indent="457200">
              <a:spcBef>
                <a:spcPts val="300"/>
              </a:spcBef>
              <a:buSzTx/>
              <a:buNone/>
              <a:defRPr sz="1400"/>
            </a:lvl2pPr>
            <a:lvl3pPr marL="0" indent="914400">
              <a:spcBef>
                <a:spcPts val="300"/>
              </a:spcBef>
              <a:buSzTx/>
              <a:buNone/>
              <a:defRPr sz="1400"/>
            </a:lvl3pPr>
            <a:lvl4pPr marL="0" indent="1371600">
              <a:spcBef>
                <a:spcPts val="300"/>
              </a:spcBef>
              <a:buSzTx/>
              <a:buNone/>
              <a:defRPr sz="1400"/>
            </a:lvl4pPr>
            <a:lvl5pPr marL="0" indent="1828800">
              <a:spcBef>
                <a:spcPts val="300"/>
              </a:spcBef>
              <a:buSzTx/>
              <a:buNone/>
              <a:defRPr sz="14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92" name="Straight Connector 3"/>
          <p:cNvSpPr/>
          <p:nvPr/>
        </p:nvSpPr>
        <p:spPr>
          <a:xfrm>
            <a:off x="514350" y="5349902"/>
            <a:ext cx="8629651" cy="2382"/>
          </a:xfrm>
          <a:prstGeom prst="line">
            <a:avLst/>
          </a:prstGeom>
          <a:ln>
            <a:solidFill>
              <a:srgbClr val="F0A22E">
                <a:alpha val="50000"/>
              </a:srgbClr>
            </a:solidFill>
          </a:ln>
        </p:spPr>
        <p:txBody>
          <a:bodyPr lIns="45719" rIns="45719"/>
          <a:lstStyle/>
          <a:p>
            <a:endParaRPr/>
          </a:p>
        </p:txBody>
      </p:sp>
      <p:sp>
        <p:nvSpPr>
          <p:cNvPr id="93" name="Title Text"/>
          <p:cNvSpPr txBox="1">
            <a:spLocks noGrp="1"/>
          </p:cNvSpPr>
          <p:nvPr>
            <p:ph type="title"/>
          </p:nvPr>
        </p:nvSpPr>
        <p:spPr>
          <a:xfrm>
            <a:off x="381000" y="4853411"/>
            <a:ext cx="8458200" cy="1222376"/>
          </a:xfrm>
          <a:prstGeom prst="rect">
            <a:avLst/>
          </a:prstGeom>
        </p:spPr>
        <p:txBody>
          <a:bodyPr anchor="t"/>
          <a:lstStyle>
            <a:lvl1pPr algn="l">
              <a:defRPr sz="36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94" name="Body Level One…"/>
          <p:cNvSpPr txBox="1">
            <a:spLocks noGrp="1"/>
          </p:cNvSpPr>
          <p:nvPr>
            <p:ph type="body" sz="quarter" idx="1"/>
          </p:nvPr>
        </p:nvSpPr>
        <p:spPr>
          <a:xfrm>
            <a:off x="381000" y="3886200"/>
            <a:ext cx="8458200" cy="914400"/>
          </a:xfrm>
          <a:prstGeom prst="rect">
            <a:avLst/>
          </a:prstGeom>
        </p:spPr>
        <p:txBody>
          <a:bodyPr anchor="b"/>
          <a:lstStyle>
            <a:lvl1pPr marL="0" indent="0">
              <a:spcBef>
                <a:spcPts val="500"/>
              </a:spcBef>
              <a:buSzTx/>
              <a:buNone/>
              <a:defRPr sz="2400">
                <a:solidFill>
                  <a:srgbClr val="44342A"/>
                </a:solidFill>
                <a:latin typeface="Franklin Gothic Book"/>
                <a:ea typeface="Franklin Gothic Book"/>
                <a:cs typeface="Franklin Gothic Book"/>
                <a:sym typeface="Franklin Gothic Book"/>
              </a:defRPr>
            </a:lvl1pPr>
            <a:lvl2pPr marL="0" indent="457200">
              <a:spcBef>
                <a:spcPts val="500"/>
              </a:spcBef>
              <a:buSzTx/>
              <a:buNone/>
              <a:defRPr sz="2400">
                <a:solidFill>
                  <a:srgbClr val="44342A"/>
                </a:solidFill>
                <a:latin typeface="Franklin Gothic Book"/>
                <a:ea typeface="Franklin Gothic Book"/>
                <a:cs typeface="Franklin Gothic Book"/>
                <a:sym typeface="Franklin Gothic Book"/>
              </a:defRPr>
            </a:lvl2pPr>
            <a:lvl3pPr marL="0" indent="914400">
              <a:spcBef>
                <a:spcPts val="500"/>
              </a:spcBef>
              <a:buSzTx/>
              <a:buNone/>
              <a:defRPr sz="2400">
                <a:solidFill>
                  <a:srgbClr val="44342A"/>
                </a:solidFill>
                <a:latin typeface="Franklin Gothic Book"/>
                <a:ea typeface="Franklin Gothic Book"/>
                <a:cs typeface="Franklin Gothic Book"/>
                <a:sym typeface="Franklin Gothic Book"/>
              </a:defRPr>
            </a:lvl3pPr>
            <a:lvl4pPr marL="0" indent="1371600">
              <a:spcBef>
                <a:spcPts val="500"/>
              </a:spcBef>
              <a:buSzTx/>
              <a:buNone/>
              <a:defRPr sz="2400">
                <a:solidFill>
                  <a:srgbClr val="44342A"/>
                </a:solidFill>
                <a:latin typeface="Franklin Gothic Book"/>
                <a:ea typeface="Franklin Gothic Book"/>
                <a:cs typeface="Franklin Gothic Book"/>
                <a:sym typeface="Franklin Gothic Book"/>
              </a:defRPr>
            </a:lvl4pPr>
            <a:lvl5pPr marL="0" indent="1828800">
              <a:spcBef>
                <a:spcPts val="500"/>
              </a:spcBef>
              <a:buSzTx/>
              <a:buNone/>
              <a:defRPr sz="2400">
                <a:solidFill>
                  <a:srgbClr val="44342A"/>
                </a:solidFill>
                <a:latin typeface="Franklin Gothic Book"/>
                <a:ea typeface="Franklin Gothic Book"/>
                <a:cs typeface="Franklin Gothic Book"/>
                <a:sym typeface="Franklin Gothic Book"/>
              </a:defRPr>
            </a:lvl5pPr>
          </a:lstStyle>
          <a:p>
            <a:r>
              <a:t>Body Level One</a:t>
            </a:r>
          </a:p>
          <a:p>
            <a:pPr lvl="1"/>
            <a:r>
              <a:t>Body Level Two</a:t>
            </a:r>
          </a:p>
          <a:p>
            <a:pPr lvl="2"/>
            <a:r>
              <a:t>Body Level Three</a:t>
            </a:r>
          </a:p>
          <a:p>
            <a:pPr lvl="3"/>
            <a:r>
              <a:t>Body Level Four</a:t>
            </a:r>
          </a:p>
          <a:p>
            <a:pPr lvl="4"/>
            <a:r>
              <a:t>Body Level Five</a:t>
            </a:r>
          </a:p>
        </p:txBody>
      </p:sp>
      <p:sp>
        <p:nvSpPr>
          <p:cNvPr id="95" name="Slide Number"/>
          <p:cNvSpPr txBox="1">
            <a:spLocks noGrp="1"/>
          </p:cNvSpPr>
          <p:nvPr>
            <p:ph type="sldNum" sz="quarter" idx="2"/>
          </p:nvPr>
        </p:nvSpPr>
        <p:spPr>
          <a:xfrm>
            <a:off x="8714769" y="6473825"/>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02" name="Straight Connector 6"/>
          <p:cNvSpPr/>
          <p:nvPr/>
        </p:nvSpPr>
        <p:spPr>
          <a:xfrm>
            <a:off x="514350" y="1050897"/>
            <a:ext cx="8629651" cy="2382"/>
          </a:xfrm>
          <a:prstGeom prst="line">
            <a:avLst/>
          </a:prstGeom>
          <a:ln>
            <a:solidFill>
              <a:srgbClr val="F0A22E">
                <a:alpha val="50000"/>
              </a:srgbClr>
            </a:solidFill>
          </a:ln>
        </p:spPr>
        <p:txBody>
          <a:bodyPr lIns="45719" rIns="45719"/>
          <a:lstStyle/>
          <a:p>
            <a:endParaRPr/>
          </a:p>
        </p:txBody>
      </p:sp>
      <p:sp>
        <p:nvSpPr>
          <p:cNvPr id="103" name="Straight Connector 8"/>
          <p:cNvSpPr/>
          <p:nvPr/>
        </p:nvSpPr>
        <p:spPr>
          <a:xfrm>
            <a:off x="514350" y="1050897"/>
            <a:ext cx="8629651" cy="2382"/>
          </a:xfrm>
          <a:prstGeom prst="line">
            <a:avLst/>
          </a:prstGeom>
          <a:ln>
            <a:solidFill>
              <a:srgbClr val="F0A22E">
                <a:alpha val="50000"/>
              </a:srgbClr>
            </a:solidFill>
          </a:ln>
        </p:spPr>
        <p:txBody>
          <a:bodyPr lIns="45719" rIns="45719"/>
          <a:lstStyle/>
          <a:p>
            <a:endParaRPr/>
          </a:p>
        </p:txBody>
      </p:sp>
      <p:sp>
        <p:nvSpPr>
          <p:cNvPr id="104" name="Straight Connector 11"/>
          <p:cNvSpPr/>
          <p:nvPr/>
        </p:nvSpPr>
        <p:spPr>
          <a:xfrm>
            <a:off x="514350" y="1057986"/>
            <a:ext cx="8629651" cy="2382"/>
          </a:xfrm>
          <a:prstGeom prst="line">
            <a:avLst/>
          </a:prstGeom>
          <a:ln>
            <a:solidFill>
              <a:srgbClr val="F0A22E">
                <a:alpha val="50000"/>
              </a:srgbClr>
            </a:solidFill>
          </a:ln>
        </p:spPr>
        <p:txBody>
          <a:bodyPr lIns="45719" rIns="45719"/>
          <a:lstStyle/>
          <a:p>
            <a:endParaRPr/>
          </a:p>
        </p:txBody>
      </p:sp>
      <p:sp>
        <p:nvSpPr>
          <p:cNvPr id="105" name="Title Text"/>
          <p:cNvSpPr txBox="1">
            <a:spLocks noGrp="1"/>
          </p:cNvSpPr>
          <p:nvPr>
            <p:ph type="title"/>
          </p:nvPr>
        </p:nvSpPr>
        <p:spPr>
          <a:xfrm>
            <a:off x="304800" y="457200"/>
            <a:ext cx="8686800" cy="838200"/>
          </a:xfrm>
          <a:prstGeom prst="rect">
            <a:avLst/>
          </a:prstGeom>
        </p:spPr>
        <p:txBody>
          <a:bodyPr/>
          <a:lstStyle>
            <a:lvl1pPr algn="l">
              <a:defRPr sz="36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106" name="Body Level One…"/>
          <p:cNvSpPr txBox="1">
            <a:spLocks noGrp="1"/>
          </p:cNvSpPr>
          <p:nvPr>
            <p:ph type="body" idx="1"/>
          </p:nvPr>
        </p:nvSpPr>
        <p:spPr>
          <a:xfrm>
            <a:off x="304800" y="1554162"/>
            <a:ext cx="8686800" cy="4525964"/>
          </a:xfrm>
          <a:prstGeom prst="rect">
            <a:avLst/>
          </a:prstGeom>
        </p:spPr>
        <p:txBody>
          <a:bodyPr/>
          <a:lstStyle>
            <a:lvl1pPr>
              <a:buClr>
                <a:srgbClr val="F0A22E"/>
              </a:buClr>
              <a:buSzPct val="70000"/>
              <a:buChar char=""/>
              <a:defRPr>
                <a:solidFill>
                  <a:srgbClr val="4E3B30"/>
                </a:solidFill>
                <a:latin typeface="Franklin Gothic Book"/>
                <a:ea typeface="Franklin Gothic Book"/>
                <a:cs typeface="Franklin Gothic Book"/>
                <a:sym typeface="Franklin Gothic Book"/>
              </a:defRPr>
            </a:lvl1pPr>
            <a:lvl2pPr>
              <a:buClr>
                <a:srgbClr val="F0A22E"/>
              </a:buClr>
              <a:buSzPct val="70000"/>
              <a:buChar char=""/>
              <a:defRPr>
                <a:solidFill>
                  <a:srgbClr val="4E3B30"/>
                </a:solidFill>
                <a:latin typeface="Franklin Gothic Book"/>
                <a:ea typeface="Franklin Gothic Book"/>
                <a:cs typeface="Franklin Gothic Book"/>
                <a:sym typeface="Franklin Gothic Book"/>
              </a:defRPr>
            </a:lvl2pPr>
            <a:lvl3pPr>
              <a:buClr>
                <a:srgbClr val="F0A22E"/>
              </a:buClr>
              <a:buSzPct val="70000"/>
              <a:buChar char="✕"/>
              <a:defRPr>
                <a:solidFill>
                  <a:srgbClr val="4E3B30"/>
                </a:solidFill>
                <a:latin typeface="Franklin Gothic Book"/>
                <a:ea typeface="Franklin Gothic Book"/>
                <a:cs typeface="Franklin Gothic Book"/>
                <a:sym typeface="Franklin Gothic Book"/>
              </a:defRPr>
            </a:lvl3pPr>
            <a:lvl4pPr>
              <a:buClr>
                <a:srgbClr val="F0A22E"/>
              </a:buClr>
              <a:buSzPct val="70000"/>
              <a:buChar char=""/>
              <a:defRPr>
                <a:solidFill>
                  <a:srgbClr val="4E3B30"/>
                </a:solidFill>
                <a:latin typeface="Franklin Gothic Book"/>
                <a:ea typeface="Franklin Gothic Book"/>
                <a:cs typeface="Franklin Gothic Book"/>
                <a:sym typeface="Franklin Gothic Book"/>
              </a:defRPr>
            </a:lvl4pPr>
            <a:lvl5pPr marL="2235200" indent="-406400">
              <a:buClr>
                <a:srgbClr val="F0A22E"/>
              </a:buClr>
              <a:buSzPct val="60000"/>
              <a:buChar char=""/>
              <a:defRPr>
                <a:solidFill>
                  <a:srgbClr val="4E3B30"/>
                </a:solidFill>
                <a:latin typeface="Franklin Gothic Book"/>
                <a:ea typeface="Franklin Gothic Book"/>
                <a:cs typeface="Franklin Gothic Book"/>
                <a:sym typeface="Franklin Gothic Book"/>
              </a:defRPr>
            </a:lvl5pPr>
          </a:lstStyle>
          <a:p>
            <a:r>
              <a:t>Body Level One</a:t>
            </a:r>
          </a:p>
          <a:p>
            <a:pPr lvl="1"/>
            <a:r>
              <a:t>Body Level Two</a:t>
            </a:r>
          </a:p>
          <a:p>
            <a:pPr lvl="2"/>
            <a:r>
              <a:t>Body Level Three</a:t>
            </a:r>
          </a:p>
          <a:p>
            <a:pPr lvl="3"/>
            <a:r>
              <a:t>Body Level Four</a:t>
            </a:r>
          </a:p>
          <a:p>
            <a:pPr lvl="4"/>
            <a:r>
              <a:t>Body Level Five</a:t>
            </a:r>
          </a:p>
        </p:txBody>
      </p:sp>
      <p:sp>
        <p:nvSpPr>
          <p:cNvPr id="107" name="Slide Number"/>
          <p:cNvSpPr txBox="1">
            <a:spLocks noGrp="1"/>
          </p:cNvSpPr>
          <p:nvPr>
            <p:ph type="sldNum" sz="quarter" idx="2"/>
          </p:nvPr>
        </p:nvSpPr>
        <p:spPr>
          <a:xfrm>
            <a:off x="8714769" y="6473825"/>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Section Header">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4" name="Straight Connector 3"/>
          <p:cNvSpPr/>
          <p:nvPr/>
        </p:nvSpPr>
        <p:spPr>
          <a:xfrm>
            <a:off x="514350" y="3444902"/>
            <a:ext cx="8629651" cy="2382"/>
          </a:xfrm>
          <a:prstGeom prst="line">
            <a:avLst/>
          </a:prstGeom>
          <a:ln>
            <a:solidFill>
              <a:srgbClr val="F0A22E">
                <a:alpha val="50000"/>
              </a:srgbClr>
            </a:solidFill>
          </a:ln>
        </p:spPr>
        <p:txBody>
          <a:bodyPr lIns="45719" rIns="45719"/>
          <a:lstStyle/>
          <a:p>
            <a:endParaRPr/>
          </a:p>
        </p:txBody>
      </p:sp>
      <p:sp>
        <p:nvSpPr>
          <p:cNvPr id="115" name="Body Level One…"/>
          <p:cNvSpPr txBox="1">
            <a:spLocks noGrp="1"/>
          </p:cNvSpPr>
          <p:nvPr>
            <p:ph type="body" sz="quarter" idx="1"/>
          </p:nvPr>
        </p:nvSpPr>
        <p:spPr>
          <a:xfrm>
            <a:off x="381000" y="1676400"/>
            <a:ext cx="8458200" cy="1219200"/>
          </a:xfrm>
          <a:prstGeom prst="rect">
            <a:avLst/>
          </a:prstGeom>
        </p:spPr>
        <p:txBody>
          <a:bodyPr anchor="b"/>
          <a:lstStyle>
            <a:lvl1pPr marL="0" indent="0" algn="r">
              <a:spcBef>
                <a:spcPts val="400"/>
              </a:spcBef>
              <a:buSzTx/>
              <a:buNone/>
              <a:defRPr sz="2000">
                <a:solidFill>
                  <a:srgbClr val="DCD1B0"/>
                </a:solidFill>
                <a:latin typeface="Franklin Gothic Book"/>
                <a:ea typeface="Franklin Gothic Book"/>
                <a:cs typeface="Franklin Gothic Book"/>
                <a:sym typeface="Franklin Gothic Book"/>
              </a:defRPr>
            </a:lvl1pPr>
            <a:lvl2pPr marL="0" indent="457200" algn="r">
              <a:spcBef>
                <a:spcPts val="400"/>
              </a:spcBef>
              <a:buSzTx/>
              <a:buNone/>
              <a:defRPr sz="2000">
                <a:solidFill>
                  <a:srgbClr val="DCD1B0"/>
                </a:solidFill>
                <a:latin typeface="Franklin Gothic Book"/>
                <a:ea typeface="Franklin Gothic Book"/>
                <a:cs typeface="Franklin Gothic Book"/>
                <a:sym typeface="Franklin Gothic Book"/>
              </a:defRPr>
            </a:lvl2pPr>
            <a:lvl3pPr marL="0" indent="914400" algn="r">
              <a:spcBef>
                <a:spcPts val="400"/>
              </a:spcBef>
              <a:buSzTx/>
              <a:buNone/>
              <a:defRPr sz="2000">
                <a:solidFill>
                  <a:srgbClr val="DCD1B0"/>
                </a:solidFill>
                <a:latin typeface="Franklin Gothic Book"/>
                <a:ea typeface="Franklin Gothic Book"/>
                <a:cs typeface="Franklin Gothic Book"/>
                <a:sym typeface="Franklin Gothic Book"/>
              </a:defRPr>
            </a:lvl3pPr>
            <a:lvl4pPr marL="0" indent="1371600" algn="r">
              <a:spcBef>
                <a:spcPts val="400"/>
              </a:spcBef>
              <a:buSzTx/>
              <a:buNone/>
              <a:defRPr sz="2000">
                <a:solidFill>
                  <a:srgbClr val="DCD1B0"/>
                </a:solidFill>
                <a:latin typeface="Franklin Gothic Book"/>
                <a:ea typeface="Franklin Gothic Book"/>
                <a:cs typeface="Franklin Gothic Book"/>
                <a:sym typeface="Franklin Gothic Book"/>
              </a:defRPr>
            </a:lvl4pPr>
            <a:lvl5pPr marL="0" indent="1828800" algn="r">
              <a:spcBef>
                <a:spcPts val="400"/>
              </a:spcBef>
              <a:buSzTx/>
              <a:buNone/>
              <a:defRPr sz="2000">
                <a:solidFill>
                  <a:srgbClr val="DCD1B0"/>
                </a:solidFill>
                <a:latin typeface="Franklin Gothic Book"/>
                <a:ea typeface="Franklin Gothic Book"/>
                <a:cs typeface="Franklin Gothic Book"/>
                <a:sym typeface="Franklin Gothic Book"/>
              </a:defRPr>
            </a:lvl5pPr>
          </a:lstStyle>
          <a:p>
            <a:r>
              <a:t>Body Level One</a:t>
            </a:r>
          </a:p>
          <a:p>
            <a:pPr lvl="1"/>
            <a:r>
              <a:t>Body Level Two</a:t>
            </a:r>
          </a:p>
          <a:p>
            <a:pPr lvl="2"/>
            <a:r>
              <a:t>Body Level Three</a:t>
            </a:r>
          </a:p>
          <a:p>
            <a:pPr lvl="3"/>
            <a:r>
              <a:t>Body Level Four</a:t>
            </a:r>
          </a:p>
          <a:p>
            <a:pPr lvl="4"/>
            <a:r>
              <a:t>Body Level Five</a:t>
            </a:r>
          </a:p>
        </p:txBody>
      </p:sp>
      <p:sp>
        <p:nvSpPr>
          <p:cNvPr id="116" name="Title Text"/>
          <p:cNvSpPr txBox="1">
            <a:spLocks noGrp="1"/>
          </p:cNvSpPr>
          <p:nvPr>
            <p:ph type="title"/>
          </p:nvPr>
        </p:nvSpPr>
        <p:spPr>
          <a:xfrm>
            <a:off x="180474" y="2947085"/>
            <a:ext cx="8686801" cy="1184826"/>
          </a:xfrm>
          <a:prstGeom prst="rect">
            <a:avLst/>
          </a:prstGeom>
        </p:spPr>
        <p:txBody>
          <a:bodyPr anchor="t"/>
          <a:lstStyle>
            <a:lvl1pPr algn="r">
              <a:defRPr sz="3600" b="1" cap="all">
                <a:solidFill>
                  <a:srgbClr val="FBEEC9"/>
                </a:solidFill>
                <a:latin typeface="Franklin Gothic Medium"/>
                <a:ea typeface="Franklin Gothic Medium"/>
                <a:cs typeface="Franklin Gothic Medium"/>
                <a:sym typeface="Franklin Gothic Medium"/>
              </a:defRPr>
            </a:lvl1pPr>
          </a:lstStyle>
          <a:p>
            <a:r>
              <a:t>Title Text</a:t>
            </a:r>
          </a:p>
        </p:txBody>
      </p:sp>
      <p:sp>
        <p:nvSpPr>
          <p:cNvPr id="117"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wo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24" name="Straight Connector 6"/>
          <p:cNvSpPr/>
          <p:nvPr/>
        </p:nvSpPr>
        <p:spPr>
          <a:xfrm>
            <a:off x="514350" y="1050897"/>
            <a:ext cx="8629651" cy="2382"/>
          </a:xfrm>
          <a:prstGeom prst="line">
            <a:avLst/>
          </a:prstGeom>
          <a:ln>
            <a:solidFill>
              <a:srgbClr val="F0A22E">
                <a:alpha val="50000"/>
              </a:srgbClr>
            </a:solidFill>
          </a:ln>
        </p:spPr>
        <p:txBody>
          <a:bodyPr lIns="45719" rIns="45719"/>
          <a:lstStyle/>
          <a:p>
            <a:endParaRPr/>
          </a:p>
        </p:txBody>
      </p:sp>
      <p:sp>
        <p:nvSpPr>
          <p:cNvPr id="125" name="Straight Connector 8"/>
          <p:cNvSpPr/>
          <p:nvPr/>
        </p:nvSpPr>
        <p:spPr>
          <a:xfrm>
            <a:off x="514350" y="1050897"/>
            <a:ext cx="8629651" cy="2382"/>
          </a:xfrm>
          <a:prstGeom prst="line">
            <a:avLst/>
          </a:prstGeom>
          <a:ln>
            <a:solidFill>
              <a:srgbClr val="F0A22E">
                <a:alpha val="50000"/>
              </a:srgbClr>
            </a:solidFill>
          </a:ln>
        </p:spPr>
        <p:txBody>
          <a:bodyPr lIns="45719" rIns="45719"/>
          <a:lstStyle/>
          <a:p>
            <a:endParaRPr/>
          </a:p>
        </p:txBody>
      </p:sp>
      <p:sp>
        <p:nvSpPr>
          <p:cNvPr id="126" name="Straight Connector 11"/>
          <p:cNvSpPr/>
          <p:nvPr/>
        </p:nvSpPr>
        <p:spPr>
          <a:xfrm>
            <a:off x="514350" y="1057986"/>
            <a:ext cx="8629651" cy="2382"/>
          </a:xfrm>
          <a:prstGeom prst="line">
            <a:avLst/>
          </a:prstGeom>
          <a:ln>
            <a:solidFill>
              <a:srgbClr val="F0A22E">
                <a:alpha val="50000"/>
              </a:srgbClr>
            </a:solidFill>
          </a:ln>
        </p:spPr>
        <p:txBody>
          <a:bodyPr lIns="45719" rIns="45719"/>
          <a:lstStyle/>
          <a:p>
            <a:endParaRPr/>
          </a:p>
        </p:txBody>
      </p:sp>
      <p:sp>
        <p:nvSpPr>
          <p:cNvPr id="127" name="Title Text"/>
          <p:cNvSpPr txBox="1">
            <a:spLocks noGrp="1"/>
          </p:cNvSpPr>
          <p:nvPr>
            <p:ph type="title"/>
          </p:nvPr>
        </p:nvSpPr>
        <p:spPr>
          <a:xfrm>
            <a:off x="301752" y="457200"/>
            <a:ext cx="8686801" cy="841248"/>
          </a:xfrm>
          <a:prstGeom prst="rect">
            <a:avLst/>
          </a:prstGeom>
        </p:spPr>
        <p:txBody>
          <a:bodyPr/>
          <a:lstStyle>
            <a:lvl1pPr algn="l">
              <a:defRPr sz="36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128" name="Body Level One…"/>
          <p:cNvSpPr txBox="1">
            <a:spLocks noGrp="1"/>
          </p:cNvSpPr>
          <p:nvPr>
            <p:ph type="body" sz="half" idx="1"/>
          </p:nvPr>
        </p:nvSpPr>
        <p:spPr>
          <a:xfrm>
            <a:off x="304800" y="1600200"/>
            <a:ext cx="4191000" cy="4724400"/>
          </a:xfrm>
          <a:prstGeom prst="rect">
            <a:avLst/>
          </a:prstGeom>
        </p:spPr>
        <p:txBody>
          <a:bodyPr/>
          <a:lstStyle>
            <a:lvl1pPr>
              <a:spcBef>
                <a:spcPts val="600"/>
              </a:spcBef>
              <a:buClr>
                <a:srgbClr val="F0A22E"/>
              </a:buClr>
              <a:buSzPct val="70000"/>
              <a:buChar char=""/>
              <a:defRPr sz="2800">
                <a:solidFill>
                  <a:srgbClr val="4E3B30"/>
                </a:solidFill>
                <a:latin typeface="Franklin Gothic Book"/>
                <a:ea typeface="Franklin Gothic Book"/>
                <a:cs typeface="Franklin Gothic Book"/>
                <a:sym typeface="Franklin Gothic Book"/>
              </a:defRPr>
            </a:lvl1pPr>
            <a:lvl2pPr marL="790575" indent="-333375">
              <a:spcBef>
                <a:spcPts val="600"/>
              </a:spcBef>
              <a:buClr>
                <a:srgbClr val="F0A22E"/>
              </a:buClr>
              <a:buSzPct val="70000"/>
              <a:buChar char=""/>
              <a:defRPr sz="2800">
                <a:solidFill>
                  <a:srgbClr val="4E3B30"/>
                </a:solidFill>
                <a:latin typeface="Franklin Gothic Book"/>
                <a:ea typeface="Franklin Gothic Book"/>
                <a:cs typeface="Franklin Gothic Book"/>
                <a:sym typeface="Franklin Gothic Book"/>
              </a:defRPr>
            </a:lvl2pPr>
            <a:lvl3pPr marL="1234439" indent="-320039">
              <a:spcBef>
                <a:spcPts val="600"/>
              </a:spcBef>
              <a:buClr>
                <a:srgbClr val="F0A22E"/>
              </a:buClr>
              <a:buSzPct val="70000"/>
              <a:buChar char="✕"/>
              <a:defRPr sz="2800">
                <a:solidFill>
                  <a:srgbClr val="4E3B30"/>
                </a:solidFill>
                <a:latin typeface="Franklin Gothic Book"/>
                <a:ea typeface="Franklin Gothic Book"/>
                <a:cs typeface="Franklin Gothic Book"/>
                <a:sym typeface="Franklin Gothic Book"/>
              </a:defRPr>
            </a:lvl3pPr>
            <a:lvl4pPr marL="1727200" indent="-355600">
              <a:spcBef>
                <a:spcPts val="600"/>
              </a:spcBef>
              <a:buClr>
                <a:srgbClr val="F0A22E"/>
              </a:buClr>
              <a:buSzPct val="70000"/>
              <a:buChar char=""/>
              <a:defRPr sz="2800">
                <a:solidFill>
                  <a:srgbClr val="4E3B30"/>
                </a:solidFill>
                <a:latin typeface="Franklin Gothic Book"/>
                <a:ea typeface="Franklin Gothic Book"/>
                <a:cs typeface="Franklin Gothic Book"/>
                <a:sym typeface="Franklin Gothic Book"/>
              </a:defRPr>
            </a:lvl4pPr>
            <a:lvl5pPr marL="2184400" indent="-355600">
              <a:spcBef>
                <a:spcPts val="600"/>
              </a:spcBef>
              <a:buClr>
                <a:srgbClr val="F0A22E"/>
              </a:buClr>
              <a:buSzPct val="60000"/>
              <a:buChar char=""/>
              <a:defRPr sz="2800">
                <a:solidFill>
                  <a:srgbClr val="4E3B30"/>
                </a:solidFill>
                <a:latin typeface="Franklin Gothic Book"/>
                <a:ea typeface="Franklin Gothic Book"/>
                <a:cs typeface="Franklin Gothic Book"/>
                <a:sym typeface="Franklin Gothic Book"/>
              </a:defRPr>
            </a:lvl5pPr>
          </a:lstStyle>
          <a:p>
            <a:r>
              <a:t>Body Level One</a:t>
            </a:r>
          </a:p>
          <a:p>
            <a:pPr lvl="1"/>
            <a:r>
              <a:t>Body Level Two</a:t>
            </a:r>
          </a:p>
          <a:p>
            <a:pPr lvl="2"/>
            <a:r>
              <a:t>Body Level Three</a:t>
            </a:r>
          </a:p>
          <a:p>
            <a:pPr lvl="3"/>
            <a:r>
              <a:t>Body Level Four</a:t>
            </a:r>
          </a:p>
          <a:p>
            <a:pPr lvl="4"/>
            <a:r>
              <a:t>Body Level Five</a:t>
            </a:r>
          </a:p>
        </p:txBody>
      </p:sp>
      <p:sp>
        <p:nvSpPr>
          <p:cNvPr id="129"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Comparison">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36" name="Straight Connector 6"/>
          <p:cNvSpPr/>
          <p:nvPr/>
        </p:nvSpPr>
        <p:spPr>
          <a:xfrm>
            <a:off x="514350" y="6019799"/>
            <a:ext cx="8629651" cy="2383"/>
          </a:xfrm>
          <a:prstGeom prst="line">
            <a:avLst/>
          </a:prstGeom>
          <a:ln>
            <a:solidFill>
              <a:srgbClr val="F0A22E">
                <a:alpha val="50000"/>
              </a:srgbClr>
            </a:solidFill>
          </a:ln>
        </p:spPr>
        <p:txBody>
          <a:bodyPr lIns="45719" rIns="45719"/>
          <a:lstStyle/>
          <a:p>
            <a:endParaRPr/>
          </a:p>
        </p:txBody>
      </p:sp>
      <p:sp>
        <p:nvSpPr>
          <p:cNvPr id="137" name="Title Text"/>
          <p:cNvSpPr txBox="1">
            <a:spLocks noGrp="1"/>
          </p:cNvSpPr>
          <p:nvPr>
            <p:ph type="title"/>
          </p:nvPr>
        </p:nvSpPr>
        <p:spPr>
          <a:xfrm>
            <a:off x="304800" y="5410200"/>
            <a:ext cx="8610600" cy="882650"/>
          </a:xfrm>
          <a:prstGeom prst="rect">
            <a:avLst/>
          </a:prstGeom>
        </p:spPr>
        <p:txBody>
          <a:bodyPr/>
          <a:lstStyle>
            <a:lvl1pPr algn="l">
              <a:defRPr sz="36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138" name="Body Level One…"/>
          <p:cNvSpPr txBox="1">
            <a:spLocks noGrp="1"/>
          </p:cNvSpPr>
          <p:nvPr>
            <p:ph type="body" sz="quarter" idx="1"/>
          </p:nvPr>
        </p:nvSpPr>
        <p:spPr>
          <a:xfrm>
            <a:off x="281443" y="666750"/>
            <a:ext cx="4290557" cy="639763"/>
          </a:xfrm>
          <a:prstGeom prst="rect">
            <a:avLst/>
          </a:prstGeom>
        </p:spPr>
        <p:txBody>
          <a:bodyPr anchor="ctr"/>
          <a:lstStyle>
            <a:lvl1pPr marL="0" indent="0">
              <a:spcBef>
                <a:spcPts val="400"/>
              </a:spcBef>
              <a:buSzTx/>
              <a:buNone/>
              <a:defRPr sz="1800" b="1" cap="all">
                <a:solidFill>
                  <a:srgbClr val="AF7622"/>
                </a:solidFill>
                <a:latin typeface="Franklin Gothic Medium"/>
                <a:ea typeface="Franklin Gothic Medium"/>
                <a:cs typeface="Franklin Gothic Medium"/>
                <a:sym typeface="Franklin Gothic Medium"/>
              </a:defRPr>
            </a:lvl1pPr>
            <a:lvl2pPr marL="0" indent="457200">
              <a:spcBef>
                <a:spcPts val="400"/>
              </a:spcBef>
              <a:buSzTx/>
              <a:buNone/>
              <a:defRPr sz="1800" b="1" cap="all">
                <a:solidFill>
                  <a:srgbClr val="AF7622"/>
                </a:solidFill>
                <a:latin typeface="Franklin Gothic Medium"/>
                <a:ea typeface="Franklin Gothic Medium"/>
                <a:cs typeface="Franklin Gothic Medium"/>
                <a:sym typeface="Franklin Gothic Medium"/>
              </a:defRPr>
            </a:lvl2pPr>
            <a:lvl3pPr marL="0" indent="914400">
              <a:spcBef>
                <a:spcPts val="400"/>
              </a:spcBef>
              <a:buSzTx/>
              <a:buNone/>
              <a:defRPr sz="1800" b="1" cap="all">
                <a:solidFill>
                  <a:srgbClr val="AF7622"/>
                </a:solidFill>
                <a:latin typeface="Franklin Gothic Medium"/>
                <a:ea typeface="Franklin Gothic Medium"/>
                <a:cs typeface="Franklin Gothic Medium"/>
                <a:sym typeface="Franklin Gothic Medium"/>
              </a:defRPr>
            </a:lvl3pPr>
            <a:lvl4pPr marL="0" indent="1371600">
              <a:spcBef>
                <a:spcPts val="400"/>
              </a:spcBef>
              <a:buSzTx/>
              <a:buNone/>
              <a:defRPr sz="1800" b="1" cap="all">
                <a:solidFill>
                  <a:srgbClr val="AF7622"/>
                </a:solidFill>
                <a:latin typeface="Franklin Gothic Medium"/>
                <a:ea typeface="Franklin Gothic Medium"/>
                <a:cs typeface="Franklin Gothic Medium"/>
                <a:sym typeface="Franklin Gothic Medium"/>
              </a:defRPr>
            </a:lvl4pPr>
            <a:lvl5pPr marL="0" indent="1828800">
              <a:spcBef>
                <a:spcPts val="400"/>
              </a:spcBef>
              <a:buSzTx/>
              <a:buNone/>
              <a:defRPr sz="1800" b="1" cap="all">
                <a:solidFill>
                  <a:srgbClr val="AF7622"/>
                </a:solidFill>
                <a:latin typeface="Franklin Gothic Medium"/>
                <a:ea typeface="Franklin Gothic Medium"/>
                <a:cs typeface="Franklin Gothic Medium"/>
                <a:sym typeface="Franklin Gothic Medium"/>
              </a:defRPr>
            </a:lvl5pPr>
          </a:lstStyle>
          <a:p>
            <a:r>
              <a:t>Body Level One</a:t>
            </a:r>
          </a:p>
          <a:p>
            <a:pPr lvl="1"/>
            <a:r>
              <a:t>Body Level Two</a:t>
            </a:r>
          </a:p>
          <a:p>
            <a:pPr lvl="2"/>
            <a:r>
              <a:t>Body Level Three</a:t>
            </a:r>
          </a:p>
          <a:p>
            <a:pPr lvl="3"/>
            <a:r>
              <a:t>Body Level Four</a:t>
            </a:r>
          </a:p>
          <a:p>
            <a:pPr lvl="4"/>
            <a:r>
              <a:t>Body Level Five</a:t>
            </a:r>
          </a:p>
        </p:txBody>
      </p:sp>
      <p:sp>
        <p:nvSpPr>
          <p:cNvPr id="139" name="Text Placeholder 24"/>
          <p:cNvSpPr>
            <a:spLocks noGrp="1"/>
          </p:cNvSpPr>
          <p:nvPr>
            <p:ph type="body" sz="quarter" idx="13"/>
          </p:nvPr>
        </p:nvSpPr>
        <p:spPr>
          <a:xfrm>
            <a:off x="4645024" y="666749"/>
            <a:ext cx="4292243" cy="639764"/>
          </a:xfrm>
          <a:prstGeom prst="rect">
            <a:avLst/>
          </a:prstGeom>
        </p:spPr>
        <p:txBody>
          <a:bodyPr anchor="ctr"/>
          <a:lstStyle/>
          <a:p>
            <a:pPr marL="0" indent="0">
              <a:spcBef>
                <a:spcPts val="400"/>
              </a:spcBef>
              <a:buSzTx/>
              <a:buNone/>
              <a:defRPr sz="1800" b="1" cap="all">
                <a:solidFill>
                  <a:srgbClr val="AF7622"/>
                </a:solidFill>
                <a:latin typeface="Franklin Gothic Medium"/>
                <a:ea typeface="Franklin Gothic Medium"/>
                <a:cs typeface="Franklin Gothic Medium"/>
                <a:sym typeface="Franklin Gothic Medium"/>
              </a:defRPr>
            </a:pPr>
            <a:endParaRPr/>
          </a:p>
        </p:txBody>
      </p:sp>
      <p:sp>
        <p:nvSpPr>
          <p:cNvPr id="140"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47" name="Straight Connector 6"/>
          <p:cNvSpPr/>
          <p:nvPr/>
        </p:nvSpPr>
        <p:spPr>
          <a:xfrm>
            <a:off x="514350" y="1050897"/>
            <a:ext cx="8629651" cy="2382"/>
          </a:xfrm>
          <a:prstGeom prst="line">
            <a:avLst/>
          </a:prstGeom>
          <a:ln>
            <a:solidFill>
              <a:srgbClr val="F0A22E">
                <a:alpha val="50000"/>
              </a:srgbClr>
            </a:solidFill>
          </a:ln>
        </p:spPr>
        <p:txBody>
          <a:bodyPr lIns="45719" rIns="45719"/>
          <a:lstStyle/>
          <a:p>
            <a:endParaRPr/>
          </a:p>
        </p:txBody>
      </p:sp>
      <p:sp>
        <p:nvSpPr>
          <p:cNvPr id="148" name="Straight Connector 8"/>
          <p:cNvSpPr/>
          <p:nvPr/>
        </p:nvSpPr>
        <p:spPr>
          <a:xfrm>
            <a:off x="514350" y="1050897"/>
            <a:ext cx="8629651" cy="2382"/>
          </a:xfrm>
          <a:prstGeom prst="line">
            <a:avLst/>
          </a:prstGeom>
          <a:ln>
            <a:solidFill>
              <a:srgbClr val="F0A22E">
                <a:alpha val="50000"/>
              </a:srgbClr>
            </a:solidFill>
          </a:ln>
        </p:spPr>
        <p:txBody>
          <a:bodyPr lIns="45719" rIns="45719"/>
          <a:lstStyle/>
          <a:p>
            <a:endParaRPr/>
          </a:p>
        </p:txBody>
      </p:sp>
      <p:sp>
        <p:nvSpPr>
          <p:cNvPr id="149" name="Straight Connector 11"/>
          <p:cNvSpPr/>
          <p:nvPr/>
        </p:nvSpPr>
        <p:spPr>
          <a:xfrm>
            <a:off x="514350" y="1057986"/>
            <a:ext cx="8629651" cy="2382"/>
          </a:xfrm>
          <a:prstGeom prst="line">
            <a:avLst/>
          </a:prstGeom>
          <a:ln>
            <a:solidFill>
              <a:srgbClr val="F0A22E">
                <a:alpha val="50000"/>
              </a:srgbClr>
            </a:solidFill>
          </a:ln>
        </p:spPr>
        <p:txBody>
          <a:bodyPr lIns="45719" rIns="45719"/>
          <a:lstStyle/>
          <a:p>
            <a:endParaRPr/>
          </a:p>
        </p:txBody>
      </p:sp>
      <p:sp>
        <p:nvSpPr>
          <p:cNvPr id="150" name="Title Text"/>
          <p:cNvSpPr txBox="1">
            <a:spLocks noGrp="1"/>
          </p:cNvSpPr>
          <p:nvPr>
            <p:ph type="title"/>
          </p:nvPr>
        </p:nvSpPr>
        <p:spPr>
          <a:xfrm>
            <a:off x="301752" y="457200"/>
            <a:ext cx="8686801" cy="841248"/>
          </a:xfrm>
          <a:prstGeom prst="rect">
            <a:avLst/>
          </a:prstGeom>
        </p:spPr>
        <p:txBody>
          <a:bodyPr/>
          <a:lstStyle>
            <a:lvl1pPr algn="l">
              <a:defRPr sz="36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151"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Blank">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58"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Content with Caption">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65" name="Straight Connector 4"/>
          <p:cNvSpPr/>
          <p:nvPr/>
        </p:nvSpPr>
        <p:spPr>
          <a:xfrm>
            <a:off x="514350" y="5849117"/>
            <a:ext cx="8629651" cy="2382"/>
          </a:xfrm>
          <a:prstGeom prst="line">
            <a:avLst/>
          </a:prstGeom>
          <a:ln>
            <a:solidFill>
              <a:srgbClr val="F0A22E">
                <a:alpha val="50000"/>
              </a:srgbClr>
            </a:solidFill>
          </a:ln>
        </p:spPr>
        <p:txBody>
          <a:bodyPr lIns="45719" rIns="45719"/>
          <a:lstStyle/>
          <a:p>
            <a:endParaRPr/>
          </a:p>
        </p:txBody>
      </p:sp>
      <p:sp>
        <p:nvSpPr>
          <p:cNvPr id="166" name="Title Text"/>
          <p:cNvSpPr txBox="1">
            <a:spLocks noGrp="1"/>
          </p:cNvSpPr>
          <p:nvPr>
            <p:ph type="title"/>
          </p:nvPr>
        </p:nvSpPr>
        <p:spPr>
          <a:xfrm>
            <a:off x="457200" y="5486400"/>
            <a:ext cx="8458200" cy="520700"/>
          </a:xfrm>
          <a:prstGeom prst="rect">
            <a:avLst/>
          </a:prstGeom>
        </p:spPr>
        <p:txBody>
          <a:bodyPr/>
          <a:lstStyle>
            <a:lvl1pPr algn="l">
              <a:defRPr sz="20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167" name="Body Level One…"/>
          <p:cNvSpPr txBox="1">
            <a:spLocks noGrp="1"/>
          </p:cNvSpPr>
          <p:nvPr>
            <p:ph type="body" sz="half" idx="1"/>
          </p:nvPr>
        </p:nvSpPr>
        <p:spPr>
          <a:xfrm>
            <a:off x="457200" y="609600"/>
            <a:ext cx="3008314" cy="4800600"/>
          </a:xfrm>
          <a:prstGeom prst="rect">
            <a:avLst/>
          </a:prstGeom>
        </p:spPr>
        <p:txBody>
          <a:bodyPr/>
          <a:lstStyle>
            <a:lvl1pPr marL="0" indent="0">
              <a:spcBef>
                <a:spcPts val="300"/>
              </a:spcBef>
              <a:buSzTx/>
              <a:buNone/>
              <a:defRPr sz="1400">
                <a:solidFill>
                  <a:srgbClr val="4E3B30"/>
                </a:solidFill>
                <a:latin typeface="Franklin Gothic Book"/>
                <a:ea typeface="Franklin Gothic Book"/>
                <a:cs typeface="Franklin Gothic Book"/>
                <a:sym typeface="Franklin Gothic Book"/>
              </a:defRPr>
            </a:lvl1pPr>
            <a:lvl2pPr marL="0" indent="457200">
              <a:spcBef>
                <a:spcPts val="300"/>
              </a:spcBef>
              <a:buSzTx/>
              <a:buNone/>
              <a:defRPr sz="1400">
                <a:solidFill>
                  <a:srgbClr val="4E3B30"/>
                </a:solidFill>
                <a:latin typeface="Franklin Gothic Book"/>
                <a:ea typeface="Franklin Gothic Book"/>
                <a:cs typeface="Franklin Gothic Book"/>
                <a:sym typeface="Franklin Gothic Book"/>
              </a:defRPr>
            </a:lvl2pPr>
            <a:lvl3pPr marL="0" indent="914400">
              <a:spcBef>
                <a:spcPts val="300"/>
              </a:spcBef>
              <a:buSzTx/>
              <a:buNone/>
              <a:defRPr sz="1400">
                <a:solidFill>
                  <a:srgbClr val="4E3B30"/>
                </a:solidFill>
                <a:latin typeface="Franklin Gothic Book"/>
                <a:ea typeface="Franklin Gothic Book"/>
                <a:cs typeface="Franklin Gothic Book"/>
                <a:sym typeface="Franklin Gothic Book"/>
              </a:defRPr>
            </a:lvl3pPr>
            <a:lvl4pPr marL="0" indent="1371600">
              <a:spcBef>
                <a:spcPts val="300"/>
              </a:spcBef>
              <a:buSzTx/>
              <a:buNone/>
              <a:defRPr sz="1400">
                <a:solidFill>
                  <a:srgbClr val="4E3B30"/>
                </a:solidFill>
                <a:latin typeface="Franklin Gothic Book"/>
                <a:ea typeface="Franklin Gothic Book"/>
                <a:cs typeface="Franklin Gothic Book"/>
                <a:sym typeface="Franklin Gothic Book"/>
              </a:defRPr>
            </a:lvl4pPr>
            <a:lvl5pPr marL="0" indent="1828800">
              <a:spcBef>
                <a:spcPts val="300"/>
              </a:spcBef>
              <a:buSzTx/>
              <a:buNone/>
              <a:defRPr sz="1400">
                <a:solidFill>
                  <a:srgbClr val="4E3B30"/>
                </a:solidFill>
                <a:latin typeface="Franklin Gothic Book"/>
                <a:ea typeface="Franklin Gothic Book"/>
                <a:cs typeface="Franklin Gothic Book"/>
                <a:sym typeface="Franklin Gothic Book"/>
              </a:defRPr>
            </a:lvl5pPr>
          </a:lstStyle>
          <a:p>
            <a:r>
              <a:t>Body Level One</a:t>
            </a:r>
          </a:p>
          <a:p>
            <a:pPr lvl="1"/>
            <a:r>
              <a:t>Body Level Two</a:t>
            </a:r>
          </a:p>
          <a:p>
            <a:pPr lvl="2"/>
            <a:r>
              <a:t>Body Level Three</a:t>
            </a:r>
          </a:p>
          <a:p>
            <a:pPr lvl="3"/>
            <a:r>
              <a:t>Body Level Four</a:t>
            </a:r>
          </a:p>
          <a:p>
            <a:pPr lvl="4"/>
            <a:r>
              <a:t>Body Level Five</a:t>
            </a:r>
          </a:p>
        </p:txBody>
      </p:sp>
      <p:sp>
        <p:nvSpPr>
          <p:cNvPr id="168"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Picture with Caption">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75" name="Picture Placeholder 12"/>
          <p:cNvSpPr>
            <a:spLocks noGrp="1"/>
          </p:cNvSpPr>
          <p:nvPr>
            <p:ph type="pic" sz="half" idx="13"/>
          </p:nvPr>
        </p:nvSpPr>
        <p:spPr>
          <a:xfrm>
            <a:off x="3505200" y="616634"/>
            <a:ext cx="5029200" cy="3657601"/>
          </a:xfrm>
          <a:prstGeom prst="rect">
            <a:avLst/>
          </a:prstGeom>
          <a:ln w="6350">
            <a:solidFill>
              <a:srgbClr val="F0A22E"/>
            </a:solidFill>
            <a:round/>
          </a:ln>
          <a:effectLst>
            <a:reflection stA="49000" endPos="40000" dir="5400000" sy="-100000" algn="bl" rotWithShape="0"/>
          </a:effectLst>
        </p:spPr>
        <p:txBody>
          <a:bodyPr lIns="91439" rIns="91439">
            <a:noAutofit/>
          </a:bodyPr>
          <a:lstStyle/>
          <a:p>
            <a:endParaRPr/>
          </a:p>
        </p:txBody>
      </p:sp>
      <p:sp>
        <p:nvSpPr>
          <p:cNvPr id="176" name="Title Text"/>
          <p:cNvSpPr txBox="1">
            <a:spLocks noGrp="1"/>
          </p:cNvSpPr>
          <p:nvPr>
            <p:ph type="title"/>
          </p:nvPr>
        </p:nvSpPr>
        <p:spPr>
          <a:xfrm>
            <a:off x="381000" y="4993759"/>
            <a:ext cx="5867400" cy="522289"/>
          </a:xfrm>
          <a:prstGeom prst="rect">
            <a:avLst/>
          </a:prstGeom>
        </p:spPr>
        <p:txBody>
          <a:bodyPr/>
          <a:lstStyle>
            <a:lvl1pPr algn="l">
              <a:defRPr sz="20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177" name="Body Level One…"/>
          <p:cNvSpPr txBox="1">
            <a:spLocks noGrp="1"/>
          </p:cNvSpPr>
          <p:nvPr>
            <p:ph type="body" sz="quarter" idx="1"/>
          </p:nvPr>
        </p:nvSpPr>
        <p:spPr>
          <a:xfrm>
            <a:off x="381000" y="5533218"/>
            <a:ext cx="5867400" cy="768351"/>
          </a:xfrm>
          <a:prstGeom prst="rect">
            <a:avLst/>
          </a:prstGeom>
        </p:spPr>
        <p:txBody>
          <a:bodyPr lIns="0" tIns="0" rIns="0" bIns="0"/>
          <a:lstStyle>
            <a:lvl1pPr marL="0" indent="0">
              <a:spcBef>
                <a:spcPts val="300"/>
              </a:spcBef>
              <a:buSzTx/>
              <a:buNone/>
              <a:defRPr sz="1400">
                <a:solidFill>
                  <a:srgbClr val="4E3B30"/>
                </a:solidFill>
                <a:latin typeface="Franklin Gothic Book"/>
                <a:ea typeface="Franklin Gothic Book"/>
                <a:cs typeface="Franklin Gothic Book"/>
                <a:sym typeface="Franklin Gothic Book"/>
              </a:defRPr>
            </a:lvl1pPr>
            <a:lvl2pPr marL="790575" indent="-333375">
              <a:spcBef>
                <a:spcPts val="300"/>
              </a:spcBef>
              <a:buSzPct val="70000"/>
              <a:buChar char=""/>
              <a:defRPr sz="1400">
                <a:solidFill>
                  <a:srgbClr val="4E3B30"/>
                </a:solidFill>
                <a:latin typeface="Franklin Gothic Book"/>
                <a:ea typeface="Franklin Gothic Book"/>
                <a:cs typeface="Franklin Gothic Book"/>
                <a:sym typeface="Franklin Gothic Book"/>
              </a:defRPr>
            </a:lvl2pPr>
            <a:lvl3pPr marL="1234439" indent="-320039">
              <a:spcBef>
                <a:spcPts val="300"/>
              </a:spcBef>
              <a:buSzPct val="70000"/>
              <a:buChar char="✕"/>
              <a:defRPr sz="1400">
                <a:solidFill>
                  <a:srgbClr val="4E3B30"/>
                </a:solidFill>
                <a:latin typeface="Franklin Gothic Book"/>
                <a:ea typeface="Franklin Gothic Book"/>
                <a:cs typeface="Franklin Gothic Book"/>
                <a:sym typeface="Franklin Gothic Book"/>
              </a:defRPr>
            </a:lvl3pPr>
            <a:lvl4pPr marL="1727200" indent="-355600">
              <a:spcBef>
                <a:spcPts val="300"/>
              </a:spcBef>
              <a:buSzPct val="70000"/>
              <a:buChar char=""/>
              <a:defRPr sz="1400">
                <a:solidFill>
                  <a:srgbClr val="4E3B30"/>
                </a:solidFill>
                <a:latin typeface="Franklin Gothic Book"/>
                <a:ea typeface="Franklin Gothic Book"/>
                <a:cs typeface="Franklin Gothic Book"/>
                <a:sym typeface="Franklin Gothic Book"/>
              </a:defRPr>
            </a:lvl4pPr>
            <a:lvl5pPr marL="2184400" indent="-355600">
              <a:spcBef>
                <a:spcPts val="300"/>
              </a:spcBef>
              <a:buSzPct val="60000"/>
              <a:buChar char=""/>
              <a:defRPr sz="1400">
                <a:solidFill>
                  <a:srgbClr val="4E3B30"/>
                </a:solidFill>
                <a:latin typeface="Franklin Gothic Book"/>
                <a:ea typeface="Franklin Gothic Book"/>
                <a:cs typeface="Franklin Gothic Book"/>
                <a:sym typeface="Franklin Gothic Book"/>
              </a:defRPr>
            </a:lvl5pPr>
          </a:lstStyle>
          <a:p>
            <a:r>
              <a:t>Body Level One</a:t>
            </a:r>
          </a:p>
          <a:p>
            <a:pPr lvl="1"/>
            <a:r>
              <a:t>Body Level Two</a:t>
            </a:r>
          </a:p>
          <a:p>
            <a:pPr lvl="2"/>
            <a:r>
              <a:t>Body Level Three</a:t>
            </a:r>
          </a:p>
          <a:p>
            <a:pPr lvl="3"/>
            <a:r>
              <a:t>Body Level Four</a:t>
            </a:r>
          </a:p>
          <a:p>
            <a:pPr lvl="4"/>
            <a:r>
              <a:t>Body Level Five</a:t>
            </a:r>
          </a:p>
        </p:txBody>
      </p:sp>
      <p:sp>
        <p:nvSpPr>
          <p:cNvPr id="178"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185" name="Title Text"/>
          <p:cNvSpPr txBox="1">
            <a:spLocks noGrp="1"/>
          </p:cNvSpPr>
          <p:nvPr>
            <p:ph type="title"/>
          </p:nvPr>
        </p:nvSpPr>
        <p:spPr>
          <a:prstGeom prst="rect">
            <a:avLst/>
          </a:prstGeom>
        </p:spPr>
        <p:txBody>
          <a:bodyPr/>
          <a:lstStyle>
            <a:lvl1pPr>
              <a:defRPr>
                <a:latin typeface="Calibri"/>
                <a:ea typeface="Calibri"/>
                <a:cs typeface="Calibri"/>
                <a:sym typeface="Calibri"/>
              </a:defRPr>
            </a:lvl1pPr>
          </a:lstStyle>
          <a:p>
            <a:r>
              <a:t>Title Text</a:t>
            </a:r>
          </a:p>
        </p:txBody>
      </p:sp>
      <p:sp>
        <p:nvSpPr>
          <p:cNvPr id="186" name="Body Level One…"/>
          <p:cNvSpPr txBox="1">
            <a:spLocks noGrp="1"/>
          </p:cNvSpPr>
          <p:nvPr>
            <p:ph type="body" idx="1"/>
          </p:nvPr>
        </p:nvSpPr>
        <p:spPr>
          <a:prstGeom prst="rect">
            <a:avLst/>
          </a:prstGeom>
        </p:spPr>
        <p:txBody>
          <a:bodyPr/>
          <a:lstStyle>
            <a:lvl1pPr>
              <a:buFont typeface="Arial"/>
              <a:defRPr>
                <a:latin typeface="Calibri"/>
                <a:ea typeface="Calibri"/>
                <a:cs typeface="Calibri"/>
                <a:sym typeface="Calibri"/>
              </a:defRPr>
            </a:lvl1pPr>
            <a:lvl2pPr>
              <a:buFont typeface="Arial"/>
              <a:defRPr>
                <a:latin typeface="Calibri"/>
                <a:ea typeface="Calibri"/>
                <a:cs typeface="Calibri"/>
                <a:sym typeface="Calibri"/>
              </a:defRPr>
            </a:lvl2pPr>
            <a:lvl3pPr>
              <a:buFont typeface="Arial"/>
              <a:defRPr>
                <a:latin typeface="Calibri"/>
                <a:ea typeface="Calibri"/>
                <a:cs typeface="Calibri"/>
                <a:sym typeface="Calibri"/>
              </a:defRPr>
            </a:lvl3pPr>
            <a:lvl4pPr>
              <a:buFont typeface="Arial"/>
              <a:defRPr>
                <a:latin typeface="Calibri"/>
                <a:ea typeface="Calibri"/>
                <a:cs typeface="Calibri"/>
                <a:sym typeface="Calibri"/>
              </a:defRPr>
            </a:lvl4pPr>
            <a:lvl5pPr>
              <a:buFont typeface="Arial"/>
              <a:defRPr>
                <a:latin typeface="Calibri"/>
                <a:ea typeface="Calibri"/>
                <a:cs typeface="Calibri"/>
                <a:sym typeface="Calibri"/>
              </a:defRPr>
            </a:lvl5pPr>
          </a:lstStyle>
          <a:p>
            <a:r>
              <a:t>Body Level One</a:t>
            </a:r>
          </a:p>
          <a:p>
            <a:pPr lvl="1"/>
            <a:r>
              <a:t>Body Level Two</a:t>
            </a:r>
          </a:p>
          <a:p>
            <a:pPr lvl="2"/>
            <a:r>
              <a:t>Body Level Three</a:t>
            </a:r>
          </a:p>
          <a:p>
            <a:pPr lvl="3"/>
            <a:r>
              <a:t>Body Level Four</a:t>
            </a:r>
          </a:p>
          <a:p>
            <a:pPr lvl="4"/>
            <a:r>
              <a:t>Body Level Five</a:t>
            </a:r>
          </a:p>
        </p:txBody>
      </p:sp>
      <p:sp>
        <p:nvSpPr>
          <p:cNvPr id="187" name="Slide Number"/>
          <p:cNvSpPr txBox="1">
            <a:spLocks noGrp="1"/>
          </p:cNvSpPr>
          <p:nvPr>
            <p:ph type="sldNum" sz="quarter" idx="2"/>
          </p:nvPr>
        </p:nvSpPr>
        <p:spPr>
          <a:xfrm>
            <a:off x="8422818" y="6404292"/>
            <a:ext cx="263983" cy="269241"/>
          </a:xfrm>
          <a:prstGeom prst="rect">
            <a:avLst/>
          </a:prstGeom>
        </p:spPr>
        <p:txBody>
          <a:bodyPr anchor="ctr"/>
          <a:lstStyle>
            <a:lvl1pPr>
              <a:defRPr sz="1200">
                <a:solidFill>
                  <a:srgbClr val="888888"/>
                </a:solidFill>
                <a:latin typeface="Calibri"/>
                <a:ea typeface="Calibri"/>
                <a:cs typeface="Calibri"/>
                <a:sym typeface="Calibri"/>
              </a:defRPr>
            </a:lvl1p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Off val="44000"/>
          </a:schemeClr>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45259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384892" y="6245225"/>
            <a:ext cx="301909" cy="288824"/>
          </a:xfrm>
          <a:prstGeom prst="rect">
            <a:avLst/>
          </a:prstGeom>
          <a:ln w="12700">
            <a:miter lim="400000"/>
          </a:ln>
        </p:spPr>
        <p:txBody>
          <a:bodyPr wrap="none" lIns="45719" rIns="45719">
            <a:spAutoFit/>
          </a:bodyPr>
          <a:lstStyle>
            <a:lvl1pPr algn="r">
              <a:defRPr sz="14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ransition spd="med"/>
  <p:txStyles>
    <p:titleStyle>
      <a:lvl1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1pPr>
      <a:lvl2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2pPr>
      <a:lvl3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3pPr>
      <a:lvl4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4pPr>
      <a:lvl5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5pPr>
      <a:lvl6pPr marL="0" marR="0" indent="4572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6pPr>
      <a:lvl7pPr marL="0" marR="0" indent="9144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7pPr>
      <a:lvl8pPr marL="0" marR="0" indent="13716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8pPr>
      <a:lvl9pPr marL="0" marR="0" indent="18288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9pPr>
    </p:titleStyle>
    <p:bodyStyle>
      <a:lvl1pPr marL="342900" marR="0" indent="-342900"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1pPr>
      <a:lvl2pPr marL="783771" marR="0" indent="-326571"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2pPr>
      <a:lvl3pPr marL="1219200" marR="0" indent="-304800"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3pPr>
      <a:lvl4pPr marL="1737360" marR="0" indent="-365760"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4pPr>
      <a:lvl5pPr marL="2194560" marR="0" indent="-365760"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5pPr>
      <a:lvl6pPr marL="2651760" marR="0" indent="-365760"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6pPr>
      <a:lvl7pPr marL="3108960" marR="0" indent="-365760"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7pPr>
      <a:lvl8pPr marL="3566159" marR="0" indent="-365759"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8pPr>
      <a:lvl9pPr marL="4023359" marR="0" indent="-365759"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9pPr>
    </p:bodyStyle>
    <p:otherStyle>
      <a:lvl1pPr marL="0" marR="0" indent="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1pPr>
      <a:lvl2pPr marL="0" marR="0" indent="4572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2pPr>
      <a:lvl3pPr marL="0" marR="0" indent="9144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3pPr>
      <a:lvl4pPr marL="0" marR="0" indent="13716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4pPr>
      <a:lvl5pPr marL="0" marR="0" indent="18288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5pPr>
      <a:lvl6pPr marL="0" marR="0" indent="22860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6pPr>
      <a:lvl7pPr marL="0" marR="0" indent="27432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7pPr>
      <a:lvl8pPr marL="0" marR="0" indent="32004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8pPr>
      <a:lvl9pPr marL="0" marR="0" indent="36576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906016" y="3429001"/>
            <a:ext cx="5930092" cy="1319648"/>
          </a:xfrm>
        </p:spPr>
        <p:txBody>
          <a:bodyPr rtlCol="0" anchor="t">
            <a:normAutofit/>
          </a:bodyPr>
          <a:lstStyle/>
          <a:p>
            <a:pPr>
              <a:lnSpc>
                <a:spcPct val="120000"/>
              </a:lnSpc>
              <a:defRPr/>
            </a:pPr>
            <a:r>
              <a:rPr lang="en-US" altLang="en-US" sz="3300" b="1" dirty="0">
                <a:highlight>
                  <a:srgbClr val="FFFFCC"/>
                </a:highlight>
              </a:rPr>
              <a:t>Week 8 – </a:t>
            </a:r>
            <a:r>
              <a:rPr lang="en-GB" altLang="en-US" sz="3300" b="1" dirty="0">
                <a:highlight>
                  <a:srgbClr val="FFFFCC"/>
                </a:highlight>
              </a:rPr>
              <a:t>Motivation &amp; Feedback</a:t>
            </a:r>
            <a:endParaRPr lang="en-US" altLang="en-US" sz="3300" b="1" dirty="0">
              <a:highlight>
                <a:srgbClr val="FFFF00"/>
              </a:highlight>
            </a:endParaRP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 y="942975"/>
            <a:ext cx="9144000" cy="1548581"/>
          </a:xfrm>
        </p:spPr>
        <p:txBody>
          <a:bodyPr>
            <a:normAutofit/>
          </a:bodyPr>
          <a:lstStyle/>
          <a:p>
            <a:r>
              <a:rPr lang="en-GB" sz="3300" b="1" dirty="0">
                <a:solidFill>
                  <a:srgbClr val="0070C0"/>
                </a:solidFill>
                <a:highlight>
                  <a:srgbClr val="FFFF00"/>
                </a:highlight>
              </a:rPr>
              <a:t>Developing and Managing Individuals and Teams (LCLM5002_BIRM)</a:t>
            </a:r>
          </a:p>
          <a:p>
            <a:endParaRPr lang="en-GB" b="1" dirty="0">
              <a:solidFill>
                <a:srgbClr val="FF0000"/>
              </a:solidFill>
            </a:endParaRPr>
          </a:p>
        </p:txBody>
      </p:sp>
      <p:pic>
        <p:nvPicPr>
          <p:cNvPr id="2" name="Picture 1">
            <a:extLst>
              <a:ext uri="{FF2B5EF4-FFF2-40B4-BE49-F238E27FC236}">
                <a16:creationId xmlns:a16="http://schemas.microsoft.com/office/drawing/2014/main" id="{175DFA8B-A111-553D-7B48-FA6CC05D651A}"/>
              </a:ext>
            </a:extLst>
          </p:cNvPr>
          <p:cNvPicPr>
            <a:picLocks noChangeAspect="1"/>
          </p:cNvPicPr>
          <p:nvPr/>
        </p:nvPicPr>
        <p:blipFill>
          <a:blip r:embed="rId3"/>
          <a:stretch>
            <a:fillRect/>
          </a:stretch>
        </p:blipFill>
        <p:spPr>
          <a:xfrm>
            <a:off x="1" y="5137484"/>
            <a:ext cx="9144000" cy="863266"/>
          </a:xfrm>
          <a:prstGeom prst="rect">
            <a:avLst/>
          </a:prstGeom>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09D17-3312-8DD9-51DF-F4A40AF18249}"/>
              </a:ext>
            </a:extLst>
          </p:cNvPr>
          <p:cNvSpPr>
            <a:spLocks noGrp="1"/>
          </p:cNvSpPr>
          <p:nvPr>
            <p:ph type="title"/>
          </p:nvPr>
        </p:nvSpPr>
        <p:spPr>
          <a:xfrm>
            <a:off x="457200" y="92075"/>
            <a:ext cx="8229600" cy="639762"/>
          </a:xfrm>
        </p:spPr>
        <p:txBody>
          <a:bodyPr>
            <a:normAutofit fontScale="90000"/>
          </a:bodyPr>
          <a:lstStyle/>
          <a:p>
            <a:r>
              <a:rPr lang="en-GB" dirty="0"/>
              <a:t>Activity</a:t>
            </a:r>
          </a:p>
        </p:txBody>
      </p:sp>
      <p:sp>
        <p:nvSpPr>
          <p:cNvPr id="3" name="Text Placeholder 2">
            <a:extLst>
              <a:ext uri="{FF2B5EF4-FFF2-40B4-BE49-F238E27FC236}">
                <a16:creationId xmlns:a16="http://schemas.microsoft.com/office/drawing/2014/main" id="{994BD74C-AB36-3D47-844A-80CC0C5FCC3D}"/>
              </a:ext>
            </a:extLst>
          </p:cNvPr>
          <p:cNvSpPr>
            <a:spLocks noGrp="1"/>
          </p:cNvSpPr>
          <p:nvPr>
            <p:ph type="body" idx="1"/>
          </p:nvPr>
        </p:nvSpPr>
        <p:spPr>
          <a:xfrm>
            <a:off x="457200" y="819150"/>
            <a:ext cx="8229600" cy="4525963"/>
          </a:xfrm>
        </p:spPr>
        <p:txBody>
          <a:bodyPr>
            <a:normAutofit lnSpcReduction="10000"/>
          </a:bodyPr>
          <a:lstStyle/>
          <a:p>
            <a:pPr marL="0" indent="0">
              <a:buNone/>
            </a:pPr>
            <a:r>
              <a:rPr lang="en-GB" b="1" dirty="0"/>
              <a:t>What Motivates You? </a:t>
            </a:r>
          </a:p>
          <a:p>
            <a:pPr marL="0" indent="0">
              <a:buNone/>
            </a:pPr>
            <a:r>
              <a:rPr lang="en-GB" dirty="0"/>
              <a:t>What motivates you to work hard as a student?" </a:t>
            </a:r>
          </a:p>
          <a:p>
            <a:pPr marL="0" indent="0">
              <a:buNone/>
            </a:pPr>
            <a:r>
              <a:rPr lang="en-GB" dirty="0"/>
              <a:t>Or in your current role.</a:t>
            </a:r>
          </a:p>
          <a:p>
            <a:pPr marL="0" indent="0">
              <a:buNone/>
            </a:pPr>
            <a:endParaRPr lang="en-GB" dirty="0"/>
          </a:p>
          <a:p>
            <a:r>
              <a:rPr lang="en-GB" dirty="0"/>
              <a:t>Which motivation is intrinsic? </a:t>
            </a:r>
          </a:p>
          <a:p>
            <a:r>
              <a:rPr lang="en-GB" dirty="0"/>
              <a:t>Which is extrinsic? </a:t>
            </a:r>
          </a:p>
          <a:p>
            <a:r>
              <a:rPr lang="en-GB" dirty="0"/>
              <a:t>Has your motivation changed over time?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74484107"/>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a:xfrm>
            <a:off x="0" y="333375"/>
            <a:ext cx="8229600" cy="1143000"/>
          </a:xfrm>
        </p:spPr>
        <p:txBody>
          <a:bodyPr/>
          <a:lstStyle/>
          <a:p>
            <a:pPr algn="ctr" eaLnBrk="1" fontAlgn="auto" hangingPunct="1">
              <a:spcAft>
                <a:spcPts val="0"/>
              </a:spcAft>
              <a:defRPr/>
            </a:pPr>
            <a:r>
              <a:rPr lang="en-GB" sz="2800" b="1" dirty="0">
                <a:solidFill>
                  <a:schemeClr val="accent1">
                    <a:lumMod val="50000"/>
                  </a:schemeClr>
                </a:solidFill>
              </a:rPr>
              <a:t>MOTIVATION</a:t>
            </a:r>
            <a:endParaRPr lang="en-US" sz="2800" b="1" dirty="0">
              <a:solidFill>
                <a:schemeClr val="accent1">
                  <a:lumMod val="50000"/>
                </a:schemeClr>
              </a:solidFill>
            </a:endParaRPr>
          </a:p>
        </p:txBody>
      </p:sp>
      <p:sp>
        <p:nvSpPr>
          <p:cNvPr id="11267" name="Rectangle 3"/>
          <p:cNvSpPr>
            <a:spLocks noGrp="1" noChangeArrowheads="1"/>
          </p:cNvSpPr>
          <p:nvPr>
            <p:ph type="body" idx="4294967295"/>
          </p:nvPr>
        </p:nvSpPr>
        <p:spPr>
          <a:xfrm>
            <a:off x="0" y="1557338"/>
            <a:ext cx="8229600" cy="4708525"/>
          </a:xfrm>
        </p:spPr>
        <p:txBody>
          <a:bodyPr/>
          <a:lstStyle/>
          <a:p>
            <a:pPr marL="609600" indent="-609600" algn="ctr" eaLnBrk="1" hangingPunct="1">
              <a:buFontTx/>
              <a:buNone/>
            </a:pPr>
            <a:r>
              <a:rPr lang="en-GB" altLang="en-US" sz="2800" b="1">
                <a:solidFill>
                  <a:srgbClr val="0070C0"/>
                </a:solidFill>
              </a:rPr>
              <a:t>	</a:t>
            </a:r>
            <a:r>
              <a:rPr lang="en-GB" altLang="en-US" sz="2400" b="1">
                <a:solidFill>
                  <a:srgbClr val="C00000"/>
                </a:solidFill>
              </a:rPr>
              <a:t>OPENING PREMISE:</a:t>
            </a:r>
          </a:p>
          <a:p>
            <a:pPr marL="609600" indent="-609600" eaLnBrk="1" hangingPunct="1">
              <a:buFontTx/>
              <a:buNone/>
            </a:pPr>
            <a:r>
              <a:rPr lang="en-GB" altLang="en-US" sz="2800" b="1"/>
              <a:t>	</a:t>
            </a:r>
            <a:r>
              <a:rPr lang="en-GB" altLang="en-US" sz="1600"/>
              <a:t>When we do something, we expect a </a:t>
            </a:r>
            <a:r>
              <a:rPr lang="en-GB" altLang="en-US" sz="1600">
                <a:solidFill>
                  <a:srgbClr val="C00000"/>
                </a:solidFill>
              </a:rPr>
              <a:t>reward</a:t>
            </a:r>
            <a:r>
              <a:rPr lang="en-GB" altLang="en-US" sz="1600"/>
              <a:t> –</a:t>
            </a:r>
          </a:p>
          <a:p>
            <a:pPr marL="609600" indent="-609600" eaLnBrk="1" hangingPunct="1">
              <a:buFontTx/>
              <a:buNone/>
            </a:pPr>
            <a:r>
              <a:rPr lang="en-GB" altLang="en-US" sz="1600"/>
              <a:t>					 </a:t>
            </a:r>
            <a:r>
              <a:rPr lang="en-GB" altLang="en-US" sz="1600" i="1"/>
              <a:t>money, praise, fulfilment, ‘thank you’………</a:t>
            </a:r>
          </a:p>
          <a:p>
            <a:pPr marL="609600" indent="-609600" eaLnBrk="1" hangingPunct="1">
              <a:buFontTx/>
              <a:buNone/>
            </a:pPr>
            <a:endParaRPr lang="en-GB" altLang="en-US" sz="1600"/>
          </a:p>
          <a:p>
            <a:pPr marL="609600" indent="-609600" eaLnBrk="1" hangingPunct="1">
              <a:buFontTx/>
              <a:buNone/>
            </a:pPr>
            <a:r>
              <a:rPr lang="en-GB" altLang="en-US" sz="1600"/>
              <a:t>	But the reward is usually driven by a </a:t>
            </a:r>
            <a:r>
              <a:rPr lang="en-GB" altLang="en-US" sz="1600">
                <a:solidFill>
                  <a:srgbClr val="C00000"/>
                </a:solidFill>
              </a:rPr>
              <a:t>need</a:t>
            </a:r>
            <a:r>
              <a:rPr lang="en-GB" altLang="en-US" sz="1600"/>
              <a:t> –</a:t>
            </a:r>
          </a:p>
          <a:p>
            <a:pPr marL="609600" indent="-609600" eaLnBrk="1" hangingPunct="1">
              <a:buFontTx/>
              <a:buNone/>
            </a:pPr>
            <a:r>
              <a:rPr lang="en-GB" altLang="en-US" sz="1600"/>
              <a:t>					</a:t>
            </a:r>
            <a:r>
              <a:rPr lang="en-GB" altLang="en-US" sz="1600" i="1"/>
              <a:t>- need for money, need for fulfilment……</a:t>
            </a:r>
          </a:p>
          <a:p>
            <a:pPr marL="609600" indent="-609600" eaLnBrk="1" hangingPunct="1">
              <a:buFontTx/>
              <a:buNone/>
            </a:pPr>
            <a:r>
              <a:rPr lang="en-GB" altLang="en-US" sz="1600"/>
              <a:t>	</a:t>
            </a:r>
          </a:p>
          <a:p>
            <a:pPr marL="609600" indent="-609600" eaLnBrk="1" hangingPunct="1">
              <a:buFontTx/>
              <a:buNone/>
            </a:pPr>
            <a:r>
              <a:rPr lang="en-GB" altLang="en-US" sz="1600"/>
              <a:t>	This need </a:t>
            </a:r>
            <a:r>
              <a:rPr lang="en-GB" altLang="en-US" sz="1600">
                <a:solidFill>
                  <a:srgbClr val="C00000"/>
                </a:solidFill>
              </a:rPr>
              <a:t>propels us to action </a:t>
            </a:r>
            <a:r>
              <a:rPr lang="en-GB" altLang="en-US" sz="1600"/>
              <a:t>(to do something) in order to get that reward and satisfy the need.</a:t>
            </a:r>
          </a:p>
          <a:p>
            <a:pPr marL="609600" indent="-609600" eaLnBrk="1" hangingPunct="1">
              <a:buFontTx/>
              <a:buNone/>
            </a:pPr>
            <a:endParaRPr lang="en-GB" altLang="en-US" sz="1600"/>
          </a:p>
          <a:p>
            <a:pPr marL="609600" indent="-609600" eaLnBrk="1" hangingPunct="1">
              <a:buFontTx/>
              <a:buNone/>
            </a:pPr>
            <a:r>
              <a:rPr lang="en-GB" altLang="en-US" sz="1600"/>
              <a:t>	This propelling </a:t>
            </a:r>
            <a:r>
              <a:rPr lang="en-GB" altLang="en-US" sz="1600">
                <a:solidFill>
                  <a:srgbClr val="C00000"/>
                </a:solidFill>
              </a:rPr>
              <a:t>force</a:t>
            </a:r>
            <a:r>
              <a:rPr lang="en-GB" altLang="en-US" sz="1600"/>
              <a:t> is what we call </a:t>
            </a:r>
            <a:r>
              <a:rPr lang="en-GB" altLang="en-US" sz="1600" b="1">
                <a:solidFill>
                  <a:srgbClr val="C00000"/>
                </a:solidFill>
              </a:rPr>
              <a:t>motivation</a:t>
            </a:r>
            <a:r>
              <a:rPr lang="en-GB" altLang="en-US" sz="1600"/>
              <a:t>.</a:t>
            </a:r>
            <a:endParaRPr lang="en-US" altLang="en-US" b="1"/>
          </a:p>
        </p:txBody>
      </p:sp>
      <p:pic>
        <p:nvPicPr>
          <p:cNvPr id="2" name="Picture 1">
            <a:extLst>
              <a:ext uri="{FF2B5EF4-FFF2-40B4-BE49-F238E27FC236}">
                <a16:creationId xmlns:a16="http://schemas.microsoft.com/office/drawing/2014/main" id="{2272F4B9-794A-F6AF-D966-020AAD7070FE}"/>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animEffect transition="in" filter="barn(inVertical)">
                                      <p:cBhvr>
                                        <p:cTn id="7" dur="500"/>
                                        <p:tgtEl>
                                          <p:spTgt spid="11267">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11267">
                                            <p:txEl>
                                              <p:pRg st="2" end="2"/>
                                            </p:txEl>
                                          </p:spTgt>
                                        </p:tgtEl>
                                        <p:attrNameLst>
                                          <p:attrName>style.visibility</p:attrName>
                                        </p:attrNameLst>
                                      </p:cBhvr>
                                      <p:to>
                                        <p:strVal val="visible"/>
                                      </p:to>
                                    </p:set>
                                    <p:animEffect transition="in" filter="barn(inVertical)">
                                      <p:cBhvr>
                                        <p:cTn id="10" dur="500"/>
                                        <p:tgtEl>
                                          <p:spTgt spid="11267">
                                            <p:txEl>
                                              <p:pRg st="2" end="2"/>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6" presetClass="entr" presetSubtype="21" fill="hold"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animEffect transition="in" filter="barn(inVertical)">
                                      <p:cBhvr>
                                        <p:cTn id="15" dur="500"/>
                                        <p:tgtEl>
                                          <p:spTgt spid="11267">
                                            <p:txEl>
                                              <p:pRg st="4" end="4"/>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11267">
                                            <p:txEl>
                                              <p:pRg st="5" end="5"/>
                                            </p:txEl>
                                          </p:spTgt>
                                        </p:tgtEl>
                                        <p:attrNameLst>
                                          <p:attrName>style.visibility</p:attrName>
                                        </p:attrNameLst>
                                      </p:cBhvr>
                                      <p:to>
                                        <p:strVal val="visible"/>
                                      </p:to>
                                    </p:set>
                                    <p:animEffect transition="in" filter="barn(inVertical)">
                                      <p:cBhvr>
                                        <p:cTn id="18" dur="500"/>
                                        <p:tgtEl>
                                          <p:spTgt spid="11267">
                                            <p:txEl>
                                              <p:pRg st="5" end="5"/>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21" fill="hold" nodeType="clickEffect">
                                  <p:stCondLst>
                                    <p:cond delay="0"/>
                                  </p:stCondLst>
                                  <p:childTnLst>
                                    <p:set>
                                      <p:cBhvr>
                                        <p:cTn id="22" dur="1" fill="hold">
                                          <p:stCondLst>
                                            <p:cond delay="0"/>
                                          </p:stCondLst>
                                        </p:cTn>
                                        <p:tgtEl>
                                          <p:spTgt spid="11267">
                                            <p:txEl>
                                              <p:pRg st="7" end="7"/>
                                            </p:txEl>
                                          </p:spTgt>
                                        </p:tgtEl>
                                        <p:attrNameLst>
                                          <p:attrName>style.visibility</p:attrName>
                                        </p:attrNameLst>
                                      </p:cBhvr>
                                      <p:to>
                                        <p:strVal val="visible"/>
                                      </p:to>
                                    </p:set>
                                    <p:animEffect transition="in" filter="barn(inVertical)">
                                      <p:cBhvr>
                                        <p:cTn id="23" dur="500"/>
                                        <p:tgtEl>
                                          <p:spTgt spid="11267">
                                            <p:txEl>
                                              <p:pRg st="7" end="7"/>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3" presetClass="entr" presetSubtype="16" fill="hold" nodeType="clickEffect">
                                  <p:stCondLst>
                                    <p:cond delay="0"/>
                                  </p:stCondLst>
                                  <p:childTnLst>
                                    <p:set>
                                      <p:cBhvr>
                                        <p:cTn id="27" dur="1" fill="hold">
                                          <p:stCondLst>
                                            <p:cond delay="0"/>
                                          </p:stCondLst>
                                        </p:cTn>
                                        <p:tgtEl>
                                          <p:spTgt spid="11267">
                                            <p:txEl>
                                              <p:pRg st="9" end="9"/>
                                            </p:txEl>
                                          </p:spTgt>
                                        </p:tgtEl>
                                        <p:attrNameLst>
                                          <p:attrName>style.visibility</p:attrName>
                                        </p:attrNameLst>
                                      </p:cBhvr>
                                      <p:to>
                                        <p:strVal val="visible"/>
                                      </p:to>
                                    </p:set>
                                    <p:anim calcmode="lin" valueType="num">
                                      <p:cBhvr>
                                        <p:cTn id="28" dur="500" fill="hold"/>
                                        <p:tgtEl>
                                          <p:spTgt spid="11267">
                                            <p:txEl>
                                              <p:pRg st="9" end="9"/>
                                            </p:txEl>
                                          </p:spTgt>
                                        </p:tgtEl>
                                        <p:attrNameLst>
                                          <p:attrName>ppt_w</p:attrName>
                                        </p:attrNameLst>
                                      </p:cBhvr>
                                      <p:tavLst>
                                        <p:tav tm="0">
                                          <p:val>
                                            <p:fltVal val="0"/>
                                          </p:val>
                                        </p:tav>
                                        <p:tav tm="100000">
                                          <p:val>
                                            <p:strVal val="#ppt_w"/>
                                          </p:val>
                                        </p:tav>
                                      </p:tavLst>
                                    </p:anim>
                                    <p:anim calcmode="lin" valueType="num">
                                      <p:cBhvr>
                                        <p:cTn id="29" dur="500" fill="hold"/>
                                        <p:tgtEl>
                                          <p:spTgt spid="11267">
                                            <p:txEl>
                                              <p:pRg st="9" end="9"/>
                                            </p:txEl>
                                          </p:spTgt>
                                        </p:tgtEl>
                                        <p:attrNameLst>
                                          <p:attrName>ppt_h</p:attrName>
                                        </p:attrNameLst>
                                      </p:cBhvr>
                                      <p:tavLst>
                                        <p:tav tm="0">
                                          <p:val>
                                            <p:fltVal val="0"/>
                                          </p:val>
                                        </p:tav>
                                        <p:tav tm="100000">
                                          <p:val>
                                            <p:strVal val="#ppt_h"/>
                                          </p:val>
                                        </p:tav>
                                      </p:tavLst>
                                    </p:anim>
                                    <p:animEffect transition="in" filter="fade">
                                      <p:cBhvr>
                                        <p:cTn id="30" dur="500"/>
                                        <p:tgtEl>
                                          <p:spTgt spid="1126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Rectangle 2"/>
          <p:cNvSpPr txBox="1">
            <a:spLocks noGrp="1"/>
          </p:cNvSpPr>
          <p:nvPr>
            <p:ph type="title" idx="4294967295"/>
          </p:nvPr>
        </p:nvSpPr>
        <p:spPr>
          <a:prstGeom prst="rect">
            <a:avLst/>
          </a:prstGeom>
        </p:spPr>
        <p:txBody>
          <a:bodyPr/>
          <a:lstStyle>
            <a:lvl1pPr>
              <a:defRPr sz="2800" b="1"/>
            </a:lvl1pPr>
          </a:lstStyle>
          <a:p>
            <a:r>
              <a:t>MOTIVATION</a:t>
            </a:r>
          </a:p>
        </p:txBody>
      </p:sp>
      <p:sp>
        <p:nvSpPr>
          <p:cNvPr id="200" name="Rectangle 3"/>
          <p:cNvSpPr txBox="1">
            <a:spLocks noGrp="1"/>
          </p:cNvSpPr>
          <p:nvPr>
            <p:ph type="body" idx="4294967295"/>
          </p:nvPr>
        </p:nvSpPr>
        <p:spPr>
          <a:xfrm>
            <a:off x="457200" y="1600200"/>
            <a:ext cx="8229600" cy="4708525"/>
          </a:xfrm>
          <a:prstGeom prst="rect">
            <a:avLst/>
          </a:prstGeom>
        </p:spPr>
        <p:txBody>
          <a:bodyPr/>
          <a:lstStyle/>
          <a:p>
            <a:pPr marL="609600" indent="-609600">
              <a:spcBef>
                <a:spcPts val="600"/>
              </a:spcBef>
              <a:buSzTx/>
              <a:buNone/>
              <a:defRPr sz="2800"/>
            </a:pPr>
            <a:r>
              <a:t>	</a:t>
            </a:r>
            <a:r>
              <a:rPr sz="1400" i="1"/>
              <a:t>There is not a single theory or approach to leadership that fails to recognize that a fundamental quality of leaders – irrespective of whether leadership is innate, learned, situational, or whatever – is an ability to inspire and motivate people.  Motivation is necessary whether you are to lead yourself, lead others or be led by others.</a:t>
            </a:r>
          </a:p>
          <a:p>
            <a:pPr marL="609600" indent="-609600" algn="r">
              <a:spcBef>
                <a:spcPts val="200"/>
              </a:spcBef>
              <a:buSzTx/>
              <a:buNone/>
              <a:defRPr sz="1100"/>
            </a:pPr>
            <a:r>
              <a:t>Clegg, S. </a:t>
            </a:r>
            <a:r>
              <a:rPr i="1"/>
              <a:t>et al </a:t>
            </a:r>
            <a:r>
              <a:t>(2006) </a:t>
            </a:r>
            <a:r>
              <a:rPr i="1"/>
              <a:t>Managing and Organizations. </a:t>
            </a:r>
            <a:r>
              <a:t>Sage </a:t>
            </a:r>
          </a:p>
          <a:p>
            <a:pPr marL="609600" indent="-609600">
              <a:spcBef>
                <a:spcPts val="600"/>
              </a:spcBef>
              <a:buSzTx/>
              <a:buNone/>
              <a:defRPr sz="2800" b="1"/>
            </a:pPr>
            <a:r>
              <a:t>	</a:t>
            </a:r>
            <a:r>
              <a:rPr sz="1600"/>
              <a:t>Motivation</a:t>
            </a:r>
            <a:r>
              <a:rPr sz="1600" b="0"/>
              <a:t> refers to the forces either internal or external to a person that arouse enthusiasm and persistence to pursue a certain course of action.</a:t>
            </a:r>
          </a:p>
          <a:p>
            <a:pPr marL="609600" indent="-609600">
              <a:buSzTx/>
              <a:buNone/>
              <a:defRPr sz="1600"/>
            </a:pPr>
            <a:endParaRPr sz="1600" b="0"/>
          </a:p>
          <a:p>
            <a:pPr marL="609600" indent="-609600">
              <a:spcBef>
                <a:spcPts val="300"/>
              </a:spcBef>
              <a:buSzTx/>
              <a:buNone/>
              <a:defRPr sz="1600"/>
            </a:pPr>
            <a:r>
              <a:t>	</a:t>
            </a:r>
            <a:r>
              <a:rPr b="1"/>
              <a:t>Employee motivation </a:t>
            </a:r>
            <a:r>
              <a:t>affects productivity and so part of a leader’s job is to channel employees’ motivation toward the accomplishment of the organisation’s vision and goals.</a:t>
            </a:r>
          </a:p>
          <a:p>
            <a:pPr marL="609600" indent="-609600">
              <a:buSzTx/>
              <a:buNone/>
              <a:defRPr sz="1600"/>
            </a:pPr>
            <a:endParaRPr/>
          </a:p>
          <a:p>
            <a:pPr marL="609600" indent="-609600">
              <a:spcBef>
                <a:spcPts val="300"/>
              </a:spcBef>
              <a:buSzTx/>
              <a:buNone/>
              <a:defRPr sz="1600"/>
            </a:pPr>
            <a:r>
              <a:t>	The study of motivation helps leaders understand what prompts people to initiate action, what influences their choice of action, and why they persist in that action over time.</a:t>
            </a:r>
          </a:p>
          <a:p>
            <a:pPr marL="609600" indent="-609600" algn="r">
              <a:spcBef>
                <a:spcPts val="200"/>
              </a:spcBef>
              <a:buSzTx/>
              <a:buNone/>
              <a:defRPr sz="1100"/>
            </a:pPr>
            <a:r>
              <a:t>Daft, Richard L. (2008) </a:t>
            </a:r>
            <a:r>
              <a:rPr i="1"/>
              <a:t>The Leadership Experience</a:t>
            </a:r>
            <a:r>
              <a:t>. Thomson Southwestern</a:t>
            </a:r>
          </a:p>
        </p:txBody>
      </p:sp>
      <p:pic>
        <p:nvPicPr>
          <p:cNvPr id="2" name="Picture 1">
            <a:extLst>
              <a:ext uri="{FF2B5EF4-FFF2-40B4-BE49-F238E27FC236}">
                <a16:creationId xmlns:a16="http://schemas.microsoft.com/office/drawing/2014/main" id="{602DECF2-5AEC-A70B-1828-30AEAE491DBD}"/>
              </a:ext>
            </a:extLst>
          </p:cNvPr>
          <p:cNvPicPr>
            <a:picLocks noChangeAspect="1"/>
          </p:cNvPicPr>
          <p:nvPr/>
        </p:nvPicPr>
        <p:blipFill>
          <a:blip r:embed="rId2"/>
          <a:stretch>
            <a:fillRect/>
          </a:stretch>
        </p:blipFill>
        <p:spPr>
          <a:xfrm>
            <a:off x="1" y="5137484"/>
            <a:ext cx="9144000" cy="863266"/>
          </a:xfrm>
          <a:prstGeom prst="rect">
            <a:avLst/>
          </a:prstGeom>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Right Arrow 6"/>
          <p:cNvSpPr/>
          <p:nvPr/>
        </p:nvSpPr>
        <p:spPr>
          <a:xfrm>
            <a:off x="3849687" y="1489075"/>
            <a:ext cx="2235201" cy="1655764"/>
          </a:xfrm>
          <a:prstGeom prst="rightArrow">
            <a:avLst>
              <a:gd name="adj1" fmla="val 50000"/>
              <a:gd name="adj2" fmla="val 50000"/>
            </a:avLst>
          </a:prstGeom>
          <a:solidFill>
            <a:srgbClr val="F2F2F2"/>
          </a:solidFill>
          <a:ln w="25400">
            <a:solidFill>
              <a:srgbClr val="88A3A6"/>
            </a:solidFill>
          </a:ln>
        </p:spPr>
        <p:txBody>
          <a:bodyPr lIns="45719" rIns="45719" anchor="ctr"/>
          <a:lstStyle/>
          <a:p>
            <a:pPr algn="ctr">
              <a:defRPr>
                <a:solidFill>
                  <a:schemeClr val="accent3">
                    <a:lumOff val="44000"/>
                  </a:schemeClr>
                </a:solidFill>
              </a:defRPr>
            </a:pPr>
            <a:endParaRPr/>
          </a:p>
        </p:txBody>
      </p:sp>
      <p:sp>
        <p:nvSpPr>
          <p:cNvPr id="203" name="Right Arrow 2"/>
          <p:cNvSpPr/>
          <p:nvPr/>
        </p:nvSpPr>
        <p:spPr>
          <a:xfrm>
            <a:off x="1258887" y="1484312"/>
            <a:ext cx="2590801" cy="1657351"/>
          </a:xfrm>
          <a:prstGeom prst="rightArrow">
            <a:avLst>
              <a:gd name="adj1" fmla="val 50000"/>
              <a:gd name="adj2" fmla="val 50000"/>
            </a:avLst>
          </a:prstGeom>
          <a:solidFill>
            <a:srgbClr val="F2F2F2"/>
          </a:solidFill>
          <a:ln w="25400">
            <a:solidFill>
              <a:srgbClr val="88A3A6"/>
            </a:solidFill>
          </a:ln>
        </p:spPr>
        <p:txBody>
          <a:bodyPr lIns="45719" rIns="45719" anchor="ctr"/>
          <a:lstStyle/>
          <a:p>
            <a:pPr algn="ctr">
              <a:defRPr>
                <a:solidFill>
                  <a:schemeClr val="accent3">
                    <a:lumOff val="44000"/>
                  </a:schemeClr>
                </a:solidFill>
              </a:defRPr>
            </a:pPr>
            <a:endParaRPr/>
          </a:p>
        </p:txBody>
      </p:sp>
      <p:sp>
        <p:nvSpPr>
          <p:cNvPr id="204" name="Rectangle 2"/>
          <p:cNvSpPr txBox="1">
            <a:spLocks noGrp="1"/>
          </p:cNvSpPr>
          <p:nvPr>
            <p:ph type="title" idx="4294967295"/>
          </p:nvPr>
        </p:nvSpPr>
        <p:spPr>
          <a:prstGeom prst="rect">
            <a:avLst/>
          </a:prstGeom>
        </p:spPr>
        <p:txBody>
          <a:bodyPr/>
          <a:lstStyle>
            <a:lvl1pPr>
              <a:defRPr sz="2800" b="1"/>
            </a:lvl1pPr>
          </a:lstStyle>
          <a:p>
            <a:r>
              <a:rPr dirty="0"/>
              <a:t>MOTIVATION FACTORS</a:t>
            </a:r>
          </a:p>
        </p:txBody>
      </p:sp>
      <p:sp>
        <p:nvSpPr>
          <p:cNvPr id="205" name="Rectangle 3"/>
          <p:cNvSpPr txBox="1">
            <a:spLocks noGrp="1"/>
          </p:cNvSpPr>
          <p:nvPr>
            <p:ph type="body" idx="4294967295"/>
          </p:nvPr>
        </p:nvSpPr>
        <p:spPr>
          <a:xfrm>
            <a:off x="395288" y="1628775"/>
            <a:ext cx="8229601" cy="4708525"/>
          </a:xfrm>
          <a:prstGeom prst="rect">
            <a:avLst/>
          </a:prstGeom>
        </p:spPr>
        <p:txBody>
          <a:bodyPr/>
          <a:lstStyle>
            <a:lvl1pPr marL="609600" indent="-609600">
              <a:spcBef>
                <a:spcPts val="600"/>
              </a:spcBef>
              <a:buSzTx/>
              <a:buNone/>
              <a:defRPr sz="2800"/>
            </a:lvl1pPr>
          </a:lstStyle>
          <a:p>
            <a:r>
              <a:rPr dirty="0"/>
              <a:t>	</a:t>
            </a:r>
          </a:p>
        </p:txBody>
      </p:sp>
      <p:sp>
        <p:nvSpPr>
          <p:cNvPr id="206" name="TextBox 1"/>
          <p:cNvSpPr txBox="1"/>
          <p:nvPr/>
        </p:nvSpPr>
        <p:spPr>
          <a:xfrm>
            <a:off x="1341119" y="1943099"/>
            <a:ext cx="2372362" cy="6198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1200" b="1"/>
            </a:pPr>
            <a:r>
              <a:t>NEED</a:t>
            </a:r>
            <a:r>
              <a:rPr b="0"/>
              <a:t> Creates desire to </a:t>
            </a:r>
            <a:endParaRPr sz="3200"/>
          </a:p>
          <a:p>
            <a:pPr>
              <a:defRPr sz="1200"/>
            </a:pPr>
            <a:r>
              <a:t>fulfil needs (money, friendship, recognition, achievement</a:t>
            </a:r>
          </a:p>
        </p:txBody>
      </p:sp>
      <p:sp>
        <p:nvSpPr>
          <p:cNvPr id="207" name="TextBox 5"/>
          <p:cNvSpPr txBox="1"/>
          <p:nvPr/>
        </p:nvSpPr>
        <p:spPr>
          <a:xfrm>
            <a:off x="4085907" y="2051050"/>
            <a:ext cx="2096136" cy="442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1200" b="1"/>
            </a:pPr>
            <a:r>
              <a:rPr dirty="0"/>
              <a:t>BEHAVIOUR</a:t>
            </a:r>
            <a:r>
              <a:rPr b="0" dirty="0"/>
              <a:t> Results in</a:t>
            </a:r>
            <a:endParaRPr sz="3200" dirty="0"/>
          </a:p>
          <a:p>
            <a:pPr>
              <a:defRPr sz="1200"/>
            </a:pPr>
            <a:r>
              <a:rPr dirty="0"/>
              <a:t>actions to fulfil needs</a:t>
            </a:r>
          </a:p>
        </p:txBody>
      </p:sp>
      <p:sp>
        <p:nvSpPr>
          <p:cNvPr id="208" name="Right Arrow 7"/>
          <p:cNvSpPr/>
          <p:nvPr/>
        </p:nvSpPr>
        <p:spPr>
          <a:xfrm>
            <a:off x="6084887" y="1484312"/>
            <a:ext cx="2344738" cy="1657351"/>
          </a:xfrm>
          <a:prstGeom prst="rightArrow">
            <a:avLst>
              <a:gd name="adj1" fmla="val 50000"/>
              <a:gd name="adj2" fmla="val 50000"/>
            </a:avLst>
          </a:prstGeom>
          <a:solidFill>
            <a:srgbClr val="F2F2F2"/>
          </a:solidFill>
          <a:ln w="25400">
            <a:solidFill>
              <a:srgbClr val="88A3A6"/>
            </a:solidFill>
          </a:ln>
        </p:spPr>
        <p:txBody>
          <a:bodyPr lIns="45719" rIns="45719" anchor="ctr"/>
          <a:lstStyle/>
          <a:p>
            <a:pPr algn="ctr">
              <a:defRPr>
                <a:solidFill>
                  <a:schemeClr val="accent3">
                    <a:lumOff val="44000"/>
                  </a:schemeClr>
                </a:solidFill>
              </a:defRPr>
            </a:pPr>
            <a:endParaRPr/>
          </a:p>
        </p:txBody>
      </p:sp>
      <p:sp>
        <p:nvSpPr>
          <p:cNvPr id="209" name="TextBox 8"/>
          <p:cNvSpPr txBox="1"/>
          <p:nvPr/>
        </p:nvSpPr>
        <p:spPr>
          <a:xfrm>
            <a:off x="6175057" y="2051050"/>
            <a:ext cx="2097723" cy="4420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1200" b="1"/>
            </a:pPr>
            <a:r>
              <a:t>REWARDS</a:t>
            </a:r>
            <a:r>
              <a:rPr b="0"/>
              <a:t> Satisfy needs; intrinsic or extrinsic rewards</a:t>
            </a:r>
          </a:p>
        </p:txBody>
      </p:sp>
      <p:sp>
        <p:nvSpPr>
          <p:cNvPr id="210" name="U-Turn Arrow 9"/>
          <p:cNvSpPr/>
          <p:nvPr/>
        </p:nvSpPr>
        <p:spPr>
          <a:xfrm rot="10800000">
            <a:off x="971550" y="2317749"/>
            <a:ext cx="7754939" cy="1223964"/>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9450"/>
                </a:lnTo>
                <a:cubicBezTo>
                  <a:pt x="0" y="4231"/>
                  <a:pt x="668" y="0"/>
                  <a:pt x="1491" y="0"/>
                </a:cubicBezTo>
                <a:lnTo>
                  <a:pt x="19682" y="0"/>
                </a:lnTo>
                <a:cubicBezTo>
                  <a:pt x="20506" y="0"/>
                  <a:pt x="21174" y="4231"/>
                  <a:pt x="21174" y="9450"/>
                </a:cubicBezTo>
                <a:lnTo>
                  <a:pt x="21174" y="10800"/>
                </a:lnTo>
                <a:lnTo>
                  <a:pt x="21600" y="10800"/>
                </a:lnTo>
                <a:lnTo>
                  <a:pt x="20748" y="16200"/>
                </a:lnTo>
                <a:lnTo>
                  <a:pt x="19895" y="10800"/>
                </a:lnTo>
                <a:lnTo>
                  <a:pt x="20322" y="10800"/>
                </a:lnTo>
                <a:lnTo>
                  <a:pt x="20322" y="9450"/>
                </a:lnTo>
                <a:cubicBezTo>
                  <a:pt x="20322" y="7213"/>
                  <a:pt x="20035" y="5400"/>
                  <a:pt x="19682" y="5400"/>
                </a:cubicBezTo>
                <a:lnTo>
                  <a:pt x="1491" y="5400"/>
                </a:lnTo>
                <a:cubicBezTo>
                  <a:pt x="1138" y="5400"/>
                  <a:pt x="852" y="7213"/>
                  <a:pt x="852" y="9450"/>
                </a:cubicBezTo>
                <a:lnTo>
                  <a:pt x="852" y="21600"/>
                </a:lnTo>
                <a:close/>
              </a:path>
            </a:pathLst>
          </a:custGeom>
          <a:solidFill>
            <a:schemeClr val="accent1"/>
          </a:solidFill>
          <a:ln w="25400">
            <a:solidFill>
              <a:srgbClr val="88A3A6"/>
            </a:solidFill>
          </a:ln>
        </p:spPr>
        <p:txBody>
          <a:bodyPr lIns="45719" rIns="45719" anchor="ctr"/>
          <a:lstStyle/>
          <a:p>
            <a:pPr algn="ctr"/>
            <a:endParaRPr/>
          </a:p>
        </p:txBody>
      </p:sp>
      <p:sp>
        <p:nvSpPr>
          <p:cNvPr id="211" name="TextBox 10"/>
          <p:cNvSpPr txBox="1"/>
          <p:nvPr/>
        </p:nvSpPr>
        <p:spPr>
          <a:xfrm>
            <a:off x="1522094" y="3263899"/>
            <a:ext cx="6861812" cy="2642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1200" b="1"/>
            </a:pPr>
            <a:r>
              <a:t>FEEDBACK </a:t>
            </a:r>
            <a:r>
              <a:rPr b="0"/>
              <a:t>Reward informs person whether behaviour was appropriate and should be used again </a:t>
            </a:r>
          </a:p>
        </p:txBody>
      </p:sp>
      <p:sp>
        <p:nvSpPr>
          <p:cNvPr id="212" name="TextBox 11"/>
          <p:cNvSpPr txBox="1"/>
          <p:nvPr/>
        </p:nvSpPr>
        <p:spPr>
          <a:xfrm>
            <a:off x="2314258" y="4827587"/>
            <a:ext cx="988061" cy="28882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400" b="1"/>
            </a:lvl1pPr>
          </a:lstStyle>
          <a:p>
            <a:r>
              <a:t>Individual</a:t>
            </a:r>
          </a:p>
        </p:txBody>
      </p:sp>
      <p:sp>
        <p:nvSpPr>
          <p:cNvPr id="213" name="TextBox 14"/>
          <p:cNvSpPr txBox="1"/>
          <p:nvPr/>
        </p:nvSpPr>
        <p:spPr>
          <a:xfrm>
            <a:off x="2188844" y="5580062"/>
            <a:ext cx="1524637" cy="28882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400" b="1"/>
            </a:lvl1pPr>
          </a:lstStyle>
          <a:p>
            <a:r>
              <a:t>System-wide</a:t>
            </a:r>
          </a:p>
        </p:txBody>
      </p:sp>
      <p:sp>
        <p:nvSpPr>
          <p:cNvPr id="214" name="TextBox 15"/>
          <p:cNvSpPr txBox="1"/>
          <p:nvPr/>
        </p:nvSpPr>
        <p:spPr>
          <a:xfrm>
            <a:off x="5913120" y="4171950"/>
            <a:ext cx="989648" cy="2888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400" b="1"/>
            </a:lvl1pPr>
          </a:lstStyle>
          <a:p>
            <a:r>
              <a:rPr dirty="0"/>
              <a:t>Intrinsic</a:t>
            </a:r>
          </a:p>
        </p:txBody>
      </p:sp>
      <p:sp>
        <p:nvSpPr>
          <p:cNvPr id="215" name="TextBox 16"/>
          <p:cNvSpPr txBox="1"/>
          <p:nvPr/>
        </p:nvSpPr>
        <p:spPr>
          <a:xfrm>
            <a:off x="4004944" y="4164012"/>
            <a:ext cx="988062" cy="28882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400" b="1"/>
            </a:lvl1pPr>
          </a:lstStyle>
          <a:p>
            <a:r>
              <a:rPr dirty="0"/>
              <a:t>Extrinsic</a:t>
            </a:r>
          </a:p>
        </p:txBody>
      </p:sp>
      <p:sp>
        <p:nvSpPr>
          <p:cNvPr id="216" name="TextBox 17"/>
          <p:cNvSpPr txBox="1"/>
          <p:nvPr/>
        </p:nvSpPr>
        <p:spPr>
          <a:xfrm>
            <a:off x="3779837" y="4722812"/>
            <a:ext cx="1584326" cy="938571"/>
          </a:xfrm>
          <a:prstGeom prst="rect">
            <a:avLst/>
          </a:prstGeom>
          <a:ln>
            <a:solidFill>
              <a:srgbClr val="000000"/>
            </a:solidFill>
            <a:miter/>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1400" b="1"/>
            </a:pPr>
            <a:endParaRPr/>
          </a:p>
          <a:p>
            <a:pPr algn="ctr">
              <a:defRPr sz="1200"/>
            </a:pPr>
            <a:r>
              <a:t>Large merit increase</a:t>
            </a:r>
            <a:endParaRPr sz="3200"/>
          </a:p>
        </p:txBody>
      </p:sp>
      <p:sp>
        <p:nvSpPr>
          <p:cNvPr id="217" name="TextBox 18"/>
          <p:cNvSpPr txBox="1"/>
          <p:nvPr/>
        </p:nvSpPr>
        <p:spPr>
          <a:xfrm>
            <a:off x="5364162" y="4738687"/>
            <a:ext cx="1841501" cy="938571"/>
          </a:xfrm>
          <a:prstGeom prst="rect">
            <a:avLst/>
          </a:prstGeom>
          <a:ln>
            <a:solidFill>
              <a:srgbClr val="000000"/>
            </a:solidFill>
            <a:miter/>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1400" b="1"/>
            </a:pPr>
            <a:endParaRPr/>
          </a:p>
          <a:p>
            <a:pPr>
              <a:defRPr sz="1200"/>
            </a:pPr>
            <a:r>
              <a:t>Feeling of self-fulfilment</a:t>
            </a:r>
            <a:endParaRPr sz="3200"/>
          </a:p>
        </p:txBody>
      </p:sp>
      <p:sp>
        <p:nvSpPr>
          <p:cNvPr id="218" name="TextBox 19"/>
          <p:cNvSpPr txBox="1"/>
          <p:nvPr/>
        </p:nvSpPr>
        <p:spPr>
          <a:xfrm>
            <a:off x="3779837" y="5424487"/>
            <a:ext cx="1584326" cy="938571"/>
          </a:xfrm>
          <a:prstGeom prst="rect">
            <a:avLst/>
          </a:prstGeom>
          <a:ln>
            <a:solidFill>
              <a:srgbClr val="000000"/>
            </a:solidFill>
            <a:miter/>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1400" b="1"/>
            </a:pPr>
            <a:endParaRPr/>
          </a:p>
          <a:p>
            <a:pPr>
              <a:defRPr sz="1200"/>
            </a:pPr>
            <a:r>
              <a:t>Insurance benefits</a:t>
            </a:r>
            <a:endParaRPr sz="3200"/>
          </a:p>
        </p:txBody>
      </p:sp>
      <p:sp>
        <p:nvSpPr>
          <p:cNvPr id="219" name="TextBox 20"/>
          <p:cNvSpPr txBox="1"/>
          <p:nvPr/>
        </p:nvSpPr>
        <p:spPr>
          <a:xfrm>
            <a:off x="5359400" y="5446712"/>
            <a:ext cx="1841500" cy="654781"/>
          </a:xfrm>
          <a:prstGeom prst="rect">
            <a:avLst/>
          </a:prstGeom>
          <a:ln>
            <a:solidFill>
              <a:srgbClr val="000000"/>
            </a:solidFill>
            <a:miter/>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1400" b="1"/>
            </a:pPr>
            <a:endParaRPr/>
          </a:p>
          <a:p>
            <a:pPr>
              <a:defRPr sz="1200"/>
            </a:pPr>
            <a:r>
              <a:t>Pride in being part of a “winning” organization</a:t>
            </a:r>
          </a:p>
        </p:txBody>
      </p:sp>
      <p:sp>
        <p:nvSpPr>
          <p:cNvPr id="220" name="Rectangle 12"/>
          <p:cNvSpPr/>
          <p:nvPr/>
        </p:nvSpPr>
        <p:spPr>
          <a:xfrm>
            <a:off x="1619250" y="4005262"/>
            <a:ext cx="6810375" cy="2592388"/>
          </a:xfrm>
          <a:prstGeom prst="rect">
            <a:avLst/>
          </a:prstGeom>
          <a:ln w="25400">
            <a:solidFill>
              <a:srgbClr val="88A3A6"/>
            </a:solidFill>
          </a:ln>
        </p:spPr>
        <p:txBody>
          <a:bodyPr lIns="45719" rIns="45719" anchor="ctr"/>
          <a:lstStyle/>
          <a:p>
            <a:pPr algn="ctr">
              <a:defRPr>
                <a:solidFill>
                  <a:schemeClr val="accent3">
                    <a:lumOff val="44000"/>
                  </a:schemeClr>
                </a:solidFill>
              </a:defRPr>
            </a:pPr>
            <a:endParaRPr/>
          </a:p>
        </p:txBody>
      </p:sp>
      <p:sp>
        <p:nvSpPr>
          <p:cNvPr id="221" name="TextBox 13"/>
          <p:cNvSpPr txBox="1"/>
          <p:nvPr/>
        </p:nvSpPr>
        <p:spPr>
          <a:xfrm>
            <a:off x="7732395" y="3700462"/>
            <a:ext cx="1170623" cy="2392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r">
              <a:defRPr sz="1000"/>
            </a:pPr>
            <a:r>
              <a:t>Daft, R.L. (2008</a:t>
            </a:r>
            <a:r>
              <a:rPr sz="1100"/>
              <a:t>)</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 name="Rectangle 2"/>
          <p:cNvSpPr txBox="1">
            <a:spLocks noGrp="1"/>
          </p:cNvSpPr>
          <p:nvPr>
            <p:ph type="title" idx="4294967295"/>
          </p:nvPr>
        </p:nvSpPr>
        <p:spPr>
          <a:prstGeom prst="rect">
            <a:avLst/>
          </a:prstGeom>
        </p:spPr>
        <p:txBody>
          <a:bodyPr/>
          <a:lstStyle>
            <a:lvl1pPr>
              <a:defRPr sz="2800" b="1"/>
            </a:lvl1pPr>
          </a:lstStyle>
          <a:p>
            <a:r>
              <a:t>THEORIES OF MOTIVATION</a:t>
            </a:r>
          </a:p>
        </p:txBody>
      </p:sp>
      <p:sp>
        <p:nvSpPr>
          <p:cNvPr id="224" name="Rectangle 3"/>
          <p:cNvSpPr txBox="1">
            <a:spLocks noGrp="1"/>
          </p:cNvSpPr>
          <p:nvPr>
            <p:ph type="body" idx="4294967295"/>
          </p:nvPr>
        </p:nvSpPr>
        <p:spPr>
          <a:xfrm>
            <a:off x="457200" y="1600200"/>
            <a:ext cx="8229600" cy="4708525"/>
          </a:xfrm>
          <a:prstGeom prst="rect">
            <a:avLst/>
          </a:prstGeom>
        </p:spPr>
        <p:txBody>
          <a:bodyPr/>
          <a:lstStyle/>
          <a:p>
            <a:pPr marL="609600" indent="-609600">
              <a:spcBef>
                <a:spcPts val="600"/>
              </a:spcBef>
              <a:buSzTx/>
              <a:buNone/>
              <a:defRPr sz="2800"/>
            </a:pPr>
            <a:r>
              <a:t>	</a:t>
            </a:r>
          </a:p>
          <a:p>
            <a:pPr marL="609600" indent="-609600">
              <a:spcBef>
                <a:spcPts val="600"/>
              </a:spcBef>
              <a:buSzTx/>
              <a:buNone/>
              <a:defRPr sz="2800" b="1"/>
            </a:pPr>
            <a:r>
              <a:t>	</a:t>
            </a:r>
            <a:r>
              <a:rPr sz="2000"/>
              <a:t>CONTENT THEORIES:</a:t>
            </a:r>
          </a:p>
          <a:p>
            <a:pPr marL="609600" indent="-609600">
              <a:spcBef>
                <a:spcPts val="400"/>
              </a:spcBef>
              <a:buSzTx/>
              <a:buNone/>
              <a:defRPr sz="1800" b="1"/>
            </a:pPr>
            <a:r>
              <a:t>	</a:t>
            </a:r>
            <a:r>
              <a:rPr b="0"/>
              <a:t>A body of research that suggests that motivation is driven by wants and needs</a:t>
            </a:r>
            <a:r>
              <a:rPr sz="1600" b="0"/>
              <a:t>.</a:t>
            </a:r>
          </a:p>
          <a:p>
            <a:pPr marL="609600" indent="-609600">
              <a:buSzTx/>
              <a:buNone/>
              <a:defRPr sz="1600" b="1"/>
            </a:pPr>
            <a:endParaRPr sz="1600" b="0"/>
          </a:p>
          <a:p>
            <a:pPr marL="609600" indent="-609600">
              <a:buSzTx/>
              <a:buNone/>
              <a:defRPr sz="1600" b="1"/>
            </a:pPr>
            <a:endParaRPr sz="1600" b="0"/>
          </a:p>
          <a:p>
            <a:pPr marL="609600" indent="-609600">
              <a:spcBef>
                <a:spcPts val="400"/>
              </a:spcBef>
              <a:buSzTx/>
              <a:buNone/>
              <a:defRPr sz="1600" b="1"/>
            </a:pPr>
            <a:r>
              <a:t>	</a:t>
            </a:r>
            <a:r>
              <a:rPr sz="2000"/>
              <a:t>PROCESS THEORIES:</a:t>
            </a:r>
          </a:p>
          <a:p>
            <a:pPr marL="609600" indent="-609600">
              <a:spcBef>
                <a:spcPts val="400"/>
              </a:spcBef>
              <a:buSzTx/>
              <a:buNone/>
              <a:defRPr sz="1800" b="1"/>
            </a:pPr>
            <a:r>
              <a:t>	</a:t>
            </a:r>
            <a:r>
              <a:rPr b="0"/>
              <a:t>The notion that individuals weigh up the value of what they give in return for what they expect to get, so motivation also comprises a rational decision-making process.</a:t>
            </a:r>
          </a:p>
        </p:txBody>
      </p:sp>
      <p:pic>
        <p:nvPicPr>
          <p:cNvPr id="2" name="Picture 1">
            <a:extLst>
              <a:ext uri="{FF2B5EF4-FFF2-40B4-BE49-F238E27FC236}">
                <a16:creationId xmlns:a16="http://schemas.microsoft.com/office/drawing/2014/main" id="{ADA16FB8-5D9A-81F2-B22B-4DEDC8BA6573}"/>
              </a:ext>
            </a:extLst>
          </p:cNvPr>
          <p:cNvPicPr>
            <a:picLocks noChangeAspect="1"/>
          </p:cNvPicPr>
          <p:nvPr/>
        </p:nvPicPr>
        <p:blipFill>
          <a:blip r:embed="rId2"/>
          <a:stretch>
            <a:fillRect/>
          </a:stretch>
        </p:blipFill>
        <p:spPr>
          <a:xfrm>
            <a:off x="0" y="6059653"/>
            <a:ext cx="9144000" cy="863266"/>
          </a:xfrm>
          <a:prstGeom prst="rect">
            <a:avLst/>
          </a:prstGeom>
        </p:spPr>
      </p:pic>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 name="Rectangle 2"/>
          <p:cNvSpPr txBox="1">
            <a:spLocks noGrp="1"/>
          </p:cNvSpPr>
          <p:nvPr>
            <p:ph type="title" idx="4294967295"/>
          </p:nvPr>
        </p:nvSpPr>
        <p:spPr>
          <a:prstGeom prst="rect">
            <a:avLst/>
          </a:prstGeom>
        </p:spPr>
        <p:txBody>
          <a:bodyPr/>
          <a:lstStyle/>
          <a:p>
            <a:pPr>
              <a:defRPr sz="2800" b="1"/>
            </a:pPr>
            <a:r>
              <a:t>THEORIES OF MOTIVATION</a:t>
            </a:r>
            <a:br/>
            <a:r>
              <a:rPr sz="2000"/>
              <a:t>CONTENT THEORIES</a:t>
            </a:r>
          </a:p>
        </p:txBody>
      </p:sp>
      <p:sp>
        <p:nvSpPr>
          <p:cNvPr id="227" name="Rectangle 3"/>
          <p:cNvSpPr txBox="1">
            <a:spLocks noGrp="1"/>
          </p:cNvSpPr>
          <p:nvPr>
            <p:ph type="body" idx="4294967295"/>
          </p:nvPr>
        </p:nvSpPr>
        <p:spPr>
          <a:xfrm>
            <a:off x="457200" y="1600200"/>
            <a:ext cx="8229600" cy="4708525"/>
          </a:xfrm>
          <a:prstGeom prst="rect">
            <a:avLst/>
          </a:prstGeom>
        </p:spPr>
        <p:txBody>
          <a:bodyPr/>
          <a:lstStyle/>
          <a:p>
            <a:pPr marL="609600" indent="-609600" algn="ctr">
              <a:spcBef>
                <a:spcPts val="400"/>
              </a:spcBef>
              <a:buSzTx/>
              <a:buNone/>
              <a:defRPr sz="2000" b="1"/>
            </a:pPr>
            <a:r>
              <a:t>(1) Scientific Management </a:t>
            </a:r>
          </a:p>
          <a:p>
            <a:pPr marL="609600" indent="-609600" algn="ctr">
              <a:spcBef>
                <a:spcPts val="400"/>
              </a:spcBef>
              <a:buSzTx/>
              <a:buNone/>
              <a:defRPr sz="1800" i="1"/>
            </a:pPr>
            <a:r>
              <a:t>Frederick W. Taylor (1911)</a:t>
            </a:r>
          </a:p>
          <a:p>
            <a:pPr marL="609600" indent="-609600">
              <a:spcBef>
                <a:spcPts val="400"/>
              </a:spcBef>
              <a:buSzTx/>
              <a:buNone/>
              <a:defRPr sz="1800" b="1"/>
            </a:pPr>
            <a:r>
              <a:t>	</a:t>
            </a:r>
          </a:p>
          <a:p>
            <a:pPr marL="1143000" lvl="2" indent="-228600">
              <a:lnSpc>
                <a:spcPct val="90000"/>
              </a:lnSpc>
              <a:spcBef>
                <a:spcPts val="400"/>
              </a:spcBef>
              <a:defRPr sz="2000"/>
            </a:pPr>
            <a:r>
              <a:t>Job standardisation and job specialisation</a:t>
            </a:r>
            <a:endParaRPr sz="2400"/>
          </a:p>
          <a:p>
            <a:pPr marL="0" lvl="2" indent="914400">
              <a:lnSpc>
                <a:spcPct val="90000"/>
              </a:lnSpc>
              <a:spcBef>
                <a:spcPts val="500"/>
              </a:spcBef>
              <a:buSzTx/>
              <a:buNone/>
              <a:defRPr sz="2000"/>
            </a:pPr>
            <a:endParaRPr sz="2400"/>
          </a:p>
          <a:p>
            <a:pPr marL="1143000" lvl="2" indent="-228600">
              <a:lnSpc>
                <a:spcPct val="90000"/>
              </a:lnSpc>
              <a:spcBef>
                <a:spcPts val="400"/>
              </a:spcBef>
              <a:defRPr sz="2000"/>
            </a:pPr>
            <a:r>
              <a:t>Employees must see managers as friends, not antagonists, in helping them earn higher wages</a:t>
            </a:r>
            <a:endParaRPr sz="2400"/>
          </a:p>
          <a:p>
            <a:pPr marL="0" lvl="2" indent="914400">
              <a:lnSpc>
                <a:spcPct val="90000"/>
              </a:lnSpc>
              <a:spcBef>
                <a:spcPts val="500"/>
              </a:spcBef>
              <a:buSzTx/>
              <a:buNone/>
              <a:defRPr sz="2000"/>
            </a:pPr>
            <a:endParaRPr sz="2400"/>
          </a:p>
          <a:p>
            <a:pPr marL="1143000" lvl="2" indent="-228600">
              <a:lnSpc>
                <a:spcPct val="90000"/>
              </a:lnSpc>
              <a:spcBef>
                <a:spcPts val="400"/>
              </a:spcBef>
              <a:defRPr sz="2000"/>
            </a:pPr>
            <a:r>
              <a:t>People are motivated by money</a:t>
            </a:r>
          </a:p>
        </p:txBody>
      </p:sp>
      <p:pic>
        <p:nvPicPr>
          <p:cNvPr id="2" name="Picture 1">
            <a:extLst>
              <a:ext uri="{FF2B5EF4-FFF2-40B4-BE49-F238E27FC236}">
                <a16:creationId xmlns:a16="http://schemas.microsoft.com/office/drawing/2014/main" id="{50BB98A7-B3DD-FA15-878B-746F121F5E6D}"/>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idx="4294967295"/>
          </p:nvPr>
        </p:nvSpPr>
        <p:spPr>
          <a:xfrm>
            <a:off x="19784" y="404664"/>
            <a:ext cx="8229600" cy="1295400"/>
          </a:xfrm>
        </p:spPr>
        <p:txBody>
          <a:bodyPr/>
          <a:lstStyle/>
          <a:p>
            <a:pPr marL="838200" indent="-838200" algn="ctr" eaLnBrk="1" hangingPunct="1">
              <a:defRPr/>
            </a:pPr>
            <a:r>
              <a:rPr lang="en-GB" altLang="en-US" sz="2400" b="1" dirty="0"/>
              <a:t>Hawthorne Experiments</a:t>
            </a:r>
            <a:br>
              <a:rPr lang="en-GB" altLang="en-US" sz="2400" b="1" dirty="0"/>
            </a:br>
            <a:br>
              <a:rPr lang="en-GB" altLang="en-US" sz="2400" b="1" dirty="0"/>
            </a:br>
            <a:r>
              <a:rPr lang="en-GB" altLang="en-US" sz="2000" b="1" dirty="0"/>
              <a:t>Elton Mayo (1927)</a:t>
            </a:r>
          </a:p>
        </p:txBody>
      </p:sp>
      <p:sp>
        <p:nvSpPr>
          <p:cNvPr id="16387" name="Rectangle 3"/>
          <p:cNvSpPr>
            <a:spLocks noGrp="1" noChangeArrowheads="1"/>
          </p:cNvSpPr>
          <p:nvPr>
            <p:ph type="body" idx="4294967295"/>
          </p:nvPr>
        </p:nvSpPr>
        <p:spPr>
          <a:xfrm>
            <a:off x="323528" y="1844824"/>
            <a:ext cx="8229600" cy="4608513"/>
          </a:xfrm>
        </p:spPr>
        <p:txBody>
          <a:bodyPr/>
          <a:lstStyle/>
          <a:p>
            <a:pPr marL="609600" indent="-609600" eaLnBrk="1" hangingPunct="1">
              <a:lnSpc>
                <a:spcPct val="90000"/>
              </a:lnSpc>
            </a:pPr>
            <a:r>
              <a:rPr lang="en-GB" altLang="en-US" sz="2000" dirty="0"/>
              <a:t>Experiments carried out at the Hawthorne plant of Western Electric in Chicago</a:t>
            </a:r>
          </a:p>
          <a:p>
            <a:pPr marL="609600" indent="-609600" eaLnBrk="1" hangingPunct="1">
              <a:lnSpc>
                <a:spcPct val="90000"/>
              </a:lnSpc>
            </a:pPr>
            <a:r>
              <a:rPr lang="en-GB" altLang="en-US" sz="2000" dirty="0"/>
              <a:t>Employees raised their performance after their working conditions were discussed with them – extra attention given to them and the apparent interest shown in them by management</a:t>
            </a:r>
          </a:p>
          <a:p>
            <a:pPr marL="609600" indent="-609600" eaLnBrk="1" hangingPunct="1">
              <a:lnSpc>
                <a:spcPct val="90000"/>
              </a:lnSpc>
            </a:pPr>
            <a:r>
              <a:rPr lang="en-GB" altLang="en-US" sz="2000" dirty="0"/>
              <a:t>Workers appeared to welcome the opportunity to have someone to talk to about their feelings and problems in a friendly atmosphere</a:t>
            </a:r>
          </a:p>
          <a:p>
            <a:pPr marL="609600" indent="-609600" eaLnBrk="1" hangingPunct="1">
              <a:lnSpc>
                <a:spcPct val="90000"/>
              </a:lnSpc>
            </a:pPr>
            <a:r>
              <a:rPr lang="en-GB" altLang="en-US" sz="2000" dirty="0"/>
              <a:t>This placed the “Human elements” into the management of people.  It demonstrated the need to see work processes as a collective co-operative activity rather than an individual, isolated one motivated  by money. </a:t>
            </a:r>
            <a:r>
              <a:rPr lang="en-GB" altLang="en-US" sz="2000" i="1" dirty="0"/>
              <a:t>(“These studies gave substance to a growing suspicion that the Classical view of organisations as being people by ‘machines’ motivated by money was badly flawed”… </a:t>
            </a:r>
            <a:r>
              <a:rPr lang="en-GB" altLang="en-US" sz="1600" i="1" dirty="0"/>
              <a:t>Burns, 1996</a:t>
            </a:r>
            <a:r>
              <a:rPr lang="en-GB" altLang="en-US" sz="2000" i="1" dirty="0"/>
              <a:t>)</a:t>
            </a:r>
            <a:endParaRPr lang="en-GB" altLang="en-US" sz="2000" dirty="0"/>
          </a:p>
        </p:txBody>
      </p:sp>
      <p:pic>
        <p:nvPicPr>
          <p:cNvPr id="2" name="Picture 1">
            <a:extLst>
              <a:ext uri="{FF2B5EF4-FFF2-40B4-BE49-F238E27FC236}">
                <a16:creationId xmlns:a16="http://schemas.microsoft.com/office/drawing/2014/main" id="{A32D9F9F-8DD7-BAA4-18E3-59E418587075}"/>
              </a:ext>
            </a:extLst>
          </p:cNvPr>
          <p:cNvPicPr>
            <a:picLocks noChangeAspect="1"/>
          </p:cNvPicPr>
          <p:nvPr/>
        </p:nvPicPr>
        <p:blipFill>
          <a:blip r:embed="rId3"/>
          <a:stretch>
            <a:fillRect/>
          </a:stretch>
        </p:blipFill>
        <p:spPr>
          <a:xfrm>
            <a:off x="1" y="5137484"/>
            <a:ext cx="9144000" cy="863266"/>
          </a:xfrm>
          <a:prstGeom prst="rect">
            <a:avLst/>
          </a:prstGeom>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 name="Rectangle 2"/>
          <p:cNvSpPr txBox="1">
            <a:spLocks noGrp="1"/>
          </p:cNvSpPr>
          <p:nvPr>
            <p:ph type="title" idx="4294967295"/>
          </p:nvPr>
        </p:nvSpPr>
        <p:spPr>
          <a:xfrm>
            <a:off x="526255" y="7144"/>
            <a:ext cx="8229601" cy="1081088"/>
          </a:xfrm>
          <a:prstGeom prst="rect">
            <a:avLst/>
          </a:prstGeom>
        </p:spPr>
        <p:txBody>
          <a:bodyPr/>
          <a:lstStyle/>
          <a:p>
            <a:pPr>
              <a:defRPr sz="2400" b="1"/>
            </a:pPr>
            <a:r>
              <a:rPr dirty="0"/>
              <a:t>THEORIES OF MOTIVATION</a:t>
            </a:r>
            <a:br>
              <a:rPr dirty="0"/>
            </a:br>
            <a:r>
              <a:rPr sz="1800" dirty="0"/>
              <a:t>CONTENT THEORIES  </a:t>
            </a:r>
          </a:p>
        </p:txBody>
      </p:sp>
      <p:sp>
        <p:nvSpPr>
          <p:cNvPr id="230" name="Rectangle 3"/>
          <p:cNvSpPr txBox="1">
            <a:spLocks noGrp="1"/>
          </p:cNvSpPr>
          <p:nvPr>
            <p:ph type="body" idx="4294967295"/>
          </p:nvPr>
        </p:nvSpPr>
        <p:spPr>
          <a:xfrm>
            <a:off x="395288" y="1773238"/>
            <a:ext cx="8229601" cy="4608513"/>
          </a:xfrm>
          <a:prstGeom prst="rect">
            <a:avLst/>
          </a:prstGeom>
        </p:spPr>
        <p:txBody>
          <a:bodyPr/>
          <a:lstStyle/>
          <a:p>
            <a:pPr marL="0" indent="0">
              <a:buNone/>
            </a:pPr>
            <a:endParaRPr dirty="0"/>
          </a:p>
        </p:txBody>
      </p:sp>
      <p:sp>
        <p:nvSpPr>
          <p:cNvPr id="231" name="Text Box 15"/>
          <p:cNvSpPr txBox="1"/>
          <p:nvPr/>
        </p:nvSpPr>
        <p:spPr>
          <a:xfrm>
            <a:off x="656907" y="5805487"/>
            <a:ext cx="7757161" cy="6173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spcBef>
                <a:spcPts val="1000"/>
              </a:spcBef>
            </a:lvl1pPr>
          </a:lstStyle>
          <a:p>
            <a:r>
              <a:rPr dirty="0"/>
              <a:t>Hierarchy of human needs – starting at the lowest or basic level, an individual had to satisfy the needs at that level before moving up to the next</a:t>
            </a:r>
          </a:p>
        </p:txBody>
      </p:sp>
      <p:sp>
        <p:nvSpPr>
          <p:cNvPr id="232" name="Line 15"/>
          <p:cNvSpPr/>
          <p:nvPr/>
        </p:nvSpPr>
        <p:spPr>
          <a:xfrm>
            <a:off x="2555875" y="5445125"/>
            <a:ext cx="4679951" cy="0"/>
          </a:xfrm>
          <a:prstGeom prst="line">
            <a:avLst/>
          </a:prstGeom>
          <a:ln>
            <a:solidFill>
              <a:srgbClr val="000000"/>
            </a:solidFill>
          </a:ln>
        </p:spPr>
        <p:txBody>
          <a:bodyPr lIns="45719" rIns="45719"/>
          <a:lstStyle/>
          <a:p>
            <a:endParaRPr/>
          </a:p>
        </p:txBody>
      </p:sp>
      <p:sp>
        <p:nvSpPr>
          <p:cNvPr id="233" name="Line 16"/>
          <p:cNvSpPr/>
          <p:nvPr/>
        </p:nvSpPr>
        <p:spPr>
          <a:xfrm flipV="1">
            <a:off x="2555874" y="1989138"/>
            <a:ext cx="2087564" cy="3455988"/>
          </a:xfrm>
          <a:prstGeom prst="line">
            <a:avLst/>
          </a:prstGeom>
          <a:ln>
            <a:solidFill>
              <a:srgbClr val="000000"/>
            </a:solidFill>
          </a:ln>
        </p:spPr>
        <p:txBody>
          <a:bodyPr lIns="45719" rIns="45719"/>
          <a:lstStyle/>
          <a:p>
            <a:endParaRPr/>
          </a:p>
        </p:txBody>
      </p:sp>
      <p:sp>
        <p:nvSpPr>
          <p:cNvPr id="234" name="Line 17"/>
          <p:cNvSpPr/>
          <p:nvPr/>
        </p:nvSpPr>
        <p:spPr>
          <a:xfrm>
            <a:off x="4643437" y="1989138"/>
            <a:ext cx="2520951" cy="3455988"/>
          </a:xfrm>
          <a:prstGeom prst="line">
            <a:avLst/>
          </a:prstGeom>
          <a:ln>
            <a:solidFill>
              <a:srgbClr val="000000"/>
            </a:solidFill>
          </a:ln>
        </p:spPr>
        <p:txBody>
          <a:bodyPr lIns="45719" rIns="45719"/>
          <a:lstStyle/>
          <a:p>
            <a:endParaRPr/>
          </a:p>
        </p:txBody>
      </p:sp>
      <p:sp>
        <p:nvSpPr>
          <p:cNvPr id="235" name="Line 18"/>
          <p:cNvSpPr/>
          <p:nvPr/>
        </p:nvSpPr>
        <p:spPr>
          <a:xfrm>
            <a:off x="2916238" y="4868862"/>
            <a:ext cx="3816351" cy="1"/>
          </a:xfrm>
          <a:prstGeom prst="line">
            <a:avLst/>
          </a:prstGeom>
          <a:ln>
            <a:solidFill>
              <a:srgbClr val="000000"/>
            </a:solidFill>
          </a:ln>
        </p:spPr>
        <p:txBody>
          <a:bodyPr lIns="45719" rIns="45719"/>
          <a:lstStyle/>
          <a:p>
            <a:endParaRPr/>
          </a:p>
        </p:txBody>
      </p:sp>
      <p:sp>
        <p:nvSpPr>
          <p:cNvPr id="236" name="Line 19"/>
          <p:cNvSpPr/>
          <p:nvPr/>
        </p:nvSpPr>
        <p:spPr>
          <a:xfrm>
            <a:off x="3276599" y="4221162"/>
            <a:ext cx="3024190" cy="1"/>
          </a:xfrm>
          <a:prstGeom prst="line">
            <a:avLst/>
          </a:prstGeom>
          <a:ln>
            <a:solidFill>
              <a:srgbClr val="000000"/>
            </a:solidFill>
          </a:ln>
        </p:spPr>
        <p:txBody>
          <a:bodyPr lIns="45719" rIns="45719"/>
          <a:lstStyle/>
          <a:p>
            <a:endParaRPr/>
          </a:p>
        </p:txBody>
      </p:sp>
      <p:sp>
        <p:nvSpPr>
          <p:cNvPr id="237" name="Line 20"/>
          <p:cNvSpPr/>
          <p:nvPr/>
        </p:nvSpPr>
        <p:spPr>
          <a:xfrm>
            <a:off x="3635374" y="3573462"/>
            <a:ext cx="2160589" cy="1"/>
          </a:xfrm>
          <a:prstGeom prst="line">
            <a:avLst/>
          </a:prstGeom>
          <a:ln>
            <a:solidFill>
              <a:srgbClr val="000000"/>
            </a:solidFill>
          </a:ln>
        </p:spPr>
        <p:txBody>
          <a:bodyPr lIns="45719" rIns="45719"/>
          <a:lstStyle/>
          <a:p>
            <a:endParaRPr/>
          </a:p>
        </p:txBody>
      </p:sp>
      <p:sp>
        <p:nvSpPr>
          <p:cNvPr id="238" name="Line 21"/>
          <p:cNvSpPr/>
          <p:nvPr/>
        </p:nvSpPr>
        <p:spPr>
          <a:xfrm>
            <a:off x="4140200" y="2852738"/>
            <a:ext cx="1152526" cy="1"/>
          </a:xfrm>
          <a:prstGeom prst="line">
            <a:avLst/>
          </a:prstGeom>
          <a:ln>
            <a:solidFill>
              <a:srgbClr val="000000"/>
            </a:solidFill>
          </a:ln>
        </p:spPr>
        <p:txBody>
          <a:bodyPr lIns="45719" rIns="45719"/>
          <a:lstStyle/>
          <a:p>
            <a:endParaRPr/>
          </a:p>
        </p:txBody>
      </p:sp>
      <p:sp>
        <p:nvSpPr>
          <p:cNvPr id="239" name="Text Box 22"/>
          <p:cNvSpPr txBox="1"/>
          <p:nvPr/>
        </p:nvSpPr>
        <p:spPr>
          <a:xfrm>
            <a:off x="3033395" y="4941887"/>
            <a:ext cx="3580448" cy="119828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defRPr sz="1400" b="1"/>
            </a:pPr>
            <a:r>
              <a:t>Physiological needs</a:t>
            </a:r>
            <a:endParaRPr sz="3200"/>
          </a:p>
          <a:p>
            <a:pPr algn="ctr">
              <a:defRPr sz="1400" i="1"/>
            </a:pPr>
            <a:r>
              <a:t>  (hunger, thirst, sleep,  shelter)</a:t>
            </a:r>
            <a:endParaRPr sz="3200"/>
          </a:p>
        </p:txBody>
      </p:sp>
      <p:sp>
        <p:nvSpPr>
          <p:cNvPr id="240" name="Text Box 24"/>
          <p:cNvSpPr txBox="1"/>
          <p:nvPr/>
        </p:nvSpPr>
        <p:spPr>
          <a:xfrm>
            <a:off x="3465194" y="4292600"/>
            <a:ext cx="2716850" cy="5538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defRPr sz="1400" b="1"/>
            </a:pPr>
            <a:r>
              <a:t>Safety Needs</a:t>
            </a:r>
            <a:endParaRPr sz="3200"/>
          </a:p>
          <a:p>
            <a:pPr algn="ctr">
              <a:defRPr i="1"/>
            </a:pPr>
            <a:r>
              <a:t>   </a:t>
            </a:r>
            <a:r>
              <a:rPr sz="1400"/>
              <a:t>(security from harm)</a:t>
            </a:r>
          </a:p>
        </p:txBody>
      </p:sp>
      <p:sp>
        <p:nvSpPr>
          <p:cNvPr id="241" name="Text Box 25"/>
          <p:cNvSpPr txBox="1"/>
          <p:nvPr/>
        </p:nvSpPr>
        <p:spPr>
          <a:xfrm>
            <a:off x="3609658" y="3644900"/>
            <a:ext cx="2285047" cy="4920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defRPr sz="1400" b="1"/>
            </a:pPr>
            <a:r>
              <a:t>Social Needs</a:t>
            </a:r>
            <a:endParaRPr sz="3200"/>
          </a:p>
          <a:p>
            <a:pPr algn="ctr">
              <a:defRPr sz="1400" i="1"/>
            </a:pPr>
            <a:r>
              <a:t>   (belonging, love)</a:t>
            </a:r>
          </a:p>
        </p:txBody>
      </p:sp>
      <p:sp>
        <p:nvSpPr>
          <p:cNvPr id="242" name="Text Box 26"/>
          <p:cNvSpPr txBox="1"/>
          <p:nvPr/>
        </p:nvSpPr>
        <p:spPr>
          <a:xfrm>
            <a:off x="3896994" y="2924175"/>
            <a:ext cx="1637350" cy="4920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defRPr sz="1400" b="1"/>
            </a:pPr>
            <a:r>
              <a:rPr dirty="0"/>
              <a:t>Esteem Needs</a:t>
            </a:r>
            <a:endParaRPr sz="3200" dirty="0"/>
          </a:p>
          <a:p>
            <a:pPr algn="ctr">
              <a:defRPr sz="1400" b="1"/>
            </a:pPr>
            <a:r>
              <a:rPr dirty="0"/>
              <a:t>   </a:t>
            </a:r>
            <a:r>
              <a:rPr b="0" i="1" dirty="0"/>
              <a:t>(self-respect)</a:t>
            </a:r>
          </a:p>
        </p:txBody>
      </p:sp>
      <p:sp>
        <p:nvSpPr>
          <p:cNvPr id="243" name="Text Box 27"/>
          <p:cNvSpPr txBox="1"/>
          <p:nvPr/>
        </p:nvSpPr>
        <p:spPr>
          <a:xfrm>
            <a:off x="3465194" y="2205038"/>
            <a:ext cx="2285050" cy="4920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defRPr sz="1400" b="1"/>
            </a:pPr>
            <a:r>
              <a:t>Self actualisation</a:t>
            </a:r>
            <a:endParaRPr sz="3200"/>
          </a:p>
          <a:p>
            <a:pPr algn="ctr">
              <a:defRPr sz="1400" i="1"/>
            </a:pPr>
            <a:r>
              <a:t>   (realisation of  potential)</a:t>
            </a:r>
          </a:p>
        </p:txBody>
      </p:sp>
      <p:sp>
        <p:nvSpPr>
          <p:cNvPr id="244" name="Line 38"/>
          <p:cNvSpPr/>
          <p:nvPr/>
        </p:nvSpPr>
        <p:spPr>
          <a:xfrm flipV="1">
            <a:off x="7812088" y="1989138"/>
            <a:ext cx="1" cy="3384551"/>
          </a:xfrm>
          <a:prstGeom prst="line">
            <a:avLst/>
          </a:prstGeom>
          <a:ln w="38100">
            <a:solidFill>
              <a:srgbClr val="000000"/>
            </a:solidFill>
            <a:tailEnd type="triangle"/>
          </a:ln>
        </p:spPr>
        <p:txBody>
          <a:bodyPr lIns="45719" rIns="45719"/>
          <a:lstStyle/>
          <a:p>
            <a:endParaRPr/>
          </a:p>
        </p:txBody>
      </p:sp>
      <p:sp>
        <p:nvSpPr>
          <p:cNvPr id="245" name="Rectangle 1"/>
          <p:cNvSpPr txBox="1"/>
          <p:nvPr/>
        </p:nvSpPr>
        <p:spPr>
          <a:xfrm>
            <a:off x="3138169" y="1058244"/>
            <a:ext cx="3043875" cy="6427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defRPr sz="2000" b="1"/>
            </a:pPr>
            <a:r>
              <a:rPr dirty="0"/>
              <a:t>(2) Hierarchy of Needs</a:t>
            </a:r>
          </a:p>
          <a:p>
            <a:pPr algn="ctr">
              <a:defRPr i="1"/>
            </a:pPr>
            <a:r>
              <a:rPr dirty="0"/>
              <a:t>Abraham Maslow (1943)</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47" name="Title 1"/>
          <p:cNvSpPr txBox="1">
            <a:spLocks noGrp="1"/>
          </p:cNvSpPr>
          <p:nvPr>
            <p:ph type="title"/>
          </p:nvPr>
        </p:nvSpPr>
        <p:spPr>
          <a:xfrm>
            <a:off x="228599" y="0"/>
            <a:ext cx="8686801" cy="841248"/>
          </a:xfrm>
          <a:prstGeom prst="rect">
            <a:avLst/>
          </a:prstGeom>
        </p:spPr>
        <p:txBody>
          <a:bodyPr/>
          <a:lstStyle>
            <a:lvl1pPr algn="ctr">
              <a:defRPr sz="2000">
                <a:solidFill>
                  <a:srgbClr val="000000"/>
                </a:solidFill>
              </a:defRPr>
            </a:lvl1pPr>
          </a:lstStyle>
          <a:p>
            <a:r>
              <a:rPr dirty="0"/>
              <a:t>Steers &amp; porter’s application of </a:t>
            </a:r>
            <a:r>
              <a:rPr dirty="0" err="1"/>
              <a:t>maslow</a:t>
            </a:r>
            <a:r>
              <a:rPr dirty="0"/>
              <a:t> to the workplace</a:t>
            </a:r>
          </a:p>
        </p:txBody>
      </p:sp>
      <p:pic>
        <p:nvPicPr>
          <p:cNvPr id="248" name="Picture 2" descr="Picture 2"/>
          <p:cNvPicPr>
            <a:picLocks noChangeAspect="1"/>
          </p:cNvPicPr>
          <p:nvPr/>
        </p:nvPicPr>
        <p:blipFill>
          <a:blip r:embed="rId3"/>
          <a:stretch>
            <a:fillRect/>
          </a:stretch>
        </p:blipFill>
        <p:spPr>
          <a:xfrm>
            <a:off x="791744" y="841248"/>
            <a:ext cx="7129464" cy="5218113"/>
          </a:xfrm>
          <a:prstGeom prst="rect">
            <a:avLst/>
          </a:prstGeom>
          <a:ln w="12700">
            <a:miter lim="400000"/>
          </a:ln>
        </p:spPr>
      </p:pic>
      <p:pic>
        <p:nvPicPr>
          <p:cNvPr id="2" name="Picture 1">
            <a:extLst>
              <a:ext uri="{FF2B5EF4-FFF2-40B4-BE49-F238E27FC236}">
                <a16:creationId xmlns:a16="http://schemas.microsoft.com/office/drawing/2014/main" id="{325A3E1C-0F85-18F6-27B1-7DBB3C6FAF93}"/>
              </a:ext>
            </a:extLst>
          </p:cNvPr>
          <p:cNvPicPr>
            <a:picLocks noChangeAspect="1"/>
          </p:cNvPicPr>
          <p:nvPr/>
        </p:nvPicPr>
        <p:blipFill>
          <a:blip r:embed="rId4"/>
          <a:stretch>
            <a:fillRect/>
          </a:stretch>
        </p:blipFill>
        <p:spPr>
          <a:xfrm>
            <a:off x="-1" y="5994734"/>
            <a:ext cx="9144000" cy="863266"/>
          </a:xfrm>
          <a:prstGeom prst="rect">
            <a:avLst/>
          </a:prstGeom>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Rectangle 2"/>
          <p:cNvSpPr txBox="1">
            <a:spLocks noGrp="1"/>
          </p:cNvSpPr>
          <p:nvPr>
            <p:ph type="title" idx="4294967295"/>
          </p:nvPr>
        </p:nvSpPr>
        <p:spPr>
          <a:prstGeom prst="rect">
            <a:avLst/>
          </a:prstGeom>
        </p:spPr>
        <p:txBody>
          <a:bodyPr/>
          <a:lstStyle/>
          <a:p>
            <a:pPr>
              <a:defRPr sz="2800" b="1"/>
            </a:pPr>
            <a:r>
              <a:t>THEORIES OF MOTIVATION</a:t>
            </a:r>
            <a:br/>
            <a:r>
              <a:rPr sz="2000"/>
              <a:t>CONTENT THEORIES</a:t>
            </a:r>
          </a:p>
        </p:txBody>
      </p:sp>
      <p:sp>
        <p:nvSpPr>
          <p:cNvPr id="251" name="Rectangle 3"/>
          <p:cNvSpPr txBox="1">
            <a:spLocks noGrp="1"/>
          </p:cNvSpPr>
          <p:nvPr>
            <p:ph type="body" idx="4294967295"/>
          </p:nvPr>
        </p:nvSpPr>
        <p:spPr>
          <a:xfrm>
            <a:off x="457200" y="1484312"/>
            <a:ext cx="8229600" cy="4710114"/>
          </a:xfrm>
          <a:prstGeom prst="rect">
            <a:avLst/>
          </a:prstGeom>
        </p:spPr>
        <p:txBody>
          <a:bodyPr/>
          <a:lstStyle/>
          <a:p>
            <a:pPr marL="609600" indent="-609600" algn="ctr">
              <a:spcBef>
                <a:spcPts val="400"/>
              </a:spcBef>
              <a:buSzTx/>
              <a:buNone/>
              <a:defRPr sz="2000" b="1"/>
            </a:pPr>
            <a:r>
              <a:rPr dirty="0"/>
              <a:t>(3) ERG Theory</a:t>
            </a:r>
          </a:p>
          <a:p>
            <a:pPr marL="609600" indent="-609600" algn="ctr">
              <a:spcBef>
                <a:spcPts val="400"/>
              </a:spcBef>
              <a:buSzTx/>
              <a:buNone/>
              <a:defRPr sz="1800" i="1"/>
            </a:pPr>
            <a:r>
              <a:rPr dirty="0"/>
              <a:t>Alderfer (1972)</a:t>
            </a:r>
          </a:p>
          <a:p>
            <a:pPr marL="609600" indent="-609600">
              <a:spcBef>
                <a:spcPts val="400"/>
              </a:spcBef>
              <a:buSzTx/>
              <a:buNone/>
              <a:defRPr sz="1800" b="1"/>
            </a:pPr>
            <a:r>
              <a:rPr dirty="0"/>
              <a:t>	</a:t>
            </a:r>
          </a:p>
          <a:p>
            <a:pPr marL="609600" indent="-609600">
              <a:spcBef>
                <a:spcPts val="300"/>
              </a:spcBef>
              <a:buSzTx/>
              <a:buNone/>
              <a:defRPr sz="1400"/>
            </a:pPr>
            <a:r>
              <a:rPr dirty="0"/>
              <a:t>Alderfer (1972) suggests that individual needs can be divided into three groups:</a:t>
            </a:r>
          </a:p>
          <a:p>
            <a:pPr marL="609600" indent="-609600">
              <a:spcBef>
                <a:spcPts val="300"/>
              </a:spcBef>
              <a:buAutoNum type="arabicPeriod"/>
              <a:defRPr sz="1400" b="1" u="sng"/>
            </a:pPr>
            <a:r>
              <a:rPr dirty="0"/>
              <a:t>E</a:t>
            </a:r>
            <a:r>
              <a:rPr u="none" dirty="0"/>
              <a:t>xistence needs -  </a:t>
            </a:r>
            <a:r>
              <a:rPr b="0" u="none" dirty="0"/>
              <a:t>which include nutritional and material requirements (at work this would include pay and conditions.)  - </a:t>
            </a:r>
            <a:r>
              <a:rPr b="0" i="1" u="none" dirty="0"/>
              <a:t>(Maslow’s  Physiological and Safety needs)</a:t>
            </a:r>
            <a:r>
              <a:rPr b="0" u="none" dirty="0"/>
              <a:t>                                                                              </a:t>
            </a:r>
          </a:p>
          <a:p>
            <a:pPr marL="609600" indent="-609600">
              <a:spcBef>
                <a:spcPts val="300"/>
              </a:spcBef>
              <a:buAutoNum type="arabicPeriod"/>
              <a:defRPr sz="1400" b="1" u="sng"/>
            </a:pPr>
            <a:r>
              <a:rPr dirty="0"/>
              <a:t>R</a:t>
            </a:r>
            <a:r>
              <a:rPr u="none" dirty="0"/>
              <a:t>elatedness needs</a:t>
            </a:r>
            <a:r>
              <a:rPr b="0" u="none" dirty="0"/>
              <a:t> - which are met through relationships with family and friends and at work with colleagues.     </a:t>
            </a:r>
            <a:r>
              <a:rPr b="0" i="1" u="none" dirty="0"/>
              <a:t>(Social and Esteem needs)</a:t>
            </a:r>
            <a:r>
              <a:rPr b="0" u="none" dirty="0"/>
              <a:t>                                                                                  </a:t>
            </a:r>
          </a:p>
          <a:p>
            <a:pPr marL="609600" indent="-609600">
              <a:spcBef>
                <a:spcPts val="300"/>
              </a:spcBef>
              <a:buAutoNum type="arabicPeriod"/>
              <a:defRPr sz="1400" b="1" u="sng"/>
            </a:pPr>
            <a:r>
              <a:rPr dirty="0"/>
              <a:t>G</a:t>
            </a:r>
            <a:r>
              <a:rPr u="none" dirty="0"/>
              <a:t>rowth needs</a:t>
            </a:r>
            <a:r>
              <a:rPr b="0" u="none" dirty="0"/>
              <a:t> - which reflect a desire for personal psychological developments. </a:t>
            </a:r>
            <a:r>
              <a:rPr b="0" i="1" u="none" dirty="0"/>
              <a:t>(Self-</a:t>
            </a:r>
            <a:r>
              <a:rPr b="0" i="1" u="none" dirty="0" err="1"/>
              <a:t>actualisation</a:t>
            </a:r>
            <a:r>
              <a:rPr b="0" i="1" u="none" dirty="0"/>
              <a:t>)</a:t>
            </a:r>
          </a:p>
          <a:p>
            <a:pPr marL="609600" indent="-609600">
              <a:buSzTx/>
              <a:buNone/>
              <a:defRPr sz="1400"/>
            </a:pPr>
            <a:endParaRPr b="0" i="1" u="none" dirty="0"/>
          </a:p>
          <a:p>
            <a:pPr marL="609600" indent="-609600">
              <a:spcBef>
                <a:spcPts val="300"/>
              </a:spcBef>
              <a:buSzTx/>
              <a:buNone/>
              <a:defRPr sz="1400"/>
            </a:pPr>
            <a:r>
              <a:rPr dirty="0"/>
              <a:t>But, Alderfer’s theory differs from Maslow in the following important respects. </a:t>
            </a:r>
          </a:p>
          <a:p>
            <a:pPr marL="609600" indent="-609600">
              <a:spcBef>
                <a:spcPts val="300"/>
              </a:spcBef>
              <a:defRPr sz="1400"/>
            </a:pPr>
            <a:r>
              <a:rPr dirty="0"/>
              <a:t>Needs are in the form of a continuum rather than a hierarchy, moving in either direction,  from concrete existence needs to least concrete growth needs; </a:t>
            </a:r>
          </a:p>
          <a:p>
            <a:pPr marL="609600" indent="-609600">
              <a:spcBef>
                <a:spcPts val="300"/>
              </a:spcBef>
              <a:defRPr sz="1400"/>
            </a:pPr>
            <a:r>
              <a:rPr dirty="0"/>
              <a:t>Relatedness or Growth needs become more important when satisfied. Whereas Maslow states that when a need is satisfied, it becomes less important to an individual. This means that team - working arrangements can continue to motivate employees and are not necessarily superseded by growth needs.</a:t>
            </a:r>
          </a:p>
        </p:txBody>
      </p:sp>
      <p:pic>
        <p:nvPicPr>
          <p:cNvPr id="2" name="Picture 1">
            <a:extLst>
              <a:ext uri="{FF2B5EF4-FFF2-40B4-BE49-F238E27FC236}">
                <a16:creationId xmlns:a16="http://schemas.microsoft.com/office/drawing/2014/main" id="{908F0018-4068-8AFA-F4FC-C61F4E74EA29}"/>
              </a:ext>
            </a:extLst>
          </p:cNvPr>
          <p:cNvPicPr>
            <a:picLocks noChangeAspect="1"/>
          </p:cNvPicPr>
          <p:nvPr/>
        </p:nvPicPr>
        <p:blipFill>
          <a:blip r:embed="rId2"/>
          <a:stretch>
            <a:fillRect/>
          </a:stretch>
        </p:blipFill>
        <p:spPr>
          <a:xfrm>
            <a:off x="0" y="6151729"/>
            <a:ext cx="9144000" cy="863266"/>
          </a:xfrm>
          <a:prstGeom prst="rect">
            <a:avLst/>
          </a:prstGeom>
        </p:spPr>
      </p:pic>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0" y="260350"/>
            <a:ext cx="8229600" cy="1138238"/>
          </a:xfrm>
        </p:spPr>
        <p:txBody>
          <a:bodyPr/>
          <a:lstStyle/>
          <a:p>
            <a:pPr algn="ctr" eaLnBrk="1" fontAlgn="auto" hangingPunct="1">
              <a:spcAft>
                <a:spcPts val="0"/>
              </a:spcAft>
              <a:defRPr/>
            </a:pPr>
            <a:r>
              <a:rPr lang="en-GB" sz="2400" b="1" dirty="0">
                <a:solidFill>
                  <a:schemeClr val="accent1">
                    <a:lumMod val="50000"/>
                  </a:schemeClr>
                </a:solidFill>
              </a:rPr>
              <a:t>THEORIES OF MOTIVATION</a:t>
            </a:r>
            <a:br>
              <a:rPr lang="en-GB" sz="2400" b="1" dirty="0"/>
            </a:br>
            <a:r>
              <a:rPr lang="en-GB" sz="1800" b="1" dirty="0">
                <a:solidFill>
                  <a:srgbClr val="C00000"/>
                </a:solidFill>
              </a:rPr>
              <a:t>CONTENT THEORIES  </a:t>
            </a:r>
            <a:endParaRPr lang="en-GB" sz="2000" b="1" dirty="0">
              <a:solidFill>
                <a:srgbClr val="C00000"/>
              </a:solidFill>
            </a:endParaRPr>
          </a:p>
        </p:txBody>
      </p:sp>
      <p:sp>
        <p:nvSpPr>
          <p:cNvPr id="20483" name="Rectangle 3"/>
          <p:cNvSpPr>
            <a:spLocks noGrp="1" noChangeArrowheads="1"/>
          </p:cNvSpPr>
          <p:nvPr>
            <p:ph type="body" idx="4294967295"/>
          </p:nvPr>
        </p:nvSpPr>
        <p:spPr>
          <a:xfrm>
            <a:off x="914400" y="1557338"/>
            <a:ext cx="8229600" cy="4895850"/>
          </a:xfrm>
        </p:spPr>
        <p:txBody>
          <a:bodyPr/>
          <a:lstStyle/>
          <a:p>
            <a:pPr eaLnBrk="1" hangingPunct="1">
              <a:buFontTx/>
              <a:buNone/>
            </a:pPr>
            <a:r>
              <a:rPr lang="en-GB" altLang="en-US" sz="2800" dirty="0"/>
              <a:t>	</a:t>
            </a:r>
          </a:p>
          <a:p>
            <a:pPr eaLnBrk="1" hangingPunct="1">
              <a:buFontTx/>
              <a:buNone/>
            </a:pPr>
            <a:r>
              <a:rPr lang="en-GB" altLang="en-US" sz="2800" dirty="0"/>
              <a:t>	</a:t>
            </a:r>
            <a:r>
              <a:rPr lang="en-GB" altLang="en-US" sz="1600" dirty="0"/>
              <a:t>Herzberg showed that </a:t>
            </a:r>
            <a:r>
              <a:rPr lang="en-GB" altLang="en-US" sz="1600" b="1" dirty="0"/>
              <a:t>satisfaction</a:t>
            </a:r>
            <a:r>
              <a:rPr lang="en-GB" altLang="en-US" sz="1600" dirty="0"/>
              <a:t> and </a:t>
            </a:r>
            <a:r>
              <a:rPr lang="en-GB" altLang="en-US" sz="1600" b="1" dirty="0"/>
              <a:t>dissatisfaction</a:t>
            </a:r>
            <a:r>
              <a:rPr lang="en-GB" altLang="en-US" sz="1600" dirty="0"/>
              <a:t> at work nearly always arose from different factors, and were not simply opposing reactions to the same factors.</a:t>
            </a:r>
          </a:p>
          <a:p>
            <a:pPr eaLnBrk="1" hangingPunct="1">
              <a:buFontTx/>
              <a:buNone/>
            </a:pPr>
            <a:r>
              <a:rPr lang="en-GB" altLang="en-US" sz="1600" b="1" dirty="0"/>
              <a:t>	</a:t>
            </a:r>
          </a:p>
        </p:txBody>
      </p:sp>
      <p:sp>
        <p:nvSpPr>
          <p:cNvPr id="9220" name="Text Box 5"/>
          <p:cNvSpPr txBox="1">
            <a:spLocks noChangeArrowheads="1"/>
          </p:cNvSpPr>
          <p:nvPr/>
        </p:nvSpPr>
        <p:spPr bwMode="auto">
          <a:xfrm>
            <a:off x="1042988" y="2997200"/>
            <a:ext cx="4537075" cy="10826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50000"/>
              </a:spcBef>
              <a:buClrTx/>
              <a:buSzTx/>
              <a:buFontTx/>
              <a:buNone/>
            </a:pPr>
            <a:r>
              <a:rPr lang="en-GB" altLang="en-US" sz="1600" b="1">
                <a:solidFill>
                  <a:schemeClr val="tx1"/>
                </a:solidFill>
                <a:latin typeface="Arial" charset="0"/>
              </a:rPr>
              <a:t>Motivators – </a:t>
            </a:r>
            <a:r>
              <a:rPr lang="en-GB" altLang="en-US" sz="1600">
                <a:solidFill>
                  <a:schemeClr val="tx1"/>
                </a:solidFill>
                <a:latin typeface="Arial" charset="0"/>
              </a:rPr>
              <a:t>are factors that give  </a:t>
            </a:r>
            <a:r>
              <a:rPr lang="en-GB" altLang="en-US" sz="1600" b="1" u="sng">
                <a:solidFill>
                  <a:schemeClr val="tx1"/>
                </a:solidFill>
                <a:latin typeface="Arial" charset="0"/>
              </a:rPr>
              <a:t>satisfaction</a:t>
            </a:r>
            <a:r>
              <a:rPr lang="en-GB" altLang="en-US" sz="1600" b="1">
                <a:solidFill>
                  <a:schemeClr val="tx1"/>
                </a:solidFill>
                <a:latin typeface="Arial" charset="0"/>
              </a:rPr>
              <a:t> </a:t>
            </a:r>
            <a:r>
              <a:rPr lang="en-GB" altLang="en-US" sz="1600">
                <a:solidFill>
                  <a:schemeClr val="tx1"/>
                </a:solidFill>
                <a:latin typeface="Arial" charset="0"/>
              </a:rPr>
              <a:t>and are effective in motivating individuals towards increased performance and producing longer lasting job satisfaction </a:t>
            </a:r>
            <a:endParaRPr lang="en-US" altLang="en-US" sz="1600">
              <a:solidFill>
                <a:schemeClr val="tx1"/>
              </a:solidFill>
              <a:latin typeface="Arial" charset="0"/>
            </a:endParaRPr>
          </a:p>
        </p:txBody>
      </p:sp>
      <p:sp>
        <p:nvSpPr>
          <p:cNvPr id="9221" name="Text Box 6"/>
          <p:cNvSpPr txBox="1">
            <a:spLocks noChangeArrowheads="1"/>
          </p:cNvSpPr>
          <p:nvPr/>
        </p:nvSpPr>
        <p:spPr bwMode="auto">
          <a:xfrm>
            <a:off x="1042988" y="4941888"/>
            <a:ext cx="4464050" cy="15716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50000"/>
              </a:spcBef>
              <a:buClrTx/>
              <a:buSzTx/>
              <a:buFontTx/>
              <a:buNone/>
            </a:pPr>
            <a:r>
              <a:rPr lang="en-GB" altLang="en-US" sz="1600" b="1">
                <a:solidFill>
                  <a:schemeClr val="tx1"/>
                </a:solidFill>
                <a:latin typeface="Arial" charset="0"/>
              </a:rPr>
              <a:t>Hygiene Factors – </a:t>
            </a:r>
            <a:r>
              <a:rPr lang="en-GB" altLang="en-US" sz="1600">
                <a:solidFill>
                  <a:schemeClr val="tx1"/>
                </a:solidFill>
                <a:latin typeface="Arial" charset="0"/>
              </a:rPr>
              <a:t>have the potential to cause </a:t>
            </a:r>
            <a:r>
              <a:rPr lang="en-GB" altLang="en-US" sz="1600" b="1" u="sng">
                <a:solidFill>
                  <a:schemeClr val="tx1"/>
                </a:solidFill>
                <a:latin typeface="Arial" charset="0"/>
              </a:rPr>
              <a:t>dissatisfaction</a:t>
            </a:r>
            <a:r>
              <a:rPr lang="en-GB" altLang="en-US" sz="1600">
                <a:solidFill>
                  <a:schemeClr val="tx1"/>
                </a:solidFill>
                <a:latin typeface="Arial" charset="0"/>
              </a:rPr>
              <a:t> if managers get them wrong.  But even if they get them right, the most that can be hoped for is a reduction in dissatisfaction or a short-lived increase in satisfaction</a:t>
            </a:r>
            <a:endParaRPr lang="en-US" altLang="en-US" sz="1600" b="1">
              <a:solidFill>
                <a:schemeClr val="tx1"/>
              </a:solidFill>
              <a:latin typeface="Arial" charset="0"/>
            </a:endParaRPr>
          </a:p>
        </p:txBody>
      </p:sp>
      <p:sp>
        <p:nvSpPr>
          <p:cNvPr id="9222" name="Text Box 7"/>
          <p:cNvSpPr txBox="1">
            <a:spLocks noChangeArrowheads="1"/>
          </p:cNvSpPr>
          <p:nvPr/>
        </p:nvSpPr>
        <p:spPr bwMode="auto">
          <a:xfrm>
            <a:off x="6300788" y="3071813"/>
            <a:ext cx="1944687" cy="119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lnSpc>
                <a:spcPct val="50000"/>
              </a:lnSpc>
              <a:spcBef>
                <a:spcPct val="50000"/>
              </a:spcBef>
              <a:buClrTx/>
              <a:buSzTx/>
              <a:buFontTx/>
              <a:buChar char="•"/>
            </a:pPr>
            <a:r>
              <a:rPr lang="en-GB" altLang="en-US" sz="1600" b="1" i="1">
                <a:solidFill>
                  <a:schemeClr val="tx1"/>
                </a:solidFill>
                <a:latin typeface="Arial" charset="0"/>
              </a:rPr>
              <a:t>Recognition</a:t>
            </a:r>
          </a:p>
          <a:p>
            <a:pPr eaLnBrk="1" hangingPunct="1">
              <a:lnSpc>
                <a:spcPct val="50000"/>
              </a:lnSpc>
              <a:spcBef>
                <a:spcPct val="50000"/>
              </a:spcBef>
              <a:buClrTx/>
              <a:buSzTx/>
              <a:buFontTx/>
              <a:buChar char="•"/>
            </a:pPr>
            <a:r>
              <a:rPr lang="en-GB" altLang="en-US" sz="1600" b="1" i="1">
                <a:solidFill>
                  <a:schemeClr val="tx1"/>
                </a:solidFill>
                <a:latin typeface="Arial" charset="0"/>
              </a:rPr>
              <a:t>Achievement</a:t>
            </a:r>
          </a:p>
          <a:p>
            <a:pPr eaLnBrk="1" hangingPunct="1">
              <a:lnSpc>
                <a:spcPct val="50000"/>
              </a:lnSpc>
              <a:spcBef>
                <a:spcPct val="50000"/>
              </a:spcBef>
              <a:buClrTx/>
              <a:buSzTx/>
              <a:buFontTx/>
              <a:buChar char="•"/>
            </a:pPr>
            <a:r>
              <a:rPr lang="en-GB" altLang="en-US" sz="1600" b="1" i="1">
                <a:solidFill>
                  <a:schemeClr val="tx1"/>
                </a:solidFill>
                <a:latin typeface="Arial" charset="0"/>
              </a:rPr>
              <a:t>Growth</a:t>
            </a:r>
          </a:p>
          <a:p>
            <a:pPr eaLnBrk="1" hangingPunct="1">
              <a:lnSpc>
                <a:spcPct val="50000"/>
              </a:lnSpc>
              <a:spcBef>
                <a:spcPct val="50000"/>
              </a:spcBef>
              <a:buClrTx/>
              <a:buSzTx/>
              <a:buFontTx/>
              <a:buChar char="•"/>
            </a:pPr>
            <a:r>
              <a:rPr lang="en-GB" altLang="en-US" sz="1600" b="1" i="1">
                <a:solidFill>
                  <a:schemeClr val="tx1"/>
                </a:solidFill>
                <a:latin typeface="Arial" charset="0"/>
              </a:rPr>
              <a:t>Responsibility</a:t>
            </a:r>
          </a:p>
          <a:p>
            <a:pPr eaLnBrk="1" hangingPunct="1">
              <a:lnSpc>
                <a:spcPct val="50000"/>
              </a:lnSpc>
              <a:spcBef>
                <a:spcPct val="50000"/>
              </a:spcBef>
              <a:buClrTx/>
              <a:buSzTx/>
              <a:buFontTx/>
              <a:buChar char="•"/>
            </a:pPr>
            <a:r>
              <a:rPr lang="en-GB" altLang="en-US" sz="1600" b="1" i="1">
                <a:solidFill>
                  <a:schemeClr val="tx1"/>
                </a:solidFill>
                <a:latin typeface="Arial" charset="0"/>
              </a:rPr>
              <a:t>Change</a:t>
            </a:r>
            <a:endParaRPr lang="en-US" altLang="en-US" sz="1600" b="1" i="1">
              <a:solidFill>
                <a:schemeClr val="tx1"/>
              </a:solidFill>
              <a:latin typeface="Arial" charset="0"/>
            </a:endParaRPr>
          </a:p>
        </p:txBody>
      </p:sp>
      <p:sp>
        <p:nvSpPr>
          <p:cNvPr id="9223" name="Text Box 8"/>
          <p:cNvSpPr txBox="1">
            <a:spLocks noChangeArrowheads="1"/>
          </p:cNvSpPr>
          <p:nvPr/>
        </p:nvSpPr>
        <p:spPr bwMode="auto">
          <a:xfrm>
            <a:off x="6310313" y="4868863"/>
            <a:ext cx="2305050" cy="168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lnSpc>
                <a:spcPct val="50000"/>
              </a:lnSpc>
              <a:spcBef>
                <a:spcPct val="50000"/>
              </a:spcBef>
              <a:buClrTx/>
              <a:buSzTx/>
              <a:buFontTx/>
              <a:buChar char="•"/>
            </a:pPr>
            <a:r>
              <a:rPr lang="en-GB" altLang="en-US" sz="1600" b="1" i="1">
                <a:solidFill>
                  <a:schemeClr val="tx1"/>
                </a:solidFill>
                <a:latin typeface="Arial" charset="0"/>
              </a:rPr>
              <a:t>Working Conditions</a:t>
            </a:r>
          </a:p>
          <a:p>
            <a:pPr eaLnBrk="1" hangingPunct="1">
              <a:lnSpc>
                <a:spcPct val="50000"/>
              </a:lnSpc>
              <a:spcBef>
                <a:spcPct val="50000"/>
              </a:spcBef>
              <a:buClrTx/>
              <a:buSzTx/>
              <a:buFontTx/>
              <a:buChar char="•"/>
            </a:pPr>
            <a:r>
              <a:rPr lang="en-GB" altLang="en-US" sz="1600" b="1" i="1">
                <a:solidFill>
                  <a:schemeClr val="tx1"/>
                </a:solidFill>
                <a:latin typeface="Arial" charset="0"/>
              </a:rPr>
              <a:t>Policies &amp; Practices</a:t>
            </a:r>
          </a:p>
          <a:p>
            <a:pPr eaLnBrk="1" hangingPunct="1">
              <a:lnSpc>
                <a:spcPct val="50000"/>
              </a:lnSpc>
              <a:spcBef>
                <a:spcPct val="50000"/>
              </a:spcBef>
              <a:buClrTx/>
              <a:buSzTx/>
              <a:buFontTx/>
              <a:buChar char="•"/>
            </a:pPr>
            <a:r>
              <a:rPr lang="en-GB" altLang="en-US" sz="1600" b="1" i="1">
                <a:solidFill>
                  <a:schemeClr val="tx1"/>
                </a:solidFill>
                <a:latin typeface="Arial" charset="0"/>
              </a:rPr>
              <a:t>Salary &amp; Benefits</a:t>
            </a:r>
          </a:p>
          <a:p>
            <a:pPr eaLnBrk="1" hangingPunct="1">
              <a:lnSpc>
                <a:spcPct val="50000"/>
              </a:lnSpc>
              <a:spcBef>
                <a:spcPct val="50000"/>
              </a:spcBef>
              <a:buClrTx/>
              <a:buSzTx/>
              <a:buFontTx/>
              <a:buChar char="•"/>
            </a:pPr>
            <a:r>
              <a:rPr lang="en-GB" altLang="en-US" sz="1600" b="1" i="1">
                <a:solidFill>
                  <a:schemeClr val="tx1"/>
                </a:solidFill>
                <a:latin typeface="Arial" charset="0"/>
              </a:rPr>
              <a:t>Status</a:t>
            </a:r>
          </a:p>
          <a:p>
            <a:pPr eaLnBrk="1" hangingPunct="1">
              <a:lnSpc>
                <a:spcPct val="50000"/>
              </a:lnSpc>
              <a:spcBef>
                <a:spcPct val="50000"/>
              </a:spcBef>
              <a:buClrTx/>
              <a:buSzTx/>
              <a:buFontTx/>
              <a:buChar char="•"/>
            </a:pPr>
            <a:r>
              <a:rPr lang="en-GB" altLang="en-US" sz="1600" b="1" i="1">
                <a:solidFill>
                  <a:schemeClr val="tx1"/>
                </a:solidFill>
                <a:latin typeface="Arial" charset="0"/>
              </a:rPr>
              <a:t>Job Security</a:t>
            </a:r>
          </a:p>
          <a:p>
            <a:pPr eaLnBrk="1" hangingPunct="1">
              <a:lnSpc>
                <a:spcPct val="50000"/>
              </a:lnSpc>
              <a:spcBef>
                <a:spcPct val="50000"/>
              </a:spcBef>
              <a:buClrTx/>
              <a:buSzTx/>
              <a:buFontTx/>
              <a:buChar char="•"/>
            </a:pPr>
            <a:r>
              <a:rPr lang="en-GB" altLang="en-US" sz="1600" b="1" i="1">
                <a:solidFill>
                  <a:schemeClr val="tx1"/>
                </a:solidFill>
                <a:latin typeface="Arial" charset="0"/>
              </a:rPr>
              <a:t>Fellow Workers</a:t>
            </a:r>
          </a:p>
          <a:p>
            <a:pPr eaLnBrk="1" hangingPunct="1">
              <a:lnSpc>
                <a:spcPct val="50000"/>
              </a:lnSpc>
              <a:spcBef>
                <a:spcPct val="50000"/>
              </a:spcBef>
              <a:buClrTx/>
              <a:buSzTx/>
              <a:buFontTx/>
              <a:buChar char="•"/>
            </a:pPr>
            <a:r>
              <a:rPr lang="en-GB" altLang="en-US" sz="1600" b="1" i="1">
                <a:solidFill>
                  <a:schemeClr val="tx1"/>
                </a:solidFill>
                <a:latin typeface="Arial" charset="0"/>
              </a:rPr>
              <a:t>Personal life</a:t>
            </a:r>
            <a:endParaRPr lang="en-US" altLang="en-US" sz="1600" b="1" i="1">
              <a:solidFill>
                <a:schemeClr val="tx1"/>
              </a:solidFill>
              <a:latin typeface="Arial" charset="0"/>
            </a:endParaRPr>
          </a:p>
        </p:txBody>
      </p:sp>
      <p:sp>
        <p:nvSpPr>
          <p:cNvPr id="9224" name="Line 9"/>
          <p:cNvSpPr>
            <a:spLocks noChangeShapeType="1"/>
          </p:cNvSpPr>
          <p:nvPr/>
        </p:nvSpPr>
        <p:spPr bwMode="auto">
          <a:xfrm flipV="1">
            <a:off x="3348038" y="4076700"/>
            <a:ext cx="0" cy="792163"/>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5" name="Text Box 9"/>
          <p:cNvSpPr txBox="1">
            <a:spLocks noChangeArrowheads="1"/>
          </p:cNvSpPr>
          <p:nvPr/>
        </p:nvSpPr>
        <p:spPr bwMode="auto">
          <a:xfrm>
            <a:off x="5724525" y="3357563"/>
            <a:ext cx="4318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50000"/>
              </a:spcBef>
              <a:buClrTx/>
              <a:buSzTx/>
              <a:buFontTx/>
              <a:buNone/>
            </a:pPr>
            <a:r>
              <a:rPr lang="en-GB" altLang="en-US" sz="1800">
                <a:solidFill>
                  <a:schemeClr val="tx1"/>
                </a:solidFill>
                <a:latin typeface="Arial" charset="0"/>
              </a:rPr>
              <a:t>=</a:t>
            </a:r>
            <a:endParaRPr lang="en-US" altLang="en-US" sz="1800">
              <a:solidFill>
                <a:schemeClr val="tx1"/>
              </a:solidFill>
              <a:latin typeface="Arial" charset="0"/>
            </a:endParaRPr>
          </a:p>
        </p:txBody>
      </p:sp>
      <p:sp>
        <p:nvSpPr>
          <p:cNvPr id="9226" name="Text Box 10"/>
          <p:cNvSpPr txBox="1">
            <a:spLocks noChangeArrowheads="1"/>
          </p:cNvSpPr>
          <p:nvPr/>
        </p:nvSpPr>
        <p:spPr bwMode="auto">
          <a:xfrm>
            <a:off x="5795963" y="5589588"/>
            <a:ext cx="5048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50000"/>
              </a:spcBef>
              <a:buClrTx/>
              <a:buSzTx/>
              <a:buFontTx/>
              <a:buNone/>
            </a:pPr>
            <a:r>
              <a:rPr lang="en-GB" altLang="en-US" sz="1800">
                <a:solidFill>
                  <a:schemeClr val="tx1"/>
                </a:solidFill>
                <a:latin typeface="Arial" charset="0"/>
              </a:rPr>
              <a:t>=</a:t>
            </a:r>
            <a:endParaRPr lang="en-US" altLang="en-US" sz="1800">
              <a:solidFill>
                <a:schemeClr val="tx1"/>
              </a:solidFill>
              <a:latin typeface="Arial" charset="0"/>
            </a:endParaRPr>
          </a:p>
        </p:txBody>
      </p:sp>
      <p:sp>
        <p:nvSpPr>
          <p:cNvPr id="9227" name="Text Box 12"/>
          <p:cNvSpPr txBox="1">
            <a:spLocks noChangeArrowheads="1"/>
          </p:cNvSpPr>
          <p:nvPr/>
        </p:nvSpPr>
        <p:spPr bwMode="auto">
          <a:xfrm>
            <a:off x="6372225" y="4508500"/>
            <a:ext cx="165576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50000"/>
              </a:spcBef>
              <a:buClrTx/>
              <a:buSzTx/>
              <a:buFontTx/>
              <a:buNone/>
            </a:pPr>
            <a:r>
              <a:rPr lang="en-GB" altLang="en-US" sz="1600" b="1" u="sng">
                <a:solidFill>
                  <a:schemeClr val="tx1"/>
                </a:solidFill>
                <a:latin typeface="Arial" charset="0"/>
              </a:rPr>
              <a:t>dissatisfaction</a:t>
            </a:r>
            <a:endParaRPr lang="en-US" altLang="en-US" sz="1600" b="1" u="sng">
              <a:solidFill>
                <a:schemeClr val="tx1"/>
              </a:solidFill>
              <a:latin typeface="Arial" charset="0"/>
            </a:endParaRPr>
          </a:p>
        </p:txBody>
      </p:sp>
      <p:sp>
        <p:nvSpPr>
          <p:cNvPr id="9228" name="Text Box 13"/>
          <p:cNvSpPr txBox="1">
            <a:spLocks noChangeArrowheads="1"/>
          </p:cNvSpPr>
          <p:nvPr/>
        </p:nvSpPr>
        <p:spPr bwMode="auto">
          <a:xfrm>
            <a:off x="6372225" y="2749550"/>
            <a:ext cx="136842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50000"/>
              </a:spcBef>
              <a:buClrTx/>
              <a:buSzTx/>
              <a:buFontTx/>
              <a:buNone/>
            </a:pPr>
            <a:r>
              <a:rPr lang="en-GB" altLang="en-US" sz="1600" b="1" u="sng">
                <a:solidFill>
                  <a:schemeClr val="tx1"/>
                </a:solidFill>
                <a:latin typeface="Arial" charset="0"/>
              </a:rPr>
              <a:t>satisfaction</a:t>
            </a:r>
            <a:endParaRPr lang="en-US" altLang="en-US" sz="1600" b="1" u="sng">
              <a:solidFill>
                <a:schemeClr val="tx1"/>
              </a:solidFill>
              <a:latin typeface="Arial" charset="0"/>
            </a:endParaRPr>
          </a:p>
        </p:txBody>
      </p:sp>
      <p:sp>
        <p:nvSpPr>
          <p:cNvPr id="13" name="Rectangle 12"/>
          <p:cNvSpPr/>
          <p:nvPr/>
        </p:nvSpPr>
        <p:spPr>
          <a:xfrm>
            <a:off x="2495869" y="1264315"/>
            <a:ext cx="3135312" cy="677863"/>
          </a:xfrm>
          <a:prstGeom prst="rect">
            <a:avLst/>
          </a:prstGeom>
        </p:spPr>
        <p:txBody>
          <a:bodyPr>
            <a:spAutoFit/>
          </a:bodyPr>
          <a:lstStyle/>
          <a:p>
            <a:pPr algn="ctr">
              <a:defRPr/>
            </a:pPr>
            <a:r>
              <a:rPr lang="en-GB" sz="2000" b="1" kern="0" dirty="0">
                <a:latin typeface="Arial"/>
                <a:ea typeface="+mj-ea"/>
                <a:cs typeface="Arial"/>
              </a:rPr>
              <a:t>(4) Two-Factor theory</a:t>
            </a:r>
          </a:p>
          <a:p>
            <a:pPr algn="ctr">
              <a:defRPr/>
            </a:pPr>
            <a:r>
              <a:rPr lang="en-GB" i="1" kern="0" dirty="0">
                <a:latin typeface="Arial"/>
                <a:ea typeface="+mj-ea"/>
                <a:cs typeface="Arial"/>
              </a:rPr>
              <a:t>Frederick Herzberg (1959</a:t>
            </a:r>
            <a:r>
              <a:rPr lang="en-GB" kern="0" dirty="0">
                <a:latin typeface="Arial"/>
                <a:ea typeface="+mj-ea"/>
                <a:cs typeface="Arial"/>
              </a:rPr>
              <a:t>)</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21"/>
                                        </p:tgtEl>
                                        <p:attrNameLst>
                                          <p:attrName>style.visibility</p:attrName>
                                        </p:attrNameLst>
                                      </p:cBhvr>
                                      <p:to>
                                        <p:strVal val="visible"/>
                                      </p:to>
                                    </p:set>
                                    <p:anim calcmode="lin" valueType="num">
                                      <p:cBhvr additive="base">
                                        <p:cTn id="7" dur="500" fill="hold"/>
                                        <p:tgtEl>
                                          <p:spTgt spid="9221"/>
                                        </p:tgtEl>
                                        <p:attrNameLst>
                                          <p:attrName>ppt_x</p:attrName>
                                        </p:attrNameLst>
                                      </p:cBhvr>
                                      <p:tavLst>
                                        <p:tav tm="0">
                                          <p:val>
                                            <p:strVal val="#ppt_x"/>
                                          </p:val>
                                        </p:tav>
                                        <p:tav tm="100000">
                                          <p:val>
                                            <p:strVal val="#ppt_x"/>
                                          </p:val>
                                        </p:tav>
                                      </p:tavLst>
                                    </p:anim>
                                    <p:anim calcmode="lin" valueType="num">
                                      <p:cBhvr additive="base">
                                        <p:cTn id="8" dur="500" fill="hold"/>
                                        <p:tgtEl>
                                          <p:spTgt spid="922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227"/>
                                        </p:tgtEl>
                                        <p:attrNameLst>
                                          <p:attrName>style.visibility</p:attrName>
                                        </p:attrNameLst>
                                      </p:cBhvr>
                                      <p:to>
                                        <p:strVal val="visible"/>
                                      </p:to>
                                    </p:set>
                                    <p:anim calcmode="lin" valueType="num">
                                      <p:cBhvr additive="base">
                                        <p:cTn id="13" dur="500" fill="hold"/>
                                        <p:tgtEl>
                                          <p:spTgt spid="9227"/>
                                        </p:tgtEl>
                                        <p:attrNameLst>
                                          <p:attrName>ppt_x</p:attrName>
                                        </p:attrNameLst>
                                      </p:cBhvr>
                                      <p:tavLst>
                                        <p:tav tm="0">
                                          <p:val>
                                            <p:strVal val="#ppt_x"/>
                                          </p:val>
                                        </p:tav>
                                        <p:tav tm="100000">
                                          <p:val>
                                            <p:strVal val="#ppt_x"/>
                                          </p:val>
                                        </p:tav>
                                      </p:tavLst>
                                    </p:anim>
                                    <p:anim calcmode="lin" valueType="num">
                                      <p:cBhvr additive="base">
                                        <p:cTn id="14" dur="500" fill="hold"/>
                                        <p:tgtEl>
                                          <p:spTgt spid="9227"/>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9223"/>
                                        </p:tgtEl>
                                        <p:attrNameLst>
                                          <p:attrName>style.visibility</p:attrName>
                                        </p:attrNameLst>
                                      </p:cBhvr>
                                      <p:to>
                                        <p:strVal val="visible"/>
                                      </p:to>
                                    </p:set>
                                    <p:anim calcmode="lin" valueType="num">
                                      <p:cBhvr additive="base">
                                        <p:cTn id="17" dur="500" fill="hold"/>
                                        <p:tgtEl>
                                          <p:spTgt spid="9223"/>
                                        </p:tgtEl>
                                        <p:attrNameLst>
                                          <p:attrName>ppt_x</p:attrName>
                                        </p:attrNameLst>
                                      </p:cBhvr>
                                      <p:tavLst>
                                        <p:tav tm="0">
                                          <p:val>
                                            <p:strVal val="#ppt_x"/>
                                          </p:val>
                                        </p:tav>
                                        <p:tav tm="100000">
                                          <p:val>
                                            <p:strVal val="#ppt_x"/>
                                          </p:val>
                                        </p:tav>
                                      </p:tavLst>
                                    </p:anim>
                                    <p:anim calcmode="lin" valueType="num">
                                      <p:cBhvr additive="base">
                                        <p:cTn id="18" dur="500" fill="hold"/>
                                        <p:tgtEl>
                                          <p:spTgt spid="9223"/>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9226"/>
                                        </p:tgtEl>
                                        <p:attrNameLst>
                                          <p:attrName>style.visibility</p:attrName>
                                        </p:attrNameLst>
                                      </p:cBhvr>
                                      <p:to>
                                        <p:strVal val="visible"/>
                                      </p:to>
                                    </p:set>
                                    <p:anim calcmode="lin" valueType="num">
                                      <p:cBhvr additive="base">
                                        <p:cTn id="21" dur="500" fill="hold"/>
                                        <p:tgtEl>
                                          <p:spTgt spid="9226"/>
                                        </p:tgtEl>
                                        <p:attrNameLst>
                                          <p:attrName>ppt_x</p:attrName>
                                        </p:attrNameLst>
                                      </p:cBhvr>
                                      <p:tavLst>
                                        <p:tav tm="0">
                                          <p:val>
                                            <p:strVal val="#ppt_x"/>
                                          </p:val>
                                        </p:tav>
                                        <p:tav tm="100000">
                                          <p:val>
                                            <p:strVal val="#ppt_x"/>
                                          </p:val>
                                        </p:tav>
                                      </p:tavLst>
                                    </p:anim>
                                    <p:anim calcmode="lin" valueType="num">
                                      <p:cBhvr additive="base">
                                        <p:cTn id="22" dur="500" fill="hold"/>
                                        <p:tgtEl>
                                          <p:spTgt spid="9226"/>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224"/>
                                        </p:tgtEl>
                                        <p:attrNameLst>
                                          <p:attrName>style.visibility</p:attrName>
                                        </p:attrNameLst>
                                      </p:cBhvr>
                                      <p:to>
                                        <p:strVal val="visible"/>
                                      </p:to>
                                    </p:set>
                                    <p:animEffect transition="in" filter="fade">
                                      <p:cBhvr>
                                        <p:cTn id="27" dur="500"/>
                                        <p:tgtEl>
                                          <p:spTgt spid="9224"/>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9220"/>
                                        </p:tgtEl>
                                        <p:attrNameLst>
                                          <p:attrName>style.visibility</p:attrName>
                                        </p:attrNameLst>
                                      </p:cBhvr>
                                      <p:to>
                                        <p:strVal val="visible"/>
                                      </p:to>
                                    </p:set>
                                    <p:anim calcmode="lin" valueType="num">
                                      <p:cBhvr additive="base">
                                        <p:cTn id="32" dur="500" fill="hold"/>
                                        <p:tgtEl>
                                          <p:spTgt spid="9220"/>
                                        </p:tgtEl>
                                        <p:attrNameLst>
                                          <p:attrName>ppt_x</p:attrName>
                                        </p:attrNameLst>
                                      </p:cBhvr>
                                      <p:tavLst>
                                        <p:tav tm="0">
                                          <p:val>
                                            <p:strVal val="#ppt_x"/>
                                          </p:val>
                                        </p:tav>
                                        <p:tav tm="100000">
                                          <p:val>
                                            <p:strVal val="#ppt_x"/>
                                          </p:val>
                                        </p:tav>
                                      </p:tavLst>
                                    </p:anim>
                                    <p:anim calcmode="lin" valueType="num">
                                      <p:cBhvr additive="base">
                                        <p:cTn id="33" dur="500" fill="hold"/>
                                        <p:tgtEl>
                                          <p:spTgt spid="9220"/>
                                        </p:tgtEl>
                                        <p:attrNameLst>
                                          <p:attrName>ppt_y</p:attrName>
                                        </p:attrNameLst>
                                      </p:cBhvr>
                                      <p:tavLst>
                                        <p:tav tm="0">
                                          <p:val>
                                            <p:strVal val="1+#ppt_h/2"/>
                                          </p:val>
                                        </p:tav>
                                        <p:tav tm="100000">
                                          <p:val>
                                            <p:strVal val="#ppt_y"/>
                                          </p:val>
                                        </p:tav>
                                      </p:tavLst>
                                    </p:anim>
                                  </p:childTnLst>
                                </p:cTn>
                              </p:par>
                            </p:childTnLst>
                          </p:cTn>
                        </p:par>
                      </p:childTnLst>
                    </p:cTn>
                  </p:par>
                  <p:par>
                    <p:cTn id="34" fill="hold" nodeType="clickPar">
                      <p:stCondLst>
                        <p:cond delay="indefinite"/>
                      </p:stCondLst>
                      <p:childTnLst>
                        <p:par>
                          <p:cTn id="35" fill="hold" nodeType="withGroup">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9222"/>
                                        </p:tgtEl>
                                        <p:attrNameLst>
                                          <p:attrName>style.visibility</p:attrName>
                                        </p:attrNameLst>
                                      </p:cBhvr>
                                      <p:to>
                                        <p:strVal val="visible"/>
                                      </p:to>
                                    </p:set>
                                    <p:animEffect transition="in" filter="barn(inVertical)">
                                      <p:cBhvr>
                                        <p:cTn id="38" dur="500"/>
                                        <p:tgtEl>
                                          <p:spTgt spid="9222"/>
                                        </p:tgtEl>
                                      </p:cBhvr>
                                    </p:animEffect>
                                  </p:childTnLst>
                                </p:cTn>
                              </p:par>
                              <p:par>
                                <p:cTn id="39" presetID="16" presetClass="entr" presetSubtype="21" fill="hold" grpId="0" nodeType="withEffect">
                                  <p:stCondLst>
                                    <p:cond delay="0"/>
                                  </p:stCondLst>
                                  <p:childTnLst>
                                    <p:set>
                                      <p:cBhvr>
                                        <p:cTn id="40" dur="1" fill="hold">
                                          <p:stCondLst>
                                            <p:cond delay="0"/>
                                          </p:stCondLst>
                                        </p:cTn>
                                        <p:tgtEl>
                                          <p:spTgt spid="9228"/>
                                        </p:tgtEl>
                                        <p:attrNameLst>
                                          <p:attrName>style.visibility</p:attrName>
                                        </p:attrNameLst>
                                      </p:cBhvr>
                                      <p:to>
                                        <p:strVal val="visible"/>
                                      </p:to>
                                    </p:set>
                                    <p:animEffect transition="in" filter="barn(inVertical)">
                                      <p:cBhvr>
                                        <p:cTn id="41" dur="500"/>
                                        <p:tgtEl>
                                          <p:spTgt spid="9228"/>
                                        </p:tgtEl>
                                      </p:cBhvr>
                                    </p:animEffect>
                                  </p:childTnLst>
                                </p:cTn>
                              </p:par>
                              <p:par>
                                <p:cTn id="42" presetID="16" presetClass="entr" presetSubtype="21" fill="hold" grpId="0" nodeType="withEffect">
                                  <p:stCondLst>
                                    <p:cond delay="0"/>
                                  </p:stCondLst>
                                  <p:childTnLst>
                                    <p:set>
                                      <p:cBhvr>
                                        <p:cTn id="43" dur="1" fill="hold">
                                          <p:stCondLst>
                                            <p:cond delay="0"/>
                                          </p:stCondLst>
                                        </p:cTn>
                                        <p:tgtEl>
                                          <p:spTgt spid="9225"/>
                                        </p:tgtEl>
                                        <p:attrNameLst>
                                          <p:attrName>style.visibility</p:attrName>
                                        </p:attrNameLst>
                                      </p:cBhvr>
                                      <p:to>
                                        <p:strVal val="visible"/>
                                      </p:to>
                                    </p:set>
                                    <p:animEffect transition="in" filter="barn(inVertical)">
                                      <p:cBhvr>
                                        <p:cTn id="44" dur="500"/>
                                        <p:tgtEl>
                                          <p:spTgt spid="92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animBg="1"/>
      <p:bldP spid="9221" grpId="0" animBg="1"/>
      <p:bldP spid="9222" grpId="0"/>
      <p:bldP spid="9223" grpId="0"/>
      <p:bldP spid="9224" grpId="0" animBg="1"/>
      <p:bldP spid="9225" grpId="0"/>
      <p:bldP spid="9226" grpId="0"/>
      <p:bldP spid="9227" grpId="0"/>
      <p:bldP spid="922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 name="Rectangle 2"/>
          <p:cNvSpPr txBox="1">
            <a:spLocks noGrp="1"/>
          </p:cNvSpPr>
          <p:nvPr>
            <p:ph type="title" idx="4294967295"/>
          </p:nvPr>
        </p:nvSpPr>
        <p:spPr>
          <a:prstGeom prst="rect">
            <a:avLst/>
          </a:prstGeom>
        </p:spPr>
        <p:txBody>
          <a:bodyPr/>
          <a:lstStyle/>
          <a:p>
            <a:pPr>
              <a:defRPr sz="2800" b="1"/>
            </a:pPr>
            <a:r>
              <a:t>THEORIES OF MOTIVATION</a:t>
            </a:r>
            <a:br/>
            <a:r>
              <a:rPr sz="2000"/>
              <a:t>PROCESS THEORIES </a:t>
            </a:r>
          </a:p>
        </p:txBody>
      </p:sp>
      <p:sp>
        <p:nvSpPr>
          <p:cNvPr id="254" name="Rectangle 3"/>
          <p:cNvSpPr txBox="1">
            <a:spLocks noGrp="1"/>
          </p:cNvSpPr>
          <p:nvPr>
            <p:ph type="body" idx="4294967295"/>
          </p:nvPr>
        </p:nvSpPr>
        <p:spPr>
          <a:xfrm>
            <a:off x="457200" y="1600200"/>
            <a:ext cx="8229600" cy="4708525"/>
          </a:xfrm>
          <a:prstGeom prst="rect">
            <a:avLst/>
          </a:prstGeom>
        </p:spPr>
        <p:txBody>
          <a:bodyPr>
            <a:normAutofit lnSpcReduction="10000"/>
          </a:bodyPr>
          <a:lstStyle/>
          <a:p>
            <a:pPr marL="597408" indent="-597408" algn="ctr" defTabSz="896111">
              <a:spcBef>
                <a:spcPts val="400"/>
              </a:spcBef>
              <a:buSzTx/>
              <a:buNone/>
              <a:defRPr sz="1960" b="1"/>
            </a:pPr>
            <a:r>
              <a:t>(1) ExpectancyTheory</a:t>
            </a:r>
          </a:p>
          <a:p>
            <a:pPr marL="597408" indent="-597408" algn="ctr" defTabSz="896111">
              <a:spcBef>
                <a:spcPts val="400"/>
              </a:spcBef>
              <a:buSzTx/>
              <a:buNone/>
              <a:defRPr sz="1764" i="1"/>
            </a:pPr>
            <a:r>
              <a:t>Victor Vroom (1964)</a:t>
            </a:r>
          </a:p>
          <a:p>
            <a:pPr marL="597408" indent="-597408" defTabSz="896111">
              <a:spcBef>
                <a:spcPts val="400"/>
              </a:spcBef>
              <a:buSzTx/>
              <a:buNone/>
              <a:defRPr sz="1764" b="1"/>
            </a:pPr>
            <a:r>
              <a:t>	</a:t>
            </a:r>
          </a:p>
          <a:p>
            <a:pPr marL="0" lvl="1" indent="504063" defTabSz="896111">
              <a:lnSpc>
                <a:spcPct val="90000"/>
              </a:lnSpc>
              <a:spcBef>
                <a:spcPts val="400"/>
              </a:spcBef>
              <a:buSzTx/>
              <a:buNone/>
              <a:defRPr sz="1764"/>
            </a:pPr>
            <a:r>
              <a:t>The process whereby individuals alter their behaviour according to what they expect to achieve and the value they place on the reward on offer (valence). </a:t>
            </a:r>
            <a:endParaRPr sz="2744"/>
          </a:p>
          <a:p>
            <a:pPr marL="0" lvl="1" indent="504063" defTabSz="896111">
              <a:lnSpc>
                <a:spcPct val="90000"/>
              </a:lnSpc>
              <a:spcBef>
                <a:spcPts val="600"/>
              </a:spcBef>
              <a:buSzTx/>
              <a:buNone/>
              <a:defRPr sz="1764"/>
            </a:pPr>
            <a:endParaRPr sz="2744"/>
          </a:p>
          <a:p>
            <a:pPr marL="0" lvl="1" indent="504063" defTabSz="896111">
              <a:lnSpc>
                <a:spcPct val="90000"/>
              </a:lnSpc>
              <a:spcBef>
                <a:spcPts val="600"/>
              </a:spcBef>
              <a:buSzTx/>
              <a:buNone/>
              <a:defRPr sz="1764"/>
            </a:pPr>
            <a:endParaRPr sz="2744"/>
          </a:p>
          <a:p>
            <a:pPr marL="0" lvl="1" indent="504063" defTabSz="896111">
              <a:lnSpc>
                <a:spcPct val="90000"/>
              </a:lnSpc>
              <a:spcBef>
                <a:spcPts val="600"/>
              </a:spcBef>
              <a:buSzTx/>
              <a:buNone/>
              <a:defRPr sz="1764"/>
            </a:pPr>
            <a:endParaRPr sz="2744"/>
          </a:p>
          <a:p>
            <a:pPr marL="0" lvl="1" indent="504063" defTabSz="896111">
              <a:lnSpc>
                <a:spcPct val="90000"/>
              </a:lnSpc>
              <a:spcBef>
                <a:spcPts val="600"/>
              </a:spcBef>
              <a:buSzTx/>
              <a:buNone/>
              <a:defRPr sz="1764"/>
            </a:pPr>
            <a:endParaRPr sz="2744"/>
          </a:p>
          <a:p>
            <a:pPr marL="0" lvl="1" indent="504063" defTabSz="896111">
              <a:lnSpc>
                <a:spcPct val="90000"/>
              </a:lnSpc>
              <a:spcBef>
                <a:spcPts val="400"/>
              </a:spcBef>
              <a:buSzTx/>
              <a:buNone/>
              <a:defRPr sz="1764"/>
            </a:pPr>
            <a:r>
              <a:t>A high level of performance would be achieved when employees could see a clear link between putting effort into their work and getting a desired outcome.</a:t>
            </a:r>
            <a:endParaRPr sz="2744"/>
          </a:p>
          <a:p>
            <a:pPr marL="0" lvl="1" indent="504063" defTabSz="896111">
              <a:lnSpc>
                <a:spcPct val="90000"/>
              </a:lnSpc>
              <a:spcBef>
                <a:spcPts val="600"/>
              </a:spcBef>
              <a:buSzTx/>
              <a:buNone/>
              <a:defRPr sz="1764"/>
            </a:pPr>
            <a:endParaRPr sz="2744"/>
          </a:p>
          <a:p>
            <a:pPr marL="0" lvl="1" indent="504063" defTabSz="896111">
              <a:lnSpc>
                <a:spcPct val="90000"/>
              </a:lnSpc>
              <a:spcBef>
                <a:spcPts val="400"/>
              </a:spcBef>
              <a:buSzTx/>
              <a:buNone/>
              <a:defRPr sz="1764"/>
            </a:pPr>
            <a:r>
              <a:t>Individuals must place a value on a reward and perceive that the reward will be given if effort is made.</a:t>
            </a:r>
          </a:p>
        </p:txBody>
      </p:sp>
      <p:sp>
        <p:nvSpPr>
          <p:cNvPr id="255" name="TextBox 1"/>
          <p:cNvSpPr txBox="1"/>
          <p:nvPr/>
        </p:nvSpPr>
        <p:spPr>
          <a:xfrm>
            <a:off x="1476375" y="3716337"/>
            <a:ext cx="1727200" cy="363363"/>
          </a:xfrm>
          <a:prstGeom prst="rect">
            <a:avLst/>
          </a:prstGeom>
          <a:solidFill>
            <a:srgbClr val="A3A3E0"/>
          </a:solidFill>
          <a:ln w="12700">
            <a:solidFill>
              <a:srgbClr val="000000"/>
            </a:solidFill>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ctr"/>
          </a:lstStyle>
          <a:p>
            <a:r>
              <a:t>Effort</a:t>
            </a:r>
          </a:p>
        </p:txBody>
      </p:sp>
      <p:sp>
        <p:nvSpPr>
          <p:cNvPr id="256" name="TextBox 4"/>
          <p:cNvSpPr txBox="1"/>
          <p:nvPr/>
        </p:nvSpPr>
        <p:spPr>
          <a:xfrm>
            <a:off x="3708400" y="3729037"/>
            <a:ext cx="1727200" cy="363363"/>
          </a:xfrm>
          <a:prstGeom prst="rect">
            <a:avLst/>
          </a:prstGeom>
          <a:solidFill>
            <a:srgbClr val="BADDE1"/>
          </a:solidFill>
          <a:ln w="12700">
            <a:solidFill>
              <a:srgbClr val="000000"/>
            </a:solidFill>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ctr"/>
          </a:lstStyle>
          <a:p>
            <a:r>
              <a:t>Performance</a:t>
            </a:r>
          </a:p>
        </p:txBody>
      </p:sp>
      <p:sp>
        <p:nvSpPr>
          <p:cNvPr id="257" name="TextBox 5"/>
          <p:cNvSpPr txBox="1"/>
          <p:nvPr/>
        </p:nvSpPr>
        <p:spPr>
          <a:xfrm>
            <a:off x="5940425" y="3722687"/>
            <a:ext cx="1727200" cy="363363"/>
          </a:xfrm>
          <a:prstGeom prst="rect">
            <a:avLst/>
          </a:prstGeom>
          <a:solidFill>
            <a:srgbClr val="FFC000"/>
          </a:solidFill>
          <a:ln w="12700">
            <a:solidFill>
              <a:srgbClr val="000000"/>
            </a:solidFill>
            <a:miter/>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ctr"/>
          </a:lstStyle>
          <a:p>
            <a:r>
              <a:t>Reward</a:t>
            </a:r>
          </a:p>
        </p:txBody>
      </p:sp>
      <p:sp>
        <p:nvSpPr>
          <p:cNvPr id="258" name="Straight Arrow Connector 3"/>
          <p:cNvSpPr/>
          <p:nvPr/>
        </p:nvSpPr>
        <p:spPr>
          <a:xfrm>
            <a:off x="3203575" y="3913187"/>
            <a:ext cx="504826" cy="1"/>
          </a:xfrm>
          <a:prstGeom prst="line">
            <a:avLst/>
          </a:prstGeom>
          <a:ln w="28575">
            <a:solidFill>
              <a:srgbClr val="002060"/>
            </a:solidFill>
            <a:tailEnd type="triangle"/>
          </a:ln>
        </p:spPr>
        <p:txBody>
          <a:bodyPr lIns="45719" rIns="45719"/>
          <a:lstStyle/>
          <a:p>
            <a:endParaRPr/>
          </a:p>
        </p:txBody>
      </p:sp>
      <p:sp>
        <p:nvSpPr>
          <p:cNvPr id="259" name="Straight Arrow Connector 8"/>
          <p:cNvSpPr/>
          <p:nvPr/>
        </p:nvSpPr>
        <p:spPr>
          <a:xfrm>
            <a:off x="5435600" y="3913187"/>
            <a:ext cx="504826" cy="1"/>
          </a:xfrm>
          <a:prstGeom prst="line">
            <a:avLst/>
          </a:prstGeom>
          <a:ln w="28575">
            <a:solidFill>
              <a:srgbClr val="002060"/>
            </a:solidFill>
            <a:tailEnd type="triangle"/>
          </a:ln>
        </p:spPr>
        <p:txBody>
          <a:bodyPr lIns="45719" rIns="45719"/>
          <a:lstStyle/>
          <a:p>
            <a:endParaRPr/>
          </a:p>
        </p:txBody>
      </p:sp>
      <p:pic>
        <p:nvPicPr>
          <p:cNvPr id="2" name="Picture 1">
            <a:extLst>
              <a:ext uri="{FF2B5EF4-FFF2-40B4-BE49-F238E27FC236}">
                <a16:creationId xmlns:a16="http://schemas.microsoft.com/office/drawing/2014/main" id="{389E33FF-E85F-7B61-DF73-7760A1CD7D46}"/>
              </a:ext>
            </a:extLst>
          </p:cNvPr>
          <p:cNvPicPr>
            <a:picLocks noChangeAspect="1"/>
          </p:cNvPicPr>
          <p:nvPr/>
        </p:nvPicPr>
        <p:blipFill>
          <a:blip r:embed="rId2"/>
          <a:stretch>
            <a:fillRect/>
          </a:stretch>
        </p:blipFill>
        <p:spPr>
          <a:xfrm>
            <a:off x="0" y="5960348"/>
            <a:ext cx="9144000" cy="863266"/>
          </a:xfrm>
          <a:prstGeom prst="rect">
            <a:avLst/>
          </a:prstGeom>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Rectangle 2"/>
          <p:cNvSpPr txBox="1">
            <a:spLocks noGrp="1"/>
          </p:cNvSpPr>
          <p:nvPr>
            <p:ph type="title" idx="4294967295"/>
          </p:nvPr>
        </p:nvSpPr>
        <p:spPr>
          <a:xfrm>
            <a:off x="457200" y="0"/>
            <a:ext cx="8229600" cy="950495"/>
          </a:xfrm>
          <a:prstGeom prst="rect">
            <a:avLst/>
          </a:prstGeom>
        </p:spPr>
        <p:txBody>
          <a:bodyPr/>
          <a:lstStyle/>
          <a:p>
            <a:pPr>
              <a:defRPr sz="2800" b="1"/>
            </a:pPr>
            <a:r>
              <a:rPr dirty="0"/>
              <a:t>THEORIES OF MOTIVATION</a:t>
            </a:r>
            <a:br>
              <a:rPr dirty="0"/>
            </a:br>
            <a:r>
              <a:rPr sz="2000" dirty="0"/>
              <a:t>PROCESS THEORIES </a:t>
            </a:r>
          </a:p>
        </p:txBody>
      </p:sp>
      <p:sp>
        <p:nvSpPr>
          <p:cNvPr id="262" name="Rectangle 3"/>
          <p:cNvSpPr txBox="1">
            <a:spLocks noGrp="1"/>
          </p:cNvSpPr>
          <p:nvPr>
            <p:ph type="body" idx="4294967295"/>
          </p:nvPr>
        </p:nvSpPr>
        <p:spPr>
          <a:xfrm>
            <a:off x="457200" y="1074737"/>
            <a:ext cx="8229600" cy="4708525"/>
          </a:xfrm>
          <a:prstGeom prst="rect">
            <a:avLst/>
          </a:prstGeom>
        </p:spPr>
        <p:txBody>
          <a:bodyPr/>
          <a:lstStyle/>
          <a:p>
            <a:pPr marL="609600" indent="-609600" algn="ctr">
              <a:spcBef>
                <a:spcPts val="400"/>
              </a:spcBef>
              <a:buSzTx/>
              <a:buNone/>
              <a:defRPr sz="2000" b="1"/>
            </a:pPr>
            <a:r>
              <a:rPr dirty="0"/>
              <a:t>(2) Goal-setting Theory</a:t>
            </a:r>
          </a:p>
          <a:p>
            <a:pPr marL="609600" indent="-609600" algn="ctr">
              <a:spcBef>
                <a:spcPts val="400"/>
              </a:spcBef>
              <a:buSzTx/>
              <a:buNone/>
              <a:defRPr sz="1800" i="1"/>
            </a:pPr>
            <a:r>
              <a:rPr dirty="0"/>
              <a:t>Locke (1968)</a:t>
            </a:r>
          </a:p>
          <a:p>
            <a:pPr marL="609600" indent="-609600">
              <a:spcBef>
                <a:spcPts val="400"/>
              </a:spcBef>
              <a:buSzTx/>
              <a:buNone/>
              <a:defRPr sz="1800" b="1"/>
            </a:pPr>
            <a:r>
              <a:rPr dirty="0"/>
              <a:t>	</a:t>
            </a:r>
          </a:p>
          <a:p>
            <a:pPr marL="0" lvl="1" indent="514350">
              <a:lnSpc>
                <a:spcPct val="90000"/>
              </a:lnSpc>
              <a:spcBef>
                <a:spcPts val="400"/>
              </a:spcBef>
              <a:buSzTx/>
              <a:buNone/>
              <a:defRPr sz="1800"/>
            </a:pPr>
            <a:r>
              <a:rPr dirty="0"/>
              <a:t>Suggests that setting goals is critical to motivating people to perform.</a:t>
            </a:r>
            <a:endParaRPr sz="2800" dirty="0"/>
          </a:p>
          <a:p>
            <a:pPr marL="0" lvl="1" indent="514350">
              <a:lnSpc>
                <a:spcPct val="90000"/>
              </a:lnSpc>
              <a:spcBef>
                <a:spcPts val="600"/>
              </a:spcBef>
              <a:buSzTx/>
              <a:buNone/>
              <a:defRPr sz="1800"/>
            </a:pPr>
            <a:endParaRPr sz="2800" dirty="0"/>
          </a:p>
          <a:p>
            <a:pPr marL="0" lvl="1" indent="514350">
              <a:lnSpc>
                <a:spcPct val="90000"/>
              </a:lnSpc>
              <a:spcBef>
                <a:spcPts val="400"/>
              </a:spcBef>
              <a:buSzTx/>
              <a:buNone/>
              <a:defRPr sz="1800"/>
            </a:pPr>
            <a:r>
              <a:rPr dirty="0"/>
              <a:t>Setting goals helps employees to be clear about expectations, gives them a focus and drives them to achieve results.</a:t>
            </a:r>
            <a:endParaRPr sz="2800" dirty="0"/>
          </a:p>
          <a:p>
            <a:pPr marL="0" lvl="1" indent="514350">
              <a:lnSpc>
                <a:spcPct val="90000"/>
              </a:lnSpc>
              <a:spcBef>
                <a:spcPts val="600"/>
              </a:spcBef>
              <a:buSzTx/>
              <a:buNone/>
              <a:defRPr sz="1800"/>
            </a:pPr>
            <a:endParaRPr sz="2800" dirty="0"/>
          </a:p>
          <a:p>
            <a:pPr marL="0" lvl="1" indent="514350">
              <a:lnSpc>
                <a:spcPct val="90000"/>
              </a:lnSpc>
              <a:spcBef>
                <a:spcPts val="400"/>
              </a:spcBef>
              <a:buSzTx/>
              <a:buNone/>
              <a:defRPr sz="1800"/>
            </a:pPr>
            <a:r>
              <a:rPr dirty="0"/>
              <a:t>Most effective goals are ones that:</a:t>
            </a:r>
            <a:endParaRPr sz="2800" dirty="0"/>
          </a:p>
          <a:p>
            <a:pPr marL="800100" lvl="1" indent="-285750">
              <a:lnSpc>
                <a:spcPct val="90000"/>
              </a:lnSpc>
              <a:spcBef>
                <a:spcPts val="400"/>
              </a:spcBef>
              <a:buChar char="▪"/>
              <a:defRPr sz="1800"/>
            </a:pPr>
            <a:r>
              <a:rPr dirty="0"/>
              <a:t>push people</a:t>
            </a:r>
            <a:endParaRPr sz="2800" dirty="0"/>
          </a:p>
          <a:p>
            <a:pPr marL="800100" lvl="1" indent="-285750">
              <a:lnSpc>
                <a:spcPct val="90000"/>
              </a:lnSpc>
              <a:spcBef>
                <a:spcPts val="400"/>
              </a:spcBef>
              <a:buChar char="▪"/>
              <a:defRPr sz="1800"/>
            </a:pPr>
            <a:r>
              <a:rPr dirty="0"/>
              <a:t>are SMART</a:t>
            </a:r>
            <a:endParaRPr sz="2800" dirty="0"/>
          </a:p>
          <a:p>
            <a:pPr marL="800100" lvl="1" indent="-285750">
              <a:lnSpc>
                <a:spcPct val="90000"/>
              </a:lnSpc>
              <a:spcBef>
                <a:spcPts val="400"/>
              </a:spcBef>
              <a:buChar char="▪"/>
              <a:defRPr sz="1800"/>
            </a:pPr>
            <a:r>
              <a:rPr dirty="0"/>
              <a:t>are agreed and not imposed</a:t>
            </a:r>
            <a:endParaRPr sz="2800" dirty="0"/>
          </a:p>
          <a:p>
            <a:pPr marL="800100" lvl="1" indent="-285750">
              <a:lnSpc>
                <a:spcPct val="90000"/>
              </a:lnSpc>
              <a:spcBef>
                <a:spcPts val="400"/>
              </a:spcBef>
              <a:buChar char="▪"/>
              <a:defRPr sz="1800"/>
            </a:pPr>
            <a:r>
              <a:rPr dirty="0"/>
              <a:t>have a mechanism for continuous review and feedback</a:t>
            </a:r>
            <a:endParaRPr sz="2800" dirty="0"/>
          </a:p>
          <a:p>
            <a:pPr marL="800100" lvl="1" indent="-285750">
              <a:lnSpc>
                <a:spcPct val="90000"/>
              </a:lnSpc>
              <a:spcBef>
                <a:spcPts val="400"/>
              </a:spcBef>
              <a:buChar char="▪"/>
              <a:defRPr sz="1800"/>
            </a:pPr>
            <a:r>
              <a:rPr dirty="0"/>
              <a:t>are linked to the organisational strategy and targets</a:t>
            </a:r>
          </a:p>
        </p:txBody>
      </p:sp>
      <p:pic>
        <p:nvPicPr>
          <p:cNvPr id="2" name="Picture 1">
            <a:extLst>
              <a:ext uri="{FF2B5EF4-FFF2-40B4-BE49-F238E27FC236}">
                <a16:creationId xmlns:a16="http://schemas.microsoft.com/office/drawing/2014/main" id="{1E3344FB-A108-8BD0-C6AE-A9D2B48C3310}"/>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 name="Rectangle 2"/>
          <p:cNvSpPr txBox="1">
            <a:spLocks noGrp="1"/>
          </p:cNvSpPr>
          <p:nvPr>
            <p:ph type="title" idx="4294967295"/>
          </p:nvPr>
        </p:nvSpPr>
        <p:spPr>
          <a:xfrm>
            <a:off x="493713" y="8926"/>
            <a:ext cx="8229600" cy="706438"/>
          </a:xfrm>
          <a:prstGeom prst="rect">
            <a:avLst/>
          </a:prstGeom>
        </p:spPr>
        <p:txBody>
          <a:bodyPr>
            <a:normAutofit fontScale="90000"/>
          </a:bodyPr>
          <a:lstStyle/>
          <a:p>
            <a:pPr defTabSz="393192">
              <a:defRPr sz="1032" b="1"/>
            </a:pPr>
            <a:br>
              <a:rPr dirty="0"/>
            </a:br>
            <a:r>
              <a:rPr sz="2200" dirty="0"/>
              <a:t>THEORIES OF MOTIVATION</a:t>
            </a:r>
            <a:br>
              <a:rPr sz="2200" dirty="0"/>
            </a:br>
            <a:r>
              <a:rPr sz="2200" dirty="0"/>
              <a:t>PROCESS THEORIES </a:t>
            </a:r>
            <a:br>
              <a:rPr sz="774" dirty="0"/>
            </a:br>
            <a:br>
              <a:rPr sz="774" dirty="0"/>
            </a:br>
            <a:endParaRPr sz="774" dirty="0"/>
          </a:p>
        </p:txBody>
      </p:sp>
      <p:sp>
        <p:nvSpPr>
          <p:cNvPr id="265" name="Rectangle 3"/>
          <p:cNvSpPr txBox="1">
            <a:spLocks noGrp="1"/>
          </p:cNvSpPr>
          <p:nvPr>
            <p:ph type="body" idx="4294967295"/>
          </p:nvPr>
        </p:nvSpPr>
        <p:spPr>
          <a:xfrm>
            <a:off x="458787" y="1773238"/>
            <a:ext cx="8229601" cy="4751388"/>
          </a:xfrm>
          <a:prstGeom prst="rect">
            <a:avLst/>
          </a:prstGeom>
        </p:spPr>
        <p:txBody>
          <a:bodyPr>
            <a:normAutofit lnSpcReduction="10000"/>
          </a:bodyPr>
          <a:lstStyle/>
          <a:p>
            <a:pPr marL="325754" indent="-325754" defTabSz="868680">
              <a:lnSpc>
                <a:spcPct val="80000"/>
              </a:lnSpc>
              <a:spcBef>
                <a:spcPts val="300"/>
              </a:spcBef>
              <a:defRPr sz="1520"/>
            </a:pPr>
            <a:r>
              <a:rPr dirty="0"/>
              <a:t>We each seek a fair balance between what we put into our job and what we get out of it. Adams calls these </a:t>
            </a:r>
            <a:r>
              <a:rPr u="sng" dirty="0"/>
              <a:t>Inputs</a:t>
            </a:r>
            <a:r>
              <a:rPr dirty="0"/>
              <a:t> and </a:t>
            </a:r>
            <a:r>
              <a:rPr u="sng" dirty="0"/>
              <a:t>Outputs</a:t>
            </a:r>
            <a:r>
              <a:rPr dirty="0"/>
              <a:t>. We form perceptions of what constitutes a fair balance or trade of inputs and outputs by comparing our own situation with other 'referents' (reference points or examples) in the market place. We are also influenced by colleagues, friends, partners in establishing these benchmarks and our own responses to them in relation to our own ratio of inputs to outputs.</a:t>
            </a:r>
            <a:r>
              <a:rPr dirty="0">
                <a:solidFill>
                  <a:srgbClr val="1B0AF4"/>
                </a:solidFill>
              </a:rPr>
              <a:t> </a:t>
            </a:r>
            <a:endParaRPr b="1" dirty="0">
              <a:solidFill>
                <a:srgbClr val="1B0AF4"/>
              </a:solidFill>
            </a:endParaRPr>
          </a:p>
          <a:p>
            <a:pPr marL="325754" indent="-325754" defTabSz="868680">
              <a:lnSpc>
                <a:spcPct val="80000"/>
              </a:lnSpc>
              <a:defRPr sz="1520" b="1">
                <a:solidFill>
                  <a:srgbClr val="1B0AF4"/>
                </a:solidFill>
              </a:defRPr>
            </a:pPr>
            <a:endParaRPr b="1" dirty="0">
              <a:solidFill>
                <a:srgbClr val="1B0AF4"/>
              </a:solidFill>
            </a:endParaRPr>
          </a:p>
          <a:p>
            <a:pPr marL="0" indent="0" defTabSz="868680">
              <a:lnSpc>
                <a:spcPct val="80000"/>
              </a:lnSpc>
              <a:buNone/>
              <a:defRPr sz="1520" b="1">
                <a:solidFill>
                  <a:srgbClr val="1B0AF4"/>
                </a:solidFill>
              </a:defRPr>
            </a:pPr>
            <a:endParaRPr b="1" dirty="0">
              <a:solidFill>
                <a:srgbClr val="1B0AF4"/>
              </a:solidFill>
            </a:endParaRPr>
          </a:p>
          <a:p>
            <a:pPr marL="325754" indent="-325754" defTabSz="868680">
              <a:lnSpc>
                <a:spcPct val="80000"/>
              </a:lnSpc>
              <a:defRPr sz="1520" b="1">
                <a:solidFill>
                  <a:srgbClr val="1B0AF4"/>
                </a:solidFill>
              </a:defRPr>
            </a:pPr>
            <a:endParaRPr b="1" dirty="0">
              <a:solidFill>
                <a:srgbClr val="1B0AF4"/>
              </a:solidFill>
            </a:endParaRPr>
          </a:p>
          <a:p>
            <a:pPr marL="325754" indent="-325754" defTabSz="868680">
              <a:lnSpc>
                <a:spcPct val="80000"/>
              </a:lnSpc>
              <a:defRPr sz="1520" b="1">
                <a:solidFill>
                  <a:srgbClr val="1B0AF4"/>
                </a:solidFill>
              </a:defRPr>
            </a:pPr>
            <a:endParaRPr b="1" dirty="0">
              <a:solidFill>
                <a:srgbClr val="1B0AF4"/>
              </a:solidFill>
            </a:endParaRPr>
          </a:p>
          <a:p>
            <a:pPr marL="325754" indent="-325754" defTabSz="868680">
              <a:lnSpc>
                <a:spcPct val="80000"/>
              </a:lnSpc>
              <a:defRPr sz="1520" b="1">
                <a:solidFill>
                  <a:srgbClr val="1B0AF4"/>
                </a:solidFill>
              </a:defRPr>
            </a:pPr>
            <a:endParaRPr b="1" dirty="0">
              <a:solidFill>
                <a:srgbClr val="1B0AF4"/>
              </a:solidFill>
            </a:endParaRPr>
          </a:p>
          <a:p>
            <a:pPr marL="325754" indent="-325754" defTabSz="868680">
              <a:lnSpc>
                <a:spcPct val="80000"/>
              </a:lnSpc>
              <a:defRPr sz="1520"/>
            </a:pPr>
            <a:endParaRPr b="1" dirty="0">
              <a:solidFill>
                <a:srgbClr val="1B0AF4"/>
              </a:solidFill>
            </a:endParaRPr>
          </a:p>
          <a:p>
            <a:pPr marL="325754" indent="-325754" defTabSz="868680">
              <a:lnSpc>
                <a:spcPct val="80000"/>
              </a:lnSpc>
              <a:defRPr sz="1520"/>
            </a:pPr>
            <a:endParaRPr b="1" dirty="0">
              <a:solidFill>
                <a:srgbClr val="1B0AF4"/>
              </a:solidFill>
            </a:endParaRPr>
          </a:p>
          <a:p>
            <a:pPr marL="325754" indent="-325754" defTabSz="868680">
              <a:lnSpc>
                <a:spcPct val="80000"/>
              </a:lnSpc>
              <a:defRPr sz="1520"/>
            </a:pPr>
            <a:endParaRPr b="1" dirty="0">
              <a:solidFill>
                <a:srgbClr val="1B0AF4"/>
              </a:solidFill>
            </a:endParaRPr>
          </a:p>
          <a:p>
            <a:pPr marL="325754" indent="-325754" defTabSz="868680">
              <a:lnSpc>
                <a:spcPct val="80000"/>
              </a:lnSpc>
              <a:defRPr sz="1520"/>
            </a:pPr>
            <a:endParaRPr b="1" dirty="0">
              <a:solidFill>
                <a:srgbClr val="1B0AF4"/>
              </a:solidFill>
            </a:endParaRPr>
          </a:p>
          <a:p>
            <a:pPr marL="325754" indent="-325754" defTabSz="868680">
              <a:lnSpc>
                <a:spcPct val="80000"/>
              </a:lnSpc>
              <a:spcBef>
                <a:spcPts val="300"/>
              </a:spcBef>
              <a:defRPr sz="1520"/>
            </a:pPr>
            <a:r>
              <a:rPr dirty="0"/>
              <a:t>If we feel that our inputs are fairly and adequately rewarded by outputs (the fairness benchmark being subjectively perceived from market norms and other comparable references) then we are happy in our work and motivated to continue inputting at the same level.</a:t>
            </a:r>
          </a:p>
          <a:p>
            <a:pPr marL="325754" indent="-325754" defTabSz="868680">
              <a:lnSpc>
                <a:spcPct val="80000"/>
              </a:lnSpc>
              <a:spcBef>
                <a:spcPts val="300"/>
              </a:spcBef>
              <a:defRPr sz="1520"/>
            </a:pPr>
            <a:r>
              <a:rPr dirty="0"/>
              <a:t>If we feel that our inputs out-weigh the outputs then we become demotivated in relation to our job and employer.</a:t>
            </a:r>
          </a:p>
        </p:txBody>
      </p:sp>
      <p:sp>
        <p:nvSpPr>
          <p:cNvPr id="266" name="Text Box 5"/>
          <p:cNvSpPr txBox="1"/>
          <p:nvPr/>
        </p:nvSpPr>
        <p:spPr>
          <a:xfrm>
            <a:off x="855979" y="2861169"/>
            <a:ext cx="3024189" cy="2172375"/>
          </a:xfrm>
          <a:prstGeom prst="rect">
            <a:avLst/>
          </a:prstGeom>
          <a:ln w="19050">
            <a:solidFill>
              <a:srgbClr val="000000"/>
            </a:solidFill>
            <a:miter/>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spcBef>
                <a:spcPts val="800"/>
              </a:spcBef>
              <a:defRPr sz="1400" b="1" u="sng"/>
            </a:pPr>
            <a:r>
              <a:t>Inputs</a:t>
            </a:r>
            <a:endParaRPr sz="3200"/>
          </a:p>
          <a:p>
            <a:pPr>
              <a:spcBef>
                <a:spcPts val="700"/>
              </a:spcBef>
              <a:defRPr sz="1200"/>
            </a:pPr>
            <a:r>
              <a:t>effort, loyalty, hard work, commitment, skill, ability, adaptability, flexibility, tolerance, determination, heart and soul, enthusiasm, trust in our boss and superiors, support of colleagues and subordinates, personal sacrifice, etc.</a:t>
            </a:r>
            <a:endParaRPr sz="3200"/>
          </a:p>
        </p:txBody>
      </p:sp>
      <p:sp>
        <p:nvSpPr>
          <p:cNvPr id="267" name="Text Box 6"/>
          <p:cNvSpPr txBox="1"/>
          <p:nvPr/>
        </p:nvSpPr>
        <p:spPr>
          <a:xfrm>
            <a:off x="5119371" y="2888651"/>
            <a:ext cx="3168650" cy="1822545"/>
          </a:xfrm>
          <a:prstGeom prst="rect">
            <a:avLst/>
          </a:prstGeom>
          <a:ln w="19050">
            <a:solidFill>
              <a:srgbClr val="000000"/>
            </a:solidFill>
            <a:miter/>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spcBef>
                <a:spcPts val="800"/>
              </a:spcBef>
              <a:defRPr sz="1400" b="1" u="sng"/>
            </a:pPr>
            <a:r>
              <a:rPr dirty="0"/>
              <a:t>Outputs</a:t>
            </a:r>
            <a:endParaRPr sz="3200" dirty="0"/>
          </a:p>
          <a:p>
            <a:pPr>
              <a:spcBef>
                <a:spcPts val="700"/>
              </a:spcBef>
              <a:defRPr sz="1200"/>
            </a:pPr>
            <a:r>
              <a:rPr dirty="0"/>
              <a:t>Outputs are typically all financial rewards - pay, salary, expenses, perks, benefits, pension arrangements, bonus and commission - plus intangibles - recognition, reputation, praise and thanks, interest, responsibility, stimulus, travel, training, development, sense of achievement and advancement, promotion, etc. </a:t>
            </a:r>
          </a:p>
        </p:txBody>
      </p:sp>
      <p:sp>
        <p:nvSpPr>
          <p:cNvPr id="268" name="Text Box 7"/>
          <p:cNvSpPr txBox="1"/>
          <p:nvPr/>
        </p:nvSpPr>
        <p:spPr>
          <a:xfrm>
            <a:off x="4185920" y="3789362"/>
            <a:ext cx="773748" cy="5334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spcBef>
                <a:spcPts val="700"/>
              </a:spcBef>
              <a:defRPr sz="1200" b="1"/>
            </a:pPr>
            <a:r>
              <a:t>fairly</a:t>
            </a:r>
            <a:endParaRPr sz="3200"/>
          </a:p>
          <a:p>
            <a:pPr algn="ctr">
              <a:spcBef>
                <a:spcPts val="700"/>
              </a:spcBef>
              <a:defRPr sz="1200" b="1"/>
            </a:pPr>
            <a:r>
              <a:t>balanced</a:t>
            </a:r>
          </a:p>
        </p:txBody>
      </p:sp>
      <p:sp>
        <p:nvSpPr>
          <p:cNvPr id="269" name="Line 8"/>
          <p:cNvSpPr/>
          <p:nvPr/>
        </p:nvSpPr>
        <p:spPr>
          <a:xfrm>
            <a:off x="4140200" y="3644900"/>
            <a:ext cx="936626" cy="0"/>
          </a:xfrm>
          <a:prstGeom prst="line">
            <a:avLst/>
          </a:prstGeom>
          <a:ln w="28575">
            <a:solidFill>
              <a:srgbClr val="000000"/>
            </a:solidFill>
            <a:tailEnd type="triangle"/>
          </a:ln>
        </p:spPr>
        <p:txBody>
          <a:bodyPr lIns="45719" rIns="45719"/>
          <a:lstStyle/>
          <a:p>
            <a:endParaRPr/>
          </a:p>
        </p:txBody>
      </p:sp>
      <p:sp>
        <p:nvSpPr>
          <p:cNvPr id="270" name="Rectangle 1"/>
          <p:cNvSpPr txBox="1"/>
          <p:nvPr/>
        </p:nvSpPr>
        <p:spPr>
          <a:xfrm>
            <a:off x="2331719" y="859825"/>
            <a:ext cx="4480561" cy="5800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L="609600" indent="-609600" algn="ctr">
              <a:defRPr b="1"/>
            </a:pPr>
            <a:r>
              <a:rPr dirty="0"/>
              <a:t>(3) </a:t>
            </a:r>
            <a:r>
              <a:rPr dirty="0" err="1"/>
              <a:t>EquityTheory</a:t>
            </a:r>
            <a:endParaRPr sz="3200" dirty="0"/>
          </a:p>
          <a:p>
            <a:pPr marL="609600" indent="-609600" algn="ctr">
              <a:defRPr sz="1600" i="1"/>
            </a:pPr>
            <a:r>
              <a:rPr dirty="0"/>
              <a:t>John Stacey Adams (1963)</a:t>
            </a:r>
          </a:p>
        </p:txBody>
      </p:sp>
      <p:pic>
        <p:nvPicPr>
          <p:cNvPr id="2" name="Picture 1">
            <a:extLst>
              <a:ext uri="{FF2B5EF4-FFF2-40B4-BE49-F238E27FC236}">
                <a16:creationId xmlns:a16="http://schemas.microsoft.com/office/drawing/2014/main" id="{85FB7E3A-D924-855D-ED0C-B174542EF807}"/>
              </a:ext>
            </a:extLst>
          </p:cNvPr>
          <p:cNvPicPr>
            <a:picLocks noChangeAspect="1"/>
          </p:cNvPicPr>
          <p:nvPr/>
        </p:nvPicPr>
        <p:blipFill>
          <a:blip r:embed="rId2"/>
          <a:stretch>
            <a:fillRect/>
          </a:stretch>
        </p:blipFill>
        <p:spPr>
          <a:xfrm>
            <a:off x="36513" y="6198766"/>
            <a:ext cx="9107487" cy="706439"/>
          </a:xfrm>
          <a:prstGeom prst="rect">
            <a:avLst/>
          </a:prstGeom>
        </p:spPr>
      </p:pic>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FC069-366B-624D-83FE-FDDAA58BF6F8}"/>
            </a:ext>
          </a:extLst>
        </p:cNvPr>
        <p:cNvGrpSpPr/>
        <p:nvPr/>
      </p:nvGrpSpPr>
      <p:grpSpPr>
        <a:xfrm>
          <a:off x="0" y="0"/>
          <a:ext cx="0" cy="0"/>
          <a:chOff x="0" y="0"/>
          <a:chExt cx="0" cy="0"/>
        </a:xfrm>
      </p:grpSpPr>
      <p:pic>
        <p:nvPicPr>
          <p:cNvPr id="6" name="Video 5" title="Pouring coffee into glass cup">
            <a:hlinkClick r:id="" action="ppaction://media"/>
            <a:extLst>
              <a:ext uri="{FF2B5EF4-FFF2-40B4-BE49-F238E27FC236}">
                <a16:creationId xmlns:a16="http://schemas.microsoft.com/office/drawing/2014/main" id="{78961B44-4CD2-B44D-416B-EC78700AF6F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21401" y="2255960"/>
            <a:ext cx="6147312" cy="2723004"/>
          </a:xfrm>
          <a:prstGeom prst="rect">
            <a:avLst/>
          </a:prstGeom>
        </p:spPr>
      </p:pic>
      <p:sp>
        <p:nvSpPr>
          <p:cNvPr id="3" name="Rectangle 2">
            <a:extLst>
              <a:ext uri="{FF2B5EF4-FFF2-40B4-BE49-F238E27FC236}">
                <a16:creationId xmlns:a16="http://schemas.microsoft.com/office/drawing/2014/main" id="{96DC79B9-51D3-733E-506F-879345158D09}"/>
              </a:ext>
            </a:extLst>
          </p:cNvPr>
          <p:cNvSpPr/>
          <p:nvPr/>
        </p:nvSpPr>
        <p:spPr>
          <a:xfrm>
            <a:off x="3077675" y="1701077"/>
            <a:ext cx="2314575" cy="560274"/>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defTabSz="385763"/>
            <a:r>
              <a:rPr lang="en-US" sz="3713" b="1" dirty="0">
                <a:solidFill>
                  <a:srgbClr val="002060"/>
                </a:solidFill>
                <a:latin typeface="Calibri" panose="020F0502020204030204"/>
              </a:rPr>
              <a:t>Break time</a:t>
            </a:r>
            <a:endParaRPr lang="en-GB" sz="3713" dirty="0">
              <a:solidFill>
                <a:srgbClr val="ED7D31"/>
              </a:solidFill>
              <a:latin typeface="Calibri" panose="020F0502020204030204"/>
            </a:endParaRPr>
          </a:p>
        </p:txBody>
      </p:sp>
      <p:sp>
        <p:nvSpPr>
          <p:cNvPr id="5" name="Title 5">
            <a:extLst>
              <a:ext uri="{FF2B5EF4-FFF2-40B4-BE49-F238E27FC236}">
                <a16:creationId xmlns:a16="http://schemas.microsoft.com/office/drawing/2014/main" id="{8D9625B8-75FF-BCE0-F7BC-3462EEA63801}"/>
              </a:ext>
            </a:extLst>
          </p:cNvPr>
          <p:cNvSpPr txBox="1">
            <a:spLocks/>
          </p:cNvSpPr>
          <p:nvPr/>
        </p:nvSpPr>
        <p:spPr>
          <a:xfrm>
            <a:off x="4909041" y="1523626"/>
            <a:ext cx="2478059" cy="640025"/>
          </a:xfrm>
          <a:prstGeom prst="rect">
            <a:avLst/>
          </a:prstGeom>
        </p:spPr>
        <p:txBody>
          <a:bodyPr vert="horz" lIns="51435" tIns="25718" rIns="51435" bIns="25718" rtlCol="0" anchor="b">
            <a:normAutofit fontScale="7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375" b="1" i="1" dirty="0">
                <a:latin typeface="Garamond" panose="02020404030301010803" pitchFamily="18" charset="0"/>
                <a:cs typeface="Times New Roman" panose="02020603050405020304" pitchFamily="18" charset="0"/>
              </a:rPr>
              <a:t>Short Break </a:t>
            </a:r>
            <a:br>
              <a:rPr lang="en-GB" sz="3375" b="1" i="1" dirty="0">
                <a:latin typeface="Garamond" panose="02020404030301010803" pitchFamily="18" charset="0"/>
                <a:cs typeface="Times New Roman" panose="02020603050405020304" pitchFamily="18" charset="0"/>
              </a:rPr>
            </a:br>
            <a:r>
              <a:rPr lang="en-GB" sz="3375" b="1" i="1" dirty="0">
                <a:latin typeface="Garamond" panose="02020404030301010803" pitchFamily="18" charset="0"/>
                <a:cs typeface="Times New Roman" panose="02020603050405020304" pitchFamily="18" charset="0"/>
              </a:rPr>
              <a:t>10 mins</a:t>
            </a:r>
          </a:p>
        </p:txBody>
      </p:sp>
      <p:pic>
        <p:nvPicPr>
          <p:cNvPr id="2" name="Picture 1">
            <a:extLst>
              <a:ext uri="{FF2B5EF4-FFF2-40B4-BE49-F238E27FC236}">
                <a16:creationId xmlns:a16="http://schemas.microsoft.com/office/drawing/2014/main" id="{48C66223-4F97-69DC-3A4B-B8E7904E0CE2}"/>
              </a:ext>
            </a:extLst>
          </p:cNvPr>
          <p:cNvPicPr>
            <a:picLocks noChangeAspect="1"/>
          </p:cNvPicPr>
          <p:nvPr/>
        </p:nvPicPr>
        <p:blipFill>
          <a:blip r:embed="rId5"/>
          <a:stretch>
            <a:fillRect/>
          </a:stretch>
        </p:blipFill>
        <p:spPr>
          <a:xfrm>
            <a:off x="1" y="4764871"/>
            <a:ext cx="9144000" cy="1235879"/>
          </a:xfrm>
          <a:prstGeom prst="rect">
            <a:avLst/>
          </a:prstGeom>
        </p:spPr>
      </p:pic>
    </p:spTree>
    <p:extLst>
      <p:ext uri="{BB962C8B-B14F-4D97-AF65-F5344CB8AC3E}">
        <p14:creationId xmlns:p14="http://schemas.microsoft.com/office/powerpoint/2010/main" val="16572677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 name="Rectangle 2"/>
          <p:cNvSpPr txBox="1">
            <a:spLocks noGrp="1"/>
          </p:cNvSpPr>
          <p:nvPr>
            <p:ph type="title" idx="4294967295"/>
          </p:nvPr>
        </p:nvSpPr>
        <p:spPr>
          <a:xfrm>
            <a:off x="457201" y="0"/>
            <a:ext cx="8229600" cy="699920"/>
          </a:xfrm>
          <a:prstGeom prst="rect">
            <a:avLst/>
          </a:prstGeom>
        </p:spPr>
        <p:txBody>
          <a:bodyPr/>
          <a:lstStyle>
            <a:lvl1pPr>
              <a:defRPr sz="2800" b="1"/>
            </a:lvl1pPr>
          </a:lstStyle>
          <a:p>
            <a:r>
              <a:rPr dirty="0"/>
              <a:t>EMPLOYEE ENGAGEMENT</a:t>
            </a:r>
          </a:p>
        </p:txBody>
      </p:sp>
      <p:sp>
        <p:nvSpPr>
          <p:cNvPr id="273" name="Rectangle 3"/>
          <p:cNvSpPr txBox="1">
            <a:spLocks noGrp="1"/>
          </p:cNvSpPr>
          <p:nvPr>
            <p:ph type="body" idx="4294967295"/>
          </p:nvPr>
        </p:nvSpPr>
        <p:spPr>
          <a:xfrm>
            <a:off x="0" y="699920"/>
            <a:ext cx="9144000" cy="5294814"/>
          </a:xfrm>
          <a:prstGeom prst="rect">
            <a:avLst/>
          </a:prstGeom>
        </p:spPr>
        <p:txBody>
          <a:bodyPr>
            <a:normAutofit/>
          </a:bodyPr>
          <a:lstStyle/>
          <a:p>
            <a:pPr marL="742950" lvl="1" indent="-285750">
              <a:spcBef>
                <a:spcPts val="400"/>
              </a:spcBef>
              <a:buFont typeface="Arial"/>
              <a:buChar char="•"/>
              <a:defRPr sz="1800"/>
            </a:pPr>
            <a:r>
              <a:rPr dirty="0"/>
              <a:t>Employee Engagement refers to the extent to which an employee feels an attachment to an organisation.</a:t>
            </a:r>
            <a:endParaRPr sz="2800" dirty="0"/>
          </a:p>
          <a:p>
            <a:pPr marL="0" lvl="1" indent="457200" algn="r">
              <a:spcBef>
                <a:spcPts val="200"/>
              </a:spcBef>
              <a:buSzTx/>
              <a:buNone/>
              <a:defRPr sz="1100"/>
            </a:pPr>
            <a:r>
              <a:rPr dirty="0"/>
              <a:t>Smith, P. et al (2011)</a:t>
            </a:r>
            <a:endParaRPr sz="2800" dirty="0"/>
          </a:p>
          <a:p>
            <a:pPr marL="742950" lvl="1" indent="-285750">
              <a:spcBef>
                <a:spcPts val="400"/>
              </a:spcBef>
              <a:buFont typeface="Arial"/>
              <a:buChar char="•"/>
              <a:defRPr sz="1800"/>
            </a:pPr>
            <a:r>
              <a:rPr dirty="0"/>
              <a:t>An engaged employee is one who is emotionally connected to the organisation, who is fully involved in and enthusiastic about his or her work, and who cares about the success of the organisation.</a:t>
            </a:r>
            <a:endParaRPr sz="2800" dirty="0"/>
          </a:p>
          <a:p>
            <a:pPr marL="0" lvl="1" indent="457200" algn="r">
              <a:spcBef>
                <a:spcPts val="200"/>
              </a:spcBef>
              <a:buSzTx/>
              <a:buNone/>
              <a:defRPr sz="1100"/>
            </a:pPr>
            <a:r>
              <a:rPr dirty="0" err="1"/>
              <a:t>Seijts</a:t>
            </a:r>
            <a:r>
              <a:rPr dirty="0"/>
              <a:t>, G.H. and Crim, D. “What Engages Employees the Most, or, the Ten C’s of Employee Engagement”</a:t>
            </a:r>
            <a:endParaRPr sz="2800" dirty="0"/>
          </a:p>
          <a:p>
            <a:pPr marL="0" lvl="1" indent="457200" algn="r">
              <a:spcBef>
                <a:spcPts val="200"/>
              </a:spcBef>
              <a:buSzTx/>
              <a:buNone/>
              <a:defRPr sz="1100" i="1"/>
            </a:pPr>
            <a:r>
              <a:rPr dirty="0"/>
              <a:t>Ivey Business Journal (Mar-Apr 2006)</a:t>
            </a:r>
            <a:endParaRPr sz="2800" dirty="0"/>
          </a:p>
          <a:p>
            <a:pPr marL="742950" lvl="1" indent="-285750">
              <a:spcBef>
                <a:spcPts val="400"/>
              </a:spcBef>
              <a:buFont typeface="Arial"/>
              <a:buChar char="•"/>
              <a:defRPr sz="1800"/>
            </a:pPr>
            <a:r>
              <a:rPr dirty="0"/>
              <a:t>Unlike motivation theories which focus on job satisfaction and fulfilment of needs, ‘employee engagement’ emphasizes that motivated employees who perform well in their jobs feel valued and involved in their work:</a:t>
            </a:r>
            <a:endParaRPr sz="2800" dirty="0"/>
          </a:p>
          <a:p>
            <a:pPr marL="1143000" lvl="2" indent="-228600">
              <a:spcBef>
                <a:spcPts val="300"/>
              </a:spcBef>
              <a:buFont typeface="Arial"/>
              <a:defRPr sz="1400" b="1"/>
            </a:pPr>
            <a:r>
              <a:rPr dirty="0"/>
              <a:t>emotionally</a:t>
            </a:r>
            <a:r>
              <a:rPr b="0" dirty="0"/>
              <a:t> – they enjoy coming to work and gain satisfaction and pleasure from it</a:t>
            </a:r>
            <a:endParaRPr sz="2400" dirty="0"/>
          </a:p>
          <a:p>
            <a:pPr marL="1143000" lvl="2" indent="-228600">
              <a:spcBef>
                <a:spcPts val="300"/>
              </a:spcBef>
              <a:buFont typeface="Arial"/>
              <a:defRPr sz="1400" b="1"/>
            </a:pPr>
            <a:r>
              <a:rPr dirty="0"/>
              <a:t>cognitively</a:t>
            </a:r>
            <a:r>
              <a:rPr b="0" dirty="0"/>
              <a:t> – they feel that their job uses their skills and abilities</a:t>
            </a:r>
            <a:endParaRPr sz="2400" dirty="0"/>
          </a:p>
          <a:p>
            <a:pPr marL="1143000" lvl="2" indent="-228600">
              <a:spcBef>
                <a:spcPts val="300"/>
              </a:spcBef>
              <a:buFont typeface="Arial"/>
              <a:defRPr sz="1400" b="1"/>
            </a:pPr>
            <a:r>
              <a:rPr dirty="0" err="1"/>
              <a:t>behaviourally</a:t>
            </a:r>
            <a:r>
              <a:rPr b="0" dirty="0"/>
              <a:t> – they are willing to put in more effort and increased performance </a:t>
            </a:r>
            <a:endParaRPr sz="2400" dirty="0"/>
          </a:p>
          <a:p>
            <a:pPr marL="533400" indent="-476250" algn="r">
              <a:spcBef>
                <a:spcPts val="500"/>
              </a:spcBef>
              <a:buSzTx/>
              <a:buNone/>
              <a:defRPr sz="2200" i="1"/>
            </a:pPr>
            <a:r>
              <a:rPr dirty="0"/>
              <a:t>	</a:t>
            </a:r>
            <a:r>
              <a:rPr sz="1100" i="0" dirty="0"/>
              <a:t>CIPD (2010) ‘Employee Engagement’ Factsheet. London: Chartered Institute of Personnel &amp; Development. </a:t>
            </a:r>
          </a:p>
          <a:p>
            <a:pPr marL="533400" indent="-476250" algn="r">
              <a:spcBef>
                <a:spcPts val="200"/>
              </a:spcBef>
              <a:buSzTx/>
              <a:buNone/>
              <a:defRPr sz="1100"/>
            </a:pPr>
            <a:r>
              <a:rPr dirty="0"/>
              <a:t>(Available at www.cipd.co.uk/hr-resources/factsheets/employee-engagement.aspx)</a:t>
            </a:r>
            <a:endParaRPr sz="2200" dirty="0"/>
          </a:p>
          <a:p>
            <a:pPr marL="533400" indent="-476250">
              <a:spcBef>
                <a:spcPts val="500"/>
              </a:spcBef>
              <a:buSzTx/>
              <a:buNone/>
              <a:defRPr sz="2200" i="1"/>
            </a:pPr>
            <a:r>
              <a:rPr dirty="0"/>
              <a:t>	</a:t>
            </a:r>
            <a:r>
              <a:rPr sz="1600" dirty="0"/>
              <a:t>Good leaders create an organizational climate that allows people to become fully engaged and committed to helping the organization accomplish its goals.</a:t>
            </a:r>
          </a:p>
          <a:p>
            <a:pPr marL="533400" lvl="1" indent="-76200">
              <a:spcBef>
                <a:spcPts val="400"/>
              </a:spcBef>
              <a:buSzTx/>
              <a:buNone/>
              <a:defRPr sz="1800"/>
            </a:pPr>
            <a:r>
              <a:rPr dirty="0"/>
              <a:t>	</a:t>
            </a:r>
          </a:p>
        </p:txBody>
      </p:sp>
      <p:pic>
        <p:nvPicPr>
          <p:cNvPr id="2" name="Picture 1">
            <a:extLst>
              <a:ext uri="{FF2B5EF4-FFF2-40B4-BE49-F238E27FC236}">
                <a16:creationId xmlns:a16="http://schemas.microsoft.com/office/drawing/2014/main" id="{FD2631D5-18DB-71C7-9318-906B88D6D422}"/>
              </a:ext>
            </a:extLst>
          </p:cNvPr>
          <p:cNvPicPr>
            <a:picLocks noChangeAspect="1"/>
          </p:cNvPicPr>
          <p:nvPr/>
        </p:nvPicPr>
        <p:blipFill>
          <a:blip r:embed="rId3"/>
          <a:stretch>
            <a:fillRect/>
          </a:stretch>
        </p:blipFill>
        <p:spPr>
          <a:xfrm>
            <a:off x="0" y="5994734"/>
            <a:ext cx="9144000" cy="863266"/>
          </a:xfrm>
          <a:prstGeom prst="rect">
            <a:avLst/>
          </a:prstGeom>
        </p:spPr>
      </p:pic>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Rectangle 2"/>
          <p:cNvSpPr txBox="1">
            <a:spLocks noGrp="1"/>
          </p:cNvSpPr>
          <p:nvPr>
            <p:ph type="title" idx="4294967295"/>
          </p:nvPr>
        </p:nvSpPr>
        <p:spPr>
          <a:xfrm>
            <a:off x="323850" y="260350"/>
            <a:ext cx="8229600" cy="430213"/>
          </a:xfrm>
          <a:prstGeom prst="rect">
            <a:avLst/>
          </a:prstGeom>
        </p:spPr>
        <p:txBody>
          <a:bodyPr/>
          <a:lstStyle>
            <a:lvl1pPr>
              <a:defRPr sz="2000" b="1"/>
            </a:lvl1pPr>
          </a:lstStyle>
          <a:p>
            <a:r>
              <a:t>EMPLOYEE ENGAGEMENT</a:t>
            </a:r>
          </a:p>
        </p:txBody>
      </p:sp>
      <p:sp>
        <p:nvSpPr>
          <p:cNvPr id="276" name="Rectangle 3"/>
          <p:cNvSpPr txBox="1">
            <a:spLocks noGrp="1"/>
          </p:cNvSpPr>
          <p:nvPr>
            <p:ph type="body" idx="4294967295"/>
          </p:nvPr>
        </p:nvSpPr>
        <p:spPr>
          <a:xfrm>
            <a:off x="303213" y="1041400"/>
            <a:ext cx="8229601" cy="5256213"/>
          </a:xfrm>
          <a:prstGeom prst="rect">
            <a:avLst/>
          </a:prstGeom>
        </p:spPr>
        <p:txBody>
          <a:bodyPr/>
          <a:lstStyle/>
          <a:p>
            <a:pPr marL="533400" lvl="1" indent="-76200">
              <a:spcBef>
                <a:spcPts val="400"/>
              </a:spcBef>
              <a:buSzTx/>
              <a:buNone/>
              <a:defRPr sz="1800"/>
            </a:pPr>
            <a:r>
              <a:t>	</a:t>
            </a:r>
          </a:p>
        </p:txBody>
      </p:sp>
      <p:sp>
        <p:nvSpPr>
          <p:cNvPr id="277" name="TextBox 1"/>
          <p:cNvSpPr txBox="1"/>
          <p:nvPr/>
        </p:nvSpPr>
        <p:spPr>
          <a:xfrm>
            <a:off x="585469" y="2724150"/>
            <a:ext cx="2427925" cy="16866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1200" b="1"/>
            </a:pPr>
            <a:r>
              <a:t>THE ENGAGED COMPANY</a:t>
            </a:r>
          </a:p>
          <a:p>
            <a:pPr marL="171450" indent="-171450">
              <a:buSzPct val="100000"/>
              <a:buFont typeface="Arial"/>
              <a:buChar char="•"/>
              <a:defRPr sz="1200"/>
            </a:pPr>
            <a:r>
              <a:t>Better business performance</a:t>
            </a:r>
          </a:p>
          <a:p>
            <a:pPr marL="171450" indent="-171450">
              <a:buSzPct val="100000"/>
              <a:buFont typeface="Arial"/>
              <a:buChar char="•"/>
              <a:defRPr sz="1200"/>
            </a:pPr>
            <a:r>
              <a:t>High staff retention</a:t>
            </a:r>
          </a:p>
          <a:p>
            <a:pPr marL="171450" indent="-171450">
              <a:buSzPct val="100000"/>
              <a:buFont typeface="Arial"/>
              <a:buChar char="•"/>
              <a:defRPr sz="1200"/>
            </a:pPr>
            <a:r>
              <a:t>Sustained long term success</a:t>
            </a:r>
          </a:p>
          <a:p>
            <a:pPr marL="171450" indent="-171450">
              <a:buSzPct val="100000"/>
              <a:buFont typeface="Arial"/>
              <a:buChar char="•"/>
              <a:defRPr sz="1200"/>
            </a:pPr>
            <a:r>
              <a:t>Strong sense of purpose and identity</a:t>
            </a:r>
          </a:p>
          <a:p>
            <a:pPr marL="171450" indent="-171450">
              <a:buSzPct val="100000"/>
              <a:buFont typeface="Arial"/>
              <a:buChar char="•"/>
              <a:defRPr sz="1200"/>
            </a:pPr>
            <a:r>
              <a:t>Highly energised, productive and innovative</a:t>
            </a:r>
          </a:p>
          <a:p>
            <a:pPr marL="171450" indent="-171450">
              <a:buSzPct val="100000"/>
              <a:buFont typeface="Arial"/>
              <a:buChar char="•"/>
              <a:defRPr sz="1200"/>
            </a:pPr>
            <a:r>
              <a:t>Attractive reputation</a:t>
            </a:r>
          </a:p>
        </p:txBody>
      </p:sp>
      <p:sp>
        <p:nvSpPr>
          <p:cNvPr id="278" name="TextBox 2"/>
          <p:cNvSpPr txBox="1"/>
          <p:nvPr/>
        </p:nvSpPr>
        <p:spPr>
          <a:xfrm>
            <a:off x="5481319" y="1355724"/>
            <a:ext cx="3005775" cy="25756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1200" b="1"/>
            </a:pPr>
            <a:r>
              <a:t>ITS CONDITIONS OF ENGAGEMENT</a:t>
            </a:r>
          </a:p>
          <a:p>
            <a:pPr marL="171450" indent="-171450">
              <a:buSzPct val="100000"/>
              <a:buFont typeface="Arial"/>
              <a:buChar char="•"/>
              <a:defRPr sz="1200"/>
            </a:pPr>
            <a:r>
              <a:t>Knows its values and communicates them</a:t>
            </a:r>
          </a:p>
          <a:p>
            <a:pPr marL="171450" indent="-171450">
              <a:buSzPct val="100000"/>
              <a:buFont typeface="Arial"/>
              <a:buChar char="•"/>
              <a:defRPr sz="1200"/>
            </a:pPr>
            <a:r>
              <a:t>Knows who fits the company and how to attract them</a:t>
            </a:r>
          </a:p>
          <a:p>
            <a:pPr marL="171450" indent="-171450">
              <a:buSzPct val="100000"/>
              <a:buFont typeface="Arial"/>
              <a:buChar char="•"/>
              <a:defRPr sz="1200"/>
            </a:pPr>
            <a:r>
              <a:t>Behaves as its employees would expect</a:t>
            </a:r>
          </a:p>
          <a:p>
            <a:pPr marL="171450" indent="-171450">
              <a:buSzPct val="100000"/>
              <a:buFont typeface="Arial"/>
              <a:buChar char="•"/>
              <a:defRPr sz="1200"/>
            </a:pPr>
            <a:r>
              <a:t>Engenders autonomy and trust</a:t>
            </a:r>
          </a:p>
          <a:p>
            <a:pPr marL="171450" indent="-171450">
              <a:buSzPct val="100000"/>
              <a:buFont typeface="Arial"/>
              <a:buChar char="•"/>
              <a:defRPr sz="1200"/>
            </a:pPr>
            <a:r>
              <a:t>Strong and authentic leadership and management</a:t>
            </a:r>
          </a:p>
          <a:p>
            <a:pPr marL="171450" indent="-171450">
              <a:buSzPct val="100000"/>
              <a:buFont typeface="Arial"/>
              <a:buChar char="•"/>
              <a:defRPr sz="1200"/>
            </a:pPr>
            <a:r>
              <a:t>Provides challenging work and development</a:t>
            </a:r>
          </a:p>
          <a:p>
            <a:pPr marL="171450" indent="-171450">
              <a:buSzPct val="100000"/>
              <a:buFont typeface="Arial"/>
              <a:buChar char="•"/>
              <a:defRPr sz="1200"/>
            </a:pPr>
            <a:r>
              <a:t>Values, respects and involves each employee</a:t>
            </a:r>
          </a:p>
          <a:p>
            <a:pPr marL="171450" indent="-171450">
              <a:buSzPct val="100000"/>
              <a:buFont typeface="Arial"/>
              <a:buChar char="•"/>
              <a:defRPr sz="1200"/>
            </a:pPr>
            <a:r>
              <a:t>Invokes a sense of community</a:t>
            </a:r>
          </a:p>
        </p:txBody>
      </p:sp>
      <p:sp>
        <p:nvSpPr>
          <p:cNvPr id="279" name="TextBox 5"/>
          <p:cNvSpPr txBox="1"/>
          <p:nvPr/>
        </p:nvSpPr>
        <p:spPr>
          <a:xfrm>
            <a:off x="2601594" y="4479924"/>
            <a:ext cx="3220087" cy="16866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1200" b="1"/>
            </a:pPr>
            <a:r>
              <a:t>THE ENGAGED EMPLOYEE</a:t>
            </a:r>
          </a:p>
          <a:p>
            <a:pPr marL="171450" indent="-171450">
              <a:buSzPct val="100000"/>
              <a:buFont typeface="Arial"/>
              <a:buChar char="•"/>
              <a:defRPr sz="1200"/>
            </a:pPr>
            <a:r>
              <a:t>Feels trusted, valued and empowered</a:t>
            </a:r>
          </a:p>
          <a:p>
            <a:pPr marL="171450" indent="-171450">
              <a:buSzPct val="100000"/>
              <a:buFont typeface="Arial"/>
              <a:buChar char="•"/>
              <a:defRPr sz="1200"/>
            </a:pPr>
            <a:r>
              <a:t>Gives their best; goes the extra mile</a:t>
            </a:r>
          </a:p>
          <a:p>
            <a:pPr marL="171450" indent="-171450">
              <a:buSzPct val="100000"/>
              <a:buFont typeface="Arial"/>
              <a:buChar char="•"/>
              <a:defRPr sz="1200"/>
            </a:pPr>
            <a:r>
              <a:t>Is loyal, motivated and enthusiastic</a:t>
            </a:r>
          </a:p>
          <a:p>
            <a:pPr marL="171450" indent="-171450">
              <a:buSzPct val="100000"/>
              <a:buFont typeface="Arial"/>
              <a:buChar char="•"/>
              <a:defRPr sz="1200"/>
            </a:pPr>
            <a:r>
              <a:t>Is an advocate for the company</a:t>
            </a:r>
          </a:p>
          <a:p>
            <a:pPr marL="171450" indent="-171450">
              <a:buSzPct val="100000"/>
              <a:buFont typeface="Arial"/>
              <a:buChar char="•"/>
              <a:defRPr sz="1200"/>
            </a:pPr>
            <a:r>
              <a:t>Understands the company’s mission and their place in it; shares common values</a:t>
            </a:r>
          </a:p>
          <a:p>
            <a:pPr marL="171450" indent="-171450">
              <a:buSzPct val="100000"/>
              <a:buFont typeface="Arial"/>
              <a:buChar char="•"/>
              <a:defRPr sz="1200"/>
            </a:pPr>
            <a:r>
              <a:t>Is emotionally committed and personally involved</a:t>
            </a:r>
          </a:p>
        </p:txBody>
      </p:sp>
      <p:sp>
        <p:nvSpPr>
          <p:cNvPr id="280" name="TextBox 6"/>
          <p:cNvSpPr txBox="1"/>
          <p:nvPr/>
        </p:nvSpPr>
        <p:spPr>
          <a:xfrm>
            <a:off x="2323783" y="1555749"/>
            <a:ext cx="1197611" cy="3133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b="1"/>
            </a:lvl1pPr>
          </a:lstStyle>
          <a:p>
            <a:r>
              <a:t>CREATES</a:t>
            </a:r>
          </a:p>
        </p:txBody>
      </p:sp>
      <p:sp>
        <p:nvSpPr>
          <p:cNvPr id="281" name="TextBox 11"/>
          <p:cNvSpPr txBox="1"/>
          <p:nvPr/>
        </p:nvSpPr>
        <p:spPr>
          <a:xfrm>
            <a:off x="6313169" y="5416549"/>
            <a:ext cx="1197612" cy="3133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b="1"/>
            </a:lvl1pPr>
          </a:lstStyle>
          <a:p>
            <a:r>
              <a:t>CREATES</a:t>
            </a:r>
          </a:p>
        </p:txBody>
      </p:sp>
      <p:sp>
        <p:nvSpPr>
          <p:cNvPr id="282" name="TextBox 12"/>
          <p:cNvSpPr txBox="1"/>
          <p:nvPr/>
        </p:nvSpPr>
        <p:spPr>
          <a:xfrm>
            <a:off x="1487170" y="5357812"/>
            <a:ext cx="1199198" cy="3133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600" b="1"/>
            </a:lvl1pPr>
          </a:lstStyle>
          <a:p>
            <a:r>
              <a:t>CREATES</a:t>
            </a:r>
          </a:p>
        </p:txBody>
      </p:sp>
      <p:sp>
        <p:nvSpPr>
          <p:cNvPr id="283" name="TextBox 7"/>
          <p:cNvSpPr txBox="1"/>
          <p:nvPr/>
        </p:nvSpPr>
        <p:spPr>
          <a:xfrm>
            <a:off x="3288983" y="2841625"/>
            <a:ext cx="1864361" cy="11507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ctr">
              <a:defRPr b="1"/>
            </a:lvl1pPr>
          </a:lstStyle>
          <a:p>
            <a:r>
              <a:t>The Virtuous Circle of Employee Engagement</a:t>
            </a:r>
          </a:p>
        </p:txBody>
      </p:sp>
      <p:sp>
        <p:nvSpPr>
          <p:cNvPr id="284" name="Bent Arrow 10"/>
          <p:cNvSpPr/>
          <p:nvPr/>
        </p:nvSpPr>
        <p:spPr>
          <a:xfrm>
            <a:off x="971550" y="1355725"/>
            <a:ext cx="3960814" cy="113665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15195"/>
                </a:lnTo>
                <a:cubicBezTo>
                  <a:pt x="0" y="9229"/>
                  <a:pt x="1388" y="4392"/>
                  <a:pt x="3100" y="4392"/>
                </a:cubicBezTo>
                <a:lnTo>
                  <a:pt x="20050" y="4392"/>
                </a:lnTo>
                <a:lnTo>
                  <a:pt x="20050" y="0"/>
                </a:lnTo>
                <a:lnTo>
                  <a:pt x="21600" y="7768"/>
                </a:lnTo>
                <a:lnTo>
                  <a:pt x="20050" y="15537"/>
                </a:lnTo>
                <a:lnTo>
                  <a:pt x="20050" y="11145"/>
                </a:lnTo>
                <a:lnTo>
                  <a:pt x="3100" y="11145"/>
                </a:lnTo>
                <a:cubicBezTo>
                  <a:pt x="2458" y="11145"/>
                  <a:pt x="1938" y="12958"/>
                  <a:pt x="1938" y="15195"/>
                </a:cubicBezTo>
                <a:lnTo>
                  <a:pt x="1938" y="21600"/>
                </a:lnTo>
                <a:close/>
              </a:path>
            </a:pathLst>
          </a:custGeom>
          <a:ln w="25400">
            <a:solidFill>
              <a:srgbClr val="000000"/>
            </a:solidFill>
          </a:ln>
        </p:spPr>
        <p:txBody>
          <a:bodyPr lIns="45719" rIns="45719" anchor="ctr"/>
          <a:lstStyle/>
          <a:p>
            <a:pPr algn="ctr"/>
            <a:endParaRPr/>
          </a:p>
        </p:txBody>
      </p:sp>
      <p:sp>
        <p:nvSpPr>
          <p:cNvPr id="285" name="Bent Arrow 3"/>
          <p:cNvSpPr/>
          <p:nvPr/>
        </p:nvSpPr>
        <p:spPr>
          <a:xfrm rot="10800000">
            <a:off x="5867400" y="4594224"/>
            <a:ext cx="1944689" cy="1355726"/>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12150"/>
                </a:lnTo>
                <a:cubicBezTo>
                  <a:pt x="0" y="6931"/>
                  <a:pt x="2950" y="2700"/>
                  <a:pt x="6588" y="2700"/>
                </a:cubicBezTo>
                <a:lnTo>
                  <a:pt x="17835" y="2700"/>
                </a:lnTo>
                <a:lnTo>
                  <a:pt x="17835" y="0"/>
                </a:lnTo>
                <a:lnTo>
                  <a:pt x="21600" y="5400"/>
                </a:lnTo>
                <a:lnTo>
                  <a:pt x="17835" y="10800"/>
                </a:lnTo>
                <a:lnTo>
                  <a:pt x="17835" y="8100"/>
                </a:lnTo>
                <a:lnTo>
                  <a:pt x="6588" y="8100"/>
                </a:lnTo>
                <a:cubicBezTo>
                  <a:pt x="5029" y="8100"/>
                  <a:pt x="3765" y="9913"/>
                  <a:pt x="3765" y="12150"/>
                </a:cubicBezTo>
                <a:lnTo>
                  <a:pt x="3765" y="21600"/>
                </a:lnTo>
                <a:close/>
              </a:path>
            </a:pathLst>
          </a:custGeom>
          <a:ln w="25400">
            <a:solidFill>
              <a:srgbClr val="000000"/>
            </a:solidFill>
          </a:ln>
        </p:spPr>
        <p:txBody>
          <a:bodyPr lIns="45719" rIns="45719" anchor="ctr"/>
          <a:lstStyle/>
          <a:p>
            <a:pPr algn="ctr"/>
            <a:endParaRPr/>
          </a:p>
        </p:txBody>
      </p:sp>
      <p:sp>
        <p:nvSpPr>
          <p:cNvPr id="286" name="Bent Arrow 6"/>
          <p:cNvSpPr/>
          <p:nvPr/>
        </p:nvSpPr>
        <p:spPr>
          <a:xfrm rot="16200000">
            <a:off x="1196975" y="4386262"/>
            <a:ext cx="1133476" cy="1584326"/>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8126"/>
                </a:lnTo>
                <a:cubicBezTo>
                  <a:pt x="0" y="4392"/>
                  <a:pt x="4231" y="1365"/>
                  <a:pt x="9450" y="1365"/>
                </a:cubicBezTo>
                <a:lnTo>
                  <a:pt x="16200" y="1365"/>
                </a:lnTo>
                <a:lnTo>
                  <a:pt x="16200" y="0"/>
                </a:lnTo>
                <a:lnTo>
                  <a:pt x="21600" y="3863"/>
                </a:lnTo>
                <a:lnTo>
                  <a:pt x="16200" y="7727"/>
                </a:lnTo>
                <a:lnTo>
                  <a:pt x="16200" y="6361"/>
                </a:lnTo>
                <a:lnTo>
                  <a:pt x="9450" y="6361"/>
                </a:lnTo>
                <a:cubicBezTo>
                  <a:pt x="8088" y="6361"/>
                  <a:pt x="6983" y="7151"/>
                  <a:pt x="6983" y="8126"/>
                </a:cubicBezTo>
                <a:lnTo>
                  <a:pt x="6983" y="21600"/>
                </a:lnTo>
                <a:close/>
              </a:path>
            </a:pathLst>
          </a:custGeom>
          <a:ln w="25400">
            <a:solidFill>
              <a:srgbClr val="000000"/>
            </a:solidFill>
          </a:ln>
        </p:spPr>
        <p:txBody>
          <a:bodyPr lIns="45719" rIns="45719" anchor="ctr"/>
          <a:lstStyle/>
          <a:p>
            <a:pPr algn="ctr"/>
            <a:endParaRPr/>
          </a:p>
        </p:txBody>
      </p:sp>
      <p:sp>
        <p:nvSpPr>
          <p:cNvPr id="287" name="TextBox 4"/>
          <p:cNvSpPr txBox="1"/>
          <p:nvPr/>
        </p:nvSpPr>
        <p:spPr>
          <a:xfrm>
            <a:off x="684212" y="690562"/>
            <a:ext cx="7848601" cy="629381"/>
          </a:xfrm>
          <a:prstGeom prst="rect">
            <a:avLst/>
          </a:prstGeom>
          <a:ln>
            <a:solidFill>
              <a:srgbClr val="FF0000"/>
            </a:solidFill>
            <a:miter/>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1200" b="1">
                <a:solidFill>
                  <a:srgbClr val="FF0000"/>
                </a:solidFill>
              </a:defRPr>
            </a:lvl1pPr>
          </a:lstStyle>
          <a:p>
            <a:r>
              <a:t>The positive behaviour of a deeply engaged employee will rub off on clients, customers and colleagues. A highly engaged company is known to perform better, enjoy high staff retention, sustain long term success, display energy, productivity and innovativeness, and win regard as an attractive place to work.</a:t>
            </a:r>
          </a:p>
        </p:txBody>
      </p:sp>
      <p:sp>
        <p:nvSpPr>
          <p:cNvPr id="288" name="TextBox 7"/>
          <p:cNvSpPr txBox="1"/>
          <p:nvPr/>
        </p:nvSpPr>
        <p:spPr>
          <a:xfrm>
            <a:off x="1017269" y="6308724"/>
            <a:ext cx="7612700" cy="2392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r">
              <a:defRPr sz="1100"/>
            </a:pPr>
            <a:r>
              <a:t>De Vita, E. (2007) ‘Get Engaged’, </a:t>
            </a:r>
            <a:r>
              <a:rPr i="1"/>
              <a:t>Management Today, </a:t>
            </a:r>
            <a:r>
              <a:t>April, p.40, Haymarket Business Publications Ltd.</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Rectangle 2"/>
          <p:cNvSpPr txBox="1">
            <a:spLocks noGrp="1"/>
          </p:cNvSpPr>
          <p:nvPr>
            <p:ph type="title" idx="4294967295"/>
          </p:nvPr>
        </p:nvSpPr>
        <p:spPr>
          <a:xfrm>
            <a:off x="457200" y="0"/>
            <a:ext cx="8229600" cy="772109"/>
          </a:xfrm>
          <a:prstGeom prst="rect">
            <a:avLst/>
          </a:prstGeom>
        </p:spPr>
        <p:txBody>
          <a:bodyPr/>
          <a:lstStyle>
            <a:lvl1pPr>
              <a:defRPr sz="2800" b="1"/>
            </a:lvl1pPr>
          </a:lstStyle>
          <a:p>
            <a:r>
              <a:rPr dirty="0"/>
              <a:t>EMPOWERMENT</a:t>
            </a:r>
          </a:p>
        </p:txBody>
      </p:sp>
      <p:sp>
        <p:nvSpPr>
          <p:cNvPr id="291" name="Rectangle 3"/>
          <p:cNvSpPr txBox="1">
            <a:spLocks noGrp="1"/>
          </p:cNvSpPr>
          <p:nvPr>
            <p:ph type="body" idx="4294967295"/>
          </p:nvPr>
        </p:nvSpPr>
        <p:spPr>
          <a:xfrm>
            <a:off x="371225" y="608388"/>
            <a:ext cx="8229601" cy="5256214"/>
          </a:xfrm>
          <a:prstGeom prst="rect">
            <a:avLst/>
          </a:prstGeom>
        </p:spPr>
        <p:txBody>
          <a:bodyPr>
            <a:normAutofit lnSpcReduction="10000"/>
          </a:bodyPr>
          <a:lstStyle/>
          <a:p>
            <a:pPr marL="742950" lvl="1" indent="-285750">
              <a:spcBef>
                <a:spcPts val="600"/>
              </a:spcBef>
              <a:buFont typeface="Arial"/>
              <a:buChar char="•"/>
              <a:defRPr sz="1800"/>
            </a:pPr>
            <a:endParaRPr dirty="0"/>
          </a:p>
          <a:p>
            <a:pPr marL="742950" lvl="1" indent="-285750">
              <a:spcBef>
                <a:spcPts val="600"/>
              </a:spcBef>
              <a:buFont typeface="Arial"/>
              <a:buChar char="•"/>
              <a:defRPr sz="1800"/>
            </a:pPr>
            <a:endParaRPr dirty="0"/>
          </a:p>
          <a:p>
            <a:pPr marL="742950" lvl="1" indent="-285750">
              <a:spcBef>
                <a:spcPts val="400"/>
              </a:spcBef>
              <a:buFont typeface="Arial"/>
              <a:buChar char="•"/>
              <a:defRPr sz="1800"/>
            </a:pPr>
            <a:r>
              <a:rPr dirty="0"/>
              <a:t>Empowerment is generally explained in terms of allowing employees greater freedom, autonomy and self-control over their work, and responsibility for decision-making.</a:t>
            </a:r>
            <a:endParaRPr sz="2800" dirty="0"/>
          </a:p>
          <a:p>
            <a:pPr marL="0" lvl="1" indent="457200" algn="r">
              <a:spcBef>
                <a:spcPts val="200"/>
              </a:spcBef>
              <a:buSzTx/>
              <a:buNone/>
              <a:defRPr sz="1100"/>
            </a:pPr>
            <a:r>
              <a:rPr dirty="0"/>
              <a:t>Mullins L.J. (2006) </a:t>
            </a:r>
            <a:r>
              <a:rPr i="1" dirty="0"/>
              <a:t>Essential of Organisational </a:t>
            </a:r>
            <a:r>
              <a:rPr i="1" dirty="0" err="1"/>
              <a:t>Behviour</a:t>
            </a:r>
            <a:r>
              <a:rPr i="1" dirty="0"/>
              <a:t>. </a:t>
            </a:r>
            <a:r>
              <a:rPr dirty="0"/>
              <a:t>FT Prentice Hall</a:t>
            </a:r>
            <a:endParaRPr sz="2800" dirty="0"/>
          </a:p>
          <a:p>
            <a:pPr marL="0" lvl="1" indent="457200" algn="r">
              <a:spcBef>
                <a:spcPts val="600"/>
              </a:spcBef>
              <a:buSzTx/>
              <a:buNone/>
              <a:defRPr sz="1100"/>
            </a:pPr>
            <a:endParaRPr sz="2800" dirty="0"/>
          </a:p>
          <a:p>
            <a:pPr marL="742950" lvl="1" indent="-285750">
              <a:spcBef>
                <a:spcPts val="400"/>
              </a:spcBef>
              <a:buFont typeface="Arial"/>
              <a:buChar char="•"/>
              <a:defRPr sz="1800"/>
            </a:pPr>
            <a:r>
              <a:rPr dirty="0"/>
              <a:t>Empowerment can be succinctly defined as the authority of subordinates to decide and act.</a:t>
            </a:r>
            <a:endParaRPr sz="2800" dirty="0"/>
          </a:p>
          <a:p>
            <a:pPr marL="0" lvl="1" indent="457200" algn="r">
              <a:spcBef>
                <a:spcPts val="200"/>
              </a:spcBef>
              <a:buSzTx/>
              <a:buNone/>
              <a:defRPr sz="1100"/>
            </a:pPr>
            <a:r>
              <a:rPr dirty="0"/>
              <a:t>Mills, D.Q. and Friesen, G.B. ‘Empowerment’</a:t>
            </a:r>
            <a:endParaRPr sz="2800" dirty="0"/>
          </a:p>
          <a:p>
            <a:pPr marL="0" lvl="1" indent="457200" algn="r">
              <a:spcBef>
                <a:spcPts val="200"/>
              </a:spcBef>
              <a:buSzTx/>
              <a:buNone/>
              <a:defRPr sz="1100"/>
            </a:pPr>
            <a:r>
              <a:rPr dirty="0"/>
              <a:t>In </a:t>
            </a:r>
            <a:r>
              <a:rPr dirty="0" err="1"/>
              <a:t>Crainer</a:t>
            </a:r>
            <a:r>
              <a:rPr dirty="0"/>
              <a:t>, S. and Dearlove, D. (eds), (2001) </a:t>
            </a:r>
            <a:endParaRPr sz="2800" dirty="0"/>
          </a:p>
          <a:p>
            <a:pPr marL="0" lvl="1" indent="457200" algn="r">
              <a:spcBef>
                <a:spcPts val="200"/>
              </a:spcBef>
              <a:buSzTx/>
              <a:buNone/>
              <a:defRPr sz="1100" i="1"/>
            </a:pPr>
            <a:r>
              <a:rPr dirty="0"/>
              <a:t>Financial Times Handbook of Management. </a:t>
            </a:r>
            <a:r>
              <a:rPr i="0" dirty="0"/>
              <a:t>Financial Times Prentice Hall</a:t>
            </a:r>
            <a:endParaRPr sz="2800" dirty="0"/>
          </a:p>
          <a:p>
            <a:pPr marL="0" lvl="1" indent="457200">
              <a:spcBef>
                <a:spcPts val="600"/>
              </a:spcBef>
              <a:buSzTx/>
              <a:buNone/>
              <a:defRPr sz="1800"/>
            </a:pPr>
            <a:endParaRPr sz="2800" dirty="0"/>
          </a:p>
          <a:p>
            <a:pPr marL="742950" lvl="1" indent="-285750">
              <a:spcBef>
                <a:spcPts val="400"/>
              </a:spcBef>
              <a:buFont typeface="Arial"/>
              <a:buChar char="•"/>
              <a:defRPr sz="1800"/>
            </a:pPr>
            <a:r>
              <a:rPr dirty="0"/>
              <a:t>It’s a means by which leaders meet the higher motivational needs of subordinates.  They decrease the emphasis on incentives designed to affect and control subordinate behaviour and instead attempt to share power with organizational members to achieve shared goals.</a:t>
            </a:r>
            <a:endParaRPr sz="2800" dirty="0"/>
          </a:p>
          <a:p>
            <a:pPr marL="0" lvl="1" indent="457200" algn="r">
              <a:spcBef>
                <a:spcPts val="200"/>
              </a:spcBef>
              <a:buSzTx/>
              <a:buNone/>
              <a:defRPr sz="1100"/>
            </a:pPr>
            <a:r>
              <a:rPr dirty="0"/>
              <a:t>Daft, R.L. (2008)</a:t>
            </a:r>
            <a:endParaRPr sz="2800" dirty="0"/>
          </a:p>
          <a:p>
            <a:pPr marL="533400" lvl="1" indent="-76200">
              <a:spcBef>
                <a:spcPts val="400"/>
              </a:spcBef>
              <a:buSzTx/>
              <a:buNone/>
              <a:defRPr sz="1800"/>
            </a:pPr>
            <a:r>
              <a:rPr dirty="0"/>
              <a:t>	</a:t>
            </a:r>
          </a:p>
        </p:txBody>
      </p:sp>
      <p:pic>
        <p:nvPicPr>
          <p:cNvPr id="4" name="Picture 3">
            <a:extLst>
              <a:ext uri="{FF2B5EF4-FFF2-40B4-BE49-F238E27FC236}">
                <a16:creationId xmlns:a16="http://schemas.microsoft.com/office/drawing/2014/main" id="{6D2E39B6-6608-A35C-0E68-0757C3C8AC4A}"/>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 name="Rectangle 2"/>
          <p:cNvSpPr txBox="1">
            <a:spLocks noGrp="1"/>
          </p:cNvSpPr>
          <p:nvPr>
            <p:ph type="title" idx="4294967295"/>
          </p:nvPr>
        </p:nvSpPr>
        <p:spPr>
          <a:xfrm>
            <a:off x="0" y="0"/>
            <a:ext cx="9059779" cy="711951"/>
          </a:xfrm>
          <a:prstGeom prst="rect">
            <a:avLst/>
          </a:prstGeom>
        </p:spPr>
        <p:txBody>
          <a:bodyPr/>
          <a:lstStyle>
            <a:lvl1pPr>
              <a:defRPr sz="2800" b="1"/>
            </a:lvl1pPr>
          </a:lstStyle>
          <a:p>
            <a:r>
              <a:rPr dirty="0"/>
              <a:t>EMPOWERMENT</a:t>
            </a:r>
          </a:p>
        </p:txBody>
      </p:sp>
      <p:sp>
        <p:nvSpPr>
          <p:cNvPr id="294" name="Rectangle 3"/>
          <p:cNvSpPr txBox="1">
            <a:spLocks noGrp="1"/>
          </p:cNvSpPr>
          <p:nvPr>
            <p:ph type="body" idx="4294967295"/>
          </p:nvPr>
        </p:nvSpPr>
        <p:spPr>
          <a:xfrm>
            <a:off x="0" y="1268412"/>
            <a:ext cx="9144000" cy="5256214"/>
          </a:xfrm>
          <a:prstGeom prst="rect">
            <a:avLst/>
          </a:prstGeom>
        </p:spPr>
        <p:txBody>
          <a:bodyPr/>
          <a:lstStyle/>
          <a:p>
            <a:pPr marL="742950" lvl="1" indent="-285750">
              <a:spcBef>
                <a:spcPts val="600"/>
              </a:spcBef>
              <a:buFont typeface="Arial"/>
              <a:buChar char="•"/>
              <a:defRPr sz="1800"/>
            </a:pPr>
            <a:endParaRPr dirty="0"/>
          </a:p>
          <a:p>
            <a:pPr marL="0" lvl="1" indent="457200">
              <a:spcBef>
                <a:spcPts val="400"/>
              </a:spcBef>
              <a:buSzTx/>
              <a:buNone/>
              <a:defRPr sz="1800" b="1"/>
            </a:pPr>
            <a:r>
              <a:rPr sz="2400" dirty="0"/>
              <a:t>Forms of Empowerment</a:t>
            </a:r>
          </a:p>
          <a:p>
            <a:pPr marL="0" lvl="1" indent="457200">
              <a:spcBef>
                <a:spcPts val="600"/>
              </a:spcBef>
              <a:buSzTx/>
              <a:buNone/>
              <a:defRPr sz="1800" b="1"/>
            </a:pPr>
            <a:endParaRPr sz="2800" dirty="0"/>
          </a:p>
          <a:p>
            <a:pPr marL="742950" lvl="1" indent="-285750">
              <a:spcBef>
                <a:spcPts val="400"/>
              </a:spcBef>
              <a:buFont typeface="Arial"/>
              <a:buChar char="•"/>
              <a:defRPr sz="1800"/>
            </a:pPr>
            <a:r>
              <a:rPr sz="2000" dirty="0"/>
              <a:t>Empowerment through participation – </a:t>
            </a:r>
            <a:r>
              <a:rPr sz="2000" i="1" dirty="0"/>
              <a:t>e.g. delegation of decision-making</a:t>
            </a:r>
            <a:endParaRPr sz="2000" dirty="0"/>
          </a:p>
          <a:p>
            <a:pPr marL="742950" lvl="1" indent="-285750">
              <a:spcBef>
                <a:spcPts val="400"/>
              </a:spcBef>
              <a:buFont typeface="Arial"/>
              <a:buChar char="•"/>
              <a:defRPr sz="1800"/>
            </a:pPr>
            <a:r>
              <a:rPr sz="2000" dirty="0"/>
              <a:t>Empowerment through involvement – </a:t>
            </a:r>
            <a:r>
              <a:rPr sz="2000" i="1" dirty="0"/>
              <a:t>e.g. using employees’ experiences, ideas and suggestions</a:t>
            </a:r>
            <a:endParaRPr sz="2000" dirty="0"/>
          </a:p>
          <a:p>
            <a:pPr marL="742950" lvl="1" indent="-285750">
              <a:spcBef>
                <a:spcPts val="400"/>
              </a:spcBef>
              <a:buFont typeface="Arial"/>
              <a:buChar char="•"/>
              <a:defRPr sz="1800"/>
            </a:pPr>
            <a:r>
              <a:rPr sz="2000" dirty="0"/>
              <a:t>Empowerment through commitment – </a:t>
            </a:r>
            <a:r>
              <a:rPr sz="2000" i="1" dirty="0"/>
              <a:t>e.g. obtaining greater commitment by improving job-satisfaction</a:t>
            </a:r>
            <a:endParaRPr sz="2000" dirty="0"/>
          </a:p>
          <a:p>
            <a:pPr marL="742950" lvl="1" indent="-285750">
              <a:spcBef>
                <a:spcPts val="400"/>
              </a:spcBef>
              <a:buFont typeface="Arial"/>
              <a:buChar char="•"/>
              <a:defRPr sz="1800"/>
            </a:pPr>
            <a:r>
              <a:rPr sz="2000" dirty="0"/>
              <a:t>Empowerment through de-layering – </a:t>
            </a:r>
            <a:r>
              <a:rPr sz="2000" i="1" dirty="0"/>
              <a:t>e.g. reducing the number of tiers of management</a:t>
            </a:r>
            <a:endParaRPr sz="2000" dirty="0"/>
          </a:p>
          <a:p>
            <a:pPr marL="0" lvl="2" indent="857250" algn="r">
              <a:spcBef>
                <a:spcPts val="500"/>
              </a:spcBef>
              <a:buSzTx/>
              <a:buNone/>
              <a:defRPr sz="1100"/>
            </a:pPr>
            <a:endParaRPr sz="2800" dirty="0"/>
          </a:p>
          <a:p>
            <a:pPr marL="0" lvl="2" indent="857250" algn="r">
              <a:spcBef>
                <a:spcPts val="200"/>
              </a:spcBef>
              <a:buSzTx/>
              <a:buNone/>
              <a:defRPr sz="1100"/>
            </a:pPr>
            <a:r>
              <a:rPr sz="1400" dirty="0"/>
              <a:t>Lashley, C. (1995) ‘Towards an Understanding of Employee Empowerment in Hospitality Services’,</a:t>
            </a:r>
          </a:p>
          <a:p>
            <a:pPr marL="0" lvl="2" indent="857250" algn="r">
              <a:spcBef>
                <a:spcPts val="200"/>
              </a:spcBef>
              <a:buSzTx/>
              <a:buNone/>
              <a:defRPr sz="1100" i="1"/>
            </a:pPr>
            <a:r>
              <a:rPr sz="1400" dirty="0"/>
              <a:t>International Journal of Contemporary Hospitality Management, </a:t>
            </a:r>
            <a:r>
              <a:rPr sz="1400" i="0" dirty="0"/>
              <a:t>vol.7, no.1</a:t>
            </a:r>
          </a:p>
        </p:txBody>
      </p:sp>
      <p:pic>
        <p:nvPicPr>
          <p:cNvPr id="2" name="Picture 1">
            <a:extLst>
              <a:ext uri="{FF2B5EF4-FFF2-40B4-BE49-F238E27FC236}">
                <a16:creationId xmlns:a16="http://schemas.microsoft.com/office/drawing/2014/main" id="{9A67C954-36D1-58F1-003A-6B42DAD05230}"/>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0" y="333375"/>
            <a:ext cx="8229600" cy="1143000"/>
          </a:xfrm>
        </p:spPr>
        <p:txBody>
          <a:bodyPr/>
          <a:lstStyle/>
          <a:p>
            <a:pPr algn="ctr" eaLnBrk="1" fontAlgn="auto" hangingPunct="1">
              <a:spcAft>
                <a:spcPts val="0"/>
              </a:spcAft>
              <a:defRPr/>
            </a:pPr>
            <a:r>
              <a:rPr lang="en-GB" sz="2800" b="1" dirty="0">
                <a:solidFill>
                  <a:schemeClr val="accent1">
                    <a:lumMod val="50000"/>
                  </a:schemeClr>
                </a:solidFill>
              </a:rPr>
              <a:t>CULTURAL VARIATIONS IN WORK MOTIVATION</a:t>
            </a:r>
            <a:endParaRPr lang="en-US" sz="2800" b="1" dirty="0">
              <a:solidFill>
                <a:schemeClr val="accent1">
                  <a:lumMod val="50000"/>
                </a:schemeClr>
              </a:solidFill>
            </a:endParaRPr>
          </a:p>
        </p:txBody>
      </p:sp>
      <p:sp>
        <p:nvSpPr>
          <p:cNvPr id="4099" name="Rectangle 3"/>
          <p:cNvSpPr>
            <a:spLocks noGrp="1" noChangeArrowheads="1"/>
          </p:cNvSpPr>
          <p:nvPr>
            <p:ph type="body" idx="4294967295"/>
          </p:nvPr>
        </p:nvSpPr>
        <p:spPr>
          <a:xfrm>
            <a:off x="0" y="1268413"/>
            <a:ext cx="8229600" cy="5256212"/>
          </a:xfrm>
        </p:spPr>
        <p:txBody>
          <a:bodyPr>
            <a:normAutofit/>
          </a:bodyPr>
          <a:lstStyle/>
          <a:p>
            <a:pPr lvl="1" eaLnBrk="1" fontAlgn="auto" hangingPunct="1">
              <a:spcAft>
                <a:spcPts val="0"/>
              </a:spcAft>
              <a:buFont typeface="Arial" pitchFamily="34" charset="0"/>
              <a:buChar char="•"/>
              <a:defRPr/>
            </a:pPr>
            <a:endParaRPr lang="en-GB" sz="1800" dirty="0"/>
          </a:p>
          <a:p>
            <a:pPr marL="457200" lvl="1" indent="0" eaLnBrk="1" fontAlgn="auto" hangingPunct="1">
              <a:spcAft>
                <a:spcPts val="0"/>
              </a:spcAft>
              <a:buNone/>
              <a:defRPr/>
            </a:pPr>
            <a:r>
              <a:rPr lang="en-GB" sz="2400" b="1" dirty="0"/>
              <a:t>INDIVIDUALISM – COLLECTIVISM</a:t>
            </a:r>
          </a:p>
          <a:p>
            <a:pPr marL="457200" lvl="1" indent="0" eaLnBrk="1" fontAlgn="auto" hangingPunct="1">
              <a:spcAft>
                <a:spcPts val="0"/>
              </a:spcAft>
              <a:buNone/>
              <a:defRPr/>
            </a:pPr>
            <a:endParaRPr lang="en-GB" sz="1800" dirty="0"/>
          </a:p>
        </p:txBody>
      </p:sp>
      <p:graphicFrame>
        <p:nvGraphicFramePr>
          <p:cNvPr id="2" name="Table 1"/>
          <p:cNvGraphicFramePr>
            <a:graphicFrameLocks noGrp="1"/>
          </p:cNvGraphicFramePr>
          <p:nvPr/>
        </p:nvGraphicFramePr>
        <p:xfrm>
          <a:off x="899592" y="2418661"/>
          <a:ext cx="7330008" cy="2382520"/>
        </p:xfrm>
        <a:graphic>
          <a:graphicData uri="http://schemas.openxmlformats.org/drawingml/2006/table">
            <a:tbl>
              <a:tblPr firstRow="1" bandRow="1">
                <a:tableStyleId>{5C22544A-7EE6-4342-B048-85BDC9FD1C3A}</a:tableStyleId>
              </a:tblPr>
              <a:tblGrid>
                <a:gridCol w="3665004">
                  <a:extLst>
                    <a:ext uri="{9D8B030D-6E8A-4147-A177-3AD203B41FA5}">
                      <a16:colId xmlns:a16="http://schemas.microsoft.com/office/drawing/2014/main" val="3453182531"/>
                    </a:ext>
                  </a:extLst>
                </a:gridCol>
                <a:gridCol w="3665004">
                  <a:extLst>
                    <a:ext uri="{9D8B030D-6E8A-4147-A177-3AD203B41FA5}">
                      <a16:colId xmlns:a16="http://schemas.microsoft.com/office/drawing/2014/main" val="321954804"/>
                    </a:ext>
                  </a:extLst>
                </a:gridCol>
              </a:tblGrid>
              <a:tr h="370840">
                <a:tc>
                  <a:txBody>
                    <a:bodyPr/>
                    <a:lstStyle/>
                    <a:p>
                      <a:pPr algn="ctr"/>
                      <a:r>
                        <a:rPr lang="en-GB" dirty="0">
                          <a:solidFill>
                            <a:schemeClr val="tx1"/>
                          </a:solidFill>
                        </a:rPr>
                        <a:t>INDIVIDUALISM</a:t>
                      </a:r>
                    </a:p>
                  </a:txBody>
                  <a:tcPr>
                    <a:noFill/>
                  </a:tcPr>
                </a:tc>
                <a:tc>
                  <a:txBody>
                    <a:bodyPr/>
                    <a:lstStyle/>
                    <a:p>
                      <a:pPr algn="ctr"/>
                      <a:r>
                        <a:rPr lang="en-GB" dirty="0">
                          <a:solidFill>
                            <a:schemeClr val="tx1"/>
                          </a:solidFill>
                        </a:rPr>
                        <a:t>COLLECTIVISM</a:t>
                      </a:r>
                    </a:p>
                  </a:txBody>
                  <a:tcPr>
                    <a:noFill/>
                  </a:tcPr>
                </a:tc>
                <a:extLst>
                  <a:ext uri="{0D108BD9-81ED-4DB2-BD59-A6C34878D82A}">
                    <a16:rowId xmlns:a16="http://schemas.microsoft.com/office/drawing/2014/main" val="3700089793"/>
                  </a:ext>
                </a:extLst>
              </a:tr>
              <a:tr h="370840">
                <a:tc>
                  <a:txBody>
                    <a:bodyPr/>
                    <a:lstStyle/>
                    <a:p>
                      <a:endParaRPr lang="en-GB" dirty="0"/>
                    </a:p>
                    <a:p>
                      <a:pPr marL="285750" indent="-285750">
                        <a:buFont typeface="Arial" panose="020B0604020202020204" pitchFamily="34" charset="0"/>
                        <a:buChar char="•"/>
                      </a:pPr>
                      <a:r>
                        <a:rPr lang="en-GB" baseline="0" dirty="0"/>
                        <a:t>Motivated by opportunities for individual achievement and increased autonomy on the job</a:t>
                      </a:r>
                    </a:p>
                    <a:p>
                      <a:pPr marL="285750" indent="-285750">
                        <a:buFont typeface="Arial" panose="020B0604020202020204" pitchFamily="34" charset="0"/>
                        <a:buChar char="•"/>
                      </a:pPr>
                      <a:endParaRPr lang="en-GB" baseline="0" dirty="0"/>
                    </a:p>
                    <a:p>
                      <a:pPr marL="285750" indent="-285750">
                        <a:buFont typeface="Arial" panose="020B0604020202020204" pitchFamily="34" charset="0"/>
                        <a:buChar char="•"/>
                      </a:pPr>
                      <a:endParaRPr lang="en-GB" baseline="0" dirty="0"/>
                    </a:p>
                    <a:p>
                      <a:pPr marL="285750" indent="-285750">
                        <a:buFont typeface="Arial" panose="020B0604020202020204" pitchFamily="34" charset="0"/>
                        <a:buChar char="•"/>
                      </a:pPr>
                      <a:r>
                        <a:rPr lang="en-GB" baseline="0" dirty="0"/>
                        <a:t>Rewards based on individual performance. Performance is greater when individuals work alone.</a:t>
                      </a:r>
                      <a:endParaRPr lang="en-GB" dirty="0"/>
                    </a:p>
                  </a:txBody>
                  <a:tcPr>
                    <a:noFill/>
                  </a:tcPr>
                </a:tc>
                <a:tc>
                  <a:txBody>
                    <a:bodyPr/>
                    <a:lstStyle/>
                    <a:p>
                      <a:endParaRPr lang="en-GB" dirty="0"/>
                    </a:p>
                    <a:p>
                      <a:pPr marL="285750" indent="-285750">
                        <a:buFont typeface="Arial" panose="020B0604020202020204" pitchFamily="34" charset="0"/>
                        <a:buChar char="•"/>
                      </a:pPr>
                      <a:r>
                        <a:rPr lang="en-GB" dirty="0"/>
                        <a:t>Motivated by work designed to sustain group goals and community based activities and rewards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Rewards based on group performance. Employees performed</a:t>
                      </a:r>
                      <a:r>
                        <a:rPr lang="en-GB" baseline="0" dirty="0"/>
                        <a:t> better when working in groups.</a:t>
                      </a:r>
                      <a:endParaRPr lang="en-GB" dirty="0"/>
                    </a:p>
                  </a:txBody>
                  <a:tcPr>
                    <a:noFill/>
                  </a:tcPr>
                </a:tc>
                <a:extLst>
                  <a:ext uri="{0D108BD9-81ED-4DB2-BD59-A6C34878D82A}">
                    <a16:rowId xmlns:a16="http://schemas.microsoft.com/office/drawing/2014/main" val="1846466797"/>
                  </a:ext>
                </a:extLst>
              </a:tr>
            </a:tbl>
          </a:graphicData>
        </a:graphic>
      </p:graphicFrame>
      <p:pic>
        <p:nvPicPr>
          <p:cNvPr id="3" name="Picture 2">
            <a:extLst>
              <a:ext uri="{FF2B5EF4-FFF2-40B4-BE49-F238E27FC236}">
                <a16:creationId xmlns:a16="http://schemas.microsoft.com/office/drawing/2014/main" id="{4562957C-0120-484F-2A4A-F11F47D575BD}"/>
              </a:ext>
            </a:extLst>
          </p:cNvPr>
          <p:cNvPicPr>
            <a:picLocks noChangeAspect="1"/>
          </p:cNvPicPr>
          <p:nvPr/>
        </p:nvPicPr>
        <p:blipFill>
          <a:blip r:embed="rId2"/>
          <a:stretch>
            <a:fillRect/>
          </a:stretch>
        </p:blipFill>
        <p:spPr>
          <a:xfrm>
            <a:off x="0" y="5994734"/>
            <a:ext cx="9144000" cy="863266"/>
          </a:xfrm>
          <a:prstGeom prst="rect">
            <a:avLst/>
          </a:prstGeom>
        </p:spPr>
      </p:pic>
    </p:spTree>
    <p:extLst>
      <p:ext uri="{BB962C8B-B14F-4D97-AF65-F5344CB8AC3E}">
        <p14:creationId xmlns:p14="http://schemas.microsoft.com/office/powerpoint/2010/main" val="3474704214"/>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108285" y="0"/>
            <a:ext cx="8229600" cy="935038"/>
          </a:xfrm>
        </p:spPr>
        <p:txBody>
          <a:bodyPr>
            <a:normAutofit fontScale="90000"/>
          </a:bodyPr>
          <a:lstStyle/>
          <a:p>
            <a:pPr algn="ctr" eaLnBrk="1" fontAlgn="auto" hangingPunct="1">
              <a:spcAft>
                <a:spcPts val="0"/>
              </a:spcAft>
              <a:defRPr/>
            </a:pPr>
            <a:r>
              <a:rPr lang="en-GB" sz="2800" b="1" dirty="0">
                <a:solidFill>
                  <a:schemeClr val="accent1">
                    <a:lumMod val="50000"/>
                  </a:schemeClr>
                </a:solidFill>
              </a:rPr>
              <a:t>CULTURAL VARIATIONS IN WORK MOTIVATION</a:t>
            </a:r>
            <a:endParaRPr lang="en-US" sz="2800" b="1" dirty="0">
              <a:solidFill>
                <a:schemeClr val="accent1">
                  <a:lumMod val="50000"/>
                </a:schemeClr>
              </a:solidFill>
            </a:endParaRPr>
          </a:p>
        </p:txBody>
      </p:sp>
      <p:sp>
        <p:nvSpPr>
          <p:cNvPr id="4099" name="Rectangle 3"/>
          <p:cNvSpPr>
            <a:spLocks noGrp="1" noChangeArrowheads="1"/>
          </p:cNvSpPr>
          <p:nvPr>
            <p:ph type="body" idx="4294967295"/>
          </p:nvPr>
        </p:nvSpPr>
        <p:spPr>
          <a:xfrm>
            <a:off x="108284" y="935038"/>
            <a:ext cx="9035715" cy="5256212"/>
          </a:xfrm>
        </p:spPr>
        <p:txBody>
          <a:bodyPr>
            <a:normAutofit/>
          </a:bodyPr>
          <a:lstStyle/>
          <a:p>
            <a:pPr lvl="1" eaLnBrk="1" fontAlgn="auto" hangingPunct="1">
              <a:spcAft>
                <a:spcPts val="0"/>
              </a:spcAft>
              <a:buFont typeface="Arial" pitchFamily="34" charset="0"/>
              <a:buChar char="•"/>
              <a:defRPr/>
            </a:pPr>
            <a:endParaRPr lang="en-GB" sz="1800" dirty="0"/>
          </a:p>
          <a:p>
            <a:pPr marL="457200" lvl="1" indent="0" algn="ctr" eaLnBrk="1" fontAlgn="auto" hangingPunct="1">
              <a:spcAft>
                <a:spcPts val="0"/>
              </a:spcAft>
              <a:buNone/>
              <a:defRPr/>
            </a:pPr>
            <a:r>
              <a:rPr lang="en-GB" sz="2400" b="1" dirty="0"/>
              <a:t>POWER DISTANCE</a:t>
            </a:r>
          </a:p>
        </p:txBody>
      </p:sp>
      <p:graphicFrame>
        <p:nvGraphicFramePr>
          <p:cNvPr id="2" name="Table 1"/>
          <p:cNvGraphicFramePr>
            <a:graphicFrameLocks noGrp="1"/>
          </p:cNvGraphicFramePr>
          <p:nvPr>
            <p:extLst>
              <p:ext uri="{D42A27DB-BD31-4B8C-83A1-F6EECF244321}">
                <p14:modId xmlns:p14="http://schemas.microsoft.com/office/powerpoint/2010/main" val="2630923754"/>
              </p:ext>
            </p:extLst>
          </p:nvPr>
        </p:nvGraphicFramePr>
        <p:xfrm>
          <a:off x="899592" y="2418661"/>
          <a:ext cx="7330008" cy="3754120"/>
        </p:xfrm>
        <a:graphic>
          <a:graphicData uri="http://schemas.openxmlformats.org/drawingml/2006/table">
            <a:tbl>
              <a:tblPr firstRow="1" bandRow="1">
                <a:tableStyleId>{5C22544A-7EE6-4342-B048-85BDC9FD1C3A}</a:tableStyleId>
              </a:tblPr>
              <a:tblGrid>
                <a:gridCol w="3665004">
                  <a:extLst>
                    <a:ext uri="{9D8B030D-6E8A-4147-A177-3AD203B41FA5}">
                      <a16:colId xmlns:a16="http://schemas.microsoft.com/office/drawing/2014/main" val="3453182531"/>
                    </a:ext>
                  </a:extLst>
                </a:gridCol>
                <a:gridCol w="3665004">
                  <a:extLst>
                    <a:ext uri="{9D8B030D-6E8A-4147-A177-3AD203B41FA5}">
                      <a16:colId xmlns:a16="http://schemas.microsoft.com/office/drawing/2014/main" val="321954804"/>
                    </a:ext>
                  </a:extLst>
                </a:gridCol>
              </a:tblGrid>
              <a:tr h="370840">
                <a:tc>
                  <a:txBody>
                    <a:bodyPr/>
                    <a:lstStyle/>
                    <a:p>
                      <a:pPr algn="ctr"/>
                      <a:r>
                        <a:rPr lang="en-GB" dirty="0">
                          <a:solidFill>
                            <a:schemeClr val="tx1"/>
                          </a:solidFill>
                        </a:rPr>
                        <a:t>HIGH POWER DISTANCE</a:t>
                      </a:r>
                    </a:p>
                  </a:txBody>
                  <a:tcPr>
                    <a:noFill/>
                  </a:tcPr>
                </a:tc>
                <a:tc>
                  <a:txBody>
                    <a:bodyPr/>
                    <a:lstStyle/>
                    <a:p>
                      <a:pPr algn="ctr"/>
                      <a:r>
                        <a:rPr lang="en-GB" dirty="0">
                          <a:solidFill>
                            <a:schemeClr val="tx1"/>
                          </a:solidFill>
                        </a:rPr>
                        <a:t>LOW POWER DISTANCE</a:t>
                      </a:r>
                    </a:p>
                  </a:txBody>
                  <a:tcPr>
                    <a:noFill/>
                  </a:tcPr>
                </a:tc>
                <a:extLst>
                  <a:ext uri="{0D108BD9-81ED-4DB2-BD59-A6C34878D82A}">
                    <a16:rowId xmlns:a16="http://schemas.microsoft.com/office/drawing/2014/main" val="3700089793"/>
                  </a:ext>
                </a:extLst>
              </a:tr>
              <a:tr h="370840">
                <a:tc>
                  <a:txBody>
                    <a:bodyPr/>
                    <a:lstStyle/>
                    <a:p>
                      <a:pPr marL="285750" indent="-285750" algn="just">
                        <a:buFont typeface="Arial" panose="020B0604020202020204" pitchFamily="34" charset="0"/>
                        <a:buChar char="•"/>
                      </a:pPr>
                      <a:r>
                        <a:rPr lang="en-GB" sz="1800" baseline="0" dirty="0"/>
                        <a:t>Many layers of management.  Subordinates rely on formal rules and regulations and not likely to be consulted by managers on reward systems.</a:t>
                      </a:r>
                    </a:p>
                    <a:p>
                      <a:pPr marL="285750" indent="-285750" algn="just">
                        <a:buFont typeface="Arial" panose="020B0604020202020204" pitchFamily="34" charset="0"/>
                        <a:buChar char="•"/>
                      </a:pPr>
                      <a:endParaRPr lang="en-GB" sz="1800" baseline="0" dirty="0"/>
                    </a:p>
                    <a:p>
                      <a:pPr marL="285750" indent="-285750" algn="just">
                        <a:buFont typeface="Arial" panose="020B0604020202020204" pitchFamily="34" charset="0"/>
                        <a:buChar char="•"/>
                      </a:pPr>
                      <a:r>
                        <a:rPr lang="en-GB" sz="1800" baseline="0" dirty="0"/>
                        <a:t>Unclear expectations on how to perform the job (role ambiguity) and excessive work (role overload). These ‘</a:t>
                      </a:r>
                      <a:r>
                        <a:rPr lang="en-GB" sz="1800" i="1" baseline="0" dirty="0"/>
                        <a:t>work-related stressors’ </a:t>
                      </a:r>
                      <a:r>
                        <a:rPr lang="en-GB" sz="1800" i="0" baseline="0" dirty="0"/>
                        <a:t>reduce motivation, creativity and innovation</a:t>
                      </a:r>
                      <a:r>
                        <a:rPr lang="en-GB" i="0" baseline="0" dirty="0"/>
                        <a:t>.</a:t>
                      </a:r>
                      <a:endParaRPr lang="en-GB" dirty="0"/>
                    </a:p>
                  </a:txBody>
                  <a:tcPr>
                    <a:noFill/>
                  </a:tcPr>
                </a:tc>
                <a:tc>
                  <a:txBody>
                    <a:bodyPr/>
                    <a:lstStyle/>
                    <a:p>
                      <a:endParaRPr lang="en-GB" sz="1800" dirty="0"/>
                    </a:p>
                    <a:p>
                      <a:pPr marL="285750" indent="-285750" algn="just">
                        <a:buFont typeface="Arial" panose="020B0604020202020204" pitchFamily="34" charset="0"/>
                        <a:buChar char="•"/>
                      </a:pPr>
                      <a:r>
                        <a:rPr lang="en-GB" sz="1800" dirty="0"/>
                        <a:t>Subordinates expect flexibility in performing</a:t>
                      </a:r>
                      <a:r>
                        <a:rPr lang="en-GB" sz="1800" baseline="0" dirty="0"/>
                        <a:t> tasks and to be consulted on reward systems.</a:t>
                      </a:r>
                      <a:endParaRPr lang="en-GB" sz="1800" dirty="0"/>
                    </a:p>
                    <a:p>
                      <a:pPr marL="285750" indent="-285750" algn="just">
                        <a:buFont typeface="Arial" panose="020B0604020202020204" pitchFamily="34" charset="0"/>
                        <a:buChar char="•"/>
                      </a:pPr>
                      <a:endParaRPr lang="en-GB" sz="1800" dirty="0"/>
                    </a:p>
                    <a:p>
                      <a:pPr marL="285750" indent="-285750" algn="just">
                        <a:buFont typeface="Arial" panose="020B0604020202020204" pitchFamily="34" charset="0"/>
                        <a:buChar char="•"/>
                      </a:pPr>
                      <a:endParaRPr lang="en-GB" sz="1800" dirty="0"/>
                    </a:p>
                    <a:p>
                      <a:pPr marL="285750" indent="-285750" algn="just">
                        <a:buFont typeface="Arial" panose="020B0604020202020204" pitchFamily="34" charset="0"/>
                        <a:buChar char="•"/>
                      </a:pPr>
                      <a:endParaRPr lang="en-GB" sz="1800" dirty="0"/>
                    </a:p>
                    <a:p>
                      <a:pPr marL="285750" indent="-285750" algn="just">
                        <a:buFont typeface="Arial" panose="020B0604020202020204" pitchFamily="34" charset="0"/>
                        <a:buChar char="•"/>
                      </a:pPr>
                      <a:r>
                        <a:rPr lang="en-GB" sz="1800" dirty="0"/>
                        <a:t>Intrinsic reward is fostered and creative tendencies are strongly encouraged</a:t>
                      </a:r>
                      <a:r>
                        <a:rPr lang="en-GB" dirty="0"/>
                        <a:t>.</a:t>
                      </a:r>
                    </a:p>
                  </a:txBody>
                  <a:tcPr>
                    <a:noFill/>
                  </a:tcPr>
                </a:tc>
                <a:extLst>
                  <a:ext uri="{0D108BD9-81ED-4DB2-BD59-A6C34878D82A}">
                    <a16:rowId xmlns:a16="http://schemas.microsoft.com/office/drawing/2014/main" val="1846466797"/>
                  </a:ext>
                </a:extLst>
              </a:tr>
            </a:tbl>
          </a:graphicData>
        </a:graphic>
      </p:graphicFrame>
      <p:pic>
        <p:nvPicPr>
          <p:cNvPr id="3" name="Picture 2">
            <a:extLst>
              <a:ext uri="{FF2B5EF4-FFF2-40B4-BE49-F238E27FC236}">
                <a16:creationId xmlns:a16="http://schemas.microsoft.com/office/drawing/2014/main" id="{01361D3D-1B8A-D1B1-8CDB-3EFB0E50F325}"/>
              </a:ext>
            </a:extLst>
          </p:cNvPr>
          <p:cNvPicPr>
            <a:picLocks noChangeAspect="1"/>
          </p:cNvPicPr>
          <p:nvPr/>
        </p:nvPicPr>
        <p:blipFill>
          <a:blip r:embed="rId2"/>
          <a:stretch>
            <a:fillRect/>
          </a:stretch>
        </p:blipFill>
        <p:spPr>
          <a:xfrm>
            <a:off x="0" y="5994734"/>
            <a:ext cx="9144000" cy="863266"/>
          </a:xfrm>
          <a:prstGeom prst="rect">
            <a:avLst/>
          </a:prstGeom>
        </p:spPr>
      </p:pic>
    </p:spTree>
    <p:extLst>
      <p:ext uri="{BB962C8B-B14F-4D97-AF65-F5344CB8AC3E}">
        <p14:creationId xmlns:p14="http://schemas.microsoft.com/office/powerpoint/2010/main" val="2494613644"/>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457200" y="-3509"/>
            <a:ext cx="8229600" cy="1143000"/>
          </a:xfrm>
        </p:spPr>
        <p:txBody>
          <a:bodyPr/>
          <a:lstStyle/>
          <a:p>
            <a:pPr algn="ctr" eaLnBrk="1" fontAlgn="auto" hangingPunct="1">
              <a:spcAft>
                <a:spcPts val="0"/>
              </a:spcAft>
              <a:defRPr/>
            </a:pPr>
            <a:r>
              <a:rPr lang="en-GB" sz="2800" b="1" dirty="0">
                <a:solidFill>
                  <a:schemeClr val="accent1">
                    <a:lumMod val="50000"/>
                  </a:schemeClr>
                </a:solidFill>
              </a:rPr>
              <a:t>CULTURAL VARIATIONS IN WORK MOTIVATION</a:t>
            </a:r>
            <a:endParaRPr lang="en-US" sz="2800" b="1" dirty="0">
              <a:solidFill>
                <a:schemeClr val="accent1">
                  <a:lumMod val="50000"/>
                </a:schemeClr>
              </a:solidFill>
            </a:endParaRPr>
          </a:p>
        </p:txBody>
      </p:sp>
      <p:sp>
        <p:nvSpPr>
          <p:cNvPr id="4099" name="Rectangle 3"/>
          <p:cNvSpPr>
            <a:spLocks noGrp="1" noChangeArrowheads="1"/>
          </p:cNvSpPr>
          <p:nvPr>
            <p:ph type="body" idx="4294967295"/>
          </p:nvPr>
        </p:nvSpPr>
        <p:spPr>
          <a:xfrm>
            <a:off x="0" y="1268413"/>
            <a:ext cx="9144000" cy="5256212"/>
          </a:xfrm>
        </p:spPr>
        <p:txBody>
          <a:bodyPr>
            <a:normAutofit/>
          </a:bodyPr>
          <a:lstStyle/>
          <a:p>
            <a:pPr lvl="1" eaLnBrk="1" fontAlgn="auto" hangingPunct="1">
              <a:spcAft>
                <a:spcPts val="0"/>
              </a:spcAft>
              <a:buFont typeface="Arial" pitchFamily="34" charset="0"/>
              <a:buChar char="•"/>
              <a:defRPr/>
            </a:pPr>
            <a:endParaRPr lang="en-GB" sz="1800" dirty="0"/>
          </a:p>
          <a:p>
            <a:pPr marL="457200" lvl="1" indent="0" algn="ctr" eaLnBrk="1" fontAlgn="auto" hangingPunct="1">
              <a:spcAft>
                <a:spcPts val="0"/>
              </a:spcAft>
              <a:buNone/>
              <a:defRPr/>
            </a:pPr>
            <a:r>
              <a:rPr lang="en-GB" sz="2400" b="1" dirty="0"/>
              <a:t>UNCERTAINTY AVOIDANCE</a:t>
            </a:r>
          </a:p>
          <a:p>
            <a:pPr marL="457200" lvl="1" indent="0" eaLnBrk="1" fontAlgn="auto" hangingPunct="1">
              <a:spcAft>
                <a:spcPts val="0"/>
              </a:spcAft>
              <a:buNone/>
              <a:defRPr/>
            </a:pPr>
            <a:endParaRPr lang="en-GB" sz="1800" dirty="0"/>
          </a:p>
        </p:txBody>
      </p:sp>
      <p:graphicFrame>
        <p:nvGraphicFramePr>
          <p:cNvPr id="2" name="Table 1"/>
          <p:cNvGraphicFramePr>
            <a:graphicFrameLocks noGrp="1"/>
          </p:cNvGraphicFramePr>
          <p:nvPr>
            <p:extLst>
              <p:ext uri="{D42A27DB-BD31-4B8C-83A1-F6EECF244321}">
                <p14:modId xmlns:p14="http://schemas.microsoft.com/office/powerpoint/2010/main" val="253570089"/>
              </p:ext>
            </p:extLst>
          </p:nvPr>
        </p:nvGraphicFramePr>
        <p:xfrm>
          <a:off x="-14809" y="2418661"/>
          <a:ext cx="9144000" cy="4947684"/>
        </p:xfrm>
        <a:graphic>
          <a:graphicData uri="http://schemas.openxmlformats.org/drawingml/2006/table">
            <a:tbl>
              <a:tblPr firstRow="1" bandRow="1">
                <a:tableStyleId>{5C22544A-7EE6-4342-B048-85BDC9FD1C3A}</a:tableStyleId>
              </a:tblPr>
              <a:tblGrid>
                <a:gridCol w="4361192">
                  <a:extLst>
                    <a:ext uri="{9D8B030D-6E8A-4147-A177-3AD203B41FA5}">
                      <a16:colId xmlns:a16="http://schemas.microsoft.com/office/drawing/2014/main" val="3453182531"/>
                    </a:ext>
                  </a:extLst>
                </a:gridCol>
                <a:gridCol w="4782808">
                  <a:extLst>
                    <a:ext uri="{9D8B030D-6E8A-4147-A177-3AD203B41FA5}">
                      <a16:colId xmlns:a16="http://schemas.microsoft.com/office/drawing/2014/main" val="321954804"/>
                    </a:ext>
                  </a:extLst>
                </a:gridCol>
              </a:tblGrid>
              <a:tr h="558564">
                <a:tc>
                  <a:txBody>
                    <a:bodyPr/>
                    <a:lstStyle/>
                    <a:p>
                      <a:pPr algn="ctr"/>
                      <a:r>
                        <a:rPr lang="en-GB" dirty="0">
                          <a:solidFill>
                            <a:schemeClr val="tx1"/>
                          </a:solidFill>
                        </a:rPr>
                        <a:t>HIGH UNCERTAINTY AVOIDANCE</a:t>
                      </a:r>
                    </a:p>
                  </a:txBody>
                  <a:tcPr>
                    <a:noFill/>
                  </a:tcPr>
                </a:tc>
                <a:tc>
                  <a:txBody>
                    <a:bodyPr/>
                    <a:lstStyle/>
                    <a:p>
                      <a:pPr algn="ctr"/>
                      <a:r>
                        <a:rPr lang="en-GB" dirty="0">
                          <a:solidFill>
                            <a:schemeClr val="tx1"/>
                          </a:solidFill>
                        </a:rPr>
                        <a:t>LOW UNCERTAINTY AVOIDANCE</a:t>
                      </a:r>
                    </a:p>
                  </a:txBody>
                  <a:tcPr>
                    <a:noFill/>
                  </a:tcPr>
                </a:tc>
                <a:extLst>
                  <a:ext uri="{0D108BD9-81ED-4DB2-BD59-A6C34878D82A}">
                    <a16:rowId xmlns:a16="http://schemas.microsoft.com/office/drawing/2014/main" val="3700089793"/>
                  </a:ext>
                </a:extLst>
              </a:tr>
              <a:tr h="3351386">
                <a:tc>
                  <a:txBody>
                    <a:bodyPr/>
                    <a:lstStyle/>
                    <a:p>
                      <a:endParaRPr lang="en-GB" dirty="0"/>
                    </a:p>
                    <a:p>
                      <a:pPr marL="342900" indent="-342900" algn="just">
                        <a:buFont typeface="Arial" panose="020B0604020202020204" pitchFamily="34" charset="0"/>
                        <a:buChar char="•"/>
                      </a:pPr>
                      <a:r>
                        <a:rPr lang="en-GB" sz="2400" baseline="0" dirty="0"/>
                        <a:t>Strong security motivation.</a:t>
                      </a:r>
                    </a:p>
                    <a:p>
                      <a:pPr marL="342900" indent="-342900" algn="just">
                        <a:buFont typeface="Arial" panose="020B0604020202020204" pitchFamily="34" charset="0"/>
                        <a:buChar char="•"/>
                      </a:pPr>
                      <a:r>
                        <a:rPr lang="en-GB" sz="2400" baseline="0" dirty="0"/>
                        <a:t>Therefore, employees have a need for job security, unwilling to take risks and make independent decisions</a:t>
                      </a:r>
                      <a:r>
                        <a:rPr lang="en-GB" baseline="0" dirty="0"/>
                        <a:t>.</a:t>
                      </a:r>
                      <a:endParaRPr lang="en-GB" dirty="0"/>
                    </a:p>
                  </a:txBody>
                  <a:tcPr>
                    <a:noFill/>
                  </a:tcPr>
                </a:tc>
                <a:tc>
                  <a:txBody>
                    <a:bodyPr/>
                    <a:lstStyle/>
                    <a:p>
                      <a:pPr algn="just"/>
                      <a:endParaRPr lang="en-GB" sz="2400" dirty="0"/>
                    </a:p>
                    <a:p>
                      <a:pPr marL="342900" indent="-342900" algn="just">
                        <a:buFont typeface="Arial" panose="020B0604020202020204" pitchFamily="34" charset="0"/>
                        <a:buChar char="•"/>
                      </a:pPr>
                      <a:r>
                        <a:rPr lang="en-GB" sz="2400" dirty="0"/>
                        <a:t>Preference for</a:t>
                      </a:r>
                      <a:r>
                        <a:rPr lang="en-GB" sz="2400" baseline="0" dirty="0"/>
                        <a:t> tasks with calculated risks and continuous problem-solving. </a:t>
                      </a:r>
                    </a:p>
                    <a:p>
                      <a:pPr marL="342900" indent="-342900" algn="just">
                        <a:buFont typeface="Arial" panose="020B0604020202020204" pitchFamily="34" charset="0"/>
                        <a:buChar char="•"/>
                      </a:pPr>
                      <a:r>
                        <a:rPr lang="en-GB" sz="2400" baseline="0" dirty="0"/>
                        <a:t>Therefore, employees have strong intrinsic and extrinsic motivation.</a:t>
                      </a:r>
                    </a:p>
                    <a:p>
                      <a:pPr marL="342900" indent="-342900" algn="just">
                        <a:buFont typeface="Arial" panose="020B0604020202020204" pitchFamily="34" charset="0"/>
                        <a:buChar char="•"/>
                      </a:pPr>
                      <a:r>
                        <a:rPr lang="en-GB" sz="2400" baseline="0" dirty="0"/>
                        <a:t>The emphasis is on career progression and rapid progress</a:t>
                      </a:r>
                      <a:r>
                        <a:rPr lang="en-GB" baseline="0" dirty="0"/>
                        <a:t>.</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txBody>
                  <a:tcPr>
                    <a:noFill/>
                  </a:tcPr>
                </a:tc>
                <a:extLst>
                  <a:ext uri="{0D108BD9-81ED-4DB2-BD59-A6C34878D82A}">
                    <a16:rowId xmlns:a16="http://schemas.microsoft.com/office/drawing/2014/main" val="1846466797"/>
                  </a:ext>
                </a:extLst>
              </a:tr>
            </a:tbl>
          </a:graphicData>
        </a:graphic>
      </p:graphicFrame>
      <p:pic>
        <p:nvPicPr>
          <p:cNvPr id="3" name="Picture 2">
            <a:extLst>
              <a:ext uri="{FF2B5EF4-FFF2-40B4-BE49-F238E27FC236}">
                <a16:creationId xmlns:a16="http://schemas.microsoft.com/office/drawing/2014/main" id="{FE9872D7-46DB-E5C4-874E-0B3CB21E0982}"/>
              </a:ext>
            </a:extLst>
          </p:cNvPr>
          <p:cNvPicPr>
            <a:picLocks noChangeAspect="1"/>
          </p:cNvPicPr>
          <p:nvPr/>
        </p:nvPicPr>
        <p:blipFill>
          <a:blip r:embed="rId2"/>
          <a:stretch>
            <a:fillRect/>
          </a:stretch>
        </p:blipFill>
        <p:spPr>
          <a:xfrm>
            <a:off x="0" y="5994734"/>
            <a:ext cx="9144000" cy="863266"/>
          </a:xfrm>
          <a:prstGeom prst="rect">
            <a:avLst/>
          </a:prstGeom>
        </p:spPr>
      </p:pic>
    </p:spTree>
    <p:extLst>
      <p:ext uri="{BB962C8B-B14F-4D97-AF65-F5344CB8AC3E}">
        <p14:creationId xmlns:p14="http://schemas.microsoft.com/office/powerpoint/2010/main" val="1894886107"/>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300789" y="0"/>
            <a:ext cx="8229600" cy="1143000"/>
          </a:xfrm>
        </p:spPr>
        <p:txBody>
          <a:bodyPr/>
          <a:lstStyle/>
          <a:p>
            <a:pPr algn="ctr" eaLnBrk="1" fontAlgn="auto" hangingPunct="1">
              <a:spcAft>
                <a:spcPts val="0"/>
              </a:spcAft>
              <a:defRPr/>
            </a:pPr>
            <a:r>
              <a:rPr lang="en-GB" sz="2800" b="1" dirty="0">
                <a:solidFill>
                  <a:schemeClr val="accent1">
                    <a:lumMod val="50000"/>
                  </a:schemeClr>
                </a:solidFill>
              </a:rPr>
              <a:t>CULTURAL VARIATIONS IN WORK MOTIVATION</a:t>
            </a:r>
            <a:endParaRPr lang="en-US" sz="2800" b="1" dirty="0">
              <a:solidFill>
                <a:schemeClr val="accent1">
                  <a:lumMod val="50000"/>
                </a:schemeClr>
              </a:solidFill>
            </a:endParaRPr>
          </a:p>
        </p:txBody>
      </p:sp>
      <p:sp>
        <p:nvSpPr>
          <p:cNvPr id="4099" name="Rectangle 3"/>
          <p:cNvSpPr>
            <a:spLocks noGrp="1" noChangeArrowheads="1"/>
          </p:cNvSpPr>
          <p:nvPr>
            <p:ph type="body" idx="4294967295"/>
          </p:nvPr>
        </p:nvSpPr>
        <p:spPr>
          <a:xfrm>
            <a:off x="-300790" y="800894"/>
            <a:ext cx="9144001" cy="5256212"/>
          </a:xfrm>
        </p:spPr>
        <p:txBody>
          <a:bodyPr>
            <a:normAutofit/>
          </a:bodyPr>
          <a:lstStyle/>
          <a:p>
            <a:pPr lvl="1" eaLnBrk="1" fontAlgn="auto" hangingPunct="1">
              <a:spcAft>
                <a:spcPts val="0"/>
              </a:spcAft>
              <a:buFont typeface="Arial" pitchFamily="34" charset="0"/>
              <a:buChar char="•"/>
              <a:defRPr/>
            </a:pPr>
            <a:endParaRPr lang="en-GB" sz="1800" dirty="0"/>
          </a:p>
          <a:p>
            <a:pPr marL="457200" lvl="1" indent="0" algn="ctr" eaLnBrk="1" fontAlgn="auto" hangingPunct="1">
              <a:spcAft>
                <a:spcPts val="0"/>
              </a:spcAft>
              <a:buNone/>
              <a:defRPr/>
            </a:pPr>
            <a:r>
              <a:rPr lang="en-GB" sz="2400" b="1" dirty="0"/>
              <a:t>MASCULINITY - FEMINITY</a:t>
            </a:r>
          </a:p>
          <a:p>
            <a:pPr marL="457200" lvl="1" indent="0" eaLnBrk="1" fontAlgn="auto" hangingPunct="1">
              <a:spcAft>
                <a:spcPts val="0"/>
              </a:spcAft>
              <a:buNone/>
              <a:defRPr/>
            </a:pPr>
            <a:endParaRPr lang="en-GB" sz="1800" dirty="0"/>
          </a:p>
        </p:txBody>
      </p:sp>
      <p:graphicFrame>
        <p:nvGraphicFramePr>
          <p:cNvPr id="2" name="Table 1"/>
          <p:cNvGraphicFramePr>
            <a:graphicFrameLocks noGrp="1"/>
          </p:cNvGraphicFramePr>
          <p:nvPr>
            <p:extLst>
              <p:ext uri="{D42A27DB-BD31-4B8C-83A1-F6EECF244321}">
                <p14:modId xmlns:p14="http://schemas.microsoft.com/office/powerpoint/2010/main" val="1568591017"/>
              </p:ext>
            </p:extLst>
          </p:nvPr>
        </p:nvGraphicFramePr>
        <p:xfrm>
          <a:off x="0" y="1540355"/>
          <a:ext cx="9144000" cy="588264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3453182531"/>
                    </a:ext>
                  </a:extLst>
                </a:gridCol>
                <a:gridCol w="4572000">
                  <a:extLst>
                    <a:ext uri="{9D8B030D-6E8A-4147-A177-3AD203B41FA5}">
                      <a16:colId xmlns:a16="http://schemas.microsoft.com/office/drawing/2014/main" val="321954804"/>
                    </a:ext>
                  </a:extLst>
                </a:gridCol>
              </a:tblGrid>
              <a:tr h="247482">
                <a:tc>
                  <a:txBody>
                    <a:bodyPr/>
                    <a:lstStyle/>
                    <a:p>
                      <a:pPr algn="ctr"/>
                      <a:r>
                        <a:rPr lang="en-GB" dirty="0">
                          <a:solidFill>
                            <a:schemeClr val="tx1"/>
                          </a:solidFill>
                        </a:rPr>
                        <a:t>MASCULINITY</a:t>
                      </a:r>
                    </a:p>
                  </a:txBody>
                  <a:tcPr>
                    <a:noFill/>
                  </a:tcPr>
                </a:tc>
                <a:tc>
                  <a:txBody>
                    <a:bodyPr/>
                    <a:lstStyle/>
                    <a:p>
                      <a:pPr algn="ctr"/>
                      <a:r>
                        <a:rPr lang="en-GB" dirty="0">
                          <a:solidFill>
                            <a:schemeClr val="tx1"/>
                          </a:solidFill>
                        </a:rPr>
                        <a:t>FEMININITY</a:t>
                      </a:r>
                    </a:p>
                  </a:txBody>
                  <a:tcPr>
                    <a:noFill/>
                  </a:tcPr>
                </a:tc>
                <a:extLst>
                  <a:ext uri="{0D108BD9-81ED-4DB2-BD59-A6C34878D82A}">
                    <a16:rowId xmlns:a16="http://schemas.microsoft.com/office/drawing/2014/main" val="3700089793"/>
                  </a:ext>
                </a:extLst>
              </a:tr>
              <a:tr h="4456553">
                <a:tc>
                  <a:txBody>
                    <a:bodyPr/>
                    <a:lstStyle/>
                    <a:p>
                      <a:pPr algn="just"/>
                      <a:endParaRPr lang="en-GB" sz="2400" dirty="0"/>
                    </a:p>
                    <a:p>
                      <a:pPr marL="342900" indent="-342900" algn="just">
                        <a:buFont typeface="Arial" panose="020B0604020202020204" pitchFamily="34" charset="0"/>
                        <a:buChar char="•"/>
                      </a:pPr>
                      <a:r>
                        <a:rPr lang="en-GB" sz="2400" baseline="0" dirty="0"/>
                        <a:t>Work’ and ‘Non-work’ roles tend to be distinct.</a:t>
                      </a:r>
                    </a:p>
                    <a:p>
                      <a:pPr marL="285750" indent="-285750" algn="just">
                        <a:buFont typeface="Arial" panose="020B0604020202020204" pitchFamily="34" charset="0"/>
                        <a:buChar char="•"/>
                      </a:pPr>
                      <a:endParaRPr lang="en-GB" sz="2400" baseline="0" dirty="0"/>
                    </a:p>
                    <a:p>
                      <a:pPr marL="285750" indent="-285750" algn="just">
                        <a:buFont typeface="Arial" panose="020B0604020202020204" pitchFamily="34" charset="0"/>
                        <a:buChar char="•"/>
                      </a:pPr>
                      <a:r>
                        <a:rPr lang="en-GB" sz="2400" baseline="0" dirty="0"/>
                        <a:t>Competition, which is a societal norm, is important.  Job design processes are geared toward sustaining performance rather than quality of work-life balance.</a:t>
                      </a:r>
                      <a:endParaRPr lang="en-GB" sz="2400" dirty="0"/>
                    </a:p>
                  </a:txBody>
                  <a:tcPr>
                    <a:noFill/>
                  </a:tcPr>
                </a:tc>
                <a:tc>
                  <a:txBody>
                    <a:bodyPr/>
                    <a:lstStyle/>
                    <a:p>
                      <a:pPr algn="just"/>
                      <a:endParaRPr lang="en-GB" sz="2400" dirty="0"/>
                    </a:p>
                    <a:p>
                      <a:pPr marL="285750" indent="-285750" algn="just">
                        <a:buFont typeface="Arial" panose="020B0604020202020204" pitchFamily="34" charset="0"/>
                        <a:buChar char="•"/>
                      </a:pPr>
                      <a:r>
                        <a:rPr lang="en-GB" sz="2400" dirty="0"/>
                        <a:t>Boundaries between ‘Work’ and ‘Non-work’ roles are more flexible.</a:t>
                      </a:r>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r>
                        <a:rPr lang="en-GB" sz="2400" dirty="0"/>
                        <a:t>People motivated</a:t>
                      </a:r>
                      <a:r>
                        <a:rPr lang="en-GB" sz="2400" baseline="0" dirty="0"/>
                        <a:t> by having accommodating work schedules, such as flexitime, part-time and shift work.  Preference for jobs that nurture quality of work-life balance.</a:t>
                      </a:r>
                      <a:endParaRPr lang="en-GB" sz="2400" dirty="0"/>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endParaRPr lang="en-GB" sz="2400" dirty="0"/>
                    </a:p>
                  </a:txBody>
                  <a:tcPr>
                    <a:noFill/>
                  </a:tcPr>
                </a:tc>
                <a:extLst>
                  <a:ext uri="{0D108BD9-81ED-4DB2-BD59-A6C34878D82A}">
                    <a16:rowId xmlns:a16="http://schemas.microsoft.com/office/drawing/2014/main" val="1846466797"/>
                  </a:ext>
                </a:extLst>
              </a:tr>
            </a:tbl>
          </a:graphicData>
        </a:graphic>
      </p:graphicFrame>
      <p:pic>
        <p:nvPicPr>
          <p:cNvPr id="3" name="Picture 2">
            <a:extLst>
              <a:ext uri="{FF2B5EF4-FFF2-40B4-BE49-F238E27FC236}">
                <a16:creationId xmlns:a16="http://schemas.microsoft.com/office/drawing/2014/main" id="{AA89EC89-3172-2CE8-A5E9-C55EC062A8EA}"/>
              </a:ext>
            </a:extLst>
          </p:cNvPr>
          <p:cNvPicPr>
            <a:picLocks noChangeAspect="1"/>
          </p:cNvPicPr>
          <p:nvPr/>
        </p:nvPicPr>
        <p:blipFill>
          <a:blip r:embed="rId2"/>
          <a:stretch>
            <a:fillRect/>
          </a:stretch>
        </p:blipFill>
        <p:spPr>
          <a:xfrm>
            <a:off x="0" y="6184231"/>
            <a:ext cx="9144000" cy="863266"/>
          </a:xfrm>
          <a:prstGeom prst="rect">
            <a:avLst/>
          </a:prstGeom>
        </p:spPr>
      </p:pic>
    </p:spTree>
    <p:extLst>
      <p:ext uri="{BB962C8B-B14F-4D97-AF65-F5344CB8AC3E}">
        <p14:creationId xmlns:p14="http://schemas.microsoft.com/office/powerpoint/2010/main" val="4140593447"/>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0" y="-13024"/>
            <a:ext cx="8229600" cy="1143000"/>
          </a:xfrm>
        </p:spPr>
        <p:txBody>
          <a:bodyPr/>
          <a:lstStyle/>
          <a:p>
            <a:pPr algn="ctr" eaLnBrk="1" fontAlgn="auto" hangingPunct="1">
              <a:spcAft>
                <a:spcPts val="0"/>
              </a:spcAft>
              <a:defRPr/>
            </a:pPr>
            <a:r>
              <a:rPr lang="en-GB" sz="2800" b="1" dirty="0">
                <a:solidFill>
                  <a:schemeClr val="accent1">
                    <a:lumMod val="50000"/>
                  </a:schemeClr>
                </a:solidFill>
              </a:rPr>
              <a:t>CULTURAL VARIATIONS IN WORK MOTIVATION</a:t>
            </a:r>
            <a:endParaRPr lang="en-US" sz="2800" b="1" dirty="0">
              <a:solidFill>
                <a:schemeClr val="accent1">
                  <a:lumMod val="50000"/>
                </a:schemeClr>
              </a:solidFill>
            </a:endParaRPr>
          </a:p>
        </p:txBody>
      </p:sp>
      <p:sp>
        <p:nvSpPr>
          <p:cNvPr id="4099" name="Rectangle 3"/>
          <p:cNvSpPr>
            <a:spLocks noGrp="1" noChangeArrowheads="1"/>
          </p:cNvSpPr>
          <p:nvPr>
            <p:ph type="body" idx="4294967295"/>
          </p:nvPr>
        </p:nvSpPr>
        <p:spPr>
          <a:xfrm>
            <a:off x="239125" y="558476"/>
            <a:ext cx="8229600" cy="5256212"/>
          </a:xfrm>
        </p:spPr>
        <p:txBody>
          <a:bodyPr>
            <a:normAutofit/>
          </a:bodyPr>
          <a:lstStyle/>
          <a:p>
            <a:pPr lvl="1" eaLnBrk="1" fontAlgn="auto" hangingPunct="1">
              <a:spcAft>
                <a:spcPts val="0"/>
              </a:spcAft>
              <a:buFont typeface="Arial" pitchFamily="34" charset="0"/>
              <a:buChar char="•"/>
              <a:defRPr/>
            </a:pPr>
            <a:endParaRPr lang="en-GB" sz="1800" dirty="0"/>
          </a:p>
          <a:p>
            <a:pPr marL="457200" lvl="1" indent="0" algn="ctr" eaLnBrk="1" fontAlgn="auto" hangingPunct="1">
              <a:spcAft>
                <a:spcPts val="0"/>
              </a:spcAft>
              <a:buNone/>
              <a:defRPr/>
            </a:pPr>
            <a:r>
              <a:rPr lang="en-GB" sz="2400" b="1" dirty="0"/>
              <a:t>LONG-TERM vs SHORT-TERM ORIENTATION</a:t>
            </a:r>
          </a:p>
          <a:p>
            <a:pPr marL="457200" lvl="1" indent="0" eaLnBrk="1" fontAlgn="auto" hangingPunct="1">
              <a:spcAft>
                <a:spcPts val="0"/>
              </a:spcAft>
              <a:buNone/>
              <a:defRPr/>
            </a:pPr>
            <a:endParaRPr lang="en-GB" sz="1800" dirty="0"/>
          </a:p>
        </p:txBody>
      </p:sp>
      <p:graphicFrame>
        <p:nvGraphicFramePr>
          <p:cNvPr id="2" name="Table 1"/>
          <p:cNvGraphicFramePr>
            <a:graphicFrameLocks noGrp="1"/>
          </p:cNvGraphicFramePr>
          <p:nvPr>
            <p:extLst>
              <p:ext uri="{D42A27DB-BD31-4B8C-83A1-F6EECF244321}">
                <p14:modId xmlns:p14="http://schemas.microsoft.com/office/powerpoint/2010/main" val="3247923061"/>
              </p:ext>
            </p:extLst>
          </p:nvPr>
        </p:nvGraphicFramePr>
        <p:xfrm>
          <a:off x="899592" y="1732432"/>
          <a:ext cx="7330008" cy="3754120"/>
        </p:xfrm>
        <a:graphic>
          <a:graphicData uri="http://schemas.openxmlformats.org/drawingml/2006/table">
            <a:tbl>
              <a:tblPr firstRow="1" bandRow="1">
                <a:tableStyleId>{5C22544A-7EE6-4342-B048-85BDC9FD1C3A}</a:tableStyleId>
              </a:tblPr>
              <a:tblGrid>
                <a:gridCol w="3665004">
                  <a:extLst>
                    <a:ext uri="{9D8B030D-6E8A-4147-A177-3AD203B41FA5}">
                      <a16:colId xmlns:a16="http://schemas.microsoft.com/office/drawing/2014/main" val="3453182531"/>
                    </a:ext>
                  </a:extLst>
                </a:gridCol>
                <a:gridCol w="3665004">
                  <a:extLst>
                    <a:ext uri="{9D8B030D-6E8A-4147-A177-3AD203B41FA5}">
                      <a16:colId xmlns:a16="http://schemas.microsoft.com/office/drawing/2014/main" val="321954804"/>
                    </a:ext>
                  </a:extLst>
                </a:gridCol>
              </a:tblGrid>
              <a:tr h="370840">
                <a:tc>
                  <a:txBody>
                    <a:bodyPr/>
                    <a:lstStyle/>
                    <a:p>
                      <a:pPr algn="ctr"/>
                      <a:r>
                        <a:rPr lang="en-GB" dirty="0">
                          <a:solidFill>
                            <a:schemeClr val="tx1"/>
                          </a:solidFill>
                        </a:rPr>
                        <a:t>LONG-TERM</a:t>
                      </a:r>
                    </a:p>
                  </a:txBody>
                  <a:tcPr>
                    <a:noFill/>
                  </a:tcPr>
                </a:tc>
                <a:tc>
                  <a:txBody>
                    <a:bodyPr/>
                    <a:lstStyle/>
                    <a:p>
                      <a:pPr algn="ctr"/>
                      <a:r>
                        <a:rPr lang="en-GB" dirty="0">
                          <a:solidFill>
                            <a:schemeClr val="tx1"/>
                          </a:solidFill>
                        </a:rPr>
                        <a:t>SHORT-TERM</a:t>
                      </a:r>
                    </a:p>
                  </a:txBody>
                  <a:tcPr>
                    <a:noFill/>
                  </a:tcPr>
                </a:tc>
                <a:extLst>
                  <a:ext uri="{0D108BD9-81ED-4DB2-BD59-A6C34878D82A}">
                    <a16:rowId xmlns:a16="http://schemas.microsoft.com/office/drawing/2014/main" val="3700089793"/>
                  </a:ext>
                </a:extLst>
              </a:tr>
              <a:tr h="370840">
                <a:tc>
                  <a:txBody>
                    <a:bodyPr/>
                    <a:lstStyle/>
                    <a:p>
                      <a:pPr algn="just"/>
                      <a:endParaRPr lang="en-GB" sz="1800" dirty="0"/>
                    </a:p>
                    <a:p>
                      <a:pPr marL="285750" indent="-285750" algn="just">
                        <a:buFont typeface="Arial" panose="020B0604020202020204" pitchFamily="34" charset="0"/>
                        <a:buChar char="•"/>
                      </a:pPr>
                      <a:r>
                        <a:rPr lang="en-GB" sz="1800" baseline="0" dirty="0"/>
                        <a:t>Long-term orientation in terms of results. </a:t>
                      </a:r>
                    </a:p>
                    <a:p>
                      <a:pPr marL="0" indent="0" algn="just">
                        <a:buFont typeface="Arial" panose="020B0604020202020204" pitchFamily="34" charset="0"/>
                        <a:buNone/>
                      </a:pPr>
                      <a:endParaRPr lang="en-GB" sz="1800" baseline="0" dirty="0"/>
                    </a:p>
                    <a:p>
                      <a:pPr marL="285750" indent="-285750" algn="just">
                        <a:buFont typeface="Arial" panose="020B0604020202020204" pitchFamily="34" charset="0"/>
                        <a:buChar char="•"/>
                      </a:pPr>
                      <a:r>
                        <a:rPr lang="en-GB" sz="1800" baseline="0" dirty="0"/>
                        <a:t>Consequently, long-term rewards are preferred to short-term benefits.</a:t>
                      </a:r>
                      <a:endParaRPr lang="en-GB" sz="1800" dirty="0"/>
                    </a:p>
                  </a:txBody>
                  <a:tcPr>
                    <a:noFill/>
                  </a:tcPr>
                </a:tc>
                <a:tc>
                  <a:txBody>
                    <a:bodyPr/>
                    <a:lstStyle/>
                    <a:p>
                      <a:pPr algn="just"/>
                      <a:endParaRPr lang="en-GB" sz="1800" dirty="0"/>
                    </a:p>
                    <a:p>
                      <a:pPr marL="285750" indent="-285750" algn="just">
                        <a:buFont typeface="Arial" panose="020B0604020202020204" pitchFamily="34" charset="0"/>
                        <a:buChar char="•"/>
                      </a:pPr>
                      <a:r>
                        <a:rPr lang="en-GB" sz="1800" baseline="0" dirty="0"/>
                        <a:t>Short-term results are fostered and therefore short-term virtues and norms about workplace values are emphasized.</a:t>
                      </a:r>
                    </a:p>
                    <a:p>
                      <a:pPr marL="285750" indent="-285750" algn="just">
                        <a:buFont typeface="Arial" panose="020B0604020202020204" pitchFamily="34" charset="0"/>
                        <a:buChar char="•"/>
                      </a:pPr>
                      <a:r>
                        <a:rPr lang="en-GB" sz="1800" baseline="0" dirty="0"/>
                        <a:t>Employees value work outcomes that satisfy immediate needs.</a:t>
                      </a:r>
                      <a:endParaRPr lang="en-GB" sz="1800" dirty="0"/>
                    </a:p>
                    <a:p>
                      <a:pPr marL="285750" indent="-285750" algn="just">
                        <a:buFont typeface="Arial" panose="020B0604020202020204" pitchFamily="34" charset="0"/>
                        <a:buChar char="•"/>
                      </a:pPr>
                      <a:endParaRPr lang="en-GB" sz="1800" dirty="0"/>
                    </a:p>
                    <a:p>
                      <a:pPr marL="285750" indent="-285750" algn="just">
                        <a:buFont typeface="Arial" panose="020B0604020202020204" pitchFamily="34" charset="0"/>
                        <a:buChar char="•"/>
                      </a:pPr>
                      <a:endParaRPr lang="en-GB" sz="1800" dirty="0"/>
                    </a:p>
                    <a:p>
                      <a:pPr marL="285750" indent="-285750" algn="just">
                        <a:buFont typeface="Arial" panose="020B0604020202020204" pitchFamily="34" charset="0"/>
                        <a:buChar char="•"/>
                      </a:pPr>
                      <a:endParaRPr lang="en-GB" sz="1800" dirty="0"/>
                    </a:p>
                  </a:txBody>
                  <a:tcPr>
                    <a:noFill/>
                  </a:tcPr>
                </a:tc>
                <a:extLst>
                  <a:ext uri="{0D108BD9-81ED-4DB2-BD59-A6C34878D82A}">
                    <a16:rowId xmlns:a16="http://schemas.microsoft.com/office/drawing/2014/main" val="1846466797"/>
                  </a:ext>
                </a:extLst>
              </a:tr>
            </a:tbl>
          </a:graphicData>
        </a:graphic>
      </p:graphicFrame>
      <p:sp>
        <p:nvSpPr>
          <p:cNvPr id="3" name="TextBox 2"/>
          <p:cNvSpPr txBox="1"/>
          <p:nvPr/>
        </p:nvSpPr>
        <p:spPr>
          <a:xfrm>
            <a:off x="491691" y="4801181"/>
            <a:ext cx="8413184" cy="523220"/>
          </a:xfrm>
          <a:prstGeom prst="rect">
            <a:avLst/>
          </a:prstGeom>
          <a:noFill/>
        </p:spPr>
        <p:txBody>
          <a:bodyPr wrap="square" rtlCol="0">
            <a:spAutoFit/>
          </a:bodyPr>
          <a:lstStyle/>
          <a:p>
            <a:r>
              <a:rPr lang="en-GB" sz="1400" dirty="0"/>
              <a:t>Further detail see Pathak, </a:t>
            </a:r>
            <a:r>
              <a:rPr lang="en-GB" sz="1400" dirty="0" err="1"/>
              <a:t>Bhagat</a:t>
            </a:r>
            <a:r>
              <a:rPr lang="en-GB" sz="1400" dirty="0"/>
              <a:t> &amp; </a:t>
            </a:r>
            <a:r>
              <a:rPr lang="en-GB" sz="1400" dirty="0" err="1"/>
              <a:t>Kashlak</a:t>
            </a:r>
            <a:r>
              <a:rPr lang="en-GB" sz="1400" dirty="0"/>
              <a:t> (2009) – </a:t>
            </a:r>
            <a:r>
              <a:rPr lang="en-GB" sz="1400" i="1" dirty="0"/>
              <a:t>International Management : Managing in a Diverse and Dynamic Global Environment. </a:t>
            </a:r>
            <a:r>
              <a:rPr lang="en-GB" sz="1400" dirty="0"/>
              <a:t>Chapter 11 – </a:t>
            </a:r>
            <a:r>
              <a:rPr lang="en-GB" sz="1400" i="1" dirty="0"/>
              <a:t>‘Motivating and Leading Across Borders and Cultures’ </a:t>
            </a:r>
            <a:endParaRPr lang="en-GB" sz="1400" dirty="0"/>
          </a:p>
        </p:txBody>
      </p:sp>
      <p:pic>
        <p:nvPicPr>
          <p:cNvPr id="4" name="Picture 3">
            <a:extLst>
              <a:ext uri="{FF2B5EF4-FFF2-40B4-BE49-F238E27FC236}">
                <a16:creationId xmlns:a16="http://schemas.microsoft.com/office/drawing/2014/main" id="{B32B37CF-FF7E-1A3E-65D0-10531E35D155}"/>
              </a:ext>
            </a:extLst>
          </p:cNvPr>
          <p:cNvPicPr>
            <a:picLocks noChangeAspect="1"/>
          </p:cNvPicPr>
          <p:nvPr/>
        </p:nvPicPr>
        <p:blipFill>
          <a:blip r:embed="rId2"/>
          <a:stretch>
            <a:fillRect/>
          </a:stretch>
        </p:blipFill>
        <p:spPr>
          <a:xfrm>
            <a:off x="0" y="6034338"/>
            <a:ext cx="9144000" cy="863266"/>
          </a:xfrm>
          <a:prstGeom prst="rect">
            <a:avLst/>
          </a:prstGeom>
        </p:spPr>
      </p:pic>
    </p:spTree>
    <p:extLst>
      <p:ext uri="{BB962C8B-B14F-4D97-AF65-F5344CB8AC3E}">
        <p14:creationId xmlns:p14="http://schemas.microsoft.com/office/powerpoint/2010/main" val="4070277802"/>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A6ADBF-0109-8C86-7F02-7918A5124A2D}"/>
            </a:ext>
          </a:extLst>
        </p:cNvPr>
        <p:cNvGrpSpPr/>
        <p:nvPr/>
      </p:nvGrpSpPr>
      <p:grpSpPr>
        <a:xfrm>
          <a:off x="0" y="0"/>
          <a:ext cx="0" cy="0"/>
          <a:chOff x="0" y="0"/>
          <a:chExt cx="0" cy="0"/>
        </a:xfrm>
      </p:grpSpPr>
      <p:pic>
        <p:nvPicPr>
          <p:cNvPr id="6" name="Video 5" title="Pouring coffee into glass cup">
            <a:hlinkClick r:id="" action="ppaction://media"/>
            <a:extLst>
              <a:ext uri="{FF2B5EF4-FFF2-40B4-BE49-F238E27FC236}">
                <a16:creationId xmlns:a16="http://schemas.microsoft.com/office/drawing/2014/main" id="{DB12F74E-D465-8FE6-1236-3D005D0A2F4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21401" y="2255960"/>
            <a:ext cx="6147312" cy="2723004"/>
          </a:xfrm>
          <a:prstGeom prst="rect">
            <a:avLst/>
          </a:prstGeom>
        </p:spPr>
      </p:pic>
      <p:sp>
        <p:nvSpPr>
          <p:cNvPr id="3" name="Rectangle 2">
            <a:extLst>
              <a:ext uri="{FF2B5EF4-FFF2-40B4-BE49-F238E27FC236}">
                <a16:creationId xmlns:a16="http://schemas.microsoft.com/office/drawing/2014/main" id="{90315594-E2D3-D304-8EDC-22F1DEBFB1F6}"/>
              </a:ext>
            </a:extLst>
          </p:cNvPr>
          <p:cNvSpPr/>
          <p:nvPr/>
        </p:nvSpPr>
        <p:spPr>
          <a:xfrm>
            <a:off x="2594466" y="1283364"/>
            <a:ext cx="2314575" cy="560274"/>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defTabSz="385763"/>
            <a:r>
              <a:rPr lang="en-US" sz="3713" b="1" dirty="0">
                <a:solidFill>
                  <a:srgbClr val="002060"/>
                </a:solidFill>
                <a:latin typeface="Calibri" panose="020F0502020204030204"/>
              </a:rPr>
              <a:t>Break time</a:t>
            </a:r>
            <a:endParaRPr lang="en-GB" sz="3713" dirty="0">
              <a:solidFill>
                <a:srgbClr val="002060"/>
              </a:solidFill>
              <a:latin typeface="Calibri" panose="020F0502020204030204"/>
            </a:endParaRPr>
          </a:p>
        </p:txBody>
      </p:sp>
      <p:sp>
        <p:nvSpPr>
          <p:cNvPr id="5" name="Title 5">
            <a:extLst>
              <a:ext uri="{FF2B5EF4-FFF2-40B4-BE49-F238E27FC236}">
                <a16:creationId xmlns:a16="http://schemas.microsoft.com/office/drawing/2014/main" id="{01FCE7D1-B084-FB50-184E-3093ACE049EB}"/>
              </a:ext>
            </a:extLst>
          </p:cNvPr>
          <p:cNvSpPr txBox="1">
            <a:spLocks/>
          </p:cNvSpPr>
          <p:nvPr/>
        </p:nvSpPr>
        <p:spPr>
          <a:xfrm>
            <a:off x="4909041" y="1523626"/>
            <a:ext cx="2478059" cy="640025"/>
          </a:xfrm>
          <a:prstGeom prst="rect">
            <a:avLst/>
          </a:prstGeom>
        </p:spPr>
        <p:txBody>
          <a:bodyPr vert="horz" lIns="51435" tIns="25718" rIns="51435" bIns="25718" rtlCol="0" anchor="b">
            <a:normAutofit fontScale="7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375" b="1" i="1" dirty="0">
                <a:solidFill>
                  <a:srgbClr val="0070C0"/>
                </a:solidFill>
                <a:latin typeface="Garamond" panose="02020404030301010803" pitchFamily="18" charset="0"/>
                <a:cs typeface="Times New Roman" panose="02020603050405020304" pitchFamily="18" charset="0"/>
              </a:rPr>
              <a:t>Short Break </a:t>
            </a:r>
            <a:br>
              <a:rPr lang="en-GB" sz="3375" b="1" i="1" dirty="0">
                <a:solidFill>
                  <a:srgbClr val="0070C0"/>
                </a:solidFill>
                <a:latin typeface="Garamond" panose="02020404030301010803" pitchFamily="18" charset="0"/>
                <a:cs typeface="Times New Roman" panose="02020603050405020304" pitchFamily="18" charset="0"/>
              </a:rPr>
            </a:br>
            <a:r>
              <a:rPr lang="en-GB" sz="3375" b="1" i="1" dirty="0">
                <a:solidFill>
                  <a:srgbClr val="0070C0"/>
                </a:solidFill>
                <a:latin typeface="Garamond" panose="02020404030301010803" pitchFamily="18" charset="0"/>
                <a:cs typeface="Times New Roman" panose="02020603050405020304" pitchFamily="18" charset="0"/>
              </a:rPr>
              <a:t>10 mins</a:t>
            </a:r>
          </a:p>
        </p:txBody>
      </p:sp>
      <p:pic>
        <p:nvPicPr>
          <p:cNvPr id="2" name="Picture 1">
            <a:extLst>
              <a:ext uri="{FF2B5EF4-FFF2-40B4-BE49-F238E27FC236}">
                <a16:creationId xmlns:a16="http://schemas.microsoft.com/office/drawing/2014/main" id="{A1E6F02B-20ED-0094-FD7A-6B48B6A5AB2A}"/>
              </a:ext>
            </a:extLst>
          </p:cNvPr>
          <p:cNvPicPr>
            <a:picLocks noChangeAspect="1"/>
          </p:cNvPicPr>
          <p:nvPr/>
        </p:nvPicPr>
        <p:blipFill>
          <a:blip r:embed="rId5"/>
          <a:stretch>
            <a:fillRect/>
          </a:stretch>
        </p:blipFill>
        <p:spPr>
          <a:xfrm>
            <a:off x="1" y="4764871"/>
            <a:ext cx="9144000" cy="1235879"/>
          </a:xfrm>
          <a:prstGeom prst="rect">
            <a:avLst/>
          </a:prstGeom>
        </p:spPr>
      </p:pic>
    </p:spTree>
    <p:extLst>
      <p:ext uri="{BB962C8B-B14F-4D97-AF65-F5344CB8AC3E}">
        <p14:creationId xmlns:p14="http://schemas.microsoft.com/office/powerpoint/2010/main" val="18511242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Title 1"/>
          <p:cNvSpPr txBox="1">
            <a:spLocks noGrp="1"/>
          </p:cNvSpPr>
          <p:nvPr>
            <p:ph type="title"/>
          </p:nvPr>
        </p:nvSpPr>
        <p:spPr>
          <a:xfrm>
            <a:off x="539551" y="0"/>
            <a:ext cx="8229601" cy="677816"/>
          </a:xfrm>
          <a:prstGeom prst="rect">
            <a:avLst/>
          </a:prstGeom>
        </p:spPr>
        <p:txBody>
          <a:bodyPr/>
          <a:lstStyle>
            <a:lvl1pPr>
              <a:defRPr sz="3600" b="1">
                <a:solidFill>
                  <a:srgbClr val="070809"/>
                </a:solidFill>
              </a:defRPr>
            </a:lvl1pPr>
          </a:lstStyle>
          <a:p>
            <a:r>
              <a:rPr dirty="0"/>
              <a:t>What is Feedback?</a:t>
            </a:r>
          </a:p>
        </p:txBody>
      </p:sp>
      <p:sp>
        <p:nvSpPr>
          <p:cNvPr id="297" name="Content Placeholder 2"/>
          <p:cNvSpPr txBox="1">
            <a:spLocks noGrp="1"/>
          </p:cNvSpPr>
          <p:nvPr>
            <p:ph type="body" idx="1"/>
          </p:nvPr>
        </p:nvSpPr>
        <p:spPr>
          <a:xfrm>
            <a:off x="359077" y="1169967"/>
            <a:ext cx="8229601" cy="3340969"/>
          </a:xfrm>
          <a:prstGeom prst="rect">
            <a:avLst/>
          </a:prstGeom>
        </p:spPr>
        <p:txBody>
          <a:bodyPr/>
          <a:lstStyle/>
          <a:p>
            <a:pPr marL="0" indent="0">
              <a:buSzTx/>
              <a:buNone/>
            </a:pPr>
            <a:r>
              <a:rPr dirty="0"/>
              <a:t>Feedback is a process of observing and then commenting on people’s </a:t>
            </a:r>
            <a:r>
              <a:rPr dirty="0" err="1"/>
              <a:t>behaviours</a:t>
            </a:r>
            <a:r>
              <a:rPr dirty="0"/>
              <a:t> and skills in order to maintain or improve their performance.</a:t>
            </a:r>
          </a:p>
          <a:p>
            <a:pPr marL="0" indent="0" algn="r">
              <a:buSzTx/>
              <a:buNone/>
              <a:defRPr sz="2000"/>
            </a:pPr>
            <a:endParaRPr dirty="0"/>
          </a:p>
          <a:p>
            <a:pPr marL="0" indent="0" algn="r">
              <a:spcBef>
                <a:spcPts val="400"/>
              </a:spcBef>
              <a:buSzTx/>
              <a:buNone/>
              <a:defRPr sz="2000"/>
            </a:pPr>
            <a:r>
              <a:rPr dirty="0"/>
              <a:t>Comfort &amp; Franklin (2014)</a:t>
            </a:r>
          </a:p>
        </p:txBody>
      </p:sp>
      <p:pic>
        <p:nvPicPr>
          <p:cNvPr id="2" name="Picture 1">
            <a:extLst>
              <a:ext uri="{FF2B5EF4-FFF2-40B4-BE49-F238E27FC236}">
                <a16:creationId xmlns:a16="http://schemas.microsoft.com/office/drawing/2014/main" id="{3B4589E9-9036-7A53-AE50-2059884BC70E}"/>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 name="Title 1"/>
          <p:cNvSpPr txBox="1">
            <a:spLocks noGrp="1"/>
          </p:cNvSpPr>
          <p:nvPr>
            <p:ph type="title"/>
          </p:nvPr>
        </p:nvSpPr>
        <p:spPr>
          <a:xfrm>
            <a:off x="457201" y="925"/>
            <a:ext cx="8229600" cy="519446"/>
          </a:xfrm>
          <a:prstGeom prst="rect">
            <a:avLst/>
          </a:prstGeom>
        </p:spPr>
        <p:txBody>
          <a:bodyPr>
            <a:normAutofit fontScale="90000"/>
          </a:bodyPr>
          <a:lstStyle>
            <a:lvl1pPr>
              <a:defRPr sz="3600" b="1">
                <a:solidFill>
                  <a:srgbClr val="070809"/>
                </a:solidFill>
              </a:defRPr>
            </a:lvl1pPr>
          </a:lstStyle>
          <a:p>
            <a:r>
              <a:rPr dirty="0"/>
              <a:t>Forms of Feedback</a:t>
            </a:r>
          </a:p>
        </p:txBody>
      </p:sp>
      <p:sp>
        <p:nvSpPr>
          <p:cNvPr id="300" name="Content Placeholder 2"/>
          <p:cNvSpPr txBox="1">
            <a:spLocks noGrp="1"/>
          </p:cNvSpPr>
          <p:nvPr>
            <p:ph type="body" idx="1"/>
          </p:nvPr>
        </p:nvSpPr>
        <p:spPr>
          <a:xfrm>
            <a:off x="695962" y="520371"/>
            <a:ext cx="8229601" cy="5400600"/>
          </a:xfrm>
          <a:prstGeom prst="rect">
            <a:avLst/>
          </a:prstGeom>
        </p:spPr>
        <p:txBody>
          <a:bodyPr/>
          <a:lstStyle/>
          <a:p>
            <a:pPr>
              <a:lnSpc>
                <a:spcPct val="80000"/>
              </a:lnSpc>
              <a:spcBef>
                <a:spcPts val="500"/>
              </a:spcBef>
              <a:defRPr sz="2200" b="1"/>
            </a:pPr>
            <a:r>
              <a:t>Formal</a:t>
            </a:r>
            <a:r>
              <a:rPr b="0"/>
              <a:t> – Performance reviews</a:t>
            </a:r>
            <a:endParaRPr sz="2900"/>
          </a:p>
          <a:p>
            <a:pPr marL="742950" lvl="1" indent="-285750">
              <a:lnSpc>
                <a:spcPct val="80000"/>
              </a:lnSpc>
              <a:spcBef>
                <a:spcPts val="400"/>
              </a:spcBef>
              <a:defRPr sz="1800"/>
            </a:pPr>
            <a:r>
              <a:t>Looks at  past performance</a:t>
            </a:r>
            <a:endParaRPr sz="2500"/>
          </a:p>
          <a:p>
            <a:pPr marL="742950" lvl="1" indent="-285750">
              <a:lnSpc>
                <a:spcPct val="80000"/>
              </a:lnSpc>
              <a:spcBef>
                <a:spcPts val="400"/>
              </a:spcBef>
              <a:defRPr sz="1800"/>
            </a:pPr>
            <a:r>
              <a:t>Sets targets for future performance</a:t>
            </a:r>
            <a:endParaRPr sz="2500"/>
          </a:p>
          <a:p>
            <a:pPr marL="742950" lvl="1" indent="-285750">
              <a:lnSpc>
                <a:spcPct val="80000"/>
              </a:lnSpc>
              <a:spcBef>
                <a:spcPts val="400"/>
              </a:spcBef>
              <a:defRPr sz="1800"/>
            </a:pPr>
            <a:r>
              <a:t>Relates to business objectives</a:t>
            </a:r>
            <a:endParaRPr sz="2500"/>
          </a:p>
          <a:p>
            <a:pPr marL="742950" lvl="1" indent="-285750">
              <a:lnSpc>
                <a:spcPct val="80000"/>
              </a:lnSpc>
              <a:spcBef>
                <a:spcPts val="400"/>
              </a:spcBef>
              <a:defRPr sz="1800"/>
            </a:pPr>
            <a:r>
              <a:t>Can include other stakeholders (as in 360°)</a:t>
            </a:r>
            <a:endParaRPr sz="2500"/>
          </a:p>
          <a:p>
            <a:pPr marL="0" lvl="1" indent="457200">
              <a:lnSpc>
                <a:spcPct val="80000"/>
              </a:lnSpc>
              <a:spcBef>
                <a:spcPts val="400"/>
              </a:spcBef>
              <a:buSzTx/>
              <a:buNone/>
              <a:defRPr sz="1800" i="1"/>
            </a:pPr>
            <a:r>
              <a:t>Advantages: </a:t>
            </a:r>
            <a:endParaRPr sz="2500"/>
          </a:p>
          <a:p>
            <a:pPr marL="742950" lvl="1" indent="-285750">
              <a:lnSpc>
                <a:spcPct val="80000"/>
              </a:lnSpc>
              <a:spcBef>
                <a:spcPts val="400"/>
              </a:spcBef>
              <a:defRPr sz="1800"/>
            </a:pPr>
            <a:r>
              <a:t>Fixed in the agenda and therefore must take place</a:t>
            </a:r>
            <a:endParaRPr sz="2500"/>
          </a:p>
          <a:p>
            <a:pPr marL="742950" lvl="1" indent="-285750">
              <a:lnSpc>
                <a:spcPct val="80000"/>
              </a:lnSpc>
              <a:spcBef>
                <a:spcPts val="400"/>
              </a:spcBef>
              <a:defRPr sz="1800"/>
            </a:pPr>
            <a:r>
              <a:t>Marks the end of one phase and beginning of another</a:t>
            </a:r>
            <a:endParaRPr sz="2500"/>
          </a:p>
          <a:p>
            <a:pPr marL="0" lvl="1" indent="457200">
              <a:lnSpc>
                <a:spcPct val="80000"/>
              </a:lnSpc>
              <a:spcBef>
                <a:spcPts val="400"/>
              </a:spcBef>
              <a:buSzTx/>
              <a:buNone/>
              <a:defRPr sz="1800" i="1"/>
            </a:pPr>
            <a:r>
              <a:t>Disadvantages</a:t>
            </a:r>
            <a:r>
              <a:rPr i="0"/>
              <a:t>:</a:t>
            </a:r>
            <a:endParaRPr sz="2500"/>
          </a:p>
          <a:p>
            <a:pPr marL="742950" lvl="1" indent="-285750">
              <a:lnSpc>
                <a:spcPct val="80000"/>
              </a:lnSpc>
              <a:spcBef>
                <a:spcPts val="400"/>
              </a:spcBef>
              <a:defRPr sz="1800"/>
            </a:pPr>
            <a:r>
              <a:t>A ‘tick-box’ exercise; managers don’t truly believe in it.</a:t>
            </a:r>
            <a:endParaRPr sz="2500"/>
          </a:p>
          <a:p>
            <a:pPr marL="742950" lvl="1" indent="-285750">
              <a:lnSpc>
                <a:spcPct val="80000"/>
              </a:lnSpc>
              <a:spcBef>
                <a:spcPts val="600"/>
              </a:spcBef>
              <a:defRPr sz="2000"/>
            </a:pPr>
            <a:endParaRPr sz="2500"/>
          </a:p>
          <a:p>
            <a:pPr>
              <a:lnSpc>
                <a:spcPct val="80000"/>
              </a:lnSpc>
              <a:spcBef>
                <a:spcPts val="500"/>
              </a:spcBef>
              <a:defRPr sz="2200" b="1"/>
            </a:pPr>
            <a:r>
              <a:t>Informal </a:t>
            </a:r>
            <a:r>
              <a:rPr b="0"/>
              <a:t>– Given immediately when good or poor performance is noted.</a:t>
            </a:r>
            <a:endParaRPr sz="2900"/>
          </a:p>
          <a:p>
            <a:pPr marL="0" lvl="1" indent="457200">
              <a:lnSpc>
                <a:spcPct val="80000"/>
              </a:lnSpc>
              <a:spcBef>
                <a:spcPts val="400"/>
              </a:spcBef>
              <a:buSzTx/>
              <a:buNone/>
              <a:defRPr sz="1800" i="1"/>
            </a:pPr>
            <a:r>
              <a:t>Advantages:</a:t>
            </a:r>
            <a:endParaRPr sz="2500"/>
          </a:p>
          <a:p>
            <a:pPr marL="742950" lvl="1" indent="-285750">
              <a:lnSpc>
                <a:spcPct val="80000"/>
              </a:lnSpc>
              <a:spcBef>
                <a:spcPts val="400"/>
              </a:spcBef>
              <a:defRPr sz="1800"/>
            </a:pPr>
            <a:r>
              <a:t>It shows that managers are noticing work and performance</a:t>
            </a:r>
            <a:endParaRPr sz="2500"/>
          </a:p>
          <a:p>
            <a:pPr marL="742950" lvl="1" indent="-285750">
              <a:lnSpc>
                <a:spcPct val="80000"/>
              </a:lnSpc>
              <a:spcBef>
                <a:spcPts val="400"/>
              </a:spcBef>
              <a:defRPr sz="1800"/>
            </a:pPr>
            <a:r>
              <a:t>Leads to changes in behaviour and improvement in performance</a:t>
            </a:r>
            <a:endParaRPr sz="2500"/>
          </a:p>
          <a:p>
            <a:pPr marL="0" lvl="1" indent="457200">
              <a:lnSpc>
                <a:spcPct val="80000"/>
              </a:lnSpc>
              <a:spcBef>
                <a:spcPts val="400"/>
              </a:spcBef>
              <a:buSzTx/>
              <a:buNone/>
              <a:defRPr sz="1800" i="1"/>
            </a:pPr>
            <a:r>
              <a:t>Disadvantages:</a:t>
            </a:r>
            <a:endParaRPr sz="2500"/>
          </a:p>
          <a:p>
            <a:pPr marL="742950" lvl="1" indent="-285750">
              <a:lnSpc>
                <a:spcPct val="80000"/>
              </a:lnSpc>
              <a:spcBef>
                <a:spcPts val="400"/>
              </a:spcBef>
              <a:defRPr sz="1800"/>
            </a:pPr>
            <a:r>
              <a:t>Can be viewed by the receiver as critical or ‘nagging’.</a:t>
            </a:r>
          </a:p>
        </p:txBody>
      </p:sp>
      <p:pic>
        <p:nvPicPr>
          <p:cNvPr id="2" name="Picture 1">
            <a:extLst>
              <a:ext uri="{FF2B5EF4-FFF2-40B4-BE49-F238E27FC236}">
                <a16:creationId xmlns:a16="http://schemas.microsoft.com/office/drawing/2014/main" id="{66234F46-3C2C-F4C6-B446-885C16F711A6}"/>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03" name="Content Placeholder 2"/>
          <p:cNvSpPr txBox="1">
            <a:spLocks noGrp="1"/>
          </p:cNvSpPr>
          <p:nvPr>
            <p:ph type="body" idx="1"/>
          </p:nvPr>
        </p:nvSpPr>
        <p:spPr>
          <a:xfrm>
            <a:off x="1043608" y="1196752"/>
            <a:ext cx="7272809" cy="5400600"/>
          </a:xfrm>
          <a:prstGeom prst="rect">
            <a:avLst/>
          </a:prstGeom>
        </p:spPr>
        <p:txBody>
          <a:bodyPr/>
          <a:lstStyle/>
          <a:p>
            <a:pPr marL="0" indent="0">
              <a:spcBef>
                <a:spcPts val="500"/>
              </a:spcBef>
              <a:buSzTx/>
              <a:buNone/>
              <a:defRPr sz="2400"/>
            </a:pPr>
            <a:r>
              <a:t>There are several key cultural dimensions on how people give feedback and how people receive it:</a:t>
            </a:r>
          </a:p>
          <a:p>
            <a:pPr marL="0" indent="0">
              <a:buSzTx/>
              <a:buNone/>
              <a:defRPr sz="2400"/>
            </a:pPr>
            <a:endParaRPr/>
          </a:p>
          <a:p>
            <a:pPr marL="457200" indent="-457200">
              <a:spcBef>
                <a:spcPts val="500"/>
              </a:spcBef>
              <a:buFontTx/>
              <a:buAutoNum type="arabicPeriod"/>
              <a:defRPr sz="2400"/>
            </a:pPr>
            <a:r>
              <a:t>Task orientation and relationship orientation</a:t>
            </a:r>
          </a:p>
          <a:p>
            <a:pPr marL="457200" indent="-457200">
              <a:spcBef>
                <a:spcPts val="500"/>
              </a:spcBef>
              <a:buFontTx/>
              <a:buAutoNum type="arabicPeriod"/>
              <a:defRPr sz="2400"/>
            </a:pPr>
            <a:r>
              <a:t>Performance orientation</a:t>
            </a:r>
          </a:p>
          <a:p>
            <a:pPr marL="457200" indent="-457200">
              <a:spcBef>
                <a:spcPts val="500"/>
              </a:spcBef>
              <a:buFontTx/>
              <a:buAutoNum type="arabicPeriod"/>
              <a:defRPr sz="2400"/>
            </a:pPr>
            <a:r>
              <a:t>Uncertainty avoidance</a:t>
            </a:r>
          </a:p>
          <a:p>
            <a:pPr marL="457200" indent="-457200">
              <a:spcBef>
                <a:spcPts val="500"/>
              </a:spcBef>
              <a:buFontTx/>
              <a:buAutoNum type="arabicPeriod"/>
              <a:defRPr sz="2400"/>
            </a:pPr>
            <a:r>
              <a:t>Communication orientation</a:t>
            </a:r>
          </a:p>
          <a:p>
            <a:pPr marL="457200" indent="-457200">
              <a:spcBef>
                <a:spcPts val="500"/>
              </a:spcBef>
              <a:buFontTx/>
              <a:buAutoNum type="arabicPeriod"/>
              <a:defRPr sz="2400"/>
            </a:pPr>
            <a:r>
              <a:t>Power orientation</a:t>
            </a:r>
          </a:p>
          <a:p>
            <a:pPr marL="457200" indent="-457200">
              <a:spcBef>
                <a:spcPts val="500"/>
              </a:spcBef>
              <a:buFontTx/>
              <a:buAutoNum type="arabicPeriod"/>
              <a:defRPr sz="2400"/>
            </a:pPr>
            <a:r>
              <a:t>Individualism – group orientation.</a:t>
            </a:r>
          </a:p>
        </p:txBody>
      </p:sp>
      <p:pic>
        <p:nvPicPr>
          <p:cNvPr id="2" name="Picture 1">
            <a:extLst>
              <a:ext uri="{FF2B5EF4-FFF2-40B4-BE49-F238E27FC236}">
                <a16:creationId xmlns:a16="http://schemas.microsoft.com/office/drawing/2014/main" id="{B3AA6D57-0FA6-DBA8-452E-F9B0318E8C25}"/>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06" name="Content Placeholder 2"/>
          <p:cNvSpPr txBox="1">
            <a:spLocks noGrp="1"/>
          </p:cNvSpPr>
          <p:nvPr>
            <p:ph type="body" idx="1"/>
          </p:nvPr>
        </p:nvSpPr>
        <p:spPr>
          <a:xfrm>
            <a:off x="1043608" y="1196752"/>
            <a:ext cx="7272809" cy="5400600"/>
          </a:xfrm>
          <a:prstGeom prst="rect">
            <a:avLst/>
          </a:prstGeom>
        </p:spPr>
        <p:txBody>
          <a:bodyPr/>
          <a:lstStyle/>
          <a:p>
            <a:pPr marL="457200" indent="-457200" algn="ctr">
              <a:spcBef>
                <a:spcPts val="500"/>
              </a:spcBef>
              <a:buFontTx/>
              <a:buAutoNum type="arabicPeriod"/>
              <a:defRPr sz="2400" b="1"/>
            </a:pPr>
            <a:r>
              <a:t>Task orientation and relationship orientation</a:t>
            </a:r>
          </a:p>
          <a:p>
            <a:pPr marL="0" indent="0" algn="r">
              <a:spcBef>
                <a:spcPts val="300"/>
              </a:spcBef>
              <a:buSzTx/>
              <a:buNone/>
              <a:defRPr sz="1600" i="1"/>
            </a:pPr>
            <a:r>
              <a:t>(Peterson, 2006)</a:t>
            </a:r>
          </a:p>
        </p:txBody>
      </p:sp>
      <p:graphicFrame>
        <p:nvGraphicFramePr>
          <p:cNvPr id="307" name="Table 3"/>
          <p:cNvGraphicFramePr/>
          <p:nvPr/>
        </p:nvGraphicFramePr>
        <p:xfrm>
          <a:off x="971599" y="2132856"/>
          <a:ext cx="7200800" cy="3596640"/>
        </p:xfrm>
        <a:graphic>
          <a:graphicData uri="http://schemas.openxmlformats.org/drawingml/2006/table">
            <a:tbl>
              <a:tblPr firstRow="1" bandRow="1">
                <a:tableStyleId>{4C3C2611-4C71-4FC5-86AE-919BDF0F9419}</a:tableStyleId>
              </a:tblPr>
              <a:tblGrid>
                <a:gridCol w="3600400">
                  <a:extLst>
                    <a:ext uri="{9D8B030D-6E8A-4147-A177-3AD203B41FA5}">
                      <a16:colId xmlns:a16="http://schemas.microsoft.com/office/drawing/2014/main" val="20000"/>
                    </a:ext>
                  </a:extLst>
                </a:gridCol>
                <a:gridCol w="3600400">
                  <a:extLst>
                    <a:ext uri="{9D8B030D-6E8A-4147-A177-3AD203B41FA5}">
                      <a16:colId xmlns:a16="http://schemas.microsoft.com/office/drawing/2014/main" val="20001"/>
                    </a:ext>
                  </a:extLst>
                </a:gridCol>
              </a:tblGrid>
              <a:tr h="370840">
                <a:tc>
                  <a:txBody>
                    <a:bodyPr/>
                    <a:lstStyle/>
                    <a:p>
                      <a:pPr algn="ctr">
                        <a:defRPr sz="1800">
                          <a:solidFill>
                            <a:srgbClr val="002060"/>
                          </a:solidFill>
                          <a:latin typeface="Calibri"/>
                          <a:ea typeface="Calibri"/>
                          <a:cs typeface="Calibri"/>
                          <a:sym typeface="Calibri"/>
                        </a:defRPr>
                      </a:pPr>
                      <a:r>
                        <a:t>Task oriented cultures</a:t>
                      </a:r>
                    </a:p>
                    <a:p>
                      <a:pPr algn="ctr">
                        <a:defRPr sz="1800" b="0" i="1">
                          <a:solidFill>
                            <a:srgbClr val="002060"/>
                          </a:solidFill>
                          <a:latin typeface="Calibri"/>
                          <a:ea typeface="Calibri"/>
                          <a:cs typeface="Calibri"/>
                          <a:sym typeface="Calibri"/>
                        </a:defRPr>
                      </a:pPr>
                      <a:r>
                        <a:t>(e.g. UK, US)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tc>
                  <a:txBody>
                    <a:bodyPr/>
                    <a:lstStyle/>
                    <a:p>
                      <a:pPr algn="ctr">
                        <a:defRPr sz="1800">
                          <a:solidFill>
                            <a:srgbClr val="002060"/>
                          </a:solidFill>
                          <a:latin typeface="Calibri"/>
                          <a:ea typeface="Calibri"/>
                          <a:cs typeface="Calibri"/>
                          <a:sym typeface="Calibri"/>
                        </a:defRPr>
                      </a:pPr>
                      <a:r>
                        <a:t>Relationship oriented cultures</a:t>
                      </a:r>
                    </a:p>
                    <a:p>
                      <a:pPr algn="ctr">
                        <a:defRPr sz="1800" b="0" i="1">
                          <a:solidFill>
                            <a:srgbClr val="002060"/>
                          </a:solidFill>
                          <a:latin typeface="Calibri"/>
                          <a:ea typeface="Calibri"/>
                          <a:cs typeface="Calibri"/>
                          <a:sym typeface="Calibri"/>
                        </a:defRPr>
                      </a:pPr>
                      <a:r>
                        <a:t>(e.g. Asian, Middle East, Latin)</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extLst>
                  <a:ext uri="{0D108BD9-81ED-4DB2-BD59-A6C34878D82A}">
                    <a16:rowId xmlns:a16="http://schemas.microsoft.com/office/drawing/2014/main" val="10000"/>
                  </a:ext>
                </a:extLst>
              </a:tr>
              <a:tr h="370840">
                <a:tc>
                  <a:txBody>
                    <a:bodyPr/>
                    <a:lstStyle/>
                    <a:p>
                      <a:pPr algn="l">
                        <a:defRPr sz="1800"/>
                      </a:pPr>
                      <a:r>
                        <a:rPr sz="1600" i="1">
                          <a:latin typeface="Calibri"/>
                          <a:ea typeface="Calibri"/>
                          <a:cs typeface="Calibri"/>
                          <a:sym typeface="Calibri"/>
                        </a:rPr>
                        <a:t>Organisations are seen as instruments for managing tasks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i="1">
                          <a:latin typeface="Calibri"/>
                          <a:ea typeface="Calibri"/>
                          <a:cs typeface="Calibri"/>
                          <a:sym typeface="Calibri"/>
                        </a:rPr>
                        <a:t>Organisations are systems of social relationships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370840">
                <a:tc>
                  <a:txBody>
                    <a:bodyPr/>
                    <a:lstStyle/>
                    <a:p>
                      <a:pPr algn="l">
                        <a:defRPr sz="1600" i="1">
                          <a:latin typeface="Calibri"/>
                          <a:ea typeface="Calibri"/>
                          <a:cs typeface="Calibri"/>
                          <a:sym typeface="Calibri"/>
                        </a:defRPr>
                      </a:pPr>
                      <a:r>
                        <a:t>People are focused on what they are doing</a:t>
                      </a:r>
                    </a:p>
                    <a:p>
                      <a:pPr algn="l">
                        <a:defRPr sz="1600" i="1">
                          <a:latin typeface="Calibri"/>
                          <a:ea typeface="Calibri"/>
                          <a:cs typeface="Calibri"/>
                          <a:sym typeface="Calibri"/>
                        </a:defRPr>
                      </a:pPr>
                      <a:endParaRPr/>
                    </a:p>
                    <a:p>
                      <a:pPr algn="l">
                        <a:defRPr sz="1600" i="1">
                          <a:latin typeface="Calibri"/>
                          <a:ea typeface="Calibri"/>
                          <a:cs typeface="Calibri"/>
                          <a:sym typeface="Calibri"/>
                        </a:defRPr>
                      </a:pPr>
                      <a:r>
                        <a:t>Managers expect employees to perform task to a high standard</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i="1">
                          <a:latin typeface="Calibri"/>
                          <a:ea typeface="Calibri"/>
                          <a:cs typeface="Calibri"/>
                          <a:sym typeface="Calibri"/>
                        </a:rPr>
                        <a:t>People do things because they want to be co-operative or are friends with their colleagues – personal and relationship factors are important.</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r h="370840">
                <a:tc>
                  <a:txBody>
                    <a:bodyPr/>
                    <a:lstStyle/>
                    <a:p>
                      <a:pPr algn="l">
                        <a:defRPr sz="1600" b="1">
                          <a:solidFill>
                            <a:srgbClr val="002060"/>
                          </a:solidFill>
                          <a:latin typeface="Calibri"/>
                          <a:ea typeface="Calibri"/>
                          <a:cs typeface="Calibri"/>
                          <a:sym typeface="Calibri"/>
                        </a:defRPr>
                      </a:pPr>
                      <a:r>
                        <a:t>People give feedback only when something goes wrong.  Everything going right is the norm so there is no need to comment positively on it.</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b="1">
                          <a:solidFill>
                            <a:srgbClr val="002060"/>
                          </a:solidFill>
                          <a:latin typeface="Calibri"/>
                          <a:ea typeface="Calibri"/>
                          <a:cs typeface="Calibri"/>
                          <a:sym typeface="Calibri"/>
                        </a:rPr>
                        <a:t>Feedback needs to be supportive or encouraging.  Critical feedback may easily offend people</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3"/>
                  </a:ext>
                </a:extLst>
              </a:tr>
            </a:tbl>
          </a:graphicData>
        </a:graphic>
      </p:graphicFrame>
      <p:pic>
        <p:nvPicPr>
          <p:cNvPr id="2" name="Picture 1">
            <a:extLst>
              <a:ext uri="{FF2B5EF4-FFF2-40B4-BE49-F238E27FC236}">
                <a16:creationId xmlns:a16="http://schemas.microsoft.com/office/drawing/2014/main" id="{EAB916A7-49F8-B899-1C1A-297FCA37D7FF}"/>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10" name="Content Placeholder 2"/>
          <p:cNvSpPr txBox="1">
            <a:spLocks noGrp="1"/>
          </p:cNvSpPr>
          <p:nvPr>
            <p:ph type="body" idx="1"/>
          </p:nvPr>
        </p:nvSpPr>
        <p:spPr>
          <a:xfrm>
            <a:off x="1043608" y="1196752"/>
            <a:ext cx="7272809" cy="5400600"/>
          </a:xfrm>
          <a:prstGeom prst="rect">
            <a:avLst/>
          </a:prstGeom>
        </p:spPr>
        <p:txBody>
          <a:bodyPr/>
          <a:lstStyle/>
          <a:p>
            <a:pPr marL="0" indent="0" algn="ctr">
              <a:spcBef>
                <a:spcPts val="500"/>
              </a:spcBef>
              <a:buSzTx/>
              <a:buNone/>
              <a:defRPr sz="2400" b="1"/>
            </a:pPr>
            <a:r>
              <a:t>2. Performance orientation</a:t>
            </a:r>
          </a:p>
          <a:p>
            <a:pPr marL="0" indent="0" algn="r">
              <a:spcBef>
                <a:spcPts val="300"/>
              </a:spcBef>
              <a:buSzTx/>
              <a:buNone/>
              <a:defRPr sz="1600" i="1"/>
            </a:pPr>
            <a:r>
              <a:t>(GLOBE : Javidan, et al, 2004)</a:t>
            </a:r>
          </a:p>
        </p:txBody>
      </p:sp>
      <p:graphicFrame>
        <p:nvGraphicFramePr>
          <p:cNvPr id="311" name="Table 3"/>
          <p:cNvGraphicFramePr/>
          <p:nvPr/>
        </p:nvGraphicFramePr>
        <p:xfrm>
          <a:off x="971599" y="2132856"/>
          <a:ext cx="7200800" cy="2773680"/>
        </p:xfrm>
        <a:graphic>
          <a:graphicData uri="http://schemas.openxmlformats.org/drawingml/2006/table">
            <a:tbl>
              <a:tblPr firstRow="1" bandRow="1">
                <a:tableStyleId>{4C3C2611-4C71-4FC5-86AE-919BDF0F9419}</a:tableStyleId>
              </a:tblPr>
              <a:tblGrid>
                <a:gridCol w="3600400">
                  <a:extLst>
                    <a:ext uri="{9D8B030D-6E8A-4147-A177-3AD203B41FA5}">
                      <a16:colId xmlns:a16="http://schemas.microsoft.com/office/drawing/2014/main" val="20000"/>
                    </a:ext>
                  </a:extLst>
                </a:gridCol>
                <a:gridCol w="3600400">
                  <a:extLst>
                    <a:ext uri="{9D8B030D-6E8A-4147-A177-3AD203B41FA5}">
                      <a16:colId xmlns:a16="http://schemas.microsoft.com/office/drawing/2014/main" val="20001"/>
                    </a:ext>
                  </a:extLst>
                </a:gridCol>
              </a:tblGrid>
              <a:tr h="370840">
                <a:tc>
                  <a:txBody>
                    <a:bodyPr/>
                    <a:lstStyle/>
                    <a:p>
                      <a:pPr algn="ctr">
                        <a:defRPr sz="1800">
                          <a:solidFill>
                            <a:srgbClr val="002060"/>
                          </a:solidFill>
                          <a:latin typeface="Calibri"/>
                          <a:ea typeface="Calibri"/>
                          <a:cs typeface="Calibri"/>
                          <a:sym typeface="Calibri"/>
                        </a:defRPr>
                      </a:pPr>
                      <a:r>
                        <a:t>High Performance cultures</a:t>
                      </a:r>
                    </a:p>
                    <a:p>
                      <a:pPr algn="ctr">
                        <a:defRPr sz="1800" b="0" i="1">
                          <a:solidFill>
                            <a:srgbClr val="002060"/>
                          </a:solidFill>
                          <a:latin typeface="Calibri"/>
                          <a:ea typeface="Calibri"/>
                          <a:cs typeface="Calibri"/>
                          <a:sym typeface="Calibri"/>
                        </a:defRPr>
                      </a:pPr>
                      <a:r>
                        <a:t>(e.g. Anglo, SE Asian)</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tc>
                  <a:txBody>
                    <a:bodyPr/>
                    <a:lstStyle/>
                    <a:p>
                      <a:pPr algn="ctr">
                        <a:defRPr sz="1800">
                          <a:solidFill>
                            <a:srgbClr val="002060"/>
                          </a:solidFill>
                          <a:latin typeface="Calibri"/>
                          <a:ea typeface="Calibri"/>
                          <a:cs typeface="Calibri"/>
                          <a:sym typeface="Calibri"/>
                        </a:defRPr>
                      </a:pPr>
                      <a:r>
                        <a:rPr dirty="0"/>
                        <a:t>Low performance cultures</a:t>
                      </a:r>
                    </a:p>
                    <a:p>
                      <a:pPr algn="ctr">
                        <a:defRPr sz="1800" b="0" i="1">
                          <a:solidFill>
                            <a:srgbClr val="002060"/>
                          </a:solidFill>
                          <a:latin typeface="Calibri"/>
                          <a:ea typeface="Calibri"/>
                          <a:cs typeface="Calibri"/>
                          <a:sym typeface="Calibri"/>
                        </a:defRPr>
                      </a:pPr>
                      <a:r>
                        <a:rPr dirty="0"/>
                        <a:t>(e.g. Middle East, African)</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extLst>
                  <a:ext uri="{0D108BD9-81ED-4DB2-BD59-A6C34878D82A}">
                    <a16:rowId xmlns:a16="http://schemas.microsoft.com/office/drawing/2014/main" val="10000"/>
                  </a:ext>
                </a:extLst>
              </a:tr>
              <a:tr h="370840">
                <a:tc>
                  <a:txBody>
                    <a:bodyPr/>
                    <a:lstStyle/>
                    <a:p>
                      <a:pPr algn="l">
                        <a:defRPr sz="1600" i="1">
                          <a:latin typeface="Calibri"/>
                          <a:ea typeface="Calibri"/>
                          <a:cs typeface="Calibri"/>
                          <a:sym typeface="Calibri"/>
                        </a:defRPr>
                      </a:pPr>
                      <a:r>
                        <a:t>Encourage and reward performance. </a:t>
                      </a:r>
                    </a:p>
                    <a:p>
                      <a:pPr algn="l">
                        <a:defRPr sz="1600" i="1">
                          <a:latin typeface="Calibri"/>
                          <a:ea typeface="Calibri"/>
                          <a:cs typeface="Calibri"/>
                          <a:sym typeface="Calibri"/>
                        </a:defRPr>
                      </a:pPr>
                      <a:endParaRPr/>
                    </a:p>
                    <a:p>
                      <a:pPr algn="l">
                        <a:defRPr sz="1600" i="1">
                          <a:latin typeface="Calibri"/>
                          <a:ea typeface="Calibri"/>
                          <a:cs typeface="Calibri"/>
                          <a:sym typeface="Calibri"/>
                        </a:defRPr>
                      </a:pPr>
                      <a:r>
                        <a:t>Assertiveness, competitiveness and materialism are important.</a:t>
                      </a:r>
                    </a:p>
                    <a:p>
                      <a:pPr algn="l">
                        <a:defRPr sz="1600" i="1">
                          <a:latin typeface="Calibri"/>
                          <a:ea typeface="Calibri"/>
                          <a:cs typeface="Calibri"/>
                          <a:sym typeface="Calibri"/>
                        </a:defRPr>
                      </a:pPr>
                      <a:endParaRPr/>
                    </a:p>
                    <a:p>
                      <a:pPr algn="l">
                        <a:defRPr sz="1600" i="1">
                          <a:latin typeface="Calibri"/>
                          <a:ea typeface="Calibri"/>
                          <a:cs typeface="Calibri"/>
                          <a:sym typeface="Calibri"/>
                        </a:defRPr>
                      </a:pPr>
                      <a:r>
                        <a:t>Values what you do</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600" i="1">
                          <a:latin typeface="Calibri"/>
                          <a:ea typeface="Calibri"/>
                          <a:cs typeface="Calibri"/>
                          <a:sym typeface="Calibri"/>
                        </a:defRPr>
                      </a:pPr>
                      <a:r>
                        <a:t>Attach importance  to quality of life. </a:t>
                      </a:r>
                    </a:p>
                    <a:p>
                      <a:pPr algn="l">
                        <a:defRPr sz="1600" i="1">
                          <a:latin typeface="Calibri"/>
                          <a:ea typeface="Calibri"/>
                          <a:cs typeface="Calibri"/>
                          <a:sym typeface="Calibri"/>
                        </a:defRPr>
                      </a:pPr>
                      <a:endParaRPr/>
                    </a:p>
                    <a:p>
                      <a:pPr algn="l">
                        <a:defRPr sz="1600" i="1">
                          <a:latin typeface="Calibri"/>
                          <a:ea typeface="Calibri"/>
                          <a:cs typeface="Calibri"/>
                          <a:sym typeface="Calibri"/>
                        </a:defRPr>
                      </a:pPr>
                      <a:r>
                        <a:t>Seniority and experience are important.</a:t>
                      </a:r>
                    </a:p>
                    <a:p>
                      <a:pPr algn="l">
                        <a:defRPr sz="1600" i="1">
                          <a:latin typeface="Calibri"/>
                          <a:ea typeface="Calibri"/>
                          <a:cs typeface="Calibri"/>
                          <a:sym typeface="Calibri"/>
                        </a:defRPr>
                      </a:pPr>
                      <a:endParaRPr/>
                    </a:p>
                    <a:p>
                      <a:pPr algn="l">
                        <a:defRPr sz="1600" i="1">
                          <a:latin typeface="Calibri"/>
                          <a:ea typeface="Calibri"/>
                          <a:cs typeface="Calibri"/>
                          <a:sym typeface="Calibri"/>
                        </a:defRPr>
                      </a:pPr>
                      <a:r>
                        <a:t>Values who you are.</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370840">
                <a:tc>
                  <a:txBody>
                    <a:bodyPr/>
                    <a:lstStyle/>
                    <a:p>
                      <a:pPr algn="l">
                        <a:defRPr sz="1600" b="1">
                          <a:latin typeface="Calibri"/>
                          <a:ea typeface="Calibri"/>
                          <a:cs typeface="Calibri"/>
                          <a:sym typeface="Calibri"/>
                        </a:defRPr>
                      </a:pPr>
                      <a:r>
                        <a:t>People are likely to view negative feedback as necessary for improvement.</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b="1" dirty="0">
                          <a:latin typeface="Calibri"/>
                          <a:ea typeface="Calibri"/>
                          <a:cs typeface="Calibri"/>
                          <a:sym typeface="Calibri"/>
                        </a:rPr>
                        <a:t>Negative feedback may well be viewed as </a:t>
                      </a:r>
                      <a:r>
                        <a:rPr sz="1600" b="1" dirty="0" err="1">
                          <a:latin typeface="Calibri"/>
                          <a:ea typeface="Calibri"/>
                          <a:cs typeface="Calibri"/>
                          <a:sym typeface="Calibri"/>
                        </a:rPr>
                        <a:t>judgemental</a:t>
                      </a:r>
                      <a:r>
                        <a:rPr sz="1600" b="1" dirty="0">
                          <a:latin typeface="Calibri"/>
                          <a:ea typeface="Calibri"/>
                          <a:cs typeface="Calibri"/>
                          <a:sym typeface="Calibri"/>
                        </a:rPr>
                        <a:t> and discomforting.</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036A2068-4C4E-F871-E9E5-F091B81DEA91}"/>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14" name="Content Placeholder 2"/>
          <p:cNvSpPr txBox="1">
            <a:spLocks noGrp="1"/>
          </p:cNvSpPr>
          <p:nvPr>
            <p:ph type="body" idx="1"/>
          </p:nvPr>
        </p:nvSpPr>
        <p:spPr>
          <a:xfrm>
            <a:off x="1043608" y="1196752"/>
            <a:ext cx="6552728" cy="5400600"/>
          </a:xfrm>
          <a:prstGeom prst="rect">
            <a:avLst/>
          </a:prstGeom>
        </p:spPr>
        <p:txBody>
          <a:bodyPr/>
          <a:lstStyle/>
          <a:p>
            <a:pPr marL="0" indent="0" algn="ctr">
              <a:spcBef>
                <a:spcPts val="500"/>
              </a:spcBef>
              <a:buSzTx/>
              <a:buNone/>
              <a:defRPr sz="2400" b="1"/>
            </a:pPr>
            <a:r>
              <a:t>3. Uncertainty Avoidance</a:t>
            </a:r>
          </a:p>
          <a:p>
            <a:pPr marL="0" indent="0" algn="r">
              <a:spcBef>
                <a:spcPts val="300"/>
              </a:spcBef>
              <a:buSzTx/>
              <a:buNone/>
              <a:defRPr sz="1600" i="1"/>
            </a:pPr>
            <a:r>
              <a:t>(Hofstede, 2001)</a:t>
            </a:r>
          </a:p>
          <a:p>
            <a:pPr marL="0" indent="0" algn="r">
              <a:buSzTx/>
              <a:buNone/>
              <a:defRPr sz="1600" i="1"/>
            </a:pPr>
            <a:endParaRPr/>
          </a:p>
          <a:p>
            <a:pPr marL="0" indent="0">
              <a:buSzTx/>
              <a:buNone/>
              <a:defRPr sz="2000"/>
            </a:pPr>
            <a:endParaRPr/>
          </a:p>
          <a:p>
            <a:pPr marL="0" indent="0">
              <a:spcBef>
                <a:spcPts val="400"/>
              </a:spcBef>
              <a:buSzTx/>
              <a:buNone/>
              <a:defRPr sz="2000"/>
            </a:pPr>
            <a:r>
              <a:t>Cultures with high uncertainty avoidance ………………...</a:t>
            </a:r>
          </a:p>
          <a:p>
            <a:pPr marL="0" indent="0">
              <a:spcBef>
                <a:spcPts val="400"/>
              </a:spcBef>
              <a:buSzTx/>
              <a:buNone/>
              <a:defRPr sz="2000"/>
            </a:pPr>
            <a:r>
              <a:t>welcome feedback and feedback is actively sought </a:t>
            </a:r>
          </a:p>
          <a:p>
            <a:pPr marL="0" indent="0">
              <a:spcBef>
                <a:spcPts val="400"/>
              </a:spcBef>
              <a:buSzTx/>
              <a:buNone/>
              <a:defRPr sz="2000"/>
            </a:pPr>
            <a:r>
              <a:t>because the feedback given can reduce the uncertainty that is felt.</a:t>
            </a:r>
          </a:p>
          <a:p>
            <a:pPr marL="0" indent="0">
              <a:buSzTx/>
              <a:buNone/>
              <a:defRPr sz="2000"/>
            </a:pPr>
            <a:endParaRPr/>
          </a:p>
          <a:p>
            <a:pPr marL="0" indent="0" algn="r">
              <a:spcBef>
                <a:spcPts val="300"/>
              </a:spcBef>
              <a:buSzTx/>
              <a:buNone/>
              <a:defRPr sz="1600" i="1"/>
            </a:pPr>
            <a:r>
              <a:t>(Earley, 1997)</a:t>
            </a:r>
          </a:p>
        </p:txBody>
      </p:sp>
      <p:pic>
        <p:nvPicPr>
          <p:cNvPr id="2" name="Picture 1">
            <a:extLst>
              <a:ext uri="{FF2B5EF4-FFF2-40B4-BE49-F238E27FC236}">
                <a16:creationId xmlns:a16="http://schemas.microsoft.com/office/drawing/2014/main" id="{3875A11A-53E6-163E-CD61-D566A69AF2A3}"/>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17" name="Content Placeholder 2"/>
          <p:cNvSpPr txBox="1">
            <a:spLocks noGrp="1"/>
          </p:cNvSpPr>
          <p:nvPr>
            <p:ph type="body" idx="1"/>
          </p:nvPr>
        </p:nvSpPr>
        <p:spPr>
          <a:xfrm>
            <a:off x="1043608" y="1196752"/>
            <a:ext cx="7272809" cy="5400600"/>
          </a:xfrm>
          <a:prstGeom prst="rect">
            <a:avLst/>
          </a:prstGeom>
        </p:spPr>
        <p:txBody>
          <a:bodyPr/>
          <a:lstStyle/>
          <a:p>
            <a:pPr marL="0" indent="0" algn="ctr">
              <a:spcBef>
                <a:spcPts val="500"/>
              </a:spcBef>
              <a:buSzTx/>
              <a:buNone/>
              <a:defRPr sz="2400" b="1"/>
            </a:pPr>
            <a:r>
              <a:t>4. Communication orientation</a:t>
            </a:r>
          </a:p>
          <a:p>
            <a:pPr marL="0" indent="0" algn="r">
              <a:spcBef>
                <a:spcPts val="300"/>
              </a:spcBef>
              <a:buSzTx/>
              <a:buNone/>
              <a:defRPr sz="1600" i="1"/>
            </a:pPr>
            <a:r>
              <a:t>(Hall, 1976)</a:t>
            </a:r>
          </a:p>
        </p:txBody>
      </p:sp>
      <p:graphicFrame>
        <p:nvGraphicFramePr>
          <p:cNvPr id="318" name="Table 3"/>
          <p:cNvGraphicFramePr/>
          <p:nvPr/>
        </p:nvGraphicFramePr>
        <p:xfrm>
          <a:off x="971599" y="2132856"/>
          <a:ext cx="7200800" cy="3261360"/>
        </p:xfrm>
        <a:graphic>
          <a:graphicData uri="http://schemas.openxmlformats.org/drawingml/2006/table">
            <a:tbl>
              <a:tblPr firstRow="1" bandRow="1">
                <a:tableStyleId>{4C3C2611-4C71-4FC5-86AE-919BDF0F9419}</a:tableStyleId>
              </a:tblPr>
              <a:tblGrid>
                <a:gridCol w="3600400">
                  <a:extLst>
                    <a:ext uri="{9D8B030D-6E8A-4147-A177-3AD203B41FA5}">
                      <a16:colId xmlns:a16="http://schemas.microsoft.com/office/drawing/2014/main" val="20000"/>
                    </a:ext>
                  </a:extLst>
                </a:gridCol>
                <a:gridCol w="3600400">
                  <a:extLst>
                    <a:ext uri="{9D8B030D-6E8A-4147-A177-3AD203B41FA5}">
                      <a16:colId xmlns:a16="http://schemas.microsoft.com/office/drawing/2014/main" val="20001"/>
                    </a:ext>
                  </a:extLst>
                </a:gridCol>
              </a:tblGrid>
              <a:tr h="370840">
                <a:tc>
                  <a:txBody>
                    <a:bodyPr/>
                    <a:lstStyle/>
                    <a:p>
                      <a:pPr algn="ctr">
                        <a:defRPr sz="1800">
                          <a:solidFill>
                            <a:srgbClr val="002060"/>
                          </a:solidFill>
                          <a:latin typeface="Calibri"/>
                          <a:ea typeface="Calibri"/>
                          <a:cs typeface="Calibri"/>
                          <a:sym typeface="Calibri"/>
                        </a:defRPr>
                      </a:pPr>
                      <a:r>
                        <a:t>Low Context Communication</a:t>
                      </a:r>
                    </a:p>
                    <a:p>
                      <a:pPr algn="ctr">
                        <a:defRPr sz="1800" b="0" i="1">
                          <a:solidFill>
                            <a:srgbClr val="002060"/>
                          </a:solidFill>
                          <a:latin typeface="Calibri"/>
                          <a:ea typeface="Calibri"/>
                          <a:cs typeface="Calibri"/>
                          <a:sym typeface="Calibri"/>
                        </a:defRPr>
                      </a:pPr>
                      <a:r>
                        <a:t>(e.g. Netherlands, Israel, US)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tc>
                  <a:txBody>
                    <a:bodyPr/>
                    <a:lstStyle/>
                    <a:p>
                      <a:pPr algn="ctr">
                        <a:defRPr sz="1800">
                          <a:solidFill>
                            <a:srgbClr val="002060"/>
                          </a:solidFill>
                          <a:latin typeface="Calibri"/>
                          <a:ea typeface="Calibri"/>
                          <a:cs typeface="Calibri"/>
                          <a:sym typeface="Calibri"/>
                        </a:defRPr>
                      </a:pPr>
                      <a:r>
                        <a:t>High Context Communication</a:t>
                      </a:r>
                    </a:p>
                    <a:p>
                      <a:pPr algn="ctr">
                        <a:defRPr sz="1800" b="0" i="1">
                          <a:solidFill>
                            <a:srgbClr val="002060"/>
                          </a:solidFill>
                          <a:latin typeface="Calibri"/>
                          <a:ea typeface="Calibri"/>
                          <a:cs typeface="Calibri"/>
                          <a:sym typeface="Calibri"/>
                        </a:defRPr>
                      </a:pPr>
                      <a:r>
                        <a:t>(e.g. Thailand, S.Arabia)</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extLst>
                  <a:ext uri="{0D108BD9-81ED-4DB2-BD59-A6C34878D82A}">
                    <a16:rowId xmlns:a16="http://schemas.microsoft.com/office/drawing/2014/main" val="10000"/>
                  </a:ext>
                </a:extLst>
              </a:tr>
              <a:tr h="370840">
                <a:tc>
                  <a:txBody>
                    <a:bodyPr/>
                    <a:lstStyle/>
                    <a:p>
                      <a:pPr algn="l">
                        <a:defRPr sz="1800"/>
                      </a:pPr>
                      <a:r>
                        <a:rPr sz="1600" i="1">
                          <a:latin typeface="Calibri"/>
                          <a:ea typeface="Calibri"/>
                          <a:cs typeface="Calibri"/>
                          <a:sym typeface="Calibri"/>
                        </a:rPr>
                        <a:t>Communicate more directly, explicitly and in detail.
Say what they mean and do not worry too much if they offend people</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i="1">
                          <a:latin typeface="Calibri"/>
                          <a:ea typeface="Calibri"/>
                          <a:cs typeface="Calibri"/>
                          <a:sym typeface="Calibri"/>
                        </a:rPr>
                        <a:t>Communicate indirectly, implicitly and vaguely.
They feel it is important to be polite and not to make people lose face.</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370840">
                <a:tc>
                  <a:txBody>
                    <a:bodyPr/>
                    <a:lstStyle/>
                    <a:p>
                      <a:pPr algn="l">
                        <a:defRPr sz="1600" b="1">
                          <a:latin typeface="Calibri"/>
                          <a:ea typeface="Calibri"/>
                          <a:cs typeface="Calibri"/>
                          <a:sym typeface="Calibri"/>
                        </a:defRPr>
                      </a:pPr>
                      <a:r>
                        <a:t>People are more prepared to give and receive feedback.  They are happy to receive positive feedback in a group or in front of colleagues.  They are willing to receive critical feedback on a one-to-one basis.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b="1">
                          <a:latin typeface="Calibri"/>
                          <a:ea typeface="Calibri"/>
                          <a:cs typeface="Calibri"/>
                          <a:sym typeface="Calibri"/>
                        </a:rPr>
                        <a:t>More difficult to give or receive direct feedback.  It may be necessary to speak to people on a one-to-one basis to find out what they are thinking but even this will require a degree of trust and understanding</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C0851E14-FD3F-9DC3-E089-31852C86CFE1}"/>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21" name="Content Placeholder 2"/>
          <p:cNvSpPr txBox="1">
            <a:spLocks noGrp="1"/>
          </p:cNvSpPr>
          <p:nvPr>
            <p:ph type="body" idx="1"/>
          </p:nvPr>
        </p:nvSpPr>
        <p:spPr>
          <a:xfrm>
            <a:off x="1043608" y="1196752"/>
            <a:ext cx="7272809" cy="5400600"/>
          </a:xfrm>
          <a:prstGeom prst="rect">
            <a:avLst/>
          </a:prstGeom>
        </p:spPr>
        <p:txBody>
          <a:bodyPr/>
          <a:lstStyle/>
          <a:p>
            <a:pPr marL="0" indent="0" algn="ctr">
              <a:spcBef>
                <a:spcPts val="500"/>
              </a:spcBef>
              <a:buSzTx/>
              <a:buNone/>
              <a:defRPr sz="2400" b="1"/>
            </a:pPr>
            <a:r>
              <a:t>5. Power orientation</a:t>
            </a:r>
          </a:p>
          <a:p>
            <a:pPr marL="0" indent="0" algn="r">
              <a:spcBef>
                <a:spcPts val="300"/>
              </a:spcBef>
              <a:buSzTx/>
              <a:buNone/>
              <a:defRPr sz="1600" i="1"/>
            </a:pPr>
            <a:r>
              <a:t>(Hofstede, 2001)</a:t>
            </a:r>
          </a:p>
        </p:txBody>
      </p:sp>
      <p:graphicFrame>
        <p:nvGraphicFramePr>
          <p:cNvPr id="322" name="Table 3"/>
          <p:cNvGraphicFramePr/>
          <p:nvPr/>
        </p:nvGraphicFramePr>
        <p:xfrm>
          <a:off x="971599" y="2132856"/>
          <a:ext cx="7200800" cy="2773680"/>
        </p:xfrm>
        <a:graphic>
          <a:graphicData uri="http://schemas.openxmlformats.org/drawingml/2006/table">
            <a:tbl>
              <a:tblPr firstRow="1" bandRow="1">
                <a:tableStyleId>{4C3C2611-4C71-4FC5-86AE-919BDF0F9419}</a:tableStyleId>
              </a:tblPr>
              <a:tblGrid>
                <a:gridCol w="3600400">
                  <a:extLst>
                    <a:ext uri="{9D8B030D-6E8A-4147-A177-3AD203B41FA5}">
                      <a16:colId xmlns:a16="http://schemas.microsoft.com/office/drawing/2014/main" val="20000"/>
                    </a:ext>
                  </a:extLst>
                </a:gridCol>
                <a:gridCol w="3600400">
                  <a:extLst>
                    <a:ext uri="{9D8B030D-6E8A-4147-A177-3AD203B41FA5}">
                      <a16:colId xmlns:a16="http://schemas.microsoft.com/office/drawing/2014/main" val="20001"/>
                    </a:ext>
                  </a:extLst>
                </a:gridCol>
              </a:tblGrid>
              <a:tr h="370840">
                <a:tc>
                  <a:txBody>
                    <a:bodyPr/>
                    <a:lstStyle/>
                    <a:p>
                      <a:pPr algn="ctr">
                        <a:defRPr sz="1800">
                          <a:solidFill>
                            <a:srgbClr val="002060"/>
                          </a:solidFill>
                          <a:latin typeface="Calibri"/>
                          <a:ea typeface="Calibri"/>
                          <a:cs typeface="Calibri"/>
                          <a:sym typeface="Calibri"/>
                        </a:defRPr>
                      </a:pPr>
                      <a:r>
                        <a:t>Low Power Distance</a:t>
                      </a:r>
                    </a:p>
                    <a:p>
                      <a:pPr algn="ctr">
                        <a:defRPr sz="1800" b="0" i="1">
                          <a:solidFill>
                            <a:srgbClr val="002060"/>
                          </a:solidFill>
                          <a:latin typeface="Calibri"/>
                          <a:ea typeface="Calibri"/>
                          <a:cs typeface="Calibri"/>
                          <a:sym typeface="Calibri"/>
                        </a:defRPr>
                      </a:pPr>
                      <a:r>
                        <a:t>(e.g. Canada, US, Australia)</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tc>
                  <a:txBody>
                    <a:bodyPr/>
                    <a:lstStyle/>
                    <a:p>
                      <a:pPr algn="ctr">
                        <a:defRPr sz="1800">
                          <a:solidFill>
                            <a:srgbClr val="002060"/>
                          </a:solidFill>
                          <a:latin typeface="Calibri"/>
                          <a:ea typeface="Calibri"/>
                          <a:cs typeface="Calibri"/>
                          <a:sym typeface="Calibri"/>
                        </a:defRPr>
                      </a:pPr>
                      <a:r>
                        <a:t>High Power Distance</a:t>
                      </a:r>
                    </a:p>
                    <a:p>
                      <a:pPr algn="ctr">
                        <a:defRPr sz="1800" b="0" i="1">
                          <a:solidFill>
                            <a:srgbClr val="002060"/>
                          </a:solidFill>
                          <a:latin typeface="Calibri"/>
                          <a:ea typeface="Calibri"/>
                          <a:cs typeface="Calibri"/>
                          <a:sym typeface="Calibri"/>
                        </a:defRPr>
                      </a:pPr>
                      <a:r>
                        <a:t>(e.g. Asia, S.America)</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extLst>
                  <a:ext uri="{0D108BD9-81ED-4DB2-BD59-A6C34878D82A}">
                    <a16:rowId xmlns:a16="http://schemas.microsoft.com/office/drawing/2014/main" val="10000"/>
                  </a:ext>
                </a:extLst>
              </a:tr>
              <a:tr h="370840">
                <a:tc>
                  <a:txBody>
                    <a:bodyPr/>
                    <a:lstStyle/>
                    <a:p>
                      <a:pPr algn="l">
                        <a:defRPr sz="1800"/>
                      </a:pPr>
                      <a:r>
                        <a:rPr sz="1600" i="1">
                          <a:latin typeface="Calibri"/>
                          <a:ea typeface="Calibri"/>
                          <a:cs typeface="Calibri"/>
                          <a:sym typeface="Calibri"/>
                        </a:rPr>
                        <a:t>Flatter hierarchy, democratic bosses, decentralised decision-making, information is shared.</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i="1">
                          <a:latin typeface="Calibri"/>
                          <a:ea typeface="Calibri"/>
                          <a:cs typeface="Calibri"/>
                          <a:sym typeface="Calibri"/>
                        </a:rPr>
                        <a:t>Hierarchical, autocratic bosses, centralised decision-making</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370840">
                <a:tc>
                  <a:txBody>
                    <a:bodyPr/>
                    <a:lstStyle/>
                    <a:p>
                      <a:pPr algn="l">
                        <a:defRPr sz="1600" b="1">
                          <a:latin typeface="Calibri"/>
                          <a:ea typeface="Calibri"/>
                          <a:cs typeface="Calibri"/>
                          <a:sym typeface="Calibri"/>
                        </a:defRPr>
                      </a:pPr>
                      <a:r>
                        <a:t>Giving and receiving feedback – especially 360º feedback – as this depends on the relationship between giver and receiver being more or less on equal terms.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b="1">
                          <a:latin typeface="Calibri"/>
                          <a:ea typeface="Calibri"/>
                          <a:cs typeface="Calibri"/>
                          <a:sym typeface="Calibri"/>
                        </a:rPr>
                        <a:t>Feedback tends to be just one way – from the boss to the subordinate.</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EF99D6CC-4CDB-925D-CCAC-F190FD6EB071}"/>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25" name="Content Placeholder 2"/>
          <p:cNvSpPr txBox="1">
            <a:spLocks noGrp="1"/>
          </p:cNvSpPr>
          <p:nvPr>
            <p:ph type="body" idx="1"/>
          </p:nvPr>
        </p:nvSpPr>
        <p:spPr>
          <a:xfrm>
            <a:off x="1043608" y="1196752"/>
            <a:ext cx="7272809" cy="5400600"/>
          </a:xfrm>
          <a:prstGeom prst="rect">
            <a:avLst/>
          </a:prstGeom>
        </p:spPr>
        <p:txBody>
          <a:bodyPr/>
          <a:lstStyle/>
          <a:p>
            <a:pPr marL="0" indent="0" algn="ctr">
              <a:spcBef>
                <a:spcPts val="500"/>
              </a:spcBef>
              <a:buSzTx/>
              <a:buNone/>
              <a:defRPr sz="2400" b="1"/>
            </a:pPr>
            <a:r>
              <a:t>6. Individualism - Group orientation</a:t>
            </a:r>
          </a:p>
          <a:p>
            <a:pPr marL="0" indent="0" algn="r">
              <a:spcBef>
                <a:spcPts val="300"/>
              </a:spcBef>
              <a:buSzTx/>
              <a:buNone/>
              <a:defRPr sz="1600" i="1"/>
            </a:pPr>
            <a:r>
              <a:t>(Hofstede, 2001)</a:t>
            </a:r>
          </a:p>
        </p:txBody>
      </p:sp>
      <p:graphicFrame>
        <p:nvGraphicFramePr>
          <p:cNvPr id="326" name="Table 3"/>
          <p:cNvGraphicFramePr/>
          <p:nvPr/>
        </p:nvGraphicFramePr>
        <p:xfrm>
          <a:off x="971599" y="2132856"/>
          <a:ext cx="7200800" cy="3261360"/>
        </p:xfrm>
        <a:graphic>
          <a:graphicData uri="http://schemas.openxmlformats.org/drawingml/2006/table">
            <a:tbl>
              <a:tblPr firstRow="1" bandRow="1">
                <a:tableStyleId>{4C3C2611-4C71-4FC5-86AE-919BDF0F9419}</a:tableStyleId>
              </a:tblPr>
              <a:tblGrid>
                <a:gridCol w="3600400">
                  <a:extLst>
                    <a:ext uri="{9D8B030D-6E8A-4147-A177-3AD203B41FA5}">
                      <a16:colId xmlns:a16="http://schemas.microsoft.com/office/drawing/2014/main" val="20000"/>
                    </a:ext>
                  </a:extLst>
                </a:gridCol>
                <a:gridCol w="3600400">
                  <a:extLst>
                    <a:ext uri="{9D8B030D-6E8A-4147-A177-3AD203B41FA5}">
                      <a16:colId xmlns:a16="http://schemas.microsoft.com/office/drawing/2014/main" val="20001"/>
                    </a:ext>
                  </a:extLst>
                </a:gridCol>
              </a:tblGrid>
              <a:tr h="370840">
                <a:tc>
                  <a:txBody>
                    <a:bodyPr/>
                    <a:lstStyle/>
                    <a:p>
                      <a:pPr algn="ctr">
                        <a:defRPr sz="1800">
                          <a:solidFill>
                            <a:srgbClr val="002060"/>
                          </a:solidFill>
                          <a:latin typeface="Calibri"/>
                          <a:ea typeface="Calibri"/>
                          <a:cs typeface="Calibri"/>
                          <a:sym typeface="Calibri"/>
                        </a:defRPr>
                      </a:pPr>
                      <a:r>
                        <a:t>Individualist cultures</a:t>
                      </a:r>
                    </a:p>
                    <a:p>
                      <a:pPr algn="ctr">
                        <a:defRPr sz="1800" b="0" i="1">
                          <a:solidFill>
                            <a:srgbClr val="002060"/>
                          </a:solidFill>
                          <a:latin typeface="Calibri"/>
                          <a:ea typeface="Calibri"/>
                          <a:cs typeface="Calibri"/>
                          <a:sym typeface="Calibri"/>
                        </a:defRPr>
                      </a:pPr>
                      <a:r>
                        <a:t>(e.g. UK, US)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tc>
                  <a:txBody>
                    <a:bodyPr/>
                    <a:lstStyle/>
                    <a:p>
                      <a:pPr algn="ctr">
                        <a:defRPr sz="1800">
                          <a:solidFill>
                            <a:srgbClr val="002060"/>
                          </a:solidFill>
                          <a:latin typeface="Calibri"/>
                          <a:ea typeface="Calibri"/>
                          <a:cs typeface="Calibri"/>
                          <a:sym typeface="Calibri"/>
                        </a:defRPr>
                      </a:pPr>
                      <a:r>
                        <a:t>Group-oriented cultures</a:t>
                      </a:r>
                    </a:p>
                    <a:p>
                      <a:pPr algn="ctr">
                        <a:defRPr sz="1800" b="0" i="1">
                          <a:solidFill>
                            <a:srgbClr val="002060"/>
                          </a:solidFill>
                          <a:latin typeface="Calibri"/>
                          <a:ea typeface="Calibri"/>
                          <a:cs typeface="Calibri"/>
                          <a:sym typeface="Calibri"/>
                        </a:defRPr>
                      </a:pPr>
                      <a:r>
                        <a:t>(e.g. Japan, Malaysia)</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extLst>
                  <a:ext uri="{0D108BD9-81ED-4DB2-BD59-A6C34878D82A}">
                    <a16:rowId xmlns:a16="http://schemas.microsoft.com/office/drawing/2014/main" val="10000"/>
                  </a:ext>
                </a:extLst>
              </a:tr>
              <a:tr h="370840">
                <a:tc>
                  <a:txBody>
                    <a:bodyPr/>
                    <a:lstStyle/>
                    <a:p>
                      <a:pPr algn="l">
                        <a:defRPr sz="1800"/>
                      </a:pPr>
                      <a:r>
                        <a:rPr sz="1600" i="1">
                          <a:latin typeface="Calibri"/>
                          <a:ea typeface="Calibri"/>
                          <a:cs typeface="Calibri"/>
                          <a:sym typeface="Calibri"/>
                        </a:rPr>
                        <a:t>Management is management of individuals where individual goals are more important and  individuals are rewarded</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i="1">
                          <a:latin typeface="Calibri"/>
                          <a:ea typeface="Calibri"/>
                          <a:cs typeface="Calibri"/>
                          <a:sym typeface="Calibri"/>
                        </a:rPr>
                        <a:t>Management is management of groups where team goals are more important and  teams are rewarded.</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370840">
                <a:tc>
                  <a:txBody>
                    <a:bodyPr/>
                    <a:lstStyle/>
                    <a:p>
                      <a:pPr algn="l">
                        <a:defRPr sz="1600" b="1">
                          <a:latin typeface="Calibri"/>
                          <a:ea typeface="Calibri"/>
                          <a:cs typeface="Calibri"/>
                          <a:sym typeface="Calibri"/>
                        </a:defRPr>
                      </a:pPr>
                      <a:r>
                        <a:t>Giving individual feedback to improve performance based on the belief that performance is the result of individual effort.</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b="1">
                          <a:latin typeface="Calibri"/>
                          <a:ea typeface="Calibri"/>
                          <a:cs typeface="Calibri"/>
                          <a:sym typeface="Calibri"/>
                        </a:rPr>
                        <a:t>Individual appraisal and feedback are a threat to harmony. To give feedback there needs to be some framework such as the team given targets and allowed to monitor its performance based on its own team feedback.</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bl>
          </a:graphicData>
        </a:graphic>
      </p:graphicFrame>
      <p:pic>
        <p:nvPicPr>
          <p:cNvPr id="2" name="Picture 1">
            <a:extLst>
              <a:ext uri="{FF2B5EF4-FFF2-40B4-BE49-F238E27FC236}">
                <a16:creationId xmlns:a16="http://schemas.microsoft.com/office/drawing/2014/main" id="{526DB4DE-B0CF-6AE0-389A-6E5883A7DB82}"/>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 name="Title 1"/>
          <p:cNvSpPr txBox="1">
            <a:spLocks noGrp="1"/>
          </p:cNvSpPr>
          <p:nvPr>
            <p:ph type="title"/>
          </p:nvPr>
        </p:nvSpPr>
        <p:spPr>
          <a:xfrm>
            <a:off x="457200" y="0"/>
            <a:ext cx="8229600" cy="778099"/>
          </a:xfrm>
          <a:prstGeom prst="rect">
            <a:avLst/>
          </a:prstGeom>
        </p:spPr>
        <p:txBody>
          <a:bodyPr/>
          <a:lstStyle>
            <a:lvl1pPr>
              <a:defRPr sz="3600" b="1">
                <a:solidFill>
                  <a:srgbClr val="070809"/>
                </a:solidFill>
              </a:defRPr>
            </a:lvl1pPr>
          </a:lstStyle>
          <a:p>
            <a:r>
              <a:rPr dirty="0"/>
              <a:t>Culture and Feedback</a:t>
            </a:r>
          </a:p>
        </p:txBody>
      </p:sp>
      <p:sp>
        <p:nvSpPr>
          <p:cNvPr id="329" name="Content Placeholder 2"/>
          <p:cNvSpPr txBox="1">
            <a:spLocks noGrp="1"/>
          </p:cNvSpPr>
          <p:nvPr>
            <p:ph type="body" idx="1"/>
          </p:nvPr>
        </p:nvSpPr>
        <p:spPr>
          <a:xfrm>
            <a:off x="1031577" y="728700"/>
            <a:ext cx="7272809" cy="5400600"/>
          </a:xfrm>
          <a:prstGeom prst="rect">
            <a:avLst/>
          </a:prstGeom>
        </p:spPr>
        <p:txBody>
          <a:bodyPr/>
          <a:lstStyle/>
          <a:p>
            <a:pPr marL="0" indent="0" algn="ctr" defTabSz="905255">
              <a:lnSpc>
                <a:spcPct val="90000"/>
              </a:lnSpc>
              <a:spcBef>
                <a:spcPts val="500"/>
              </a:spcBef>
              <a:buSzTx/>
              <a:buNone/>
              <a:defRPr sz="2376" b="1"/>
            </a:pPr>
            <a:r>
              <a:rPr dirty="0"/>
              <a:t>6. Feedback and ‘Face’ in Group-oriented cultures</a:t>
            </a:r>
          </a:p>
          <a:p>
            <a:pPr marL="0" indent="0" defTabSz="905255">
              <a:lnSpc>
                <a:spcPct val="90000"/>
              </a:lnSpc>
              <a:buSzTx/>
              <a:buNone/>
              <a:defRPr sz="1782" b="1"/>
            </a:pPr>
            <a:endParaRPr dirty="0"/>
          </a:p>
          <a:p>
            <a:pPr marL="0" indent="0" defTabSz="905255">
              <a:lnSpc>
                <a:spcPct val="90000"/>
              </a:lnSpc>
              <a:spcBef>
                <a:spcPts val="400"/>
              </a:spcBef>
              <a:buSzTx/>
              <a:buNone/>
              <a:defRPr sz="1782" b="1"/>
            </a:pPr>
            <a:r>
              <a:rPr dirty="0"/>
              <a:t>Face </a:t>
            </a:r>
            <a:r>
              <a:rPr b="0" dirty="0"/>
              <a:t>is a person’s dignity and self-respect or the public self-image that the person wants to project of him/herself. A significant influencing factor in group-oriented cultures is the concept of </a:t>
            </a:r>
            <a:r>
              <a:rPr dirty="0"/>
              <a:t>face</a:t>
            </a:r>
            <a:r>
              <a:rPr b="0" dirty="0"/>
              <a:t>. </a:t>
            </a:r>
          </a:p>
          <a:p>
            <a:pPr marL="0" indent="0" defTabSz="905255">
              <a:lnSpc>
                <a:spcPct val="90000"/>
              </a:lnSpc>
              <a:buSzTx/>
              <a:buNone/>
              <a:defRPr sz="1782"/>
            </a:pPr>
            <a:endParaRPr b="0" dirty="0"/>
          </a:p>
          <a:p>
            <a:pPr marL="0" indent="0" defTabSz="905255">
              <a:lnSpc>
                <a:spcPct val="90000"/>
              </a:lnSpc>
              <a:spcBef>
                <a:spcPts val="400"/>
              </a:spcBef>
              <a:buSzTx/>
              <a:buNone/>
              <a:defRPr sz="1782"/>
            </a:pPr>
            <a:r>
              <a:rPr dirty="0"/>
              <a:t> A person can lose face by receiving negative feedback in the presence of others.  Therefore: </a:t>
            </a:r>
          </a:p>
          <a:p>
            <a:pPr marL="339470" indent="-339470" defTabSz="905255">
              <a:lnSpc>
                <a:spcPct val="90000"/>
              </a:lnSpc>
              <a:spcBef>
                <a:spcPts val="400"/>
              </a:spcBef>
              <a:defRPr sz="1782"/>
            </a:pPr>
            <a:r>
              <a:rPr dirty="0"/>
              <a:t>Give negative feedback one-to-one. Face loss results from being </a:t>
            </a:r>
            <a:r>
              <a:rPr dirty="0" err="1"/>
              <a:t>criticised</a:t>
            </a:r>
            <a:r>
              <a:rPr dirty="0"/>
              <a:t> or reprimanded in public</a:t>
            </a:r>
          </a:p>
          <a:p>
            <a:pPr marL="339470" indent="-339470" defTabSz="905255">
              <a:lnSpc>
                <a:spcPct val="90000"/>
              </a:lnSpc>
              <a:spcBef>
                <a:spcPts val="400"/>
              </a:spcBef>
              <a:defRPr sz="1782"/>
            </a:pPr>
            <a:r>
              <a:rPr dirty="0"/>
              <a:t>Even in positive feedback, praise should be given to the team, not the individual as the individual does not wish to stand out</a:t>
            </a:r>
          </a:p>
          <a:p>
            <a:pPr marL="339470" indent="-339470" defTabSz="905255">
              <a:lnSpc>
                <a:spcPct val="90000"/>
              </a:lnSpc>
              <a:spcBef>
                <a:spcPts val="400"/>
              </a:spcBef>
              <a:defRPr sz="1782"/>
            </a:pPr>
            <a:r>
              <a:rPr dirty="0"/>
              <a:t>Whereas individualists are concerned about their own face, group cultures are concerned about others’ face in the team.  They will act to protect the face of others.</a:t>
            </a:r>
          </a:p>
          <a:p>
            <a:pPr marL="339470" indent="-339470" defTabSz="905255">
              <a:lnSpc>
                <a:spcPct val="90000"/>
              </a:lnSpc>
              <a:spcBef>
                <a:spcPts val="400"/>
              </a:spcBef>
              <a:defRPr sz="1782"/>
            </a:pPr>
            <a:r>
              <a:rPr dirty="0"/>
              <a:t>Losing face can affect the person’s family, colleagues and organisation as it is a matter of reputation</a:t>
            </a:r>
          </a:p>
          <a:p>
            <a:pPr marL="339470" indent="-339470" defTabSz="905255">
              <a:lnSpc>
                <a:spcPct val="90000"/>
              </a:lnSpc>
              <a:spcBef>
                <a:spcPts val="400"/>
              </a:spcBef>
              <a:defRPr sz="1782"/>
            </a:pPr>
            <a:r>
              <a:rPr dirty="0"/>
              <a:t>Do not ask group cultures for feedback but ask for comments.</a:t>
            </a:r>
          </a:p>
        </p:txBody>
      </p:sp>
      <p:pic>
        <p:nvPicPr>
          <p:cNvPr id="2" name="Picture 1">
            <a:extLst>
              <a:ext uri="{FF2B5EF4-FFF2-40B4-BE49-F238E27FC236}">
                <a16:creationId xmlns:a16="http://schemas.microsoft.com/office/drawing/2014/main" id="{B71F9851-C0F5-988C-331F-D011472A5839}"/>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 name="Title 1"/>
          <p:cNvSpPr txBox="1">
            <a:spLocks noGrp="1"/>
          </p:cNvSpPr>
          <p:nvPr>
            <p:ph type="title"/>
          </p:nvPr>
        </p:nvSpPr>
        <p:spPr>
          <a:xfrm>
            <a:off x="457200" y="0"/>
            <a:ext cx="8229600" cy="778099"/>
          </a:xfrm>
          <a:prstGeom prst="rect">
            <a:avLst/>
          </a:prstGeom>
        </p:spPr>
        <p:txBody>
          <a:bodyPr/>
          <a:lstStyle>
            <a:lvl1pPr>
              <a:defRPr sz="3600" b="1">
                <a:solidFill>
                  <a:srgbClr val="070809"/>
                </a:solidFill>
              </a:defRPr>
            </a:lvl1pPr>
          </a:lstStyle>
          <a:p>
            <a:r>
              <a:rPr dirty="0"/>
              <a:t>Types of Feedback</a:t>
            </a:r>
          </a:p>
        </p:txBody>
      </p:sp>
      <p:sp>
        <p:nvSpPr>
          <p:cNvPr id="332" name="Content Placeholder 2"/>
          <p:cNvSpPr txBox="1">
            <a:spLocks noGrp="1"/>
          </p:cNvSpPr>
          <p:nvPr>
            <p:ph type="body" idx="1"/>
          </p:nvPr>
        </p:nvSpPr>
        <p:spPr>
          <a:xfrm>
            <a:off x="276727" y="728700"/>
            <a:ext cx="8867273" cy="5400600"/>
          </a:xfrm>
          <a:prstGeom prst="rect">
            <a:avLst/>
          </a:prstGeom>
        </p:spPr>
        <p:txBody>
          <a:bodyPr/>
          <a:lstStyle/>
          <a:p>
            <a:pPr marL="0" indent="0">
              <a:lnSpc>
                <a:spcPct val="90000"/>
              </a:lnSpc>
              <a:spcBef>
                <a:spcPts val="300"/>
              </a:spcBef>
              <a:buSzTx/>
              <a:buNone/>
              <a:defRPr sz="1600" b="1"/>
            </a:pPr>
            <a:r>
              <a:rPr dirty="0"/>
              <a:t>Affirmative Feedback : </a:t>
            </a:r>
            <a:r>
              <a:rPr b="0" dirty="0"/>
              <a:t>is feedback given to an individual or team on the quality or success of the work.  </a:t>
            </a:r>
            <a:endParaRPr sz="2900" dirty="0"/>
          </a:p>
          <a:p>
            <a:pPr marL="0" indent="0">
              <a:lnSpc>
                <a:spcPct val="90000"/>
              </a:lnSpc>
              <a:spcBef>
                <a:spcPts val="600"/>
              </a:spcBef>
              <a:buSzTx/>
              <a:buNone/>
              <a:defRPr sz="1800"/>
            </a:pPr>
            <a:endParaRPr sz="2900" dirty="0"/>
          </a:p>
          <a:p>
            <a:pPr marL="0" indent="0">
              <a:lnSpc>
                <a:spcPct val="90000"/>
              </a:lnSpc>
              <a:spcBef>
                <a:spcPts val="300"/>
              </a:spcBef>
              <a:buSzTx/>
              <a:buNone/>
              <a:defRPr sz="1600"/>
            </a:pPr>
            <a:r>
              <a:rPr dirty="0"/>
              <a:t>Feedback should be given in the following form:</a:t>
            </a:r>
            <a:endParaRPr sz="2900" dirty="0"/>
          </a:p>
          <a:p>
            <a:pPr>
              <a:lnSpc>
                <a:spcPct val="90000"/>
              </a:lnSpc>
              <a:spcBef>
                <a:spcPts val="300"/>
              </a:spcBef>
              <a:buFontTx/>
              <a:buAutoNum type="arabicParenR"/>
              <a:defRPr sz="1600"/>
            </a:pPr>
            <a:r>
              <a:rPr dirty="0"/>
              <a:t>Say what you have observed</a:t>
            </a:r>
            <a:endParaRPr sz="2900" dirty="0"/>
          </a:p>
          <a:p>
            <a:pPr>
              <a:lnSpc>
                <a:spcPct val="90000"/>
              </a:lnSpc>
              <a:spcBef>
                <a:spcPts val="300"/>
              </a:spcBef>
              <a:buFontTx/>
              <a:buAutoNum type="arabicParenR"/>
              <a:defRPr sz="1600"/>
            </a:pPr>
            <a:r>
              <a:rPr dirty="0"/>
              <a:t>Say what affect this behaviour has</a:t>
            </a:r>
            <a:endParaRPr sz="2900" dirty="0"/>
          </a:p>
          <a:p>
            <a:pPr>
              <a:lnSpc>
                <a:spcPct val="90000"/>
              </a:lnSpc>
              <a:spcBef>
                <a:spcPts val="300"/>
              </a:spcBef>
              <a:buFontTx/>
              <a:buAutoNum type="arabicParenR"/>
              <a:defRPr sz="1600"/>
            </a:pPr>
            <a:r>
              <a:rPr dirty="0"/>
              <a:t>Show appreciation and encouragement.</a:t>
            </a:r>
            <a:endParaRPr sz="2900" dirty="0"/>
          </a:p>
          <a:p>
            <a:pPr>
              <a:lnSpc>
                <a:spcPct val="90000"/>
              </a:lnSpc>
              <a:spcBef>
                <a:spcPts val="600"/>
              </a:spcBef>
              <a:buFontTx/>
              <a:buAutoNum type="arabicParenR"/>
              <a:defRPr sz="1800"/>
            </a:pPr>
            <a:endParaRPr sz="2900" dirty="0"/>
          </a:p>
          <a:p>
            <a:pPr marL="0" lvl="1" indent="400050">
              <a:lnSpc>
                <a:spcPct val="90000"/>
              </a:lnSpc>
              <a:spcBef>
                <a:spcPts val="300"/>
              </a:spcBef>
              <a:buSzTx/>
              <a:buNone/>
              <a:defRPr sz="1500" i="1"/>
            </a:pPr>
            <a:r>
              <a:rPr dirty="0"/>
              <a:t>(Note: In strongly task-oriented cultures, people may see affirmative feedback as superfluous and even insincere!)</a:t>
            </a:r>
            <a:endParaRPr sz="2500" dirty="0"/>
          </a:p>
          <a:p>
            <a:pPr marL="0" indent="0">
              <a:lnSpc>
                <a:spcPct val="90000"/>
              </a:lnSpc>
              <a:spcBef>
                <a:spcPts val="600"/>
              </a:spcBef>
              <a:buSzTx/>
              <a:buNone/>
              <a:defRPr sz="1800"/>
            </a:pPr>
            <a:endParaRPr sz="2500" dirty="0"/>
          </a:p>
          <a:p>
            <a:pPr marL="0" indent="0">
              <a:lnSpc>
                <a:spcPct val="90000"/>
              </a:lnSpc>
              <a:spcBef>
                <a:spcPts val="300"/>
              </a:spcBef>
              <a:buSzTx/>
              <a:buNone/>
              <a:defRPr sz="1600" b="1"/>
            </a:pPr>
            <a:r>
              <a:rPr dirty="0"/>
              <a:t>Developmental Feedback </a:t>
            </a:r>
            <a:r>
              <a:rPr b="0" dirty="0"/>
              <a:t>: This feedback is given to an individual or team who are having difficulty with the task and not performing to their potential. </a:t>
            </a:r>
            <a:endParaRPr sz="2900" dirty="0"/>
          </a:p>
          <a:p>
            <a:pPr marL="0" indent="0">
              <a:lnSpc>
                <a:spcPct val="90000"/>
              </a:lnSpc>
              <a:spcBef>
                <a:spcPts val="600"/>
              </a:spcBef>
              <a:buSzTx/>
              <a:buNone/>
              <a:defRPr sz="1800"/>
            </a:pPr>
            <a:endParaRPr sz="2900" dirty="0"/>
          </a:p>
          <a:p>
            <a:pPr marL="0" indent="0">
              <a:lnSpc>
                <a:spcPct val="90000"/>
              </a:lnSpc>
              <a:spcBef>
                <a:spcPts val="300"/>
              </a:spcBef>
              <a:buSzTx/>
              <a:buNone/>
              <a:defRPr sz="1600"/>
            </a:pPr>
            <a:r>
              <a:rPr dirty="0"/>
              <a:t>In this case, the steps for giving feedback should be:</a:t>
            </a:r>
            <a:endParaRPr sz="2900" dirty="0"/>
          </a:p>
          <a:p>
            <a:pPr>
              <a:lnSpc>
                <a:spcPct val="90000"/>
              </a:lnSpc>
              <a:spcBef>
                <a:spcPts val="300"/>
              </a:spcBef>
              <a:buFontTx/>
              <a:buAutoNum type="arabicParenR"/>
              <a:defRPr sz="1600"/>
            </a:pPr>
            <a:r>
              <a:rPr dirty="0"/>
              <a:t>Say what you have observed</a:t>
            </a:r>
            <a:endParaRPr sz="2900" dirty="0"/>
          </a:p>
          <a:p>
            <a:pPr>
              <a:lnSpc>
                <a:spcPct val="90000"/>
              </a:lnSpc>
              <a:spcBef>
                <a:spcPts val="300"/>
              </a:spcBef>
              <a:buFontTx/>
              <a:buAutoNum type="arabicParenR"/>
              <a:defRPr sz="1600"/>
            </a:pPr>
            <a:r>
              <a:rPr dirty="0"/>
              <a:t>Say what affect this behaviour has</a:t>
            </a:r>
            <a:endParaRPr sz="2900" dirty="0"/>
          </a:p>
          <a:p>
            <a:pPr>
              <a:lnSpc>
                <a:spcPct val="90000"/>
              </a:lnSpc>
              <a:spcBef>
                <a:spcPts val="300"/>
              </a:spcBef>
              <a:buFontTx/>
              <a:buAutoNum type="arabicParenR"/>
              <a:defRPr sz="1600"/>
            </a:pPr>
            <a:r>
              <a:rPr dirty="0"/>
              <a:t>Say what change you want to see..</a:t>
            </a:r>
          </a:p>
        </p:txBody>
      </p:sp>
      <p:pic>
        <p:nvPicPr>
          <p:cNvPr id="2" name="Picture 1">
            <a:extLst>
              <a:ext uri="{FF2B5EF4-FFF2-40B4-BE49-F238E27FC236}">
                <a16:creationId xmlns:a16="http://schemas.microsoft.com/office/drawing/2014/main" id="{EB717633-E034-ADCC-9DDA-DA9CCEFA2166}"/>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4" name="Title 1"/>
          <p:cNvSpPr txBox="1">
            <a:spLocks noGrp="1"/>
          </p:cNvSpPr>
          <p:nvPr>
            <p:ph type="title"/>
          </p:nvPr>
        </p:nvSpPr>
        <p:spPr>
          <a:xfrm>
            <a:off x="457200" y="274638"/>
            <a:ext cx="8229600" cy="778099"/>
          </a:xfrm>
          <a:prstGeom prst="rect">
            <a:avLst/>
          </a:prstGeom>
        </p:spPr>
        <p:txBody>
          <a:bodyPr>
            <a:normAutofit fontScale="90000"/>
          </a:bodyPr>
          <a:lstStyle/>
          <a:p>
            <a:pPr defTabSz="777240">
              <a:defRPr sz="2380" b="1">
                <a:solidFill>
                  <a:srgbClr val="070809"/>
                </a:solidFill>
              </a:defRPr>
            </a:pPr>
            <a:r>
              <a:t>Building a Feedback Culture </a:t>
            </a:r>
            <a:br/>
            <a:r>
              <a:t>(with an International Team)</a:t>
            </a:r>
          </a:p>
        </p:txBody>
      </p:sp>
      <p:sp>
        <p:nvSpPr>
          <p:cNvPr id="335" name="Content Placeholder 2"/>
          <p:cNvSpPr txBox="1">
            <a:spLocks noGrp="1"/>
          </p:cNvSpPr>
          <p:nvPr>
            <p:ph type="body" idx="1"/>
          </p:nvPr>
        </p:nvSpPr>
        <p:spPr>
          <a:xfrm>
            <a:off x="1043608" y="1196752"/>
            <a:ext cx="7272809" cy="5400600"/>
          </a:xfrm>
          <a:prstGeom prst="rect">
            <a:avLst/>
          </a:prstGeom>
        </p:spPr>
        <p:txBody>
          <a:bodyPr/>
          <a:lstStyle/>
          <a:p>
            <a:pPr marL="0" indent="0">
              <a:buSzTx/>
              <a:buNone/>
              <a:defRPr sz="1800" b="1"/>
            </a:pPr>
            <a:endParaRPr/>
          </a:p>
          <a:p>
            <a:pPr marL="0" indent="0">
              <a:spcBef>
                <a:spcPts val="400"/>
              </a:spcBef>
              <a:buSzTx/>
              <a:buNone/>
              <a:defRPr sz="1800"/>
            </a:pPr>
            <a:r>
              <a:t>At the start of an international project, the International Manager should set up, at the outset, culturally appropriate actions for giving and receiving feedback:</a:t>
            </a:r>
          </a:p>
          <a:p>
            <a:pPr marL="0" indent="0">
              <a:buSzTx/>
              <a:buNone/>
              <a:defRPr sz="1800"/>
            </a:pPr>
            <a:endParaRPr/>
          </a:p>
          <a:p>
            <a:pPr>
              <a:spcBef>
                <a:spcPts val="400"/>
              </a:spcBef>
              <a:defRPr sz="1800"/>
            </a:pPr>
            <a:r>
              <a:t>Set up a framework for feedback e.g. team meetings, one-to-one meetings, reporting schedules, etc.</a:t>
            </a:r>
          </a:p>
          <a:p>
            <a:pPr>
              <a:spcBef>
                <a:spcPts val="400"/>
              </a:spcBef>
              <a:defRPr sz="1800"/>
            </a:pPr>
            <a:r>
              <a:t>Explain why feedback is important – its use for monitoring and improving performance and also for motivation</a:t>
            </a:r>
          </a:p>
          <a:p>
            <a:pPr>
              <a:spcBef>
                <a:spcPts val="400"/>
              </a:spcBef>
              <a:defRPr sz="1800"/>
            </a:pPr>
            <a:r>
              <a:t>Agree norms or rules of behaviour which, if broken, members should then expect getting developmental feedback</a:t>
            </a:r>
          </a:p>
          <a:p>
            <a:pPr>
              <a:spcBef>
                <a:spcPts val="400"/>
              </a:spcBef>
              <a:defRPr sz="1800"/>
            </a:pPr>
            <a:r>
              <a:t>Feedback on both the process of working and its outcomes</a:t>
            </a:r>
          </a:p>
          <a:p>
            <a:pPr>
              <a:spcBef>
                <a:spcPts val="400"/>
              </a:spcBef>
              <a:defRPr sz="1800"/>
            </a:pPr>
            <a:r>
              <a:t>Give immediate feedback for good or poor performance</a:t>
            </a:r>
          </a:p>
          <a:p>
            <a:pPr>
              <a:spcBef>
                <a:spcPts val="400"/>
              </a:spcBef>
              <a:defRPr sz="1800"/>
            </a:pPr>
            <a:r>
              <a:t>Celebrate successes of the team – this is giving affirmative feedback.</a:t>
            </a:r>
          </a:p>
        </p:txBody>
      </p:sp>
      <p:pic>
        <p:nvPicPr>
          <p:cNvPr id="2" name="Picture 1">
            <a:extLst>
              <a:ext uri="{FF2B5EF4-FFF2-40B4-BE49-F238E27FC236}">
                <a16:creationId xmlns:a16="http://schemas.microsoft.com/office/drawing/2014/main" id="{0BF6EBD8-7133-D177-4F22-8E130C53A515}"/>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 name="Title 1"/>
          <p:cNvSpPr txBox="1">
            <a:spLocks noGrp="1"/>
          </p:cNvSpPr>
          <p:nvPr>
            <p:ph type="title"/>
          </p:nvPr>
        </p:nvSpPr>
        <p:spPr>
          <a:xfrm>
            <a:off x="457200" y="0"/>
            <a:ext cx="8229600" cy="1143001"/>
          </a:xfrm>
          <a:prstGeom prst="rect">
            <a:avLst/>
          </a:prstGeom>
        </p:spPr>
        <p:txBody>
          <a:bodyPr/>
          <a:lstStyle/>
          <a:p>
            <a:r>
              <a:rPr dirty="0"/>
              <a:t>References</a:t>
            </a:r>
          </a:p>
        </p:txBody>
      </p:sp>
      <p:sp>
        <p:nvSpPr>
          <p:cNvPr id="338" name="Content Placeholder 2"/>
          <p:cNvSpPr txBox="1">
            <a:spLocks noGrp="1"/>
          </p:cNvSpPr>
          <p:nvPr>
            <p:ph type="body" idx="1"/>
          </p:nvPr>
        </p:nvSpPr>
        <p:spPr>
          <a:xfrm>
            <a:off x="457200" y="1143001"/>
            <a:ext cx="8229600" cy="4493097"/>
          </a:xfrm>
          <a:prstGeom prst="rect">
            <a:avLst/>
          </a:prstGeom>
        </p:spPr>
        <p:txBody>
          <a:bodyPr/>
          <a:lstStyle/>
          <a:p>
            <a:pPr>
              <a:spcBef>
                <a:spcPts val="300"/>
              </a:spcBef>
              <a:defRPr sz="1600"/>
            </a:pPr>
            <a:r>
              <a:rPr dirty="0"/>
              <a:t>Brooks Peterson: </a:t>
            </a:r>
            <a:r>
              <a:rPr i="1" dirty="0"/>
              <a:t>Cultural Intelligence: A Guide to Working with People from Other Cultures</a:t>
            </a:r>
            <a:r>
              <a:rPr dirty="0"/>
              <a:t> (Boston: Intercultural Press, 2006) p. 52</a:t>
            </a:r>
          </a:p>
          <a:p>
            <a:pPr>
              <a:defRPr sz="1600"/>
            </a:pPr>
            <a:endParaRPr dirty="0"/>
          </a:p>
          <a:p>
            <a:pPr>
              <a:spcBef>
                <a:spcPts val="300"/>
              </a:spcBef>
              <a:defRPr sz="1600"/>
            </a:pPr>
            <a:r>
              <a:rPr dirty="0"/>
              <a:t> Comfort, J. &amp; Franklin, P. (2014) </a:t>
            </a:r>
            <a:r>
              <a:rPr i="1" dirty="0"/>
              <a:t>The Mindful International Manager. </a:t>
            </a:r>
            <a:r>
              <a:rPr dirty="0" err="1"/>
              <a:t>KoganPage</a:t>
            </a:r>
            <a:r>
              <a:rPr dirty="0"/>
              <a:t>.</a:t>
            </a:r>
            <a:r>
              <a:rPr i="1" dirty="0"/>
              <a:t>(All other principles not referenced are taken from this source).</a:t>
            </a:r>
          </a:p>
          <a:p>
            <a:pPr>
              <a:defRPr sz="1600" i="1"/>
            </a:pPr>
            <a:endParaRPr i="1" dirty="0"/>
          </a:p>
          <a:p>
            <a:pPr>
              <a:spcBef>
                <a:spcPts val="300"/>
              </a:spcBef>
              <a:defRPr sz="1600"/>
            </a:pPr>
            <a:r>
              <a:rPr dirty="0"/>
              <a:t>Earley, P.C. (1997) </a:t>
            </a:r>
            <a:r>
              <a:rPr i="1" dirty="0"/>
              <a:t>Face, Harmony and Social Structure. </a:t>
            </a:r>
            <a:r>
              <a:rPr dirty="0"/>
              <a:t>Oxford University Press, NY</a:t>
            </a:r>
          </a:p>
          <a:p>
            <a:pPr>
              <a:defRPr sz="1600"/>
            </a:pPr>
            <a:endParaRPr dirty="0"/>
          </a:p>
          <a:p>
            <a:pPr>
              <a:spcBef>
                <a:spcPts val="300"/>
              </a:spcBef>
              <a:defRPr sz="1600"/>
            </a:pPr>
            <a:r>
              <a:rPr dirty="0"/>
              <a:t>Hall, E.T. (1976) </a:t>
            </a:r>
            <a:r>
              <a:rPr i="1" dirty="0"/>
              <a:t>Beyond Culture. </a:t>
            </a:r>
            <a:r>
              <a:rPr dirty="0"/>
              <a:t>Anchor Press/Doubleday, NY</a:t>
            </a:r>
          </a:p>
          <a:p>
            <a:pPr>
              <a:defRPr sz="1600"/>
            </a:pPr>
            <a:endParaRPr dirty="0"/>
          </a:p>
          <a:p>
            <a:pPr>
              <a:spcBef>
                <a:spcPts val="300"/>
              </a:spcBef>
              <a:defRPr sz="1600"/>
            </a:pPr>
            <a:r>
              <a:rPr dirty="0"/>
              <a:t>Hofstede, G. (2001) Culture’s Consequences (2nd </a:t>
            </a:r>
            <a:r>
              <a:rPr dirty="0" err="1"/>
              <a:t>edn</a:t>
            </a:r>
            <a:r>
              <a:rPr dirty="0"/>
              <a:t>). Thousand Oaks, </a:t>
            </a:r>
            <a:r>
              <a:rPr dirty="0" err="1"/>
              <a:t>CA:Sage</a:t>
            </a:r>
            <a:endParaRPr dirty="0"/>
          </a:p>
          <a:p>
            <a:pPr>
              <a:defRPr sz="1600"/>
            </a:pPr>
            <a:endParaRPr dirty="0"/>
          </a:p>
          <a:p>
            <a:pPr>
              <a:spcBef>
                <a:spcPts val="300"/>
              </a:spcBef>
              <a:defRPr sz="1600"/>
            </a:pPr>
            <a:r>
              <a:rPr dirty="0"/>
              <a:t>Javidan, M., House, R.J. and Dorfman, P.W. (2004) A Non-technical Summary of GLOBE Findings, in </a:t>
            </a:r>
            <a:r>
              <a:rPr i="1" dirty="0"/>
              <a:t>Culture, Leadership and </a:t>
            </a:r>
            <a:r>
              <a:rPr i="1" dirty="0" err="1"/>
              <a:t>Organisations</a:t>
            </a:r>
            <a:r>
              <a:rPr i="1" dirty="0"/>
              <a:t>. The Globe Study of 62 Societies. </a:t>
            </a:r>
            <a:r>
              <a:rPr dirty="0"/>
              <a:t>Sage, CA.</a:t>
            </a:r>
          </a:p>
        </p:txBody>
      </p:sp>
      <p:pic>
        <p:nvPicPr>
          <p:cNvPr id="2" name="Picture 1">
            <a:extLst>
              <a:ext uri="{FF2B5EF4-FFF2-40B4-BE49-F238E27FC236}">
                <a16:creationId xmlns:a16="http://schemas.microsoft.com/office/drawing/2014/main" id="{8FF3EEE4-6E51-77EF-8EFC-576FE723E1D0}"/>
              </a:ext>
            </a:extLst>
          </p:cNvPr>
          <p:cNvPicPr>
            <a:picLocks noChangeAspect="1"/>
          </p:cNvPicPr>
          <p:nvPr/>
        </p:nvPicPr>
        <p:blipFill>
          <a:blip r:embed="rId2"/>
          <a:stretch>
            <a:fillRect/>
          </a:stretch>
        </p:blipFill>
        <p:spPr>
          <a:xfrm>
            <a:off x="0" y="5994734"/>
            <a:ext cx="9144000" cy="863266"/>
          </a:xfrm>
          <a:prstGeom prst="rect">
            <a:avLst/>
          </a:prstGeom>
        </p:spPr>
      </p:pic>
    </p:spTree>
  </p:cSld>
  <p:clrMapOvr>
    <a:masterClrMapping/>
  </p:clrMapOvr>
  <p:transition spd="med"/>
</p:sld>
</file>

<file path=ppt/theme/theme1.xml><?xml version="1.0" encoding="utf-8"?>
<a:theme xmlns:a="http://schemas.openxmlformats.org/drawingml/2006/main" name="1_Default Design">
  <a:themeElements>
    <a:clrScheme name="1_Default Design">
      <a:dk1>
        <a:srgbClr val="000000"/>
      </a:dk1>
      <a:lt1>
        <a:srgbClr val="FFFFFF"/>
      </a:lt1>
      <a:dk2>
        <a:srgbClr val="A7A7A7"/>
      </a:dk2>
      <a:lt2>
        <a:srgbClr val="535353"/>
      </a:lt2>
      <a:accent1>
        <a:srgbClr val="BBE0E3"/>
      </a:accent1>
      <a:accent2>
        <a:srgbClr val="333399"/>
      </a:accent2>
      <a:accent3>
        <a:srgbClr val="8F8F8F"/>
      </a:accent3>
      <a:accent4>
        <a:srgbClr val="707070"/>
      </a:accent4>
      <a:accent5>
        <a:srgbClr val="DAEDEF"/>
      </a:accent5>
      <a:accent6>
        <a:srgbClr val="2D2D8A"/>
      </a:accent6>
      <a:hlink>
        <a:srgbClr val="0000FF"/>
      </a:hlink>
      <a:folHlink>
        <a:srgbClr val="FF00FF"/>
      </a:folHlink>
    </a:clrScheme>
    <a:fontScheme name="1_Default Design">
      <a:majorFont>
        <a:latin typeface="Helvetica"/>
        <a:ea typeface="Helvetica"/>
        <a:cs typeface="Helvetica"/>
      </a:majorFont>
      <a:minorFont>
        <a:latin typeface="Arial"/>
        <a:ea typeface="Arial"/>
        <a:cs typeface="Arial"/>
      </a:minorFont>
    </a:fontScheme>
    <a:fmtScheme name="1_Default Desig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3">
            <a:lumOff val="44000"/>
          </a:schemeClr>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1_Default Design">
  <a:themeElements>
    <a:clrScheme name="1_Default Design">
      <a:dk1>
        <a:srgbClr val="000000"/>
      </a:dk1>
      <a:lt1>
        <a:srgbClr val="FFFFFF"/>
      </a:lt1>
      <a:dk2>
        <a:srgbClr val="A7A7A7"/>
      </a:dk2>
      <a:lt2>
        <a:srgbClr val="535353"/>
      </a:lt2>
      <a:accent1>
        <a:srgbClr val="BBE0E3"/>
      </a:accent1>
      <a:accent2>
        <a:srgbClr val="333399"/>
      </a:accent2>
      <a:accent3>
        <a:srgbClr val="8F8F8F"/>
      </a:accent3>
      <a:accent4>
        <a:srgbClr val="707070"/>
      </a:accent4>
      <a:accent5>
        <a:srgbClr val="DAEDEF"/>
      </a:accent5>
      <a:accent6>
        <a:srgbClr val="2D2D8A"/>
      </a:accent6>
      <a:hlink>
        <a:srgbClr val="0000FF"/>
      </a:hlink>
      <a:folHlink>
        <a:srgbClr val="FF00FF"/>
      </a:folHlink>
    </a:clrScheme>
    <a:fontScheme name="1_Default Design">
      <a:majorFont>
        <a:latin typeface="Helvetica"/>
        <a:ea typeface="Helvetica"/>
        <a:cs typeface="Helvetica"/>
      </a:majorFont>
      <a:minorFont>
        <a:latin typeface="Arial"/>
        <a:ea typeface="Arial"/>
        <a:cs typeface="Arial"/>
      </a:minorFont>
    </a:fontScheme>
    <a:fmtScheme name="1_Default Desig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3">
            <a:lumOff val="44000"/>
          </a:schemeClr>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3092</TotalTime>
  <Words>4062</Words>
  <Application>Microsoft Office PowerPoint</Application>
  <PresentationFormat>On-screen Show (4:3)</PresentationFormat>
  <Paragraphs>477</Paragraphs>
  <Slides>39</Slides>
  <Notes>5</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Franklin Gothic Book</vt:lpstr>
      <vt:lpstr>Franklin Gothic Medium</vt:lpstr>
      <vt:lpstr>Garamond</vt:lpstr>
      <vt:lpstr>1_Default Design</vt:lpstr>
      <vt:lpstr>Week 8 – Motivation &amp; Feedback</vt:lpstr>
      <vt:lpstr>Activity</vt:lpstr>
      <vt:lpstr>MOTIVATION</vt:lpstr>
      <vt:lpstr>MOTIVATION</vt:lpstr>
      <vt:lpstr>MOTIVATION FACTORS</vt:lpstr>
      <vt:lpstr>THEORIES OF MOTIVATION</vt:lpstr>
      <vt:lpstr>THEORIES OF MOTIVATION CONTENT THEORIES</vt:lpstr>
      <vt:lpstr>Hawthorne Experiments  Elton Mayo (1927)</vt:lpstr>
      <vt:lpstr>THEORIES OF MOTIVATION CONTENT THEORIES  </vt:lpstr>
      <vt:lpstr>Steers &amp; porter’s application of maslow to the workplace</vt:lpstr>
      <vt:lpstr>THEORIES OF MOTIVATION CONTENT THEORIES</vt:lpstr>
      <vt:lpstr>THEORIES OF MOTIVATION CONTENT THEORIES  </vt:lpstr>
      <vt:lpstr>THEORIES OF MOTIVATION PROCESS THEORIES </vt:lpstr>
      <vt:lpstr>THEORIES OF MOTIVATION PROCESS THEORIES </vt:lpstr>
      <vt:lpstr> THEORIES OF MOTIVATION PROCESS THEORIES   </vt:lpstr>
      <vt:lpstr>PowerPoint Presentation</vt:lpstr>
      <vt:lpstr>EMPLOYEE ENGAGEMENT</vt:lpstr>
      <vt:lpstr>EMPLOYEE ENGAGEMENT</vt:lpstr>
      <vt:lpstr>EMPOWERMENT</vt:lpstr>
      <vt:lpstr>EMPOWERMENT</vt:lpstr>
      <vt:lpstr>CULTURAL VARIATIONS IN WORK MOTIVATION</vt:lpstr>
      <vt:lpstr>CULTURAL VARIATIONS IN WORK MOTIVATION</vt:lpstr>
      <vt:lpstr>CULTURAL VARIATIONS IN WORK MOTIVATION</vt:lpstr>
      <vt:lpstr>CULTURAL VARIATIONS IN WORK MOTIVATION</vt:lpstr>
      <vt:lpstr>CULTURAL VARIATIONS IN WORK MOTIVATION</vt:lpstr>
      <vt:lpstr>PowerPoint Presentation</vt:lpstr>
      <vt:lpstr>What is Feedback?</vt:lpstr>
      <vt:lpstr>Forms of Feedback</vt:lpstr>
      <vt:lpstr>Culture and Feedback</vt:lpstr>
      <vt:lpstr>Culture and Feedback</vt:lpstr>
      <vt:lpstr>Culture and Feedback</vt:lpstr>
      <vt:lpstr>Culture and Feedback</vt:lpstr>
      <vt:lpstr>Culture and Feedback</vt:lpstr>
      <vt:lpstr>Culture and Feedback</vt:lpstr>
      <vt:lpstr>Culture and Feedback</vt:lpstr>
      <vt:lpstr>Culture and Feedback</vt:lpstr>
      <vt:lpstr>Types of Feedback</vt:lpstr>
      <vt:lpstr>Building a Feedback Culture  (with an International Team)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Samson Oladejo</cp:lastModifiedBy>
  <cp:revision>4</cp:revision>
  <dcterms:modified xsi:type="dcterms:W3CDTF">2026-06-28T14:23:20Z</dcterms:modified>
</cp:coreProperties>
</file>