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handoutMasterIdLst>
    <p:handoutMasterId r:id="rId29"/>
  </p:handoutMasterIdLst>
  <p:sldIdLst>
    <p:sldId id="277" r:id="rId2"/>
    <p:sldId id="287" r:id="rId3"/>
    <p:sldId id="288" r:id="rId4"/>
    <p:sldId id="289" r:id="rId5"/>
    <p:sldId id="290" r:id="rId6"/>
    <p:sldId id="291" r:id="rId7"/>
    <p:sldId id="292" r:id="rId8"/>
    <p:sldId id="293" r:id="rId9"/>
    <p:sldId id="295" r:id="rId10"/>
    <p:sldId id="296" r:id="rId11"/>
    <p:sldId id="294" r:id="rId12"/>
    <p:sldId id="298" r:id="rId13"/>
    <p:sldId id="299" r:id="rId14"/>
    <p:sldId id="300" r:id="rId15"/>
    <p:sldId id="301" r:id="rId16"/>
    <p:sldId id="302" r:id="rId17"/>
    <p:sldId id="303" r:id="rId18"/>
    <p:sldId id="304" r:id="rId19"/>
    <p:sldId id="305" r:id="rId20"/>
    <p:sldId id="306" r:id="rId21"/>
    <p:sldId id="307" r:id="rId22"/>
    <p:sldId id="308" r:id="rId23"/>
    <p:sldId id="309" r:id="rId24"/>
    <p:sldId id="310" r:id="rId25"/>
    <p:sldId id="311" r:id="rId26"/>
    <p:sldId id="297" r:id="rId27"/>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40" autoAdjust="0"/>
    <p:restoredTop sz="93333" autoAdjust="0"/>
  </p:normalViewPr>
  <p:slideViewPr>
    <p:cSldViewPr>
      <p:cViewPr varScale="1">
        <p:scale>
          <a:sx n="67" d="100"/>
          <a:sy n="67" d="100"/>
        </p:scale>
        <p:origin x="744" y="7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26/09/2020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26/09/2020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26/09/2020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26/09/2020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26/09/2020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26/09/2020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26/09/2020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26/09/2020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26/09/2020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26/09/2020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26/09/2020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26/09/2020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dirty="0"/>
              <a:t>BMSW5105</a:t>
            </a:r>
            <a:endParaRPr lang="en-GB" altLang="en-US" b="1" dirty="0">
              <a:solidFill>
                <a:schemeClr val="accent2"/>
              </a:solidFill>
            </a:endParaRPr>
          </a:p>
        </p:txBody>
      </p:sp>
      <p:sp>
        <p:nvSpPr>
          <p:cNvPr id="6147" name="Subtitle 4"/>
          <p:cNvSpPr>
            <a:spLocks noGrp="1"/>
          </p:cNvSpPr>
          <p:nvPr>
            <p:ph type="subTitle" idx="1"/>
          </p:nvPr>
        </p:nvSpPr>
        <p:spPr>
          <a:xfrm>
            <a:off x="479376" y="1928802"/>
            <a:ext cx="11449272" cy="3732445"/>
          </a:xfrm>
        </p:spPr>
        <p:txBody>
          <a:bodyPr/>
          <a:lstStyle/>
          <a:p>
            <a:pPr eaLnBrk="1" hangingPunct="1"/>
            <a:endParaRPr lang="en-GB" sz="3600" dirty="0">
              <a:highlight>
                <a:srgbClr val="FFFF00"/>
              </a:highlight>
            </a:endParaRPr>
          </a:p>
          <a:p>
            <a:pPr eaLnBrk="1" hangingPunct="1"/>
            <a:r>
              <a:rPr lang="en-GB" sz="3600" dirty="0">
                <a:highlight>
                  <a:srgbClr val="FFFF00"/>
                </a:highlight>
              </a:rPr>
              <a:t>Workplace Culture and its impact on Organisation Efficiency</a:t>
            </a:r>
            <a:endParaRPr lang="en-GB" altLang="en-US" sz="3600" b="1" dirty="0">
              <a:solidFill>
                <a:schemeClr val="accent2"/>
              </a:solidFill>
              <a:highlight>
                <a:srgbClr val="FFFF00"/>
              </a:highlight>
            </a:endParaRPr>
          </a:p>
          <a:p>
            <a:pPr eaLnBrk="1" hangingPunct="1"/>
            <a:r>
              <a:rPr lang="en-GB" altLang="en-US" sz="4800" b="1" dirty="0">
                <a:solidFill>
                  <a:schemeClr val="accent2"/>
                </a:solidFill>
              </a:rPr>
              <a:t>Week 1: An </a:t>
            </a:r>
            <a:r>
              <a:rPr lang="en-GB" altLang="en-US" sz="4800" b="1">
                <a:solidFill>
                  <a:schemeClr val="accent2"/>
                </a:solidFill>
              </a:rPr>
              <a:t>introduction to Culture </a:t>
            </a:r>
            <a:r>
              <a:rPr lang="en-GB" altLang="en-US" sz="4800" b="1" dirty="0">
                <a:solidFill>
                  <a:schemeClr val="accent2"/>
                </a:solidFill>
              </a:rPr>
              <a:t>and Management</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5BD16-7373-4B95-8FA0-DFF557446375}"/>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0E4ACC55-1FC2-44CF-9242-8BA63138668F}"/>
              </a:ext>
            </a:extLst>
          </p:cNvPr>
          <p:cNvSpPr>
            <a:spLocks noGrp="1"/>
          </p:cNvSpPr>
          <p:nvPr>
            <p:ph idx="1"/>
          </p:nvPr>
        </p:nvSpPr>
        <p:spPr>
          <a:xfrm>
            <a:off x="263352" y="1124744"/>
            <a:ext cx="11521280" cy="4392489"/>
          </a:xfrm>
        </p:spPr>
        <p:txBody>
          <a:bodyPr/>
          <a:lstStyle/>
          <a:p>
            <a:r>
              <a:rPr lang="en-GB" dirty="0"/>
              <a:t>After the studies in the first two weeks, the student is expected to understand the following:</a:t>
            </a:r>
          </a:p>
          <a:p>
            <a:r>
              <a:rPr lang="en-GB" dirty="0"/>
              <a:t>The concept of culture and the role of norms and values in determining culture. </a:t>
            </a:r>
          </a:p>
          <a:p>
            <a:r>
              <a:rPr lang="en-GB" dirty="0"/>
              <a:t>The relationship between culture, organisations and management. </a:t>
            </a:r>
          </a:p>
          <a:p>
            <a:r>
              <a:rPr lang="en-GB" dirty="0"/>
              <a:t>The concept of culture at various levels, both national and organisational. </a:t>
            </a:r>
          </a:p>
        </p:txBody>
      </p:sp>
      <p:sp>
        <p:nvSpPr>
          <p:cNvPr id="4" name="Date Placeholder 3">
            <a:extLst>
              <a:ext uri="{FF2B5EF4-FFF2-40B4-BE49-F238E27FC236}">
                <a16:creationId xmlns:a16="http://schemas.microsoft.com/office/drawing/2014/main" id="{03AFDF9D-C5AD-4136-AF10-29FAC3371E80}"/>
              </a:ext>
            </a:extLst>
          </p:cNvPr>
          <p:cNvSpPr>
            <a:spLocks noGrp="1"/>
          </p:cNvSpPr>
          <p:nvPr>
            <p:ph type="dt" sz="half" idx="10"/>
          </p:nvPr>
        </p:nvSpPr>
        <p:spPr/>
        <p:txBody>
          <a:bodyPr/>
          <a:lstStyle/>
          <a:p>
            <a:pPr>
              <a:defRPr/>
            </a:pPr>
            <a:fld id="{2303D31F-598B-47EE-BA37-93F097A3D676}" type="datetime1">
              <a:rPr lang="en-GB" altLang="en-US" smtClean="0"/>
              <a:pPr>
                <a:defRPr/>
              </a:pPr>
              <a:t>26/09/2020</a:t>
            </a:fld>
            <a:endParaRPr lang="en-GB" altLang="en-US"/>
          </a:p>
        </p:txBody>
      </p:sp>
      <p:sp>
        <p:nvSpPr>
          <p:cNvPr id="5" name="Slide Number Placeholder 4">
            <a:extLst>
              <a:ext uri="{FF2B5EF4-FFF2-40B4-BE49-F238E27FC236}">
                <a16:creationId xmlns:a16="http://schemas.microsoft.com/office/drawing/2014/main" id="{D24615A1-B78B-48AB-A15E-E439B6B6362B}"/>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4038156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BBA9D-2B25-4561-8656-FD9693832A88}"/>
              </a:ext>
            </a:extLst>
          </p:cNvPr>
          <p:cNvSpPr>
            <a:spLocks noGrp="1"/>
          </p:cNvSpPr>
          <p:nvPr>
            <p:ph type="title"/>
          </p:nvPr>
        </p:nvSpPr>
        <p:spPr/>
        <p:txBody>
          <a:bodyPr/>
          <a:lstStyle/>
          <a:p>
            <a:r>
              <a:rPr lang="en-GB" dirty="0"/>
              <a:t>What does culture really mean?</a:t>
            </a:r>
          </a:p>
        </p:txBody>
      </p:sp>
      <p:sp>
        <p:nvSpPr>
          <p:cNvPr id="3" name="Content Placeholder 2">
            <a:extLst>
              <a:ext uri="{FF2B5EF4-FFF2-40B4-BE49-F238E27FC236}">
                <a16:creationId xmlns:a16="http://schemas.microsoft.com/office/drawing/2014/main" id="{EF85C037-52F0-4334-8C7D-B383C50A2D5F}"/>
              </a:ext>
            </a:extLst>
          </p:cNvPr>
          <p:cNvSpPr>
            <a:spLocks noGrp="1"/>
          </p:cNvSpPr>
          <p:nvPr>
            <p:ph idx="1"/>
          </p:nvPr>
        </p:nvSpPr>
        <p:spPr/>
        <p:txBody>
          <a:bodyPr/>
          <a:lstStyle/>
          <a:p>
            <a:r>
              <a:rPr lang="en-GB" dirty="0"/>
              <a:t>Hofstede (1980: 25) refers to culture as ‘the collective programming of the mind which distinguishes the members of one human group from another’. </a:t>
            </a:r>
          </a:p>
          <a:p>
            <a:r>
              <a:rPr lang="en-GB" dirty="0"/>
              <a:t>‘Culture, in this sense, includes systems of values; and values are among the building blocks of culture.’</a:t>
            </a:r>
          </a:p>
        </p:txBody>
      </p:sp>
      <p:sp>
        <p:nvSpPr>
          <p:cNvPr id="4" name="Date Placeholder 3">
            <a:extLst>
              <a:ext uri="{FF2B5EF4-FFF2-40B4-BE49-F238E27FC236}">
                <a16:creationId xmlns:a16="http://schemas.microsoft.com/office/drawing/2014/main" id="{33E2307A-6856-4C89-86CB-B3369DAF8D4F}"/>
              </a:ext>
            </a:extLst>
          </p:cNvPr>
          <p:cNvSpPr>
            <a:spLocks noGrp="1"/>
          </p:cNvSpPr>
          <p:nvPr>
            <p:ph type="dt" sz="half" idx="10"/>
          </p:nvPr>
        </p:nvSpPr>
        <p:spPr/>
        <p:txBody>
          <a:bodyPr/>
          <a:lstStyle/>
          <a:p>
            <a:pPr>
              <a:defRPr/>
            </a:pPr>
            <a:fld id="{2303D31F-598B-47EE-BA37-93F097A3D676}" type="datetime1">
              <a:rPr lang="en-GB" altLang="en-US" smtClean="0"/>
              <a:pPr>
                <a:defRPr/>
              </a:pPr>
              <a:t>26/09/2020</a:t>
            </a:fld>
            <a:endParaRPr lang="en-GB" altLang="en-US"/>
          </a:p>
        </p:txBody>
      </p:sp>
      <p:sp>
        <p:nvSpPr>
          <p:cNvPr id="5" name="Slide Number Placeholder 4">
            <a:extLst>
              <a:ext uri="{FF2B5EF4-FFF2-40B4-BE49-F238E27FC236}">
                <a16:creationId xmlns:a16="http://schemas.microsoft.com/office/drawing/2014/main" id="{E3D47719-DD1A-497B-9FA6-6C5C63D6E331}"/>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3884963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8CBAE-0B2C-4BE6-B501-AE51CFBEA570}"/>
              </a:ext>
            </a:extLst>
          </p:cNvPr>
          <p:cNvSpPr>
            <a:spLocks noGrp="1"/>
          </p:cNvSpPr>
          <p:nvPr>
            <p:ph type="title"/>
          </p:nvPr>
        </p:nvSpPr>
        <p:spPr/>
        <p:txBody>
          <a:bodyPr/>
          <a:lstStyle/>
          <a:p>
            <a:r>
              <a:rPr lang="en-GB" dirty="0"/>
              <a:t>Implications of Hofstede’s definition - </a:t>
            </a:r>
            <a:br>
              <a:rPr lang="en-GB" dirty="0"/>
            </a:br>
            <a:endParaRPr lang="en-GB" dirty="0"/>
          </a:p>
        </p:txBody>
      </p:sp>
      <p:sp>
        <p:nvSpPr>
          <p:cNvPr id="3" name="Content Placeholder 2">
            <a:extLst>
              <a:ext uri="{FF2B5EF4-FFF2-40B4-BE49-F238E27FC236}">
                <a16:creationId xmlns:a16="http://schemas.microsoft.com/office/drawing/2014/main" id="{2287DEFA-5983-41B9-A310-E1EE890CBBAC}"/>
              </a:ext>
            </a:extLst>
          </p:cNvPr>
          <p:cNvSpPr>
            <a:spLocks noGrp="1"/>
          </p:cNvSpPr>
          <p:nvPr>
            <p:ph idx="1"/>
          </p:nvPr>
        </p:nvSpPr>
        <p:spPr>
          <a:xfrm>
            <a:off x="0" y="908720"/>
            <a:ext cx="11928648" cy="4608513"/>
          </a:xfrm>
        </p:spPr>
        <p:txBody>
          <a:bodyPr/>
          <a:lstStyle/>
          <a:p>
            <a:r>
              <a:rPr lang="en-GB" dirty="0"/>
              <a:t>Collective programming of the mind implies that members of a group are programmed by that group to perceive the world in a certain way, themselves and others included. In other words, the group shares meanings that hold them together. </a:t>
            </a:r>
          </a:p>
          <a:p>
            <a:r>
              <a:rPr lang="en-GB" dirty="0"/>
              <a:t>This implies that culture is learned, is passed down from generations to generations, it is the basis of the socialisation process in childhood when the norms of behaviour and the values in which these norms are based are learned. </a:t>
            </a:r>
          </a:p>
        </p:txBody>
      </p:sp>
      <p:sp>
        <p:nvSpPr>
          <p:cNvPr id="4" name="Date Placeholder 3">
            <a:extLst>
              <a:ext uri="{FF2B5EF4-FFF2-40B4-BE49-F238E27FC236}">
                <a16:creationId xmlns:a16="http://schemas.microsoft.com/office/drawing/2014/main" id="{8A09322A-2497-4D11-BA4A-680174634AFA}"/>
              </a:ext>
            </a:extLst>
          </p:cNvPr>
          <p:cNvSpPr>
            <a:spLocks noGrp="1"/>
          </p:cNvSpPr>
          <p:nvPr>
            <p:ph type="dt" sz="half" idx="10"/>
          </p:nvPr>
        </p:nvSpPr>
        <p:spPr/>
        <p:txBody>
          <a:bodyPr/>
          <a:lstStyle/>
          <a:p>
            <a:pPr>
              <a:defRPr/>
            </a:pPr>
            <a:fld id="{2303D31F-598B-47EE-BA37-93F097A3D676}" type="datetime1">
              <a:rPr lang="en-GB" altLang="en-US" smtClean="0"/>
              <a:pPr>
                <a:defRPr/>
              </a:pPr>
              <a:t>26/09/2020</a:t>
            </a:fld>
            <a:endParaRPr lang="en-GB" altLang="en-US"/>
          </a:p>
        </p:txBody>
      </p:sp>
      <p:sp>
        <p:nvSpPr>
          <p:cNvPr id="5" name="Slide Number Placeholder 4">
            <a:extLst>
              <a:ext uri="{FF2B5EF4-FFF2-40B4-BE49-F238E27FC236}">
                <a16:creationId xmlns:a16="http://schemas.microsoft.com/office/drawing/2014/main" id="{D54ACE38-FE5A-43E6-9753-8A25EE514C21}"/>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8186478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0BEDE-75F6-48BE-93EC-48E17AF46A49}"/>
              </a:ext>
            </a:extLst>
          </p:cNvPr>
          <p:cNvSpPr>
            <a:spLocks noGrp="1"/>
          </p:cNvSpPr>
          <p:nvPr>
            <p:ph type="title"/>
          </p:nvPr>
        </p:nvSpPr>
        <p:spPr/>
        <p:txBody>
          <a:bodyPr/>
          <a:lstStyle/>
          <a:p>
            <a:r>
              <a:rPr lang="en-GB" dirty="0"/>
              <a:t>Explicit Culture and layers of culture</a:t>
            </a:r>
          </a:p>
        </p:txBody>
      </p:sp>
      <p:sp>
        <p:nvSpPr>
          <p:cNvPr id="3" name="Content Placeholder 2">
            <a:extLst>
              <a:ext uri="{FF2B5EF4-FFF2-40B4-BE49-F238E27FC236}">
                <a16:creationId xmlns:a16="http://schemas.microsoft.com/office/drawing/2014/main" id="{E57E27B2-3749-4308-9580-9EF60E917E7E}"/>
              </a:ext>
            </a:extLst>
          </p:cNvPr>
          <p:cNvSpPr>
            <a:spLocks noGrp="1"/>
          </p:cNvSpPr>
          <p:nvPr>
            <p:ph idx="1"/>
          </p:nvPr>
        </p:nvSpPr>
        <p:spPr/>
        <p:txBody>
          <a:bodyPr/>
          <a:lstStyle/>
          <a:p>
            <a:r>
              <a:rPr lang="en-GB" dirty="0"/>
              <a:t>Each culture can be seen in 3 layers. </a:t>
            </a:r>
          </a:p>
          <a:p>
            <a:r>
              <a:rPr lang="en-GB" dirty="0"/>
              <a:t>The first layer is the explicit layer which is what you notice when you go to a country for the firs time: the language, the food, the architecture, the houses, the buildings and so on. </a:t>
            </a:r>
          </a:p>
          <a:p>
            <a:r>
              <a:rPr lang="en-GB" dirty="0"/>
              <a:t>The second layer are the norms and values which are the national characteristics of a culture. </a:t>
            </a:r>
          </a:p>
        </p:txBody>
      </p:sp>
      <p:sp>
        <p:nvSpPr>
          <p:cNvPr id="4" name="Date Placeholder 3">
            <a:extLst>
              <a:ext uri="{FF2B5EF4-FFF2-40B4-BE49-F238E27FC236}">
                <a16:creationId xmlns:a16="http://schemas.microsoft.com/office/drawing/2014/main" id="{BC842454-770E-464F-9B51-944BF50EDB5D}"/>
              </a:ext>
            </a:extLst>
          </p:cNvPr>
          <p:cNvSpPr>
            <a:spLocks noGrp="1"/>
          </p:cNvSpPr>
          <p:nvPr>
            <p:ph type="dt" sz="half" idx="10"/>
          </p:nvPr>
        </p:nvSpPr>
        <p:spPr/>
        <p:txBody>
          <a:bodyPr/>
          <a:lstStyle/>
          <a:p>
            <a:pPr>
              <a:defRPr/>
            </a:pPr>
            <a:fld id="{2303D31F-598B-47EE-BA37-93F097A3D676}" type="datetime1">
              <a:rPr lang="en-GB" altLang="en-US" smtClean="0"/>
              <a:pPr>
                <a:defRPr/>
              </a:pPr>
              <a:t>26/09/2020</a:t>
            </a:fld>
            <a:endParaRPr lang="en-GB" altLang="en-US"/>
          </a:p>
        </p:txBody>
      </p:sp>
      <p:sp>
        <p:nvSpPr>
          <p:cNvPr id="5" name="Slide Number Placeholder 4">
            <a:extLst>
              <a:ext uri="{FF2B5EF4-FFF2-40B4-BE49-F238E27FC236}">
                <a16:creationId xmlns:a16="http://schemas.microsoft.com/office/drawing/2014/main" id="{8AB78319-CBAA-4633-8025-E5B7B7658164}"/>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831699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98D45-DF9A-4B66-A60E-0E533FC5F367}"/>
              </a:ext>
            </a:extLst>
          </p:cNvPr>
          <p:cNvSpPr>
            <a:spLocks noGrp="1"/>
          </p:cNvSpPr>
          <p:nvPr>
            <p:ph type="title"/>
          </p:nvPr>
        </p:nvSpPr>
        <p:spPr/>
        <p:txBody>
          <a:bodyPr/>
          <a:lstStyle/>
          <a:p>
            <a:r>
              <a:rPr lang="en-GB" dirty="0"/>
              <a:t>Norms and values and layers of culture</a:t>
            </a:r>
          </a:p>
        </p:txBody>
      </p:sp>
      <p:sp>
        <p:nvSpPr>
          <p:cNvPr id="3" name="Content Placeholder 2">
            <a:extLst>
              <a:ext uri="{FF2B5EF4-FFF2-40B4-BE49-F238E27FC236}">
                <a16:creationId xmlns:a16="http://schemas.microsoft.com/office/drawing/2014/main" id="{4024DD28-81F8-4D91-BEC2-B08249C4D3AA}"/>
              </a:ext>
            </a:extLst>
          </p:cNvPr>
          <p:cNvSpPr>
            <a:spLocks noGrp="1"/>
          </p:cNvSpPr>
          <p:nvPr>
            <p:ph idx="1"/>
          </p:nvPr>
        </p:nvSpPr>
        <p:spPr>
          <a:xfrm>
            <a:off x="0" y="1417638"/>
            <a:ext cx="12072663" cy="4099595"/>
          </a:xfrm>
        </p:spPr>
        <p:txBody>
          <a:bodyPr/>
          <a:lstStyle/>
          <a:p>
            <a:r>
              <a:rPr lang="en-GB" dirty="0"/>
              <a:t>Norms are the rules of a society, determining what is good or bad with regard to behaviour. People are allowed, however, a certain individual freedom of choice between what ‘you should always do’ and what ‘you should never do’. </a:t>
            </a:r>
          </a:p>
          <a:p>
            <a:r>
              <a:rPr lang="en-GB" dirty="0"/>
              <a:t>Norms are the written and unwritten rules of a society. Values are what is considered important or unimportant, beautiful or not beautiful, right or wrong. A value is something experienced inwardly and which is not up for discussion</a:t>
            </a:r>
          </a:p>
        </p:txBody>
      </p:sp>
      <p:sp>
        <p:nvSpPr>
          <p:cNvPr id="4" name="Date Placeholder 3">
            <a:extLst>
              <a:ext uri="{FF2B5EF4-FFF2-40B4-BE49-F238E27FC236}">
                <a16:creationId xmlns:a16="http://schemas.microsoft.com/office/drawing/2014/main" id="{786F2868-5497-4438-A287-3BB876F1DE0B}"/>
              </a:ext>
            </a:extLst>
          </p:cNvPr>
          <p:cNvSpPr>
            <a:spLocks noGrp="1"/>
          </p:cNvSpPr>
          <p:nvPr>
            <p:ph type="dt" sz="half" idx="10"/>
          </p:nvPr>
        </p:nvSpPr>
        <p:spPr/>
        <p:txBody>
          <a:bodyPr/>
          <a:lstStyle/>
          <a:p>
            <a:pPr>
              <a:defRPr/>
            </a:pPr>
            <a:fld id="{2303D31F-598B-47EE-BA37-93F097A3D676}" type="datetime1">
              <a:rPr lang="en-GB" altLang="en-US" smtClean="0"/>
              <a:pPr>
                <a:defRPr/>
              </a:pPr>
              <a:t>26/09/2020</a:t>
            </a:fld>
            <a:endParaRPr lang="en-GB" altLang="en-US"/>
          </a:p>
        </p:txBody>
      </p:sp>
      <p:sp>
        <p:nvSpPr>
          <p:cNvPr id="5" name="Slide Number Placeholder 4">
            <a:extLst>
              <a:ext uri="{FF2B5EF4-FFF2-40B4-BE49-F238E27FC236}">
                <a16:creationId xmlns:a16="http://schemas.microsoft.com/office/drawing/2014/main" id="{33CE3C26-E19F-4778-AACC-D1455982051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9522006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E88B2-074E-4864-B987-C754A76866E1}"/>
              </a:ext>
            </a:extLst>
          </p:cNvPr>
          <p:cNvSpPr>
            <a:spLocks noGrp="1"/>
          </p:cNvSpPr>
          <p:nvPr>
            <p:ph type="title"/>
          </p:nvPr>
        </p:nvSpPr>
        <p:spPr/>
        <p:txBody>
          <a:bodyPr/>
          <a:lstStyle/>
          <a:p>
            <a:r>
              <a:rPr lang="en-GB" dirty="0"/>
              <a:t>Assumptions and beliefs and layers of culture</a:t>
            </a:r>
          </a:p>
        </p:txBody>
      </p:sp>
      <p:sp>
        <p:nvSpPr>
          <p:cNvPr id="3" name="Content Placeholder 2">
            <a:extLst>
              <a:ext uri="{FF2B5EF4-FFF2-40B4-BE49-F238E27FC236}">
                <a16:creationId xmlns:a16="http://schemas.microsoft.com/office/drawing/2014/main" id="{1E4BD482-428A-4FE9-AE68-145F9F684282}"/>
              </a:ext>
            </a:extLst>
          </p:cNvPr>
          <p:cNvSpPr>
            <a:spLocks noGrp="1"/>
          </p:cNvSpPr>
          <p:nvPr>
            <p:ph idx="1"/>
          </p:nvPr>
        </p:nvSpPr>
        <p:spPr/>
        <p:txBody>
          <a:bodyPr/>
          <a:lstStyle/>
          <a:p>
            <a:r>
              <a:rPr lang="en-GB" dirty="0"/>
              <a:t>The third layer of the culture are the assumptions and beliefs of that society. </a:t>
            </a:r>
          </a:p>
          <a:p>
            <a:r>
              <a:rPr lang="en-GB" dirty="0"/>
              <a:t>Why, for example, do people eat with a knife and fork or with chopsticks? </a:t>
            </a:r>
          </a:p>
          <a:p>
            <a:r>
              <a:rPr lang="en-GB" dirty="0"/>
              <a:t>Assumptions and beliefs are often difficult to explain. When people are asked why  they do certain things, they often don’t know why. They just assume it is right. </a:t>
            </a:r>
          </a:p>
        </p:txBody>
      </p:sp>
      <p:sp>
        <p:nvSpPr>
          <p:cNvPr id="4" name="Date Placeholder 3">
            <a:extLst>
              <a:ext uri="{FF2B5EF4-FFF2-40B4-BE49-F238E27FC236}">
                <a16:creationId xmlns:a16="http://schemas.microsoft.com/office/drawing/2014/main" id="{789411C9-5759-4E6C-8917-D06EC7099C52}"/>
              </a:ext>
            </a:extLst>
          </p:cNvPr>
          <p:cNvSpPr>
            <a:spLocks noGrp="1"/>
          </p:cNvSpPr>
          <p:nvPr>
            <p:ph type="dt" sz="half" idx="10"/>
          </p:nvPr>
        </p:nvSpPr>
        <p:spPr/>
        <p:txBody>
          <a:bodyPr/>
          <a:lstStyle/>
          <a:p>
            <a:pPr>
              <a:defRPr/>
            </a:pPr>
            <a:fld id="{2303D31F-598B-47EE-BA37-93F097A3D676}" type="datetime1">
              <a:rPr lang="en-GB" altLang="en-US" smtClean="0"/>
              <a:pPr>
                <a:defRPr/>
              </a:pPr>
              <a:t>26/09/2020</a:t>
            </a:fld>
            <a:endParaRPr lang="en-GB" altLang="en-US"/>
          </a:p>
        </p:txBody>
      </p:sp>
      <p:sp>
        <p:nvSpPr>
          <p:cNvPr id="5" name="Slide Number Placeholder 4">
            <a:extLst>
              <a:ext uri="{FF2B5EF4-FFF2-40B4-BE49-F238E27FC236}">
                <a16:creationId xmlns:a16="http://schemas.microsoft.com/office/drawing/2014/main" id="{8026F599-B5C9-44E2-B1FB-C2918D53901B}"/>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21119565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FBCF2-276F-45F2-9FB3-2C083FA1B597}"/>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6AD48553-8312-4B0C-AB74-CCE775127A6C}"/>
              </a:ext>
            </a:extLst>
          </p:cNvPr>
          <p:cNvSpPr>
            <a:spLocks noGrp="1"/>
          </p:cNvSpPr>
          <p:nvPr>
            <p:ph idx="1"/>
          </p:nvPr>
        </p:nvSpPr>
        <p:spPr>
          <a:xfrm>
            <a:off x="334433" y="1417638"/>
            <a:ext cx="11522207" cy="4099595"/>
          </a:xfrm>
        </p:spPr>
        <p:txBody>
          <a:bodyPr/>
          <a:lstStyle/>
          <a:p>
            <a:r>
              <a:rPr lang="en-GB" dirty="0"/>
              <a:t>Is culture static? No because norms and values are always changing. Also, not every individual operates from the same basis and sub cultures within society are different. </a:t>
            </a:r>
          </a:p>
          <a:p>
            <a:r>
              <a:rPr lang="en-GB" dirty="0"/>
              <a:t>Nonetheless, cultures are often deep rooted and the changes cant be sudden and a certain constancy is always maintained amongst cultures. </a:t>
            </a:r>
          </a:p>
          <a:p>
            <a:endParaRPr lang="en-GB" dirty="0"/>
          </a:p>
        </p:txBody>
      </p:sp>
      <p:sp>
        <p:nvSpPr>
          <p:cNvPr id="4" name="Date Placeholder 3">
            <a:extLst>
              <a:ext uri="{FF2B5EF4-FFF2-40B4-BE49-F238E27FC236}">
                <a16:creationId xmlns:a16="http://schemas.microsoft.com/office/drawing/2014/main" id="{15B0E667-802B-40FF-ABCD-F36CA9DA29A6}"/>
              </a:ext>
            </a:extLst>
          </p:cNvPr>
          <p:cNvSpPr>
            <a:spLocks noGrp="1"/>
          </p:cNvSpPr>
          <p:nvPr>
            <p:ph type="dt" sz="half" idx="10"/>
          </p:nvPr>
        </p:nvSpPr>
        <p:spPr/>
        <p:txBody>
          <a:bodyPr/>
          <a:lstStyle/>
          <a:p>
            <a:pPr>
              <a:defRPr/>
            </a:pPr>
            <a:fld id="{2303D31F-598B-47EE-BA37-93F097A3D676}" type="datetime1">
              <a:rPr lang="en-GB" altLang="en-US" smtClean="0"/>
              <a:pPr>
                <a:defRPr/>
              </a:pPr>
              <a:t>26/09/2020</a:t>
            </a:fld>
            <a:endParaRPr lang="en-GB" altLang="en-US"/>
          </a:p>
        </p:txBody>
      </p:sp>
      <p:sp>
        <p:nvSpPr>
          <p:cNvPr id="5" name="Slide Number Placeholder 4">
            <a:extLst>
              <a:ext uri="{FF2B5EF4-FFF2-40B4-BE49-F238E27FC236}">
                <a16:creationId xmlns:a16="http://schemas.microsoft.com/office/drawing/2014/main" id="{035615B0-F351-40BB-B821-DE8F70BDB722}"/>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4574024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01043-5BA3-4F25-A700-7E5ECE04404D}"/>
              </a:ext>
            </a:extLst>
          </p:cNvPr>
          <p:cNvSpPr>
            <a:spLocks noGrp="1"/>
          </p:cNvSpPr>
          <p:nvPr>
            <p:ph type="title"/>
          </p:nvPr>
        </p:nvSpPr>
        <p:spPr/>
        <p:txBody>
          <a:bodyPr/>
          <a:lstStyle/>
          <a:p>
            <a:r>
              <a:rPr lang="en-GB" dirty="0"/>
              <a:t>Categories of Culture</a:t>
            </a:r>
          </a:p>
        </p:txBody>
      </p:sp>
      <p:sp>
        <p:nvSpPr>
          <p:cNvPr id="3" name="Content Placeholder 2">
            <a:extLst>
              <a:ext uri="{FF2B5EF4-FFF2-40B4-BE49-F238E27FC236}">
                <a16:creationId xmlns:a16="http://schemas.microsoft.com/office/drawing/2014/main" id="{772B4D66-2430-4F9B-A47D-35969211724D}"/>
              </a:ext>
            </a:extLst>
          </p:cNvPr>
          <p:cNvSpPr>
            <a:spLocks noGrp="1"/>
          </p:cNvSpPr>
          <p:nvPr>
            <p:ph idx="1"/>
          </p:nvPr>
        </p:nvSpPr>
        <p:spPr>
          <a:xfrm>
            <a:off x="609600" y="1124744"/>
            <a:ext cx="10972800" cy="4392489"/>
          </a:xfrm>
        </p:spPr>
        <p:txBody>
          <a:bodyPr/>
          <a:lstStyle/>
          <a:p>
            <a:r>
              <a:rPr lang="en-GB" dirty="0"/>
              <a:t>According to </a:t>
            </a:r>
            <a:r>
              <a:rPr lang="en-GB" dirty="0" err="1"/>
              <a:t>Ruano-Borbalan</a:t>
            </a:r>
            <a:r>
              <a:rPr lang="en-GB" dirty="0"/>
              <a:t>, (2002: 339), there are four categories of culture. These includes:</a:t>
            </a:r>
          </a:p>
          <a:p>
            <a:r>
              <a:rPr lang="en-GB" dirty="0"/>
              <a:t>Traditional society, in which religion plays an important role, large families are encouraged, conformity is rewarded and individualism rejected, </a:t>
            </a:r>
            <a:r>
              <a:rPr lang="en-GB" dirty="0" err="1"/>
              <a:t>e.g</a:t>
            </a:r>
            <a:r>
              <a:rPr lang="en-GB" dirty="0"/>
              <a:t> Arab countries. </a:t>
            </a:r>
          </a:p>
          <a:p>
            <a:r>
              <a:rPr lang="en-GB" dirty="0"/>
              <a:t>Rational society, in which the interests of the individual come first, birth control is encouraged and the authority of the state is recognized, </a:t>
            </a:r>
            <a:r>
              <a:rPr lang="en-GB" dirty="0" err="1"/>
              <a:t>e.g</a:t>
            </a:r>
            <a:r>
              <a:rPr lang="en-GB" dirty="0"/>
              <a:t> Germany. </a:t>
            </a:r>
          </a:p>
        </p:txBody>
      </p:sp>
      <p:sp>
        <p:nvSpPr>
          <p:cNvPr id="4" name="Date Placeholder 3">
            <a:extLst>
              <a:ext uri="{FF2B5EF4-FFF2-40B4-BE49-F238E27FC236}">
                <a16:creationId xmlns:a16="http://schemas.microsoft.com/office/drawing/2014/main" id="{0B7AD718-043E-49CC-88FF-F1B8EDA83DCF}"/>
              </a:ext>
            </a:extLst>
          </p:cNvPr>
          <p:cNvSpPr>
            <a:spLocks noGrp="1"/>
          </p:cNvSpPr>
          <p:nvPr>
            <p:ph type="dt" sz="half" idx="10"/>
          </p:nvPr>
        </p:nvSpPr>
        <p:spPr/>
        <p:txBody>
          <a:bodyPr/>
          <a:lstStyle/>
          <a:p>
            <a:pPr>
              <a:defRPr/>
            </a:pPr>
            <a:fld id="{2303D31F-598B-47EE-BA37-93F097A3D676}" type="datetime1">
              <a:rPr lang="en-GB" altLang="en-US" smtClean="0"/>
              <a:pPr>
                <a:defRPr/>
              </a:pPr>
              <a:t>26/09/2020</a:t>
            </a:fld>
            <a:endParaRPr lang="en-GB" altLang="en-US"/>
          </a:p>
        </p:txBody>
      </p:sp>
      <p:sp>
        <p:nvSpPr>
          <p:cNvPr id="5" name="Slide Number Placeholder 4">
            <a:extLst>
              <a:ext uri="{FF2B5EF4-FFF2-40B4-BE49-F238E27FC236}">
                <a16:creationId xmlns:a16="http://schemas.microsoft.com/office/drawing/2014/main" id="{7A706263-4991-4D51-87AC-117FC7FCC184}"/>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9710126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4F9B6-1E5D-4C08-B90F-1B0FC8D962A8}"/>
              </a:ext>
            </a:extLst>
          </p:cNvPr>
          <p:cNvSpPr>
            <a:spLocks noGrp="1"/>
          </p:cNvSpPr>
          <p:nvPr>
            <p:ph type="title"/>
          </p:nvPr>
        </p:nvSpPr>
        <p:spPr/>
        <p:txBody>
          <a:bodyPr/>
          <a:lstStyle/>
          <a:p>
            <a:r>
              <a:rPr lang="en-GB" dirty="0"/>
              <a:t>Categories of Culture</a:t>
            </a:r>
          </a:p>
        </p:txBody>
      </p:sp>
      <p:sp>
        <p:nvSpPr>
          <p:cNvPr id="3" name="Content Placeholder 2">
            <a:extLst>
              <a:ext uri="{FF2B5EF4-FFF2-40B4-BE49-F238E27FC236}">
                <a16:creationId xmlns:a16="http://schemas.microsoft.com/office/drawing/2014/main" id="{0B346F59-A107-4B10-A990-5537AFE03A84}"/>
              </a:ext>
            </a:extLst>
          </p:cNvPr>
          <p:cNvSpPr>
            <a:spLocks noGrp="1"/>
          </p:cNvSpPr>
          <p:nvPr>
            <p:ph idx="1"/>
          </p:nvPr>
        </p:nvSpPr>
        <p:spPr/>
        <p:txBody>
          <a:bodyPr/>
          <a:lstStyle/>
          <a:p>
            <a:r>
              <a:rPr lang="en-GB" dirty="0"/>
              <a:t>A society in which survival is the primary concern, where the people are not happy and rather intolerant, where equality between the sexes has little chance, where materialism is predominant, e.g. Africa and in ex-communist countries. </a:t>
            </a:r>
          </a:p>
          <a:p>
            <a:r>
              <a:rPr lang="en-GB" dirty="0"/>
              <a:t>Post-modern society which is tolerant and democratic, such as those in Scandinavia and the Netherlands. </a:t>
            </a:r>
          </a:p>
        </p:txBody>
      </p:sp>
      <p:sp>
        <p:nvSpPr>
          <p:cNvPr id="4" name="Date Placeholder 3">
            <a:extLst>
              <a:ext uri="{FF2B5EF4-FFF2-40B4-BE49-F238E27FC236}">
                <a16:creationId xmlns:a16="http://schemas.microsoft.com/office/drawing/2014/main" id="{AFC084A1-F456-42B7-88CA-62BDCB200520}"/>
              </a:ext>
            </a:extLst>
          </p:cNvPr>
          <p:cNvSpPr>
            <a:spLocks noGrp="1"/>
          </p:cNvSpPr>
          <p:nvPr>
            <p:ph type="dt" sz="half" idx="10"/>
          </p:nvPr>
        </p:nvSpPr>
        <p:spPr/>
        <p:txBody>
          <a:bodyPr/>
          <a:lstStyle/>
          <a:p>
            <a:pPr>
              <a:defRPr/>
            </a:pPr>
            <a:fld id="{2303D31F-598B-47EE-BA37-93F097A3D676}" type="datetime1">
              <a:rPr lang="en-GB" altLang="en-US" smtClean="0"/>
              <a:pPr>
                <a:defRPr/>
              </a:pPr>
              <a:t>26/09/2020</a:t>
            </a:fld>
            <a:endParaRPr lang="en-GB" altLang="en-US"/>
          </a:p>
        </p:txBody>
      </p:sp>
      <p:sp>
        <p:nvSpPr>
          <p:cNvPr id="5" name="Slide Number Placeholder 4">
            <a:extLst>
              <a:ext uri="{FF2B5EF4-FFF2-40B4-BE49-F238E27FC236}">
                <a16:creationId xmlns:a16="http://schemas.microsoft.com/office/drawing/2014/main" id="{558540B5-1601-4ADD-8827-EDF4CD1609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014312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99057-1AA9-4420-86B9-B9C1482494B4}"/>
              </a:ext>
            </a:extLst>
          </p:cNvPr>
          <p:cNvSpPr>
            <a:spLocks noGrp="1"/>
          </p:cNvSpPr>
          <p:nvPr>
            <p:ph type="title"/>
          </p:nvPr>
        </p:nvSpPr>
        <p:spPr/>
        <p:txBody>
          <a:bodyPr/>
          <a:lstStyle/>
          <a:p>
            <a:r>
              <a:rPr lang="en-GB" dirty="0"/>
              <a:t>Politics and norms and values</a:t>
            </a:r>
          </a:p>
        </p:txBody>
      </p:sp>
      <p:sp>
        <p:nvSpPr>
          <p:cNvPr id="3" name="Content Placeholder 2">
            <a:extLst>
              <a:ext uri="{FF2B5EF4-FFF2-40B4-BE49-F238E27FC236}">
                <a16:creationId xmlns:a16="http://schemas.microsoft.com/office/drawing/2014/main" id="{E8D57C35-1D29-43BD-B216-1084709D4569}"/>
              </a:ext>
            </a:extLst>
          </p:cNvPr>
          <p:cNvSpPr>
            <a:spLocks noGrp="1"/>
          </p:cNvSpPr>
          <p:nvPr>
            <p:ph idx="1"/>
          </p:nvPr>
        </p:nvSpPr>
        <p:spPr>
          <a:xfrm>
            <a:off x="334433" y="1268760"/>
            <a:ext cx="11247967" cy="4248473"/>
          </a:xfrm>
        </p:spPr>
        <p:txBody>
          <a:bodyPr/>
          <a:lstStyle/>
          <a:p>
            <a:r>
              <a:rPr lang="en-GB" dirty="0"/>
              <a:t>In terms of global unity, the ‘Universal Declaration of Human Rights’ is what brings global unity in our norms and values. </a:t>
            </a:r>
          </a:p>
          <a:p>
            <a:r>
              <a:rPr lang="en-GB" dirty="0"/>
              <a:t>In a number of countries, governments have rules and regulations on education, dress, manners and many other aspects of daily life - Recent reports from Iran, for example, show the degree of political interference in people’s lives.</a:t>
            </a:r>
          </a:p>
        </p:txBody>
      </p:sp>
      <p:sp>
        <p:nvSpPr>
          <p:cNvPr id="4" name="Date Placeholder 3">
            <a:extLst>
              <a:ext uri="{FF2B5EF4-FFF2-40B4-BE49-F238E27FC236}">
                <a16:creationId xmlns:a16="http://schemas.microsoft.com/office/drawing/2014/main" id="{FD3777AC-29B6-450E-97EF-345D86FF95D4}"/>
              </a:ext>
            </a:extLst>
          </p:cNvPr>
          <p:cNvSpPr>
            <a:spLocks noGrp="1"/>
          </p:cNvSpPr>
          <p:nvPr>
            <p:ph type="dt" sz="half" idx="10"/>
          </p:nvPr>
        </p:nvSpPr>
        <p:spPr/>
        <p:txBody>
          <a:bodyPr/>
          <a:lstStyle/>
          <a:p>
            <a:pPr>
              <a:defRPr/>
            </a:pPr>
            <a:fld id="{2303D31F-598B-47EE-BA37-93F097A3D676}" type="datetime1">
              <a:rPr lang="en-GB" altLang="en-US" smtClean="0"/>
              <a:pPr>
                <a:defRPr/>
              </a:pPr>
              <a:t>26/09/2020</a:t>
            </a:fld>
            <a:endParaRPr lang="en-GB" altLang="en-US"/>
          </a:p>
        </p:txBody>
      </p:sp>
      <p:sp>
        <p:nvSpPr>
          <p:cNvPr id="5" name="Slide Number Placeholder 4">
            <a:extLst>
              <a:ext uri="{FF2B5EF4-FFF2-40B4-BE49-F238E27FC236}">
                <a16:creationId xmlns:a16="http://schemas.microsoft.com/office/drawing/2014/main" id="{2E7DC04D-779C-4188-A873-B3137AE79314}"/>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40181356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A780C-11D9-41B6-947B-90DDA4857B9D}"/>
              </a:ext>
            </a:extLst>
          </p:cNvPr>
          <p:cNvSpPr>
            <a:spLocks noGrp="1"/>
          </p:cNvSpPr>
          <p:nvPr>
            <p:ph type="title"/>
          </p:nvPr>
        </p:nvSpPr>
        <p:spPr>
          <a:xfrm>
            <a:off x="609600" y="114299"/>
            <a:ext cx="10972800" cy="938437"/>
          </a:xfrm>
        </p:spPr>
        <p:txBody>
          <a:bodyPr/>
          <a:lstStyle/>
          <a:p>
            <a:r>
              <a:rPr lang="en-GB" dirty="0"/>
              <a:t>Politics and norms and values</a:t>
            </a:r>
          </a:p>
        </p:txBody>
      </p:sp>
      <p:sp>
        <p:nvSpPr>
          <p:cNvPr id="3" name="Content Placeholder 2">
            <a:extLst>
              <a:ext uri="{FF2B5EF4-FFF2-40B4-BE49-F238E27FC236}">
                <a16:creationId xmlns:a16="http://schemas.microsoft.com/office/drawing/2014/main" id="{32A2EC51-82B4-42A5-8F88-7360FE62EAEA}"/>
              </a:ext>
            </a:extLst>
          </p:cNvPr>
          <p:cNvSpPr>
            <a:spLocks noGrp="1"/>
          </p:cNvSpPr>
          <p:nvPr>
            <p:ph idx="1"/>
          </p:nvPr>
        </p:nvSpPr>
        <p:spPr>
          <a:xfrm>
            <a:off x="0" y="908720"/>
            <a:ext cx="11928648" cy="4608513"/>
          </a:xfrm>
        </p:spPr>
        <p:txBody>
          <a:bodyPr/>
          <a:lstStyle/>
          <a:p>
            <a:r>
              <a:rPr lang="en-GB" dirty="0"/>
              <a:t>What constitutes a scandal in one country may not be a problem in another country’s political system. </a:t>
            </a:r>
          </a:p>
          <a:p>
            <a:r>
              <a:rPr lang="en-GB" dirty="0"/>
              <a:t>In the Nordic countries, corruption is not acceptable within the political system and once caught, the politician must resign. </a:t>
            </a:r>
          </a:p>
          <a:p>
            <a:r>
              <a:rPr lang="en-GB" dirty="0"/>
              <a:t>In southern Europe, however, involvement in a corruption scandal does not necessarily mean the end of a politician’s career. A politician may be involved for several years in corruption proceedings but stay in his/her post, despite being investigated for embezzlement for example. </a:t>
            </a:r>
          </a:p>
        </p:txBody>
      </p:sp>
      <p:sp>
        <p:nvSpPr>
          <p:cNvPr id="4" name="Date Placeholder 3">
            <a:extLst>
              <a:ext uri="{FF2B5EF4-FFF2-40B4-BE49-F238E27FC236}">
                <a16:creationId xmlns:a16="http://schemas.microsoft.com/office/drawing/2014/main" id="{B0299839-0609-41D0-BF52-741D77F20D20}"/>
              </a:ext>
            </a:extLst>
          </p:cNvPr>
          <p:cNvSpPr>
            <a:spLocks noGrp="1"/>
          </p:cNvSpPr>
          <p:nvPr>
            <p:ph type="dt" sz="half" idx="10"/>
          </p:nvPr>
        </p:nvSpPr>
        <p:spPr/>
        <p:txBody>
          <a:bodyPr/>
          <a:lstStyle/>
          <a:p>
            <a:pPr>
              <a:defRPr/>
            </a:pPr>
            <a:fld id="{2303D31F-598B-47EE-BA37-93F097A3D676}" type="datetime1">
              <a:rPr lang="en-GB" altLang="en-US" smtClean="0"/>
              <a:pPr>
                <a:defRPr/>
              </a:pPr>
              <a:t>26/09/2020</a:t>
            </a:fld>
            <a:endParaRPr lang="en-GB" altLang="en-US"/>
          </a:p>
        </p:txBody>
      </p:sp>
      <p:sp>
        <p:nvSpPr>
          <p:cNvPr id="5" name="Slide Number Placeholder 4">
            <a:extLst>
              <a:ext uri="{FF2B5EF4-FFF2-40B4-BE49-F238E27FC236}">
                <a16:creationId xmlns:a16="http://schemas.microsoft.com/office/drawing/2014/main" id="{967F5582-B759-458F-8373-088B94FA382F}"/>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3547135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B6535-9238-48C8-8FF4-5238A4EF496E}"/>
              </a:ext>
            </a:extLst>
          </p:cNvPr>
          <p:cNvSpPr>
            <a:spLocks noGrp="1"/>
          </p:cNvSpPr>
          <p:nvPr>
            <p:ph type="title"/>
          </p:nvPr>
        </p:nvSpPr>
        <p:spPr>
          <a:xfrm>
            <a:off x="609600" y="114299"/>
            <a:ext cx="10972800" cy="722413"/>
          </a:xfrm>
        </p:spPr>
        <p:txBody>
          <a:bodyPr/>
          <a:lstStyle/>
          <a:p>
            <a:r>
              <a:rPr lang="en-GB" dirty="0"/>
              <a:t>Politics and norms and values</a:t>
            </a:r>
          </a:p>
        </p:txBody>
      </p:sp>
      <p:sp>
        <p:nvSpPr>
          <p:cNvPr id="3" name="Content Placeholder 2">
            <a:extLst>
              <a:ext uri="{FF2B5EF4-FFF2-40B4-BE49-F238E27FC236}">
                <a16:creationId xmlns:a16="http://schemas.microsoft.com/office/drawing/2014/main" id="{6F8C1CDD-7EC5-40F2-99D1-CBC45FA1DE5B}"/>
              </a:ext>
            </a:extLst>
          </p:cNvPr>
          <p:cNvSpPr>
            <a:spLocks noGrp="1"/>
          </p:cNvSpPr>
          <p:nvPr>
            <p:ph idx="1"/>
          </p:nvPr>
        </p:nvSpPr>
        <p:spPr>
          <a:xfrm>
            <a:off x="263352" y="836712"/>
            <a:ext cx="11593288" cy="4680521"/>
          </a:xfrm>
        </p:spPr>
        <p:txBody>
          <a:bodyPr/>
          <a:lstStyle/>
          <a:p>
            <a:r>
              <a:rPr lang="en-GB" dirty="0"/>
              <a:t>Different cultures handles the sexual life of politicians differently. When an affair came to light between a US president and an intern working in the White House, there was a call for the president to be impeached because he had lied about his relationship with the intern during a formal investigation. </a:t>
            </a:r>
          </a:p>
          <a:p>
            <a:r>
              <a:rPr lang="en-GB" dirty="0"/>
              <a:t>In France, however, sex scandals of this nature do not happen. ‘Insiders’ may be aware of a leaders double life but his extramarital relationship is regarded as a private matter. </a:t>
            </a:r>
          </a:p>
        </p:txBody>
      </p:sp>
      <p:sp>
        <p:nvSpPr>
          <p:cNvPr id="4" name="Date Placeholder 3">
            <a:extLst>
              <a:ext uri="{FF2B5EF4-FFF2-40B4-BE49-F238E27FC236}">
                <a16:creationId xmlns:a16="http://schemas.microsoft.com/office/drawing/2014/main" id="{0F565C21-A608-4077-A858-B4DC376F1CFC}"/>
              </a:ext>
            </a:extLst>
          </p:cNvPr>
          <p:cNvSpPr>
            <a:spLocks noGrp="1"/>
          </p:cNvSpPr>
          <p:nvPr>
            <p:ph type="dt" sz="half" idx="10"/>
          </p:nvPr>
        </p:nvSpPr>
        <p:spPr/>
        <p:txBody>
          <a:bodyPr/>
          <a:lstStyle/>
          <a:p>
            <a:pPr>
              <a:defRPr/>
            </a:pPr>
            <a:fld id="{2303D31F-598B-47EE-BA37-93F097A3D676}" type="datetime1">
              <a:rPr lang="en-GB" altLang="en-US" smtClean="0"/>
              <a:pPr>
                <a:defRPr/>
              </a:pPr>
              <a:t>26/09/2020</a:t>
            </a:fld>
            <a:endParaRPr lang="en-GB" altLang="en-US"/>
          </a:p>
        </p:txBody>
      </p:sp>
      <p:sp>
        <p:nvSpPr>
          <p:cNvPr id="5" name="Slide Number Placeholder 4">
            <a:extLst>
              <a:ext uri="{FF2B5EF4-FFF2-40B4-BE49-F238E27FC236}">
                <a16:creationId xmlns:a16="http://schemas.microsoft.com/office/drawing/2014/main" id="{7B475C33-41FE-4E75-A2B7-BC225DA87F87}"/>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10732541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FB91F-05DA-4BFE-B94B-3DEA63EE1FA1}"/>
              </a:ext>
            </a:extLst>
          </p:cNvPr>
          <p:cNvSpPr>
            <a:spLocks noGrp="1"/>
          </p:cNvSpPr>
          <p:nvPr>
            <p:ph type="title"/>
          </p:nvPr>
        </p:nvSpPr>
        <p:spPr/>
        <p:txBody>
          <a:bodyPr/>
          <a:lstStyle/>
          <a:p>
            <a:r>
              <a:rPr lang="en-GB" dirty="0"/>
              <a:t>Politics and norms and values</a:t>
            </a:r>
          </a:p>
        </p:txBody>
      </p:sp>
      <p:sp>
        <p:nvSpPr>
          <p:cNvPr id="3" name="Content Placeholder 2">
            <a:extLst>
              <a:ext uri="{FF2B5EF4-FFF2-40B4-BE49-F238E27FC236}">
                <a16:creationId xmlns:a16="http://schemas.microsoft.com/office/drawing/2014/main" id="{D9B2B7D0-D326-4B3B-A6D5-C629B6E7B225}"/>
              </a:ext>
            </a:extLst>
          </p:cNvPr>
          <p:cNvSpPr>
            <a:spLocks noGrp="1"/>
          </p:cNvSpPr>
          <p:nvPr>
            <p:ph idx="1"/>
          </p:nvPr>
        </p:nvSpPr>
        <p:spPr/>
        <p:txBody>
          <a:bodyPr/>
          <a:lstStyle/>
          <a:p>
            <a:r>
              <a:rPr lang="en-GB" dirty="0"/>
              <a:t>Homosexual politicians may not be accepted in many countries, e.g. Cameroon.</a:t>
            </a:r>
          </a:p>
          <a:p>
            <a:r>
              <a:rPr lang="en-GB" dirty="0"/>
              <a:t>In the Netherlands, for example, a country where marriage between homosexuals is allowed by law, their sexual orientation is again regarded as a private matter. </a:t>
            </a:r>
          </a:p>
        </p:txBody>
      </p:sp>
      <p:sp>
        <p:nvSpPr>
          <p:cNvPr id="4" name="Date Placeholder 3">
            <a:extLst>
              <a:ext uri="{FF2B5EF4-FFF2-40B4-BE49-F238E27FC236}">
                <a16:creationId xmlns:a16="http://schemas.microsoft.com/office/drawing/2014/main" id="{8DE5879F-6F7C-4C0D-AF8F-A0518DD789C1}"/>
              </a:ext>
            </a:extLst>
          </p:cNvPr>
          <p:cNvSpPr>
            <a:spLocks noGrp="1"/>
          </p:cNvSpPr>
          <p:nvPr>
            <p:ph type="dt" sz="half" idx="10"/>
          </p:nvPr>
        </p:nvSpPr>
        <p:spPr/>
        <p:txBody>
          <a:bodyPr/>
          <a:lstStyle/>
          <a:p>
            <a:pPr>
              <a:defRPr/>
            </a:pPr>
            <a:fld id="{2303D31F-598B-47EE-BA37-93F097A3D676}" type="datetime1">
              <a:rPr lang="en-GB" altLang="en-US" smtClean="0"/>
              <a:pPr>
                <a:defRPr/>
              </a:pPr>
              <a:t>26/09/2020</a:t>
            </a:fld>
            <a:endParaRPr lang="en-GB" altLang="en-US"/>
          </a:p>
        </p:txBody>
      </p:sp>
      <p:sp>
        <p:nvSpPr>
          <p:cNvPr id="5" name="Slide Number Placeholder 4">
            <a:extLst>
              <a:ext uri="{FF2B5EF4-FFF2-40B4-BE49-F238E27FC236}">
                <a16:creationId xmlns:a16="http://schemas.microsoft.com/office/drawing/2014/main" id="{175F2A8A-5D24-4EF2-982F-C1F8444B832D}"/>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5201624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326C0-5763-4496-8D22-C53C45175765}"/>
              </a:ext>
            </a:extLst>
          </p:cNvPr>
          <p:cNvSpPr>
            <a:spLocks noGrp="1"/>
          </p:cNvSpPr>
          <p:nvPr>
            <p:ph type="title"/>
          </p:nvPr>
        </p:nvSpPr>
        <p:spPr/>
        <p:txBody>
          <a:bodyPr/>
          <a:lstStyle/>
          <a:p>
            <a:r>
              <a:rPr lang="en-GB" dirty="0"/>
              <a:t>Cultural assumptions in management</a:t>
            </a:r>
          </a:p>
        </p:txBody>
      </p:sp>
      <p:sp>
        <p:nvSpPr>
          <p:cNvPr id="3" name="Content Placeholder 2">
            <a:extLst>
              <a:ext uri="{FF2B5EF4-FFF2-40B4-BE49-F238E27FC236}">
                <a16:creationId xmlns:a16="http://schemas.microsoft.com/office/drawing/2014/main" id="{A2A98E1B-D611-42D1-A7F4-360B580A6EBC}"/>
              </a:ext>
            </a:extLst>
          </p:cNvPr>
          <p:cNvSpPr>
            <a:spLocks noGrp="1"/>
          </p:cNvSpPr>
          <p:nvPr>
            <p:ph idx="1"/>
          </p:nvPr>
        </p:nvSpPr>
        <p:spPr>
          <a:xfrm>
            <a:off x="334433" y="1196752"/>
            <a:ext cx="11522207" cy="4320481"/>
          </a:xfrm>
        </p:spPr>
        <p:txBody>
          <a:bodyPr/>
          <a:lstStyle/>
          <a:p>
            <a:r>
              <a:rPr lang="en-GB" dirty="0"/>
              <a:t>Schein, 2004: 14 defines culture as a set of basic assumptions – shared solutions to universal problems of external adaptation (how to survive) and internal integration (how to stay together) – which have evolved over time and are handed down from one generation to the next. </a:t>
            </a:r>
          </a:p>
          <a:p>
            <a:r>
              <a:rPr lang="en-GB" dirty="0"/>
              <a:t>This definition raised many questions for example whether management within a culture assume that it can control nature or to what extent is it controlled by nature?</a:t>
            </a:r>
          </a:p>
        </p:txBody>
      </p:sp>
      <p:sp>
        <p:nvSpPr>
          <p:cNvPr id="4" name="Date Placeholder 3">
            <a:extLst>
              <a:ext uri="{FF2B5EF4-FFF2-40B4-BE49-F238E27FC236}">
                <a16:creationId xmlns:a16="http://schemas.microsoft.com/office/drawing/2014/main" id="{F5FA7196-9EC6-49AC-AEE2-8F3BCE5D5458}"/>
              </a:ext>
            </a:extLst>
          </p:cNvPr>
          <p:cNvSpPr>
            <a:spLocks noGrp="1"/>
          </p:cNvSpPr>
          <p:nvPr>
            <p:ph type="dt" sz="half" idx="10"/>
          </p:nvPr>
        </p:nvSpPr>
        <p:spPr/>
        <p:txBody>
          <a:bodyPr/>
          <a:lstStyle/>
          <a:p>
            <a:pPr>
              <a:defRPr/>
            </a:pPr>
            <a:fld id="{2303D31F-598B-47EE-BA37-93F097A3D676}" type="datetime1">
              <a:rPr lang="en-GB" altLang="en-US" smtClean="0"/>
              <a:pPr>
                <a:defRPr/>
              </a:pPr>
              <a:t>26/09/2020</a:t>
            </a:fld>
            <a:endParaRPr lang="en-GB" altLang="en-US"/>
          </a:p>
        </p:txBody>
      </p:sp>
      <p:sp>
        <p:nvSpPr>
          <p:cNvPr id="5" name="Slide Number Placeholder 4">
            <a:extLst>
              <a:ext uri="{FF2B5EF4-FFF2-40B4-BE49-F238E27FC236}">
                <a16:creationId xmlns:a16="http://schemas.microsoft.com/office/drawing/2014/main" id="{B90392E7-E6D8-4121-AC6A-8E581BCF7631}"/>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5132597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47A90-50F5-45C8-8115-CDF4D30ED4F8}"/>
              </a:ext>
            </a:extLst>
          </p:cNvPr>
          <p:cNvSpPr>
            <a:spLocks noGrp="1"/>
          </p:cNvSpPr>
          <p:nvPr>
            <p:ph type="title"/>
          </p:nvPr>
        </p:nvSpPr>
        <p:spPr/>
        <p:txBody>
          <a:bodyPr/>
          <a:lstStyle/>
          <a:p>
            <a:r>
              <a:rPr lang="en-GB" dirty="0"/>
              <a:t>Cultural assumptions in management</a:t>
            </a:r>
          </a:p>
        </p:txBody>
      </p:sp>
      <p:sp>
        <p:nvSpPr>
          <p:cNvPr id="3" name="Content Placeholder 2">
            <a:extLst>
              <a:ext uri="{FF2B5EF4-FFF2-40B4-BE49-F238E27FC236}">
                <a16:creationId xmlns:a16="http://schemas.microsoft.com/office/drawing/2014/main" id="{778391D7-84BF-4FED-B92B-A2A070B9A306}"/>
              </a:ext>
            </a:extLst>
          </p:cNvPr>
          <p:cNvSpPr>
            <a:spLocks noGrp="1"/>
          </p:cNvSpPr>
          <p:nvPr>
            <p:ph idx="1"/>
          </p:nvPr>
        </p:nvSpPr>
        <p:spPr/>
        <p:txBody>
          <a:bodyPr/>
          <a:lstStyle/>
          <a:p>
            <a:r>
              <a:rPr lang="en-GB" dirty="0"/>
              <a:t>The questions raised by Schein on cultural assumptions of organisations imply that management in an international context has not only to take account of the norms and values of the specific culture of a company, but also of its cultural assumptions.</a:t>
            </a:r>
          </a:p>
          <a:p>
            <a:r>
              <a:rPr lang="en-GB" dirty="0"/>
              <a:t> </a:t>
            </a:r>
          </a:p>
        </p:txBody>
      </p:sp>
      <p:sp>
        <p:nvSpPr>
          <p:cNvPr id="4" name="Date Placeholder 3">
            <a:extLst>
              <a:ext uri="{FF2B5EF4-FFF2-40B4-BE49-F238E27FC236}">
                <a16:creationId xmlns:a16="http://schemas.microsoft.com/office/drawing/2014/main" id="{8AA7DA15-94AA-4F92-A7CD-C37A45014208}"/>
              </a:ext>
            </a:extLst>
          </p:cNvPr>
          <p:cNvSpPr>
            <a:spLocks noGrp="1"/>
          </p:cNvSpPr>
          <p:nvPr>
            <p:ph type="dt" sz="half" idx="10"/>
          </p:nvPr>
        </p:nvSpPr>
        <p:spPr/>
        <p:txBody>
          <a:bodyPr/>
          <a:lstStyle/>
          <a:p>
            <a:pPr>
              <a:defRPr/>
            </a:pPr>
            <a:fld id="{2303D31F-598B-47EE-BA37-93F097A3D676}" type="datetime1">
              <a:rPr lang="en-GB" altLang="en-US" smtClean="0"/>
              <a:pPr>
                <a:defRPr/>
              </a:pPr>
              <a:t>26/09/2020</a:t>
            </a:fld>
            <a:endParaRPr lang="en-GB" altLang="en-US"/>
          </a:p>
        </p:txBody>
      </p:sp>
      <p:sp>
        <p:nvSpPr>
          <p:cNvPr id="5" name="Slide Number Placeholder 4">
            <a:extLst>
              <a:ext uri="{FF2B5EF4-FFF2-40B4-BE49-F238E27FC236}">
                <a16:creationId xmlns:a16="http://schemas.microsoft.com/office/drawing/2014/main" id="{696BE631-E35A-4F59-AAD5-2F48ACBB7764}"/>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5728947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28FF6-9FCF-4765-B5D2-3EDBA44B30D0}"/>
              </a:ext>
            </a:extLst>
          </p:cNvPr>
          <p:cNvSpPr>
            <a:spLocks noGrp="1"/>
          </p:cNvSpPr>
          <p:nvPr>
            <p:ph type="title"/>
          </p:nvPr>
        </p:nvSpPr>
        <p:spPr>
          <a:xfrm>
            <a:off x="609600" y="114299"/>
            <a:ext cx="10972800" cy="866429"/>
          </a:xfrm>
        </p:spPr>
        <p:txBody>
          <a:bodyPr/>
          <a:lstStyle/>
          <a:p>
            <a:r>
              <a:rPr lang="en-GB" dirty="0"/>
              <a:t>Levels of Culture</a:t>
            </a:r>
          </a:p>
        </p:txBody>
      </p:sp>
      <p:sp>
        <p:nvSpPr>
          <p:cNvPr id="3" name="Content Placeholder 2">
            <a:extLst>
              <a:ext uri="{FF2B5EF4-FFF2-40B4-BE49-F238E27FC236}">
                <a16:creationId xmlns:a16="http://schemas.microsoft.com/office/drawing/2014/main" id="{A5B7F297-8A38-4D3D-AD04-49273CFD6B25}"/>
              </a:ext>
            </a:extLst>
          </p:cNvPr>
          <p:cNvSpPr>
            <a:spLocks noGrp="1"/>
          </p:cNvSpPr>
          <p:nvPr>
            <p:ph idx="1"/>
          </p:nvPr>
        </p:nvSpPr>
        <p:spPr>
          <a:xfrm>
            <a:off x="609600" y="836712"/>
            <a:ext cx="11247040" cy="4680521"/>
          </a:xfrm>
        </p:spPr>
        <p:txBody>
          <a:bodyPr/>
          <a:lstStyle/>
          <a:p>
            <a:r>
              <a:rPr lang="en-GB" dirty="0"/>
              <a:t>At the level of a family, a culture can develop in a context where a group of people have a shared experience. Members of a family can share a life together and develop a certain togetherness through undergoing experiences inside and outside the home. </a:t>
            </a:r>
          </a:p>
          <a:p>
            <a:r>
              <a:rPr lang="en-GB" dirty="0"/>
              <a:t>Small groups without blood relations can develop the same closeness through sharing a pastime, a hobby or occupation; the experience they share may be rich enough to allow a culture to be formed (Schein, 1999). </a:t>
            </a:r>
          </a:p>
        </p:txBody>
      </p:sp>
      <p:sp>
        <p:nvSpPr>
          <p:cNvPr id="4" name="Date Placeholder 3">
            <a:extLst>
              <a:ext uri="{FF2B5EF4-FFF2-40B4-BE49-F238E27FC236}">
                <a16:creationId xmlns:a16="http://schemas.microsoft.com/office/drawing/2014/main" id="{CB4FF6B9-F936-47D0-ABDB-5E111E50ADA6}"/>
              </a:ext>
            </a:extLst>
          </p:cNvPr>
          <p:cNvSpPr>
            <a:spLocks noGrp="1"/>
          </p:cNvSpPr>
          <p:nvPr>
            <p:ph type="dt" sz="half" idx="10"/>
          </p:nvPr>
        </p:nvSpPr>
        <p:spPr/>
        <p:txBody>
          <a:bodyPr/>
          <a:lstStyle/>
          <a:p>
            <a:pPr>
              <a:defRPr/>
            </a:pPr>
            <a:fld id="{2303D31F-598B-47EE-BA37-93F097A3D676}" type="datetime1">
              <a:rPr lang="en-GB" altLang="en-US" smtClean="0"/>
              <a:pPr>
                <a:defRPr/>
              </a:pPr>
              <a:t>26/09/2020</a:t>
            </a:fld>
            <a:endParaRPr lang="en-GB" altLang="en-US"/>
          </a:p>
        </p:txBody>
      </p:sp>
      <p:sp>
        <p:nvSpPr>
          <p:cNvPr id="5" name="Slide Number Placeholder 4">
            <a:extLst>
              <a:ext uri="{FF2B5EF4-FFF2-40B4-BE49-F238E27FC236}">
                <a16:creationId xmlns:a16="http://schemas.microsoft.com/office/drawing/2014/main" id="{08EFB093-D9DA-44BD-8869-D3155E0FDD37}"/>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1240005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D7107-5E58-4C8F-9336-40FD94B292B5}"/>
              </a:ext>
            </a:extLst>
          </p:cNvPr>
          <p:cNvSpPr>
            <a:spLocks noGrp="1"/>
          </p:cNvSpPr>
          <p:nvPr>
            <p:ph type="title"/>
          </p:nvPr>
        </p:nvSpPr>
        <p:spPr>
          <a:xfrm>
            <a:off x="609600" y="114299"/>
            <a:ext cx="10972800" cy="650405"/>
          </a:xfrm>
        </p:spPr>
        <p:txBody>
          <a:bodyPr/>
          <a:lstStyle/>
          <a:p>
            <a:r>
              <a:rPr lang="en-GB" dirty="0"/>
              <a:t>Levels of Culture</a:t>
            </a:r>
          </a:p>
        </p:txBody>
      </p:sp>
      <p:sp>
        <p:nvSpPr>
          <p:cNvPr id="3" name="Content Placeholder 2">
            <a:extLst>
              <a:ext uri="{FF2B5EF4-FFF2-40B4-BE49-F238E27FC236}">
                <a16:creationId xmlns:a16="http://schemas.microsoft.com/office/drawing/2014/main" id="{21651686-3A98-4D24-9BF3-AC3D8456BA4A}"/>
              </a:ext>
            </a:extLst>
          </p:cNvPr>
          <p:cNvSpPr>
            <a:spLocks noGrp="1"/>
          </p:cNvSpPr>
          <p:nvPr>
            <p:ph idx="1"/>
          </p:nvPr>
        </p:nvSpPr>
        <p:spPr>
          <a:xfrm>
            <a:off x="334433" y="764704"/>
            <a:ext cx="11738231" cy="4752529"/>
          </a:xfrm>
        </p:spPr>
        <p:txBody>
          <a:bodyPr/>
          <a:lstStyle/>
          <a:p>
            <a:r>
              <a:rPr lang="en-GB" sz="2800" dirty="0"/>
              <a:t>In a business context, culture can develop at different levels – within a department, functional unit or at the various ranks of a hierarchy. </a:t>
            </a:r>
          </a:p>
          <a:p>
            <a:r>
              <a:rPr lang="en-GB" sz="2800" dirty="0"/>
              <a:t>A company or organisation can develop its own culture, provided that it has what Schein calls ‘sufficient shared history’.</a:t>
            </a:r>
          </a:p>
          <a:p>
            <a:r>
              <a:rPr lang="en-GB" sz="2800" dirty="0"/>
              <a:t>This collective experience can be related to a country’s regions, or regions across countries, or a grouping of nations themselves when they share a common experience, be it language, religion, ethnic origins or a shared historical experience in their development (Schein,1999). </a:t>
            </a:r>
          </a:p>
          <a:p>
            <a:endParaRPr lang="en-GB" sz="2800" dirty="0"/>
          </a:p>
        </p:txBody>
      </p:sp>
      <p:sp>
        <p:nvSpPr>
          <p:cNvPr id="4" name="Date Placeholder 3">
            <a:extLst>
              <a:ext uri="{FF2B5EF4-FFF2-40B4-BE49-F238E27FC236}">
                <a16:creationId xmlns:a16="http://schemas.microsoft.com/office/drawing/2014/main" id="{6DD810F1-2A76-4945-8803-42E0B134C047}"/>
              </a:ext>
            </a:extLst>
          </p:cNvPr>
          <p:cNvSpPr>
            <a:spLocks noGrp="1"/>
          </p:cNvSpPr>
          <p:nvPr>
            <p:ph type="dt" sz="half" idx="10"/>
          </p:nvPr>
        </p:nvSpPr>
        <p:spPr/>
        <p:txBody>
          <a:bodyPr/>
          <a:lstStyle/>
          <a:p>
            <a:pPr>
              <a:defRPr/>
            </a:pPr>
            <a:fld id="{2303D31F-598B-47EE-BA37-93F097A3D676}" type="datetime1">
              <a:rPr lang="en-GB" altLang="en-US" smtClean="0"/>
              <a:pPr>
                <a:defRPr/>
              </a:pPr>
              <a:t>26/09/2020</a:t>
            </a:fld>
            <a:endParaRPr lang="en-GB" altLang="en-US"/>
          </a:p>
        </p:txBody>
      </p:sp>
      <p:sp>
        <p:nvSpPr>
          <p:cNvPr id="5" name="Slide Number Placeholder 4">
            <a:extLst>
              <a:ext uri="{FF2B5EF4-FFF2-40B4-BE49-F238E27FC236}">
                <a16:creationId xmlns:a16="http://schemas.microsoft.com/office/drawing/2014/main" id="{F515697A-246F-4D41-81D0-89653B842047}"/>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35733645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A38D4-ED47-4711-B1F4-E5E476846BF9}"/>
              </a:ext>
            </a:extLst>
          </p:cNvPr>
          <p:cNvSpPr>
            <a:spLocks noGrp="1"/>
          </p:cNvSpPr>
          <p:nvPr>
            <p:ph type="title"/>
          </p:nvPr>
        </p:nvSpPr>
        <p:spPr>
          <a:xfrm>
            <a:off x="334433" y="274638"/>
            <a:ext cx="11247967" cy="1143000"/>
          </a:xfrm>
        </p:spPr>
        <p:txBody>
          <a:bodyPr/>
          <a:lstStyle/>
          <a:p>
            <a:r>
              <a:rPr lang="en-GB" dirty="0"/>
              <a:t>Culture, cultural influences and and Nation</a:t>
            </a:r>
          </a:p>
        </p:txBody>
      </p:sp>
      <p:sp>
        <p:nvSpPr>
          <p:cNvPr id="3" name="Content Placeholder 2">
            <a:extLst>
              <a:ext uri="{FF2B5EF4-FFF2-40B4-BE49-F238E27FC236}">
                <a16:creationId xmlns:a16="http://schemas.microsoft.com/office/drawing/2014/main" id="{2C023D36-5DFE-4E53-A351-B29BB440CB00}"/>
              </a:ext>
            </a:extLst>
          </p:cNvPr>
          <p:cNvSpPr>
            <a:spLocks noGrp="1"/>
          </p:cNvSpPr>
          <p:nvPr>
            <p:ph idx="1"/>
          </p:nvPr>
        </p:nvSpPr>
        <p:spPr>
          <a:xfrm>
            <a:off x="609600" y="1268760"/>
            <a:ext cx="10972800" cy="4248473"/>
          </a:xfrm>
        </p:spPr>
        <p:txBody>
          <a:bodyPr/>
          <a:lstStyle/>
          <a:p>
            <a:r>
              <a:rPr lang="en-GB" dirty="0"/>
              <a:t>A nation may have different cultures and a culture may transcends different nations. </a:t>
            </a:r>
          </a:p>
          <a:p>
            <a:r>
              <a:rPr lang="en-GB" dirty="0"/>
              <a:t>According to Tayeb (2003) although the Kurds are a people with a distinctive cultural identity, they nevertheless live in three nation states – Turkey, Iraq and Iran. </a:t>
            </a:r>
          </a:p>
          <a:p>
            <a:r>
              <a:rPr lang="en-GB" dirty="0"/>
              <a:t>They are an obvious example of one culture that straddles the borders of two or three nations.</a:t>
            </a:r>
          </a:p>
        </p:txBody>
      </p:sp>
      <p:sp>
        <p:nvSpPr>
          <p:cNvPr id="4" name="Date Placeholder 3">
            <a:extLst>
              <a:ext uri="{FF2B5EF4-FFF2-40B4-BE49-F238E27FC236}">
                <a16:creationId xmlns:a16="http://schemas.microsoft.com/office/drawing/2014/main" id="{02AFE785-3F95-45F0-BECF-F583DE6FEDDF}"/>
              </a:ext>
            </a:extLst>
          </p:cNvPr>
          <p:cNvSpPr>
            <a:spLocks noGrp="1"/>
          </p:cNvSpPr>
          <p:nvPr>
            <p:ph type="dt" sz="half" idx="10"/>
          </p:nvPr>
        </p:nvSpPr>
        <p:spPr/>
        <p:txBody>
          <a:bodyPr/>
          <a:lstStyle/>
          <a:p>
            <a:pPr>
              <a:defRPr/>
            </a:pPr>
            <a:fld id="{2303D31F-598B-47EE-BA37-93F097A3D676}" type="datetime1">
              <a:rPr lang="en-GB" altLang="en-US" smtClean="0"/>
              <a:pPr>
                <a:defRPr/>
              </a:pPr>
              <a:t>26/09/2020</a:t>
            </a:fld>
            <a:endParaRPr lang="en-GB" altLang="en-US"/>
          </a:p>
        </p:txBody>
      </p:sp>
      <p:sp>
        <p:nvSpPr>
          <p:cNvPr id="5" name="Slide Number Placeholder 4">
            <a:extLst>
              <a:ext uri="{FF2B5EF4-FFF2-40B4-BE49-F238E27FC236}">
                <a16:creationId xmlns:a16="http://schemas.microsoft.com/office/drawing/2014/main" id="{A692C942-D263-48C9-9427-4CFBA5EC326B}"/>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5425583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BC3C5-4677-4785-8301-3C120808A9D6}"/>
              </a:ext>
            </a:extLst>
          </p:cNvPr>
          <p:cNvSpPr>
            <a:spLocks noGrp="1"/>
          </p:cNvSpPr>
          <p:nvPr>
            <p:ph type="title"/>
          </p:nvPr>
        </p:nvSpPr>
        <p:spPr>
          <a:xfrm>
            <a:off x="609600" y="274638"/>
            <a:ext cx="10972800" cy="706090"/>
          </a:xfrm>
        </p:spPr>
        <p:txBody>
          <a:bodyPr/>
          <a:lstStyle/>
          <a:p>
            <a:r>
              <a:rPr lang="en-GB" dirty="0"/>
              <a:t>Culture and its macro and micro influences.</a:t>
            </a:r>
          </a:p>
        </p:txBody>
      </p:sp>
      <p:sp>
        <p:nvSpPr>
          <p:cNvPr id="3" name="Content Placeholder 2">
            <a:extLst>
              <a:ext uri="{FF2B5EF4-FFF2-40B4-BE49-F238E27FC236}">
                <a16:creationId xmlns:a16="http://schemas.microsoft.com/office/drawing/2014/main" id="{7865D0EB-10F8-44CB-BA1D-E2FA00EDF4EB}"/>
              </a:ext>
            </a:extLst>
          </p:cNvPr>
          <p:cNvSpPr>
            <a:spLocks noGrp="1"/>
          </p:cNvSpPr>
          <p:nvPr>
            <p:ph idx="1"/>
          </p:nvPr>
        </p:nvSpPr>
        <p:spPr>
          <a:xfrm>
            <a:off x="191344" y="980728"/>
            <a:ext cx="11881320" cy="4536505"/>
          </a:xfrm>
        </p:spPr>
        <p:txBody>
          <a:bodyPr/>
          <a:lstStyle/>
          <a:p>
            <a:r>
              <a:rPr lang="en-GB" sz="2800" dirty="0"/>
              <a:t>At the macro level, the laws and institutions of a country must be taken into account when a company conducts its business. These can range from specific employment laws and safety legislation to general economic and social policies. </a:t>
            </a:r>
          </a:p>
          <a:p>
            <a:r>
              <a:rPr lang="en-GB" sz="2800" dirty="0"/>
              <a:t>These laws and institutions are all a reflection of the culture of the nation and are subject to changes due to the political changes in government. </a:t>
            </a:r>
          </a:p>
          <a:p>
            <a:r>
              <a:rPr lang="en-GB" sz="2800" dirty="0"/>
              <a:t>At the micro level, the organisation is influenced by cultural elements relating to employer–employee relationships and to the behaviour among employees.</a:t>
            </a:r>
          </a:p>
          <a:p>
            <a:endParaRPr lang="en-GB" dirty="0"/>
          </a:p>
          <a:p>
            <a:endParaRPr lang="en-GB" dirty="0"/>
          </a:p>
          <a:p>
            <a:endParaRPr lang="en-GB" dirty="0"/>
          </a:p>
        </p:txBody>
      </p:sp>
      <p:sp>
        <p:nvSpPr>
          <p:cNvPr id="4" name="Date Placeholder 3">
            <a:extLst>
              <a:ext uri="{FF2B5EF4-FFF2-40B4-BE49-F238E27FC236}">
                <a16:creationId xmlns:a16="http://schemas.microsoft.com/office/drawing/2014/main" id="{11318A5F-F7E6-4F44-ADE1-9C6A7AC8CAAC}"/>
              </a:ext>
            </a:extLst>
          </p:cNvPr>
          <p:cNvSpPr>
            <a:spLocks noGrp="1"/>
          </p:cNvSpPr>
          <p:nvPr>
            <p:ph type="dt" sz="half" idx="10"/>
          </p:nvPr>
        </p:nvSpPr>
        <p:spPr/>
        <p:txBody>
          <a:bodyPr/>
          <a:lstStyle/>
          <a:p>
            <a:pPr>
              <a:defRPr/>
            </a:pPr>
            <a:fld id="{2303D31F-598B-47EE-BA37-93F097A3D676}" type="datetime1">
              <a:rPr lang="en-GB" altLang="en-US" smtClean="0"/>
              <a:pPr>
                <a:defRPr/>
              </a:pPr>
              <a:t>26/09/2020</a:t>
            </a:fld>
            <a:endParaRPr lang="en-GB" altLang="en-US"/>
          </a:p>
        </p:txBody>
      </p:sp>
      <p:sp>
        <p:nvSpPr>
          <p:cNvPr id="5" name="Slide Number Placeholder 4">
            <a:extLst>
              <a:ext uri="{FF2B5EF4-FFF2-40B4-BE49-F238E27FC236}">
                <a16:creationId xmlns:a16="http://schemas.microsoft.com/office/drawing/2014/main" id="{BF063593-F1B9-4EAF-8BA9-7B9ABDD07967}"/>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30789852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4E77B-A437-43F4-91AF-4FF951767147}"/>
              </a:ext>
            </a:extLst>
          </p:cNvPr>
          <p:cNvSpPr>
            <a:spLocks noGrp="1"/>
          </p:cNvSpPr>
          <p:nvPr>
            <p:ph type="title"/>
          </p:nvPr>
        </p:nvSpPr>
        <p:spPr/>
        <p:txBody>
          <a:bodyPr/>
          <a:lstStyle/>
          <a:p>
            <a:r>
              <a:rPr lang="en-GB" dirty="0"/>
              <a:t>National Culture - Elements</a:t>
            </a:r>
          </a:p>
        </p:txBody>
      </p:sp>
      <p:sp>
        <p:nvSpPr>
          <p:cNvPr id="3" name="Content Placeholder 2">
            <a:extLst>
              <a:ext uri="{FF2B5EF4-FFF2-40B4-BE49-F238E27FC236}">
                <a16:creationId xmlns:a16="http://schemas.microsoft.com/office/drawing/2014/main" id="{5BC243DF-72FE-45F4-B8ED-FB8C1833546F}"/>
              </a:ext>
            </a:extLst>
          </p:cNvPr>
          <p:cNvSpPr>
            <a:spLocks noGrp="1"/>
          </p:cNvSpPr>
          <p:nvPr>
            <p:ph idx="1"/>
          </p:nvPr>
        </p:nvSpPr>
        <p:spPr>
          <a:xfrm>
            <a:off x="609600" y="1600201"/>
            <a:ext cx="11319048" cy="3917032"/>
          </a:xfrm>
        </p:spPr>
        <p:txBody>
          <a:bodyPr/>
          <a:lstStyle/>
          <a:p>
            <a:r>
              <a:rPr lang="en-GB" dirty="0"/>
              <a:t>A cultural thread that makes people from one country distinguishable to the other is called national culture. </a:t>
            </a:r>
          </a:p>
          <a:p>
            <a:r>
              <a:rPr lang="en-GB" dirty="0"/>
              <a:t>Though they can be heterogenous forces around these, it must contain elements that enables a culture to be created.</a:t>
            </a:r>
          </a:p>
          <a:p>
            <a:r>
              <a:rPr lang="en-GB" dirty="0"/>
              <a:t>Two main elements that contributes to its building includes the physical environment and the history of the nation. </a:t>
            </a:r>
          </a:p>
          <a:p>
            <a:endParaRPr lang="en-GB" dirty="0"/>
          </a:p>
          <a:p>
            <a:endParaRPr lang="en-GB" dirty="0"/>
          </a:p>
        </p:txBody>
      </p:sp>
      <p:sp>
        <p:nvSpPr>
          <p:cNvPr id="4" name="Date Placeholder 3">
            <a:extLst>
              <a:ext uri="{FF2B5EF4-FFF2-40B4-BE49-F238E27FC236}">
                <a16:creationId xmlns:a16="http://schemas.microsoft.com/office/drawing/2014/main" id="{97C61BA1-DF14-4D5B-A508-D52B058DBEFA}"/>
              </a:ext>
            </a:extLst>
          </p:cNvPr>
          <p:cNvSpPr>
            <a:spLocks noGrp="1"/>
          </p:cNvSpPr>
          <p:nvPr>
            <p:ph type="dt" sz="half" idx="10"/>
          </p:nvPr>
        </p:nvSpPr>
        <p:spPr/>
        <p:txBody>
          <a:bodyPr/>
          <a:lstStyle/>
          <a:p>
            <a:pPr>
              <a:defRPr/>
            </a:pPr>
            <a:fld id="{2303D31F-598B-47EE-BA37-93F097A3D676}" type="datetime1">
              <a:rPr lang="en-GB" altLang="en-US" smtClean="0"/>
              <a:pPr>
                <a:defRPr/>
              </a:pPr>
              <a:t>26/09/2020</a:t>
            </a:fld>
            <a:endParaRPr lang="en-GB" altLang="en-US"/>
          </a:p>
        </p:txBody>
      </p:sp>
      <p:sp>
        <p:nvSpPr>
          <p:cNvPr id="5" name="Slide Number Placeholder 4">
            <a:extLst>
              <a:ext uri="{FF2B5EF4-FFF2-40B4-BE49-F238E27FC236}">
                <a16:creationId xmlns:a16="http://schemas.microsoft.com/office/drawing/2014/main" id="{E48F281C-3205-47C0-BFE8-A2654C559A50}"/>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6726567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CBC9D-7192-4E7F-8FA1-C62FDAD448AD}"/>
              </a:ext>
            </a:extLst>
          </p:cNvPr>
          <p:cNvSpPr>
            <a:spLocks noGrp="1"/>
          </p:cNvSpPr>
          <p:nvPr>
            <p:ph type="title"/>
          </p:nvPr>
        </p:nvSpPr>
        <p:spPr>
          <a:xfrm>
            <a:off x="609600" y="274638"/>
            <a:ext cx="10972800" cy="562074"/>
          </a:xfrm>
        </p:spPr>
        <p:txBody>
          <a:bodyPr/>
          <a:lstStyle/>
          <a:p>
            <a:r>
              <a:rPr lang="en-GB" dirty="0"/>
              <a:t>National Culture - Institutions</a:t>
            </a:r>
          </a:p>
        </p:txBody>
      </p:sp>
      <p:sp>
        <p:nvSpPr>
          <p:cNvPr id="3" name="Content Placeholder 2">
            <a:extLst>
              <a:ext uri="{FF2B5EF4-FFF2-40B4-BE49-F238E27FC236}">
                <a16:creationId xmlns:a16="http://schemas.microsoft.com/office/drawing/2014/main" id="{3598D8BD-D895-4691-8292-61B0375F3AFB}"/>
              </a:ext>
            </a:extLst>
          </p:cNvPr>
          <p:cNvSpPr>
            <a:spLocks noGrp="1"/>
          </p:cNvSpPr>
          <p:nvPr>
            <p:ph idx="1"/>
          </p:nvPr>
        </p:nvSpPr>
        <p:spPr>
          <a:xfrm>
            <a:off x="191344" y="836712"/>
            <a:ext cx="11881320" cy="4680521"/>
          </a:xfrm>
        </p:spPr>
        <p:txBody>
          <a:bodyPr/>
          <a:lstStyle/>
          <a:p>
            <a:r>
              <a:rPr lang="en-GB" dirty="0"/>
              <a:t>Institutions that contribute to the development of a national culture includes:</a:t>
            </a:r>
          </a:p>
          <a:p>
            <a:r>
              <a:rPr lang="en-GB" dirty="0"/>
              <a:t>Family – this is the basic unit where the culture of a particular environment is instilled. </a:t>
            </a:r>
          </a:p>
          <a:p>
            <a:r>
              <a:rPr lang="en-GB" dirty="0"/>
              <a:t>Religion – a </a:t>
            </a:r>
            <a:r>
              <a:rPr lang="en-GB" dirty="0" err="1"/>
              <a:t>countrys</a:t>
            </a:r>
            <a:r>
              <a:rPr lang="en-GB" dirty="0"/>
              <a:t> religious beliefs can have a significant effect in the way individuals in that nation views the world. </a:t>
            </a:r>
          </a:p>
          <a:p>
            <a:r>
              <a:rPr lang="en-GB" dirty="0"/>
              <a:t>Education – the value system in which the education is based and the choices it makes in terms of its curriculum influences the culture of the nation. </a:t>
            </a:r>
          </a:p>
        </p:txBody>
      </p:sp>
      <p:sp>
        <p:nvSpPr>
          <p:cNvPr id="4" name="Date Placeholder 3">
            <a:extLst>
              <a:ext uri="{FF2B5EF4-FFF2-40B4-BE49-F238E27FC236}">
                <a16:creationId xmlns:a16="http://schemas.microsoft.com/office/drawing/2014/main" id="{02675ECB-D4A8-45B1-B0A0-D00A455112EA}"/>
              </a:ext>
            </a:extLst>
          </p:cNvPr>
          <p:cNvSpPr>
            <a:spLocks noGrp="1"/>
          </p:cNvSpPr>
          <p:nvPr>
            <p:ph type="dt" sz="half" idx="10"/>
          </p:nvPr>
        </p:nvSpPr>
        <p:spPr/>
        <p:txBody>
          <a:bodyPr/>
          <a:lstStyle/>
          <a:p>
            <a:pPr>
              <a:defRPr/>
            </a:pPr>
            <a:fld id="{2303D31F-598B-47EE-BA37-93F097A3D676}" type="datetime1">
              <a:rPr lang="en-GB" altLang="en-US" smtClean="0"/>
              <a:pPr>
                <a:defRPr/>
              </a:pPr>
              <a:t>26/09/2020</a:t>
            </a:fld>
            <a:endParaRPr lang="en-GB" altLang="en-US"/>
          </a:p>
        </p:txBody>
      </p:sp>
      <p:sp>
        <p:nvSpPr>
          <p:cNvPr id="5" name="Slide Number Placeholder 4">
            <a:extLst>
              <a:ext uri="{FF2B5EF4-FFF2-40B4-BE49-F238E27FC236}">
                <a16:creationId xmlns:a16="http://schemas.microsoft.com/office/drawing/2014/main" id="{F2057037-AE85-4C32-A10D-0ECD024A74AA}"/>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9097097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23AAE-FD13-435F-8395-8D774C202189}"/>
              </a:ext>
            </a:extLst>
          </p:cNvPr>
          <p:cNvSpPr>
            <a:spLocks noGrp="1"/>
          </p:cNvSpPr>
          <p:nvPr>
            <p:ph type="title"/>
          </p:nvPr>
        </p:nvSpPr>
        <p:spPr>
          <a:xfrm>
            <a:off x="609600" y="274638"/>
            <a:ext cx="10972800" cy="461045"/>
          </a:xfrm>
        </p:spPr>
        <p:txBody>
          <a:bodyPr/>
          <a:lstStyle/>
          <a:p>
            <a:r>
              <a:rPr lang="en-GB" dirty="0"/>
              <a:t>National Culture - Institutions</a:t>
            </a:r>
          </a:p>
        </p:txBody>
      </p:sp>
      <p:sp>
        <p:nvSpPr>
          <p:cNvPr id="3" name="Content Placeholder 2">
            <a:extLst>
              <a:ext uri="{FF2B5EF4-FFF2-40B4-BE49-F238E27FC236}">
                <a16:creationId xmlns:a16="http://schemas.microsoft.com/office/drawing/2014/main" id="{8261EA00-0872-498D-971E-5D1B9D84D06C}"/>
              </a:ext>
            </a:extLst>
          </p:cNvPr>
          <p:cNvSpPr>
            <a:spLocks noGrp="1"/>
          </p:cNvSpPr>
          <p:nvPr>
            <p:ph idx="1"/>
          </p:nvPr>
        </p:nvSpPr>
        <p:spPr>
          <a:xfrm>
            <a:off x="609600" y="908720"/>
            <a:ext cx="10972800" cy="4608513"/>
          </a:xfrm>
        </p:spPr>
        <p:txBody>
          <a:bodyPr/>
          <a:lstStyle/>
          <a:p>
            <a:r>
              <a:rPr lang="en-GB" dirty="0"/>
              <a:t>Mass communication media – recent advances in media has a great influence on our culture. Newspapers, magazines, television, radio, social media, etc ‘bring people closer together irrespective of their geographical locations, but also in terms of spreading values, attitudes, tastes, meanings and vocabulary – in short, culture’.</a:t>
            </a:r>
          </a:p>
          <a:p>
            <a:r>
              <a:rPr lang="en-GB" dirty="0"/>
              <a:t>Multinational companies – their operations can influence the way people live and work, and how goods are promoted. </a:t>
            </a:r>
          </a:p>
        </p:txBody>
      </p:sp>
      <p:sp>
        <p:nvSpPr>
          <p:cNvPr id="4" name="Date Placeholder 3">
            <a:extLst>
              <a:ext uri="{FF2B5EF4-FFF2-40B4-BE49-F238E27FC236}">
                <a16:creationId xmlns:a16="http://schemas.microsoft.com/office/drawing/2014/main" id="{5A4885DD-9E62-441C-8DE8-8F346A5866D6}"/>
              </a:ext>
            </a:extLst>
          </p:cNvPr>
          <p:cNvSpPr>
            <a:spLocks noGrp="1"/>
          </p:cNvSpPr>
          <p:nvPr>
            <p:ph type="dt" sz="half" idx="10"/>
          </p:nvPr>
        </p:nvSpPr>
        <p:spPr/>
        <p:txBody>
          <a:bodyPr/>
          <a:lstStyle/>
          <a:p>
            <a:pPr>
              <a:defRPr/>
            </a:pPr>
            <a:fld id="{2303D31F-598B-47EE-BA37-93F097A3D676}" type="datetime1">
              <a:rPr lang="en-GB" altLang="en-US" smtClean="0"/>
              <a:pPr>
                <a:defRPr/>
              </a:pPr>
              <a:t>26/09/2020</a:t>
            </a:fld>
            <a:endParaRPr lang="en-GB" altLang="en-US"/>
          </a:p>
        </p:txBody>
      </p:sp>
      <p:sp>
        <p:nvSpPr>
          <p:cNvPr id="5" name="Slide Number Placeholder 4">
            <a:extLst>
              <a:ext uri="{FF2B5EF4-FFF2-40B4-BE49-F238E27FC236}">
                <a16:creationId xmlns:a16="http://schemas.microsoft.com/office/drawing/2014/main" id="{2E2AF8B5-83EE-4EE6-95C4-B9BBC0553463}"/>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38635682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A21C4-BA4E-4063-BDE0-B08D49FA095C}"/>
              </a:ext>
            </a:extLst>
          </p:cNvPr>
          <p:cNvSpPr>
            <a:spLocks noGrp="1"/>
          </p:cNvSpPr>
          <p:nvPr>
            <p:ph type="title"/>
          </p:nvPr>
        </p:nvSpPr>
        <p:spPr/>
        <p:txBody>
          <a:bodyPr/>
          <a:lstStyle/>
          <a:p>
            <a:r>
              <a:rPr lang="en-GB" dirty="0"/>
              <a:t>Organisational culture. </a:t>
            </a:r>
          </a:p>
        </p:txBody>
      </p:sp>
      <p:sp>
        <p:nvSpPr>
          <p:cNvPr id="3" name="Content Placeholder 2">
            <a:extLst>
              <a:ext uri="{FF2B5EF4-FFF2-40B4-BE49-F238E27FC236}">
                <a16:creationId xmlns:a16="http://schemas.microsoft.com/office/drawing/2014/main" id="{98FD4D3F-6C83-4A77-8265-1AB9C25F323F}"/>
              </a:ext>
            </a:extLst>
          </p:cNvPr>
          <p:cNvSpPr>
            <a:spLocks noGrp="1"/>
          </p:cNvSpPr>
          <p:nvPr>
            <p:ph idx="1"/>
          </p:nvPr>
        </p:nvSpPr>
        <p:spPr>
          <a:xfrm>
            <a:off x="334433" y="1196753"/>
            <a:ext cx="11666223" cy="4320480"/>
          </a:xfrm>
        </p:spPr>
        <p:txBody>
          <a:bodyPr/>
          <a:lstStyle/>
          <a:p>
            <a:r>
              <a:rPr lang="en-GB" dirty="0"/>
              <a:t>These relates to how cultural elements affect the </a:t>
            </a:r>
            <a:r>
              <a:rPr lang="en-GB" dirty="0" err="1"/>
              <a:t>waya</a:t>
            </a:r>
            <a:r>
              <a:rPr lang="en-GB" dirty="0"/>
              <a:t> company’s strategy is determined, goals are established and how the organisation operates. Furthermore, the key personnel involved are influenced by their own cultural backgrounds and shared experience since these have helped shape their own values and perceptions. </a:t>
            </a:r>
          </a:p>
          <a:p>
            <a:r>
              <a:rPr lang="en-GB" dirty="0"/>
              <a:t>organisational culture is the acceptance – in a tacit or formal way – of norms of specific behaviour by the members of an organisation (Schein, 1990). </a:t>
            </a:r>
          </a:p>
        </p:txBody>
      </p:sp>
      <p:sp>
        <p:nvSpPr>
          <p:cNvPr id="4" name="Date Placeholder 3">
            <a:extLst>
              <a:ext uri="{FF2B5EF4-FFF2-40B4-BE49-F238E27FC236}">
                <a16:creationId xmlns:a16="http://schemas.microsoft.com/office/drawing/2014/main" id="{32977A63-9655-4BF2-8E2F-24280CCCEB9C}"/>
              </a:ext>
            </a:extLst>
          </p:cNvPr>
          <p:cNvSpPr>
            <a:spLocks noGrp="1"/>
          </p:cNvSpPr>
          <p:nvPr>
            <p:ph type="dt" sz="half" idx="10"/>
          </p:nvPr>
        </p:nvSpPr>
        <p:spPr/>
        <p:txBody>
          <a:bodyPr/>
          <a:lstStyle/>
          <a:p>
            <a:pPr>
              <a:defRPr/>
            </a:pPr>
            <a:fld id="{2303D31F-598B-47EE-BA37-93F097A3D676}" type="datetime1">
              <a:rPr lang="en-GB" altLang="en-US" smtClean="0"/>
              <a:pPr>
                <a:defRPr/>
              </a:pPr>
              <a:t>26/09/2020</a:t>
            </a:fld>
            <a:endParaRPr lang="en-GB" altLang="en-US"/>
          </a:p>
        </p:txBody>
      </p:sp>
      <p:sp>
        <p:nvSpPr>
          <p:cNvPr id="5" name="Slide Number Placeholder 4">
            <a:extLst>
              <a:ext uri="{FF2B5EF4-FFF2-40B4-BE49-F238E27FC236}">
                <a16:creationId xmlns:a16="http://schemas.microsoft.com/office/drawing/2014/main" id="{3DAE77DD-8978-4C2F-8DCF-23185C7346A3}"/>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39048926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0FADF-313B-457B-9616-F68314A4A925}"/>
              </a:ext>
            </a:extLst>
          </p:cNvPr>
          <p:cNvSpPr>
            <a:spLocks noGrp="1"/>
          </p:cNvSpPr>
          <p:nvPr>
            <p:ph type="title"/>
          </p:nvPr>
        </p:nvSpPr>
        <p:spPr/>
        <p:txBody>
          <a:bodyPr/>
          <a:lstStyle/>
          <a:p>
            <a:r>
              <a:rPr lang="en-GB" dirty="0"/>
              <a:t>Corporate Culture</a:t>
            </a:r>
          </a:p>
        </p:txBody>
      </p:sp>
      <p:sp>
        <p:nvSpPr>
          <p:cNvPr id="3" name="Content Placeholder 2">
            <a:extLst>
              <a:ext uri="{FF2B5EF4-FFF2-40B4-BE49-F238E27FC236}">
                <a16:creationId xmlns:a16="http://schemas.microsoft.com/office/drawing/2014/main" id="{08A9C42F-1122-4317-9FEA-BB40EDF64F83}"/>
              </a:ext>
            </a:extLst>
          </p:cNvPr>
          <p:cNvSpPr>
            <a:spLocks noGrp="1"/>
          </p:cNvSpPr>
          <p:nvPr>
            <p:ph idx="1"/>
          </p:nvPr>
        </p:nvSpPr>
        <p:spPr/>
        <p:txBody>
          <a:bodyPr/>
          <a:lstStyle/>
          <a:p>
            <a:r>
              <a:rPr lang="en-GB" dirty="0"/>
              <a:t>This is an extension of a company’s organisational culture. </a:t>
            </a:r>
          </a:p>
          <a:p>
            <a:r>
              <a:rPr lang="en-GB" dirty="0"/>
              <a:t>If an organisation develops into a multinational conglomerate, the culture at corporate headquarters may influence that of its subsidiaries. In the same way, a firm involved in a joint venture with a company from another country may well find that the presence of the ‘foreign’ partners influences the underlying culture of the firm. </a:t>
            </a:r>
          </a:p>
          <a:p>
            <a:r>
              <a:rPr lang="en-GB" dirty="0"/>
              <a:t>Corporate culture can have its basis on an organisational culture, national or international culture </a:t>
            </a:r>
          </a:p>
        </p:txBody>
      </p:sp>
      <p:sp>
        <p:nvSpPr>
          <p:cNvPr id="4" name="Date Placeholder 3">
            <a:extLst>
              <a:ext uri="{FF2B5EF4-FFF2-40B4-BE49-F238E27FC236}">
                <a16:creationId xmlns:a16="http://schemas.microsoft.com/office/drawing/2014/main" id="{0F8F7D18-59DF-44F1-8074-B920742B038A}"/>
              </a:ext>
            </a:extLst>
          </p:cNvPr>
          <p:cNvSpPr>
            <a:spLocks noGrp="1"/>
          </p:cNvSpPr>
          <p:nvPr>
            <p:ph type="dt" sz="half" idx="10"/>
          </p:nvPr>
        </p:nvSpPr>
        <p:spPr/>
        <p:txBody>
          <a:bodyPr/>
          <a:lstStyle/>
          <a:p>
            <a:pPr>
              <a:defRPr/>
            </a:pPr>
            <a:fld id="{2303D31F-598B-47EE-BA37-93F097A3D676}" type="datetime1">
              <a:rPr lang="en-GB" altLang="en-US" smtClean="0"/>
              <a:pPr>
                <a:defRPr/>
              </a:pPr>
              <a:t>26/09/2020</a:t>
            </a:fld>
            <a:endParaRPr lang="en-GB" altLang="en-US"/>
          </a:p>
        </p:txBody>
      </p:sp>
      <p:sp>
        <p:nvSpPr>
          <p:cNvPr id="5" name="Slide Number Placeholder 4">
            <a:extLst>
              <a:ext uri="{FF2B5EF4-FFF2-40B4-BE49-F238E27FC236}">
                <a16:creationId xmlns:a16="http://schemas.microsoft.com/office/drawing/2014/main" id="{769D5EC6-2F12-4616-A6A1-3C9FB7D6BF3A}"/>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10420518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46145-1179-426A-A83C-F2C03390D406}"/>
              </a:ext>
            </a:extLst>
          </p:cNvPr>
          <p:cNvSpPr>
            <a:spLocks noGrp="1"/>
          </p:cNvSpPr>
          <p:nvPr>
            <p:ph type="title"/>
          </p:nvPr>
        </p:nvSpPr>
        <p:spPr>
          <a:xfrm>
            <a:off x="609600" y="114299"/>
            <a:ext cx="10972800" cy="578397"/>
          </a:xfrm>
        </p:spPr>
        <p:txBody>
          <a:bodyPr/>
          <a:lstStyle/>
          <a:p>
            <a:r>
              <a:rPr lang="en-GB" dirty="0"/>
              <a:t>References.</a:t>
            </a:r>
          </a:p>
        </p:txBody>
      </p:sp>
      <p:sp>
        <p:nvSpPr>
          <p:cNvPr id="3" name="Content Placeholder 2">
            <a:extLst>
              <a:ext uri="{FF2B5EF4-FFF2-40B4-BE49-F238E27FC236}">
                <a16:creationId xmlns:a16="http://schemas.microsoft.com/office/drawing/2014/main" id="{BF89E757-72B7-4427-B752-745CB064D84E}"/>
              </a:ext>
            </a:extLst>
          </p:cNvPr>
          <p:cNvSpPr>
            <a:spLocks noGrp="1"/>
          </p:cNvSpPr>
          <p:nvPr>
            <p:ph idx="1"/>
          </p:nvPr>
        </p:nvSpPr>
        <p:spPr>
          <a:xfrm>
            <a:off x="334433" y="692696"/>
            <a:ext cx="11522207" cy="4824537"/>
          </a:xfrm>
        </p:spPr>
        <p:txBody>
          <a:bodyPr/>
          <a:lstStyle/>
          <a:p>
            <a:r>
              <a:rPr lang="fr-FR" sz="2800" dirty="0" err="1"/>
              <a:t>Ruano-Borbalan</a:t>
            </a:r>
            <a:r>
              <a:rPr lang="fr-FR" sz="2800" dirty="0"/>
              <a:t>, J.-C. (2002) ‘Valeurs et cultures: allons-nous devenir post-modernes?’ in Journet, N. (</a:t>
            </a:r>
            <a:r>
              <a:rPr lang="fr-FR" sz="2800" dirty="0" err="1"/>
              <a:t>ed</a:t>
            </a:r>
            <a:r>
              <a:rPr lang="fr-FR" sz="2800" dirty="0"/>
              <a:t>.), La culture , Auxerre: Sciences Humaines Editions: 335–342. </a:t>
            </a:r>
          </a:p>
          <a:p>
            <a:r>
              <a:rPr lang="fr-FR" sz="2800" dirty="0"/>
              <a:t>Hofstede, G. (1980) </a:t>
            </a:r>
            <a:r>
              <a:rPr lang="fr-FR" sz="2800" dirty="0" err="1"/>
              <a:t>Culture’s</a:t>
            </a:r>
            <a:r>
              <a:rPr lang="fr-FR" sz="2800" dirty="0"/>
              <a:t> </a:t>
            </a:r>
            <a:r>
              <a:rPr lang="fr-FR" sz="2800" dirty="0" err="1"/>
              <a:t>Consequences</a:t>
            </a:r>
            <a:r>
              <a:rPr lang="fr-FR" sz="2800" dirty="0"/>
              <a:t>, London: Sage. </a:t>
            </a:r>
          </a:p>
          <a:p>
            <a:r>
              <a:rPr lang="en-GB" sz="2800" dirty="0"/>
              <a:t>Schein, E.H. (1999) The Corporate Culture Survival Guide , San Francisco, CA: Jossey-Bass. Schein, E.H. (2004) Organizational Culture and Leadership , 3rd edition, San Francisco, CA: </a:t>
            </a:r>
            <a:r>
              <a:rPr lang="en-GB" sz="2800" dirty="0" err="1"/>
              <a:t>JosseyBass</a:t>
            </a:r>
            <a:r>
              <a:rPr lang="en-GB" sz="2800" dirty="0"/>
              <a:t>. </a:t>
            </a:r>
          </a:p>
          <a:p>
            <a:r>
              <a:rPr lang="en-GB" sz="2800" dirty="0"/>
              <a:t>Tayeb, M. (2003) International Management , Harlow: Pearson Education. </a:t>
            </a:r>
            <a:endParaRPr lang="fr-FR" sz="2800" dirty="0"/>
          </a:p>
          <a:p>
            <a:endParaRPr lang="en-GB" dirty="0"/>
          </a:p>
        </p:txBody>
      </p:sp>
      <p:sp>
        <p:nvSpPr>
          <p:cNvPr id="4" name="Date Placeholder 3">
            <a:extLst>
              <a:ext uri="{FF2B5EF4-FFF2-40B4-BE49-F238E27FC236}">
                <a16:creationId xmlns:a16="http://schemas.microsoft.com/office/drawing/2014/main" id="{49CBC5E9-80C0-4EC0-878A-0ED840EC9560}"/>
              </a:ext>
            </a:extLst>
          </p:cNvPr>
          <p:cNvSpPr>
            <a:spLocks noGrp="1"/>
          </p:cNvSpPr>
          <p:nvPr>
            <p:ph type="dt" sz="half" idx="10"/>
          </p:nvPr>
        </p:nvSpPr>
        <p:spPr/>
        <p:txBody>
          <a:bodyPr/>
          <a:lstStyle/>
          <a:p>
            <a:pPr>
              <a:defRPr/>
            </a:pPr>
            <a:fld id="{2303D31F-598B-47EE-BA37-93F097A3D676}" type="datetime1">
              <a:rPr lang="en-GB" altLang="en-US" smtClean="0"/>
              <a:pPr>
                <a:defRPr/>
              </a:pPr>
              <a:t>26/09/2020</a:t>
            </a:fld>
            <a:endParaRPr lang="en-GB" altLang="en-US"/>
          </a:p>
        </p:txBody>
      </p:sp>
      <p:sp>
        <p:nvSpPr>
          <p:cNvPr id="5" name="Slide Number Placeholder 4">
            <a:extLst>
              <a:ext uri="{FF2B5EF4-FFF2-40B4-BE49-F238E27FC236}">
                <a16:creationId xmlns:a16="http://schemas.microsoft.com/office/drawing/2014/main" id="{196004E8-8E81-49D0-A902-B855BF470F33}"/>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402242536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2907</TotalTime>
  <Words>2034</Words>
  <Application>Microsoft Office PowerPoint</Application>
  <PresentationFormat>Widescreen</PresentationFormat>
  <Paragraphs>146</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Myriad Pro</vt:lpstr>
      <vt:lpstr>Verdana</vt:lpstr>
      <vt:lpstr>20140311PresentationUWTSDTemplate</vt:lpstr>
      <vt:lpstr>BMSW5105</vt:lpstr>
      <vt:lpstr>Learning outcomes</vt:lpstr>
      <vt:lpstr>What does culture really mean?</vt:lpstr>
      <vt:lpstr>Implications of Hofstede’s definition -  </vt:lpstr>
      <vt:lpstr>Explicit Culture and layers of culture</vt:lpstr>
      <vt:lpstr>Norms and values and layers of culture</vt:lpstr>
      <vt:lpstr>Assumptions and beliefs and layers of culture</vt:lpstr>
      <vt:lpstr>Question</vt:lpstr>
      <vt:lpstr>Categories of Culture</vt:lpstr>
      <vt:lpstr>Categories of Culture</vt:lpstr>
      <vt:lpstr>Politics and norms and values</vt:lpstr>
      <vt:lpstr>Politics and norms and values</vt:lpstr>
      <vt:lpstr>Politics and norms and values</vt:lpstr>
      <vt:lpstr>Politics and norms and values</vt:lpstr>
      <vt:lpstr>Cultural assumptions in management</vt:lpstr>
      <vt:lpstr>Cultural assumptions in management</vt:lpstr>
      <vt:lpstr>Levels of Culture</vt:lpstr>
      <vt:lpstr>Levels of Culture</vt:lpstr>
      <vt:lpstr>Culture, cultural influences and and Nation</vt:lpstr>
      <vt:lpstr>Culture and its macro and micro influences.</vt:lpstr>
      <vt:lpstr>National Culture - Elements</vt:lpstr>
      <vt:lpstr>National Culture - Institutions</vt:lpstr>
      <vt:lpstr>National Culture - Institutions</vt:lpstr>
      <vt:lpstr>Organisational culture. </vt:lpstr>
      <vt:lpstr>Corporate Culture</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Microsoft Security</cp:lastModifiedBy>
  <cp:revision>159</cp:revision>
  <cp:lastPrinted>2018-07-09T15:27:01Z</cp:lastPrinted>
  <dcterms:created xsi:type="dcterms:W3CDTF">2002-10-07T19:43:58Z</dcterms:created>
  <dcterms:modified xsi:type="dcterms:W3CDTF">2020-09-26T21:16:40Z</dcterms:modified>
</cp:coreProperties>
</file>