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17"/>
  </p:notesMasterIdLst>
  <p:sldIdLst>
    <p:sldId id="256" r:id="rId2"/>
    <p:sldId id="257" r:id="rId3"/>
    <p:sldId id="258" r:id="rId4"/>
    <p:sldId id="269" r:id="rId5"/>
    <p:sldId id="270" r:id="rId6"/>
    <p:sldId id="259" r:id="rId7"/>
    <p:sldId id="260" r:id="rId8"/>
    <p:sldId id="261" r:id="rId9"/>
    <p:sldId id="262" r:id="rId10"/>
    <p:sldId id="263" r:id="rId11"/>
    <p:sldId id="264" r:id="rId12"/>
    <p:sldId id="265" r:id="rId13"/>
    <p:sldId id="266" r:id="rId14"/>
    <p:sldId id="267" r:id="rId15"/>
    <p:sldId id="268"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199" autoAdjust="0"/>
    <p:restoredTop sz="76786" autoAdjust="0"/>
  </p:normalViewPr>
  <p:slideViewPr>
    <p:cSldViewPr snapToGrid="0" snapToObjects="1">
      <p:cViewPr varScale="1">
        <p:scale>
          <a:sx n="64" d="100"/>
          <a:sy n="64" d="100"/>
        </p:scale>
        <p:origin x="-1248" y="-10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viewProps" Target="viewProps.xml"/><Relationship Id="rId21" Type="http://schemas.openxmlformats.org/officeDocument/2006/relationships/theme" Target="theme/theme1.xml"/><Relationship Id="rId22"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notesMaster" Target="notesMasters/notesMaster1.xml"/><Relationship Id="rId18" Type="http://schemas.openxmlformats.org/officeDocument/2006/relationships/printerSettings" Target="printerSettings/printerSettings1.bin"/><Relationship Id="rId19" Type="http://schemas.openxmlformats.org/officeDocument/2006/relationships/presProps" Target="presProp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20E22BC-02AC-F54D-B916-D41ABB6F8744}" type="datetimeFigureOut">
              <a:rPr lang="en-US" smtClean="0"/>
              <a:t>02/12/2012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6C62A1D-4582-E74C-92F5-73A3ECD25D2F}" type="slidenum">
              <a:rPr lang="en-US" smtClean="0"/>
              <a:t>‹#›</a:t>
            </a:fld>
            <a:endParaRPr lang="en-US"/>
          </a:p>
        </p:txBody>
      </p:sp>
    </p:spTree>
    <p:extLst>
      <p:ext uri="{BB962C8B-B14F-4D97-AF65-F5344CB8AC3E}">
        <p14:creationId xmlns:p14="http://schemas.microsoft.com/office/powerpoint/2010/main" val="1612089160"/>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F8FCA671-B8CF-AA40-BEA3-1486C1DA29AA}" type="slidenum">
              <a:rPr lang="en-US"/>
              <a:pPr/>
              <a:t>2</a:t>
            </a:fld>
            <a:endParaRPr lang="en-US"/>
          </a:p>
        </p:txBody>
      </p:sp>
      <p:sp>
        <p:nvSpPr>
          <p:cNvPr id="984066" name="AutoShape 2"/>
          <p:cNvSpPr>
            <a:spLocks noGrp="1" noRot="1" noChangeAspect="1" noChangeArrowheads="1" noTextEdit="1"/>
          </p:cNvSpPr>
          <p:nvPr>
            <p:ph type="sldImg"/>
          </p:nvPr>
        </p:nvSpPr>
        <p:spPr>
          <a:ln/>
          <a:extLst>
            <a:ext uri="{FAA26D3D-D897-4be2-8F04-BA451C77F1D7}">
              <ma14:placeholderFlag xmlns:ma14="http://schemas.microsoft.com/office/mac/drawingml/2011/main" val="1"/>
            </a:ext>
          </a:extLst>
        </p:spPr>
      </p:sp>
      <p:sp>
        <p:nvSpPr>
          <p:cNvPr id="98406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B7F6E5E6-D166-7842-A300-334B4201CB58}" type="slidenum">
              <a:rPr lang="en-US"/>
              <a:pPr/>
              <a:t>3</a:t>
            </a:fld>
            <a:endParaRPr lang="en-US"/>
          </a:p>
        </p:txBody>
      </p:sp>
      <p:sp>
        <p:nvSpPr>
          <p:cNvPr id="1014786" name="AutoShape 2"/>
          <p:cNvSpPr>
            <a:spLocks noGrp="1" noRot="1" noChangeAspect="1" noChangeArrowheads="1" noTextEdit="1"/>
          </p:cNvSpPr>
          <p:nvPr>
            <p:ph type="sldImg"/>
          </p:nvPr>
        </p:nvSpPr>
        <p:spPr>
          <a:ln/>
          <a:extLst>
            <a:ext uri="{FAA26D3D-D897-4be2-8F04-BA451C77F1D7}">
              <ma14:placeholderFlag xmlns:ma14="http://schemas.microsoft.com/office/mac/drawingml/2011/main" val="1"/>
            </a:ext>
          </a:extLst>
        </p:spPr>
      </p:sp>
      <p:sp>
        <p:nvSpPr>
          <p:cNvPr id="1014787" name="Rectangle 3"/>
          <p:cNvSpPr>
            <a:spLocks noGrp="1" noChangeArrowheads="1"/>
          </p:cNvSpPr>
          <p:nvPr>
            <p:ph type="body" idx="1"/>
          </p:nvPr>
        </p:nvSpPr>
        <p:spPr/>
        <p:txBody>
          <a:bodyPr/>
          <a:lstStyle/>
          <a:p>
            <a:r>
              <a:rPr lang="en-US"/>
              <a:t>Graphic 4.1.1.2</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smtClean="0"/>
              <a:t>VTP Domain</a:t>
            </a:r>
            <a:r>
              <a:rPr lang="en-US" dirty="0" smtClean="0"/>
              <a:t>-Consists of one or more interconnected switches. All switches in a domain share VLAN configuration details using VTP advertisements. A router or Layer 3 switch defines the boundary of each domain.</a:t>
            </a:r>
          </a:p>
          <a:p>
            <a:r>
              <a:rPr lang="en-US" b="1" dirty="0" smtClean="0"/>
              <a:t>VTP Advertisements-</a:t>
            </a:r>
            <a:r>
              <a:rPr lang="en-US" dirty="0" smtClean="0"/>
              <a:t>VTP uses a hierarchy of advertisements to distribute and synchronize VLAN configurations across the network.</a:t>
            </a:r>
          </a:p>
          <a:p>
            <a:r>
              <a:rPr lang="en-US" b="1" dirty="0" smtClean="0"/>
              <a:t>VTP Modes</a:t>
            </a:r>
            <a:r>
              <a:rPr lang="en-US" dirty="0" smtClean="0"/>
              <a:t>- A switch can be configured in one of three modes: server, client, or transparent.</a:t>
            </a:r>
          </a:p>
          <a:p>
            <a:r>
              <a:rPr lang="en-US" b="1" dirty="0" smtClean="0"/>
              <a:t>VTP Server</a:t>
            </a:r>
            <a:r>
              <a:rPr lang="en-US" dirty="0" smtClean="0"/>
              <a:t>-VTP servers advertise the VTP domain VLAN information to other VTP-enabled switches in the same VTP domain. VTP servers store the VLAN information for the entire domain in NVRAM. The server is where VLANs can be created, deleted, or renamed for the domain.</a:t>
            </a:r>
          </a:p>
          <a:p>
            <a:r>
              <a:rPr lang="en-US" b="1" dirty="0" smtClean="0"/>
              <a:t>VTP Client</a:t>
            </a:r>
            <a:r>
              <a:rPr lang="en-US" dirty="0" smtClean="0"/>
              <a:t>-VTP clients function the same way as VTP servers, but you cannot create, change, or delete VLANs on a VTP client. A VTP client only stores the VLAN information for the entire domain while the switch is on. A switch reset deletes the VLAN information. You must configure VTP client mode on a switch.</a:t>
            </a:r>
          </a:p>
          <a:p>
            <a:r>
              <a:rPr lang="en-US" b="1" dirty="0" smtClean="0"/>
              <a:t>VTP Transparent-</a:t>
            </a:r>
            <a:r>
              <a:rPr lang="en-US" dirty="0" smtClean="0"/>
              <a:t>Transparent switches forward VTP advertisements to VTP clients and VTP servers. Transparent switches do not participate in VTP. VLANs that are created, renamed, or deleted on transparent switches are local to that switch only.</a:t>
            </a:r>
          </a:p>
          <a:p>
            <a:r>
              <a:rPr lang="en-US" b="1" dirty="0" smtClean="0"/>
              <a:t>VTP Pruning</a:t>
            </a:r>
            <a:r>
              <a:rPr lang="en-US" dirty="0" smtClean="0"/>
              <a:t>-VTP pruning increases network available bandwidth by restricting flooded traffic to those trunk links that the traffic must use to reach the destination devices. Without VTP pruning, a switch floods broadcast, multicast, and unknown unicast traffic across all trunk links within a VTP domain even though receiving switches might discard them.</a:t>
            </a:r>
            <a:endParaRPr lang="en-US" dirty="0"/>
          </a:p>
        </p:txBody>
      </p:sp>
      <p:sp>
        <p:nvSpPr>
          <p:cNvPr id="4" name="Slide Number Placeholder 3"/>
          <p:cNvSpPr>
            <a:spLocks noGrp="1"/>
          </p:cNvSpPr>
          <p:nvPr>
            <p:ph type="sldNum" sz="quarter" idx="10"/>
          </p:nvPr>
        </p:nvSpPr>
        <p:spPr/>
        <p:txBody>
          <a:bodyPr/>
          <a:lstStyle/>
          <a:p>
            <a:fld id="{56C62A1D-4582-E74C-92F5-73A3ECD25D2F}" type="slidenum">
              <a:rPr lang="en-US" smtClean="0"/>
              <a:t>5</a:t>
            </a:fld>
            <a:endParaRPr lang="en-US"/>
          </a:p>
        </p:txBody>
      </p:sp>
    </p:spTree>
    <p:extLst>
      <p:ext uri="{BB962C8B-B14F-4D97-AF65-F5344CB8AC3E}">
        <p14:creationId xmlns:p14="http://schemas.microsoft.com/office/powerpoint/2010/main" val="40619802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82E209A6-F4DE-2940-B98C-73F3F84ED86E}" type="slidenum">
              <a:rPr lang="en-US"/>
              <a:pPr/>
              <a:t>6</a:t>
            </a:fld>
            <a:endParaRPr lang="en-US"/>
          </a:p>
        </p:txBody>
      </p:sp>
      <p:sp>
        <p:nvSpPr>
          <p:cNvPr id="1232898" name="AutoShape 2"/>
          <p:cNvSpPr>
            <a:spLocks noGrp="1" noRot="1" noChangeAspect="1" noChangeArrowheads="1" noTextEdit="1"/>
          </p:cNvSpPr>
          <p:nvPr>
            <p:ph type="sldImg"/>
          </p:nvPr>
        </p:nvSpPr>
        <p:spPr>
          <a:ln/>
          <a:extLst>
            <a:ext uri="{FAA26D3D-D897-4be2-8F04-BA451C77F1D7}">
              <ma14:placeholderFlag xmlns:ma14="http://schemas.microsoft.com/office/mac/drawingml/2011/main" val="1"/>
            </a:ext>
          </a:extLst>
        </p:spPr>
      </p:sp>
      <p:sp>
        <p:nvSpPr>
          <p:cNvPr id="1232899" name="Rectangle 3"/>
          <p:cNvSpPr>
            <a:spLocks noGrp="1" noChangeArrowheads="1"/>
          </p:cNvSpPr>
          <p:nvPr>
            <p:ph type="body" idx="1"/>
          </p:nvPr>
        </p:nvSpPr>
        <p:spPr/>
        <p:txBody>
          <a:bodyPr/>
          <a:lstStyle/>
          <a:p>
            <a:r>
              <a:rPr lang="en-US"/>
              <a:t>Graphic 4.2.1.1</a:t>
            </a:r>
          </a:p>
          <a:p>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2C3B4697-CBEA-C942-A722-5C143DE98C0C}" type="slidenum">
              <a:rPr lang="en-US"/>
              <a:pPr/>
              <a:t>7</a:t>
            </a:fld>
            <a:endParaRPr lang="en-US"/>
          </a:p>
        </p:txBody>
      </p:sp>
      <p:sp>
        <p:nvSpPr>
          <p:cNvPr id="1234946" name="AutoShape 2"/>
          <p:cNvSpPr>
            <a:spLocks noGrp="1" noRot="1" noChangeAspect="1" noChangeArrowheads="1" noTextEdit="1"/>
          </p:cNvSpPr>
          <p:nvPr>
            <p:ph type="sldImg"/>
          </p:nvPr>
        </p:nvSpPr>
        <p:spPr>
          <a:ln/>
          <a:extLst>
            <a:ext uri="{FAA26D3D-D897-4be2-8F04-BA451C77F1D7}">
              <ma14:placeholderFlag xmlns:ma14="http://schemas.microsoft.com/office/mac/drawingml/2011/main" val="1"/>
            </a:ext>
          </a:extLst>
        </p:spPr>
      </p:sp>
      <p:sp>
        <p:nvSpPr>
          <p:cNvPr id="1234947" name="Rectangle 3"/>
          <p:cNvSpPr>
            <a:spLocks noGrp="1" noChangeArrowheads="1"/>
          </p:cNvSpPr>
          <p:nvPr>
            <p:ph type="body" idx="1"/>
          </p:nvPr>
        </p:nvSpPr>
        <p:spPr/>
        <p:txBody>
          <a:bodyPr/>
          <a:lstStyle/>
          <a:p>
            <a:r>
              <a:rPr lang="en-US"/>
              <a:t>Graphic 4.2.2.1</a:t>
            </a:r>
          </a:p>
          <a:p>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AB6B5A39-1E23-494D-B85A-E4F37D8B758D}" type="slidenum">
              <a:rPr lang="en-US"/>
              <a:pPr/>
              <a:t>8</a:t>
            </a:fld>
            <a:endParaRPr lang="en-US"/>
          </a:p>
        </p:txBody>
      </p:sp>
      <p:sp>
        <p:nvSpPr>
          <p:cNvPr id="1236994" name="AutoShape 2"/>
          <p:cNvSpPr>
            <a:spLocks noGrp="1" noRot="1" noChangeAspect="1" noChangeArrowheads="1" noTextEdit="1"/>
          </p:cNvSpPr>
          <p:nvPr>
            <p:ph type="sldImg"/>
          </p:nvPr>
        </p:nvSpPr>
        <p:spPr>
          <a:ln/>
          <a:extLst>
            <a:ext uri="{FAA26D3D-D897-4be2-8F04-BA451C77F1D7}">
              <ma14:placeholderFlag xmlns:ma14="http://schemas.microsoft.com/office/mac/drawingml/2011/main" val="1"/>
            </a:ext>
          </a:extLst>
        </p:spPr>
      </p:sp>
      <p:sp>
        <p:nvSpPr>
          <p:cNvPr id="1236995" name="Rectangle 3"/>
          <p:cNvSpPr>
            <a:spLocks noGrp="1" noChangeArrowheads="1"/>
          </p:cNvSpPr>
          <p:nvPr>
            <p:ph type="body" idx="1"/>
          </p:nvPr>
        </p:nvSpPr>
        <p:spPr/>
        <p:txBody>
          <a:bodyPr/>
          <a:lstStyle/>
          <a:p>
            <a:r>
              <a:rPr lang="en-US"/>
              <a:t>Graphic 4.2.3.3</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25978EC5-5743-3941-8E8B-F62655B4B1C2}" type="slidenum">
              <a:rPr lang="en-US"/>
              <a:pPr/>
              <a:t>9</a:t>
            </a:fld>
            <a:endParaRPr lang="en-US"/>
          </a:p>
        </p:txBody>
      </p:sp>
      <p:sp>
        <p:nvSpPr>
          <p:cNvPr id="1239042" name="AutoShape 2"/>
          <p:cNvSpPr>
            <a:spLocks noGrp="1" noRot="1" noChangeAspect="1" noChangeArrowheads="1" noTextEdit="1"/>
          </p:cNvSpPr>
          <p:nvPr>
            <p:ph type="sldImg"/>
          </p:nvPr>
        </p:nvSpPr>
        <p:spPr>
          <a:ln/>
          <a:extLst>
            <a:ext uri="{FAA26D3D-D897-4be2-8F04-BA451C77F1D7}">
              <ma14:placeholderFlag xmlns:ma14="http://schemas.microsoft.com/office/mac/drawingml/2011/main" val="1"/>
            </a:ext>
          </a:extLst>
        </p:spPr>
      </p:sp>
      <p:sp>
        <p:nvSpPr>
          <p:cNvPr id="1239043" name="Rectangle 3"/>
          <p:cNvSpPr>
            <a:spLocks noGrp="1" noChangeArrowheads="1"/>
          </p:cNvSpPr>
          <p:nvPr>
            <p:ph type="body" idx="1"/>
          </p:nvPr>
        </p:nvSpPr>
        <p:spPr/>
        <p:txBody>
          <a:bodyPr/>
          <a:lstStyle/>
          <a:p>
            <a:r>
              <a:rPr lang="en-US"/>
              <a:t>Graphic 4.2.4.1 &amp; 4.2.4.3</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5C5A194-8283-1E41-92D7-46DF8392F3B0}" type="slidenum">
              <a:rPr lang="en-US"/>
              <a:pPr/>
              <a:t>10</a:t>
            </a:fld>
            <a:endParaRPr lang="en-US"/>
          </a:p>
        </p:txBody>
      </p:sp>
      <p:sp>
        <p:nvSpPr>
          <p:cNvPr id="1241090" name="AutoShape 2"/>
          <p:cNvSpPr>
            <a:spLocks noGrp="1" noRot="1" noChangeAspect="1" noChangeArrowheads="1" noTextEdit="1"/>
          </p:cNvSpPr>
          <p:nvPr>
            <p:ph type="sldImg"/>
          </p:nvPr>
        </p:nvSpPr>
        <p:spPr>
          <a:ln/>
          <a:extLst>
            <a:ext uri="{FAA26D3D-D897-4be2-8F04-BA451C77F1D7}">
              <ma14:placeholderFlag xmlns:ma14="http://schemas.microsoft.com/office/mac/drawingml/2011/main" val="1"/>
            </a:ext>
          </a:extLst>
        </p:spPr>
      </p:sp>
      <p:sp>
        <p:nvSpPr>
          <p:cNvPr id="1241091" name="Rectangle 3"/>
          <p:cNvSpPr>
            <a:spLocks noGrp="1" noChangeArrowheads="1"/>
          </p:cNvSpPr>
          <p:nvPr>
            <p:ph type="body" idx="1"/>
          </p:nvPr>
        </p:nvSpPr>
        <p:spPr/>
        <p:txBody>
          <a:bodyPr/>
          <a:lstStyle/>
          <a:p>
            <a:r>
              <a:rPr lang="en-US"/>
              <a:t>Graphic 4.2.5.2</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17F26B7F-51F1-3044-82D5-B7F678BC68B3}" type="slidenum">
              <a:rPr lang="en-US"/>
              <a:pPr/>
              <a:t>11</a:t>
            </a:fld>
            <a:endParaRPr lang="en-US"/>
          </a:p>
        </p:txBody>
      </p:sp>
      <p:sp>
        <p:nvSpPr>
          <p:cNvPr id="1245186" name="AutoShape 2"/>
          <p:cNvSpPr>
            <a:spLocks noGrp="1" noRot="1" noChangeAspect="1" noChangeArrowheads="1" noTextEdit="1"/>
          </p:cNvSpPr>
          <p:nvPr>
            <p:ph type="sldImg"/>
          </p:nvPr>
        </p:nvSpPr>
        <p:spPr>
          <a:ln/>
          <a:extLst>
            <a:ext uri="{FAA26D3D-D897-4be2-8F04-BA451C77F1D7}">
              <ma14:placeholderFlag xmlns:ma14="http://schemas.microsoft.com/office/mac/drawingml/2011/main" val="1"/>
            </a:ext>
          </a:extLst>
        </p:spPr>
      </p:sp>
      <p:sp>
        <p:nvSpPr>
          <p:cNvPr id="1245187" name="Rectangle 3"/>
          <p:cNvSpPr>
            <a:spLocks noGrp="1" noChangeArrowheads="1"/>
          </p:cNvSpPr>
          <p:nvPr>
            <p:ph type="body" idx="1"/>
          </p:nvPr>
        </p:nvSpPr>
        <p:spPr/>
        <p:txBody>
          <a:bodyPr/>
          <a:lstStyle/>
          <a:p>
            <a:r>
              <a:rPr lang="en-US"/>
              <a:t>Graphic 4.3.1.2 &amp; 4.3.1.3</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C1252693-07BA-384C-BE01-3BF22C22B1FB}" type="slidenum">
              <a:rPr lang="en-US"/>
              <a:pPr/>
              <a:t>12</a:t>
            </a:fld>
            <a:endParaRPr lang="en-US"/>
          </a:p>
        </p:txBody>
      </p:sp>
      <p:sp>
        <p:nvSpPr>
          <p:cNvPr id="1247234" name="AutoShape 2"/>
          <p:cNvSpPr>
            <a:spLocks noGrp="1" noRot="1" noChangeAspect="1" noChangeArrowheads="1" noTextEdit="1"/>
          </p:cNvSpPr>
          <p:nvPr>
            <p:ph type="sldImg"/>
          </p:nvPr>
        </p:nvSpPr>
        <p:spPr>
          <a:ln/>
          <a:extLst>
            <a:ext uri="{FAA26D3D-D897-4be2-8F04-BA451C77F1D7}">
              <ma14:placeholderFlag xmlns:ma14="http://schemas.microsoft.com/office/mac/drawingml/2011/main" val="1"/>
            </a:ext>
          </a:extLst>
        </p:spPr>
      </p:sp>
      <p:sp>
        <p:nvSpPr>
          <p:cNvPr id="1247235" name="Rectangle 3"/>
          <p:cNvSpPr>
            <a:spLocks noGrp="1" noChangeArrowheads="1"/>
          </p:cNvSpPr>
          <p:nvPr>
            <p:ph type="body" idx="1"/>
          </p:nvPr>
        </p:nvSpPr>
        <p:spPr/>
        <p:txBody>
          <a:bodyPr/>
          <a:lstStyle/>
          <a:p>
            <a:r>
              <a:rPr lang="en-US"/>
              <a:t>Graphic 4.3.2.1</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DC894FC7-200A-C145-851A-D2CE41A2ED99}" type="slidenum">
              <a:rPr lang="en-US"/>
              <a:pPr/>
              <a:t>13</a:t>
            </a:fld>
            <a:endParaRPr lang="en-US"/>
          </a:p>
        </p:txBody>
      </p:sp>
      <p:sp>
        <p:nvSpPr>
          <p:cNvPr id="1249282" name="AutoShape 2"/>
          <p:cNvSpPr>
            <a:spLocks noGrp="1" noRot="1" noChangeAspect="1" noChangeArrowheads="1" noTextEdit="1"/>
          </p:cNvSpPr>
          <p:nvPr>
            <p:ph type="sldImg"/>
          </p:nvPr>
        </p:nvSpPr>
        <p:spPr>
          <a:ln/>
          <a:extLst>
            <a:ext uri="{FAA26D3D-D897-4be2-8F04-BA451C77F1D7}">
              <ma14:placeholderFlag xmlns:ma14="http://schemas.microsoft.com/office/mac/drawingml/2011/main" val="1"/>
            </a:ext>
          </a:extLst>
        </p:spPr>
      </p:sp>
      <p:sp>
        <p:nvSpPr>
          <p:cNvPr id="1249283" name="Rectangle 3"/>
          <p:cNvSpPr>
            <a:spLocks noGrp="1" noChangeArrowheads="1"/>
          </p:cNvSpPr>
          <p:nvPr>
            <p:ph type="body" idx="1"/>
          </p:nvPr>
        </p:nvSpPr>
        <p:spPr/>
        <p:txBody>
          <a:bodyPr/>
          <a:lstStyle/>
          <a:p>
            <a:r>
              <a:rPr lang="en-US"/>
              <a:t>Graphic 4.3.3.1</a:t>
            </a:r>
          </a:p>
          <a:p>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FC25775E-1DAF-504D-B390-5FDA385F9251}" type="slidenum">
              <a:rPr lang="en-US"/>
              <a:pPr/>
              <a:t>14</a:t>
            </a:fld>
            <a:endParaRPr lang="en-US"/>
          </a:p>
        </p:txBody>
      </p:sp>
      <p:sp>
        <p:nvSpPr>
          <p:cNvPr id="1047554" name="AutoShape 2"/>
          <p:cNvSpPr>
            <a:spLocks noGrp="1" noRot="1" noChangeAspect="1" noChangeArrowheads="1" noTextEdit="1"/>
          </p:cNvSpPr>
          <p:nvPr>
            <p:ph type="sldImg"/>
          </p:nvPr>
        </p:nvSpPr>
        <p:spPr>
          <a:ln/>
          <a:extLst>
            <a:ext uri="{FAA26D3D-D897-4be2-8F04-BA451C77F1D7}">
              <ma14:placeholderFlag xmlns:ma14="http://schemas.microsoft.com/office/mac/drawingml/2011/main" val="1"/>
            </a:ext>
          </a:extLst>
        </p:spPr>
      </p:sp>
      <p:sp>
        <p:nvSpPr>
          <p:cNvPr id="1047555" name="Rectangle 3"/>
          <p:cNvSpPr>
            <a:spLocks noGrp="1" noChangeArrowheads="1"/>
          </p:cNvSpPr>
          <p:nvPr>
            <p:ph type="body" idx="1"/>
          </p:nvPr>
        </p:nvSpPr>
        <p:spPr/>
        <p:txBody>
          <a:bodyPr/>
          <a:lstStyle/>
          <a:p>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t>02/12/2012</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t>02/12/2012</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t>02/12/2012</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t>02/12/2012</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t>02/12/2012</a:t>
            </a:fld>
            <a:endParaRPr lang="en-US"/>
          </a:p>
        </p:txBody>
      </p:sp>
      <p:sp>
        <p:nvSpPr>
          <p:cNvPr id="6" name="Footer Placeholder 5"/>
          <p:cNvSpPr>
            <a:spLocks noGrp="1"/>
          </p:cNvSpPr>
          <p:nvPr>
            <p:ph type="ftr" sz="quarter" idx="11"/>
          </p:nvPr>
        </p:nvSpPr>
        <p:spPr>
          <a:xfrm>
            <a:off x="264458" y="6442539"/>
            <a:ext cx="4840941"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t>02/12/2012</a:t>
            </a:fld>
            <a:endParaRPr lang="en-US"/>
          </a:p>
        </p:txBody>
      </p:sp>
      <p:sp>
        <p:nvSpPr>
          <p:cNvPr id="8" name="Footer Placeholder 7"/>
          <p:cNvSpPr>
            <a:spLocks noGrp="1"/>
          </p:cNvSpPr>
          <p:nvPr>
            <p:ph type="ftr" sz="quarter" idx="11"/>
          </p:nvPr>
        </p:nvSpPr>
        <p:spPr>
          <a:xfrm>
            <a:off x="264458" y="6442539"/>
            <a:ext cx="4840941" cy="365125"/>
          </a:xfrm>
          <a:prstGeom prst="rect">
            <a:avLst/>
          </a:prstGeom>
        </p:spPr>
        <p:txBody>
          <a:bodyPr/>
          <a:lstStyle/>
          <a:p>
            <a:endParaRPr lang="en-US"/>
          </a:p>
        </p:txBody>
      </p:sp>
      <p:sp>
        <p:nvSpPr>
          <p:cNvPr id="9" name="Slide Number Placeholder 8"/>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t>02/12/2012</a:t>
            </a:fld>
            <a:endParaRPr lang="en-US"/>
          </a:p>
        </p:txBody>
      </p:sp>
      <p:sp>
        <p:nvSpPr>
          <p:cNvPr id="4" name="Footer Placeholder 3"/>
          <p:cNvSpPr>
            <a:spLocks noGrp="1"/>
          </p:cNvSpPr>
          <p:nvPr>
            <p:ph type="ftr" sz="quarter" idx="11"/>
          </p:nvPr>
        </p:nvSpPr>
        <p:spPr>
          <a:xfrm>
            <a:off x="264458" y="6442539"/>
            <a:ext cx="4840941" cy="365125"/>
          </a:xfrm>
          <a:prstGeom prst="rect">
            <a:avLst/>
          </a:prstGeom>
        </p:spPr>
        <p:txBody>
          <a:bodyPr/>
          <a:lstStyle/>
          <a:p>
            <a:endParaRPr lang="en-US"/>
          </a:p>
        </p:txBody>
      </p:sp>
      <p:sp>
        <p:nvSpPr>
          <p:cNvPr id="5" name="Slide Number Placeholder 4"/>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t>02/12/2012</a:t>
            </a:fld>
            <a:endParaRPr lang="en-US"/>
          </a:p>
        </p:txBody>
      </p:sp>
      <p:sp>
        <p:nvSpPr>
          <p:cNvPr id="3" name="Footer Placeholder 2"/>
          <p:cNvSpPr>
            <a:spLocks noGrp="1"/>
          </p:cNvSpPr>
          <p:nvPr>
            <p:ph type="ftr" sz="quarter" idx="11"/>
          </p:nvPr>
        </p:nvSpPr>
        <p:spPr>
          <a:xfrm>
            <a:off x="264458" y="6442539"/>
            <a:ext cx="4840941" cy="365125"/>
          </a:xfrm>
          <a:prstGeom prst="rect">
            <a:avLst/>
          </a:prstGeom>
        </p:spPr>
        <p:txBody>
          <a:bodyPr/>
          <a:lstStyle/>
          <a:p>
            <a:endParaRPr lang="en-US"/>
          </a:p>
        </p:txBody>
      </p:sp>
      <p:sp>
        <p:nvSpPr>
          <p:cNvPr id="4" name="Slide Number Placeholder 3"/>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t>02/12/2012</a:t>
            </a:fld>
            <a:endParaRPr lang="en-US"/>
          </a:p>
        </p:txBody>
      </p:sp>
      <p:sp>
        <p:nvSpPr>
          <p:cNvPr id="6" name="Footer Placeholder 5"/>
          <p:cNvSpPr>
            <a:spLocks noGrp="1"/>
          </p:cNvSpPr>
          <p:nvPr>
            <p:ph type="ftr" sz="quarter" idx="11"/>
          </p:nvPr>
        </p:nvSpPr>
        <p:spPr>
          <a:xfrm>
            <a:off x="264458" y="6442539"/>
            <a:ext cx="4840941"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t>02/12/2012</a:t>
            </a:fld>
            <a:endParaRPr lang="en-US"/>
          </a:p>
        </p:txBody>
      </p:sp>
      <p:sp>
        <p:nvSpPr>
          <p:cNvPr id="6" name="Footer Placeholder 5"/>
          <p:cNvSpPr>
            <a:spLocks noGrp="1"/>
          </p:cNvSpPr>
          <p:nvPr>
            <p:ph type="ftr" sz="quarter" idx="11"/>
          </p:nvPr>
        </p:nvSpPr>
        <p:spPr>
          <a:xfrm>
            <a:off x="264458" y="6442539"/>
            <a:ext cx="4840941"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t>02/12/2012</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t>02/12/2012</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theme" Target="../theme/theme1.xml"/><Relationship Id="rId14" Type="http://schemas.openxmlformats.org/officeDocument/2006/relationships/image" Target="../media/image2.jpe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dirty="0"/>
          </a:p>
        </p:txBody>
      </p:sp>
      <p:sp>
        <p:nvSpPr>
          <p:cNvPr id="8" name="TextBox 7"/>
          <p:cNvSpPr txBox="1"/>
          <p:nvPr userDrawn="1"/>
        </p:nvSpPr>
        <p:spPr>
          <a:xfrm>
            <a:off x="0" y="6275668"/>
            <a:ext cx="5028297" cy="461665"/>
          </a:xfrm>
          <a:prstGeom prst="rect">
            <a:avLst/>
          </a:prstGeom>
          <a:noFill/>
        </p:spPr>
        <p:txBody>
          <a:bodyPr wrap="square" rtlCol="0">
            <a:spAutoFit/>
          </a:bodyPr>
          <a:lstStyle/>
          <a:p>
            <a:r>
              <a:rPr lang="en-US" sz="1200" b="1" dirty="0" smtClean="0">
                <a:solidFill>
                  <a:schemeClr val="tx2">
                    <a:lumMod val="90000"/>
                    <a:lumOff val="10000"/>
                  </a:schemeClr>
                </a:solidFill>
                <a:latin typeface="+mj-lt"/>
                <a:cs typeface="Apple Chancery"/>
              </a:rPr>
              <a:t>School of Applied Computing</a:t>
            </a:r>
          </a:p>
          <a:p>
            <a:r>
              <a:rPr lang="en-US" sz="1200" b="1" dirty="0" smtClean="0">
                <a:solidFill>
                  <a:schemeClr val="tx2">
                    <a:lumMod val="90000"/>
                    <a:lumOff val="10000"/>
                  </a:schemeClr>
                </a:solidFill>
                <a:latin typeface="+mj-lt"/>
                <a:cs typeface="Apple Chancery"/>
              </a:rPr>
              <a:t>Faculty of Applied</a:t>
            </a:r>
            <a:r>
              <a:rPr lang="en-US" sz="1200" b="1" baseline="0" dirty="0" smtClean="0">
                <a:solidFill>
                  <a:schemeClr val="tx2">
                    <a:lumMod val="90000"/>
                    <a:lumOff val="10000"/>
                  </a:schemeClr>
                </a:solidFill>
                <a:latin typeface="+mj-lt"/>
                <a:cs typeface="Apple Chancery"/>
              </a:rPr>
              <a:t> </a:t>
            </a:r>
            <a:r>
              <a:rPr lang="en-US" sz="1200" b="1" dirty="0" smtClean="0">
                <a:solidFill>
                  <a:schemeClr val="tx2">
                    <a:lumMod val="90000"/>
                    <a:lumOff val="10000"/>
                  </a:schemeClr>
                </a:solidFill>
                <a:latin typeface="+mj-lt"/>
                <a:cs typeface="Apple Chancery"/>
              </a:rPr>
              <a:t>Design and Engineering</a:t>
            </a:r>
            <a:endParaRPr lang="en-US" sz="1200" b="1" dirty="0">
              <a:solidFill>
                <a:schemeClr val="tx2">
                  <a:lumMod val="90000"/>
                  <a:lumOff val="10000"/>
                </a:schemeClr>
              </a:solidFill>
              <a:latin typeface="+mj-lt"/>
              <a:cs typeface="Apple Chancery"/>
            </a:endParaRPr>
          </a:p>
        </p:txBody>
      </p:sp>
      <p:sp>
        <p:nvSpPr>
          <p:cNvPr id="10" name="TextBox 9"/>
          <p:cNvSpPr txBox="1"/>
          <p:nvPr userDrawn="1"/>
        </p:nvSpPr>
        <p:spPr>
          <a:xfrm>
            <a:off x="7059404" y="6242896"/>
            <a:ext cx="1964173" cy="461665"/>
          </a:xfrm>
          <a:prstGeom prst="rect">
            <a:avLst/>
          </a:prstGeom>
          <a:noFill/>
        </p:spPr>
        <p:txBody>
          <a:bodyPr wrap="square" rtlCol="0">
            <a:spAutoFit/>
          </a:bodyPr>
          <a:lstStyle/>
          <a:p>
            <a:pPr algn="r"/>
            <a:r>
              <a:rPr lang="en-US" sz="1200" b="1" dirty="0" smtClean="0">
                <a:solidFill>
                  <a:schemeClr val="tx2">
                    <a:lumMod val="90000"/>
                    <a:lumOff val="10000"/>
                  </a:schemeClr>
                </a:solidFill>
                <a:latin typeface="+mj-lt"/>
                <a:cs typeface="Apple Chancery"/>
              </a:rPr>
              <a:t>Local</a:t>
            </a:r>
            <a:r>
              <a:rPr lang="en-US" sz="1200" b="1" baseline="0" dirty="0" smtClean="0">
                <a:solidFill>
                  <a:schemeClr val="tx2">
                    <a:lumMod val="90000"/>
                    <a:lumOff val="10000"/>
                  </a:schemeClr>
                </a:solidFill>
                <a:latin typeface="+mj-lt"/>
                <a:cs typeface="Apple Chancery"/>
              </a:rPr>
              <a:t> Area Networks</a:t>
            </a:r>
          </a:p>
          <a:p>
            <a:pPr algn="r"/>
            <a:r>
              <a:rPr lang="en-US" sz="1200" b="1" baseline="0" dirty="0" smtClean="0">
                <a:solidFill>
                  <a:schemeClr val="tx2">
                    <a:lumMod val="90000"/>
                    <a:lumOff val="10000"/>
                  </a:schemeClr>
                </a:solidFill>
                <a:latin typeface="+mj-lt"/>
                <a:cs typeface="Apple Chancery"/>
              </a:rPr>
              <a:t>Lecture 4</a:t>
            </a:r>
          </a:p>
        </p:txBody>
      </p:sp>
      <p:pic>
        <p:nvPicPr>
          <p:cNvPr id="4" name="Picture 3" descr="Swansea Met Logo.jpg"/>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5830824" y="0"/>
            <a:ext cx="3313176" cy="829056"/>
          </a:xfrm>
          <a:prstGeom prst="rect">
            <a:avLst/>
          </a:prstGeom>
        </p:spPr>
      </p:pic>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3.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4" Type="http://schemas.openxmlformats.org/officeDocument/2006/relationships/image" Target="../media/image6.png"/><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4" Type="http://schemas.openxmlformats.org/officeDocument/2006/relationships/image" Target="../media/image9.png"/><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10.png"/></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4" Type="http://schemas.openxmlformats.org/officeDocument/2006/relationships/image" Target="../media/image12.png"/><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4" Type="http://schemas.openxmlformats.org/officeDocument/2006/relationships/image" Target="../media/image14.png"/><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1944547"/>
            <a:ext cx="6498158" cy="2083443"/>
          </a:xfrm>
        </p:spPr>
        <p:txBody>
          <a:bodyPr/>
          <a:lstStyle/>
          <a:p>
            <a:r>
              <a:rPr lang="en-US" altLang="ja-JP" sz="4800" dirty="0" smtClean="0">
                <a:latin typeface="Arial" charset="0"/>
                <a:cs typeface="ＭＳ Ｐゴシック" charset="0"/>
              </a:rPr>
              <a:t>VLAN</a:t>
            </a:r>
            <a:br>
              <a:rPr lang="en-US" altLang="ja-JP" sz="4800" dirty="0" smtClean="0">
                <a:latin typeface="Arial" charset="0"/>
                <a:cs typeface="ＭＳ Ｐゴシック" charset="0"/>
              </a:rPr>
            </a:br>
            <a:r>
              <a:rPr lang="en-US" altLang="ja-JP" sz="4800" dirty="0" smtClean="0">
                <a:latin typeface="Arial" charset="0"/>
                <a:cs typeface="ＭＳ Ｐゴシック" charset="0"/>
              </a:rPr>
              <a:t>Trunking Protocol</a:t>
            </a:r>
            <a:r>
              <a:rPr lang="en-US" altLang="ja-JP" sz="4800" dirty="0">
                <a:latin typeface="Arial" charset="0"/>
                <a:cs typeface="ＭＳ Ｐゴシック" charset="0"/>
              </a:rPr>
              <a:t/>
            </a:r>
            <a:br>
              <a:rPr lang="en-US" altLang="ja-JP" sz="4800" dirty="0">
                <a:latin typeface="Arial" charset="0"/>
                <a:cs typeface="ＭＳ Ｐゴシック" charset="0"/>
              </a:rPr>
            </a:br>
            <a:r>
              <a:rPr lang="en-US" altLang="ja-JP" sz="4800" dirty="0" smtClean="0">
                <a:latin typeface="Arial" charset="0"/>
                <a:cs typeface="ＭＳ Ｐゴシック" charset="0"/>
              </a:rPr>
              <a:t/>
            </a:r>
            <a:br>
              <a:rPr lang="en-US" altLang="ja-JP" sz="4800" dirty="0" smtClean="0">
                <a:latin typeface="Arial" charset="0"/>
                <a:cs typeface="ＭＳ Ｐゴシック" charset="0"/>
              </a:rPr>
            </a:br>
            <a:r>
              <a:rPr lang="en-US" altLang="ja-JP" sz="2800" dirty="0" smtClean="0">
                <a:solidFill>
                  <a:schemeClr val="tx2">
                    <a:lumMod val="75000"/>
                    <a:lumOff val="25000"/>
                  </a:schemeClr>
                </a:solidFill>
                <a:latin typeface="Arial" charset="0"/>
                <a:cs typeface="ＭＳ Ｐゴシック" charset="0"/>
              </a:rPr>
              <a:t>Lecture </a:t>
            </a:r>
            <a:r>
              <a:rPr lang="en-US" altLang="ja-JP" sz="2800" dirty="0" smtClean="0">
                <a:solidFill>
                  <a:schemeClr val="tx2">
                    <a:lumMod val="75000"/>
                    <a:lumOff val="25000"/>
                  </a:schemeClr>
                </a:solidFill>
                <a:latin typeface="Arial" charset="0"/>
                <a:cs typeface="ＭＳ Ｐゴシック" charset="0"/>
              </a:rPr>
              <a:t>4</a:t>
            </a:r>
            <a:endParaRPr lang="en-US" sz="2800" dirty="0">
              <a:solidFill>
                <a:schemeClr val="tx2">
                  <a:lumMod val="75000"/>
                  <a:lumOff val="25000"/>
                </a:schemeClr>
              </a:solidFill>
              <a:latin typeface="Times New Roman"/>
              <a:cs typeface="Times New Roman"/>
            </a:endParaRPr>
          </a:p>
        </p:txBody>
      </p:sp>
    </p:spTree>
    <p:extLst>
      <p:ext uri="{BB962C8B-B14F-4D97-AF65-F5344CB8AC3E}">
        <p14:creationId xmlns:p14="http://schemas.microsoft.com/office/powerpoint/2010/main" val="660449210"/>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8706" name="Rectangle 2"/>
          <p:cNvSpPr>
            <a:spLocks noGrp="1" noChangeArrowheads="1"/>
          </p:cNvSpPr>
          <p:nvPr>
            <p:ph type="title"/>
          </p:nvPr>
        </p:nvSpPr>
        <p:spPr/>
        <p:txBody>
          <a:bodyPr/>
          <a:lstStyle/>
          <a:p>
            <a:r>
              <a:rPr lang="en-US"/>
              <a:t>Objectives</a:t>
            </a:r>
          </a:p>
        </p:txBody>
      </p:sp>
      <p:sp>
        <p:nvSpPr>
          <p:cNvPr id="968707" name="Rectangle 3"/>
          <p:cNvSpPr>
            <a:spLocks noGrp="1" noChangeArrowheads="1"/>
          </p:cNvSpPr>
          <p:nvPr>
            <p:ph type="body" idx="1"/>
          </p:nvPr>
        </p:nvSpPr>
        <p:spPr>
          <a:xfrm>
            <a:off x="655638" y="1748522"/>
            <a:ext cx="7940675" cy="4720541"/>
          </a:xfrm>
        </p:spPr>
        <p:txBody>
          <a:bodyPr/>
          <a:lstStyle/>
          <a:p>
            <a:pPr marL="457200" indent="-457200"/>
            <a:r>
              <a:rPr lang="en-CA" altLang="ja-JP" dirty="0">
                <a:solidFill>
                  <a:schemeClr val="tx1"/>
                </a:solidFill>
                <a:cs typeface="ＭＳ Ｐゴシック" charset="0"/>
              </a:rPr>
              <a:t>T</a:t>
            </a:r>
            <a:r>
              <a:rPr lang="en-CA" altLang="ja-JP" dirty="0" smtClean="0">
                <a:solidFill>
                  <a:schemeClr val="tx1"/>
                </a:solidFill>
                <a:cs typeface="ＭＳ Ｐゴシック" charset="0"/>
              </a:rPr>
              <a:t>he </a:t>
            </a:r>
            <a:r>
              <a:rPr lang="en-CA" altLang="ja-JP" dirty="0">
                <a:solidFill>
                  <a:schemeClr val="tx1"/>
                </a:solidFill>
                <a:cs typeface="ＭＳ Ｐゴシック" charset="0"/>
              </a:rPr>
              <a:t>role of VTP in a converged switched network</a:t>
            </a:r>
          </a:p>
          <a:p>
            <a:pPr marL="457200" indent="-457200"/>
            <a:r>
              <a:rPr lang="en-CA" altLang="ja-JP" dirty="0">
                <a:solidFill>
                  <a:schemeClr val="tx1"/>
                </a:solidFill>
                <a:cs typeface="ＭＳ Ｐゴシック" charset="0"/>
              </a:rPr>
              <a:t>T</a:t>
            </a:r>
            <a:r>
              <a:rPr lang="en-CA" altLang="ja-JP" dirty="0" smtClean="0">
                <a:solidFill>
                  <a:schemeClr val="tx1"/>
                </a:solidFill>
                <a:cs typeface="ＭＳ Ｐゴシック" charset="0"/>
              </a:rPr>
              <a:t>he </a:t>
            </a:r>
            <a:r>
              <a:rPr lang="en-CA" altLang="ja-JP" dirty="0">
                <a:solidFill>
                  <a:schemeClr val="tx1"/>
                </a:solidFill>
                <a:cs typeface="ＭＳ Ｐゴシック" charset="0"/>
              </a:rPr>
              <a:t>operation of VTP: VTP domains, VTP Modes, VTP Advertisements, and VTP Pruning.</a:t>
            </a:r>
          </a:p>
          <a:p>
            <a:pPr marL="457200" indent="-457200"/>
            <a:r>
              <a:rPr lang="en-CA" altLang="ja-JP" dirty="0">
                <a:solidFill>
                  <a:schemeClr val="tx1"/>
                </a:solidFill>
                <a:cs typeface="ＭＳ Ｐゴシック" charset="0"/>
              </a:rPr>
              <a:t>Configure VTP on the switches in a converged network.</a:t>
            </a:r>
            <a:r>
              <a:rPr lang="en-US" altLang="ja-JP" dirty="0">
                <a:solidFill>
                  <a:schemeClr val="tx1"/>
                </a:solidFill>
                <a:cs typeface="ＭＳ Ｐゴシック" charset="0"/>
              </a:rPr>
              <a:t> </a:t>
            </a:r>
            <a:endParaRPr lang="en-CA" altLang="ja-JP" dirty="0">
              <a:solidFill>
                <a:schemeClr val="tx1"/>
              </a:solidFill>
              <a:cs typeface="ＭＳ Ｐゴシック" charset="0"/>
            </a:endParaRPr>
          </a:p>
          <a:p>
            <a:pPr marL="457200" indent="-457200"/>
            <a:endParaRPr lang="en-US" dirty="0">
              <a:solidFill>
                <a:schemeClr val="tx1"/>
              </a:solidFill>
            </a:endParaRPr>
          </a:p>
        </p:txBody>
      </p:sp>
    </p:spTree>
    <p:extLst>
      <p:ext uri="{BB962C8B-B14F-4D97-AF65-F5344CB8AC3E}">
        <p14:creationId xmlns:p14="http://schemas.microsoft.com/office/powerpoint/2010/main" val="1157513036"/>
      </p:ext>
    </p:extLst>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62" name="Rectangle 2"/>
          <p:cNvSpPr>
            <a:spLocks noGrp="1" noChangeArrowheads="1"/>
          </p:cNvSpPr>
          <p:nvPr>
            <p:ph type="title"/>
          </p:nvPr>
        </p:nvSpPr>
        <p:spPr>
          <a:xfrm>
            <a:off x="549275" y="107576"/>
            <a:ext cx="8042276" cy="1162577"/>
          </a:xfrm>
        </p:spPr>
        <p:txBody>
          <a:bodyPr/>
          <a:lstStyle/>
          <a:p>
            <a:r>
              <a:rPr lang="en-CA" altLang="ja-JP" sz="3200" dirty="0" smtClean="0">
                <a:cs typeface="ＭＳ Ｐゴシック" charset="0"/>
              </a:rPr>
              <a:t>VLAN Trunking Protocol (VTP)</a:t>
            </a:r>
            <a:endParaRPr lang="en-US" sz="3200" dirty="0"/>
          </a:p>
        </p:txBody>
      </p:sp>
      <p:sp>
        <p:nvSpPr>
          <p:cNvPr id="1013763" name="Rectangle 3"/>
          <p:cNvSpPr>
            <a:spLocks noGrp="1" noChangeArrowheads="1"/>
          </p:cNvSpPr>
          <p:nvPr>
            <p:ph type="body" idx="1"/>
          </p:nvPr>
        </p:nvSpPr>
        <p:spPr>
          <a:xfrm>
            <a:off x="655638" y="1392238"/>
            <a:ext cx="7940675" cy="5076825"/>
          </a:xfrm>
        </p:spPr>
        <p:txBody>
          <a:bodyPr>
            <a:normAutofit/>
          </a:bodyPr>
          <a:lstStyle/>
          <a:p>
            <a:r>
              <a:rPr lang="en-CA" altLang="ja-JP" sz="1800" dirty="0">
                <a:solidFill>
                  <a:srgbClr val="000000"/>
                </a:solidFill>
                <a:cs typeface="ＭＳ Ｐゴシック" charset="0"/>
              </a:rPr>
              <a:t>As the size of the network for a small- or medium-sized business grows, the management involved in maintaining the network grows. </a:t>
            </a:r>
            <a:endParaRPr lang="en-US" sz="1800" dirty="0">
              <a:solidFill>
                <a:srgbClr val="000000"/>
              </a:solidFill>
            </a:endParaRPr>
          </a:p>
          <a:p>
            <a:pPr>
              <a:buFont typeface="Symbol" charset="0"/>
              <a:buChar char=""/>
            </a:pPr>
            <a:r>
              <a:rPr lang="en-US" sz="1800" dirty="0">
                <a:solidFill>
                  <a:srgbClr val="000000"/>
                </a:solidFill>
              </a:rPr>
              <a:t>VTP allows a network manager to configure a switch so that it will propagate VLAN configurations to other switches in the network.</a:t>
            </a:r>
            <a:endParaRPr lang="en-US" sz="1800" dirty="0">
              <a:solidFill>
                <a:srgbClr val="000000"/>
              </a:solidFill>
            </a:endParaRPr>
          </a:p>
        </p:txBody>
      </p:sp>
      <p:pic>
        <p:nvPicPr>
          <p:cNvPr id="1013771" name="Picture 1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90550" y="3210029"/>
            <a:ext cx="5486807" cy="2938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blurRad="63500" dist="17961" dir="2700000" algn="ctr" rotWithShape="0">
                    <a:schemeClr val="bg2">
                      <a:alpha val="74998"/>
                    </a:schemeClr>
                  </a:outerShdw>
                </a:effectLst>
              </a14:hiddenEffects>
            </a:ext>
          </a:extLst>
        </p:spPr>
      </p:pic>
    </p:spTree>
    <p:extLst>
      <p:ext uri="{BB962C8B-B14F-4D97-AF65-F5344CB8AC3E}">
        <p14:creationId xmlns:p14="http://schemas.microsoft.com/office/powerpoint/2010/main" val="1959287599"/>
      </p:ext>
    </p:extLst>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Benefits</a:t>
            </a:r>
            <a:endParaRPr lang="en-US" dirty="0"/>
          </a:p>
        </p:txBody>
      </p:sp>
      <p:sp>
        <p:nvSpPr>
          <p:cNvPr id="3" name="Content Placeholder 2"/>
          <p:cNvSpPr>
            <a:spLocks noGrp="1"/>
          </p:cNvSpPr>
          <p:nvPr>
            <p:ph idx="1"/>
          </p:nvPr>
        </p:nvSpPr>
        <p:spPr/>
        <p:txBody>
          <a:bodyPr/>
          <a:lstStyle/>
          <a:p>
            <a:r>
              <a:rPr lang="en-US" dirty="0" smtClean="0">
                <a:solidFill>
                  <a:srgbClr val="000000"/>
                </a:solidFill>
              </a:rPr>
              <a:t>VLAN configuration consistency across the network.</a:t>
            </a:r>
          </a:p>
          <a:p>
            <a:r>
              <a:rPr lang="en-US" dirty="0" smtClean="0">
                <a:solidFill>
                  <a:srgbClr val="000000"/>
                </a:solidFill>
              </a:rPr>
              <a:t>Accurate tracking and monitoring of VLANs.</a:t>
            </a:r>
          </a:p>
          <a:p>
            <a:r>
              <a:rPr lang="en-US" dirty="0" smtClean="0">
                <a:solidFill>
                  <a:srgbClr val="000000"/>
                </a:solidFill>
              </a:rPr>
              <a:t>Dynamic reporting of added VLANs across a network.</a:t>
            </a:r>
          </a:p>
          <a:p>
            <a:r>
              <a:rPr lang="en-US" dirty="0" smtClean="0">
                <a:solidFill>
                  <a:srgbClr val="000000"/>
                </a:solidFill>
              </a:rPr>
              <a:t>Dynamic trunk configuration when VLANs are added to the network.</a:t>
            </a:r>
          </a:p>
        </p:txBody>
      </p:sp>
    </p:spTree>
    <p:extLst>
      <p:ext uri="{BB962C8B-B14F-4D97-AF65-F5344CB8AC3E}">
        <p14:creationId xmlns:p14="http://schemas.microsoft.com/office/powerpoint/2010/main" val="2588630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VTP Components</a:t>
            </a:r>
            <a:endParaRPr lang="en-US" dirty="0"/>
          </a:p>
        </p:txBody>
      </p:sp>
      <p:sp>
        <p:nvSpPr>
          <p:cNvPr id="3" name="Content Placeholder 2"/>
          <p:cNvSpPr>
            <a:spLocks noGrp="1"/>
          </p:cNvSpPr>
          <p:nvPr>
            <p:ph idx="1"/>
          </p:nvPr>
        </p:nvSpPr>
        <p:spPr/>
        <p:txBody>
          <a:bodyPr/>
          <a:lstStyle/>
          <a:p>
            <a:r>
              <a:rPr lang="en-US" dirty="0" smtClean="0">
                <a:solidFill>
                  <a:srgbClr val="000000"/>
                </a:solidFill>
              </a:rPr>
              <a:t>VTP Domain</a:t>
            </a:r>
          </a:p>
          <a:p>
            <a:r>
              <a:rPr lang="en-US" dirty="0" smtClean="0">
                <a:solidFill>
                  <a:srgbClr val="000000"/>
                </a:solidFill>
              </a:rPr>
              <a:t>VTP Advertisements</a:t>
            </a:r>
          </a:p>
          <a:p>
            <a:r>
              <a:rPr lang="en-US" dirty="0" smtClean="0">
                <a:solidFill>
                  <a:srgbClr val="000000"/>
                </a:solidFill>
              </a:rPr>
              <a:t>VTP Modes</a:t>
            </a:r>
          </a:p>
          <a:p>
            <a:r>
              <a:rPr lang="en-US" dirty="0" smtClean="0">
                <a:solidFill>
                  <a:srgbClr val="000000"/>
                </a:solidFill>
              </a:rPr>
              <a:t>VTP Server</a:t>
            </a:r>
          </a:p>
          <a:p>
            <a:r>
              <a:rPr lang="en-US" dirty="0" smtClean="0">
                <a:solidFill>
                  <a:srgbClr val="000000"/>
                </a:solidFill>
              </a:rPr>
              <a:t>VTP Client</a:t>
            </a:r>
          </a:p>
          <a:p>
            <a:r>
              <a:rPr lang="en-US" dirty="0" smtClean="0">
                <a:solidFill>
                  <a:srgbClr val="000000"/>
                </a:solidFill>
              </a:rPr>
              <a:t>VTP Transparent</a:t>
            </a:r>
          </a:p>
          <a:p>
            <a:r>
              <a:rPr lang="en-US" dirty="0" smtClean="0">
                <a:solidFill>
                  <a:srgbClr val="000000"/>
                </a:solidFill>
              </a:rPr>
              <a:t>VTP Pruning</a:t>
            </a:r>
            <a:endParaRPr lang="en-US" dirty="0">
              <a:solidFill>
                <a:srgbClr val="000000"/>
              </a:solidFill>
            </a:endParaRPr>
          </a:p>
        </p:txBody>
      </p:sp>
    </p:spTree>
    <p:extLst>
      <p:ext uri="{BB962C8B-B14F-4D97-AF65-F5344CB8AC3E}">
        <p14:creationId xmlns:p14="http://schemas.microsoft.com/office/powerpoint/2010/main" val="11018225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1874" name="Rectangle 2"/>
          <p:cNvSpPr>
            <a:spLocks noGrp="1" noChangeArrowheads="1"/>
          </p:cNvSpPr>
          <p:nvPr>
            <p:ph type="title"/>
          </p:nvPr>
        </p:nvSpPr>
        <p:spPr>
          <a:xfrm>
            <a:off x="549275" y="28208"/>
            <a:ext cx="8042276" cy="1336956"/>
          </a:xfrm>
        </p:spPr>
        <p:txBody>
          <a:bodyPr/>
          <a:lstStyle/>
          <a:p>
            <a:r>
              <a:rPr lang="en-CA" altLang="ja-JP" sz="3200" dirty="0" smtClean="0">
                <a:cs typeface="ＭＳ Ｐゴシック" charset="0"/>
              </a:rPr>
              <a:t>Default VTP Configuration</a:t>
            </a:r>
            <a:endParaRPr lang="en-US" sz="3200" dirty="0"/>
          </a:p>
        </p:txBody>
      </p:sp>
      <p:sp>
        <p:nvSpPr>
          <p:cNvPr id="1231875" name="Rectangle 3"/>
          <p:cNvSpPr>
            <a:spLocks noGrp="1" noChangeArrowheads="1"/>
          </p:cNvSpPr>
          <p:nvPr>
            <p:ph type="body" idx="1"/>
          </p:nvPr>
        </p:nvSpPr>
        <p:spPr>
          <a:xfrm>
            <a:off x="655638" y="1392238"/>
            <a:ext cx="7940675" cy="5076825"/>
          </a:xfrm>
        </p:spPr>
        <p:txBody>
          <a:bodyPr>
            <a:normAutofit/>
          </a:bodyPr>
          <a:lstStyle/>
          <a:p>
            <a:r>
              <a:rPr lang="en-CA" altLang="ja-JP" sz="1800" dirty="0">
                <a:solidFill>
                  <a:srgbClr val="000000"/>
                </a:solidFill>
                <a:cs typeface="ＭＳ Ｐゴシック" charset="0"/>
              </a:rPr>
              <a:t>VTP has three versions, 1, 2, and 3. Only one VTP version is allowed in a VTP domain. The default is VTP version 1. A Cisco 2960 switch supports VTP version 2, but it is disabled.</a:t>
            </a:r>
            <a:endParaRPr lang="en-US" sz="1800" dirty="0">
              <a:solidFill>
                <a:srgbClr val="000000"/>
              </a:solidFill>
            </a:endParaRPr>
          </a:p>
          <a:p>
            <a:endParaRPr lang="en-US" sz="1800" dirty="0">
              <a:solidFill>
                <a:srgbClr val="000000"/>
              </a:solidFill>
            </a:endParaRPr>
          </a:p>
          <a:p>
            <a:pPr>
              <a:buFont typeface="Symbol" charset="0"/>
              <a:buChar char=""/>
            </a:pPr>
            <a:endParaRPr lang="en-US" sz="1800" dirty="0">
              <a:solidFill>
                <a:srgbClr val="000000"/>
              </a:solidFill>
            </a:endParaRPr>
          </a:p>
        </p:txBody>
      </p:sp>
      <p:pic>
        <p:nvPicPr>
          <p:cNvPr id="1231877"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50481" y="2591466"/>
            <a:ext cx="5295900" cy="3721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blurRad="63500" dist="17961" dir="2700000" algn="ctr" rotWithShape="0">
                    <a:schemeClr val="bg2">
                      <a:alpha val="74998"/>
                    </a:schemeClr>
                  </a:outerShdw>
                </a:effectLst>
              </a14:hiddenEffects>
            </a:ext>
          </a:extLst>
        </p:spPr>
      </p:pic>
    </p:spTree>
    <p:extLst>
      <p:ext uri="{BB962C8B-B14F-4D97-AF65-F5344CB8AC3E}">
        <p14:creationId xmlns:p14="http://schemas.microsoft.com/office/powerpoint/2010/main" val="2377153014"/>
      </p:ext>
    </p:extLst>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3922" name="Rectangle 2"/>
          <p:cNvSpPr>
            <a:spLocks noGrp="1" noChangeArrowheads="1"/>
          </p:cNvSpPr>
          <p:nvPr>
            <p:ph type="title"/>
          </p:nvPr>
        </p:nvSpPr>
        <p:spPr>
          <a:xfrm>
            <a:off x="549275" y="107576"/>
            <a:ext cx="8042276" cy="1284662"/>
          </a:xfrm>
        </p:spPr>
        <p:txBody>
          <a:bodyPr/>
          <a:lstStyle/>
          <a:p>
            <a:r>
              <a:rPr lang="en-CA" altLang="ja-JP" sz="3200" dirty="0" smtClean="0">
                <a:cs typeface="ＭＳ Ｐゴシック" charset="0"/>
              </a:rPr>
              <a:t>VTP </a:t>
            </a:r>
            <a:r>
              <a:rPr lang="en-CA" altLang="ja-JP" sz="3200" dirty="0" smtClean="0">
                <a:cs typeface="ＭＳ Ｐゴシック" charset="0"/>
              </a:rPr>
              <a:t>Domain</a:t>
            </a:r>
            <a:endParaRPr lang="en-US" sz="3200" dirty="0"/>
          </a:p>
        </p:txBody>
      </p:sp>
      <p:sp>
        <p:nvSpPr>
          <p:cNvPr id="1233923" name="Rectangle 3"/>
          <p:cNvSpPr>
            <a:spLocks noGrp="1" noChangeArrowheads="1"/>
          </p:cNvSpPr>
          <p:nvPr>
            <p:ph type="body" idx="1"/>
          </p:nvPr>
        </p:nvSpPr>
        <p:spPr>
          <a:xfrm>
            <a:off x="655638" y="1392238"/>
            <a:ext cx="7940675" cy="5076825"/>
          </a:xfrm>
        </p:spPr>
        <p:txBody>
          <a:bodyPr>
            <a:normAutofit/>
          </a:bodyPr>
          <a:lstStyle/>
          <a:p>
            <a:r>
              <a:rPr lang="en-CA" altLang="ja-JP" sz="1800" dirty="0">
                <a:solidFill>
                  <a:srgbClr val="000000"/>
                </a:solidFill>
                <a:cs typeface="ＭＳ Ｐゴシック" charset="0"/>
              </a:rPr>
              <a:t>VTP allows you to separate your network into smaller management domains to help reduce VLAN management</a:t>
            </a:r>
            <a:r>
              <a:rPr lang="en-CA" altLang="ja-JP" sz="1800" dirty="0" smtClean="0">
                <a:solidFill>
                  <a:srgbClr val="000000"/>
                </a:solidFill>
                <a:cs typeface="ＭＳ Ｐゴシック" charset="0"/>
              </a:rPr>
              <a:t>.</a:t>
            </a:r>
          </a:p>
          <a:p>
            <a:r>
              <a:rPr lang="en-CA" sz="1800" dirty="0">
                <a:solidFill>
                  <a:srgbClr val="000000"/>
                </a:solidFill>
              </a:rPr>
              <a:t>An additional benefit of configuring VTP domains is that it limits the extent to which configuration changes are propagated in the network if an error occurs</a:t>
            </a:r>
            <a:endParaRPr lang="en-US" sz="1800" dirty="0">
              <a:solidFill>
                <a:srgbClr val="000000"/>
              </a:solidFill>
            </a:endParaRPr>
          </a:p>
        </p:txBody>
      </p:sp>
      <p:pic>
        <p:nvPicPr>
          <p:cNvPr id="1233926"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562" y="4797119"/>
            <a:ext cx="5180013" cy="19097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blurRad="63500" dist="17961" dir="2700000" algn="ctr" rotWithShape="0">
                    <a:schemeClr val="bg2">
                      <a:alpha val="74998"/>
                    </a:schemeClr>
                  </a:outerShdw>
                </a:effectLst>
              </a14:hiddenEffects>
            </a:ext>
          </a:extLst>
        </p:spPr>
      </p:pic>
      <p:pic>
        <p:nvPicPr>
          <p:cNvPr id="6"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47912" y="3235029"/>
            <a:ext cx="4327525" cy="266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blurRad="63500" dist="17961" dir="2700000" algn="ctr" rotWithShape="0">
                    <a:schemeClr val="bg2">
                      <a:alpha val="74998"/>
                    </a:schemeClr>
                  </a:outerShdw>
                </a:effectLst>
              </a14:hiddenEffects>
            </a:ext>
          </a:extLst>
        </p:spPr>
      </p:pic>
    </p:spTree>
    <p:extLst>
      <p:ext uri="{BB962C8B-B14F-4D97-AF65-F5344CB8AC3E}">
        <p14:creationId xmlns:p14="http://schemas.microsoft.com/office/powerpoint/2010/main" val="808918463"/>
      </p:ext>
    </p:extLst>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5970" name="Rectangle 2"/>
          <p:cNvSpPr>
            <a:spLocks noGrp="1" noChangeArrowheads="1"/>
          </p:cNvSpPr>
          <p:nvPr>
            <p:ph type="title"/>
          </p:nvPr>
        </p:nvSpPr>
        <p:spPr/>
        <p:txBody>
          <a:bodyPr/>
          <a:lstStyle/>
          <a:p>
            <a:r>
              <a:rPr lang="en-CA" altLang="ja-JP" sz="3600" dirty="0" smtClean="0">
                <a:cs typeface="ＭＳ Ｐゴシック" charset="0"/>
              </a:rPr>
              <a:t>VTP Advertisements</a:t>
            </a:r>
            <a:endParaRPr lang="en-US" sz="3600" dirty="0"/>
          </a:p>
        </p:txBody>
      </p:sp>
      <p:pic>
        <p:nvPicPr>
          <p:cNvPr id="1235972"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9275" y="1885519"/>
            <a:ext cx="8073550" cy="38776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blurRad="63500" dist="17961" dir="2700000" algn="ctr" rotWithShape="0">
                    <a:schemeClr val="bg2">
                      <a:alpha val="74998"/>
                    </a:schemeClr>
                  </a:outerShdw>
                </a:effectLst>
              </a14:hiddenEffects>
            </a:ext>
          </a:extLst>
        </p:spPr>
      </p:pic>
    </p:spTree>
    <p:extLst>
      <p:ext uri="{BB962C8B-B14F-4D97-AF65-F5344CB8AC3E}">
        <p14:creationId xmlns:p14="http://schemas.microsoft.com/office/powerpoint/2010/main" val="1017831207"/>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8018" name="Rectangle 2"/>
          <p:cNvSpPr>
            <a:spLocks noGrp="1" noChangeArrowheads="1"/>
          </p:cNvSpPr>
          <p:nvPr>
            <p:ph type="title"/>
          </p:nvPr>
        </p:nvSpPr>
        <p:spPr>
          <a:xfrm>
            <a:off x="549275" y="-44088"/>
            <a:ext cx="8042276" cy="991980"/>
          </a:xfrm>
        </p:spPr>
        <p:txBody>
          <a:bodyPr/>
          <a:lstStyle/>
          <a:p>
            <a:pPr algn="l"/>
            <a:r>
              <a:rPr lang="en-CA" altLang="ja-JP" sz="3200" dirty="0" smtClean="0">
                <a:cs typeface="ＭＳ Ｐゴシック" charset="0"/>
              </a:rPr>
              <a:t>VTP Modes</a:t>
            </a:r>
            <a:endParaRPr lang="en-US" sz="3200" dirty="0"/>
          </a:p>
        </p:txBody>
      </p:sp>
      <p:pic>
        <p:nvPicPr>
          <p:cNvPr id="1238020"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56329" y="3897303"/>
            <a:ext cx="6919015" cy="277585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blurRad="63500" dist="17961" dir="2700000" algn="ctr" rotWithShape="0">
                    <a:schemeClr val="bg2">
                      <a:alpha val="74998"/>
                    </a:schemeClr>
                  </a:outerShdw>
                </a:effectLst>
              </a14:hiddenEffects>
            </a:ext>
          </a:extLst>
        </p:spPr>
      </p:pic>
      <p:pic>
        <p:nvPicPr>
          <p:cNvPr id="1238021"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7205" y="947893"/>
            <a:ext cx="7814346" cy="29494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blurRad="63500" dist="17961" dir="2700000" algn="ctr" rotWithShape="0">
                    <a:schemeClr val="bg2">
                      <a:alpha val="74998"/>
                    </a:schemeClr>
                  </a:outerShdw>
                </a:effectLst>
              </a14:hiddenEffects>
            </a:ext>
          </a:extLst>
        </p:spPr>
      </p:pic>
    </p:spTree>
    <p:extLst>
      <p:ext uri="{BB962C8B-B14F-4D97-AF65-F5344CB8AC3E}">
        <p14:creationId xmlns:p14="http://schemas.microsoft.com/office/powerpoint/2010/main" val="3128039033"/>
      </p:ext>
    </p:extLst>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0066" name="Rectangle 2"/>
          <p:cNvSpPr>
            <a:spLocks noGrp="1" noChangeArrowheads="1"/>
          </p:cNvSpPr>
          <p:nvPr>
            <p:ph type="title"/>
          </p:nvPr>
        </p:nvSpPr>
        <p:spPr>
          <a:xfrm>
            <a:off x="549275" y="183408"/>
            <a:ext cx="8042276" cy="745527"/>
          </a:xfrm>
        </p:spPr>
        <p:txBody>
          <a:bodyPr/>
          <a:lstStyle/>
          <a:p>
            <a:pPr algn="l"/>
            <a:r>
              <a:rPr lang="en-CA" altLang="ja-JP" sz="3200" dirty="0" smtClean="0">
                <a:cs typeface="ＭＳ Ｐゴシック" charset="0"/>
              </a:rPr>
              <a:t>VTP Pruning</a:t>
            </a:r>
            <a:endParaRPr lang="en-US" sz="3200" dirty="0"/>
          </a:p>
        </p:txBody>
      </p:sp>
      <p:sp>
        <p:nvSpPr>
          <p:cNvPr id="1240067" name="Rectangle 3"/>
          <p:cNvSpPr>
            <a:spLocks noGrp="1" noChangeArrowheads="1"/>
          </p:cNvSpPr>
          <p:nvPr>
            <p:ph type="body" idx="1"/>
          </p:nvPr>
        </p:nvSpPr>
        <p:spPr>
          <a:xfrm>
            <a:off x="655638" y="1183702"/>
            <a:ext cx="7940675" cy="5076825"/>
          </a:xfrm>
        </p:spPr>
        <p:txBody>
          <a:bodyPr>
            <a:normAutofit/>
          </a:bodyPr>
          <a:lstStyle/>
          <a:p>
            <a:r>
              <a:rPr lang="en-CA" altLang="ja-JP" sz="1800" dirty="0">
                <a:solidFill>
                  <a:srgbClr val="000000"/>
                </a:solidFill>
                <a:cs typeface="ＭＳ Ｐゴシック" charset="0"/>
              </a:rPr>
              <a:t>VTP pruning prevents unnecessary flooding of broadcast information from one VLAN across all trunks in a VTP domain</a:t>
            </a:r>
            <a:r>
              <a:rPr lang="en-CA" altLang="ja-JP" sz="1800" dirty="0" smtClean="0">
                <a:solidFill>
                  <a:srgbClr val="000000"/>
                </a:solidFill>
                <a:cs typeface="ＭＳ Ｐゴシック" charset="0"/>
              </a:rPr>
              <a:t>.</a:t>
            </a:r>
            <a:endParaRPr lang="en-US" altLang="ja-JP" sz="1800" dirty="0">
              <a:solidFill>
                <a:srgbClr val="000000"/>
              </a:solidFill>
            </a:endParaRPr>
          </a:p>
          <a:p>
            <a:r>
              <a:rPr lang="en-US" sz="1800" dirty="0">
                <a:solidFill>
                  <a:srgbClr val="000000"/>
                </a:solidFill>
              </a:rPr>
              <a:t>VTP pruning permits switches to negotiate which VLANs are assigned to ports at the other end of a trunk and, hence, prune the VLANs that are not assigned to ports on the remote switch. </a:t>
            </a:r>
            <a:endParaRPr lang="en-US" sz="1800" dirty="0">
              <a:solidFill>
                <a:srgbClr val="000000"/>
              </a:solidFill>
            </a:endParaRPr>
          </a:p>
          <a:p>
            <a:pPr>
              <a:buFont typeface="Symbol" charset="0"/>
              <a:buChar char=""/>
            </a:pPr>
            <a:endParaRPr lang="en-US" sz="1800" dirty="0">
              <a:solidFill>
                <a:srgbClr val="000000"/>
              </a:solidFill>
            </a:endParaRPr>
          </a:p>
        </p:txBody>
      </p:sp>
      <p:pic>
        <p:nvPicPr>
          <p:cNvPr id="124006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5319" y="2966602"/>
            <a:ext cx="6956425" cy="3293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blurRad="63500" dist="17961" dir="2700000" algn="ctr" rotWithShape="0">
                    <a:schemeClr val="bg2">
                      <a:alpha val="74998"/>
                    </a:schemeClr>
                  </a:outerShdw>
                </a:effectLst>
              </a14:hiddenEffects>
            </a:ext>
          </a:extLst>
        </p:spPr>
      </p:pic>
    </p:spTree>
    <p:extLst>
      <p:ext uri="{BB962C8B-B14F-4D97-AF65-F5344CB8AC3E}">
        <p14:creationId xmlns:p14="http://schemas.microsoft.com/office/powerpoint/2010/main" val="4273295625"/>
      </p:ext>
    </p:extLst>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4162" name="Rectangle 2"/>
          <p:cNvSpPr>
            <a:spLocks noGrp="1" noChangeArrowheads="1"/>
          </p:cNvSpPr>
          <p:nvPr>
            <p:ph type="title"/>
          </p:nvPr>
        </p:nvSpPr>
        <p:spPr/>
        <p:txBody>
          <a:bodyPr/>
          <a:lstStyle/>
          <a:p>
            <a:r>
              <a:rPr lang="en-CA" altLang="ja-JP" sz="3200" dirty="0" smtClean="0">
                <a:cs typeface="ＭＳ Ｐゴシック" charset="0"/>
              </a:rPr>
              <a:t>VTP Configuration</a:t>
            </a:r>
            <a:endParaRPr lang="en-US" sz="3200" dirty="0"/>
          </a:p>
        </p:txBody>
      </p:sp>
      <p:pic>
        <p:nvPicPr>
          <p:cNvPr id="1244164"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1163" y="2106111"/>
            <a:ext cx="4291012" cy="31641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blurRad="63500" dist="17961" dir="2700000" algn="ctr" rotWithShape="0">
                    <a:schemeClr val="bg2">
                      <a:alpha val="74998"/>
                    </a:schemeClr>
                  </a:outerShdw>
                </a:effectLst>
              </a14:hiddenEffects>
            </a:ext>
          </a:extLst>
        </p:spPr>
      </p:pic>
      <p:pic>
        <p:nvPicPr>
          <p:cNvPr id="1244166" name="Picture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49813" y="2814638"/>
            <a:ext cx="4102100" cy="20304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blurRad="63500" dist="17961" dir="2700000" algn="ctr" rotWithShape="0">
                    <a:schemeClr val="bg2">
                      <a:alpha val="74998"/>
                    </a:schemeClr>
                  </a:outerShdw>
                </a:effectLst>
              </a14:hiddenEffects>
            </a:ext>
          </a:extLst>
        </p:spPr>
      </p:pic>
    </p:spTree>
    <p:extLst>
      <p:ext uri="{BB962C8B-B14F-4D97-AF65-F5344CB8AC3E}">
        <p14:creationId xmlns:p14="http://schemas.microsoft.com/office/powerpoint/2010/main" val="3435783850"/>
      </p:ext>
    </p:extLst>
  </p:cSld>
  <p:clrMapOvr>
    <a:masterClrMapping/>
  </p:clrMapOvr>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6210" name="Rectangle 2"/>
          <p:cNvSpPr>
            <a:spLocks noGrp="1" noChangeArrowheads="1"/>
          </p:cNvSpPr>
          <p:nvPr>
            <p:ph type="title"/>
          </p:nvPr>
        </p:nvSpPr>
        <p:spPr/>
        <p:txBody>
          <a:bodyPr/>
          <a:lstStyle/>
          <a:p>
            <a:r>
              <a:rPr lang="en-CA" altLang="ja-JP" sz="3200" dirty="0" smtClean="0">
                <a:cs typeface="ＭＳ Ｐゴシック" charset="0"/>
              </a:rPr>
              <a:t>Common VTP issues</a:t>
            </a:r>
            <a:endParaRPr lang="en-US" sz="3200" dirty="0"/>
          </a:p>
        </p:txBody>
      </p:sp>
      <p:sp>
        <p:nvSpPr>
          <p:cNvPr id="1246211" name="Rectangle 3"/>
          <p:cNvSpPr>
            <a:spLocks noGrp="1" noChangeArrowheads="1"/>
          </p:cNvSpPr>
          <p:nvPr>
            <p:ph type="body" idx="1"/>
          </p:nvPr>
        </p:nvSpPr>
        <p:spPr>
          <a:xfrm>
            <a:off x="655638" y="1782037"/>
            <a:ext cx="7940675" cy="4687026"/>
          </a:xfrm>
        </p:spPr>
        <p:txBody>
          <a:bodyPr/>
          <a:lstStyle/>
          <a:p>
            <a:r>
              <a:rPr lang="en-GB" altLang="ja-JP" dirty="0" smtClean="0">
                <a:solidFill>
                  <a:srgbClr val="000000"/>
                </a:solidFill>
                <a:cs typeface="ＭＳ Ｐゴシック" charset="0"/>
              </a:rPr>
              <a:t>Incompatible VTP versions</a:t>
            </a:r>
          </a:p>
          <a:p>
            <a:r>
              <a:rPr lang="en-GB" altLang="ja-JP" dirty="0" smtClean="0">
                <a:solidFill>
                  <a:srgbClr val="000000"/>
                </a:solidFill>
                <a:cs typeface="ＭＳ Ｐゴシック" charset="0"/>
              </a:rPr>
              <a:t>VTP password issues</a:t>
            </a:r>
          </a:p>
          <a:p>
            <a:r>
              <a:rPr lang="en-GB" altLang="ja-JP" dirty="0" smtClean="0">
                <a:solidFill>
                  <a:srgbClr val="000000"/>
                </a:solidFill>
                <a:cs typeface="ＭＳ Ｐゴシック" charset="0"/>
              </a:rPr>
              <a:t>Incorrect VTP domain name</a:t>
            </a:r>
          </a:p>
          <a:p>
            <a:r>
              <a:rPr lang="en-GB" altLang="ja-JP" dirty="0" smtClean="0">
                <a:solidFill>
                  <a:srgbClr val="000000"/>
                </a:solidFill>
                <a:cs typeface="ＭＳ Ｐゴシック" charset="0"/>
              </a:rPr>
              <a:t>All switches set to VTP client mode</a:t>
            </a:r>
            <a:endParaRPr lang="en-CA" altLang="ja-JP" dirty="0">
              <a:solidFill>
                <a:srgbClr val="000000"/>
              </a:solidFill>
              <a:cs typeface="ＭＳ Ｐゴシック" charset="0"/>
            </a:endParaRPr>
          </a:p>
          <a:p>
            <a:endParaRPr lang="en-US" dirty="0">
              <a:solidFill>
                <a:srgbClr val="000000"/>
              </a:solidFill>
            </a:endParaRPr>
          </a:p>
          <a:p>
            <a:endParaRPr lang="en-US" dirty="0">
              <a:solidFill>
                <a:srgbClr val="000000"/>
              </a:solidFill>
            </a:endParaRPr>
          </a:p>
          <a:p>
            <a:pPr>
              <a:buFont typeface="Symbol" charset="0"/>
              <a:buChar char=""/>
            </a:pPr>
            <a:endParaRPr lang="en-US" dirty="0">
              <a:solidFill>
                <a:srgbClr val="000000"/>
              </a:solidFill>
            </a:endParaRPr>
          </a:p>
        </p:txBody>
      </p:sp>
    </p:spTree>
    <p:extLst>
      <p:ext uri="{BB962C8B-B14F-4D97-AF65-F5344CB8AC3E}">
        <p14:creationId xmlns:p14="http://schemas.microsoft.com/office/powerpoint/2010/main" val="3137601213"/>
      </p:ext>
    </p:extLst>
  </p:cSld>
  <p:clrMapOvr>
    <a:masterClrMapping/>
  </p:clrMapOvr>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8258" name="Rectangle 2"/>
          <p:cNvSpPr>
            <a:spLocks noGrp="1" noChangeArrowheads="1"/>
          </p:cNvSpPr>
          <p:nvPr>
            <p:ph type="title"/>
          </p:nvPr>
        </p:nvSpPr>
        <p:spPr/>
        <p:txBody>
          <a:bodyPr/>
          <a:lstStyle/>
          <a:p>
            <a:r>
              <a:rPr lang="en-CA" altLang="ja-JP" sz="3200" dirty="0" smtClean="0">
                <a:cs typeface="ＭＳ Ｐゴシック" charset="0"/>
              </a:rPr>
              <a:t>Managing VLANs on a VTP Server</a:t>
            </a:r>
            <a:endParaRPr lang="en-US" sz="3200" dirty="0"/>
          </a:p>
        </p:txBody>
      </p:sp>
      <p:pic>
        <p:nvPicPr>
          <p:cNvPr id="1248260"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1649" y="2004975"/>
            <a:ext cx="4701139" cy="39421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blurRad="63500" dist="17961" dir="2700000" algn="ctr" rotWithShape="0">
                    <a:schemeClr val="bg2">
                      <a:alpha val="74998"/>
                    </a:schemeClr>
                  </a:outerShdw>
                </a:effectLst>
              </a14:hiddenEffects>
            </a:ext>
          </a:extLst>
        </p:spPr>
      </p:pic>
      <p:pic>
        <p:nvPicPr>
          <p:cNvPr id="1248263" name="Picture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83125" y="2697808"/>
            <a:ext cx="4460875" cy="209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blurRad="63500" dist="17961" dir="2700000" algn="ctr" rotWithShape="0">
                    <a:schemeClr val="bg2">
                      <a:alpha val="74998"/>
                    </a:schemeClr>
                  </a:outerShdw>
                </a:effectLst>
              </a14:hiddenEffects>
            </a:ext>
          </a:extLst>
        </p:spPr>
      </p:pic>
    </p:spTree>
    <p:extLst>
      <p:ext uri="{BB962C8B-B14F-4D97-AF65-F5344CB8AC3E}">
        <p14:creationId xmlns:p14="http://schemas.microsoft.com/office/powerpoint/2010/main" val="344498968"/>
      </p:ext>
    </p:extLst>
  </p:cSld>
  <p:clrMapOvr>
    <a:masterClrMapping/>
  </p:clrMapOvr>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6530" name="Rectangle 2"/>
          <p:cNvSpPr>
            <a:spLocks noGrp="1" noChangeArrowheads="1"/>
          </p:cNvSpPr>
          <p:nvPr>
            <p:ph type="title"/>
          </p:nvPr>
        </p:nvSpPr>
        <p:spPr/>
        <p:txBody>
          <a:bodyPr/>
          <a:lstStyle/>
          <a:p>
            <a:r>
              <a:rPr lang="en-US"/>
              <a:t>Summary</a:t>
            </a:r>
          </a:p>
        </p:txBody>
      </p:sp>
      <p:sp>
        <p:nvSpPr>
          <p:cNvPr id="1046531" name="Rectangle 3"/>
          <p:cNvSpPr>
            <a:spLocks noGrp="1" noChangeArrowheads="1"/>
          </p:cNvSpPr>
          <p:nvPr>
            <p:ph type="body" idx="1"/>
          </p:nvPr>
        </p:nvSpPr>
        <p:spPr>
          <a:xfrm>
            <a:off x="590550" y="1422400"/>
            <a:ext cx="7940675" cy="4741863"/>
          </a:xfrm>
        </p:spPr>
        <p:txBody>
          <a:bodyPr/>
          <a:lstStyle/>
          <a:p>
            <a:r>
              <a:rPr lang="en-US" dirty="0">
                <a:solidFill>
                  <a:srgbClr val="000000"/>
                </a:solidFill>
              </a:rPr>
              <a:t>VTP is a Cisco proprietary protocol used to exchange VLAN information across trunk links.</a:t>
            </a:r>
          </a:p>
          <a:p>
            <a:r>
              <a:rPr lang="en-US" dirty="0">
                <a:solidFill>
                  <a:srgbClr val="000000"/>
                </a:solidFill>
              </a:rPr>
              <a:t>A switch can be in one  of 3 VTP operating modes</a:t>
            </a:r>
          </a:p>
          <a:p>
            <a:pPr lvl="1"/>
            <a:r>
              <a:rPr lang="en-US" dirty="0">
                <a:solidFill>
                  <a:srgbClr val="000000"/>
                </a:solidFill>
              </a:rPr>
              <a:t>Client</a:t>
            </a:r>
          </a:p>
          <a:p>
            <a:pPr lvl="2"/>
            <a:r>
              <a:rPr lang="en-US" dirty="0">
                <a:solidFill>
                  <a:srgbClr val="000000"/>
                </a:solidFill>
              </a:rPr>
              <a:t>Cannot create, modify or delete VLAN</a:t>
            </a:r>
          </a:p>
          <a:p>
            <a:pPr lvl="1"/>
            <a:r>
              <a:rPr lang="en-US" dirty="0">
                <a:solidFill>
                  <a:srgbClr val="000000"/>
                </a:solidFill>
              </a:rPr>
              <a:t>Server</a:t>
            </a:r>
          </a:p>
          <a:p>
            <a:pPr lvl="2"/>
            <a:r>
              <a:rPr lang="en-US" dirty="0">
                <a:solidFill>
                  <a:srgbClr val="000000"/>
                </a:solidFill>
              </a:rPr>
              <a:t>Can create, modify &amp; delete VLAN</a:t>
            </a:r>
          </a:p>
          <a:p>
            <a:pPr lvl="1"/>
            <a:r>
              <a:rPr lang="en-US" dirty="0">
                <a:solidFill>
                  <a:srgbClr val="000000"/>
                </a:solidFill>
              </a:rPr>
              <a:t>Transparent</a:t>
            </a:r>
          </a:p>
          <a:p>
            <a:pPr lvl="1"/>
            <a:r>
              <a:rPr lang="en-US" dirty="0">
                <a:solidFill>
                  <a:srgbClr val="000000"/>
                </a:solidFill>
              </a:rPr>
              <a:t>	Can create, modify, &amp; delete LOCAL VLAN</a:t>
            </a:r>
          </a:p>
          <a:p>
            <a:pPr lvl="1"/>
            <a:r>
              <a:rPr lang="en-US" dirty="0">
                <a:solidFill>
                  <a:srgbClr val="000000"/>
                </a:solidFill>
              </a:rPr>
              <a:t>	Forwards VTP advertisements. </a:t>
            </a:r>
          </a:p>
        </p:txBody>
      </p:sp>
    </p:spTree>
    <p:extLst>
      <p:ext uri="{BB962C8B-B14F-4D97-AF65-F5344CB8AC3E}">
        <p14:creationId xmlns:p14="http://schemas.microsoft.com/office/powerpoint/2010/main" val="988344942"/>
      </p:ext>
    </p:extLst>
  </p:cSld>
  <p:clrMapOvr>
    <a:masterClrMapping/>
  </p:clrMapOvr>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2354" name="Rectangle 2"/>
          <p:cNvSpPr>
            <a:spLocks noGrp="1" noChangeArrowheads="1"/>
          </p:cNvSpPr>
          <p:nvPr>
            <p:ph type="title"/>
          </p:nvPr>
        </p:nvSpPr>
        <p:spPr/>
        <p:txBody>
          <a:bodyPr/>
          <a:lstStyle/>
          <a:p>
            <a:r>
              <a:rPr lang="en-US"/>
              <a:t>Summary</a:t>
            </a:r>
          </a:p>
        </p:txBody>
      </p:sp>
      <p:sp>
        <p:nvSpPr>
          <p:cNvPr id="1252355" name="Rectangle 3"/>
          <p:cNvSpPr>
            <a:spLocks noGrp="1" noChangeArrowheads="1"/>
          </p:cNvSpPr>
          <p:nvPr>
            <p:ph type="body" idx="1"/>
          </p:nvPr>
        </p:nvSpPr>
        <p:spPr/>
        <p:txBody>
          <a:bodyPr/>
          <a:lstStyle/>
          <a:p>
            <a:r>
              <a:rPr lang="en-US" dirty="0">
                <a:solidFill>
                  <a:srgbClr val="000000"/>
                </a:solidFill>
              </a:rPr>
              <a:t>VTP pruning</a:t>
            </a:r>
          </a:p>
          <a:p>
            <a:pPr lvl="1"/>
            <a:r>
              <a:rPr lang="en-US" dirty="0">
                <a:solidFill>
                  <a:srgbClr val="000000"/>
                </a:solidFill>
              </a:rPr>
              <a:t>Limits unnecessary dissemination of VLAN information.</a:t>
            </a:r>
          </a:p>
          <a:p>
            <a:r>
              <a:rPr lang="en-US" dirty="0">
                <a:solidFill>
                  <a:srgbClr val="000000"/>
                </a:solidFill>
              </a:rPr>
              <a:t>Verify VTP configuration </a:t>
            </a:r>
          </a:p>
          <a:p>
            <a:pPr lvl="1"/>
            <a:r>
              <a:rPr lang="en-US" dirty="0">
                <a:solidFill>
                  <a:srgbClr val="000000"/>
                </a:solidFill>
              </a:rPr>
              <a:t>Show VTP status</a:t>
            </a:r>
          </a:p>
          <a:p>
            <a:pPr lvl="1"/>
            <a:r>
              <a:rPr lang="en-US" dirty="0">
                <a:solidFill>
                  <a:srgbClr val="000000"/>
                </a:solidFill>
              </a:rPr>
              <a:t>Show interfaces trunk</a:t>
            </a:r>
          </a:p>
        </p:txBody>
      </p:sp>
    </p:spTree>
    <p:extLst>
      <p:ext uri="{BB962C8B-B14F-4D97-AF65-F5344CB8AC3E}">
        <p14:creationId xmlns:p14="http://schemas.microsoft.com/office/powerpoint/2010/main" val="281443429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1621</TotalTime>
  <Words>719</Words>
  <Application>Microsoft Macintosh PowerPoint</Application>
  <PresentationFormat>On-screen Show (4:3)</PresentationFormat>
  <Paragraphs>83</Paragraphs>
  <Slides>15</Slides>
  <Notes>12</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Breeze</vt:lpstr>
      <vt:lpstr>VLAN Trunking Protocol  Lecture 4</vt:lpstr>
      <vt:lpstr>Objectives</vt:lpstr>
      <vt:lpstr>VLAN Trunking Protocol (VTP)</vt:lpstr>
      <vt:lpstr>Benefits</vt:lpstr>
      <vt:lpstr>VTP Components</vt:lpstr>
      <vt:lpstr>Default VTP Configuration</vt:lpstr>
      <vt:lpstr>VTP Domain</vt:lpstr>
      <vt:lpstr>VTP Advertisements</vt:lpstr>
      <vt:lpstr>VTP Modes</vt:lpstr>
      <vt:lpstr>VTP Pruning</vt:lpstr>
      <vt:lpstr>VTP Configuration</vt:lpstr>
      <vt:lpstr>Common VTP issues</vt:lpstr>
      <vt:lpstr>Managing VLANs on a VTP Server</vt:lpstr>
      <vt:lpstr>Summary</vt:lpstr>
      <vt:lpstr>Summary</vt:lpstr>
    </vt:vector>
  </TitlesOfParts>
  <Company>Swansea Metropolitan University</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Kapilan Radhakrishnan</cp:lastModifiedBy>
  <cp:revision>115</cp:revision>
  <dcterms:created xsi:type="dcterms:W3CDTF">2011-10-03T10:20:59Z</dcterms:created>
  <dcterms:modified xsi:type="dcterms:W3CDTF">2012-12-02T15:10:20Z</dcterms:modified>
</cp:coreProperties>
</file>