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929" r:id="rId1"/>
  </p:sldMasterIdLst>
  <p:notesMasterIdLst>
    <p:notesMasterId r:id="rId18"/>
  </p:notesMasterIdLst>
  <p:handoutMasterIdLst>
    <p:handoutMasterId r:id="rId19"/>
  </p:handoutMasterIdLst>
  <p:sldIdLst>
    <p:sldId id="295" r:id="rId2"/>
    <p:sldId id="256" r:id="rId3"/>
    <p:sldId id="271" r:id="rId4"/>
    <p:sldId id="279" r:id="rId5"/>
    <p:sldId id="283" r:id="rId6"/>
    <p:sldId id="281" r:id="rId7"/>
    <p:sldId id="286" r:id="rId8"/>
    <p:sldId id="285" r:id="rId9"/>
    <p:sldId id="280" r:id="rId10"/>
    <p:sldId id="288" r:id="rId11"/>
    <p:sldId id="289" r:id="rId12"/>
    <p:sldId id="290" r:id="rId13"/>
    <p:sldId id="293" r:id="rId14"/>
    <p:sldId id="291" r:id="rId15"/>
    <p:sldId id="292" r:id="rId16"/>
    <p:sldId id="29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295"/>
            <p14:sldId id="256"/>
            <p14:sldId id="271"/>
            <p14:sldId id="279"/>
            <p14:sldId id="283"/>
            <p14:sldId id="281"/>
            <p14:sldId id="286"/>
            <p14:sldId id="285"/>
            <p14:sldId id="280"/>
            <p14:sldId id="288"/>
            <p14:sldId id="289"/>
            <p14:sldId id="290"/>
            <p14:sldId id="293"/>
            <p14:sldId id="291"/>
            <p14:sldId id="292"/>
            <p14:sldId id="294"/>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B4A6"/>
    <a:srgbClr val="F8CFB6"/>
    <a:srgbClr val="D24726"/>
    <a:srgbClr val="404040"/>
    <a:srgbClr val="FF9B45"/>
    <a:srgbClr val="DD462F"/>
    <a:srgbClr val="F8CAB6"/>
    <a:srgbClr val="923922"/>
    <a:srgbClr val="F5F5F5"/>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89681" autoAdjust="0"/>
  </p:normalViewPr>
  <p:slideViewPr>
    <p:cSldViewPr snapToGrid="0">
      <p:cViewPr varScale="1">
        <p:scale>
          <a:sx n="79" d="100"/>
          <a:sy n="79" d="100"/>
        </p:scale>
        <p:origin x="420"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pPr/>
              <a:t>7/27/2023</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pPr/>
              <a:t>‹#›</a:t>
            </a:fld>
            <a:endParaRPr lang="en-US" dirty="0"/>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pPr/>
              <a:t>7/27/2023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pPr/>
              <a:t>‹#›</a:t>
            </a:fld>
            <a:endParaRPr lang="en-US" dirty="0"/>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pPr/>
              <a:t>2</a:t>
            </a:fld>
            <a:endParaRPr lang="en-US" dirty="0"/>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1954 Burger King was founded. It is the second-largest fast-food hamburger chain in the world. Currently, it has thousands of restaurants around the world.  Around the world every day more than 11 million customers visit burger king. Burger King is known for providing great-tasting, high-quality, and affordable food. Burger King has approx. 34,248 employees.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F61EA0F-A667-4B49-8422-0062BC55E249}" type="slidenum">
              <a:rPr lang="en-US" smtClean="0"/>
              <a:pPr/>
              <a:t>3</a:t>
            </a:fld>
            <a:endParaRPr lang="en-US" dirty="0"/>
          </a:p>
        </p:txBody>
      </p:sp>
    </p:spTree>
    <p:extLst>
      <p:ext uri="{BB962C8B-B14F-4D97-AF65-F5344CB8AC3E}">
        <p14:creationId xmlns:p14="http://schemas.microsoft.com/office/powerpoint/2010/main" val="1767584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When it comes to the restaurant industry, there is intense competition and high turnover, talent acquisition is no small feat. Because of the high turnover rates and short-term employment, organizations that come under the hospitality industry need a steady influx of new talent. Talent acquisition helps in identifying, attracting, recruiting, and retaining top talents.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F61EA0F-A667-4B49-8422-0062BC55E249}" type="slidenum">
              <a:rPr lang="en-US" smtClean="0"/>
              <a:pPr/>
              <a:t>4</a:t>
            </a:fld>
            <a:endParaRPr lang="en-US" dirty="0"/>
          </a:p>
        </p:txBody>
      </p:sp>
    </p:spTree>
    <p:extLst>
      <p:ext uri="{BB962C8B-B14F-4D97-AF65-F5344CB8AC3E}">
        <p14:creationId xmlns:p14="http://schemas.microsoft.com/office/powerpoint/2010/main" val="2299796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Three acquisition strategies which are used by burger king are: </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For hiring skills demand and time are assessed.</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Clear job description is developed which emphasizes role details.</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For immediate recruitment suitable technology is leveraged.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F61EA0F-A667-4B49-8422-0062BC55E249}" type="slidenum">
              <a:rPr lang="en-US" smtClean="0"/>
              <a:pPr/>
              <a:t>5</a:t>
            </a:fld>
            <a:endParaRPr lang="en-US" dirty="0"/>
          </a:p>
        </p:txBody>
      </p:sp>
    </p:spTree>
    <p:extLst>
      <p:ext uri="{BB962C8B-B14F-4D97-AF65-F5344CB8AC3E}">
        <p14:creationId xmlns:p14="http://schemas.microsoft.com/office/powerpoint/2010/main" val="2842480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First Short term acquisition strategy of burger king is to assess the skills demands and period for hiring. Managers need to analyze the capacity v/s demand gap. When hiring new talent, it is important to know what are the skills required and it is also important to understand whether they are one-time or recurrent. Afterward, the manager needs to define them to the HR department and then they take a call.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F61EA0F-A667-4B49-8422-0062BC55E249}" type="slidenum">
              <a:rPr lang="en-US" smtClean="0"/>
              <a:pPr/>
              <a:t>6</a:t>
            </a:fld>
            <a:endParaRPr lang="en-US" dirty="0"/>
          </a:p>
        </p:txBody>
      </p:sp>
    </p:spTree>
    <p:extLst>
      <p:ext uri="{BB962C8B-B14F-4D97-AF65-F5344CB8AC3E}">
        <p14:creationId xmlns:p14="http://schemas.microsoft.com/office/powerpoint/2010/main" val="3595092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When hiring candidates, preparing the job description is an important aspect. So employees want to make sure that the job description is accurate. When preparing the job description skills required, experience, responsibilities and remunerations can be mentioned. When the job description is clear it makes it easy for candidates that they should apply or not. It also helps burger king to receive quality applications.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F61EA0F-A667-4B49-8422-0062BC55E249}" type="slidenum">
              <a:rPr lang="en-US" smtClean="0"/>
              <a:pPr/>
              <a:t>7</a:t>
            </a:fld>
            <a:endParaRPr lang="en-US" dirty="0"/>
          </a:p>
        </p:txBody>
      </p:sp>
    </p:spTree>
    <p:extLst>
      <p:ext uri="{BB962C8B-B14F-4D97-AF65-F5344CB8AC3E}">
        <p14:creationId xmlns:p14="http://schemas.microsoft.com/office/powerpoint/2010/main" val="41701079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For immediate recruitment, leveraging suitable technology is the third short-term acquisition strategy used by burger king. As time is considered one of the most important constraints. When job posts are published, candidates ate selected through assessment and interviews. So for handling the time one of the suitable ways is to leverage technology. Burger King has turned to Emi’s AI-powered recruitment platform. This technology helped burger king to automate time-consuming tasks and also provide a better candidate experience.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F61EA0F-A667-4B49-8422-0062BC55E249}" type="slidenum">
              <a:rPr lang="en-US" smtClean="0"/>
              <a:pPr/>
              <a:t>8</a:t>
            </a:fld>
            <a:endParaRPr lang="en-US" dirty="0"/>
          </a:p>
        </p:txBody>
      </p:sp>
    </p:spTree>
    <p:extLst>
      <p:ext uri="{BB962C8B-B14F-4D97-AF65-F5344CB8AC3E}">
        <p14:creationId xmlns:p14="http://schemas.microsoft.com/office/powerpoint/2010/main" val="4878362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long-term acquisition strategies which are used by burger king are: </a:t>
            </a:r>
          </a:p>
          <a:p>
            <a:pPr marL="457200" indent="-457200" algn="just">
              <a:lnSpc>
                <a:spcPct val="150000"/>
              </a:lnSpc>
              <a:spcBef>
                <a:spcPts val="1200"/>
              </a:spcBef>
              <a:spcAft>
                <a:spcPts val="1200"/>
              </a:spcAft>
              <a:buFont typeface="Wingdings 3" charset="2"/>
              <a:buAutoNum type="arabicParenR"/>
            </a:pPr>
            <a:r>
              <a:rPr lang="en-US" sz="1200" dirty="0">
                <a:solidFill>
                  <a:prstClr val="black">
                    <a:lumMod val="75000"/>
                    <a:lumOff val="25000"/>
                  </a:prstClr>
                </a:solidFill>
                <a:latin typeface="Segoe UI" panose="020B0502040204020203" pitchFamily="34" charset="0"/>
                <a:cs typeface="Segoe UI" panose="020B0502040204020203" pitchFamily="34" charset="0"/>
              </a:rPr>
              <a:t>With the business goals, the talent acquisition strategy is aligned. </a:t>
            </a:r>
          </a:p>
          <a:p>
            <a:pPr marL="457200" indent="-457200" algn="just">
              <a:lnSpc>
                <a:spcPct val="150000"/>
              </a:lnSpc>
              <a:spcBef>
                <a:spcPts val="1200"/>
              </a:spcBef>
              <a:spcAft>
                <a:spcPts val="1200"/>
              </a:spcAft>
              <a:buFont typeface="Wingdings 3" charset="2"/>
              <a:buAutoNum type="arabicParenR"/>
            </a:pPr>
            <a:r>
              <a:rPr lang="en-US" sz="1200" dirty="0">
                <a:solidFill>
                  <a:prstClr val="black">
                    <a:lumMod val="75000"/>
                    <a:lumOff val="25000"/>
                  </a:prstClr>
                </a:solidFill>
                <a:latin typeface="Segoe UI" panose="020B0502040204020203" pitchFamily="34" charset="0"/>
                <a:cs typeface="Segoe UI" panose="020B0502040204020203" pitchFamily="34" charset="0"/>
              </a:rPr>
              <a:t>For creating better material of acquisition, marketing and data are used. </a:t>
            </a:r>
          </a:p>
          <a:p>
            <a:pPr marL="457200" indent="-457200" algn="just">
              <a:lnSpc>
                <a:spcPct val="150000"/>
              </a:lnSpc>
              <a:spcBef>
                <a:spcPts val="1200"/>
              </a:spcBef>
              <a:spcAft>
                <a:spcPts val="1200"/>
              </a:spcAft>
              <a:buFont typeface="Wingdings 3" charset="2"/>
              <a:buAutoNum type="arabicParenR"/>
            </a:pPr>
            <a:r>
              <a:rPr lang="en-US" sz="1200" dirty="0">
                <a:solidFill>
                  <a:prstClr val="black">
                    <a:lumMod val="75000"/>
                    <a:lumOff val="25000"/>
                  </a:prstClr>
                </a:solidFill>
                <a:latin typeface="Segoe UI" panose="020B0502040204020203" pitchFamily="34" charset="0"/>
                <a:cs typeface="Segoe UI" panose="020B0502040204020203" pitchFamily="34" charset="0"/>
              </a:rPr>
              <a:t>Promotion of equity, diversity and inclusion </a:t>
            </a:r>
          </a:p>
          <a:p>
            <a:endParaRPr lang="en-IN" dirty="0"/>
          </a:p>
        </p:txBody>
      </p:sp>
      <p:sp>
        <p:nvSpPr>
          <p:cNvPr id="4" name="Slide Number Placeholder 3"/>
          <p:cNvSpPr>
            <a:spLocks noGrp="1"/>
          </p:cNvSpPr>
          <p:nvPr>
            <p:ph type="sldNum" sz="quarter" idx="5"/>
          </p:nvPr>
        </p:nvSpPr>
        <p:spPr/>
        <p:txBody>
          <a:bodyPr/>
          <a:lstStyle/>
          <a:p>
            <a:fld id="{DF61EA0F-A667-4B49-8422-0062BC55E249}" type="slidenum">
              <a:rPr lang="en-US" smtClean="0"/>
              <a:pPr/>
              <a:t>9</a:t>
            </a:fld>
            <a:endParaRPr lang="en-US" dirty="0"/>
          </a:p>
        </p:txBody>
      </p:sp>
    </p:spTree>
    <p:extLst>
      <p:ext uri="{BB962C8B-B14F-4D97-AF65-F5344CB8AC3E}">
        <p14:creationId xmlns:p14="http://schemas.microsoft.com/office/powerpoint/2010/main" val="737891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Burger King considers its business goals for the next five years and then business goals are used for tailoring the acquisition strategy to achieve those goals.  For example, if burger king is thinking to expand into Northern Ireland, then the HR department will focus on candidates who have regional or international experience.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F61EA0F-A667-4B49-8422-0062BC55E249}" type="slidenum">
              <a:rPr lang="en-US" smtClean="0"/>
              <a:pPr/>
              <a:t>10</a:t>
            </a:fld>
            <a:endParaRPr lang="en-US" dirty="0"/>
          </a:p>
        </p:txBody>
      </p:sp>
    </p:spTree>
    <p:extLst>
      <p:ext uri="{BB962C8B-B14F-4D97-AF65-F5344CB8AC3E}">
        <p14:creationId xmlns:p14="http://schemas.microsoft.com/office/powerpoint/2010/main" val="10199115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is the long-term taken acquisition strategy of burger king. Burger King also sometimes uses the data to analyze where its top talent occurs and afterward, it uses this information to focus on building new talent acquisition efforts on specific professional networking sites or academic programs. By using the data and analytics, burger king ensures that career pages and job descriptions are not deterring qualified people from applying.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F61EA0F-A667-4B49-8422-0062BC55E249}" type="slidenum">
              <a:rPr lang="en-US" smtClean="0"/>
              <a:pPr/>
              <a:t>11</a:t>
            </a:fld>
            <a:endParaRPr lang="en-US" dirty="0"/>
          </a:p>
        </p:txBody>
      </p:sp>
    </p:spTree>
    <p:extLst>
      <p:ext uri="{BB962C8B-B14F-4D97-AF65-F5344CB8AC3E}">
        <p14:creationId xmlns:p14="http://schemas.microsoft.com/office/powerpoint/2010/main" val="802114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Burger King ensures that within the workplace everyone is treated equally, and there is no discrimination in the organization. Candidates from diverse backgrounds are also treated equally. It is believed by burger king that teams in the diverse workplace can compete better and earn more.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DF61EA0F-A667-4B49-8422-0062BC55E249}" type="slidenum">
              <a:rPr lang="en-US" smtClean="0"/>
              <a:pPr/>
              <a:t>12</a:t>
            </a:fld>
            <a:endParaRPr lang="en-US" dirty="0"/>
          </a:p>
        </p:txBody>
      </p:sp>
    </p:spTree>
    <p:extLst>
      <p:ext uri="{BB962C8B-B14F-4D97-AF65-F5344CB8AC3E}">
        <p14:creationId xmlns:p14="http://schemas.microsoft.com/office/powerpoint/2010/main" val="17377637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different kinds of invectives provided by burger king. Benefits like 50% off our food and drinks, retail discounts, gym discounts, pension, free meals, incentive schemes, employee assistance programs, and free uniforms.  Some incentives are monetary incentives and some incentives are nonmonetary.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F61EA0F-A667-4B49-8422-0062BC55E249}" type="slidenum">
              <a:rPr lang="en-US" smtClean="0"/>
              <a:pPr/>
              <a:t>13</a:t>
            </a:fld>
            <a:endParaRPr lang="en-US" dirty="0"/>
          </a:p>
        </p:txBody>
      </p:sp>
    </p:spTree>
    <p:extLst>
      <p:ext uri="{BB962C8B-B14F-4D97-AF65-F5344CB8AC3E}">
        <p14:creationId xmlns:p14="http://schemas.microsoft.com/office/powerpoint/2010/main" val="33684604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Bonus is one of the most common types of monetary incentives. Whenever employees exceed the expectations on a project then bonuses are provided to them.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Wage incentives are also provided to the employees at burger king. Employees get extra pay when they work more than their fixed working hours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61EA0F-A667-4B49-8422-0062BC55E249}" type="slidenum">
              <a:rPr lang="en-US" smtClean="0"/>
              <a:pPr/>
              <a:t>14</a:t>
            </a:fld>
            <a:endParaRPr lang="en-US" dirty="0"/>
          </a:p>
        </p:txBody>
      </p:sp>
    </p:spTree>
    <p:extLst>
      <p:ext uri="{BB962C8B-B14F-4D97-AF65-F5344CB8AC3E}">
        <p14:creationId xmlns:p14="http://schemas.microsoft.com/office/powerpoint/2010/main" val="2903027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 employee assistance program is known as a work-based intervention program. This program is designed to assist employees in solving their problems which are somehow affecting their performance.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Career development opportunities are another method that is used by burger king so that employees can grow within the organization. Career development opportunities like mentoring initiatives, training programs, and growth opportunities are provided to employees.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61EA0F-A667-4B49-8422-0062BC55E249}" type="slidenum">
              <a:rPr lang="en-US" smtClean="0"/>
              <a:pPr/>
              <a:t>15</a:t>
            </a:fld>
            <a:endParaRPr lang="en-US" dirty="0"/>
          </a:p>
        </p:txBody>
      </p:sp>
    </p:spTree>
    <p:extLst>
      <p:ext uri="{BB962C8B-B14F-4D97-AF65-F5344CB8AC3E}">
        <p14:creationId xmlns:p14="http://schemas.microsoft.com/office/powerpoint/2010/main" val="15027368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F61EA0F-A667-4B49-8422-0062BC55E249}" type="slidenum">
              <a:rPr lang="en-US" smtClean="0"/>
              <a:pPr/>
              <a:t>16</a:t>
            </a:fld>
            <a:endParaRPr lang="en-US" dirty="0"/>
          </a:p>
        </p:txBody>
      </p:sp>
    </p:spTree>
    <p:extLst>
      <p:ext uri="{BB962C8B-B14F-4D97-AF65-F5344CB8AC3E}">
        <p14:creationId xmlns:p14="http://schemas.microsoft.com/office/powerpoint/2010/main" val="1102865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1972578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064360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309133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164082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1825734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051016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306031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99331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628216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1125234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419637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90498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816068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4417008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7129981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873441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1470120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7401694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US"/>
              <a:t>Click to edit Master title style</a:t>
            </a:r>
            <a:endParaRPr lang="en-US" dirty="0"/>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7/27/2023</a:t>
            </a:fld>
            <a:endParaRPr lang="en-US" dirty="0"/>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4058520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BEEBAAA-29B5-4AF5-BC5F-7E580C29002D}" type="datetimeFigureOut">
              <a:rPr lang="en-US" smtClean="0"/>
              <a:pPr/>
              <a:t>7/27/2023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860EDB8-5305-433F-BE41-D7A86D811DB3}" type="slidenum">
              <a:rPr lang="en-US" smtClean="0"/>
              <a:pPr/>
              <a:t>‹#›</a:t>
            </a:fld>
            <a:endParaRPr lang="en-US" dirty="0"/>
          </a:p>
        </p:txBody>
      </p:sp>
      <p:sp>
        <p:nvSpPr>
          <p:cNvPr id="13" name="Rectangle 12">
            <a:extLst>
              <a:ext uri="{FF2B5EF4-FFF2-40B4-BE49-F238E27FC236}">
                <a16:creationId xmlns:a16="http://schemas.microsoft.com/office/drawing/2014/main" id="{0C17ABE5-1B3E-4D87-81E2-A9962B46D9ED}"/>
              </a:ext>
            </a:extLst>
          </p:cNvPr>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5" name="Straight Connector 14">
            <a:extLst>
              <a:ext uri="{FF2B5EF4-FFF2-40B4-BE49-F238E27FC236}">
                <a16:creationId xmlns:a16="http://schemas.microsoft.com/office/drawing/2014/main" id="{938741FF-13F8-4015-8A52-69750ED9B8F7}"/>
              </a:ext>
            </a:extLst>
          </p:cNvPr>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5255515"/>
      </p:ext>
    </p:extLst>
  </p:cSld>
  <p:clrMap bg1="dk1" tx1="lt1" bg2="dk2" tx2="lt2" accent1="accent1" accent2="accent2" accent3="accent3" accent4="accent4" accent5="accent5" accent6="accent6" hlink="hlink" folHlink="folHlink"/>
  <p:sldLayoutIdLst>
    <p:sldLayoutId id="2147483930" r:id="rId1"/>
    <p:sldLayoutId id="2147483931" r:id="rId2"/>
    <p:sldLayoutId id="2147483932" r:id="rId3"/>
    <p:sldLayoutId id="2147483933" r:id="rId4"/>
    <p:sldLayoutId id="2147483934" r:id="rId5"/>
    <p:sldLayoutId id="2147483935" r:id="rId6"/>
    <p:sldLayoutId id="2147483936" r:id="rId7"/>
    <p:sldLayoutId id="2147483937" r:id="rId8"/>
    <p:sldLayoutId id="2147483938" r:id="rId9"/>
    <p:sldLayoutId id="2147483939" r:id="rId10"/>
    <p:sldLayoutId id="2147483940" r:id="rId11"/>
    <p:sldLayoutId id="2147483941" r:id="rId12"/>
    <p:sldLayoutId id="2147483942" r:id="rId13"/>
    <p:sldLayoutId id="2147483943" r:id="rId14"/>
    <p:sldLayoutId id="2147483944" r:id="rId15"/>
    <p:sldLayoutId id="2147483945" r:id="rId16"/>
    <p:sldLayoutId id="2147483946" r:id="rId17"/>
    <p:sldLayoutId id="2147483947" r:id="rId18"/>
    <p:sldLayoutId id="2147483948"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9.xml"/><Relationship Id="rId4" Type="http://schemas.openxmlformats.org/officeDocument/2006/relationships/hyperlink" Target="https://www.insider.com/burger-king-around-the-world-2018-1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hyperlink" Target="https://blog.hubspot.com/marketing/talent-acquisition"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hyperlink" Target="https://www.systemart.com/blogs/some-talent-acquisition-strategies-for-hiring-better"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www.marketing91.com/types-of-incentive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snacknation.com/blog/non-monetary-incentive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repositorio.ucp.pt/bitstream/10400.14/20366/1/152114206%20Daniel%20Hoene%20W.pdf" TargetMode="External"/><Relationship Id="rId7" Type="http://schemas.openxmlformats.org/officeDocument/2006/relationships/hyperlink" Target="https://sci-hub.se/https:/www.tandfonline.com/doi/abs/10.1080/13571516.2012.684929"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d1wqtxts1xzle7.cloudfront.net/58470940/employee_engagement-libre.pdf?1550814953=&amp;response-content-disposition=inline;+filename=Employee_engagement.pdf&amp;Expires=1688825826&amp;Signature=ActkJqkpgSWWjVrqXHtxbovKUYJbnjrzvPIEReat-IjZQ7veo2Jm7BUNTtkqTV3~kyFaebUYo~~wcwgXgWmxizTSGmf1PpPQsocV3wqYyT8BHw5RUeX1ln1pm1y2w6UUjtnYpoVmLQ63ntjZkKA2TWd55~fwb83aco8LyDDZVpO7PK50qTcfGQhlS5ODkcSraKonIkCYoWAFaEsVx2L5gVdUH2LwCn2r5WGNMnrdq5ZipVfx9b5~98yhQ5d2z3oiq1jMBKDbJR0h3tm2rOLW92fTIJtfMxhjfKyWJtqCOfxBFGLBloTfuq3JfI7Ai4OArxbREx98tanL7sanOVbZTQ__&amp;Key-Pair-Id=APKAJLOHF5GGSLRBV4ZA" TargetMode="External"/><Relationship Id="rId5" Type="http://schemas.openxmlformats.org/officeDocument/2006/relationships/hyperlink" Target="https://ora.ox.ac.uk/objects/uuid:de547263-bb14-4484-9dc1-2938453353b0/download_file?safe_filename=Strategic+HR+Review+-+Full+Article+-+Talent+Rising+by+Gavin+Walford-Wright+and+William+Scott-Jackson+160818.pdf&amp;file_format=application/pdf&amp;type_of_work=Journal+article" TargetMode="External"/><Relationship Id="rId4" Type="http://schemas.openxmlformats.org/officeDocument/2006/relationships/hyperlink" Target="https://www.emerald.com/insight/content/doi/10.1108/JTF-02-2020-0013/ful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594FC8B-8CD2-407F-94F1-9C71F5AEC2B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DBABC971-8D40-4A4F-AC60-28B9172789B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B9C04DC5-313B-4FE4-B868-5672A37641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791AE23E-90C9-4963-96E2-8DADBFC3BC0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C5F93E90-4379-4AAC-B021-E5FA6D974AE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9" name="Rectangle 18">
            <a:extLst>
              <a:ext uri="{FF2B5EF4-FFF2-40B4-BE49-F238E27FC236}">
                <a16:creationId xmlns:a16="http://schemas.microsoft.com/office/drawing/2014/main" id="{329FDD08-42D8-4AFF-90E5-5DAA5BC4CB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58E5A035-23A3-4720-BB93-54574C24F8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AED0816-3202-48E9-ABED-521A721599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Freeform 16">
            <a:extLst>
              <a:ext uri="{FF2B5EF4-FFF2-40B4-BE49-F238E27FC236}">
                <a16:creationId xmlns:a16="http://schemas.microsoft.com/office/drawing/2014/main" id="{CABE022E-1488-4DA5-89B5-07646B3A2F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27737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sp useBgFill="1">
        <p:nvSpPr>
          <p:cNvPr id="27" name="Rectangle 26">
            <a:extLst>
              <a:ext uri="{FF2B5EF4-FFF2-40B4-BE49-F238E27FC236}">
                <a16:creationId xmlns:a16="http://schemas.microsoft.com/office/drawing/2014/main" id="{E3D6803B-AEC6-4CD2-86EF-E591BD2FD1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13846"/>
            <a:ext cx="12191695" cy="114415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5">
            <a:extLst>
              <a:ext uri="{FF2B5EF4-FFF2-40B4-BE49-F238E27FC236}">
                <a16:creationId xmlns:a16="http://schemas.microsoft.com/office/drawing/2014/main" id="{80B51C95-9EBC-4AA5-AC2C-3F053E14DE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357920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2" name="Title 1">
            <a:extLst>
              <a:ext uri="{FF2B5EF4-FFF2-40B4-BE49-F238E27FC236}">
                <a16:creationId xmlns:a16="http://schemas.microsoft.com/office/drawing/2014/main" id="{7583B427-D432-26A3-FFBC-8AD769C1DA5A}"/>
              </a:ext>
            </a:extLst>
          </p:cNvPr>
          <p:cNvSpPr>
            <a:spLocks noGrp="1"/>
          </p:cNvSpPr>
          <p:nvPr>
            <p:ph type="title"/>
          </p:nvPr>
        </p:nvSpPr>
        <p:spPr>
          <a:xfrm>
            <a:off x="636916" y="4412421"/>
            <a:ext cx="9149350" cy="1350523"/>
          </a:xfrm>
        </p:spPr>
        <p:txBody>
          <a:bodyPr vert="horz" lIns="91440" tIns="45720" rIns="91440" bIns="45720" rtlCol="0" anchor="b">
            <a:normAutofit/>
          </a:bodyPr>
          <a:lstStyle/>
          <a:p>
            <a:pPr>
              <a:lnSpc>
                <a:spcPct val="90000"/>
              </a:lnSpc>
            </a:pPr>
            <a:r>
              <a:rPr lang="en-US" sz="2600"/>
              <a:t>Name:- Sahil Bhuva</a:t>
            </a:r>
            <a:br>
              <a:rPr lang="en-US" sz="2600"/>
            </a:br>
            <a:r>
              <a:rPr lang="en-US" sz="2600"/>
              <a:t>Student Number:- 2127449</a:t>
            </a:r>
            <a:br>
              <a:rPr lang="en-US" sz="2600"/>
            </a:br>
            <a:r>
              <a:rPr lang="en-US" sz="2600"/>
              <a:t>Lecturer Name:- </a:t>
            </a:r>
            <a:r>
              <a:rPr lang="en-US" sz="2600">
                <a:effectLst/>
              </a:rPr>
              <a:t>Dr. Laila Maazouz</a:t>
            </a:r>
            <a:endParaRPr lang="en-US" sz="2600"/>
          </a:p>
        </p:txBody>
      </p:sp>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3313" y="503254"/>
            <a:ext cx="4056252" cy="1690105"/>
          </a:xfrm>
          <a:prstGeom prst="rect">
            <a:avLst/>
          </a:prstGeom>
        </p:spPr>
      </p:pic>
    </p:spTree>
    <p:extLst>
      <p:ext uri="{BB962C8B-B14F-4D97-AF65-F5344CB8AC3E}">
        <p14:creationId xmlns:p14="http://schemas.microsoft.com/office/powerpoint/2010/main" val="2680589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2B4A6"/>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4731" y="1233916"/>
            <a:ext cx="4777856" cy="4487348"/>
          </a:xfrm>
          <a:solidFill>
            <a:schemeClr val="bg1"/>
          </a:solidFill>
        </p:spPr>
        <p:txBody>
          <a:bodyPr anchor="ctr" anchorCtr="0">
            <a:normAutofit/>
          </a:bodyPr>
          <a:lstStyle/>
          <a:p>
            <a:pPr algn="ctr"/>
            <a:r>
              <a:rPr lang="en-US" sz="4800" dirty="0">
                <a:latin typeface="Arial Rounded MT Bold" panose="020F0704030504030204" pitchFamily="34" charset="0"/>
              </a:rPr>
              <a:t>Managing People</a:t>
            </a:r>
            <a:endParaRPr lang="en-US" sz="4800" dirty="0">
              <a:solidFill>
                <a:schemeClr val="bg1"/>
              </a:solidFill>
              <a:latin typeface="Arial Rounded MT Bold" panose="020F0704030504030204" pitchFamily="34" charset="0"/>
            </a:endParaRPr>
          </a:p>
        </p:txBody>
      </p:sp>
      <p:sp>
        <p:nvSpPr>
          <p:cNvPr id="3" name="Subtitle 2"/>
          <p:cNvSpPr>
            <a:spLocks noGrp="1"/>
          </p:cNvSpPr>
          <p:nvPr>
            <p:ph type="subTitle" idx="4294967295"/>
          </p:nvPr>
        </p:nvSpPr>
        <p:spPr>
          <a:xfrm>
            <a:off x="2042808" y="4299625"/>
            <a:ext cx="2003897" cy="825727"/>
          </a:xfrm>
        </p:spPr>
        <p:txBody>
          <a:bodyPr>
            <a:noAutofit/>
          </a:bodyPr>
          <a:lstStyle/>
          <a:p>
            <a:pPr marL="0" indent="0" algn="ctr">
              <a:spcBef>
                <a:spcPct val="0"/>
              </a:spcBef>
              <a:buNone/>
            </a:pPr>
            <a:r>
              <a:rPr lang="en-US" dirty="0">
                <a:solidFill>
                  <a:schemeClr val="tx2"/>
                </a:solidFill>
                <a:latin typeface="Bahnschrift Condensed" panose="020B0502040204020203" pitchFamily="34" charset="0"/>
              </a:rPr>
              <a:t> </a:t>
            </a:r>
            <a:r>
              <a:rPr lang="en-IN" dirty="0">
                <a:solidFill>
                  <a:schemeClr val="tx2"/>
                </a:solidFill>
                <a:latin typeface="Bahnschrift Condensed" panose="020B0502040204020203" pitchFamily="34" charset="0"/>
              </a:rPr>
              <a:t>LCBB5004</a:t>
            </a:r>
            <a:endParaRPr lang="en-US" dirty="0">
              <a:solidFill>
                <a:schemeClr val="tx2"/>
              </a:solidFill>
              <a:latin typeface="Bahnschrift Condensed" panose="020B0502040204020203" pitchFamily="34" charset="0"/>
            </a:endParaRPr>
          </a:p>
        </p:txBody>
      </p:sp>
      <p:pic>
        <p:nvPicPr>
          <p:cNvPr id="6" name="Picture 5">
            <a:extLst>
              <a:ext uri="{FF2B5EF4-FFF2-40B4-BE49-F238E27FC236}">
                <a16:creationId xmlns:a16="http://schemas.microsoft.com/office/drawing/2014/main" id="{EEC6B153-6DFA-434B-AA79-BF0D3E9A6C0D}"/>
              </a:ext>
            </a:extLst>
          </p:cNvPr>
          <p:cNvPicPr>
            <a:picLocks noChangeAspect="1"/>
          </p:cNvPicPr>
          <p:nvPr/>
        </p:nvPicPr>
        <p:blipFill>
          <a:blip r:embed="rId3"/>
          <a:stretch>
            <a:fillRect/>
          </a:stretch>
        </p:blipFill>
        <p:spPr>
          <a:xfrm>
            <a:off x="6309231" y="1164324"/>
            <a:ext cx="5044569" cy="4626532"/>
          </a:xfrm>
          <a:prstGeom prst="rect">
            <a:avLst/>
          </a:prstGeom>
        </p:spPr>
      </p:pic>
    </p:spTree>
    <p:extLst>
      <p:ext uri="{BB962C8B-B14F-4D97-AF65-F5344CB8AC3E}">
        <p14:creationId xmlns:p14="http://schemas.microsoft.com/office/powerpoint/2010/main" val="2471807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Autofit/>
          </a:bodyPr>
          <a:lstStyle/>
          <a:p>
            <a:r>
              <a:rPr lang="en-US" b="1" dirty="0"/>
              <a:t>About Burger King </a:t>
            </a:r>
            <a:endParaRPr lang="en-US" b="1" dirty="0">
              <a:latin typeface="Segoe UI Light" panose="020B0502040204020203" pitchFamily="34" charset="0"/>
              <a:cs typeface="Segoe UI Light" panose="020B0502040204020203" pitchFamily="34" charset="0"/>
            </a:endParaRPr>
          </a:p>
        </p:txBody>
      </p:sp>
      <p:sp>
        <p:nvSpPr>
          <p:cNvPr id="38" name="Content Placeholder 17" descr="Burger King was founded in 1954.&#10;In the world it is the second-largest fast-food hamburger chain.&#10; Currently it has thousands of restaurants around the world. &#10;Around the world every day more than 11 million customers visit burger king. &#10;Burger King is known for providing great tasting, high quality and affordable food. &#10;Burger king has approx. 34,248 employees&#10;&#10;"/>
          <p:cNvSpPr txBox="1">
            <a:spLocks/>
          </p:cNvSpPr>
          <p:nvPr/>
        </p:nvSpPr>
        <p:spPr>
          <a:xfrm>
            <a:off x="541609" y="1524707"/>
            <a:ext cx="4958377" cy="4448075"/>
          </a:xfrm>
          <a:prstGeom prst="rect">
            <a:avLst/>
          </a:prstGeom>
          <a:gradFill>
            <a:gsLst>
              <a:gs pos="0">
                <a:schemeClr val="accent1">
                  <a:lumMod val="5000"/>
                  <a:lumOff val="95000"/>
                </a:schemeClr>
              </a:gs>
              <a:gs pos="74000">
                <a:schemeClr val="accent1">
                  <a:lumMod val="45000"/>
                  <a:lumOff val="55000"/>
                </a:schemeClr>
              </a:gs>
              <a:gs pos="22000">
                <a:srgbClr val="F8CFB6"/>
              </a:gs>
              <a:gs pos="100000">
                <a:schemeClr val="accent1">
                  <a:lumMod val="30000"/>
                  <a:lumOff val="70000"/>
                </a:schemeClr>
              </a:gs>
            </a:gsLst>
            <a:lin ang="5400000" scaled="1"/>
          </a:gradFill>
        </p:spPr>
        <p:txBody>
          <a:bodyPr vert="horz" lIns="91440" tIns="45720" rIns="91440" bIns="45720" rtlCol="0">
            <a:normAutofit fontScale="92500" lnSpcReduction="20000"/>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algn="just">
              <a:lnSpc>
                <a:spcPct val="160000"/>
              </a:lnSpc>
              <a:spcBef>
                <a:spcPts val="1200"/>
              </a:spcBef>
              <a:spcAft>
                <a:spcPts val="1200"/>
              </a:spcAft>
            </a:pPr>
            <a:r>
              <a:rPr lang="en-US" sz="1400" dirty="0">
                <a:solidFill>
                  <a:schemeClr val="bg1"/>
                </a:solidFill>
              </a:rPr>
              <a:t>In 1954, Burger King was established. </a:t>
            </a:r>
          </a:p>
          <a:p>
            <a:pPr algn="just">
              <a:lnSpc>
                <a:spcPct val="160000"/>
              </a:lnSpc>
              <a:spcBef>
                <a:spcPts val="1200"/>
              </a:spcBef>
              <a:spcAft>
                <a:spcPts val="1200"/>
              </a:spcAft>
            </a:pPr>
            <a:r>
              <a:rPr lang="en-US" sz="1400" dirty="0">
                <a:solidFill>
                  <a:schemeClr val="bg1"/>
                </a:solidFill>
              </a:rPr>
              <a:t>In the world, it is the second-largest fast-food hamburger chain.</a:t>
            </a:r>
          </a:p>
          <a:p>
            <a:pPr algn="just">
              <a:lnSpc>
                <a:spcPct val="160000"/>
              </a:lnSpc>
              <a:spcBef>
                <a:spcPts val="1200"/>
              </a:spcBef>
              <a:spcAft>
                <a:spcPts val="1200"/>
              </a:spcAft>
            </a:pPr>
            <a:r>
              <a:rPr lang="en-US" sz="1400" dirty="0">
                <a:solidFill>
                  <a:schemeClr val="bg1"/>
                </a:solidFill>
              </a:rPr>
              <a:t> Currently, it has thousands of restaurants around the world </a:t>
            </a:r>
            <a:r>
              <a:rPr lang="en-US" sz="1100" dirty="0">
                <a:solidFill>
                  <a:schemeClr val="bg1"/>
                </a:solidFill>
              </a:rPr>
              <a:t>(</a:t>
            </a:r>
            <a:r>
              <a:rPr lang="en-IN" sz="1400" dirty="0">
                <a:solidFill>
                  <a:schemeClr val="bg1"/>
                </a:solidFill>
              </a:rPr>
              <a:t>Yang, 2012).</a:t>
            </a:r>
            <a:endParaRPr lang="en-US" sz="1400" dirty="0">
              <a:solidFill>
                <a:schemeClr val="bg1"/>
              </a:solidFill>
            </a:endParaRPr>
          </a:p>
          <a:p>
            <a:pPr algn="just">
              <a:lnSpc>
                <a:spcPct val="160000"/>
              </a:lnSpc>
              <a:spcBef>
                <a:spcPts val="1200"/>
              </a:spcBef>
              <a:spcAft>
                <a:spcPts val="1200"/>
              </a:spcAft>
            </a:pPr>
            <a:r>
              <a:rPr lang="en-US" sz="1400" dirty="0">
                <a:solidFill>
                  <a:schemeClr val="bg1"/>
                </a:solidFill>
              </a:rPr>
              <a:t>More than 11 million customers visit burger king every day from all around the world. </a:t>
            </a:r>
          </a:p>
          <a:p>
            <a:pPr algn="just">
              <a:lnSpc>
                <a:spcPct val="160000"/>
              </a:lnSpc>
              <a:spcBef>
                <a:spcPts val="1200"/>
              </a:spcBef>
              <a:spcAft>
                <a:spcPts val="1200"/>
              </a:spcAft>
            </a:pPr>
            <a:r>
              <a:rPr lang="en-US" sz="1400" dirty="0">
                <a:solidFill>
                  <a:schemeClr val="bg1"/>
                </a:solidFill>
              </a:rPr>
              <a:t>It is known for providing great-tasting, high-quality, &amp; affordable food. </a:t>
            </a:r>
          </a:p>
          <a:p>
            <a:pPr algn="just">
              <a:lnSpc>
                <a:spcPct val="160000"/>
              </a:lnSpc>
              <a:spcBef>
                <a:spcPts val="1200"/>
              </a:spcBef>
              <a:spcAft>
                <a:spcPts val="1200"/>
              </a:spcAft>
            </a:pPr>
            <a:r>
              <a:rPr lang="en-US" sz="1400" dirty="0">
                <a:solidFill>
                  <a:schemeClr val="bg1"/>
                </a:solidFill>
              </a:rPr>
              <a:t>Burger King has approx. 34,248 employees (</a:t>
            </a:r>
            <a:r>
              <a:rPr lang="en-IN" dirty="0">
                <a:solidFill>
                  <a:schemeClr val="bg1"/>
                </a:solidFill>
              </a:rPr>
              <a:t>Yang, 2012).</a:t>
            </a:r>
            <a:endParaRPr lang="en-US" sz="1400" dirty="0">
              <a:solidFill>
                <a:schemeClr val="bg1"/>
              </a:solidFill>
              <a:latin typeface="Segoe UI" panose="020B0502040204020203" pitchFamily="34" charset="0"/>
              <a:cs typeface="Segoe UI" panose="020B0502040204020203" pitchFamily="34" charset="0"/>
            </a:endParaRPr>
          </a:p>
        </p:txBody>
      </p:sp>
      <p:pic>
        <p:nvPicPr>
          <p:cNvPr id="6" name="Picture 4" descr="Burger King Around the World">
            <a:extLst>
              <a:ext uri="{FF2B5EF4-FFF2-40B4-BE49-F238E27FC236}">
                <a16:creationId xmlns:a16="http://schemas.microsoft.com/office/drawing/2014/main" id="{601B6CE5-6BB6-4697-8502-CB3634A14B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9395" y="1485520"/>
            <a:ext cx="4958378" cy="38715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656217" y="5447212"/>
            <a:ext cx="5394960" cy="646331"/>
          </a:xfrm>
          <a:prstGeom prst="rect">
            <a:avLst/>
          </a:prstGeom>
          <a:noFill/>
        </p:spPr>
        <p:txBody>
          <a:bodyPr wrap="square" rtlCol="0">
            <a:spAutoFit/>
          </a:bodyPr>
          <a:lstStyle/>
          <a:p>
            <a:r>
              <a:rPr lang="en-US" dirty="0">
                <a:solidFill>
                  <a:schemeClr val="bg1"/>
                </a:solidFill>
              </a:rPr>
              <a:t>Source: </a:t>
            </a:r>
            <a:r>
              <a:rPr lang="en-US" dirty="0">
                <a:solidFill>
                  <a:schemeClr val="bg1"/>
                </a:solidFill>
                <a:hlinkClick r:id="rId4"/>
              </a:rPr>
              <a:t>https://www.insider.com/burger-king-around-the-world-2018-10</a:t>
            </a:r>
            <a:r>
              <a:rPr lang="en-US" dirty="0">
                <a:solidFill>
                  <a:schemeClr val="bg1"/>
                </a:solidFill>
              </a:rPr>
              <a:t> </a:t>
            </a:r>
            <a:endParaRPr lang="en-US" dirty="0"/>
          </a:p>
        </p:txBody>
      </p:sp>
    </p:spTree>
    <p:extLst>
      <p:ext uri="{BB962C8B-B14F-4D97-AF65-F5344CB8AC3E}">
        <p14:creationId xmlns:p14="http://schemas.microsoft.com/office/powerpoint/2010/main" val="3457616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t>Talent acquisition strategies</a:t>
            </a:r>
          </a:p>
        </p:txBody>
      </p:sp>
      <p:grpSp>
        <p:nvGrpSpPr>
          <p:cNvPr id="18" name="Group 17" descr="Small circle with number 1 inside  indicating step 1"/>
          <p:cNvGrpSpPr/>
          <p:nvPr/>
        </p:nvGrpSpPr>
        <p:grpSpPr bwMode="blackWhite">
          <a:xfrm>
            <a:off x="531552" y="1917997"/>
            <a:ext cx="558179" cy="409838"/>
            <a:chOff x="6953426" y="711274"/>
            <a:chExt cx="558179" cy="409838"/>
          </a:xfrm>
        </p:grpSpPr>
        <p:sp>
          <p:nvSpPr>
            <p:cNvPr id="19" name="Oval 18"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Box 19" descr="Number 1"/>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21" name="Content Placeholder 17"/>
          <p:cNvSpPr txBox="1">
            <a:spLocks/>
          </p:cNvSpPr>
          <p:nvPr/>
        </p:nvSpPr>
        <p:spPr>
          <a:xfrm>
            <a:off x="1147040" y="1934287"/>
            <a:ext cx="5793992" cy="59655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defRPr/>
            </a:pPr>
            <a:r>
              <a:rPr lang="en-US" sz="1600" dirty="0">
                <a:solidFill>
                  <a:prstClr val="black">
                    <a:lumMod val="75000"/>
                    <a:lumOff val="25000"/>
                  </a:prstClr>
                </a:solidFill>
                <a:latin typeface="Segoe UI" panose="020B0502040204020203" pitchFamily="34" charset="0"/>
                <a:cs typeface="Segoe UI" panose="020B0502040204020203" pitchFamily="34" charset="0"/>
              </a:rPr>
              <a:t>Talent acquisition is the strategy of HR. </a:t>
            </a:r>
          </a:p>
        </p:txBody>
      </p:sp>
      <p:grpSp>
        <p:nvGrpSpPr>
          <p:cNvPr id="33" name="Group 32" descr="Small circle with number 2 inside  indicating step 2"/>
          <p:cNvGrpSpPr/>
          <p:nvPr/>
        </p:nvGrpSpPr>
        <p:grpSpPr bwMode="blackWhite">
          <a:xfrm>
            <a:off x="531552" y="2804257"/>
            <a:ext cx="558179" cy="409838"/>
            <a:chOff x="6953426" y="711274"/>
            <a:chExt cx="558179" cy="409838"/>
          </a:xfrm>
        </p:grpSpPr>
        <p:sp>
          <p:nvSpPr>
            <p:cNvPr id="34" name="Oval 3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Box 34" descr="Number 2"/>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36" name="Content Placeholder 17"/>
          <p:cNvSpPr txBox="1">
            <a:spLocks/>
          </p:cNvSpPr>
          <p:nvPr/>
        </p:nvSpPr>
        <p:spPr>
          <a:xfrm>
            <a:off x="1013033" y="2758574"/>
            <a:ext cx="6226293" cy="106581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r>
              <a:rPr lang="en-US" sz="1600" dirty="0">
                <a:solidFill>
                  <a:prstClr val="black">
                    <a:lumMod val="75000"/>
                    <a:lumOff val="25000"/>
                  </a:prstClr>
                </a:solidFill>
                <a:latin typeface="Segoe UI" panose="020B0502040204020203" pitchFamily="34" charset="0"/>
                <a:cs typeface="Segoe UI" panose="020B0502040204020203" pitchFamily="34" charset="0"/>
              </a:rPr>
              <a:t>The main aim of this strategy is to fulfil all the needs of the organization by searching for top talents and telling them to bring  their unique skills to the organization. </a:t>
            </a:r>
          </a:p>
        </p:txBody>
      </p:sp>
      <p:grpSp>
        <p:nvGrpSpPr>
          <p:cNvPr id="22" name="Group 21" descr="Small circle with number 3 inside  indicating step 3"/>
          <p:cNvGrpSpPr/>
          <p:nvPr/>
        </p:nvGrpSpPr>
        <p:grpSpPr bwMode="blackWhite">
          <a:xfrm>
            <a:off x="531552" y="4091937"/>
            <a:ext cx="558179" cy="409838"/>
            <a:chOff x="6953426" y="711274"/>
            <a:chExt cx="558179" cy="409838"/>
          </a:xfrm>
        </p:grpSpPr>
        <p:sp>
          <p:nvSpPr>
            <p:cNvPr id="24" name="Oval 2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descr="Number 3"/>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grpSp>
        <p:nvGrpSpPr>
          <p:cNvPr id="37" name="Group 36" descr="Small circle with number 4 inside  indicating step 4"/>
          <p:cNvGrpSpPr/>
          <p:nvPr/>
        </p:nvGrpSpPr>
        <p:grpSpPr bwMode="blackWhite">
          <a:xfrm>
            <a:off x="531552" y="5137379"/>
            <a:ext cx="558179" cy="409838"/>
            <a:chOff x="6953426" y="711274"/>
            <a:chExt cx="558179" cy="409838"/>
          </a:xfrm>
        </p:grpSpPr>
        <p:sp>
          <p:nvSpPr>
            <p:cNvPr id="38" name="Oval 37"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Box 38" descr="Number 4"/>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4</a:t>
              </a:r>
            </a:p>
          </p:txBody>
        </p:sp>
      </p:grpSp>
      <p:sp>
        <p:nvSpPr>
          <p:cNvPr id="40" name="Content Placeholder 17"/>
          <p:cNvSpPr txBox="1">
            <a:spLocks/>
          </p:cNvSpPr>
          <p:nvPr/>
        </p:nvSpPr>
        <p:spPr>
          <a:xfrm>
            <a:off x="1161373" y="5125149"/>
            <a:ext cx="6423649" cy="731635"/>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defRPr/>
            </a:pPr>
            <a:endParaRPr lang="en-US" sz="15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28" name="Content Placeholder 17">
            <a:extLst>
              <a:ext uri="{FF2B5EF4-FFF2-40B4-BE49-F238E27FC236}">
                <a16:creationId xmlns:a16="http://schemas.microsoft.com/office/drawing/2014/main" id="{BEF23F50-25E4-4243-B348-36DD4D7C4809}"/>
              </a:ext>
            </a:extLst>
          </p:cNvPr>
          <p:cNvSpPr txBox="1">
            <a:spLocks/>
          </p:cNvSpPr>
          <p:nvPr/>
        </p:nvSpPr>
        <p:spPr>
          <a:xfrm>
            <a:off x="1147040" y="5125149"/>
            <a:ext cx="5942333" cy="106581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defRPr/>
            </a:pPr>
            <a:r>
              <a:rPr lang="en-US" sz="1600" dirty="0">
                <a:solidFill>
                  <a:prstClr val="black">
                    <a:lumMod val="75000"/>
                    <a:lumOff val="25000"/>
                  </a:prstClr>
                </a:solidFill>
                <a:latin typeface="Segoe UI" panose="020B0502040204020203" pitchFamily="34" charset="0"/>
                <a:cs typeface="Segoe UI" panose="020B0502040204020203" pitchFamily="34" charset="0"/>
              </a:rPr>
              <a:t>Using talent acquisition strategies can help the organization in achieving its long-term goals. There are various talent acquisition strategies that can be used by an organization (</a:t>
            </a:r>
            <a:r>
              <a:rPr lang="en-IN" sz="1600" dirty="0" err="1">
                <a:solidFill>
                  <a:prstClr val="black">
                    <a:lumMod val="75000"/>
                    <a:lumOff val="25000"/>
                  </a:prstClr>
                </a:solidFill>
                <a:latin typeface="Segoe UI" panose="020B0502040204020203" pitchFamily="34" charset="0"/>
                <a:cs typeface="Segoe UI" panose="020B0502040204020203" pitchFamily="34" charset="0"/>
              </a:rPr>
              <a:t>Walford</a:t>
            </a:r>
            <a:r>
              <a:rPr lang="en-IN" sz="1600" dirty="0">
                <a:solidFill>
                  <a:prstClr val="black">
                    <a:lumMod val="75000"/>
                    <a:lumOff val="25000"/>
                  </a:prstClr>
                </a:solidFill>
                <a:latin typeface="Segoe UI" panose="020B0502040204020203" pitchFamily="34" charset="0"/>
                <a:cs typeface="Segoe UI" panose="020B0502040204020203" pitchFamily="34" charset="0"/>
              </a:rPr>
              <a:t>-Wright and Scott-Jackson, 2018). </a:t>
            </a:r>
            <a:endParaRPr lang="en-US" sz="16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31" name="Content Placeholder 17">
            <a:extLst>
              <a:ext uri="{FF2B5EF4-FFF2-40B4-BE49-F238E27FC236}">
                <a16:creationId xmlns:a16="http://schemas.microsoft.com/office/drawing/2014/main" id="{5AAA55E5-7761-4E78-B110-DCFD1FC46500}"/>
              </a:ext>
            </a:extLst>
          </p:cNvPr>
          <p:cNvSpPr txBox="1">
            <a:spLocks/>
          </p:cNvSpPr>
          <p:nvPr/>
        </p:nvSpPr>
        <p:spPr>
          <a:xfrm>
            <a:off x="1084676" y="4023694"/>
            <a:ext cx="5856356" cy="104066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r>
              <a:rPr lang="en-US" sz="1600" dirty="0">
                <a:solidFill>
                  <a:prstClr val="black">
                    <a:lumMod val="75000"/>
                    <a:lumOff val="25000"/>
                  </a:prstClr>
                </a:solidFill>
                <a:latin typeface="Segoe UI" panose="020B0502040204020203" pitchFamily="34" charset="0"/>
                <a:cs typeface="Segoe UI" panose="020B0502040204020203" pitchFamily="34" charset="0"/>
              </a:rPr>
              <a:t>To ensure that organization can achieve its goals it is crucial to attract and retain talented employees regardless of the vacant roles. </a:t>
            </a:r>
          </a:p>
        </p:txBody>
      </p:sp>
      <p:pic>
        <p:nvPicPr>
          <p:cNvPr id="1026" name="Picture 2" descr="11 Talent Acquisition Strategies to Find the Best Employees">
            <a:extLst>
              <a:ext uri="{FF2B5EF4-FFF2-40B4-BE49-F238E27FC236}">
                <a16:creationId xmlns:a16="http://schemas.microsoft.com/office/drawing/2014/main" id="{70E6CA8B-E067-41DC-AD27-735B94BF8D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3380" y="1533732"/>
            <a:ext cx="4437068" cy="3521594"/>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p:cNvSpPr/>
          <p:nvPr/>
        </p:nvSpPr>
        <p:spPr>
          <a:xfrm>
            <a:off x="7171508" y="5143640"/>
            <a:ext cx="4807131" cy="923330"/>
          </a:xfrm>
          <a:prstGeom prst="rect">
            <a:avLst/>
          </a:prstGeom>
        </p:spPr>
        <p:txBody>
          <a:bodyPr wrap="square">
            <a:spAutoFit/>
          </a:bodyPr>
          <a:lstStyle/>
          <a:p>
            <a:r>
              <a:rPr lang="en-US" dirty="0">
                <a:solidFill>
                  <a:schemeClr val="bg1"/>
                </a:solidFill>
              </a:rPr>
              <a:t>Source: </a:t>
            </a:r>
            <a:r>
              <a:rPr lang="en-US" dirty="0">
                <a:solidFill>
                  <a:schemeClr val="bg1"/>
                </a:solidFill>
                <a:hlinkClick r:id="rId4"/>
              </a:rPr>
              <a:t>https://blog.hubspot.com/marketing/talent-acquisition</a:t>
            </a:r>
            <a:r>
              <a:rPr lang="en-US" dirty="0">
                <a:solidFill>
                  <a:schemeClr val="bg1"/>
                </a:solidFill>
              </a:rPr>
              <a:t> </a:t>
            </a:r>
          </a:p>
        </p:txBody>
      </p:sp>
    </p:spTree>
    <p:extLst>
      <p:ext uri="{BB962C8B-B14F-4D97-AF65-F5344CB8AC3E}">
        <p14:creationId xmlns:p14="http://schemas.microsoft.com/office/powerpoint/2010/main" val="1107001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1EBC6-F59D-48A2-9E1C-2DD334159204}"/>
              </a:ext>
            </a:extLst>
          </p:cNvPr>
          <p:cNvSpPr>
            <a:spLocks noGrp="1"/>
          </p:cNvSpPr>
          <p:nvPr>
            <p:ph type="title"/>
          </p:nvPr>
        </p:nvSpPr>
        <p:spPr>
          <a:xfrm>
            <a:off x="521207" y="448056"/>
            <a:ext cx="6877119" cy="640080"/>
          </a:xfrm>
        </p:spPr>
        <p:txBody>
          <a:bodyPr/>
          <a:lstStyle/>
          <a:p>
            <a:r>
              <a:rPr lang="en-US" sz="2500" b="1" dirty="0">
                <a:solidFill>
                  <a:prstClr val="black">
                    <a:lumMod val="75000"/>
                    <a:lumOff val="25000"/>
                  </a:prstClr>
                </a:solidFill>
                <a:latin typeface="Segoe UI" panose="020B0502040204020203" pitchFamily="34" charset="0"/>
                <a:cs typeface="Segoe UI" panose="020B0502040204020203" pitchFamily="34" charset="0"/>
              </a:rPr>
              <a:t>Short term talent acquisition strategies </a:t>
            </a:r>
            <a:endParaRPr lang="en-IN" sz="2500" b="1"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4" name="Content Placeholder 17" descr="Burger King was founded in 1954.&#10;In the world it is the second-largest fast-food hamburger chain.&#10; Currently it has thousands of restaurants around the world. &#10;Around the world every day more than 11 million customers visit burger king. &#10;Burger King is known for providing great tasting, high quality and affordable food. &#10;Burger king has approx. 34,248 employees&#10;&#10;">
            <a:extLst>
              <a:ext uri="{FF2B5EF4-FFF2-40B4-BE49-F238E27FC236}">
                <a16:creationId xmlns:a16="http://schemas.microsoft.com/office/drawing/2014/main" id="{0E28AB16-FA62-4089-9A7F-F7AEE939F000}"/>
              </a:ext>
            </a:extLst>
          </p:cNvPr>
          <p:cNvSpPr txBox="1">
            <a:spLocks/>
          </p:cNvSpPr>
          <p:nvPr/>
        </p:nvSpPr>
        <p:spPr>
          <a:xfrm>
            <a:off x="541610" y="15247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endParaRPr lang="en-US" dirty="0">
              <a:solidFill>
                <a:schemeClr val="bg1"/>
              </a:solidFill>
              <a:latin typeface="Segoe UI" panose="020B0502040204020203" pitchFamily="34" charset="0"/>
              <a:cs typeface="Segoe UI" panose="020B0502040204020203" pitchFamily="34" charset="0"/>
            </a:endParaRPr>
          </a:p>
        </p:txBody>
      </p:sp>
      <p:sp>
        <p:nvSpPr>
          <p:cNvPr id="6" name="Content Placeholder 4">
            <a:extLst>
              <a:ext uri="{FF2B5EF4-FFF2-40B4-BE49-F238E27FC236}">
                <a16:creationId xmlns:a16="http://schemas.microsoft.com/office/drawing/2014/main" id="{427A9414-29F5-4083-B925-4C789E700887}"/>
              </a:ext>
            </a:extLst>
          </p:cNvPr>
          <p:cNvSpPr txBox="1">
            <a:spLocks/>
          </p:cNvSpPr>
          <p:nvPr/>
        </p:nvSpPr>
        <p:spPr>
          <a:xfrm>
            <a:off x="521206" y="1618870"/>
            <a:ext cx="10801789" cy="4791074"/>
          </a:xfrm>
          <a:prstGeom prst="rect">
            <a:avLst/>
          </a:prstGeom>
          <a:solidFill>
            <a:schemeClr val="bg2">
              <a:lumMod val="40000"/>
              <a:lumOff val="60000"/>
            </a:schemeClr>
          </a:solidFill>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lgn="just">
              <a:lnSpc>
                <a:spcPct val="150000"/>
              </a:lnSpc>
              <a:spcBef>
                <a:spcPts val="1200"/>
              </a:spcBef>
              <a:spcAft>
                <a:spcPts val="1200"/>
              </a:spcAft>
              <a:buFont typeface="Wingdings 3" charset="2"/>
              <a:buNone/>
            </a:pPr>
            <a:r>
              <a:rPr lang="en-US" sz="2400" dirty="0">
                <a:solidFill>
                  <a:prstClr val="black">
                    <a:lumMod val="75000"/>
                    <a:lumOff val="25000"/>
                  </a:prstClr>
                </a:solidFill>
                <a:latin typeface="Segoe UI" panose="020B0502040204020203" pitchFamily="34" charset="0"/>
                <a:cs typeface="Segoe UI" panose="020B0502040204020203" pitchFamily="34" charset="0"/>
              </a:rPr>
              <a:t>Some of the short terms acquisition strategies which are used by burger king to attract potential candidates to work in the operations of the restaurant are: </a:t>
            </a:r>
          </a:p>
          <a:p>
            <a:pPr marL="457200" indent="-457200" algn="just">
              <a:lnSpc>
                <a:spcPct val="150000"/>
              </a:lnSpc>
              <a:spcBef>
                <a:spcPts val="1200"/>
              </a:spcBef>
              <a:spcAft>
                <a:spcPts val="1200"/>
              </a:spcAft>
              <a:buAutoNum type="arabicParenR"/>
            </a:pPr>
            <a:r>
              <a:rPr lang="en-US" sz="2400" dirty="0">
                <a:solidFill>
                  <a:prstClr val="black">
                    <a:lumMod val="75000"/>
                    <a:lumOff val="25000"/>
                  </a:prstClr>
                </a:solidFill>
                <a:latin typeface="Segoe UI" panose="020B0502040204020203" pitchFamily="34" charset="0"/>
                <a:cs typeface="Segoe UI" panose="020B0502040204020203" pitchFamily="34" charset="0"/>
              </a:rPr>
              <a:t>For hiring assess the skills demand and time.</a:t>
            </a:r>
          </a:p>
          <a:p>
            <a:pPr marL="457200" indent="-457200" algn="just">
              <a:lnSpc>
                <a:spcPct val="150000"/>
              </a:lnSpc>
              <a:spcBef>
                <a:spcPts val="1200"/>
              </a:spcBef>
              <a:spcAft>
                <a:spcPts val="1200"/>
              </a:spcAft>
              <a:buAutoNum type="arabicParenR"/>
            </a:pPr>
            <a:r>
              <a:rPr lang="en-US" sz="2400" dirty="0">
                <a:solidFill>
                  <a:prstClr val="black">
                    <a:lumMod val="75000"/>
                    <a:lumOff val="25000"/>
                  </a:prstClr>
                </a:solidFill>
                <a:latin typeface="Segoe UI" panose="020B0502040204020203" pitchFamily="34" charset="0"/>
                <a:cs typeface="Segoe UI" panose="020B0502040204020203" pitchFamily="34" charset="0"/>
              </a:rPr>
              <a:t>Clear job description is developed which emphasizes role details.</a:t>
            </a:r>
          </a:p>
          <a:p>
            <a:pPr marL="457200" indent="-457200" algn="just">
              <a:lnSpc>
                <a:spcPct val="150000"/>
              </a:lnSpc>
              <a:spcBef>
                <a:spcPts val="1200"/>
              </a:spcBef>
              <a:spcAft>
                <a:spcPts val="1200"/>
              </a:spcAft>
              <a:buAutoNum type="arabicParenR"/>
            </a:pPr>
            <a:r>
              <a:rPr lang="en-US" sz="2400" dirty="0">
                <a:solidFill>
                  <a:prstClr val="black">
                    <a:lumMod val="75000"/>
                    <a:lumOff val="25000"/>
                  </a:prstClr>
                </a:solidFill>
                <a:latin typeface="Segoe UI" panose="020B0502040204020203" pitchFamily="34" charset="0"/>
                <a:cs typeface="Segoe UI" panose="020B0502040204020203" pitchFamily="34" charset="0"/>
              </a:rPr>
              <a:t>For immediate recruitment suitable technology is leveraged (</a:t>
            </a:r>
            <a:r>
              <a:rPr lang="en-IN" sz="2400" dirty="0" err="1">
                <a:solidFill>
                  <a:prstClr val="black">
                    <a:lumMod val="75000"/>
                    <a:lumOff val="25000"/>
                  </a:prstClr>
                </a:solidFill>
                <a:latin typeface="Segoe UI" panose="020B0502040204020203" pitchFamily="34" charset="0"/>
                <a:cs typeface="Segoe UI" panose="020B0502040204020203" pitchFamily="34" charset="0"/>
              </a:rPr>
              <a:t>Walford</a:t>
            </a:r>
            <a:r>
              <a:rPr lang="en-IN" sz="2400" dirty="0">
                <a:solidFill>
                  <a:prstClr val="black">
                    <a:lumMod val="75000"/>
                    <a:lumOff val="25000"/>
                  </a:prstClr>
                </a:solidFill>
                <a:latin typeface="Segoe UI" panose="020B0502040204020203" pitchFamily="34" charset="0"/>
                <a:cs typeface="Segoe UI" panose="020B0502040204020203" pitchFamily="34" charset="0"/>
              </a:rPr>
              <a:t>-Wright and Scott-Jackson, 2018). </a:t>
            </a:r>
            <a:endParaRPr lang="en-US" sz="2400" dirty="0">
              <a:solidFill>
                <a:prstClr val="black">
                  <a:lumMod val="75000"/>
                  <a:lumOff val="25000"/>
                </a:prstClr>
              </a:solidFill>
              <a:latin typeface="Segoe UI" panose="020B0502040204020203" pitchFamily="34" charset="0"/>
              <a:cs typeface="Segoe UI" panose="020B0502040204020203" pitchFamily="34" charset="0"/>
            </a:endParaRPr>
          </a:p>
          <a:p>
            <a:pPr marL="0" indent="0">
              <a:lnSpc>
                <a:spcPts val="1800"/>
              </a:lnSpc>
              <a:spcAft>
                <a:spcPts val="600"/>
              </a:spcAft>
              <a:buFont typeface="Wingdings 3" charset="2"/>
              <a:buNone/>
            </a:pPr>
            <a:endParaRPr lang="en-US" sz="200" dirty="0">
              <a:solidFill>
                <a:prstClr val="black">
                  <a:lumMod val="75000"/>
                  <a:lumOff val="25000"/>
                </a:prstClr>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496972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4294967295"/>
          </p:nvPr>
        </p:nvSpPr>
        <p:spPr>
          <a:xfrm>
            <a:off x="521206" y="1712068"/>
            <a:ext cx="11306359" cy="4571500"/>
          </a:xfrm>
          <a:solidFill>
            <a:schemeClr val="accent4">
              <a:lumMod val="40000"/>
              <a:lumOff val="60000"/>
            </a:schemeClr>
          </a:solidFill>
        </p:spPr>
        <p:txBody>
          <a:bodyPr vert="horz" lIns="91440" tIns="45720" rIns="91440" bIns="45720" rtlCol="0">
            <a:normAutofit fontScale="77500" lnSpcReduction="20000"/>
          </a:bodyPr>
          <a:lstStyle/>
          <a:p>
            <a:pPr marL="0" indent="0">
              <a:lnSpc>
                <a:spcPts val="1800"/>
              </a:lnSpc>
              <a:spcBef>
                <a:spcPts val="1000"/>
              </a:spcBef>
              <a:spcAft>
                <a:spcPts val="600"/>
              </a:spcAft>
              <a:buNone/>
            </a:pPr>
            <a:endParaRPr lang="en-US" sz="8000" dirty="0">
              <a:solidFill>
                <a:prstClr val="black">
                  <a:lumMod val="75000"/>
                  <a:lumOff val="25000"/>
                </a:prstClr>
              </a:solidFill>
              <a:latin typeface="Segoe UI" panose="020B0502040204020203" pitchFamily="34" charset="0"/>
              <a:cs typeface="Segoe UI" panose="020B0502040204020203" pitchFamily="34" charset="0"/>
            </a:endParaRPr>
          </a:p>
          <a:p>
            <a:pPr algn="just">
              <a:lnSpc>
                <a:spcPct val="150000"/>
              </a:lnSpc>
              <a:spcBef>
                <a:spcPts val="1200"/>
              </a:spcBef>
              <a:spcAft>
                <a:spcPts val="1200"/>
              </a:spcAft>
            </a:pPr>
            <a:r>
              <a:rPr lang="en-US" sz="3200" dirty="0">
                <a:solidFill>
                  <a:prstClr val="black">
                    <a:lumMod val="75000"/>
                    <a:lumOff val="25000"/>
                  </a:prstClr>
                </a:solidFill>
                <a:latin typeface="Segoe UI" panose="020B0502040204020203" pitchFamily="34" charset="0"/>
                <a:cs typeface="Segoe UI" panose="020B0502040204020203" pitchFamily="34" charset="0"/>
              </a:rPr>
              <a:t>When formulating the short-term strategy burger king analyses the demand v/s capacity gap, skills requirements needs are identified and it is understood that they are recurrent or one-time, and afterward it is defined to the HR department. </a:t>
            </a:r>
          </a:p>
          <a:p>
            <a:pPr algn="just">
              <a:lnSpc>
                <a:spcPct val="150000"/>
              </a:lnSpc>
              <a:spcBef>
                <a:spcPts val="1200"/>
              </a:spcBef>
              <a:spcAft>
                <a:spcPts val="1200"/>
              </a:spcAft>
            </a:pPr>
            <a:r>
              <a:rPr lang="en-US" sz="3200" dirty="0">
                <a:solidFill>
                  <a:prstClr val="black">
                    <a:lumMod val="75000"/>
                    <a:lumOff val="25000"/>
                  </a:prstClr>
                </a:solidFill>
                <a:latin typeface="Segoe UI" panose="020B0502040204020203" pitchFamily="34" charset="0"/>
                <a:cs typeface="Segoe UI" panose="020B0502040204020203" pitchFamily="34" charset="0"/>
              </a:rPr>
              <a:t>Afterward call is taken by the HR department on whether employees need to be hired on a permanent bias, contractual basis, or temporary basis (</a:t>
            </a:r>
            <a:r>
              <a:rPr lang="en-IN" sz="3200" dirty="0" err="1">
                <a:solidFill>
                  <a:prstClr val="black">
                    <a:lumMod val="75000"/>
                    <a:lumOff val="25000"/>
                  </a:prstClr>
                </a:solidFill>
                <a:latin typeface="Segoe UI" panose="020B0502040204020203" pitchFamily="34" charset="0"/>
                <a:cs typeface="Segoe UI" panose="020B0502040204020203" pitchFamily="34" charset="0"/>
              </a:rPr>
              <a:t>Hoene</a:t>
            </a:r>
            <a:r>
              <a:rPr lang="en-IN" sz="3200" dirty="0">
                <a:solidFill>
                  <a:prstClr val="black">
                    <a:lumMod val="75000"/>
                    <a:lumOff val="25000"/>
                  </a:prstClr>
                </a:solidFill>
                <a:latin typeface="Segoe UI" panose="020B0502040204020203" pitchFamily="34" charset="0"/>
                <a:cs typeface="Segoe UI" panose="020B0502040204020203" pitchFamily="34" charset="0"/>
              </a:rPr>
              <a:t>, 2016). </a:t>
            </a:r>
            <a:endParaRPr lang="en-US" sz="3200" dirty="0">
              <a:solidFill>
                <a:prstClr val="black">
                  <a:lumMod val="75000"/>
                  <a:lumOff val="25000"/>
                </a:prstClr>
              </a:solidFill>
              <a:latin typeface="Segoe UI" panose="020B0502040204020203" pitchFamily="34" charset="0"/>
              <a:cs typeface="Segoe UI" panose="020B0502040204020203" pitchFamily="34" charset="0"/>
            </a:endParaRPr>
          </a:p>
          <a:p>
            <a:pPr marL="0" indent="0">
              <a:lnSpc>
                <a:spcPts val="1800"/>
              </a:lnSpc>
              <a:spcBef>
                <a:spcPts val="1000"/>
              </a:spcBef>
              <a:spcAft>
                <a:spcPts val="600"/>
              </a:spcAft>
              <a:buNone/>
            </a:pPr>
            <a:endParaRPr lang="en-US" sz="8000" dirty="0">
              <a:solidFill>
                <a:prstClr val="black">
                  <a:lumMod val="75000"/>
                  <a:lumOff val="25000"/>
                </a:prstClr>
              </a:solidFill>
              <a:latin typeface="Segoe UI" panose="020B0502040204020203" pitchFamily="34" charset="0"/>
              <a:cs typeface="Segoe UI" panose="020B0502040204020203" pitchFamily="34" charset="0"/>
            </a:endParaRPr>
          </a:p>
          <a:p>
            <a:pPr marL="0" indent="0">
              <a:lnSpc>
                <a:spcPts val="1800"/>
              </a:lnSpc>
              <a:spcBef>
                <a:spcPts val="1000"/>
              </a:spcBef>
              <a:spcAft>
                <a:spcPts val="600"/>
              </a:spcAft>
              <a:buNone/>
            </a:pPr>
            <a:endParaRPr lang="en-US" sz="12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9" name="Title 3">
            <a:extLst>
              <a:ext uri="{FF2B5EF4-FFF2-40B4-BE49-F238E27FC236}">
                <a16:creationId xmlns:a16="http://schemas.microsoft.com/office/drawing/2014/main" id="{004EBDBA-8F2A-48BA-B42D-6387FBFB9103}"/>
              </a:ext>
            </a:extLst>
          </p:cNvPr>
          <p:cNvSpPr>
            <a:spLocks noGrp="1"/>
          </p:cNvSpPr>
          <p:nvPr>
            <p:ph type="title"/>
          </p:nvPr>
        </p:nvSpPr>
        <p:spPr>
          <a:xfrm>
            <a:off x="521207" y="448056"/>
            <a:ext cx="10568325" cy="640080"/>
          </a:xfrm>
        </p:spPr>
        <p:txBody>
          <a:bodyPr>
            <a:normAutofit fontScale="90000"/>
          </a:bodyPr>
          <a:lstStyle/>
          <a:p>
            <a:pPr algn="just">
              <a:lnSpc>
                <a:spcPct val="150000"/>
              </a:lnSpc>
              <a:spcBef>
                <a:spcPts val="1200"/>
              </a:spcBef>
              <a:spcAft>
                <a:spcPts val="1200"/>
              </a:spcAft>
            </a:pPr>
            <a:r>
              <a:rPr lang="en-US" b="1" dirty="0">
                <a:solidFill>
                  <a:prstClr val="black">
                    <a:lumMod val="75000"/>
                    <a:lumOff val="25000"/>
                  </a:prstClr>
                </a:solidFill>
                <a:latin typeface="Segoe UI" panose="020B0502040204020203" pitchFamily="34" charset="0"/>
                <a:cs typeface="Segoe UI" panose="020B0502040204020203" pitchFamily="34" charset="0"/>
              </a:rPr>
              <a:t>For hiring assess the skills demand and time period :</a:t>
            </a:r>
          </a:p>
        </p:txBody>
      </p:sp>
    </p:spTree>
    <p:extLst>
      <p:ext uri="{BB962C8B-B14F-4D97-AF65-F5344CB8AC3E}">
        <p14:creationId xmlns:p14="http://schemas.microsoft.com/office/powerpoint/2010/main" val="958036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7" descr="Burger King was founded in 1954.&#10;In the world it is the second-largest fast-food hamburger chain.&#10; Currently it has thousands of restaurants around the world. &#10;Around the world every day more than 11 million customers visit burger king. &#10;Burger King is known for providing great tasting, high quality and affordable food. &#10;Burger king has approx. 34,248 employees&#10;&#10;">
            <a:extLst>
              <a:ext uri="{FF2B5EF4-FFF2-40B4-BE49-F238E27FC236}">
                <a16:creationId xmlns:a16="http://schemas.microsoft.com/office/drawing/2014/main" id="{0E28AB16-FA62-4089-9A7F-F7AEE939F000}"/>
              </a:ext>
            </a:extLst>
          </p:cNvPr>
          <p:cNvSpPr txBox="1">
            <a:spLocks/>
          </p:cNvSpPr>
          <p:nvPr/>
        </p:nvSpPr>
        <p:spPr>
          <a:xfrm>
            <a:off x="541610" y="15247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endParaRPr lang="en-US" dirty="0">
              <a:solidFill>
                <a:schemeClr val="bg1"/>
              </a:solidFill>
              <a:latin typeface="Segoe UI" panose="020B0502040204020203" pitchFamily="34" charset="0"/>
              <a:cs typeface="Segoe UI" panose="020B0502040204020203" pitchFamily="34" charset="0"/>
            </a:endParaRPr>
          </a:p>
        </p:txBody>
      </p:sp>
      <p:sp>
        <p:nvSpPr>
          <p:cNvPr id="5" name="Content Placeholder 17" descr="Burger King was founded in 1954.&#10;In the world it is the second-largest fast-food hamburger chain.&#10; Currently it has thousands of restaurants around the world. &#10;Around the world every day more than 11 million customers visit burger king. &#10;Burger King is known for providing great tasting, high quality and affordable food. &#10;Burger king has approx. 34,248 employees&#10;&#10;">
            <a:extLst>
              <a:ext uri="{FF2B5EF4-FFF2-40B4-BE49-F238E27FC236}">
                <a16:creationId xmlns:a16="http://schemas.microsoft.com/office/drawing/2014/main" id="{F19075B1-74F9-4E49-B27C-67DE564637FA}"/>
              </a:ext>
            </a:extLst>
          </p:cNvPr>
          <p:cNvSpPr txBox="1">
            <a:spLocks/>
          </p:cNvSpPr>
          <p:nvPr/>
        </p:nvSpPr>
        <p:spPr>
          <a:xfrm>
            <a:off x="694010" y="16771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endParaRPr lang="en-US" dirty="0">
              <a:solidFill>
                <a:schemeClr val="bg1"/>
              </a:solidFill>
              <a:latin typeface="Segoe UI" panose="020B0502040204020203" pitchFamily="34" charset="0"/>
              <a:cs typeface="Segoe UI" panose="020B0502040204020203" pitchFamily="34" charset="0"/>
            </a:endParaRPr>
          </a:p>
        </p:txBody>
      </p:sp>
      <p:sp>
        <p:nvSpPr>
          <p:cNvPr id="6" name="Content Placeholder 4">
            <a:extLst>
              <a:ext uri="{FF2B5EF4-FFF2-40B4-BE49-F238E27FC236}">
                <a16:creationId xmlns:a16="http://schemas.microsoft.com/office/drawing/2014/main" id="{0AF12C5F-F5FE-4DFA-BA99-9A56842EEB08}"/>
              </a:ext>
            </a:extLst>
          </p:cNvPr>
          <p:cNvSpPr txBox="1">
            <a:spLocks/>
          </p:cNvSpPr>
          <p:nvPr/>
        </p:nvSpPr>
        <p:spPr>
          <a:xfrm>
            <a:off x="521207" y="1524708"/>
            <a:ext cx="10976783" cy="4717066"/>
          </a:xfrm>
          <a:prstGeom prst="rect">
            <a:avLst/>
          </a:prstGeom>
          <a:solidFill>
            <a:schemeClr val="accent6">
              <a:lumMod val="40000"/>
              <a:lumOff val="60000"/>
            </a:schemeClr>
          </a:solidFill>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algn="just">
              <a:lnSpc>
                <a:spcPct val="150000"/>
              </a:lnSpc>
              <a:spcBef>
                <a:spcPts val="1200"/>
              </a:spcBef>
              <a:spcAft>
                <a:spcPts val="1200"/>
              </a:spcAft>
            </a:pPr>
            <a:r>
              <a:rPr lang="en-US" sz="2800" dirty="0">
                <a:solidFill>
                  <a:prstClr val="black">
                    <a:lumMod val="75000"/>
                    <a:lumOff val="25000"/>
                  </a:prstClr>
                </a:solidFill>
                <a:latin typeface="Segoe UI" panose="020B0502040204020203" pitchFamily="34" charset="0"/>
                <a:cs typeface="Segoe UI" panose="020B0502040204020203" pitchFamily="34" charset="0"/>
              </a:rPr>
              <a:t>This is </a:t>
            </a:r>
            <a:r>
              <a:rPr lang="en-US" sz="2800">
                <a:solidFill>
                  <a:prstClr val="black">
                    <a:lumMod val="75000"/>
                    <a:lumOff val="25000"/>
                  </a:prstClr>
                </a:solidFill>
                <a:latin typeface="Segoe UI" panose="020B0502040204020203" pitchFamily="34" charset="0"/>
                <a:cs typeface="Segoe UI" panose="020B0502040204020203" pitchFamily="34" charset="0"/>
              </a:rPr>
              <a:t>the </a:t>
            </a:r>
            <a:r>
              <a:rPr lang="en-US" sz="2800" smtClean="0">
                <a:solidFill>
                  <a:prstClr val="black">
                    <a:lumMod val="75000"/>
                    <a:lumOff val="25000"/>
                  </a:prstClr>
                </a:solidFill>
                <a:latin typeface="Segoe UI" panose="020B0502040204020203" pitchFamily="34" charset="0"/>
                <a:cs typeface="Segoe UI" panose="020B0502040204020203" pitchFamily="34" charset="0"/>
              </a:rPr>
              <a:t>second</a:t>
            </a:r>
            <a:r>
              <a:rPr lang="en-US" sz="2800" smtClean="0">
                <a:solidFill>
                  <a:prstClr val="black">
                    <a:lumMod val="75000"/>
                    <a:lumOff val="25000"/>
                  </a:prstClr>
                </a:solidFill>
                <a:latin typeface="Segoe UI" panose="020B0502040204020203" pitchFamily="34" charset="0"/>
                <a:cs typeface="Segoe UI" panose="020B0502040204020203" pitchFamily="34" charset="0"/>
              </a:rPr>
              <a:t> </a:t>
            </a:r>
            <a:r>
              <a:rPr lang="en-US" sz="2800" dirty="0">
                <a:solidFill>
                  <a:prstClr val="black">
                    <a:lumMod val="75000"/>
                    <a:lumOff val="25000"/>
                  </a:prstClr>
                </a:solidFill>
                <a:latin typeface="Segoe UI" panose="020B0502040204020203" pitchFamily="34" charset="0"/>
                <a:cs typeface="Segoe UI" panose="020B0502040204020203" pitchFamily="34" charset="0"/>
              </a:rPr>
              <a:t>strategy that is used by burger king for short-term acquisition. </a:t>
            </a:r>
          </a:p>
          <a:p>
            <a:pPr algn="just">
              <a:lnSpc>
                <a:spcPct val="150000"/>
              </a:lnSpc>
              <a:spcBef>
                <a:spcPts val="1200"/>
              </a:spcBef>
              <a:spcAft>
                <a:spcPts val="1200"/>
              </a:spcAft>
            </a:pPr>
            <a:r>
              <a:rPr lang="en-US" sz="2800" dirty="0">
                <a:solidFill>
                  <a:prstClr val="black">
                    <a:lumMod val="75000"/>
                    <a:lumOff val="25000"/>
                  </a:prstClr>
                </a:solidFill>
                <a:latin typeface="Segoe UI" panose="020B0502040204020203" pitchFamily="34" charset="0"/>
                <a:cs typeface="Segoe UI" panose="020B0502040204020203" pitchFamily="34" charset="0"/>
              </a:rPr>
              <a:t>As job description is considered the crucial hiring aspect which helps the candidates determine whether they should apply for the position or whether they are suitable or not. </a:t>
            </a:r>
          </a:p>
          <a:p>
            <a:pPr algn="just">
              <a:lnSpc>
                <a:spcPct val="150000"/>
              </a:lnSpc>
              <a:spcBef>
                <a:spcPts val="1200"/>
              </a:spcBef>
              <a:spcAft>
                <a:spcPts val="1200"/>
              </a:spcAft>
            </a:pPr>
            <a:r>
              <a:rPr lang="en-US" sz="2800" dirty="0">
                <a:solidFill>
                  <a:prstClr val="black">
                    <a:lumMod val="75000"/>
                    <a:lumOff val="25000"/>
                  </a:prstClr>
                </a:solidFill>
                <a:latin typeface="Segoe UI" panose="020B0502040204020203" pitchFamily="34" charset="0"/>
                <a:cs typeface="Segoe UI" panose="020B0502040204020203" pitchFamily="34" charset="0"/>
              </a:rPr>
              <a:t>Therefore, it is crucial for managers to make sure that the prepared job description is correct, completed and up to mark (</a:t>
            </a:r>
            <a:r>
              <a:rPr lang="en-IN" sz="2800" dirty="0" err="1">
                <a:solidFill>
                  <a:prstClr val="black">
                    <a:lumMod val="75000"/>
                    <a:lumOff val="25000"/>
                  </a:prstClr>
                </a:solidFill>
                <a:latin typeface="Segoe UI" panose="020B0502040204020203" pitchFamily="34" charset="0"/>
                <a:cs typeface="Segoe UI" panose="020B0502040204020203" pitchFamily="34" charset="0"/>
              </a:rPr>
              <a:t>Hoene</a:t>
            </a:r>
            <a:r>
              <a:rPr lang="en-IN" sz="2800" dirty="0">
                <a:solidFill>
                  <a:prstClr val="black">
                    <a:lumMod val="75000"/>
                    <a:lumOff val="25000"/>
                  </a:prstClr>
                </a:solidFill>
                <a:latin typeface="Segoe UI" panose="020B0502040204020203" pitchFamily="34" charset="0"/>
                <a:cs typeface="Segoe UI" panose="020B0502040204020203" pitchFamily="34" charset="0"/>
              </a:rPr>
              <a:t>, 2016). </a:t>
            </a: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7" name="Title 3">
            <a:extLst>
              <a:ext uri="{FF2B5EF4-FFF2-40B4-BE49-F238E27FC236}">
                <a16:creationId xmlns:a16="http://schemas.microsoft.com/office/drawing/2014/main" id="{E69142F0-482B-4D72-AECD-332D6288EA63}"/>
              </a:ext>
            </a:extLst>
          </p:cNvPr>
          <p:cNvSpPr>
            <a:spLocks noGrp="1"/>
          </p:cNvSpPr>
          <p:nvPr>
            <p:ph type="title"/>
          </p:nvPr>
        </p:nvSpPr>
        <p:spPr>
          <a:xfrm>
            <a:off x="521207" y="448056"/>
            <a:ext cx="10568325" cy="640080"/>
          </a:xfrm>
        </p:spPr>
        <p:txBody>
          <a:bodyPr>
            <a:normAutofit fontScale="90000"/>
          </a:bodyPr>
          <a:lstStyle/>
          <a:p>
            <a:pPr algn="just">
              <a:lnSpc>
                <a:spcPct val="150000"/>
              </a:lnSpc>
              <a:spcBef>
                <a:spcPts val="1200"/>
              </a:spcBef>
              <a:spcAft>
                <a:spcPts val="1200"/>
              </a:spcAft>
            </a:pPr>
            <a:r>
              <a:rPr lang="en-US" b="1" dirty="0">
                <a:solidFill>
                  <a:prstClr val="black">
                    <a:lumMod val="75000"/>
                    <a:lumOff val="25000"/>
                  </a:prstClr>
                </a:solidFill>
                <a:latin typeface="Segoe UI" panose="020B0502040204020203" pitchFamily="34" charset="0"/>
                <a:cs typeface="Segoe UI" panose="020B0502040204020203" pitchFamily="34" charset="0"/>
              </a:rPr>
              <a:t>A clear job description is developed which emphasizes role details:</a:t>
            </a:r>
          </a:p>
        </p:txBody>
      </p:sp>
    </p:spTree>
    <p:extLst>
      <p:ext uri="{BB962C8B-B14F-4D97-AF65-F5344CB8AC3E}">
        <p14:creationId xmlns:p14="http://schemas.microsoft.com/office/powerpoint/2010/main" val="3388802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7" descr="Burger King was founded in 1954.&#10;In the world it is the second-largest fast-food hamburger chain.&#10; Currently it has thousands of restaurants around the world. &#10;Around the world every day more than 11 million customers visit burger king. &#10;Burger King is known for providing great tasting, high quality and affordable food. &#10;Burger king has approx. 34,248 employees&#10;&#10;">
            <a:extLst>
              <a:ext uri="{FF2B5EF4-FFF2-40B4-BE49-F238E27FC236}">
                <a16:creationId xmlns:a16="http://schemas.microsoft.com/office/drawing/2014/main" id="{0E28AB16-FA62-4089-9A7F-F7AEE939F000}"/>
              </a:ext>
            </a:extLst>
          </p:cNvPr>
          <p:cNvSpPr txBox="1">
            <a:spLocks/>
          </p:cNvSpPr>
          <p:nvPr/>
        </p:nvSpPr>
        <p:spPr>
          <a:xfrm>
            <a:off x="541610" y="15247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endParaRPr lang="en-US" dirty="0">
              <a:solidFill>
                <a:schemeClr val="bg1"/>
              </a:solidFill>
              <a:latin typeface="Segoe UI" panose="020B0502040204020203" pitchFamily="34" charset="0"/>
              <a:cs typeface="Segoe UI" panose="020B0502040204020203" pitchFamily="34" charset="0"/>
            </a:endParaRPr>
          </a:p>
        </p:txBody>
      </p:sp>
      <p:sp>
        <p:nvSpPr>
          <p:cNvPr id="5" name="Content Placeholder 17" descr="Burger King was founded in 1954.&#10;In the world it is the second-largest fast-food hamburger chain.&#10; Currently it has thousands of restaurants around the world. &#10;Around the world every day more than 11 million customers visit burger king. &#10;Burger King is known for providing great tasting, high quality and affordable food. &#10;Burger king has approx. 34,248 employees&#10;&#10;">
            <a:extLst>
              <a:ext uri="{FF2B5EF4-FFF2-40B4-BE49-F238E27FC236}">
                <a16:creationId xmlns:a16="http://schemas.microsoft.com/office/drawing/2014/main" id="{F19075B1-74F9-4E49-B27C-67DE564637FA}"/>
              </a:ext>
            </a:extLst>
          </p:cNvPr>
          <p:cNvSpPr txBox="1">
            <a:spLocks/>
          </p:cNvSpPr>
          <p:nvPr/>
        </p:nvSpPr>
        <p:spPr>
          <a:xfrm>
            <a:off x="694010" y="16771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endParaRPr lang="en-US" dirty="0">
              <a:solidFill>
                <a:schemeClr val="bg1"/>
              </a:solidFill>
              <a:latin typeface="Segoe UI" panose="020B0502040204020203" pitchFamily="34" charset="0"/>
              <a:cs typeface="Segoe UI" panose="020B0502040204020203" pitchFamily="34" charset="0"/>
            </a:endParaRPr>
          </a:p>
        </p:txBody>
      </p:sp>
      <p:sp>
        <p:nvSpPr>
          <p:cNvPr id="6" name="Content Placeholder 4">
            <a:extLst>
              <a:ext uri="{FF2B5EF4-FFF2-40B4-BE49-F238E27FC236}">
                <a16:creationId xmlns:a16="http://schemas.microsoft.com/office/drawing/2014/main" id="{0AF12C5F-F5FE-4DFA-BA99-9A56842EEB08}"/>
              </a:ext>
            </a:extLst>
          </p:cNvPr>
          <p:cNvSpPr txBox="1">
            <a:spLocks/>
          </p:cNvSpPr>
          <p:nvPr/>
        </p:nvSpPr>
        <p:spPr>
          <a:xfrm>
            <a:off x="521208" y="1524708"/>
            <a:ext cx="11129182" cy="4885236"/>
          </a:xfrm>
          <a:prstGeom prst="rect">
            <a:avLst/>
          </a:prstGeom>
          <a:solidFill>
            <a:schemeClr val="accent5">
              <a:lumMod val="60000"/>
              <a:lumOff val="40000"/>
            </a:schemeClr>
          </a:solidFill>
        </p:spPr>
        <p:txBody>
          <a:bodyPr vert="horz" lIns="91440" tIns="45720" rIns="91440" bIns="45720" rtlCol="0">
            <a:normAutofit fontScale="2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algn="just">
              <a:lnSpc>
                <a:spcPct val="170000"/>
              </a:lnSpc>
              <a:spcBef>
                <a:spcPts val="1200"/>
              </a:spcBef>
              <a:spcAft>
                <a:spcPts val="1200"/>
              </a:spcAft>
            </a:pPr>
            <a:r>
              <a:rPr lang="en-US" sz="8000" dirty="0">
                <a:solidFill>
                  <a:prstClr val="black">
                    <a:lumMod val="75000"/>
                    <a:lumOff val="25000"/>
                  </a:prstClr>
                </a:solidFill>
                <a:latin typeface="Segoe UI" panose="020B0502040204020203" pitchFamily="34" charset="0"/>
                <a:cs typeface="Segoe UI" panose="020B0502040204020203" pitchFamily="34" charset="0"/>
              </a:rPr>
              <a:t>This is the third strategy that is used by burger king for short-term acquisition. During immediate recruitment, time is considered the most significant constraint. </a:t>
            </a:r>
          </a:p>
          <a:p>
            <a:pPr algn="just">
              <a:lnSpc>
                <a:spcPct val="170000"/>
              </a:lnSpc>
              <a:spcBef>
                <a:spcPts val="1200"/>
              </a:spcBef>
              <a:spcAft>
                <a:spcPts val="1200"/>
              </a:spcAft>
            </a:pPr>
            <a:r>
              <a:rPr lang="en-US" sz="8000" dirty="0">
                <a:solidFill>
                  <a:prstClr val="black">
                    <a:lumMod val="75000"/>
                    <a:lumOff val="25000"/>
                  </a:prstClr>
                </a:solidFill>
                <a:latin typeface="Segoe UI" panose="020B0502040204020203" pitchFamily="34" charset="0"/>
                <a:cs typeface="Segoe UI" panose="020B0502040204020203" pitchFamily="34" charset="0"/>
              </a:rPr>
              <a:t>The starting process is preparing descriptions of jobs, job posts are published, and resumes are screened. </a:t>
            </a:r>
          </a:p>
          <a:p>
            <a:pPr algn="just">
              <a:lnSpc>
                <a:spcPct val="170000"/>
              </a:lnSpc>
              <a:spcBef>
                <a:spcPts val="1200"/>
              </a:spcBef>
              <a:spcAft>
                <a:spcPts val="1200"/>
              </a:spcAft>
            </a:pPr>
            <a:r>
              <a:rPr lang="en-US" sz="8000" dirty="0">
                <a:solidFill>
                  <a:prstClr val="black">
                    <a:lumMod val="75000"/>
                    <a:lumOff val="25000"/>
                  </a:prstClr>
                </a:solidFill>
                <a:latin typeface="Segoe UI" panose="020B0502040204020203" pitchFamily="34" charset="0"/>
                <a:cs typeface="Segoe UI" panose="020B0502040204020203" pitchFamily="34" charset="0"/>
              </a:rPr>
              <a:t>This is a time-consuming process because interviews and assessments are done. </a:t>
            </a:r>
          </a:p>
          <a:p>
            <a:pPr algn="just">
              <a:lnSpc>
                <a:spcPct val="170000"/>
              </a:lnSpc>
              <a:spcBef>
                <a:spcPts val="1200"/>
              </a:spcBef>
              <a:spcAft>
                <a:spcPts val="1200"/>
              </a:spcAft>
            </a:pPr>
            <a:r>
              <a:rPr lang="en-US" sz="8000" dirty="0">
                <a:solidFill>
                  <a:prstClr val="black">
                    <a:lumMod val="75000"/>
                    <a:lumOff val="25000"/>
                  </a:prstClr>
                </a:solidFill>
                <a:latin typeface="Segoe UI" panose="020B0502040204020203" pitchFamily="34" charset="0"/>
                <a:cs typeface="Segoe UI" panose="020B0502040204020203" pitchFamily="34" charset="0"/>
              </a:rPr>
              <a:t>To handle such time constraints, one of the suitable ways is to leverage technology. </a:t>
            </a:r>
          </a:p>
          <a:p>
            <a:pPr algn="just">
              <a:lnSpc>
                <a:spcPct val="170000"/>
              </a:lnSpc>
              <a:spcBef>
                <a:spcPts val="1200"/>
              </a:spcBef>
              <a:spcAft>
                <a:spcPts val="1200"/>
              </a:spcAft>
            </a:pPr>
            <a:r>
              <a:rPr lang="en-US" sz="8000" dirty="0">
                <a:solidFill>
                  <a:prstClr val="black">
                    <a:lumMod val="75000"/>
                    <a:lumOff val="25000"/>
                  </a:prstClr>
                </a:solidFill>
                <a:latin typeface="Segoe UI" panose="020B0502040204020203" pitchFamily="34" charset="0"/>
                <a:cs typeface="Segoe UI" panose="020B0502040204020203" pitchFamily="34" charset="0"/>
              </a:rPr>
              <a:t>Burger King has turned to Emi’s AI-powered recruitment platform. This technology helped burger king to automate time-consuming tasks and also provide a better candidate experience. </a:t>
            </a:r>
          </a:p>
          <a:p>
            <a:pPr marL="0" indent="0" algn="just">
              <a:lnSpc>
                <a:spcPct val="150000"/>
              </a:lnSpc>
              <a:spcBef>
                <a:spcPts val="1200"/>
              </a:spcBef>
              <a:spcAft>
                <a:spcPts val="1200"/>
              </a:spcAft>
              <a:buFont typeface="Wingdings 3" charset="2"/>
              <a:buNone/>
            </a:pPr>
            <a:r>
              <a:rPr lang="en-US" sz="2800" dirty="0">
                <a:solidFill>
                  <a:prstClr val="black">
                    <a:lumMod val="75000"/>
                    <a:lumOff val="25000"/>
                  </a:prstClr>
                </a:solidFill>
                <a:latin typeface="Segoe UI" panose="020B0502040204020203" pitchFamily="34" charset="0"/>
                <a:cs typeface="Segoe UI" panose="020B0502040204020203" pitchFamily="34" charset="0"/>
              </a:rPr>
              <a:t>   </a:t>
            </a:r>
          </a:p>
        </p:txBody>
      </p:sp>
      <p:sp>
        <p:nvSpPr>
          <p:cNvPr id="10" name="Title 3">
            <a:extLst>
              <a:ext uri="{FF2B5EF4-FFF2-40B4-BE49-F238E27FC236}">
                <a16:creationId xmlns:a16="http://schemas.microsoft.com/office/drawing/2014/main" id="{11388459-3D7A-4F01-B7DF-E6D175340EC1}"/>
              </a:ext>
            </a:extLst>
          </p:cNvPr>
          <p:cNvSpPr>
            <a:spLocks noGrp="1"/>
          </p:cNvSpPr>
          <p:nvPr>
            <p:ph type="title"/>
          </p:nvPr>
        </p:nvSpPr>
        <p:spPr>
          <a:xfrm>
            <a:off x="521207" y="448056"/>
            <a:ext cx="10568325" cy="640080"/>
          </a:xfrm>
        </p:spPr>
        <p:txBody>
          <a:bodyPr>
            <a:normAutofit fontScale="90000"/>
          </a:bodyPr>
          <a:lstStyle/>
          <a:p>
            <a:pPr algn="just">
              <a:lnSpc>
                <a:spcPct val="150000"/>
              </a:lnSpc>
              <a:spcBef>
                <a:spcPts val="1200"/>
              </a:spcBef>
              <a:spcAft>
                <a:spcPts val="1200"/>
              </a:spcAft>
            </a:pPr>
            <a:r>
              <a:rPr lang="en-US" b="1" dirty="0">
                <a:solidFill>
                  <a:prstClr val="black">
                    <a:lumMod val="75000"/>
                    <a:lumOff val="25000"/>
                  </a:prstClr>
                </a:solidFill>
                <a:latin typeface="Segoe UI" panose="020B0502040204020203" pitchFamily="34" charset="0"/>
                <a:cs typeface="Segoe UI" panose="020B0502040204020203" pitchFamily="34" charset="0"/>
              </a:rPr>
              <a:t>For immediate recruitment suitable technology is leveraged: </a:t>
            </a:r>
          </a:p>
        </p:txBody>
      </p:sp>
    </p:spTree>
    <p:extLst>
      <p:ext uri="{BB962C8B-B14F-4D97-AF65-F5344CB8AC3E}">
        <p14:creationId xmlns:p14="http://schemas.microsoft.com/office/powerpoint/2010/main" val="2718175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21207" y="448056"/>
            <a:ext cx="10328024" cy="640080"/>
          </a:xfrm>
        </p:spPr>
        <p:txBody>
          <a:bodyPr/>
          <a:lstStyle/>
          <a:p>
            <a:r>
              <a:rPr lang="en-US" b="1" dirty="0"/>
              <a:t>Long term talent acquisition strategies </a:t>
            </a:r>
            <a:endParaRPr lang="en-US" b="1" dirty="0">
              <a:latin typeface="Segoe UI Light" panose="020B0502040204020203" pitchFamily="34" charset="0"/>
              <a:cs typeface="Segoe UI Light" panose="020B0502040204020203" pitchFamily="34" charset="0"/>
            </a:endParaRPr>
          </a:p>
        </p:txBody>
      </p:sp>
      <p:sp>
        <p:nvSpPr>
          <p:cNvPr id="30" name="Content Placeholder 17"/>
          <p:cNvSpPr txBox="1">
            <a:spLocks/>
          </p:cNvSpPr>
          <p:nvPr/>
        </p:nvSpPr>
        <p:spPr>
          <a:xfrm>
            <a:off x="541609" y="1455491"/>
            <a:ext cx="5353526" cy="4488109"/>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schemeClr val="bg1"/>
                </a:solidFill>
              </a:rPr>
              <a:t>:</a:t>
            </a:r>
          </a:p>
        </p:txBody>
      </p:sp>
      <p:cxnSp>
        <p:nvCxnSpPr>
          <p:cNvPr id="20" name="Straight Connector 19" descr="Light grey line separating Morph text and images"/>
          <p:cNvCxnSpPr/>
          <p:nvPr/>
        </p:nvCxnSpPr>
        <p:spPr>
          <a:xfrm>
            <a:off x="6296866" y="1472431"/>
            <a:ext cx="0" cy="4892634"/>
          </a:xfrm>
          <a:prstGeom prst="line">
            <a:avLst/>
          </a:prstGeom>
          <a:ln w="9525">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pic>
        <p:nvPicPr>
          <p:cNvPr id="4098" name="Picture 2" descr="Some Talent Acquisition Strategies For Hiring Better | Systemart, LLC">
            <a:extLst>
              <a:ext uri="{FF2B5EF4-FFF2-40B4-BE49-F238E27FC236}">
                <a16:creationId xmlns:a16="http://schemas.microsoft.com/office/drawing/2014/main" id="{2AF43BE1-8B79-4322-993F-E68A94E81F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497732" y="1455491"/>
            <a:ext cx="5152659" cy="4109286"/>
          </a:xfrm>
          <a:prstGeom prst="rect">
            <a:avLst/>
          </a:prstGeom>
          <a:noFill/>
          <a:extLst>
            <a:ext uri="{909E8E84-426E-40DD-AFC4-6F175D3DCCD1}">
              <a14:hiddenFill xmlns:a14="http://schemas.microsoft.com/office/drawing/2010/main">
                <a:solidFill>
                  <a:srgbClr val="FFFFFF"/>
                </a:solidFill>
              </a14:hiddenFill>
            </a:ext>
          </a:extLst>
        </p:spPr>
      </p:pic>
      <p:sp>
        <p:nvSpPr>
          <p:cNvPr id="31" name="Content Placeholder 4">
            <a:extLst>
              <a:ext uri="{FF2B5EF4-FFF2-40B4-BE49-F238E27FC236}">
                <a16:creationId xmlns:a16="http://schemas.microsoft.com/office/drawing/2014/main" id="{23F78317-7A92-4B17-8EA9-9475C0DD3EA4}"/>
              </a:ext>
            </a:extLst>
          </p:cNvPr>
          <p:cNvSpPr txBox="1">
            <a:spLocks/>
          </p:cNvSpPr>
          <p:nvPr/>
        </p:nvSpPr>
        <p:spPr>
          <a:xfrm>
            <a:off x="521207" y="1472431"/>
            <a:ext cx="5574794" cy="4937513"/>
          </a:xfrm>
          <a:prstGeom prst="rect">
            <a:avLst/>
          </a:prstGeom>
          <a:solidFill>
            <a:srgbClr val="D2B4A6"/>
          </a:solidFill>
        </p:spPr>
        <p:txBody>
          <a:bodyPr vert="horz" lIns="91440" tIns="45720" rIns="91440" bIns="45720" rtlCol="0">
            <a:normAutofit fontScale="8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lgn="just">
              <a:lnSpc>
                <a:spcPct val="150000"/>
              </a:lnSpc>
              <a:spcBef>
                <a:spcPts val="1200"/>
              </a:spcBef>
              <a:spcAft>
                <a:spcPts val="1200"/>
              </a:spcAft>
              <a:buFont typeface="Wingdings 3" charset="2"/>
              <a:buNone/>
            </a:pPr>
            <a:r>
              <a:rPr lang="en-US" sz="2400" dirty="0">
                <a:solidFill>
                  <a:prstClr val="black">
                    <a:lumMod val="75000"/>
                    <a:lumOff val="25000"/>
                  </a:prstClr>
                </a:solidFill>
                <a:latin typeface="Segoe UI" panose="020B0502040204020203" pitchFamily="34" charset="0"/>
                <a:cs typeface="Segoe UI" panose="020B0502040204020203" pitchFamily="34" charset="0"/>
              </a:rPr>
              <a:t>Some of the long terms acquisition strategies which are used by burger king to attract potential candidates to work in the operations of the restaurant are: </a:t>
            </a:r>
          </a:p>
          <a:p>
            <a:pPr marL="457200" indent="-457200" algn="just">
              <a:lnSpc>
                <a:spcPct val="150000"/>
              </a:lnSpc>
              <a:spcBef>
                <a:spcPts val="1200"/>
              </a:spcBef>
              <a:spcAft>
                <a:spcPts val="1200"/>
              </a:spcAft>
              <a:buFont typeface="Wingdings 3" charset="2"/>
              <a:buAutoNum type="arabicParenR"/>
            </a:pPr>
            <a:r>
              <a:rPr lang="en-US" sz="2400" dirty="0">
                <a:solidFill>
                  <a:prstClr val="black">
                    <a:lumMod val="75000"/>
                    <a:lumOff val="25000"/>
                  </a:prstClr>
                </a:solidFill>
                <a:latin typeface="Segoe UI" panose="020B0502040204020203" pitchFamily="34" charset="0"/>
                <a:cs typeface="Segoe UI" panose="020B0502040204020203" pitchFamily="34" charset="0"/>
              </a:rPr>
              <a:t>With the business goals, the talent acquisition strategy is aligned. </a:t>
            </a:r>
          </a:p>
          <a:p>
            <a:pPr marL="457200" indent="-457200" algn="just">
              <a:lnSpc>
                <a:spcPct val="150000"/>
              </a:lnSpc>
              <a:spcBef>
                <a:spcPts val="1200"/>
              </a:spcBef>
              <a:spcAft>
                <a:spcPts val="1200"/>
              </a:spcAft>
              <a:buFont typeface="Wingdings 3" charset="2"/>
              <a:buAutoNum type="arabicParenR"/>
            </a:pPr>
            <a:r>
              <a:rPr lang="en-US" sz="2400" dirty="0">
                <a:solidFill>
                  <a:prstClr val="black">
                    <a:lumMod val="75000"/>
                    <a:lumOff val="25000"/>
                  </a:prstClr>
                </a:solidFill>
                <a:latin typeface="Segoe UI" panose="020B0502040204020203" pitchFamily="34" charset="0"/>
                <a:cs typeface="Segoe UI" panose="020B0502040204020203" pitchFamily="34" charset="0"/>
              </a:rPr>
              <a:t>For creating better material of acquisition, marketing and data are used. </a:t>
            </a:r>
          </a:p>
          <a:p>
            <a:pPr marL="457200" indent="-457200" algn="just">
              <a:lnSpc>
                <a:spcPct val="150000"/>
              </a:lnSpc>
              <a:spcBef>
                <a:spcPts val="1200"/>
              </a:spcBef>
              <a:spcAft>
                <a:spcPts val="1200"/>
              </a:spcAft>
              <a:buFont typeface="Wingdings 3" charset="2"/>
              <a:buAutoNum type="arabicParenR"/>
            </a:pPr>
            <a:r>
              <a:rPr lang="en-US" sz="2400" dirty="0">
                <a:solidFill>
                  <a:prstClr val="black">
                    <a:lumMod val="75000"/>
                    <a:lumOff val="25000"/>
                  </a:prstClr>
                </a:solidFill>
                <a:latin typeface="Segoe UI" panose="020B0502040204020203" pitchFamily="34" charset="0"/>
                <a:cs typeface="Segoe UI" panose="020B0502040204020203" pitchFamily="34" charset="0"/>
              </a:rPr>
              <a:t>Promotion of equity, diversity and inclusion </a:t>
            </a:r>
          </a:p>
          <a:p>
            <a:pPr marL="457200" indent="-457200" algn="just">
              <a:lnSpc>
                <a:spcPct val="150000"/>
              </a:lnSpc>
              <a:spcBef>
                <a:spcPts val="1200"/>
              </a:spcBef>
              <a:spcAft>
                <a:spcPts val="1200"/>
              </a:spcAft>
              <a:buFont typeface="Wingdings 3" charset="2"/>
              <a:buAutoNum type="arabicParenR"/>
            </a:pPr>
            <a:endParaRPr lang="en-US" sz="2400" dirty="0">
              <a:solidFill>
                <a:prstClr val="black">
                  <a:lumMod val="75000"/>
                  <a:lumOff val="25000"/>
                </a:prstClr>
              </a:solidFill>
              <a:latin typeface="Segoe UI" panose="020B0502040204020203" pitchFamily="34" charset="0"/>
              <a:cs typeface="Segoe UI" panose="020B0502040204020203" pitchFamily="34" charset="0"/>
            </a:endParaRPr>
          </a:p>
          <a:p>
            <a:pPr marL="457200" indent="-457200" algn="just">
              <a:lnSpc>
                <a:spcPct val="150000"/>
              </a:lnSpc>
              <a:spcBef>
                <a:spcPts val="1200"/>
              </a:spcBef>
              <a:spcAft>
                <a:spcPts val="1200"/>
              </a:spcAft>
              <a:buFont typeface="Wingdings 3" charset="2"/>
              <a:buAutoNum type="arabicParenR"/>
            </a:pPr>
            <a:endParaRPr lang="en-US" sz="2400" dirty="0">
              <a:solidFill>
                <a:prstClr val="black">
                  <a:lumMod val="75000"/>
                  <a:lumOff val="25000"/>
                </a:prstClr>
              </a:solidFill>
              <a:latin typeface="Segoe UI" panose="020B0502040204020203" pitchFamily="34" charset="0"/>
              <a:cs typeface="Segoe UI" panose="020B0502040204020203" pitchFamily="34" charset="0"/>
            </a:endParaRPr>
          </a:p>
          <a:p>
            <a:pPr marL="0" indent="0">
              <a:lnSpc>
                <a:spcPts val="1800"/>
              </a:lnSpc>
              <a:spcAft>
                <a:spcPts val="600"/>
              </a:spcAft>
              <a:buFont typeface="Wingdings 3" charset="2"/>
              <a:buNone/>
            </a:pPr>
            <a:endParaRPr lang="en-US" sz="2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7" name="TextBox 6"/>
          <p:cNvSpPr txBox="1"/>
          <p:nvPr/>
        </p:nvSpPr>
        <p:spPr>
          <a:xfrm>
            <a:off x="6622868" y="5538651"/>
            <a:ext cx="5133703" cy="923330"/>
          </a:xfrm>
          <a:prstGeom prst="rect">
            <a:avLst/>
          </a:prstGeom>
          <a:noFill/>
        </p:spPr>
        <p:txBody>
          <a:bodyPr wrap="square" rtlCol="0">
            <a:spAutoFit/>
          </a:bodyPr>
          <a:lstStyle/>
          <a:p>
            <a:r>
              <a:rPr lang="en-US" dirty="0">
                <a:solidFill>
                  <a:schemeClr val="bg1"/>
                </a:solidFill>
              </a:rPr>
              <a:t>Source: </a:t>
            </a:r>
            <a:r>
              <a:rPr lang="en-US" dirty="0">
                <a:solidFill>
                  <a:schemeClr val="bg1"/>
                </a:solidFill>
                <a:hlinkClick r:id="rId4"/>
              </a:rPr>
              <a:t>https://www.systemart.com/blogs/some-talent-acquisition-strategies-for-hiring-better</a:t>
            </a:r>
            <a:r>
              <a:rPr lang="en-US" dirty="0">
                <a:solidFill>
                  <a:schemeClr val="bg1"/>
                </a:solidFill>
              </a:rPr>
              <a:t>  </a:t>
            </a:r>
          </a:p>
        </p:txBody>
      </p:sp>
    </p:spTree>
    <p:extLst>
      <p:ext uri="{BB962C8B-B14F-4D97-AF65-F5344CB8AC3E}">
        <p14:creationId xmlns:p14="http://schemas.microsoft.com/office/powerpoint/2010/main" val="2596833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4294967295"/>
          </p:nvPr>
        </p:nvSpPr>
        <p:spPr>
          <a:xfrm>
            <a:off x="521206" y="1712068"/>
            <a:ext cx="11306359" cy="4571500"/>
          </a:xfrm>
          <a:solidFill>
            <a:schemeClr val="accent4">
              <a:lumMod val="40000"/>
              <a:lumOff val="60000"/>
            </a:schemeClr>
          </a:solidFill>
        </p:spPr>
        <p:txBody>
          <a:bodyPr vert="horz" lIns="91440" tIns="45720" rIns="91440" bIns="45720" rtlCol="0">
            <a:normAutofit fontScale="85000" lnSpcReduction="10000"/>
          </a:bodyPr>
          <a:lstStyle/>
          <a:p>
            <a:pPr marL="0" indent="0">
              <a:lnSpc>
                <a:spcPts val="1800"/>
              </a:lnSpc>
              <a:spcBef>
                <a:spcPts val="1000"/>
              </a:spcBef>
              <a:spcAft>
                <a:spcPts val="600"/>
              </a:spcAft>
              <a:buNone/>
            </a:pPr>
            <a:endParaRPr lang="en-US" sz="8000" dirty="0">
              <a:solidFill>
                <a:prstClr val="black">
                  <a:lumMod val="75000"/>
                  <a:lumOff val="25000"/>
                </a:prstClr>
              </a:solidFill>
              <a:latin typeface="Segoe UI" panose="020B0502040204020203" pitchFamily="34" charset="0"/>
              <a:cs typeface="Segoe UI" panose="020B0502040204020203" pitchFamily="34" charset="0"/>
            </a:endParaRPr>
          </a:p>
          <a:p>
            <a:pPr algn="just">
              <a:lnSpc>
                <a:spcPct val="150000"/>
              </a:lnSpc>
              <a:spcBef>
                <a:spcPts val="1200"/>
              </a:spcBef>
              <a:spcAft>
                <a:spcPts val="1200"/>
              </a:spcAft>
            </a:pPr>
            <a:r>
              <a:rPr lang="en-US" sz="3200" dirty="0">
                <a:solidFill>
                  <a:prstClr val="black">
                    <a:lumMod val="75000"/>
                    <a:lumOff val="25000"/>
                  </a:prstClr>
                </a:solidFill>
                <a:latin typeface="Segoe UI" panose="020B0502040204020203" pitchFamily="34" charset="0"/>
                <a:cs typeface="Segoe UI" panose="020B0502040204020203" pitchFamily="34" charset="0"/>
              </a:rPr>
              <a:t>Burger King considers its business goals for the next five years and then business goals are used for tailoring the acquisition strategy to achieve those goals. </a:t>
            </a:r>
          </a:p>
          <a:p>
            <a:pPr algn="just">
              <a:lnSpc>
                <a:spcPct val="150000"/>
              </a:lnSpc>
              <a:spcBef>
                <a:spcPts val="1200"/>
              </a:spcBef>
              <a:spcAft>
                <a:spcPts val="1200"/>
              </a:spcAft>
            </a:pPr>
            <a:r>
              <a:rPr lang="en-US" sz="3200" dirty="0">
                <a:solidFill>
                  <a:prstClr val="black">
                    <a:lumMod val="75000"/>
                    <a:lumOff val="25000"/>
                  </a:prstClr>
                </a:solidFill>
                <a:latin typeface="Segoe UI" panose="020B0502040204020203" pitchFamily="34" charset="0"/>
                <a:cs typeface="Segoe UI" panose="020B0502040204020203" pitchFamily="34" charset="0"/>
              </a:rPr>
              <a:t>For example, if burger king is thinking to expand into northern Ireland, then the HR department will focus on candidates who have regional or international experience.  </a:t>
            </a:r>
          </a:p>
          <a:p>
            <a:pPr marL="0" indent="0" algn="just">
              <a:lnSpc>
                <a:spcPct val="150000"/>
              </a:lnSpc>
              <a:spcBef>
                <a:spcPts val="1200"/>
              </a:spcBef>
              <a:spcAft>
                <a:spcPts val="1200"/>
              </a:spcAft>
              <a:buNone/>
            </a:pPr>
            <a:endParaRPr lang="en-US" sz="3200" dirty="0">
              <a:solidFill>
                <a:prstClr val="black">
                  <a:lumMod val="75000"/>
                  <a:lumOff val="25000"/>
                </a:prstClr>
              </a:solidFill>
              <a:latin typeface="Segoe UI" panose="020B0502040204020203" pitchFamily="34" charset="0"/>
              <a:cs typeface="Segoe UI" panose="020B0502040204020203" pitchFamily="34" charset="0"/>
            </a:endParaRPr>
          </a:p>
          <a:p>
            <a:pPr marL="0" indent="0">
              <a:lnSpc>
                <a:spcPts val="1800"/>
              </a:lnSpc>
              <a:spcBef>
                <a:spcPts val="1000"/>
              </a:spcBef>
              <a:spcAft>
                <a:spcPts val="600"/>
              </a:spcAft>
              <a:buNone/>
            </a:pPr>
            <a:endParaRPr lang="en-US" sz="8000" dirty="0">
              <a:solidFill>
                <a:prstClr val="black">
                  <a:lumMod val="75000"/>
                  <a:lumOff val="25000"/>
                </a:prstClr>
              </a:solidFill>
              <a:latin typeface="Segoe UI" panose="020B0502040204020203" pitchFamily="34" charset="0"/>
              <a:cs typeface="Segoe UI" panose="020B0502040204020203" pitchFamily="34" charset="0"/>
            </a:endParaRPr>
          </a:p>
          <a:p>
            <a:pPr marL="0" indent="0">
              <a:lnSpc>
                <a:spcPts val="1800"/>
              </a:lnSpc>
              <a:spcBef>
                <a:spcPts val="1000"/>
              </a:spcBef>
              <a:spcAft>
                <a:spcPts val="600"/>
              </a:spcAft>
              <a:buNone/>
            </a:pPr>
            <a:endParaRPr lang="en-US" sz="12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9" name="Title 3">
            <a:extLst>
              <a:ext uri="{FF2B5EF4-FFF2-40B4-BE49-F238E27FC236}">
                <a16:creationId xmlns:a16="http://schemas.microsoft.com/office/drawing/2014/main" id="{004EBDBA-8F2A-48BA-B42D-6387FBFB9103}"/>
              </a:ext>
            </a:extLst>
          </p:cNvPr>
          <p:cNvSpPr>
            <a:spLocks noGrp="1"/>
          </p:cNvSpPr>
          <p:nvPr>
            <p:ph type="title"/>
          </p:nvPr>
        </p:nvSpPr>
        <p:spPr>
          <a:xfrm>
            <a:off x="521207" y="448056"/>
            <a:ext cx="10568325" cy="640080"/>
          </a:xfrm>
        </p:spPr>
        <p:txBody>
          <a:bodyPr>
            <a:normAutofit fontScale="90000"/>
          </a:bodyPr>
          <a:lstStyle/>
          <a:p>
            <a:pPr algn="just">
              <a:lnSpc>
                <a:spcPct val="150000"/>
              </a:lnSpc>
              <a:spcBef>
                <a:spcPts val="1200"/>
              </a:spcBef>
              <a:spcAft>
                <a:spcPts val="1200"/>
              </a:spcAft>
            </a:pPr>
            <a:r>
              <a:rPr lang="en-US" b="1" dirty="0">
                <a:solidFill>
                  <a:prstClr val="black">
                    <a:lumMod val="75000"/>
                    <a:lumOff val="25000"/>
                  </a:prstClr>
                </a:solidFill>
                <a:latin typeface="Segoe UI" panose="020B0502040204020203" pitchFamily="34" charset="0"/>
                <a:cs typeface="Segoe UI" panose="020B0502040204020203" pitchFamily="34" charset="0"/>
              </a:rPr>
              <a:t>With the business goals, the talent acquisition strategy is aligned:</a:t>
            </a:r>
          </a:p>
        </p:txBody>
      </p:sp>
    </p:spTree>
    <p:extLst>
      <p:ext uri="{BB962C8B-B14F-4D97-AF65-F5344CB8AC3E}">
        <p14:creationId xmlns:p14="http://schemas.microsoft.com/office/powerpoint/2010/main" val="36648079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7" descr="Burger King was founded in 1954.&#10;In the world it is the second-largest fast-food hamburger chain.&#10; Currently it has thousands of restaurants around the world. &#10;Around the world every day more than 11 million customers visit burger king. &#10;Burger King is known for providing great tasting, high quality and affordable food. &#10;Burger king has approx. 34,248 employees&#10;&#10;">
            <a:extLst>
              <a:ext uri="{FF2B5EF4-FFF2-40B4-BE49-F238E27FC236}">
                <a16:creationId xmlns:a16="http://schemas.microsoft.com/office/drawing/2014/main" id="{0E28AB16-FA62-4089-9A7F-F7AEE939F000}"/>
              </a:ext>
            </a:extLst>
          </p:cNvPr>
          <p:cNvSpPr txBox="1">
            <a:spLocks/>
          </p:cNvSpPr>
          <p:nvPr/>
        </p:nvSpPr>
        <p:spPr>
          <a:xfrm>
            <a:off x="541610" y="15247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endParaRPr lang="en-US" dirty="0">
              <a:solidFill>
                <a:schemeClr val="bg1"/>
              </a:solidFill>
              <a:latin typeface="Segoe UI" panose="020B0502040204020203" pitchFamily="34" charset="0"/>
              <a:cs typeface="Segoe UI" panose="020B0502040204020203" pitchFamily="34" charset="0"/>
            </a:endParaRPr>
          </a:p>
        </p:txBody>
      </p:sp>
      <p:sp>
        <p:nvSpPr>
          <p:cNvPr id="5" name="Content Placeholder 17" descr="Burger King was founded in 1954.&#10;In the world it is the second-largest fast-food hamburger chain.&#10; Currently it has thousands of restaurants around the world. &#10;Around the world every day more than 11 million customers visit burger king. &#10;Burger King is known for providing great tasting, high quality and affordable food. &#10;Burger king has approx. 34,248 employees&#10;&#10;">
            <a:extLst>
              <a:ext uri="{FF2B5EF4-FFF2-40B4-BE49-F238E27FC236}">
                <a16:creationId xmlns:a16="http://schemas.microsoft.com/office/drawing/2014/main" id="{F19075B1-74F9-4E49-B27C-67DE564637FA}"/>
              </a:ext>
            </a:extLst>
          </p:cNvPr>
          <p:cNvSpPr txBox="1">
            <a:spLocks/>
          </p:cNvSpPr>
          <p:nvPr/>
        </p:nvSpPr>
        <p:spPr>
          <a:xfrm>
            <a:off x="694010" y="16771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endParaRPr lang="en-US" dirty="0">
              <a:solidFill>
                <a:schemeClr val="bg1"/>
              </a:solidFill>
              <a:latin typeface="Segoe UI" panose="020B0502040204020203" pitchFamily="34" charset="0"/>
              <a:cs typeface="Segoe UI" panose="020B0502040204020203" pitchFamily="34" charset="0"/>
            </a:endParaRPr>
          </a:p>
        </p:txBody>
      </p:sp>
      <p:sp>
        <p:nvSpPr>
          <p:cNvPr id="6" name="Content Placeholder 4">
            <a:extLst>
              <a:ext uri="{FF2B5EF4-FFF2-40B4-BE49-F238E27FC236}">
                <a16:creationId xmlns:a16="http://schemas.microsoft.com/office/drawing/2014/main" id="{0AF12C5F-F5FE-4DFA-BA99-9A56842EEB08}"/>
              </a:ext>
            </a:extLst>
          </p:cNvPr>
          <p:cNvSpPr txBox="1">
            <a:spLocks/>
          </p:cNvSpPr>
          <p:nvPr/>
        </p:nvSpPr>
        <p:spPr>
          <a:xfrm>
            <a:off x="521207" y="1524708"/>
            <a:ext cx="10976783" cy="4717066"/>
          </a:xfrm>
          <a:prstGeom prst="rect">
            <a:avLst/>
          </a:prstGeom>
          <a:solidFill>
            <a:schemeClr val="accent6">
              <a:lumMod val="40000"/>
              <a:lumOff val="60000"/>
            </a:schemeClr>
          </a:solidFill>
        </p:spPr>
        <p:txBody>
          <a:bodyPr vert="horz" lIns="91440" tIns="45720" rIns="91440" bIns="45720" rtlCol="0">
            <a:normAutofit fontScale="8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algn="just">
              <a:lnSpc>
                <a:spcPct val="150000"/>
              </a:lnSpc>
              <a:spcBef>
                <a:spcPts val="1200"/>
              </a:spcBef>
              <a:spcAft>
                <a:spcPts val="1200"/>
              </a:spcAft>
            </a:pPr>
            <a:r>
              <a:rPr lang="en-US" sz="2800" dirty="0">
                <a:solidFill>
                  <a:prstClr val="black">
                    <a:lumMod val="75000"/>
                    <a:lumOff val="25000"/>
                  </a:prstClr>
                </a:solidFill>
                <a:latin typeface="Segoe UI" panose="020B0502040204020203" pitchFamily="34" charset="0"/>
                <a:cs typeface="Segoe UI" panose="020B0502040204020203" pitchFamily="34" charset="0"/>
              </a:rPr>
              <a:t>Burger King treats talent acquisition as just as important as its marketing campaigns. </a:t>
            </a:r>
          </a:p>
          <a:p>
            <a:pPr algn="just">
              <a:lnSpc>
                <a:spcPct val="150000"/>
              </a:lnSpc>
              <a:spcBef>
                <a:spcPts val="1200"/>
              </a:spcBef>
              <a:spcAft>
                <a:spcPts val="1200"/>
              </a:spcAft>
            </a:pPr>
            <a:r>
              <a:rPr lang="en-US" sz="2800" dirty="0">
                <a:solidFill>
                  <a:prstClr val="black">
                    <a:lumMod val="75000"/>
                    <a:lumOff val="25000"/>
                  </a:prstClr>
                </a:solidFill>
                <a:latin typeface="Segoe UI" panose="020B0502040204020203" pitchFamily="34" charset="0"/>
                <a:cs typeface="Segoe UI" panose="020B0502040204020203" pitchFamily="34" charset="0"/>
              </a:rPr>
              <a:t>Burger King thinks that convincing candidates to join their organization is just as important as attracting customers to use its services.</a:t>
            </a:r>
          </a:p>
          <a:p>
            <a:pPr algn="just">
              <a:lnSpc>
                <a:spcPct val="150000"/>
              </a:lnSpc>
              <a:spcBef>
                <a:spcPts val="1200"/>
              </a:spcBef>
              <a:spcAft>
                <a:spcPts val="1200"/>
              </a:spcAft>
            </a:pPr>
            <a:r>
              <a:rPr lang="en-US" sz="2800" dirty="0">
                <a:solidFill>
                  <a:prstClr val="black">
                    <a:lumMod val="75000"/>
                    <a:lumOff val="25000"/>
                  </a:prstClr>
                </a:solidFill>
                <a:latin typeface="Segoe UI" panose="020B0502040204020203" pitchFamily="34" charset="0"/>
                <a:cs typeface="Segoe UI" panose="020B0502040204020203" pitchFamily="34" charset="0"/>
              </a:rPr>
              <a:t>Burger King also sometimes uses the data to analyze where its top talent occurs and afterward, it uses this information to focus on building new talent acquisition efforts on specific professional networking sites or academic programs </a:t>
            </a:r>
            <a:r>
              <a:rPr lang="en-IN" sz="2800" dirty="0">
                <a:solidFill>
                  <a:prstClr val="black">
                    <a:lumMod val="75000"/>
                    <a:lumOff val="25000"/>
                  </a:prstClr>
                </a:solidFill>
                <a:latin typeface="Segoe UI" panose="020B0502040204020203" pitchFamily="34" charset="0"/>
                <a:cs typeface="Segoe UI" panose="020B0502040204020203" pitchFamily="34" charset="0"/>
              </a:rPr>
              <a:t>(</a:t>
            </a:r>
            <a:r>
              <a:rPr lang="en-IN" sz="2800" dirty="0" err="1">
                <a:solidFill>
                  <a:prstClr val="black">
                    <a:lumMod val="75000"/>
                    <a:lumOff val="25000"/>
                  </a:prstClr>
                </a:solidFill>
                <a:latin typeface="Segoe UI" panose="020B0502040204020203" pitchFamily="34" charset="0"/>
                <a:cs typeface="Segoe UI" panose="020B0502040204020203" pitchFamily="34" charset="0"/>
              </a:rPr>
              <a:t>Lukaszewski</a:t>
            </a:r>
            <a:r>
              <a:rPr lang="en-IN" sz="2800" dirty="0">
                <a:solidFill>
                  <a:prstClr val="black">
                    <a:lumMod val="75000"/>
                    <a:lumOff val="25000"/>
                  </a:prstClr>
                </a:solidFill>
                <a:latin typeface="Segoe UI" panose="020B0502040204020203" pitchFamily="34" charset="0"/>
                <a:cs typeface="Segoe UI" panose="020B0502040204020203" pitchFamily="34" charset="0"/>
              </a:rPr>
              <a:t>, et al., 2020).</a:t>
            </a: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50000"/>
              </a:lnSpc>
              <a:spcBef>
                <a:spcPts val="1200"/>
              </a:spcBef>
              <a:spcAft>
                <a:spcPts val="1200"/>
              </a:spcAft>
              <a:buNone/>
            </a:pP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50000"/>
              </a:lnSpc>
              <a:spcBef>
                <a:spcPts val="1200"/>
              </a:spcBef>
              <a:spcAft>
                <a:spcPts val="1200"/>
              </a:spcAft>
              <a:buNone/>
            </a:pP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50000"/>
              </a:lnSpc>
              <a:spcBef>
                <a:spcPts val="1200"/>
              </a:spcBef>
              <a:spcAft>
                <a:spcPts val="1200"/>
              </a:spcAft>
              <a:buNone/>
            </a:pP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7" name="Title 3">
            <a:extLst>
              <a:ext uri="{FF2B5EF4-FFF2-40B4-BE49-F238E27FC236}">
                <a16:creationId xmlns:a16="http://schemas.microsoft.com/office/drawing/2014/main" id="{E69142F0-482B-4D72-AECD-332D6288EA63}"/>
              </a:ext>
            </a:extLst>
          </p:cNvPr>
          <p:cNvSpPr>
            <a:spLocks noGrp="1"/>
          </p:cNvSpPr>
          <p:nvPr>
            <p:ph type="title"/>
          </p:nvPr>
        </p:nvSpPr>
        <p:spPr>
          <a:xfrm>
            <a:off x="521207" y="448056"/>
            <a:ext cx="11365993" cy="640080"/>
          </a:xfrm>
        </p:spPr>
        <p:txBody>
          <a:bodyPr>
            <a:normAutofit fontScale="90000"/>
          </a:bodyPr>
          <a:lstStyle/>
          <a:p>
            <a:pPr algn="just">
              <a:lnSpc>
                <a:spcPct val="150000"/>
              </a:lnSpc>
              <a:spcBef>
                <a:spcPts val="1200"/>
              </a:spcBef>
              <a:spcAft>
                <a:spcPts val="1200"/>
              </a:spcAft>
            </a:pPr>
            <a:r>
              <a:rPr lang="en-US" b="1" dirty="0">
                <a:solidFill>
                  <a:prstClr val="black">
                    <a:lumMod val="75000"/>
                    <a:lumOff val="25000"/>
                  </a:prstClr>
                </a:solidFill>
                <a:latin typeface="Segoe UI" panose="020B0502040204020203" pitchFamily="34" charset="0"/>
                <a:cs typeface="Segoe UI" panose="020B0502040204020203" pitchFamily="34" charset="0"/>
              </a:rPr>
              <a:t>For creating better material for acquisition, marketing and data are used:</a:t>
            </a:r>
          </a:p>
        </p:txBody>
      </p:sp>
    </p:spTree>
    <p:extLst>
      <p:ext uri="{BB962C8B-B14F-4D97-AF65-F5344CB8AC3E}">
        <p14:creationId xmlns:p14="http://schemas.microsoft.com/office/powerpoint/2010/main" val="605874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7" descr="Burger King was founded in 1954.&#10;In the world it is the second-largest fast-food hamburger chain.&#10; Currently it has thousands of restaurants around the world. &#10;Around the world every day more than 11 million customers visit burger king. &#10;Burger King is known for providing great tasting, high quality and affordable food. &#10;Burger king has approx. 34,248 employees&#10;&#10;">
            <a:extLst>
              <a:ext uri="{FF2B5EF4-FFF2-40B4-BE49-F238E27FC236}">
                <a16:creationId xmlns:a16="http://schemas.microsoft.com/office/drawing/2014/main" id="{0E28AB16-FA62-4089-9A7F-F7AEE939F000}"/>
              </a:ext>
            </a:extLst>
          </p:cNvPr>
          <p:cNvSpPr txBox="1">
            <a:spLocks/>
          </p:cNvSpPr>
          <p:nvPr/>
        </p:nvSpPr>
        <p:spPr>
          <a:xfrm>
            <a:off x="541610" y="15247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endParaRPr lang="en-US" dirty="0">
              <a:solidFill>
                <a:schemeClr val="bg1"/>
              </a:solidFill>
              <a:latin typeface="Segoe UI" panose="020B0502040204020203" pitchFamily="34" charset="0"/>
              <a:cs typeface="Segoe UI" panose="020B0502040204020203" pitchFamily="34" charset="0"/>
            </a:endParaRPr>
          </a:p>
        </p:txBody>
      </p:sp>
      <p:sp>
        <p:nvSpPr>
          <p:cNvPr id="5" name="Content Placeholder 17" descr="Burger King was founded in 1954.&#10;In the world it is the second-largest fast-food hamburger chain.&#10; Currently it has thousands of restaurants around the world. &#10;Around the world every day more than 11 million customers visit burger king. &#10;Burger King is known for providing great tasting, high quality and affordable food. &#10;Burger king has approx. 34,248 employees&#10;&#10;">
            <a:extLst>
              <a:ext uri="{FF2B5EF4-FFF2-40B4-BE49-F238E27FC236}">
                <a16:creationId xmlns:a16="http://schemas.microsoft.com/office/drawing/2014/main" id="{F19075B1-74F9-4E49-B27C-67DE564637FA}"/>
              </a:ext>
            </a:extLst>
          </p:cNvPr>
          <p:cNvSpPr txBox="1">
            <a:spLocks/>
          </p:cNvSpPr>
          <p:nvPr/>
        </p:nvSpPr>
        <p:spPr>
          <a:xfrm>
            <a:off x="694010" y="16771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endParaRPr lang="en-US" dirty="0">
              <a:solidFill>
                <a:schemeClr val="bg1"/>
              </a:solidFill>
              <a:latin typeface="Segoe UI" panose="020B0502040204020203" pitchFamily="34" charset="0"/>
              <a:cs typeface="Segoe UI" panose="020B0502040204020203" pitchFamily="34" charset="0"/>
            </a:endParaRPr>
          </a:p>
        </p:txBody>
      </p:sp>
      <p:sp>
        <p:nvSpPr>
          <p:cNvPr id="6" name="Content Placeholder 4">
            <a:extLst>
              <a:ext uri="{FF2B5EF4-FFF2-40B4-BE49-F238E27FC236}">
                <a16:creationId xmlns:a16="http://schemas.microsoft.com/office/drawing/2014/main" id="{0AF12C5F-F5FE-4DFA-BA99-9A56842EEB08}"/>
              </a:ext>
            </a:extLst>
          </p:cNvPr>
          <p:cNvSpPr txBox="1">
            <a:spLocks/>
          </p:cNvSpPr>
          <p:nvPr/>
        </p:nvSpPr>
        <p:spPr>
          <a:xfrm>
            <a:off x="521207" y="1524708"/>
            <a:ext cx="10976783" cy="4717066"/>
          </a:xfrm>
          <a:prstGeom prst="rect">
            <a:avLst/>
          </a:prstGeom>
          <a:solidFill>
            <a:schemeClr val="accent5">
              <a:lumMod val="60000"/>
              <a:lumOff val="40000"/>
            </a:schemeClr>
          </a:solidFill>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algn="just">
              <a:lnSpc>
                <a:spcPct val="150000"/>
              </a:lnSpc>
              <a:spcBef>
                <a:spcPts val="1200"/>
              </a:spcBef>
              <a:spcAft>
                <a:spcPts val="1200"/>
              </a:spcAft>
            </a:pPr>
            <a:r>
              <a:rPr lang="en-US" sz="2800" dirty="0">
                <a:solidFill>
                  <a:prstClr val="black">
                    <a:lumMod val="75000"/>
                    <a:lumOff val="25000"/>
                  </a:prstClr>
                </a:solidFill>
                <a:latin typeface="Segoe UI" panose="020B0502040204020203" pitchFamily="34" charset="0"/>
                <a:cs typeface="Segoe UI" panose="020B0502040204020203" pitchFamily="34" charset="0"/>
              </a:rPr>
              <a:t>Burger King’s other long talent acquisition strategy is to promote equity, diversity, and inclusion.</a:t>
            </a:r>
          </a:p>
          <a:p>
            <a:pPr algn="just">
              <a:lnSpc>
                <a:spcPct val="150000"/>
              </a:lnSpc>
              <a:spcBef>
                <a:spcPts val="1200"/>
              </a:spcBef>
              <a:spcAft>
                <a:spcPts val="1200"/>
              </a:spcAft>
            </a:pPr>
            <a:r>
              <a:rPr lang="en-US" sz="2800" dirty="0">
                <a:solidFill>
                  <a:prstClr val="black">
                    <a:lumMod val="75000"/>
                    <a:lumOff val="25000"/>
                  </a:prstClr>
                </a:solidFill>
                <a:latin typeface="Segoe UI" panose="020B0502040204020203" pitchFamily="34" charset="0"/>
                <a:cs typeface="Segoe UI" panose="020B0502040204020203" pitchFamily="34" charset="0"/>
              </a:rPr>
              <a:t>It is believed by burger king that teams in the diverse workplace can compete better and earn more. </a:t>
            </a:r>
          </a:p>
          <a:p>
            <a:pPr algn="just">
              <a:lnSpc>
                <a:spcPct val="150000"/>
              </a:lnSpc>
              <a:spcBef>
                <a:spcPts val="1200"/>
              </a:spcBef>
              <a:spcAft>
                <a:spcPts val="1200"/>
              </a:spcAft>
            </a:pPr>
            <a:r>
              <a:rPr lang="en-US" sz="2800" dirty="0">
                <a:solidFill>
                  <a:prstClr val="black">
                    <a:lumMod val="75000"/>
                    <a:lumOff val="25000"/>
                  </a:prstClr>
                </a:solidFill>
                <a:latin typeface="Segoe UI" panose="020B0502040204020203" pitchFamily="34" charset="0"/>
                <a:cs typeface="Segoe UI" panose="020B0502040204020203" pitchFamily="34" charset="0"/>
              </a:rPr>
              <a:t>The candidates are also attracted towards the organization which supports equity, diversity, and inclusion (</a:t>
            </a:r>
            <a:r>
              <a:rPr lang="en-IN" sz="2800" dirty="0">
                <a:solidFill>
                  <a:prstClr val="black">
                    <a:lumMod val="75000"/>
                    <a:lumOff val="25000"/>
                  </a:prstClr>
                </a:solidFill>
                <a:latin typeface="Segoe UI" panose="020B0502040204020203" pitchFamily="34" charset="0"/>
                <a:cs typeface="Segoe UI" panose="020B0502040204020203" pitchFamily="34" charset="0"/>
              </a:rPr>
              <a:t>Johnson, et al., 2020).</a:t>
            </a: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50000"/>
              </a:lnSpc>
              <a:spcBef>
                <a:spcPts val="1200"/>
              </a:spcBef>
              <a:spcAft>
                <a:spcPts val="1200"/>
              </a:spcAft>
              <a:buFont typeface="Wingdings 3" charset="2"/>
              <a:buNone/>
            </a:pP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50000"/>
              </a:lnSpc>
              <a:spcBef>
                <a:spcPts val="1200"/>
              </a:spcBef>
              <a:spcAft>
                <a:spcPts val="1200"/>
              </a:spcAft>
              <a:buFont typeface="Wingdings 3" charset="2"/>
              <a:buNone/>
            </a:pP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50000"/>
              </a:lnSpc>
              <a:spcBef>
                <a:spcPts val="1200"/>
              </a:spcBef>
              <a:spcAft>
                <a:spcPts val="1200"/>
              </a:spcAft>
              <a:buFont typeface="Wingdings 3" charset="2"/>
              <a:buNone/>
            </a:pP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50000"/>
              </a:lnSpc>
              <a:spcBef>
                <a:spcPts val="1200"/>
              </a:spcBef>
              <a:spcAft>
                <a:spcPts val="1200"/>
              </a:spcAft>
              <a:buFont typeface="Wingdings 3" charset="2"/>
              <a:buNone/>
            </a:pP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50000"/>
              </a:lnSpc>
              <a:spcBef>
                <a:spcPts val="1200"/>
              </a:spcBef>
              <a:spcAft>
                <a:spcPts val="1200"/>
              </a:spcAft>
              <a:buFont typeface="Wingdings 3" charset="2"/>
              <a:buNone/>
            </a:pPr>
            <a:endParaRPr lang="en-US" sz="28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10" name="Title 3">
            <a:extLst>
              <a:ext uri="{FF2B5EF4-FFF2-40B4-BE49-F238E27FC236}">
                <a16:creationId xmlns:a16="http://schemas.microsoft.com/office/drawing/2014/main" id="{11388459-3D7A-4F01-B7DF-E6D175340EC1}"/>
              </a:ext>
            </a:extLst>
          </p:cNvPr>
          <p:cNvSpPr>
            <a:spLocks noGrp="1"/>
          </p:cNvSpPr>
          <p:nvPr>
            <p:ph type="title"/>
          </p:nvPr>
        </p:nvSpPr>
        <p:spPr>
          <a:xfrm>
            <a:off x="521207" y="448056"/>
            <a:ext cx="10568325" cy="640080"/>
          </a:xfrm>
        </p:spPr>
        <p:txBody>
          <a:bodyPr>
            <a:normAutofit fontScale="90000"/>
          </a:bodyPr>
          <a:lstStyle/>
          <a:p>
            <a:pPr algn="just">
              <a:lnSpc>
                <a:spcPct val="150000"/>
              </a:lnSpc>
              <a:spcBef>
                <a:spcPts val="1200"/>
              </a:spcBef>
              <a:spcAft>
                <a:spcPts val="1200"/>
              </a:spcAft>
            </a:pPr>
            <a:r>
              <a:rPr lang="en-US" b="1" dirty="0">
                <a:solidFill>
                  <a:prstClr val="black">
                    <a:lumMod val="75000"/>
                    <a:lumOff val="25000"/>
                  </a:prstClr>
                </a:solidFill>
                <a:latin typeface="Segoe UI" panose="020B0502040204020203" pitchFamily="34" charset="0"/>
                <a:cs typeface="Segoe UI" panose="020B0502040204020203" pitchFamily="34" charset="0"/>
              </a:rPr>
              <a:t>Promotion of equity, diversity and inclusion: </a:t>
            </a:r>
          </a:p>
        </p:txBody>
      </p:sp>
    </p:spTree>
    <p:extLst>
      <p:ext uri="{BB962C8B-B14F-4D97-AF65-F5344CB8AC3E}">
        <p14:creationId xmlns:p14="http://schemas.microsoft.com/office/powerpoint/2010/main" val="2774444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t>Different incentives methods </a:t>
            </a:r>
          </a:p>
        </p:txBody>
      </p:sp>
      <p:grpSp>
        <p:nvGrpSpPr>
          <p:cNvPr id="18" name="Group 17" descr="Small circle with number 1 inside  indicating step 1"/>
          <p:cNvGrpSpPr/>
          <p:nvPr/>
        </p:nvGrpSpPr>
        <p:grpSpPr bwMode="blackWhite">
          <a:xfrm>
            <a:off x="531552" y="1917997"/>
            <a:ext cx="558179" cy="409838"/>
            <a:chOff x="6953426" y="711274"/>
            <a:chExt cx="558179" cy="409838"/>
          </a:xfrm>
        </p:grpSpPr>
        <p:sp>
          <p:nvSpPr>
            <p:cNvPr id="19" name="Oval 18"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Box 19" descr="Number 1"/>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21" name="Content Placeholder 17"/>
          <p:cNvSpPr txBox="1">
            <a:spLocks/>
          </p:cNvSpPr>
          <p:nvPr/>
        </p:nvSpPr>
        <p:spPr>
          <a:xfrm>
            <a:off x="1147040" y="1934287"/>
            <a:ext cx="5793992" cy="59655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defRPr/>
            </a:pPr>
            <a:r>
              <a:rPr lang="en-US" sz="2000" dirty="0">
                <a:solidFill>
                  <a:prstClr val="black">
                    <a:lumMod val="75000"/>
                    <a:lumOff val="25000"/>
                  </a:prstClr>
                </a:solidFill>
                <a:latin typeface="Segoe UI" panose="020B0502040204020203" pitchFamily="34" charset="0"/>
                <a:cs typeface="Segoe UI" panose="020B0502040204020203" pitchFamily="34" charset="0"/>
              </a:rPr>
              <a:t>Bonuses</a:t>
            </a:r>
            <a:r>
              <a:rPr lang="en-US" sz="1600" dirty="0">
                <a:solidFill>
                  <a:prstClr val="black">
                    <a:lumMod val="75000"/>
                    <a:lumOff val="25000"/>
                  </a:prstClr>
                </a:solidFill>
                <a:latin typeface="Segoe UI" panose="020B0502040204020203" pitchFamily="34" charset="0"/>
                <a:cs typeface="Segoe UI" panose="020B0502040204020203" pitchFamily="34" charset="0"/>
              </a:rPr>
              <a:t> </a:t>
            </a:r>
          </a:p>
        </p:txBody>
      </p:sp>
      <p:grpSp>
        <p:nvGrpSpPr>
          <p:cNvPr id="33" name="Group 32" descr="Small circle with number 2 inside  indicating step 2"/>
          <p:cNvGrpSpPr/>
          <p:nvPr/>
        </p:nvGrpSpPr>
        <p:grpSpPr bwMode="blackWhite">
          <a:xfrm>
            <a:off x="521207" y="2886009"/>
            <a:ext cx="558179" cy="409838"/>
            <a:chOff x="6953426" y="711274"/>
            <a:chExt cx="558179" cy="409838"/>
          </a:xfrm>
        </p:grpSpPr>
        <p:sp>
          <p:nvSpPr>
            <p:cNvPr id="34" name="Oval 3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Box 34" descr="Number 2"/>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36" name="Content Placeholder 17"/>
          <p:cNvSpPr txBox="1">
            <a:spLocks/>
          </p:cNvSpPr>
          <p:nvPr/>
        </p:nvSpPr>
        <p:spPr>
          <a:xfrm>
            <a:off x="1084676" y="2937850"/>
            <a:ext cx="6226293" cy="106581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r>
              <a:rPr lang="en-US" sz="2000" dirty="0">
                <a:solidFill>
                  <a:prstClr val="black">
                    <a:lumMod val="75000"/>
                    <a:lumOff val="25000"/>
                  </a:prstClr>
                </a:solidFill>
                <a:latin typeface="Segoe UI" panose="020B0502040204020203" pitchFamily="34" charset="0"/>
                <a:cs typeface="Segoe UI" panose="020B0502040204020203" pitchFamily="34" charset="0"/>
              </a:rPr>
              <a:t>Wage incentives </a:t>
            </a:r>
          </a:p>
        </p:txBody>
      </p:sp>
      <p:grpSp>
        <p:nvGrpSpPr>
          <p:cNvPr id="22" name="Group 21" descr="Small circle with number 3 inside  indicating step 3"/>
          <p:cNvGrpSpPr/>
          <p:nvPr/>
        </p:nvGrpSpPr>
        <p:grpSpPr bwMode="blackWhite">
          <a:xfrm>
            <a:off x="531552" y="4091937"/>
            <a:ext cx="558179" cy="409838"/>
            <a:chOff x="6953426" y="711274"/>
            <a:chExt cx="558179" cy="409838"/>
          </a:xfrm>
        </p:grpSpPr>
        <p:sp>
          <p:nvSpPr>
            <p:cNvPr id="24" name="Oval 2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descr="Number 3"/>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grpSp>
        <p:nvGrpSpPr>
          <p:cNvPr id="37" name="Group 36" descr="Small circle with number 4 inside  indicating step 4"/>
          <p:cNvGrpSpPr/>
          <p:nvPr/>
        </p:nvGrpSpPr>
        <p:grpSpPr bwMode="blackWhite">
          <a:xfrm>
            <a:off x="531552" y="5137379"/>
            <a:ext cx="558179" cy="409838"/>
            <a:chOff x="6953426" y="711274"/>
            <a:chExt cx="558179" cy="409838"/>
          </a:xfrm>
        </p:grpSpPr>
        <p:sp>
          <p:nvSpPr>
            <p:cNvPr id="38" name="Oval 37"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Box 38" descr="Number 4"/>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4</a:t>
              </a:r>
            </a:p>
          </p:txBody>
        </p:sp>
      </p:grpSp>
      <p:sp>
        <p:nvSpPr>
          <p:cNvPr id="40" name="Content Placeholder 17"/>
          <p:cNvSpPr txBox="1">
            <a:spLocks/>
          </p:cNvSpPr>
          <p:nvPr/>
        </p:nvSpPr>
        <p:spPr>
          <a:xfrm>
            <a:off x="1161374" y="5125149"/>
            <a:ext cx="1795836" cy="731635"/>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defRPr/>
            </a:pPr>
            <a:endParaRPr lang="en-US" sz="15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28" name="Content Placeholder 17">
            <a:extLst>
              <a:ext uri="{FF2B5EF4-FFF2-40B4-BE49-F238E27FC236}">
                <a16:creationId xmlns:a16="http://schemas.microsoft.com/office/drawing/2014/main" id="{BEF23F50-25E4-4243-B348-36DD4D7C4809}"/>
              </a:ext>
            </a:extLst>
          </p:cNvPr>
          <p:cNvSpPr txBox="1">
            <a:spLocks/>
          </p:cNvSpPr>
          <p:nvPr/>
        </p:nvSpPr>
        <p:spPr>
          <a:xfrm>
            <a:off x="1147040" y="5125149"/>
            <a:ext cx="5942333" cy="106581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defRPr/>
            </a:pPr>
            <a:r>
              <a:rPr lang="en-US" sz="2000" dirty="0">
                <a:solidFill>
                  <a:prstClr val="black">
                    <a:lumMod val="75000"/>
                    <a:lumOff val="25000"/>
                  </a:prstClr>
                </a:solidFill>
                <a:latin typeface="Segoe UI" panose="020B0502040204020203" pitchFamily="34" charset="0"/>
                <a:cs typeface="Segoe UI" panose="020B0502040204020203" pitchFamily="34" charset="0"/>
              </a:rPr>
              <a:t>Career development opportunities</a:t>
            </a:r>
          </a:p>
        </p:txBody>
      </p:sp>
      <p:sp>
        <p:nvSpPr>
          <p:cNvPr id="31" name="Content Placeholder 17">
            <a:extLst>
              <a:ext uri="{FF2B5EF4-FFF2-40B4-BE49-F238E27FC236}">
                <a16:creationId xmlns:a16="http://schemas.microsoft.com/office/drawing/2014/main" id="{5AAA55E5-7761-4E78-B110-DCFD1FC46500}"/>
              </a:ext>
            </a:extLst>
          </p:cNvPr>
          <p:cNvSpPr txBox="1">
            <a:spLocks/>
          </p:cNvSpPr>
          <p:nvPr/>
        </p:nvSpPr>
        <p:spPr>
          <a:xfrm>
            <a:off x="1147040" y="4113008"/>
            <a:ext cx="4164262" cy="104066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r>
              <a:rPr lang="en-US" sz="2000" dirty="0">
                <a:solidFill>
                  <a:prstClr val="black">
                    <a:lumMod val="75000"/>
                    <a:lumOff val="25000"/>
                  </a:prstClr>
                </a:solidFill>
                <a:latin typeface="Segoe UI" panose="020B0502040204020203" pitchFamily="34" charset="0"/>
                <a:cs typeface="Segoe UI" panose="020B0502040204020203" pitchFamily="34" charset="0"/>
              </a:rPr>
              <a:t>Employees assistance program </a:t>
            </a:r>
          </a:p>
        </p:txBody>
      </p:sp>
      <p:pic>
        <p:nvPicPr>
          <p:cNvPr id="2" name="Picture 2" descr="Employee Incentive Programs: The Best 24 Ranked [2023] - HR University">
            <a:extLst>
              <a:ext uri="{FF2B5EF4-FFF2-40B4-BE49-F238E27FC236}">
                <a16:creationId xmlns:a16="http://schemas.microsoft.com/office/drawing/2014/main" id="{1F924D0B-B939-AEA4-ECB8-B29CA7DC15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1302" y="1412535"/>
            <a:ext cx="6220195" cy="477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52338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970ED-378A-43FA-A508-6063D36C94C7}"/>
              </a:ext>
            </a:extLst>
          </p:cNvPr>
          <p:cNvSpPr>
            <a:spLocks noGrp="1"/>
          </p:cNvSpPr>
          <p:nvPr>
            <p:ph type="title"/>
          </p:nvPr>
        </p:nvSpPr>
        <p:spPr>
          <a:xfrm>
            <a:off x="646111" y="452718"/>
            <a:ext cx="10929804" cy="684104"/>
          </a:xfrm>
        </p:spPr>
        <p:txBody>
          <a:bodyPr/>
          <a:lstStyle/>
          <a:p>
            <a:r>
              <a:rPr lang="en-US" b="1" dirty="0">
                <a:solidFill>
                  <a:schemeClr val="bg1"/>
                </a:solidFill>
              </a:rPr>
              <a:t>Monetary incentives methods </a:t>
            </a:r>
            <a:endParaRPr lang="en-IN" b="1" dirty="0">
              <a:solidFill>
                <a:schemeClr val="bg1"/>
              </a:solidFill>
            </a:endParaRPr>
          </a:p>
        </p:txBody>
      </p:sp>
      <p:sp>
        <p:nvSpPr>
          <p:cNvPr id="5" name="Content Placeholder 4">
            <a:extLst>
              <a:ext uri="{FF2B5EF4-FFF2-40B4-BE49-F238E27FC236}">
                <a16:creationId xmlns:a16="http://schemas.microsoft.com/office/drawing/2014/main" id="{1617D909-3C5E-477A-98C6-1DE04D3527A3}"/>
              </a:ext>
            </a:extLst>
          </p:cNvPr>
          <p:cNvSpPr txBox="1">
            <a:spLocks/>
          </p:cNvSpPr>
          <p:nvPr/>
        </p:nvSpPr>
        <p:spPr>
          <a:xfrm>
            <a:off x="503439" y="1618870"/>
            <a:ext cx="6871815" cy="4606832"/>
          </a:xfrm>
          <a:prstGeom prst="rect">
            <a:avLst/>
          </a:prstGeom>
          <a:solidFill>
            <a:schemeClr val="tx1">
              <a:lumMod val="75000"/>
            </a:schemeClr>
          </a:solidFill>
        </p:spPr>
        <p:txBody>
          <a:bodyPr vert="horz" lIns="91440" tIns="45720" rIns="91440" bIns="45720" rtlCol="0">
            <a:normAutofit fontScale="2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lgn="just">
              <a:lnSpc>
                <a:spcPct val="170000"/>
              </a:lnSpc>
              <a:spcBef>
                <a:spcPts val="1200"/>
              </a:spcBef>
              <a:spcAft>
                <a:spcPts val="1200"/>
              </a:spcAft>
              <a:buNone/>
            </a:pPr>
            <a:r>
              <a:rPr lang="en-US" sz="7200" dirty="0">
                <a:solidFill>
                  <a:prstClr val="black">
                    <a:lumMod val="75000"/>
                    <a:lumOff val="25000"/>
                  </a:prstClr>
                </a:solidFill>
                <a:latin typeface="Segoe UI" panose="020B0502040204020203" pitchFamily="34" charset="0"/>
                <a:cs typeface="Segoe UI" panose="020B0502040204020203" pitchFamily="34" charset="0"/>
              </a:rPr>
              <a:t>1) Bonus </a:t>
            </a:r>
          </a:p>
          <a:p>
            <a:pPr marL="0" indent="0" algn="just">
              <a:lnSpc>
                <a:spcPct val="170000"/>
              </a:lnSpc>
              <a:spcBef>
                <a:spcPts val="1200"/>
              </a:spcBef>
              <a:spcAft>
                <a:spcPts val="1200"/>
              </a:spcAft>
              <a:buNone/>
            </a:pPr>
            <a:r>
              <a:rPr lang="en-US" sz="7200" dirty="0">
                <a:solidFill>
                  <a:prstClr val="black">
                    <a:lumMod val="75000"/>
                    <a:lumOff val="25000"/>
                  </a:prstClr>
                </a:solidFill>
                <a:latin typeface="Segoe UI" panose="020B0502040204020203" pitchFamily="34" charset="0"/>
                <a:cs typeface="Segoe UI" panose="020B0502040204020203" pitchFamily="34" charset="0"/>
              </a:rPr>
              <a:t>Burger King provides timely bonuses to its employees. Whenever there are any big festivals or burgers King wants to show appreciation to its employees bonuses are provided. Bonuses can be some percentage of their daily pay. </a:t>
            </a:r>
            <a:endParaRPr lang="en-US" sz="64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70000"/>
              </a:lnSpc>
              <a:spcBef>
                <a:spcPts val="1200"/>
              </a:spcBef>
              <a:spcAft>
                <a:spcPts val="1200"/>
              </a:spcAft>
              <a:buFont typeface="Wingdings 3" charset="2"/>
              <a:buNone/>
            </a:pPr>
            <a:r>
              <a:rPr lang="en-US" sz="7200" dirty="0">
                <a:solidFill>
                  <a:prstClr val="black">
                    <a:lumMod val="75000"/>
                    <a:lumOff val="25000"/>
                  </a:prstClr>
                </a:solidFill>
                <a:latin typeface="Segoe UI" panose="020B0502040204020203" pitchFamily="34" charset="0"/>
                <a:cs typeface="Segoe UI" panose="020B0502040204020203" pitchFamily="34" charset="0"/>
              </a:rPr>
              <a:t>2) Wage incentive</a:t>
            </a:r>
          </a:p>
          <a:p>
            <a:pPr marL="0" indent="0" algn="just">
              <a:lnSpc>
                <a:spcPct val="170000"/>
              </a:lnSpc>
              <a:spcBef>
                <a:spcPts val="1200"/>
              </a:spcBef>
              <a:spcAft>
                <a:spcPts val="1200"/>
              </a:spcAft>
              <a:buNone/>
            </a:pPr>
            <a:r>
              <a:rPr lang="en-US" sz="7200" dirty="0">
                <a:solidFill>
                  <a:prstClr val="black">
                    <a:lumMod val="75000"/>
                    <a:lumOff val="25000"/>
                  </a:prstClr>
                </a:solidFill>
                <a:latin typeface="Segoe UI" panose="020B0502040204020203" pitchFamily="34" charset="0"/>
                <a:cs typeface="Segoe UI" panose="020B0502040204020203" pitchFamily="34" charset="0"/>
              </a:rPr>
              <a:t>wage incentives are also provided to the employees at burger king. Employees get extra pay when they work more than their fixed working hours (</a:t>
            </a:r>
            <a:r>
              <a:rPr lang="en-IN" sz="7200" dirty="0" err="1">
                <a:solidFill>
                  <a:prstClr val="black">
                    <a:lumMod val="75000"/>
                    <a:lumOff val="25000"/>
                  </a:prstClr>
                </a:solidFill>
                <a:latin typeface="Segoe UI" panose="020B0502040204020203" pitchFamily="34" charset="0"/>
                <a:cs typeface="Segoe UI" panose="020B0502040204020203" pitchFamily="34" charset="0"/>
              </a:rPr>
              <a:t>Waqas</a:t>
            </a:r>
            <a:r>
              <a:rPr lang="en-IN" sz="7200" dirty="0">
                <a:solidFill>
                  <a:prstClr val="black">
                    <a:lumMod val="75000"/>
                    <a:lumOff val="25000"/>
                  </a:prstClr>
                </a:solidFill>
                <a:latin typeface="Segoe UI" panose="020B0502040204020203" pitchFamily="34" charset="0"/>
                <a:cs typeface="Segoe UI" panose="020B0502040204020203" pitchFamily="34" charset="0"/>
              </a:rPr>
              <a:t> and </a:t>
            </a:r>
            <a:r>
              <a:rPr lang="en-IN" sz="7200" dirty="0" err="1">
                <a:solidFill>
                  <a:prstClr val="black">
                    <a:lumMod val="75000"/>
                    <a:lumOff val="25000"/>
                  </a:prstClr>
                </a:solidFill>
                <a:latin typeface="Segoe UI" panose="020B0502040204020203" pitchFamily="34" charset="0"/>
                <a:cs typeface="Segoe UI" panose="020B0502040204020203" pitchFamily="34" charset="0"/>
              </a:rPr>
              <a:t>Saleem</a:t>
            </a:r>
            <a:r>
              <a:rPr lang="en-IN" sz="7200" dirty="0">
                <a:solidFill>
                  <a:prstClr val="black">
                    <a:lumMod val="75000"/>
                    <a:lumOff val="25000"/>
                  </a:prstClr>
                </a:solidFill>
                <a:latin typeface="Segoe UI" panose="020B0502040204020203" pitchFamily="34" charset="0"/>
                <a:cs typeface="Segoe UI" panose="020B0502040204020203" pitchFamily="34" charset="0"/>
              </a:rPr>
              <a:t>, 2014). </a:t>
            </a:r>
            <a:endParaRPr lang="en-US" sz="72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50000"/>
              </a:lnSpc>
              <a:spcBef>
                <a:spcPts val="1200"/>
              </a:spcBef>
              <a:spcAft>
                <a:spcPts val="1200"/>
              </a:spcAft>
              <a:buFont typeface="Wingdings 3" charset="2"/>
              <a:buNone/>
            </a:pPr>
            <a:endParaRPr lang="en-US" sz="3600" dirty="0">
              <a:solidFill>
                <a:prstClr val="black">
                  <a:lumMod val="75000"/>
                  <a:lumOff val="25000"/>
                </a:prstClr>
              </a:solidFill>
              <a:latin typeface="Segoe UI" panose="020B0502040204020203" pitchFamily="34" charset="0"/>
              <a:cs typeface="Segoe UI" panose="020B0502040204020203" pitchFamily="34" charset="0"/>
            </a:endParaRPr>
          </a:p>
        </p:txBody>
      </p:sp>
      <p:pic>
        <p:nvPicPr>
          <p:cNvPr id="6" name="Picture 5">
            <a:extLst>
              <a:ext uri="{FF2B5EF4-FFF2-40B4-BE49-F238E27FC236}">
                <a16:creationId xmlns:a16="http://schemas.microsoft.com/office/drawing/2014/main" id="{B5A269B7-6E31-41B9-9B10-8A5C694BB1E4}"/>
              </a:ext>
            </a:extLst>
          </p:cNvPr>
          <p:cNvPicPr>
            <a:picLocks noChangeAspect="1"/>
          </p:cNvPicPr>
          <p:nvPr/>
        </p:nvPicPr>
        <p:blipFill>
          <a:blip r:embed="rId3"/>
          <a:stretch>
            <a:fillRect/>
          </a:stretch>
        </p:blipFill>
        <p:spPr>
          <a:xfrm>
            <a:off x="7652426" y="1618870"/>
            <a:ext cx="3923489" cy="3488707"/>
          </a:xfrm>
          <a:prstGeom prst="rect">
            <a:avLst/>
          </a:prstGeom>
        </p:spPr>
      </p:pic>
      <p:sp>
        <p:nvSpPr>
          <p:cNvPr id="7" name="TextBox 6"/>
          <p:cNvSpPr txBox="1"/>
          <p:nvPr/>
        </p:nvSpPr>
        <p:spPr>
          <a:xfrm>
            <a:off x="7667897" y="5355771"/>
            <a:ext cx="4036423" cy="923330"/>
          </a:xfrm>
          <a:prstGeom prst="rect">
            <a:avLst/>
          </a:prstGeom>
          <a:noFill/>
        </p:spPr>
        <p:txBody>
          <a:bodyPr wrap="square" rtlCol="0">
            <a:spAutoFit/>
          </a:bodyPr>
          <a:lstStyle/>
          <a:p>
            <a:r>
              <a:rPr lang="en-US" dirty="0">
                <a:solidFill>
                  <a:schemeClr val="bg1"/>
                </a:solidFill>
              </a:rPr>
              <a:t>Source: </a:t>
            </a:r>
            <a:r>
              <a:rPr lang="en-US" dirty="0">
                <a:solidFill>
                  <a:schemeClr val="bg1"/>
                </a:solidFill>
                <a:hlinkClick r:id="rId4"/>
              </a:rPr>
              <a:t>https://www.marketing91.com/types-of-incentives/</a:t>
            </a:r>
            <a:r>
              <a:rPr lang="en-US" dirty="0">
                <a:solidFill>
                  <a:schemeClr val="bg1"/>
                </a:solidFill>
              </a:rPr>
              <a:t> </a:t>
            </a:r>
          </a:p>
        </p:txBody>
      </p:sp>
    </p:spTree>
    <p:extLst>
      <p:ext uri="{BB962C8B-B14F-4D97-AF65-F5344CB8AC3E}">
        <p14:creationId xmlns:p14="http://schemas.microsoft.com/office/powerpoint/2010/main" val="141393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04BF2-0620-498A-BD11-44614BAEAE01}"/>
              </a:ext>
            </a:extLst>
          </p:cNvPr>
          <p:cNvSpPr>
            <a:spLocks noGrp="1"/>
          </p:cNvSpPr>
          <p:nvPr>
            <p:ph type="title"/>
          </p:nvPr>
        </p:nvSpPr>
        <p:spPr/>
        <p:txBody>
          <a:bodyPr/>
          <a:lstStyle/>
          <a:p>
            <a:r>
              <a:rPr lang="en-US" b="1" dirty="0">
                <a:solidFill>
                  <a:schemeClr val="bg1"/>
                </a:solidFill>
              </a:rPr>
              <a:t>Non-Monetary incentives methods </a:t>
            </a:r>
            <a:endParaRPr lang="en-IN" dirty="0"/>
          </a:p>
        </p:txBody>
      </p:sp>
      <p:sp>
        <p:nvSpPr>
          <p:cNvPr id="7" name="Content Placeholder 4">
            <a:extLst>
              <a:ext uri="{FF2B5EF4-FFF2-40B4-BE49-F238E27FC236}">
                <a16:creationId xmlns:a16="http://schemas.microsoft.com/office/drawing/2014/main" id="{52B83E2D-C158-4A02-B3CA-2030A8D9EF5E}"/>
              </a:ext>
            </a:extLst>
          </p:cNvPr>
          <p:cNvSpPr txBox="1">
            <a:spLocks/>
          </p:cNvSpPr>
          <p:nvPr/>
        </p:nvSpPr>
        <p:spPr>
          <a:xfrm>
            <a:off x="4883285" y="1376082"/>
            <a:ext cx="6662604" cy="5033862"/>
          </a:xfrm>
          <a:prstGeom prst="rect">
            <a:avLst/>
          </a:prstGeom>
          <a:solidFill>
            <a:schemeClr val="accent2">
              <a:lumMod val="20000"/>
              <a:lumOff val="80000"/>
            </a:schemeClr>
          </a:solidFill>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lgn="just">
              <a:lnSpc>
                <a:spcPct val="150000"/>
              </a:lnSpc>
              <a:spcBef>
                <a:spcPts val="1200"/>
              </a:spcBef>
              <a:spcAft>
                <a:spcPts val="1200"/>
              </a:spcAft>
              <a:buNone/>
            </a:pPr>
            <a:r>
              <a:rPr lang="en-US" sz="1800" dirty="0">
                <a:solidFill>
                  <a:prstClr val="black">
                    <a:lumMod val="75000"/>
                    <a:lumOff val="25000"/>
                  </a:prstClr>
                </a:solidFill>
                <a:latin typeface="Segoe UI" panose="020B0502040204020203" pitchFamily="34" charset="0"/>
                <a:cs typeface="Segoe UI" panose="020B0502040204020203" pitchFamily="34" charset="0"/>
              </a:rPr>
              <a:t>1) Employees assistance program</a:t>
            </a:r>
          </a:p>
          <a:p>
            <a:pPr marL="0" indent="0" algn="just">
              <a:lnSpc>
                <a:spcPct val="150000"/>
              </a:lnSpc>
              <a:spcBef>
                <a:spcPts val="1200"/>
              </a:spcBef>
              <a:spcAft>
                <a:spcPts val="1200"/>
              </a:spcAft>
              <a:buNone/>
            </a:pPr>
            <a:r>
              <a:rPr lang="en-US" sz="1800" dirty="0">
                <a:solidFill>
                  <a:prstClr val="black">
                    <a:lumMod val="75000"/>
                    <a:lumOff val="25000"/>
                  </a:prstClr>
                </a:solidFill>
                <a:latin typeface="Segoe UI" panose="020B0502040204020203" pitchFamily="34" charset="0"/>
                <a:cs typeface="Segoe UI" panose="020B0502040204020203" pitchFamily="34" charset="0"/>
              </a:rPr>
              <a:t>This is a non-monetary incentive that is provided to employees in solving their personal issues which are affecting employees’ performance adversely. </a:t>
            </a:r>
          </a:p>
          <a:p>
            <a:pPr marL="0" indent="0" algn="just">
              <a:lnSpc>
                <a:spcPct val="150000"/>
              </a:lnSpc>
              <a:spcBef>
                <a:spcPts val="1200"/>
              </a:spcBef>
              <a:spcAft>
                <a:spcPts val="1200"/>
              </a:spcAft>
              <a:buFont typeface="Wingdings 3" charset="2"/>
              <a:buNone/>
            </a:pPr>
            <a:r>
              <a:rPr lang="en-US" sz="1800" dirty="0">
                <a:solidFill>
                  <a:prstClr val="black">
                    <a:lumMod val="75000"/>
                    <a:lumOff val="25000"/>
                  </a:prstClr>
                </a:solidFill>
                <a:latin typeface="Segoe UI" panose="020B0502040204020203" pitchFamily="34" charset="0"/>
                <a:cs typeface="Segoe UI" panose="020B0502040204020203" pitchFamily="34" charset="0"/>
              </a:rPr>
              <a:t>2) Career development opportunities</a:t>
            </a:r>
          </a:p>
          <a:p>
            <a:pPr marL="0" indent="0" algn="just">
              <a:lnSpc>
                <a:spcPct val="150000"/>
              </a:lnSpc>
              <a:spcBef>
                <a:spcPts val="1200"/>
              </a:spcBef>
              <a:spcAft>
                <a:spcPts val="1200"/>
              </a:spcAft>
              <a:buNone/>
            </a:pPr>
            <a:r>
              <a:rPr lang="en-US" sz="1800" dirty="0">
                <a:solidFill>
                  <a:prstClr val="black">
                    <a:lumMod val="75000"/>
                    <a:lumOff val="25000"/>
                  </a:prstClr>
                </a:solidFill>
                <a:latin typeface="Segoe UI" panose="020B0502040204020203" pitchFamily="34" charset="0"/>
                <a:cs typeface="Segoe UI" panose="020B0502040204020203" pitchFamily="34" charset="0"/>
              </a:rPr>
              <a:t>For growth within the organization carrier development opportunities like mentoring initiatives, training programs, and growth opportunities are provided to employees. This incentive method also includes cross-training or promotions to higher positions in different areas of the restaurant operations (</a:t>
            </a:r>
            <a:r>
              <a:rPr lang="en-IN" sz="1800" dirty="0" err="1">
                <a:solidFill>
                  <a:prstClr val="black">
                    <a:lumMod val="75000"/>
                    <a:lumOff val="25000"/>
                  </a:prstClr>
                </a:solidFill>
                <a:latin typeface="Segoe UI" panose="020B0502040204020203" pitchFamily="34" charset="0"/>
                <a:cs typeface="Segoe UI" panose="020B0502040204020203" pitchFamily="34" charset="0"/>
              </a:rPr>
              <a:t>Waqas</a:t>
            </a:r>
            <a:r>
              <a:rPr lang="en-IN" sz="1800" dirty="0">
                <a:solidFill>
                  <a:prstClr val="black">
                    <a:lumMod val="75000"/>
                    <a:lumOff val="25000"/>
                  </a:prstClr>
                </a:solidFill>
                <a:latin typeface="Segoe UI" panose="020B0502040204020203" pitchFamily="34" charset="0"/>
                <a:cs typeface="Segoe UI" panose="020B0502040204020203" pitchFamily="34" charset="0"/>
              </a:rPr>
              <a:t> and </a:t>
            </a:r>
            <a:r>
              <a:rPr lang="en-IN" sz="1800" dirty="0" err="1">
                <a:solidFill>
                  <a:prstClr val="black">
                    <a:lumMod val="75000"/>
                    <a:lumOff val="25000"/>
                  </a:prstClr>
                </a:solidFill>
                <a:latin typeface="Segoe UI" panose="020B0502040204020203" pitchFamily="34" charset="0"/>
                <a:cs typeface="Segoe UI" panose="020B0502040204020203" pitchFamily="34" charset="0"/>
              </a:rPr>
              <a:t>Saleem</a:t>
            </a:r>
            <a:r>
              <a:rPr lang="en-IN" sz="1800" dirty="0">
                <a:solidFill>
                  <a:prstClr val="black">
                    <a:lumMod val="75000"/>
                    <a:lumOff val="25000"/>
                  </a:prstClr>
                </a:solidFill>
                <a:latin typeface="Segoe UI" panose="020B0502040204020203" pitchFamily="34" charset="0"/>
                <a:cs typeface="Segoe UI" panose="020B0502040204020203" pitchFamily="34" charset="0"/>
              </a:rPr>
              <a:t>, 2014). </a:t>
            </a:r>
            <a:endParaRPr lang="en-US" sz="1800" dirty="0">
              <a:solidFill>
                <a:prstClr val="black">
                  <a:lumMod val="75000"/>
                  <a:lumOff val="25000"/>
                </a:prstClr>
              </a:solidFill>
              <a:latin typeface="Segoe UI" panose="020B0502040204020203" pitchFamily="34" charset="0"/>
              <a:cs typeface="Segoe UI" panose="020B0502040204020203" pitchFamily="34" charset="0"/>
            </a:endParaRPr>
          </a:p>
          <a:p>
            <a:pPr marL="0" indent="0" algn="just">
              <a:lnSpc>
                <a:spcPct val="150000"/>
              </a:lnSpc>
              <a:spcBef>
                <a:spcPts val="1200"/>
              </a:spcBef>
              <a:spcAft>
                <a:spcPts val="1200"/>
              </a:spcAft>
              <a:buFont typeface="Wingdings 3" charset="2"/>
              <a:buNone/>
            </a:pPr>
            <a:endParaRPr lang="en-US" sz="1800" dirty="0">
              <a:solidFill>
                <a:prstClr val="black">
                  <a:lumMod val="75000"/>
                  <a:lumOff val="25000"/>
                </a:prstClr>
              </a:solidFill>
              <a:latin typeface="Segoe UI" panose="020B0502040204020203" pitchFamily="34" charset="0"/>
              <a:cs typeface="Segoe UI" panose="020B0502040204020203" pitchFamily="34" charset="0"/>
            </a:endParaRPr>
          </a:p>
          <a:p>
            <a:pPr marL="0" indent="0">
              <a:lnSpc>
                <a:spcPts val="1800"/>
              </a:lnSpc>
              <a:spcAft>
                <a:spcPts val="600"/>
              </a:spcAft>
              <a:buFont typeface="Wingdings 3" charset="2"/>
              <a:buNone/>
            </a:pPr>
            <a:endParaRPr lang="en-US" sz="1600" dirty="0">
              <a:solidFill>
                <a:prstClr val="black">
                  <a:lumMod val="75000"/>
                  <a:lumOff val="25000"/>
                </a:prstClr>
              </a:solidFill>
              <a:latin typeface="Segoe UI" panose="020B0502040204020203" pitchFamily="34" charset="0"/>
              <a:cs typeface="Segoe UI" panose="020B0502040204020203" pitchFamily="34" charset="0"/>
            </a:endParaRPr>
          </a:p>
          <a:p>
            <a:pPr marL="0" indent="0">
              <a:lnSpc>
                <a:spcPts val="1800"/>
              </a:lnSpc>
              <a:spcAft>
                <a:spcPts val="600"/>
              </a:spcAft>
              <a:buFont typeface="Wingdings 3" charset="2"/>
              <a:buNone/>
            </a:pPr>
            <a:endParaRPr lang="en-US" sz="200" dirty="0">
              <a:solidFill>
                <a:prstClr val="black">
                  <a:lumMod val="75000"/>
                  <a:lumOff val="25000"/>
                </a:prstClr>
              </a:solidFill>
              <a:latin typeface="Segoe UI" panose="020B0502040204020203" pitchFamily="34" charset="0"/>
              <a:cs typeface="Segoe UI" panose="020B0502040204020203" pitchFamily="34" charset="0"/>
            </a:endParaRPr>
          </a:p>
        </p:txBody>
      </p:sp>
      <p:pic>
        <p:nvPicPr>
          <p:cNvPr id="8" name="Picture 7">
            <a:extLst>
              <a:ext uri="{FF2B5EF4-FFF2-40B4-BE49-F238E27FC236}">
                <a16:creationId xmlns:a16="http://schemas.microsoft.com/office/drawing/2014/main" id="{DA185C5E-D30C-4A0F-8616-7AA8A39A7D94}"/>
              </a:ext>
            </a:extLst>
          </p:cNvPr>
          <p:cNvPicPr>
            <a:picLocks noChangeAspect="1"/>
          </p:cNvPicPr>
          <p:nvPr/>
        </p:nvPicPr>
        <p:blipFill>
          <a:blip r:embed="rId3"/>
          <a:stretch>
            <a:fillRect/>
          </a:stretch>
        </p:blipFill>
        <p:spPr>
          <a:xfrm>
            <a:off x="646111" y="1376082"/>
            <a:ext cx="4042621" cy="3705369"/>
          </a:xfrm>
          <a:prstGeom prst="rect">
            <a:avLst/>
          </a:prstGeom>
        </p:spPr>
      </p:pic>
      <p:sp>
        <p:nvSpPr>
          <p:cNvPr id="5" name="TextBox 4"/>
          <p:cNvSpPr txBox="1"/>
          <p:nvPr/>
        </p:nvSpPr>
        <p:spPr>
          <a:xfrm>
            <a:off x="627017" y="5355771"/>
            <a:ext cx="4140926" cy="923330"/>
          </a:xfrm>
          <a:prstGeom prst="rect">
            <a:avLst/>
          </a:prstGeom>
          <a:noFill/>
        </p:spPr>
        <p:txBody>
          <a:bodyPr wrap="square" rtlCol="0">
            <a:spAutoFit/>
          </a:bodyPr>
          <a:lstStyle/>
          <a:p>
            <a:r>
              <a:rPr lang="en-US">
                <a:solidFill>
                  <a:schemeClr val="bg1"/>
                </a:solidFill>
              </a:rPr>
              <a:t>Source: </a:t>
            </a:r>
            <a:r>
              <a:rPr lang="en-US">
                <a:solidFill>
                  <a:schemeClr val="bg1"/>
                </a:solidFill>
                <a:hlinkClick r:id="rId4"/>
              </a:rPr>
              <a:t>https://snacknation.com/blog/non-monetary-incentives/</a:t>
            </a:r>
            <a:r>
              <a:rPr lang="en-US">
                <a:solidFill>
                  <a:schemeClr val="bg1"/>
                </a:solidFill>
              </a:rPr>
              <a:t> </a:t>
            </a:r>
          </a:p>
        </p:txBody>
      </p:sp>
    </p:spTree>
    <p:extLst>
      <p:ext uri="{BB962C8B-B14F-4D97-AF65-F5344CB8AC3E}">
        <p14:creationId xmlns:p14="http://schemas.microsoft.com/office/powerpoint/2010/main" val="305982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696813"/>
          </a:xfrm>
        </p:spPr>
        <p:txBody>
          <a:bodyPr/>
          <a:lstStyle/>
          <a:p>
            <a:r>
              <a:rPr lang="en-US" b="1" dirty="0">
                <a:solidFill>
                  <a:schemeClr val="bg1"/>
                </a:solidFill>
              </a:rPr>
              <a:t>References</a:t>
            </a:r>
            <a:r>
              <a:rPr lang="en-US" dirty="0"/>
              <a:t/>
            </a:r>
            <a:br>
              <a:rPr lang="en-US" dirty="0"/>
            </a:br>
            <a:endParaRPr lang="en-IN" dirty="0"/>
          </a:p>
        </p:txBody>
      </p:sp>
      <p:sp>
        <p:nvSpPr>
          <p:cNvPr id="3" name="Content Placeholder 2"/>
          <p:cNvSpPr>
            <a:spLocks noGrp="1"/>
          </p:cNvSpPr>
          <p:nvPr>
            <p:ph idx="1"/>
          </p:nvPr>
        </p:nvSpPr>
        <p:spPr>
          <a:xfrm>
            <a:off x="646111" y="1410789"/>
            <a:ext cx="10927580" cy="4990011"/>
          </a:xfrm>
          <a:solidFill>
            <a:schemeClr val="accent5">
              <a:lumMod val="20000"/>
              <a:lumOff val="80000"/>
            </a:schemeClr>
          </a:solidFill>
        </p:spPr>
        <p:txBody>
          <a:bodyPr>
            <a:normAutofit fontScale="25000" lnSpcReduction="20000"/>
          </a:bodyPr>
          <a:lstStyle/>
          <a:p>
            <a:pPr algn="just">
              <a:lnSpc>
                <a:spcPct val="170000"/>
              </a:lnSpc>
              <a:spcBef>
                <a:spcPts val="1200"/>
              </a:spcBef>
              <a:spcAft>
                <a:spcPts val="1200"/>
              </a:spcAft>
            </a:pPr>
            <a:r>
              <a:rPr lang="en-IN" sz="4000" dirty="0" err="1">
                <a:solidFill>
                  <a:schemeClr val="bg1"/>
                </a:solidFill>
              </a:rPr>
              <a:t>Hoene</a:t>
            </a:r>
            <a:r>
              <a:rPr lang="en-IN" sz="4000" dirty="0">
                <a:solidFill>
                  <a:schemeClr val="bg1"/>
                </a:solidFill>
              </a:rPr>
              <a:t>, D.J.E., 2016. </a:t>
            </a:r>
            <a:r>
              <a:rPr lang="en-IN" sz="4000" i="1" dirty="0">
                <a:solidFill>
                  <a:schemeClr val="bg1"/>
                </a:solidFill>
              </a:rPr>
              <a:t>Assessment of value creation in private equity: the acquisition of Burger King by 3G Capital</a:t>
            </a:r>
            <a:r>
              <a:rPr lang="en-IN" sz="4000" dirty="0">
                <a:solidFill>
                  <a:schemeClr val="bg1"/>
                </a:solidFill>
              </a:rPr>
              <a:t> (Doctoral dissertation). </a:t>
            </a:r>
            <a:r>
              <a:rPr lang="en-IN" sz="4000" u="sng" dirty="0">
                <a:solidFill>
                  <a:schemeClr val="bg1"/>
                </a:solidFill>
                <a:hlinkClick r:id="rId3"/>
              </a:rPr>
              <a:t>https://repositorio.ucp.pt/bitstream/10400.14/20366/1/152114206%20Daniel%20Hoene%20W.pdf</a:t>
            </a:r>
            <a:endParaRPr lang="en-IN" sz="4000" dirty="0">
              <a:solidFill>
                <a:schemeClr val="bg1"/>
              </a:solidFill>
            </a:endParaRPr>
          </a:p>
          <a:p>
            <a:pPr algn="just">
              <a:lnSpc>
                <a:spcPct val="170000"/>
              </a:lnSpc>
              <a:spcBef>
                <a:spcPts val="1200"/>
              </a:spcBef>
              <a:spcAft>
                <a:spcPts val="1200"/>
              </a:spcAft>
            </a:pPr>
            <a:r>
              <a:rPr lang="en-IN" sz="4000" dirty="0">
                <a:solidFill>
                  <a:schemeClr val="bg1"/>
                </a:solidFill>
              </a:rPr>
              <a:t>Johnson, R.D., Stone, D.L. and </a:t>
            </a:r>
            <a:r>
              <a:rPr lang="en-IN" sz="4000" dirty="0" err="1">
                <a:solidFill>
                  <a:schemeClr val="bg1"/>
                </a:solidFill>
              </a:rPr>
              <a:t>Lukaszewski</a:t>
            </a:r>
            <a:r>
              <a:rPr lang="en-IN" sz="4000" dirty="0">
                <a:solidFill>
                  <a:schemeClr val="bg1"/>
                </a:solidFill>
              </a:rPr>
              <a:t>, K.M., 2020. The benefits of </a:t>
            </a:r>
            <a:r>
              <a:rPr lang="en-IN" sz="4000" dirty="0" err="1">
                <a:solidFill>
                  <a:schemeClr val="bg1"/>
                </a:solidFill>
              </a:rPr>
              <a:t>eHRM</a:t>
            </a:r>
            <a:r>
              <a:rPr lang="en-IN" sz="4000" dirty="0">
                <a:solidFill>
                  <a:schemeClr val="bg1"/>
                </a:solidFill>
              </a:rPr>
              <a:t> and AI for talent acquisition. </a:t>
            </a:r>
            <a:r>
              <a:rPr lang="en-IN" sz="4000" i="1" dirty="0">
                <a:solidFill>
                  <a:schemeClr val="bg1"/>
                </a:solidFill>
              </a:rPr>
              <a:t>Journal of Tourism Futures</a:t>
            </a:r>
            <a:r>
              <a:rPr lang="en-IN" sz="4000" dirty="0">
                <a:solidFill>
                  <a:schemeClr val="bg1"/>
                </a:solidFill>
              </a:rPr>
              <a:t>, </a:t>
            </a:r>
            <a:r>
              <a:rPr lang="en-IN" sz="4000" i="1" dirty="0">
                <a:solidFill>
                  <a:schemeClr val="bg1"/>
                </a:solidFill>
              </a:rPr>
              <a:t>7</a:t>
            </a:r>
            <a:r>
              <a:rPr lang="en-IN" sz="4000" dirty="0">
                <a:solidFill>
                  <a:schemeClr val="bg1"/>
                </a:solidFill>
              </a:rPr>
              <a:t>(1), pp.40-52. </a:t>
            </a:r>
            <a:r>
              <a:rPr lang="en-IN" sz="4000" u="sng" dirty="0">
                <a:solidFill>
                  <a:schemeClr val="bg1"/>
                </a:solidFill>
                <a:hlinkClick r:id="rId4"/>
              </a:rPr>
              <a:t>https://www.emerald.com/insight/content/doi/10.1108/JTF-02-2020-0013/full/pdf</a:t>
            </a:r>
            <a:r>
              <a:rPr lang="en-IN" sz="4000" dirty="0">
                <a:solidFill>
                  <a:schemeClr val="bg1"/>
                </a:solidFill>
              </a:rPr>
              <a:t> </a:t>
            </a:r>
          </a:p>
          <a:p>
            <a:pPr algn="just">
              <a:lnSpc>
                <a:spcPct val="170000"/>
              </a:lnSpc>
              <a:spcBef>
                <a:spcPts val="1200"/>
              </a:spcBef>
              <a:spcAft>
                <a:spcPts val="1200"/>
              </a:spcAft>
            </a:pPr>
            <a:r>
              <a:rPr lang="en-IN" sz="4000" dirty="0" err="1">
                <a:solidFill>
                  <a:schemeClr val="bg1"/>
                </a:solidFill>
              </a:rPr>
              <a:t>Walford</a:t>
            </a:r>
            <a:r>
              <a:rPr lang="en-IN" sz="4000" dirty="0">
                <a:solidFill>
                  <a:schemeClr val="bg1"/>
                </a:solidFill>
              </a:rPr>
              <a:t>-Wright, G. and Scott-Jackson, W., 2018. Talent Rising; people analytics and technology driving talent acquisition strategy. </a:t>
            </a:r>
            <a:r>
              <a:rPr lang="en-IN" sz="4000" i="1" dirty="0">
                <a:solidFill>
                  <a:schemeClr val="bg1"/>
                </a:solidFill>
              </a:rPr>
              <a:t>Strategic HR Review</a:t>
            </a:r>
            <a:r>
              <a:rPr lang="en-IN" sz="4000" dirty="0">
                <a:solidFill>
                  <a:schemeClr val="bg1"/>
                </a:solidFill>
              </a:rPr>
              <a:t>, </a:t>
            </a:r>
            <a:r>
              <a:rPr lang="en-IN" sz="4000" i="1" dirty="0">
                <a:solidFill>
                  <a:schemeClr val="bg1"/>
                </a:solidFill>
              </a:rPr>
              <a:t>17</a:t>
            </a:r>
            <a:r>
              <a:rPr lang="en-IN" sz="4000" dirty="0">
                <a:solidFill>
                  <a:schemeClr val="bg1"/>
                </a:solidFill>
              </a:rPr>
              <a:t>(5), pp.226-233. </a:t>
            </a:r>
            <a:r>
              <a:rPr lang="en-IN" sz="4000" u="sng" dirty="0">
                <a:solidFill>
                  <a:schemeClr val="bg1"/>
                </a:solidFill>
                <a:hlinkClick r:id="rId5"/>
              </a:rPr>
              <a:t>https://ora.ox.ac.uk/objects/uuid:de547263-bb14-4484-9dc1-2938453353b0/download_file?safe_filename=Strategic%2BHR%2BReview%2B-%2BFull%2BArticle%2B-%2BTalent%2BRising%2Bby%2BGavin%2BWalford-Wright%2Band%2BWilliam%2BScott-Jackson%2B160818.pdf&amp;file_format=application%2Fpdf&amp;type_of_work=Journal+article</a:t>
            </a:r>
            <a:r>
              <a:rPr lang="en-IN" sz="4000" dirty="0">
                <a:solidFill>
                  <a:schemeClr val="bg1"/>
                </a:solidFill>
              </a:rPr>
              <a:t> </a:t>
            </a:r>
          </a:p>
          <a:p>
            <a:pPr algn="just">
              <a:lnSpc>
                <a:spcPct val="170000"/>
              </a:lnSpc>
              <a:spcBef>
                <a:spcPts val="1200"/>
              </a:spcBef>
              <a:spcAft>
                <a:spcPts val="1200"/>
              </a:spcAft>
            </a:pPr>
            <a:r>
              <a:rPr lang="en-IN" sz="4000" dirty="0" err="1">
                <a:solidFill>
                  <a:schemeClr val="bg1"/>
                </a:solidFill>
              </a:rPr>
              <a:t>Waqas</a:t>
            </a:r>
            <a:r>
              <a:rPr lang="en-IN" sz="4000" dirty="0">
                <a:solidFill>
                  <a:schemeClr val="bg1"/>
                </a:solidFill>
              </a:rPr>
              <a:t>, Z. and </a:t>
            </a:r>
            <a:r>
              <a:rPr lang="en-IN" sz="4000" dirty="0" err="1">
                <a:solidFill>
                  <a:schemeClr val="bg1"/>
                </a:solidFill>
              </a:rPr>
              <a:t>Saleem</a:t>
            </a:r>
            <a:r>
              <a:rPr lang="en-IN" sz="4000" dirty="0">
                <a:solidFill>
                  <a:schemeClr val="bg1"/>
                </a:solidFill>
              </a:rPr>
              <a:t>, S., 2014. The effect of monetary and non-monetary rewards on employee engagement and firm performance. </a:t>
            </a:r>
            <a:r>
              <a:rPr lang="en-IN" sz="4000" i="1" dirty="0">
                <a:solidFill>
                  <a:schemeClr val="bg1"/>
                </a:solidFill>
              </a:rPr>
              <a:t>European Journal of Business and Management</a:t>
            </a:r>
            <a:r>
              <a:rPr lang="en-IN" sz="4000" dirty="0">
                <a:solidFill>
                  <a:schemeClr val="bg1"/>
                </a:solidFill>
              </a:rPr>
              <a:t>, </a:t>
            </a:r>
            <a:r>
              <a:rPr lang="en-IN" sz="4000" i="1" dirty="0">
                <a:solidFill>
                  <a:schemeClr val="bg1"/>
                </a:solidFill>
              </a:rPr>
              <a:t>6</a:t>
            </a:r>
            <a:r>
              <a:rPr lang="en-IN" sz="4000" dirty="0">
                <a:solidFill>
                  <a:schemeClr val="bg1"/>
                </a:solidFill>
              </a:rPr>
              <a:t>(31), pp.73-82. </a:t>
            </a:r>
            <a:r>
              <a:rPr lang="en-IN" sz="4000" u="sng" dirty="0">
                <a:solidFill>
                  <a:schemeClr val="bg1"/>
                </a:solidFill>
                <a:hlinkClick r:id="rId6"/>
              </a:rPr>
              <a:t>https://d1wqtxts1xzle7.cloudfront.net/58470940/employee_engagement-libre.pdf?1550814953=&amp;response-content-disposition=inline%3B+filename%3DEmployee_engagement.pdf&amp;Expires=1688825826&amp;Signature=ActkJqkpgSWWjVrqXHtxbovKUYJbnjrzvPIEReat-IjZQ7veo2Jm7BUNTtkqTV3~kyFaebUYo~~wcwgXgWmxizTSGmf1PpPQsocV3wqYyT8BHw5RUeX1ln1pm1y2w6UUjtnYpoVmLQ63ntjZkKA2TWd55~fwb83aco8LyDDZVpO7PK50qTcfGQhlS5ODkcSraKonIkCYoWAFaEsVx2L5gVdUH2LwCn2r5WGNMnrdq5ZipVfx9b5~98yhQ5d2z3oiq1jMBKDbJR0h3tm2rOLW92fTIJtfMxhjfKyWJtqCOfxBFGLBloTfuq3JfI7Ai4OArxbREx98tanL7sanOVbZTQ__&amp;Key-Pair-Id=APKAJLOHF5GGSLRBV4ZA</a:t>
            </a:r>
            <a:r>
              <a:rPr lang="en-IN" sz="4000" dirty="0">
                <a:solidFill>
                  <a:schemeClr val="bg1"/>
                </a:solidFill>
              </a:rPr>
              <a:t> </a:t>
            </a:r>
          </a:p>
          <a:p>
            <a:pPr algn="just">
              <a:lnSpc>
                <a:spcPct val="170000"/>
              </a:lnSpc>
              <a:spcBef>
                <a:spcPts val="1200"/>
              </a:spcBef>
              <a:spcAft>
                <a:spcPts val="1200"/>
              </a:spcAft>
            </a:pPr>
            <a:r>
              <a:rPr lang="en-IN" sz="4000" dirty="0">
                <a:solidFill>
                  <a:schemeClr val="bg1"/>
                </a:solidFill>
              </a:rPr>
              <a:t>Yang, N., 2012. Burger King and McDonald’s: Where’s the </a:t>
            </a:r>
            <a:r>
              <a:rPr lang="en-IN" sz="4000" dirty="0" err="1">
                <a:solidFill>
                  <a:schemeClr val="bg1"/>
                </a:solidFill>
              </a:rPr>
              <a:t>spillover</a:t>
            </a:r>
            <a:r>
              <a:rPr lang="en-IN" sz="4000" dirty="0">
                <a:solidFill>
                  <a:schemeClr val="bg1"/>
                </a:solidFill>
              </a:rPr>
              <a:t>?. </a:t>
            </a:r>
            <a:r>
              <a:rPr lang="en-IN" sz="4000" i="1" dirty="0">
                <a:solidFill>
                  <a:schemeClr val="bg1"/>
                </a:solidFill>
              </a:rPr>
              <a:t>International Journal of the Economics of Business</a:t>
            </a:r>
            <a:r>
              <a:rPr lang="en-IN" sz="4000" dirty="0">
                <a:solidFill>
                  <a:schemeClr val="bg1"/>
                </a:solidFill>
              </a:rPr>
              <a:t>, </a:t>
            </a:r>
            <a:r>
              <a:rPr lang="en-IN" sz="4000" i="1" dirty="0">
                <a:solidFill>
                  <a:schemeClr val="bg1"/>
                </a:solidFill>
              </a:rPr>
              <a:t>19</a:t>
            </a:r>
            <a:r>
              <a:rPr lang="en-IN" sz="4000" dirty="0">
                <a:solidFill>
                  <a:schemeClr val="bg1"/>
                </a:solidFill>
              </a:rPr>
              <a:t>(2), pp.255-281. </a:t>
            </a:r>
            <a:r>
              <a:rPr lang="en-IN" sz="4000" u="sng" dirty="0">
                <a:solidFill>
                  <a:schemeClr val="bg1"/>
                </a:solidFill>
                <a:hlinkClick r:id="rId7"/>
              </a:rPr>
              <a:t>https://sci-hub.se/https://www.tandfonline.com/doi/abs/10.1080/13571516.2012.684929</a:t>
            </a:r>
            <a:r>
              <a:rPr lang="en-IN" sz="4000" dirty="0">
                <a:solidFill>
                  <a:schemeClr val="bg1"/>
                </a:solidFill>
              </a:rPr>
              <a:t> </a:t>
            </a:r>
          </a:p>
          <a:p>
            <a:endParaRPr lang="en-IN" dirty="0">
              <a:solidFill>
                <a:schemeClr val="bg1"/>
              </a:solidFill>
            </a:endParaRPr>
          </a:p>
        </p:txBody>
      </p:sp>
    </p:spTree>
    <p:extLst>
      <p:ext uri="{BB962C8B-B14F-4D97-AF65-F5344CB8AC3E}">
        <p14:creationId xmlns:p14="http://schemas.microsoft.com/office/powerpoint/2010/main" val="14504022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1854</Words>
  <Application>Microsoft Office PowerPoint</Application>
  <PresentationFormat>Widescreen</PresentationFormat>
  <Paragraphs>130</Paragraphs>
  <Slides>16</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Arial</vt:lpstr>
      <vt:lpstr>Arial Rounded MT Bold</vt:lpstr>
      <vt:lpstr>Bahnschrift Condensed</vt:lpstr>
      <vt:lpstr>Calibri</vt:lpstr>
      <vt:lpstr>Century Gothic</vt:lpstr>
      <vt:lpstr>Segoe UI</vt:lpstr>
      <vt:lpstr>Segoe UI Light</vt:lpstr>
      <vt:lpstr>Segoe UI Semibold</vt:lpstr>
      <vt:lpstr>Wingdings 3</vt:lpstr>
      <vt:lpstr>Ion</vt:lpstr>
      <vt:lpstr>Name:- Sahil Bhuva Student Number:- 2127449 Lecturer Name:- Dr. Laila Maazouz</vt:lpstr>
      <vt:lpstr>Managing People</vt:lpstr>
      <vt:lpstr>About Burger King </vt:lpstr>
      <vt:lpstr>Talent acquisition strategies</vt:lpstr>
      <vt:lpstr>Short term talent acquisition strategies </vt:lpstr>
      <vt:lpstr>For hiring assess the skills demand and time period :</vt:lpstr>
      <vt:lpstr>A clear job description is developed which emphasizes role details:</vt:lpstr>
      <vt:lpstr>For immediate recruitment suitable technology is leveraged: </vt:lpstr>
      <vt:lpstr>Long term talent acquisition strategies </vt:lpstr>
      <vt:lpstr>With the business goals, the talent acquisition strategy is aligned:</vt:lpstr>
      <vt:lpstr>For creating better material for acquisition, marketing and data are used:</vt:lpstr>
      <vt:lpstr>Promotion of equity, diversity and inclusion: </vt:lpstr>
      <vt:lpstr>Different incentives methods </vt:lpstr>
      <vt:lpstr>Monetary incentives methods </vt:lpstr>
      <vt:lpstr>Non-Monetary incentives methods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2023-07-08T13:38:57Z</dcterms:created>
  <dcterms:modified xsi:type="dcterms:W3CDTF">2023-07-27T12:08:20Z</dcterms:modified>
  <cp:version/>
</cp:coreProperties>
</file>