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3" r:id="rId1"/>
  </p:sldMasterIdLst>
  <p:sldIdLst>
    <p:sldId id="256" r:id="rId2"/>
    <p:sldId id="263" r:id="rId3"/>
    <p:sldId id="265" r:id="rId4"/>
    <p:sldId id="267" r:id="rId5"/>
    <p:sldId id="271" r:id="rId6"/>
    <p:sldId id="264" r:id="rId7"/>
    <p:sldId id="268" r:id="rId8"/>
    <p:sldId id="270" r:id="rId9"/>
    <p:sldId id="272" r:id="rId10"/>
    <p:sldId id="273" r:id="rId11"/>
    <p:sldId id="275" r:id="rId12"/>
    <p:sldId id="274" r:id="rId13"/>
    <p:sldId id="269" r:id="rId14"/>
    <p:sldId id="276" r:id="rId15"/>
    <p:sldId id="27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A8B234-3FB2-D2E1-CC3D-A8739F31FD71}" v="31" dt="2022-01-23T18:59:52.168"/>
    <p1510:client id="{757F8818-AF59-FA84-FC8E-8096CF6D5BA7}" v="204" dt="2022-01-23T22:00:43.530"/>
    <p1510:client id="{82D8E55F-50DD-9767-37CA-10FE8D5F3351}" v="991" dt="2022-01-24T21:44:28.225"/>
    <p1510:client id="{F55EE966-4175-444F-B650-1640D5923168}" v="98" dt="2022-01-23T18:52:26.717"/>
    <p1510:client id="{F9626644-A42D-DC9B-36E1-6D79566DECF2}" v="513" dt="2022-01-25T22:09:56.6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71" d="100"/>
          <a:sy n="71" d="100"/>
        </p:scale>
        <p:origin x="66" y="7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1-24T21:06:36.372"/>
    </inkml:context>
    <inkml:brush xml:id="br0">
      <inkml:brushProperty name="width" value="0.1" units="cm"/>
      <inkml:brushProperty name="height" value="0.1" units="cm"/>
    </inkml:brush>
  </inkml:definitions>
  <inkml:trace contextRef="#ctx0" brushRef="#br0">11028 3382 16383 0 0,'6'0'0'0'0,"1"-5"0"0"0,-5-3 0 0 0,-10 1 0 0 0,-14 1 0 0 0,-8 2 0 0 0,-6 2 0 0 0,-2 0 0 0 0,-6 2 0 0 0,-1 0 0 0 0,2 0 0 0 0,-3 0 0 0 0,0 1 0 0 0,3-1 0 0 0,2 6 0 0 0,4 1 0 0 0,1 0 0 0 0,-3 11 0 0 0,-2 6 0 0 0,1 0 0 0 0,2 2 0 0 0,7 2 0 0 0,3 1 0 0 0,1 2 0 0 0,0 1 0 0 0,-2-5 0 0 0,-1-6 0 0 0,-7-8 0 0 0,-3-6 0 0 0,0-3 0 0 0,-5 2 0 0 0,1 1 0 0 0,1-2 0 0 0,-4 5 0 0 0,8 6 0 0 0,-2 6 0 0 0,0 5 0 0 0,-3 3 0 0 0,-1-3 0 0 0,3 5 0 0 0,2 3 0 0 0,8 0 0 0 0,4-5 0 0 0,1-7 0 0 0,-1-3 0 0 0,0 1 0 0 0,-2-3 0 0 0,-2 2 0 0 0,0-4 0 0 0,-1-4 0 0 0,0 2 0 0 0,0 4 0 0 0,0 10 0 0 0,-1 0 0 0 0,1-4 0 0 0,6-1 0 0 0,1 1 0 0 0,6 3 0 0 0,0 1 0 0 0,-2 3 0 0 0,3 1 0 0 0,4 0 0 0 0,5 2 0 0 0,-1-1 0 0 0,-5 1 0 0 0,1 5 0 0 0,2 2 0 0 0,4-1 0 0 0,4 5 0 0 0,2-1 0 0 0,1-1 0 0 0,2 3 0 0 0,6 5 0 0 0,8-1 0 0 0,7 2 0 0 0,0-1 0 0 0,-4-4 0 0 0,2-5 0 0 0,7 2 0 0 0,7-1 0 0 0,2-2 0 0 0,1-2 0 0 0,-6-3 0 0 0,4 5 0 0 0,-4 0 0 0 0,-2-1 0 0 0,0-2 0 0 0,1-7 0 0 0,2-3 0 0 0,0-1 0 0 0,7 1 0 0 0,-4 1 0 0 0,-7 1 0 0 0,-3 1 0 0 0,1-4 0 0 0,1 4 0 0 0,2 2 0 0 0,2 2 0 0 0,1 0 0 0 0,-4 0 0 0 0,-2-6 0 0 0,1-3 0 0 0,2-5 0 0 0,1-7 0 0 0,2 1 0 0 0,1-3 0 0 0,7 2 0 0 0,1-1 0 0 0,1-2 0 0 0,-2-4 0 0 0,-2-3 0 0 0,-1-2 0 0 0,-1-1 0 0 0,-7 4 0 0 0,9 2 0 0 0,9 11 0 0 0,20 2 0 0 0,3 4 0 0 0,-3-3 0 0 0,-2-5 0 0 0,-7 1 0 0 0,-7-2 0 0 0,-1-5 0 0 0,-3-3 0 0 0,-9 2 0 0 0,-6 1 0 0 0,-2 3 0 0 0,0 5 0 0 0,0 0 0 0 0,1-3 0 0 0,6 1 0 0 0,4-2 0 0 0,-1 2 0 0 0,0-1 0 0 0,-2 2 0 0 0,-1 4 0 0 0,4 4 0 0 0,13 3 0 0 0,2-3 0 0 0,9 0 0 0 0,0-4 0 0 0,-7-6 0 0 0,-6-6 0 0 0,-7 2 0 0 0,-10 5 0 0 0,-6-2 0 0 0,-2-1 0 0 0,1-5 0 0 0,11-2 0 0 0,7-3 0 0 0,-1-2 0 0 0,11-1 0 0 0,1 0 0 0 0,2-1 0 0 0,-3 1 0 0 0,-6-1 0 0 0,-4 1 0 0 0,-6-1 0 0 0,-3 1 0 0 0,4 0 0 0 0,6 0 0 0 0,1 0 0 0 0,-3 0 0 0 0,-2 0 0 0 0,-3 0 0 0 0,-2 6 0 0 0,-3 1 0 0 0,0 1 0 0 0,4-3 0 0 0,2 5 0 0 0,0 0 0 0 0,4-2 0 0 0,0-1 0 0 0,-1-3 0 0 0,-3-2 0 0 0,9-1 0 0 0,-4-6 0 0 0,-5-9 0 0 0,4-6 0 0 0,-2-7 0 0 0,-6-3 0 0 0,-11-3 0 0 0,-3-1 0 0 0,-6-1 0 0 0,-5-10 0 0 0,1-5 0 0 0,4 2 0 0 0,-1 3 0 0 0,-3 3 0 0 0,3 4 0 0 0,9 2 0 0 0,7 2 0 0 0,3 7 0 0 0,2-4 0 0 0,0 4 0 0 0,-6 1 0 0 0,-2-1 0 0 0,-6-7 0 0 0,-2 2 0 0 0,3 1 0 0 0,2 0 0 0 0,2 0 0 0 0,14-1 0 0 0,6 0 0 0 0,0 5 0 0 0,-2 7 0 0 0,2 2 0 0 0,-1 3 0 0 0,3 5 0 0 0,-1-2 0 0 0,-4-4 0 0 0,-8-5 0 0 0,-11-5 0 0 0,-4 2 0 0 0,0 5 0 0 0,2 1 0 0 0,3-3 0 0 0,-3-4 0 0 0,0-2 0 0 0,-4-3 0 0 0,1-7 0 0 0,-4-4 0 0 0,-4 1 0 0 0,-4-5 0 0 0,-3 0 0 0 0,-3 1 0 0 0,-2 4 0 0 0,0 2 0 0 0,-1 2 0 0 0,0 2 0 0 0,-5-5 0 0 0,-14-7 0 0 0,-8-7 0 0 0,-5 0 0 0 0,3 4 0 0 0,6 4 0 0 0,2 4 0 0 0,-1 9 0 0 0,-2 4 0 0 0,3 2 0 0 0,0-6 0 0 0,-3-4 0 0 0,4-6 0 0 0,0-8 0 0 0,2-1 0 0 0,6 3 0 0 0,-1 4 0 0 0,1 3 0 0 0,4 4 0 0 0,3-4 0 0 0,-3 0 0 0 0,0 2 0 0 0,-4-11 0 0 0,0-1 0 0 0,-4 2 0 0 0,-3 3 0 0 0,-6 5 0 0 0,3 3 0 0 0,0 2 0 0 0,3 3 0 0 0,5 0 0 0 0,0 0 0 0 0,-4 1 0 0 0,-3 5 0 0 0,-5 8 0 0 0,-2 6 0 0 0,-3 7 0 0 0,5-3 0 0 0,1 1 0 0 0,-1 2 0 0 0,-1-4 0 0 0,-2-6 0 0 0,-1 0 0 0 0,-1 3 0 0 0,-6 3 0 0 0,-8-2 0 0 0,-2 1 0 0 0,-4 2 0 0 0,1 3 0 0 0,4 3 0 0 0,4 6 0 0 0,4 4 0 0 0,3 0 0 0 0,2 5 0 0 0,-5 0 0 0 0,-7 15 0 0 0,-1 3 0 0 0,-3 2 0 0 0,-6 1 0 0 0,2 1 0 0 0,10 0 0 0 0,7 0 0 0 0,4-1 0 0 0,-3 1 0 0 0,-2-6 0 0 0,-5-8 0 0 0,-2-7 0 0 0,3-6 0 0 0,-5-4 0 0 0,2-3 0 0 0,2-1 0 0 0,3 0 0 0 0,2-1 0 0 0,3 1 0 0 0,1 0 0 0 0,1 0 0 0 0,-6-10 0 0 0,-6-10 0 0 0,-2-6 0 0 0,1-5 0 0 0,9-2 0 0 0,5-1 0 0 0,2 5 0 0 0,1 3 0 0 0,-6-1 0 0 0,-3 6 0 0 0,0 5 0 0 0,6 1 0 0 0,3-3 0 0 0,0 2 0 0 0,1 4 0 0 0,-8 4 0 0 0,-2-2 0 0 0,-1 1 0 0 0,-4-4 0 0 0,-19-5 0 0 0,-8-4 0 0 0,6-5 0 0 0,9 3 0 0 0,9 5 0 0 0,5 7 0 0 0,11 5 0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1/25/2022</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043396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1/25/2022</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736000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1/25/2022</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801227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1/25/2022</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268296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1/25/2022</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80551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1/25/2022</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693184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1/25/2022</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2967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1/25/2022</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22361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1/25/2022</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4214330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1/25/2022</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082970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1/25/2022</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877731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1/25/2022</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8476069"/>
      </p:ext>
    </p:extLst>
  </p:cSld>
  <p:clrMap bg1="lt1" tx1="dk1" bg2="lt2" tx2="dk2" accent1="accent1" accent2="accent2" accent3="accent3" accent4="accent4" accent5="accent5" accent6="accent6" hlink="hlink" folHlink="folHlink"/>
  <p:sldLayoutIdLst>
    <p:sldLayoutId id="2147483678" r:id="rId1"/>
    <p:sldLayoutId id="2147483669" r:id="rId2"/>
    <p:sldLayoutId id="2147483670" r:id="rId3"/>
    <p:sldLayoutId id="2147483671" r:id="rId4"/>
    <p:sldLayoutId id="2147483672" r:id="rId5"/>
    <p:sldLayoutId id="2147483666" r:id="rId6"/>
    <p:sldLayoutId id="2147483662" r:id="rId7"/>
    <p:sldLayoutId id="2147483677" r:id="rId8"/>
    <p:sldLayoutId id="2147483676" r:id="rId9"/>
    <p:sldLayoutId id="2147483675" r:id="rId10"/>
    <p:sldLayoutId id="2147483674"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Free Images : sky, nature, reflection, highland, green ...">
            <a:extLst>
              <a:ext uri="{FF2B5EF4-FFF2-40B4-BE49-F238E27FC236}">
                <a16:creationId xmlns:a16="http://schemas.microsoft.com/office/drawing/2014/main" id="{8F6728ED-AEFF-403C-AAE7-79CE3955F75C}"/>
              </a:ext>
            </a:extLst>
          </p:cNvPr>
          <p:cNvPicPr>
            <a:picLocks noChangeAspect="1"/>
          </p:cNvPicPr>
          <p:nvPr/>
        </p:nvPicPr>
        <p:blipFill rotWithShape="1">
          <a:blip r:embed="rId2"/>
          <a:srcRect l="444"/>
          <a:stretch/>
        </p:blipFill>
        <p:spPr>
          <a:xfrm>
            <a:off x="20" y="10"/>
            <a:ext cx="12191980" cy="6857990"/>
          </a:xfrm>
          <a:prstGeom prst="rect">
            <a:avLst/>
          </a:prstGeom>
        </p:spPr>
      </p:pic>
      <p:sp>
        <p:nvSpPr>
          <p:cNvPr id="23" name="Rectangle 26">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95325" y="871759"/>
            <a:ext cx="6317456" cy="3497042"/>
          </a:xfrm>
        </p:spPr>
        <p:txBody>
          <a:bodyPr anchor="t">
            <a:normAutofit/>
          </a:bodyPr>
          <a:lstStyle/>
          <a:p>
            <a:pPr>
              <a:lnSpc>
                <a:spcPct val="90000"/>
              </a:lnSpc>
            </a:pPr>
            <a:r>
              <a:rPr lang="en-US" sz="4600" dirty="0">
                <a:solidFill>
                  <a:srgbClr val="FFFFFF"/>
                </a:solidFill>
              </a:rPr>
              <a:t>Report on an EIA of:</a:t>
            </a:r>
            <a:br>
              <a:rPr lang="en-US" sz="4600" dirty="0"/>
            </a:br>
            <a:r>
              <a:rPr lang="en-US" sz="4600" dirty="0" err="1">
                <a:solidFill>
                  <a:srgbClr val="FFFFFF"/>
                </a:solidFill>
              </a:rPr>
              <a:t>Llanelli</a:t>
            </a:r>
            <a:r>
              <a:rPr lang="en-US" sz="4600" dirty="0">
                <a:solidFill>
                  <a:srgbClr val="FFFFFF"/>
                </a:solidFill>
              </a:rPr>
              <a:t> Wellness and Life science village  - </a:t>
            </a:r>
            <a:br>
              <a:rPr lang="en-US" sz="4600" dirty="0">
                <a:solidFill>
                  <a:srgbClr val="FFFFFF"/>
                </a:solidFill>
              </a:rPr>
            </a:br>
            <a:r>
              <a:rPr lang="en-US" sz="4600" dirty="0" err="1">
                <a:solidFill>
                  <a:srgbClr val="FFFFFF"/>
                </a:solidFill>
              </a:rPr>
              <a:t>Pentre</a:t>
            </a:r>
            <a:r>
              <a:rPr lang="en-US" sz="4600" dirty="0">
                <a:solidFill>
                  <a:srgbClr val="FFFFFF"/>
                </a:solidFill>
              </a:rPr>
              <a:t> Awel</a:t>
            </a:r>
          </a:p>
        </p:txBody>
      </p:sp>
      <p:sp>
        <p:nvSpPr>
          <p:cNvPr id="3" name="Subtitle 2"/>
          <p:cNvSpPr>
            <a:spLocks noGrp="1"/>
          </p:cNvSpPr>
          <p:nvPr>
            <p:ph type="subTitle" idx="1"/>
          </p:nvPr>
        </p:nvSpPr>
        <p:spPr>
          <a:xfrm>
            <a:off x="695325" y="5157694"/>
            <a:ext cx="5019676" cy="976406"/>
          </a:xfrm>
        </p:spPr>
        <p:txBody>
          <a:bodyPr anchor="t">
            <a:normAutofit/>
          </a:bodyPr>
          <a:lstStyle/>
          <a:p>
            <a:r>
              <a:rPr lang="en-US">
                <a:solidFill>
                  <a:srgbClr val="FFFFFF"/>
                </a:solidFill>
              </a:rPr>
              <a:t>By Rhodri H Thomas</a:t>
            </a:r>
          </a:p>
        </p:txBody>
      </p:sp>
      <p:cxnSp>
        <p:nvCxnSpPr>
          <p:cNvPr id="29" name="Straight Connector 28">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65936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Free picture: ocean, sunset, cape, landscape, sky, sea ...">
            <a:extLst>
              <a:ext uri="{FF2B5EF4-FFF2-40B4-BE49-F238E27FC236}">
                <a16:creationId xmlns:a16="http://schemas.microsoft.com/office/drawing/2014/main" id="{EB16CE36-297A-46DF-85A0-ADC279F63789}"/>
              </a:ext>
            </a:extLst>
          </p:cNvPr>
          <p:cNvPicPr>
            <a:picLocks noGrp="1" noChangeAspect="1"/>
          </p:cNvPicPr>
          <p:nvPr>
            <p:ph idx="1"/>
          </p:nvPr>
        </p:nvPicPr>
        <p:blipFill rotWithShape="1">
          <a:blip r:embed="rId2"/>
          <a:srcRect l="11556" r="-1" b="-1"/>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D81286-B831-4D5C-93D1-2AA8A121E5AF}"/>
              </a:ext>
            </a:extLst>
          </p:cNvPr>
          <p:cNvSpPr>
            <a:spLocks noGrp="1"/>
          </p:cNvSpPr>
          <p:nvPr>
            <p:ph type="title"/>
          </p:nvPr>
        </p:nvSpPr>
        <p:spPr>
          <a:xfrm>
            <a:off x="375779" y="341719"/>
            <a:ext cx="11028412" cy="4814479"/>
          </a:xfrm>
        </p:spPr>
        <p:txBody>
          <a:bodyPr vert="horz" lIns="91440" tIns="45720" rIns="91440" bIns="45720" rtlCol="0" anchor="b">
            <a:normAutofit/>
          </a:bodyPr>
          <a:lstStyle/>
          <a:p>
            <a:br>
              <a:rPr lang="en-US" dirty="0">
                <a:solidFill>
                  <a:srgbClr val="FFFFFF"/>
                </a:solidFill>
              </a:rPr>
            </a:br>
            <a:br>
              <a:rPr lang="en-US" dirty="0"/>
            </a:br>
            <a:r>
              <a:rPr lang="en-US" dirty="0">
                <a:solidFill>
                  <a:schemeClr val="bg1"/>
                </a:solidFill>
              </a:rPr>
              <a:t>A multi-million project bringing together business, research, education, community healthcare and modern leisure facilities all at one prime </a:t>
            </a:r>
            <a:r>
              <a:rPr lang="en-US" dirty="0" err="1">
                <a:solidFill>
                  <a:schemeClr val="bg1"/>
                </a:solidFill>
              </a:rPr>
              <a:t>loCation</a:t>
            </a:r>
            <a:r>
              <a:rPr lang="en-US" dirty="0">
                <a:solidFill>
                  <a:schemeClr val="bg1"/>
                </a:solidFill>
              </a:rPr>
              <a:t> along the </a:t>
            </a:r>
            <a:r>
              <a:rPr lang="en-US" dirty="0" err="1">
                <a:solidFill>
                  <a:schemeClr val="bg1"/>
                </a:solidFill>
              </a:rPr>
              <a:t>Llanelli</a:t>
            </a:r>
            <a:r>
              <a:rPr lang="en-US" dirty="0">
                <a:solidFill>
                  <a:schemeClr val="bg1"/>
                </a:solidFill>
              </a:rPr>
              <a:t> coastline</a:t>
            </a:r>
          </a:p>
          <a:p>
            <a:endParaRPr lang="en-US" dirty="0"/>
          </a:p>
        </p:txBody>
      </p:sp>
      <p:sp>
        <p:nvSpPr>
          <p:cNvPr id="5" name="TextBox 4">
            <a:extLst>
              <a:ext uri="{FF2B5EF4-FFF2-40B4-BE49-F238E27FC236}">
                <a16:creationId xmlns:a16="http://schemas.microsoft.com/office/drawing/2014/main" id="{67BEB876-A9BB-46C2-AA29-9AE8F0C60D8D}"/>
              </a:ext>
            </a:extLst>
          </p:cNvPr>
          <p:cNvSpPr txBox="1"/>
          <p:nvPr/>
        </p:nvSpPr>
        <p:spPr>
          <a:xfrm>
            <a:off x="459658" y="5547850"/>
            <a:ext cx="33700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Carmarthenshire.Gov.uk </a:t>
            </a:r>
          </a:p>
        </p:txBody>
      </p:sp>
    </p:spTree>
    <p:extLst>
      <p:ext uri="{BB962C8B-B14F-4D97-AF65-F5344CB8AC3E}">
        <p14:creationId xmlns:p14="http://schemas.microsoft.com/office/powerpoint/2010/main" val="3161810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Map&#10;&#10;Description automatically generated">
            <a:extLst>
              <a:ext uri="{FF2B5EF4-FFF2-40B4-BE49-F238E27FC236}">
                <a16:creationId xmlns:a16="http://schemas.microsoft.com/office/drawing/2014/main" id="{DCFD1656-AA70-4B51-8B44-E289D218D867}"/>
              </a:ext>
            </a:extLst>
          </p:cNvPr>
          <p:cNvPicPr>
            <a:picLocks noGrp="1" noChangeAspect="1"/>
          </p:cNvPicPr>
          <p:nvPr>
            <p:ph idx="1"/>
          </p:nvPr>
        </p:nvPicPr>
        <p:blipFill rotWithShape="1">
          <a:blip r:embed="rId2"/>
          <a:srcRect l="7574" t="24439" r="15288" b="8130"/>
          <a:stretch/>
        </p:blipFill>
        <p:spPr>
          <a:xfrm>
            <a:off x="-295" y="-5163"/>
            <a:ext cx="6759256" cy="3322038"/>
          </a:xfrm>
        </p:spPr>
      </p:pic>
      <p:pic>
        <p:nvPicPr>
          <p:cNvPr id="10" name="Picture 11" descr="Map&#10;&#10;Description automatically generated">
            <a:extLst>
              <a:ext uri="{FF2B5EF4-FFF2-40B4-BE49-F238E27FC236}">
                <a16:creationId xmlns:a16="http://schemas.microsoft.com/office/drawing/2014/main" id="{6870B894-55F6-4127-95C6-BB0853E36D17}"/>
              </a:ext>
            </a:extLst>
          </p:cNvPr>
          <p:cNvPicPr>
            <a:picLocks noChangeAspect="1"/>
          </p:cNvPicPr>
          <p:nvPr/>
        </p:nvPicPr>
        <p:blipFill rotWithShape="1">
          <a:blip r:embed="rId3"/>
          <a:srcRect l="10259" t="25311" r="1127" b="15538"/>
          <a:stretch/>
        </p:blipFill>
        <p:spPr>
          <a:xfrm>
            <a:off x="2815176" y="3322268"/>
            <a:ext cx="9360623" cy="3533678"/>
          </a:xfrm>
          <a:prstGeom prst="rect">
            <a:avLst/>
          </a:prstGeom>
        </p:spPr>
      </p:pic>
      <p:sp>
        <p:nvSpPr>
          <p:cNvPr id="12" name="Rectangle 11">
            <a:extLst>
              <a:ext uri="{FF2B5EF4-FFF2-40B4-BE49-F238E27FC236}">
                <a16:creationId xmlns:a16="http://schemas.microsoft.com/office/drawing/2014/main" id="{799D2F54-6AE2-4D9F-A816-86AC9280D8B2}"/>
              </a:ext>
            </a:extLst>
          </p:cNvPr>
          <p:cNvSpPr/>
          <p:nvPr/>
        </p:nvSpPr>
        <p:spPr>
          <a:xfrm>
            <a:off x="2369573" y="464573"/>
            <a:ext cx="1413386" cy="94635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Left 6">
            <a:extLst>
              <a:ext uri="{FF2B5EF4-FFF2-40B4-BE49-F238E27FC236}">
                <a16:creationId xmlns:a16="http://schemas.microsoft.com/office/drawing/2014/main" id="{2831F582-EF0D-469D-852D-DBB8578F9959}"/>
              </a:ext>
            </a:extLst>
          </p:cNvPr>
          <p:cNvSpPr/>
          <p:nvPr/>
        </p:nvSpPr>
        <p:spPr>
          <a:xfrm>
            <a:off x="4928140" y="1519809"/>
            <a:ext cx="2440780" cy="30956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1596F8AB-50BD-47C2-BD29-C2EE80EDB84F}"/>
              </a:ext>
            </a:extLst>
          </p:cNvPr>
          <p:cNvSpPr txBox="1"/>
          <p:nvPr/>
        </p:nvSpPr>
        <p:spPr>
          <a:xfrm>
            <a:off x="7498556" y="152161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You Are Here</a:t>
            </a:r>
          </a:p>
        </p:txBody>
      </p:sp>
    </p:spTree>
    <p:extLst>
      <p:ext uri="{BB962C8B-B14F-4D97-AF65-F5344CB8AC3E}">
        <p14:creationId xmlns:p14="http://schemas.microsoft.com/office/powerpoint/2010/main" val="810590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descr="Map&#10;&#10;Description automatically generated">
            <a:extLst>
              <a:ext uri="{FF2B5EF4-FFF2-40B4-BE49-F238E27FC236}">
                <a16:creationId xmlns:a16="http://schemas.microsoft.com/office/drawing/2014/main" id="{24DCB68C-EBE9-46EC-8E27-4A78C058C436}"/>
              </a:ext>
            </a:extLst>
          </p:cNvPr>
          <p:cNvPicPr>
            <a:picLocks noChangeAspect="1"/>
          </p:cNvPicPr>
          <p:nvPr/>
        </p:nvPicPr>
        <p:blipFill rotWithShape="1">
          <a:blip r:embed="rId2"/>
          <a:srcRect l="10555" t="22947" r="4195" b="8454"/>
          <a:stretch/>
        </p:blipFill>
        <p:spPr>
          <a:xfrm>
            <a:off x="-2582" y="663684"/>
            <a:ext cx="12198718" cy="5508550"/>
          </a:xfrm>
          <a:prstGeom prst="rect">
            <a:avLst/>
          </a:prstGeom>
        </p:spPr>
      </p:pic>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8E9A3DB8-2593-416B-9BB3-93614568AA79}"/>
                  </a:ext>
                </a:extLst>
              </p14:cNvPr>
              <p14:cNvContentPartPr/>
              <p14:nvPr/>
            </p14:nvContentPartPr>
            <p14:xfrm>
              <a:off x="3142136" y="2059757"/>
              <a:ext cx="1924049" cy="1190625"/>
            </p14:xfrm>
          </p:contentPart>
        </mc:Choice>
        <mc:Fallback xmlns="">
          <p:pic>
            <p:nvPicPr>
              <p:cNvPr id="2" name="Ink 1">
                <a:extLst>
                  <a:ext uri="{FF2B5EF4-FFF2-40B4-BE49-F238E27FC236}">
                    <a16:creationId xmlns:a16="http://schemas.microsoft.com/office/drawing/2014/main" id="{8E9A3DB8-2593-416B-9BB3-93614568AA79}"/>
                  </a:ext>
                </a:extLst>
              </p:cNvPr>
              <p:cNvPicPr/>
              <p:nvPr/>
            </p:nvPicPr>
            <p:blipFill>
              <a:blip r:embed="rId4"/>
              <a:stretch>
                <a:fillRect/>
              </a:stretch>
            </p:blipFill>
            <p:spPr>
              <a:xfrm>
                <a:off x="3124097" y="2041772"/>
                <a:ext cx="1959766" cy="1226236"/>
              </a:xfrm>
              <a:prstGeom prst="rect">
                <a:avLst/>
              </a:prstGeom>
            </p:spPr>
          </p:pic>
        </mc:Fallback>
      </mc:AlternateContent>
    </p:spTree>
    <p:extLst>
      <p:ext uri="{BB962C8B-B14F-4D97-AF65-F5344CB8AC3E}">
        <p14:creationId xmlns:p14="http://schemas.microsoft.com/office/powerpoint/2010/main" val="461469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pic>
        <p:nvPicPr>
          <p:cNvPr id="4" name="Picture 4" descr="Graphical user interface, application&#10;&#10;Description automatically generated">
            <a:extLst>
              <a:ext uri="{FF2B5EF4-FFF2-40B4-BE49-F238E27FC236}">
                <a16:creationId xmlns:a16="http://schemas.microsoft.com/office/drawing/2014/main" id="{4B85115B-5FF9-4A21-BC82-232E42899919}"/>
              </a:ext>
            </a:extLst>
          </p:cNvPr>
          <p:cNvPicPr>
            <a:picLocks noGrp="1" noChangeAspect="1"/>
          </p:cNvPicPr>
          <p:nvPr>
            <p:ph idx="1"/>
          </p:nvPr>
        </p:nvPicPr>
        <p:blipFill rotWithShape="1">
          <a:blip r:embed="rId2"/>
          <a:srcRect l="50597" t="22770" r="20373" b="6791"/>
          <a:stretch/>
        </p:blipFill>
        <p:spPr>
          <a:xfrm>
            <a:off x="3355160" y="7128"/>
            <a:ext cx="5029055" cy="6855727"/>
          </a:xfrm>
        </p:spPr>
      </p:pic>
    </p:spTree>
    <p:extLst>
      <p:ext uri="{BB962C8B-B14F-4D97-AF65-F5344CB8AC3E}">
        <p14:creationId xmlns:p14="http://schemas.microsoft.com/office/powerpoint/2010/main" val="8507767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Free picture: ocean, sunset, cape, landscape, sky, sea ...">
            <a:extLst>
              <a:ext uri="{FF2B5EF4-FFF2-40B4-BE49-F238E27FC236}">
                <a16:creationId xmlns:a16="http://schemas.microsoft.com/office/drawing/2014/main" id="{EB16CE36-297A-46DF-85A0-ADC279F63789}"/>
              </a:ext>
            </a:extLst>
          </p:cNvPr>
          <p:cNvPicPr>
            <a:picLocks noGrp="1" noChangeAspect="1"/>
          </p:cNvPicPr>
          <p:nvPr>
            <p:ph idx="1"/>
          </p:nvPr>
        </p:nvPicPr>
        <p:blipFill rotWithShape="1">
          <a:blip r:embed="rId2"/>
          <a:srcRect l="11556" r="-1" b="-1"/>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D81286-B831-4D5C-93D1-2AA8A121E5AF}"/>
              </a:ext>
            </a:extLst>
          </p:cNvPr>
          <p:cNvSpPr>
            <a:spLocks noGrp="1"/>
          </p:cNvSpPr>
          <p:nvPr>
            <p:ph type="title"/>
          </p:nvPr>
        </p:nvSpPr>
        <p:spPr>
          <a:xfrm>
            <a:off x="695326" y="5528235"/>
            <a:ext cx="10696574" cy="770964"/>
          </a:xfrm>
        </p:spPr>
        <p:txBody>
          <a:bodyPr vert="horz" lIns="91440" tIns="45720" rIns="91440" bIns="45720" rtlCol="0" anchor="b">
            <a:normAutofit/>
          </a:bodyPr>
          <a:lstStyle/>
          <a:p>
            <a:endParaRPr lang="en-US">
              <a:solidFill>
                <a:srgbClr val="FFFFFF"/>
              </a:solidFill>
            </a:endParaRPr>
          </a:p>
        </p:txBody>
      </p:sp>
      <p:pic>
        <p:nvPicPr>
          <p:cNvPr id="3" name="Picture 4" descr="Diagram&#10;&#10;Description automatically generated">
            <a:extLst>
              <a:ext uri="{FF2B5EF4-FFF2-40B4-BE49-F238E27FC236}">
                <a16:creationId xmlns:a16="http://schemas.microsoft.com/office/drawing/2014/main" id="{5D81EC9B-148F-44F3-B50B-11C2439914A0}"/>
              </a:ext>
            </a:extLst>
          </p:cNvPr>
          <p:cNvPicPr>
            <a:picLocks noChangeAspect="1"/>
          </p:cNvPicPr>
          <p:nvPr/>
        </p:nvPicPr>
        <p:blipFill>
          <a:blip r:embed="rId3"/>
          <a:stretch>
            <a:fillRect/>
          </a:stretch>
        </p:blipFill>
        <p:spPr>
          <a:xfrm>
            <a:off x="-7374" y="-56897"/>
            <a:ext cx="12182935" cy="6913414"/>
          </a:xfrm>
          <a:prstGeom prst="rect">
            <a:avLst/>
          </a:prstGeom>
        </p:spPr>
      </p:pic>
    </p:spTree>
    <p:extLst>
      <p:ext uri="{BB962C8B-B14F-4D97-AF65-F5344CB8AC3E}">
        <p14:creationId xmlns:p14="http://schemas.microsoft.com/office/powerpoint/2010/main" val="617630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Free picture: ocean, sunset, cape, landscape, sky, sea ...">
            <a:extLst>
              <a:ext uri="{FF2B5EF4-FFF2-40B4-BE49-F238E27FC236}">
                <a16:creationId xmlns:a16="http://schemas.microsoft.com/office/drawing/2014/main" id="{EB16CE36-297A-46DF-85A0-ADC279F63789}"/>
              </a:ext>
            </a:extLst>
          </p:cNvPr>
          <p:cNvPicPr>
            <a:picLocks noGrp="1" noChangeAspect="1"/>
          </p:cNvPicPr>
          <p:nvPr>
            <p:ph idx="1"/>
          </p:nvPr>
        </p:nvPicPr>
        <p:blipFill rotWithShape="1">
          <a:blip r:embed="rId2"/>
          <a:srcRect l="11556" r="-1" b="-1"/>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D81286-B831-4D5C-93D1-2AA8A121E5AF}"/>
              </a:ext>
            </a:extLst>
          </p:cNvPr>
          <p:cNvSpPr>
            <a:spLocks noGrp="1"/>
          </p:cNvSpPr>
          <p:nvPr>
            <p:ph type="title"/>
          </p:nvPr>
        </p:nvSpPr>
        <p:spPr>
          <a:xfrm>
            <a:off x="4457701" y="944329"/>
            <a:ext cx="3267075" cy="770964"/>
          </a:xfrm>
        </p:spPr>
        <p:txBody>
          <a:bodyPr vert="horz" lIns="91440" tIns="45720" rIns="91440" bIns="45720" rtlCol="0" anchor="b">
            <a:normAutofit/>
          </a:bodyPr>
          <a:lstStyle/>
          <a:p>
            <a:pPr algn="ctr"/>
            <a:r>
              <a:rPr lang="en-US" dirty="0">
                <a:solidFill>
                  <a:srgbClr val="FFFFFF"/>
                </a:solidFill>
              </a:rPr>
              <a:t>Findings</a:t>
            </a:r>
            <a:endParaRPr lang="en-US"/>
          </a:p>
        </p:txBody>
      </p:sp>
    </p:spTree>
    <p:extLst>
      <p:ext uri="{BB962C8B-B14F-4D97-AF65-F5344CB8AC3E}">
        <p14:creationId xmlns:p14="http://schemas.microsoft.com/office/powerpoint/2010/main" val="2877523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Free picture: ocean, sunset, cape, landscape, sky, sea ...">
            <a:extLst>
              <a:ext uri="{FF2B5EF4-FFF2-40B4-BE49-F238E27FC236}">
                <a16:creationId xmlns:a16="http://schemas.microsoft.com/office/drawing/2014/main" id="{EB16CE36-297A-46DF-85A0-ADC279F63789}"/>
              </a:ext>
            </a:extLst>
          </p:cNvPr>
          <p:cNvPicPr>
            <a:picLocks noGrp="1" noChangeAspect="1"/>
          </p:cNvPicPr>
          <p:nvPr>
            <p:ph idx="1"/>
          </p:nvPr>
        </p:nvPicPr>
        <p:blipFill rotWithShape="1">
          <a:blip r:embed="rId2"/>
          <a:srcRect l="11556" r="-1" b="-1"/>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able 9">
            <a:extLst>
              <a:ext uri="{FF2B5EF4-FFF2-40B4-BE49-F238E27FC236}">
                <a16:creationId xmlns:a16="http://schemas.microsoft.com/office/drawing/2014/main" id="{D68F2273-0669-4DD5-B578-A84C9109C62B}"/>
              </a:ext>
            </a:extLst>
          </p:cNvPr>
          <p:cNvGraphicFramePr>
            <a:graphicFrameLocks noGrp="1"/>
          </p:cNvGraphicFramePr>
          <p:nvPr>
            <p:extLst>
              <p:ext uri="{D42A27DB-BD31-4B8C-83A1-F6EECF244321}">
                <p14:modId xmlns:p14="http://schemas.microsoft.com/office/powerpoint/2010/main" val="434067054"/>
              </p:ext>
            </p:extLst>
          </p:nvPr>
        </p:nvGraphicFramePr>
        <p:xfrm>
          <a:off x="1050636" y="1073727"/>
          <a:ext cx="9947470" cy="3903694"/>
        </p:xfrm>
        <a:graphic>
          <a:graphicData uri="http://schemas.openxmlformats.org/drawingml/2006/table">
            <a:tbl>
              <a:tblPr firstRow="1" bandRow="1">
                <a:tableStyleId>{5C22544A-7EE6-4342-B048-85BDC9FD1C3A}</a:tableStyleId>
              </a:tblPr>
              <a:tblGrid>
                <a:gridCol w="4973735">
                  <a:extLst>
                    <a:ext uri="{9D8B030D-6E8A-4147-A177-3AD203B41FA5}">
                      <a16:colId xmlns:a16="http://schemas.microsoft.com/office/drawing/2014/main" val="3256602707"/>
                    </a:ext>
                  </a:extLst>
                </a:gridCol>
                <a:gridCol w="4973735">
                  <a:extLst>
                    <a:ext uri="{9D8B030D-6E8A-4147-A177-3AD203B41FA5}">
                      <a16:colId xmlns:a16="http://schemas.microsoft.com/office/drawing/2014/main" val="2599099301"/>
                    </a:ext>
                  </a:extLst>
                </a:gridCol>
              </a:tblGrid>
              <a:tr h="1118356">
                <a:tc>
                  <a:txBody>
                    <a:bodyPr/>
                    <a:lstStyle/>
                    <a:p>
                      <a:pPr algn="ctr"/>
                      <a:r>
                        <a:rPr lang="en-US" sz="2800" b="1" dirty="0">
                          <a:solidFill>
                            <a:schemeClr val="bg1"/>
                          </a:solidFill>
                        </a:rPr>
                        <a:t>Best Practice</a:t>
                      </a:r>
                    </a:p>
                  </a:txBody>
                  <a:tcPr/>
                </a:tc>
                <a:tc>
                  <a:txBody>
                    <a:bodyPr/>
                    <a:lstStyle/>
                    <a:p>
                      <a:pPr algn="ctr"/>
                      <a:r>
                        <a:rPr lang="en-US" sz="2800" dirty="0"/>
                        <a:t>Implementation in this EIA</a:t>
                      </a:r>
                    </a:p>
                  </a:txBody>
                  <a:tcPr/>
                </a:tc>
                <a:extLst>
                  <a:ext uri="{0D108BD9-81ED-4DB2-BD59-A6C34878D82A}">
                    <a16:rowId xmlns:a16="http://schemas.microsoft.com/office/drawing/2014/main" val="3213944202"/>
                  </a:ext>
                </a:extLst>
              </a:tr>
              <a:tr h="2785338">
                <a:tc>
                  <a:txBody>
                    <a:bodyPr/>
                    <a:lstStyle/>
                    <a:p>
                      <a:pPr lvl="0">
                        <a:buNone/>
                      </a:pPr>
                      <a:endParaRPr lang="en-US" sz="2000" b="0" i="0" u="none" strike="noStrike" noProof="0" dirty="0">
                        <a:latin typeface="Calisto MT"/>
                      </a:endParaRPr>
                    </a:p>
                    <a:p>
                      <a:pPr lvl="0">
                        <a:buNone/>
                      </a:pPr>
                      <a:r>
                        <a:rPr lang="en-US" sz="2000" b="0" i="0" u="none" strike="noStrike" noProof="0" dirty="0">
                          <a:latin typeface="Calisto MT"/>
                        </a:rPr>
                        <a:t>a local planning authority when deciding whether to grant planning permission for a project, which is likely to have significant effects on the environment, does so in the full knowledge of the likely significant effects, and takes this into account in the decision-making process.</a:t>
                      </a:r>
                      <a:endParaRPr lang="en-US" sz="2000"/>
                    </a:p>
                  </a:txBody>
                  <a:tcPr/>
                </a:tc>
                <a:tc>
                  <a:txBody>
                    <a:bodyPr/>
                    <a:lstStyle/>
                    <a:p>
                      <a:endParaRPr lang="en-US"/>
                    </a:p>
                    <a:p>
                      <a:pPr lvl="0">
                        <a:buNone/>
                      </a:pPr>
                      <a:r>
                        <a:rPr lang="en-US" dirty="0"/>
                        <a:t>Many references made to "further studies to be carried out" and "further documents to be submitted" at time of planning application</a:t>
                      </a:r>
                    </a:p>
                  </a:txBody>
                  <a:tcPr/>
                </a:tc>
                <a:extLst>
                  <a:ext uri="{0D108BD9-81ED-4DB2-BD59-A6C34878D82A}">
                    <a16:rowId xmlns:a16="http://schemas.microsoft.com/office/drawing/2014/main" val="1119139791"/>
                  </a:ext>
                </a:extLst>
              </a:tr>
            </a:tbl>
          </a:graphicData>
        </a:graphic>
      </p:graphicFrame>
      <p:sp>
        <p:nvSpPr>
          <p:cNvPr id="10" name="TextBox 9">
            <a:extLst>
              <a:ext uri="{FF2B5EF4-FFF2-40B4-BE49-F238E27FC236}">
                <a16:creationId xmlns:a16="http://schemas.microsoft.com/office/drawing/2014/main" id="{E80197E5-8275-4D31-9364-D020720E3E75}"/>
              </a:ext>
            </a:extLst>
          </p:cNvPr>
          <p:cNvSpPr txBox="1"/>
          <p:nvPr/>
        </p:nvSpPr>
        <p:spPr>
          <a:xfrm>
            <a:off x="210127" y="5624945"/>
            <a:ext cx="68187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https://www.gov.uk/guidance/environmental-impact-assessment</a:t>
            </a:r>
          </a:p>
        </p:txBody>
      </p:sp>
    </p:spTree>
    <p:extLst>
      <p:ext uri="{BB962C8B-B14F-4D97-AF65-F5344CB8AC3E}">
        <p14:creationId xmlns:p14="http://schemas.microsoft.com/office/powerpoint/2010/main" val="39651828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Free picture: ocean, sunset, cape, landscape, sky, sea ...">
            <a:extLst>
              <a:ext uri="{FF2B5EF4-FFF2-40B4-BE49-F238E27FC236}">
                <a16:creationId xmlns:a16="http://schemas.microsoft.com/office/drawing/2014/main" id="{EB16CE36-297A-46DF-85A0-ADC279F63789}"/>
              </a:ext>
            </a:extLst>
          </p:cNvPr>
          <p:cNvPicPr>
            <a:picLocks noGrp="1" noChangeAspect="1"/>
          </p:cNvPicPr>
          <p:nvPr>
            <p:ph idx="1"/>
          </p:nvPr>
        </p:nvPicPr>
        <p:blipFill rotWithShape="1">
          <a:blip r:embed="rId2"/>
          <a:srcRect l="11556" r="-1" b="-1"/>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able 9">
            <a:extLst>
              <a:ext uri="{FF2B5EF4-FFF2-40B4-BE49-F238E27FC236}">
                <a16:creationId xmlns:a16="http://schemas.microsoft.com/office/drawing/2014/main" id="{D68F2273-0669-4DD5-B578-A84C9109C62B}"/>
              </a:ext>
            </a:extLst>
          </p:cNvPr>
          <p:cNvGraphicFramePr>
            <a:graphicFrameLocks noGrp="1"/>
          </p:cNvGraphicFramePr>
          <p:nvPr>
            <p:extLst>
              <p:ext uri="{D42A27DB-BD31-4B8C-83A1-F6EECF244321}">
                <p14:modId xmlns:p14="http://schemas.microsoft.com/office/powerpoint/2010/main" val="1759489082"/>
              </p:ext>
            </p:extLst>
          </p:nvPr>
        </p:nvGraphicFramePr>
        <p:xfrm>
          <a:off x="1050636" y="1073727"/>
          <a:ext cx="9947470" cy="3903694"/>
        </p:xfrm>
        <a:graphic>
          <a:graphicData uri="http://schemas.openxmlformats.org/drawingml/2006/table">
            <a:tbl>
              <a:tblPr firstRow="1" bandRow="1">
                <a:tableStyleId>{5C22544A-7EE6-4342-B048-85BDC9FD1C3A}</a:tableStyleId>
              </a:tblPr>
              <a:tblGrid>
                <a:gridCol w="4973735">
                  <a:extLst>
                    <a:ext uri="{9D8B030D-6E8A-4147-A177-3AD203B41FA5}">
                      <a16:colId xmlns:a16="http://schemas.microsoft.com/office/drawing/2014/main" val="3256602707"/>
                    </a:ext>
                  </a:extLst>
                </a:gridCol>
                <a:gridCol w="4973735">
                  <a:extLst>
                    <a:ext uri="{9D8B030D-6E8A-4147-A177-3AD203B41FA5}">
                      <a16:colId xmlns:a16="http://schemas.microsoft.com/office/drawing/2014/main" val="2599099301"/>
                    </a:ext>
                  </a:extLst>
                </a:gridCol>
              </a:tblGrid>
              <a:tr h="1118356">
                <a:tc>
                  <a:txBody>
                    <a:bodyPr/>
                    <a:lstStyle/>
                    <a:p>
                      <a:pPr algn="ctr"/>
                      <a:r>
                        <a:rPr lang="en-US" sz="2800" b="1" dirty="0">
                          <a:solidFill>
                            <a:schemeClr val="bg1"/>
                          </a:solidFill>
                        </a:rPr>
                        <a:t>Best Practice</a:t>
                      </a:r>
                    </a:p>
                  </a:txBody>
                  <a:tcPr/>
                </a:tc>
                <a:tc>
                  <a:txBody>
                    <a:bodyPr/>
                    <a:lstStyle/>
                    <a:p>
                      <a:pPr algn="ctr"/>
                      <a:r>
                        <a:rPr lang="en-US" sz="2800" dirty="0"/>
                        <a:t>Implementation in this EIA</a:t>
                      </a:r>
                    </a:p>
                  </a:txBody>
                  <a:tcPr/>
                </a:tc>
                <a:extLst>
                  <a:ext uri="{0D108BD9-81ED-4DB2-BD59-A6C34878D82A}">
                    <a16:rowId xmlns:a16="http://schemas.microsoft.com/office/drawing/2014/main" val="3213944202"/>
                  </a:ext>
                </a:extLst>
              </a:tr>
              <a:tr h="2785338">
                <a:tc>
                  <a:txBody>
                    <a:bodyPr/>
                    <a:lstStyle/>
                    <a:p>
                      <a:pPr lvl="0">
                        <a:buNone/>
                      </a:pPr>
                      <a:endParaRPr lang="en-US" sz="2000" b="0" i="0" u="none" strike="noStrike" noProof="0" dirty="0">
                        <a:latin typeface="Calisto MT"/>
                      </a:endParaRPr>
                    </a:p>
                    <a:p>
                      <a:pPr lvl="0">
                        <a:buNone/>
                      </a:pPr>
                      <a:r>
                        <a:rPr lang="en-US" sz="2000" b="0" i="0" u="none" strike="noStrike" noProof="0" dirty="0">
                          <a:latin typeface="Calisto MT"/>
                        </a:rPr>
                        <a:t>Community Engagement - </a:t>
                      </a:r>
                      <a:r>
                        <a:rPr lang="en-US" sz="2000" b="0" i="0" u="none" strike="noStrike" noProof="0" dirty="0"/>
                        <a:t>Public participation in EIA is commonly deemed to foster democratic policy-making and to render EIA more effective</a:t>
                      </a:r>
                    </a:p>
                  </a:txBody>
                  <a:tcPr/>
                </a:tc>
                <a:tc>
                  <a:txBody>
                    <a:bodyPr/>
                    <a:lstStyle/>
                    <a:p>
                      <a:endParaRPr lang="en-US"/>
                    </a:p>
                    <a:p>
                      <a:pPr lvl="0">
                        <a:buNone/>
                      </a:pPr>
                      <a:r>
                        <a:rPr lang="en-US" dirty="0"/>
                        <a:t>Very little mentioned within the EIA.</a:t>
                      </a:r>
                    </a:p>
                    <a:p>
                      <a:pPr lvl="0">
                        <a:buNone/>
                      </a:pPr>
                      <a:endParaRPr lang="en-US" dirty="0"/>
                    </a:p>
                    <a:p>
                      <a:pPr lvl="0">
                        <a:buNone/>
                      </a:pPr>
                      <a:r>
                        <a:rPr lang="en-US" dirty="0"/>
                        <a:t>References to prior engagement carried out at </a:t>
                      </a:r>
                      <a:r>
                        <a:rPr lang="en-US" dirty="0" err="1"/>
                        <a:t>conceptualisation</a:t>
                      </a:r>
                      <a:r>
                        <a:rPr lang="en-US" dirty="0"/>
                        <a:t> stage.</a:t>
                      </a:r>
                    </a:p>
                    <a:p>
                      <a:pPr lvl="0">
                        <a:buNone/>
                      </a:pPr>
                      <a:endParaRPr lang="en-US" dirty="0"/>
                    </a:p>
                    <a:p>
                      <a:pPr lvl="0">
                        <a:buNone/>
                      </a:pPr>
                      <a:r>
                        <a:rPr lang="en-US" dirty="0"/>
                        <a:t>Local knowledge of site used historically as landfill.</a:t>
                      </a:r>
                    </a:p>
                    <a:p>
                      <a:pPr lvl="0">
                        <a:buNone/>
                      </a:pPr>
                      <a:endParaRPr lang="en-US" dirty="0"/>
                    </a:p>
                  </a:txBody>
                  <a:tcPr/>
                </a:tc>
                <a:extLst>
                  <a:ext uri="{0D108BD9-81ED-4DB2-BD59-A6C34878D82A}">
                    <a16:rowId xmlns:a16="http://schemas.microsoft.com/office/drawing/2014/main" val="1119139791"/>
                  </a:ext>
                </a:extLst>
              </a:tr>
            </a:tbl>
          </a:graphicData>
        </a:graphic>
      </p:graphicFrame>
    </p:spTree>
    <p:extLst>
      <p:ext uri="{BB962C8B-B14F-4D97-AF65-F5344CB8AC3E}">
        <p14:creationId xmlns:p14="http://schemas.microsoft.com/office/powerpoint/2010/main" val="31736368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Free picture: ocean, sunset, cape, landscape, sky, sea ...">
            <a:extLst>
              <a:ext uri="{FF2B5EF4-FFF2-40B4-BE49-F238E27FC236}">
                <a16:creationId xmlns:a16="http://schemas.microsoft.com/office/drawing/2014/main" id="{EB16CE36-297A-46DF-85A0-ADC279F63789}"/>
              </a:ext>
            </a:extLst>
          </p:cNvPr>
          <p:cNvPicPr>
            <a:picLocks noGrp="1" noChangeAspect="1"/>
          </p:cNvPicPr>
          <p:nvPr>
            <p:ph idx="1"/>
          </p:nvPr>
        </p:nvPicPr>
        <p:blipFill rotWithShape="1">
          <a:blip r:embed="rId2"/>
          <a:srcRect l="11556" r="-1" b="-1"/>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able 9">
            <a:extLst>
              <a:ext uri="{FF2B5EF4-FFF2-40B4-BE49-F238E27FC236}">
                <a16:creationId xmlns:a16="http://schemas.microsoft.com/office/drawing/2014/main" id="{D68F2273-0669-4DD5-B578-A84C9109C62B}"/>
              </a:ext>
            </a:extLst>
          </p:cNvPr>
          <p:cNvGraphicFramePr>
            <a:graphicFrameLocks noGrp="1"/>
          </p:cNvGraphicFramePr>
          <p:nvPr>
            <p:extLst>
              <p:ext uri="{D42A27DB-BD31-4B8C-83A1-F6EECF244321}">
                <p14:modId xmlns:p14="http://schemas.microsoft.com/office/powerpoint/2010/main" val="2108239641"/>
              </p:ext>
            </p:extLst>
          </p:nvPr>
        </p:nvGraphicFramePr>
        <p:xfrm>
          <a:off x="1050636" y="1073727"/>
          <a:ext cx="9947470" cy="3903694"/>
        </p:xfrm>
        <a:graphic>
          <a:graphicData uri="http://schemas.openxmlformats.org/drawingml/2006/table">
            <a:tbl>
              <a:tblPr firstRow="1" bandRow="1">
                <a:tableStyleId>{5C22544A-7EE6-4342-B048-85BDC9FD1C3A}</a:tableStyleId>
              </a:tblPr>
              <a:tblGrid>
                <a:gridCol w="4973735">
                  <a:extLst>
                    <a:ext uri="{9D8B030D-6E8A-4147-A177-3AD203B41FA5}">
                      <a16:colId xmlns:a16="http://schemas.microsoft.com/office/drawing/2014/main" val="3256602707"/>
                    </a:ext>
                  </a:extLst>
                </a:gridCol>
                <a:gridCol w="4973735">
                  <a:extLst>
                    <a:ext uri="{9D8B030D-6E8A-4147-A177-3AD203B41FA5}">
                      <a16:colId xmlns:a16="http://schemas.microsoft.com/office/drawing/2014/main" val="2599099301"/>
                    </a:ext>
                  </a:extLst>
                </a:gridCol>
              </a:tblGrid>
              <a:tr h="1118356">
                <a:tc>
                  <a:txBody>
                    <a:bodyPr/>
                    <a:lstStyle/>
                    <a:p>
                      <a:pPr algn="ctr"/>
                      <a:r>
                        <a:rPr lang="en-US" sz="2800" b="1" dirty="0">
                          <a:solidFill>
                            <a:schemeClr val="bg1"/>
                          </a:solidFill>
                        </a:rPr>
                        <a:t>Best Practice</a:t>
                      </a:r>
                    </a:p>
                  </a:txBody>
                  <a:tcPr/>
                </a:tc>
                <a:tc>
                  <a:txBody>
                    <a:bodyPr/>
                    <a:lstStyle/>
                    <a:p>
                      <a:pPr algn="ctr"/>
                      <a:r>
                        <a:rPr lang="en-US" sz="2800" dirty="0"/>
                        <a:t>Implementation in this EIA</a:t>
                      </a:r>
                    </a:p>
                  </a:txBody>
                  <a:tcPr/>
                </a:tc>
                <a:extLst>
                  <a:ext uri="{0D108BD9-81ED-4DB2-BD59-A6C34878D82A}">
                    <a16:rowId xmlns:a16="http://schemas.microsoft.com/office/drawing/2014/main" val="3213944202"/>
                  </a:ext>
                </a:extLst>
              </a:tr>
              <a:tr h="2785338">
                <a:tc>
                  <a:txBody>
                    <a:bodyPr/>
                    <a:lstStyle/>
                    <a:p>
                      <a:pPr lvl="0">
                        <a:buNone/>
                      </a:pPr>
                      <a:endParaRPr lang="en-US" sz="2000" b="0" i="0" u="none" strike="noStrike" noProof="0" dirty="0">
                        <a:latin typeface="Calisto MT"/>
                      </a:endParaRPr>
                    </a:p>
                    <a:p>
                      <a:pPr lvl="0">
                        <a:buNone/>
                      </a:pPr>
                      <a:r>
                        <a:rPr lang="en-US" sz="2000" b="0" i="0" u="none" strike="noStrike" noProof="0" dirty="0">
                          <a:latin typeface="Calisto MT"/>
                        </a:rPr>
                        <a:t>Long Term Monitoring - ecological</a:t>
                      </a:r>
                    </a:p>
                  </a:txBody>
                  <a:tcPr/>
                </a:tc>
                <a:tc>
                  <a:txBody>
                    <a:bodyPr/>
                    <a:lstStyle/>
                    <a:p>
                      <a:endParaRPr lang="en-US"/>
                    </a:p>
                    <a:p>
                      <a:pPr lvl="0">
                        <a:buNone/>
                      </a:pPr>
                      <a:r>
                        <a:rPr lang="en-US" sz="1800" b="0" i="0" u="none" strike="noStrike" noProof="0" dirty="0">
                          <a:latin typeface="Calisto MT"/>
                        </a:rPr>
                        <a:t>Will be undertaken during the construction period and for five years post-construction.</a:t>
                      </a:r>
                    </a:p>
                    <a:p>
                      <a:pPr lvl="0">
                        <a:buNone/>
                      </a:pPr>
                      <a:endParaRPr lang="en-US" sz="1800" b="0" i="0" u="none" strike="noStrike" noProof="0" dirty="0">
                        <a:latin typeface="Calisto MT"/>
                      </a:endParaRPr>
                    </a:p>
                    <a:p>
                      <a:pPr lvl="0">
                        <a:buNone/>
                      </a:pPr>
                      <a:r>
                        <a:rPr lang="en-US" sz="1800" b="0" i="0" u="none" strike="noStrike" noProof="0" dirty="0"/>
                        <a:t>The results of the monitoring will be reported to NRW and Carmarthenshire Councils Ecologist on an annual basis. In addition, the scope of the monitoring, methods and results will be discussed with them.</a:t>
                      </a:r>
                      <a:endParaRPr lang="en-US" dirty="0"/>
                    </a:p>
                  </a:txBody>
                  <a:tcPr/>
                </a:tc>
                <a:extLst>
                  <a:ext uri="{0D108BD9-81ED-4DB2-BD59-A6C34878D82A}">
                    <a16:rowId xmlns:a16="http://schemas.microsoft.com/office/drawing/2014/main" val="1119139791"/>
                  </a:ext>
                </a:extLst>
              </a:tr>
            </a:tbl>
          </a:graphicData>
        </a:graphic>
      </p:graphicFrame>
    </p:spTree>
    <p:extLst>
      <p:ext uri="{BB962C8B-B14F-4D97-AF65-F5344CB8AC3E}">
        <p14:creationId xmlns:p14="http://schemas.microsoft.com/office/powerpoint/2010/main" val="411985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Free picture: ocean, sunset, cape, landscape, sky, sea ...">
            <a:extLst>
              <a:ext uri="{FF2B5EF4-FFF2-40B4-BE49-F238E27FC236}">
                <a16:creationId xmlns:a16="http://schemas.microsoft.com/office/drawing/2014/main" id="{EB16CE36-297A-46DF-85A0-ADC279F63789}"/>
              </a:ext>
            </a:extLst>
          </p:cNvPr>
          <p:cNvPicPr>
            <a:picLocks noGrp="1" noChangeAspect="1"/>
          </p:cNvPicPr>
          <p:nvPr>
            <p:ph idx="1"/>
          </p:nvPr>
        </p:nvPicPr>
        <p:blipFill rotWithShape="1">
          <a:blip r:embed="rId2"/>
          <a:srcRect l="11556" r="-1" b="-1"/>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able 9">
            <a:extLst>
              <a:ext uri="{FF2B5EF4-FFF2-40B4-BE49-F238E27FC236}">
                <a16:creationId xmlns:a16="http://schemas.microsoft.com/office/drawing/2014/main" id="{D68F2273-0669-4DD5-B578-A84C9109C62B}"/>
              </a:ext>
            </a:extLst>
          </p:cNvPr>
          <p:cNvGraphicFramePr>
            <a:graphicFrameLocks noGrp="1"/>
          </p:cNvGraphicFramePr>
          <p:nvPr>
            <p:extLst>
              <p:ext uri="{D42A27DB-BD31-4B8C-83A1-F6EECF244321}">
                <p14:modId xmlns:p14="http://schemas.microsoft.com/office/powerpoint/2010/main" val="1444744035"/>
              </p:ext>
            </p:extLst>
          </p:nvPr>
        </p:nvGraphicFramePr>
        <p:xfrm>
          <a:off x="1050636" y="1073727"/>
          <a:ext cx="9947470" cy="3903694"/>
        </p:xfrm>
        <a:graphic>
          <a:graphicData uri="http://schemas.openxmlformats.org/drawingml/2006/table">
            <a:tbl>
              <a:tblPr firstRow="1" bandRow="1">
                <a:tableStyleId>{5C22544A-7EE6-4342-B048-85BDC9FD1C3A}</a:tableStyleId>
              </a:tblPr>
              <a:tblGrid>
                <a:gridCol w="4973735">
                  <a:extLst>
                    <a:ext uri="{9D8B030D-6E8A-4147-A177-3AD203B41FA5}">
                      <a16:colId xmlns:a16="http://schemas.microsoft.com/office/drawing/2014/main" val="3256602707"/>
                    </a:ext>
                  </a:extLst>
                </a:gridCol>
                <a:gridCol w="4973735">
                  <a:extLst>
                    <a:ext uri="{9D8B030D-6E8A-4147-A177-3AD203B41FA5}">
                      <a16:colId xmlns:a16="http://schemas.microsoft.com/office/drawing/2014/main" val="2599099301"/>
                    </a:ext>
                  </a:extLst>
                </a:gridCol>
              </a:tblGrid>
              <a:tr h="1118356">
                <a:tc>
                  <a:txBody>
                    <a:bodyPr/>
                    <a:lstStyle/>
                    <a:p>
                      <a:pPr algn="ctr"/>
                      <a:r>
                        <a:rPr lang="en-US" sz="2800" b="1" dirty="0">
                          <a:solidFill>
                            <a:schemeClr val="bg1"/>
                          </a:solidFill>
                        </a:rPr>
                        <a:t>Best Practice</a:t>
                      </a:r>
                    </a:p>
                  </a:txBody>
                  <a:tcPr/>
                </a:tc>
                <a:tc>
                  <a:txBody>
                    <a:bodyPr/>
                    <a:lstStyle/>
                    <a:p>
                      <a:pPr algn="ctr"/>
                      <a:r>
                        <a:rPr lang="en-US" sz="2800" dirty="0"/>
                        <a:t>Implementation in this EIA</a:t>
                      </a:r>
                    </a:p>
                  </a:txBody>
                  <a:tcPr/>
                </a:tc>
                <a:extLst>
                  <a:ext uri="{0D108BD9-81ED-4DB2-BD59-A6C34878D82A}">
                    <a16:rowId xmlns:a16="http://schemas.microsoft.com/office/drawing/2014/main" val="3213944202"/>
                  </a:ext>
                </a:extLst>
              </a:tr>
              <a:tr h="2785338">
                <a:tc>
                  <a:txBody>
                    <a:bodyPr/>
                    <a:lstStyle/>
                    <a:p>
                      <a:pPr lvl="0">
                        <a:buNone/>
                      </a:pPr>
                      <a:endParaRPr lang="en-US" sz="2000" b="0" i="0" u="none" strike="noStrike" noProof="0" dirty="0">
                        <a:latin typeface="Calisto MT"/>
                      </a:endParaRPr>
                    </a:p>
                    <a:p>
                      <a:pPr lvl="0">
                        <a:buNone/>
                      </a:pPr>
                      <a:r>
                        <a:rPr lang="en-US" sz="2000" b="0" i="0" u="none" strike="noStrike" noProof="0" dirty="0">
                          <a:latin typeface="Calisto MT"/>
                        </a:rPr>
                        <a:t>Climate Change</a:t>
                      </a:r>
                    </a:p>
                  </a:txBody>
                  <a:tcPr/>
                </a:tc>
                <a:tc>
                  <a:txBody>
                    <a:bodyPr/>
                    <a:lstStyle/>
                    <a:p>
                      <a:endParaRPr lang="en-US"/>
                    </a:p>
                    <a:p>
                      <a:pPr lvl="0">
                        <a:buNone/>
                      </a:pPr>
                      <a:r>
                        <a:rPr lang="en-US" dirty="0"/>
                        <a:t>Very little information on climate change</a:t>
                      </a:r>
                    </a:p>
                    <a:p>
                      <a:pPr lvl="0">
                        <a:buNone/>
                      </a:pPr>
                      <a:endParaRPr lang="en-US" dirty="0"/>
                    </a:p>
                    <a:p>
                      <a:pPr lvl="0">
                        <a:buNone/>
                      </a:pPr>
                      <a:r>
                        <a:rPr lang="en-US" dirty="0"/>
                        <a:t>Concerned with recycling, pollution</a:t>
                      </a:r>
                    </a:p>
                    <a:p>
                      <a:pPr lvl="0">
                        <a:buNone/>
                      </a:pPr>
                      <a:endParaRPr lang="en-US" dirty="0"/>
                    </a:p>
                    <a:p>
                      <a:pPr lvl="0">
                        <a:buNone/>
                      </a:pPr>
                      <a:r>
                        <a:rPr lang="en-US" dirty="0"/>
                        <a:t>Referred to minimal climate change over duration of construction but not longer term.</a:t>
                      </a:r>
                    </a:p>
                  </a:txBody>
                  <a:tcPr/>
                </a:tc>
                <a:extLst>
                  <a:ext uri="{0D108BD9-81ED-4DB2-BD59-A6C34878D82A}">
                    <a16:rowId xmlns:a16="http://schemas.microsoft.com/office/drawing/2014/main" val="1119139791"/>
                  </a:ext>
                </a:extLst>
              </a:tr>
            </a:tbl>
          </a:graphicData>
        </a:graphic>
      </p:graphicFrame>
    </p:spTree>
    <p:extLst>
      <p:ext uri="{BB962C8B-B14F-4D97-AF65-F5344CB8AC3E}">
        <p14:creationId xmlns:p14="http://schemas.microsoft.com/office/powerpoint/2010/main" val="2708282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Free picture: ocean, sunset, cape, landscape, sky, sea ...">
            <a:extLst>
              <a:ext uri="{FF2B5EF4-FFF2-40B4-BE49-F238E27FC236}">
                <a16:creationId xmlns:a16="http://schemas.microsoft.com/office/drawing/2014/main" id="{EB16CE36-297A-46DF-85A0-ADC279F63789}"/>
              </a:ext>
            </a:extLst>
          </p:cNvPr>
          <p:cNvPicPr>
            <a:picLocks noGrp="1" noChangeAspect="1"/>
          </p:cNvPicPr>
          <p:nvPr>
            <p:ph idx="1"/>
          </p:nvPr>
        </p:nvPicPr>
        <p:blipFill rotWithShape="1">
          <a:blip r:embed="rId2"/>
          <a:srcRect l="11556" r="-1" b="-1"/>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able 9">
            <a:extLst>
              <a:ext uri="{FF2B5EF4-FFF2-40B4-BE49-F238E27FC236}">
                <a16:creationId xmlns:a16="http://schemas.microsoft.com/office/drawing/2014/main" id="{D68F2273-0669-4DD5-B578-A84C9109C62B}"/>
              </a:ext>
            </a:extLst>
          </p:cNvPr>
          <p:cNvGraphicFramePr>
            <a:graphicFrameLocks noGrp="1"/>
          </p:cNvGraphicFramePr>
          <p:nvPr>
            <p:extLst>
              <p:ext uri="{D42A27DB-BD31-4B8C-83A1-F6EECF244321}">
                <p14:modId xmlns:p14="http://schemas.microsoft.com/office/powerpoint/2010/main" val="367822681"/>
              </p:ext>
            </p:extLst>
          </p:nvPr>
        </p:nvGraphicFramePr>
        <p:xfrm>
          <a:off x="1050636" y="1073727"/>
          <a:ext cx="9947470" cy="5385556"/>
        </p:xfrm>
        <a:graphic>
          <a:graphicData uri="http://schemas.openxmlformats.org/drawingml/2006/table">
            <a:tbl>
              <a:tblPr firstRow="1" bandRow="1">
                <a:tableStyleId>{5C22544A-7EE6-4342-B048-85BDC9FD1C3A}</a:tableStyleId>
              </a:tblPr>
              <a:tblGrid>
                <a:gridCol w="4973735">
                  <a:extLst>
                    <a:ext uri="{9D8B030D-6E8A-4147-A177-3AD203B41FA5}">
                      <a16:colId xmlns:a16="http://schemas.microsoft.com/office/drawing/2014/main" val="3256602707"/>
                    </a:ext>
                  </a:extLst>
                </a:gridCol>
                <a:gridCol w="4973735">
                  <a:extLst>
                    <a:ext uri="{9D8B030D-6E8A-4147-A177-3AD203B41FA5}">
                      <a16:colId xmlns:a16="http://schemas.microsoft.com/office/drawing/2014/main" val="2599099301"/>
                    </a:ext>
                  </a:extLst>
                </a:gridCol>
              </a:tblGrid>
              <a:tr h="1118356">
                <a:tc>
                  <a:txBody>
                    <a:bodyPr/>
                    <a:lstStyle/>
                    <a:p>
                      <a:pPr algn="ctr"/>
                      <a:r>
                        <a:rPr lang="en-US" sz="2800" b="1" dirty="0">
                          <a:solidFill>
                            <a:schemeClr val="bg1"/>
                          </a:solidFill>
                        </a:rPr>
                        <a:t>Best Practice</a:t>
                      </a:r>
                    </a:p>
                  </a:txBody>
                  <a:tcPr/>
                </a:tc>
                <a:tc>
                  <a:txBody>
                    <a:bodyPr/>
                    <a:lstStyle/>
                    <a:p>
                      <a:pPr algn="ctr"/>
                      <a:r>
                        <a:rPr lang="en-US" sz="2800" dirty="0"/>
                        <a:t>Implementation in this EIA</a:t>
                      </a:r>
                    </a:p>
                  </a:txBody>
                  <a:tcPr/>
                </a:tc>
                <a:extLst>
                  <a:ext uri="{0D108BD9-81ED-4DB2-BD59-A6C34878D82A}">
                    <a16:rowId xmlns:a16="http://schemas.microsoft.com/office/drawing/2014/main" val="3213944202"/>
                  </a:ext>
                </a:extLst>
              </a:tr>
              <a:tr h="4267200">
                <a:tc>
                  <a:txBody>
                    <a:bodyPr/>
                    <a:lstStyle/>
                    <a:p>
                      <a:pPr lvl="0">
                        <a:buNone/>
                      </a:pPr>
                      <a:endParaRPr lang="en-US" sz="2000" b="0" i="0" u="none" strike="noStrike" noProof="0" dirty="0">
                        <a:latin typeface="Calisto MT"/>
                      </a:endParaRPr>
                    </a:p>
                    <a:p>
                      <a:pPr lvl="0">
                        <a:buNone/>
                      </a:pPr>
                      <a:r>
                        <a:rPr lang="en-US" sz="2000" b="0" i="0" u="none" strike="noStrike" noProof="0" dirty="0">
                          <a:latin typeface="Calisto MT"/>
                        </a:rPr>
                        <a:t>Flooding, Drainage and SUDS</a:t>
                      </a:r>
                      <a:endParaRPr lang="en-US" dirty="0"/>
                    </a:p>
                  </a:txBody>
                  <a:tcPr/>
                </a:tc>
                <a:tc>
                  <a:txBody>
                    <a:bodyPr/>
                    <a:lstStyle/>
                    <a:p>
                      <a:endParaRPr lang="en-US"/>
                    </a:p>
                    <a:p>
                      <a:pPr lvl="0">
                        <a:buNone/>
                      </a:pPr>
                      <a:r>
                        <a:rPr lang="en-US" dirty="0"/>
                        <a:t>SUDS incorporated into development.</a:t>
                      </a:r>
                    </a:p>
                    <a:p>
                      <a:pPr lvl="0">
                        <a:buNone/>
                      </a:pPr>
                      <a:endParaRPr lang="en-US" dirty="0"/>
                    </a:p>
                    <a:p>
                      <a:pPr lvl="0">
                        <a:buNone/>
                      </a:pPr>
                      <a:r>
                        <a:rPr lang="en-US" dirty="0"/>
                        <a:t>Consideration given to flooding and contamination during construction phase. But most risks considered </a:t>
                      </a:r>
                      <a:r>
                        <a:rPr lang="en-US" dirty="0" err="1"/>
                        <a:t>negligile</a:t>
                      </a:r>
                      <a:r>
                        <a:rPr lang="en-US" dirty="0"/>
                        <a:t>/minor.</a:t>
                      </a:r>
                    </a:p>
                    <a:p>
                      <a:pPr lvl="0">
                        <a:buNone/>
                      </a:pPr>
                      <a:endParaRPr lang="en-US" dirty="0"/>
                    </a:p>
                    <a:p>
                      <a:pPr lvl="0">
                        <a:buNone/>
                      </a:pPr>
                      <a:r>
                        <a:rPr lang="en-US" sz="1800" b="0" i="0" u="none" strike="noStrike" noProof="0" dirty="0">
                          <a:latin typeface="Calisto MT"/>
                        </a:rPr>
                        <a:t>"The surface water drains have been defined as of low importance to the assessment."</a:t>
                      </a:r>
                    </a:p>
                    <a:p>
                      <a:pPr lvl="0">
                        <a:buNone/>
                      </a:pPr>
                      <a:endParaRPr lang="en-US" sz="1800" b="0" i="0" u="none" strike="noStrike" noProof="0" dirty="0">
                        <a:latin typeface="Calisto MT"/>
                      </a:endParaRPr>
                    </a:p>
                    <a:p>
                      <a:pPr lvl="0">
                        <a:buNone/>
                      </a:pPr>
                      <a:r>
                        <a:rPr lang="en-US" sz="1800" b="0" i="0" u="none" strike="noStrike" noProof="0" dirty="0">
                          <a:latin typeface="Calisto MT"/>
                        </a:rPr>
                        <a:t>Little to no mention of long term monitoring in relation to climate change and flooding</a:t>
                      </a:r>
                    </a:p>
                  </a:txBody>
                  <a:tcPr/>
                </a:tc>
                <a:extLst>
                  <a:ext uri="{0D108BD9-81ED-4DB2-BD59-A6C34878D82A}">
                    <a16:rowId xmlns:a16="http://schemas.microsoft.com/office/drawing/2014/main" val="1119139791"/>
                  </a:ext>
                </a:extLst>
              </a:tr>
            </a:tbl>
          </a:graphicData>
        </a:graphic>
      </p:graphicFrame>
    </p:spTree>
    <p:extLst>
      <p:ext uri="{BB962C8B-B14F-4D97-AF65-F5344CB8AC3E}">
        <p14:creationId xmlns:p14="http://schemas.microsoft.com/office/powerpoint/2010/main" val="11944208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Free picture: ocean, sunset, cape, landscape, sky, sea ...">
            <a:extLst>
              <a:ext uri="{FF2B5EF4-FFF2-40B4-BE49-F238E27FC236}">
                <a16:creationId xmlns:a16="http://schemas.microsoft.com/office/drawing/2014/main" id="{EB16CE36-297A-46DF-85A0-ADC279F63789}"/>
              </a:ext>
            </a:extLst>
          </p:cNvPr>
          <p:cNvPicPr>
            <a:picLocks noGrp="1" noChangeAspect="1"/>
          </p:cNvPicPr>
          <p:nvPr>
            <p:ph idx="1"/>
          </p:nvPr>
        </p:nvPicPr>
        <p:blipFill rotWithShape="1">
          <a:blip r:embed="rId2"/>
          <a:srcRect l="11556" r="-1" b="-1"/>
          <a:stretch/>
        </p:blipFill>
        <p:spPr>
          <a:xfrm>
            <a:off x="-173162" y="-138535"/>
            <a:ext cx="12191980" cy="6857990"/>
          </a:xfrm>
          <a:prstGeom prst="rect">
            <a:avLst/>
          </a:prstGeom>
        </p:spPr>
      </p:pic>
      <p:sp>
        <p:nvSpPr>
          <p:cNvPr id="15" name="Rectangle 14">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803E426-313A-4AD6-9FEF-465697B1ABE1}"/>
              </a:ext>
            </a:extLst>
          </p:cNvPr>
          <p:cNvSpPr txBox="1"/>
          <p:nvPr/>
        </p:nvSpPr>
        <p:spPr>
          <a:xfrm>
            <a:off x="267854" y="937491"/>
            <a:ext cx="887383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solidFill>
                <a:ea typeface="+mn-lt"/>
                <a:cs typeface="+mn-lt"/>
              </a:rPr>
              <a:t>Flood Map for Planning, which includes climate change information to show how this will affect flood risk extents over the next century. It shows the potential extent of flooding assuming no defenses are in place</a:t>
            </a:r>
            <a:endParaRPr lang="en-US" dirty="0">
              <a:solidFill>
                <a:schemeClr val="bg1"/>
              </a:solidFill>
            </a:endParaRPr>
          </a:p>
        </p:txBody>
      </p:sp>
      <p:sp>
        <p:nvSpPr>
          <p:cNvPr id="5" name="TextBox 4">
            <a:extLst>
              <a:ext uri="{FF2B5EF4-FFF2-40B4-BE49-F238E27FC236}">
                <a16:creationId xmlns:a16="http://schemas.microsoft.com/office/drawing/2014/main" id="{A02A283F-D264-4E41-BF8D-9F4FA9C60B0A}"/>
              </a:ext>
            </a:extLst>
          </p:cNvPr>
          <p:cNvSpPr txBox="1"/>
          <p:nvPr/>
        </p:nvSpPr>
        <p:spPr>
          <a:xfrm>
            <a:off x="267855" y="2715490"/>
            <a:ext cx="829656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solidFill>
                <a:latin typeface="Arial"/>
                <a:cs typeface="Arial"/>
              </a:rPr>
              <a:t>One big chunk of </a:t>
            </a:r>
            <a:r>
              <a:rPr lang="en-US" sz="2400" dirty="0" err="1">
                <a:solidFill>
                  <a:schemeClr val="bg1"/>
                </a:solidFill>
                <a:latin typeface="Arial"/>
                <a:cs typeface="Arial"/>
              </a:rPr>
              <a:t>Llanelli</a:t>
            </a:r>
            <a:r>
              <a:rPr lang="en-US" sz="2400" dirty="0">
                <a:solidFill>
                  <a:schemeClr val="bg1"/>
                </a:solidFill>
                <a:latin typeface="Arial"/>
                <a:cs typeface="Arial"/>
              </a:rPr>
              <a:t> is shown.</a:t>
            </a:r>
            <a:endParaRPr lang="en-US" sz="2000" dirty="0">
              <a:solidFill>
                <a:schemeClr val="bg1"/>
              </a:solidFill>
            </a:endParaRPr>
          </a:p>
        </p:txBody>
      </p:sp>
    </p:spTree>
    <p:extLst>
      <p:ext uri="{BB962C8B-B14F-4D97-AF65-F5344CB8AC3E}">
        <p14:creationId xmlns:p14="http://schemas.microsoft.com/office/powerpoint/2010/main" val="898500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7D8BD-B76F-4D62-9066-F25D4626EF37}"/>
              </a:ext>
            </a:extLst>
          </p:cNvPr>
          <p:cNvSpPr>
            <a:spLocks noGrp="1"/>
          </p:cNvSpPr>
          <p:nvPr>
            <p:ph type="title"/>
          </p:nvPr>
        </p:nvSpPr>
        <p:spPr/>
        <p:txBody>
          <a:bodyPr/>
          <a:lstStyle/>
          <a:p>
            <a:endParaRPr lang="en-US"/>
          </a:p>
        </p:txBody>
      </p:sp>
      <p:pic>
        <p:nvPicPr>
          <p:cNvPr id="7" name="Picture 7" descr="Graphical user interface&#10;&#10;Description automatically generated">
            <a:extLst>
              <a:ext uri="{FF2B5EF4-FFF2-40B4-BE49-F238E27FC236}">
                <a16:creationId xmlns:a16="http://schemas.microsoft.com/office/drawing/2014/main" id="{43568A6D-BB43-45B2-BD02-09F2E658568A}"/>
              </a:ext>
            </a:extLst>
          </p:cNvPr>
          <p:cNvPicPr>
            <a:picLocks noGrp="1" noChangeAspect="1"/>
          </p:cNvPicPr>
          <p:nvPr>
            <p:ph idx="1"/>
          </p:nvPr>
        </p:nvPicPr>
        <p:blipFill>
          <a:blip r:embed="rId2"/>
          <a:stretch>
            <a:fillRect/>
          </a:stretch>
        </p:blipFill>
        <p:spPr>
          <a:xfrm>
            <a:off x="8644" y="-4419"/>
            <a:ext cx="12179155" cy="6857268"/>
          </a:xfrm>
        </p:spPr>
      </p:pic>
    </p:spTree>
    <p:extLst>
      <p:ext uri="{BB962C8B-B14F-4D97-AF65-F5344CB8AC3E}">
        <p14:creationId xmlns:p14="http://schemas.microsoft.com/office/powerpoint/2010/main" val="37991421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Free picture: ocean, sunset, cape, landscape, sky, sea ...">
            <a:extLst>
              <a:ext uri="{FF2B5EF4-FFF2-40B4-BE49-F238E27FC236}">
                <a16:creationId xmlns:a16="http://schemas.microsoft.com/office/drawing/2014/main" id="{EB16CE36-297A-46DF-85A0-ADC279F63789}"/>
              </a:ext>
            </a:extLst>
          </p:cNvPr>
          <p:cNvPicPr>
            <a:picLocks noGrp="1" noChangeAspect="1"/>
          </p:cNvPicPr>
          <p:nvPr>
            <p:ph idx="1"/>
          </p:nvPr>
        </p:nvPicPr>
        <p:blipFill rotWithShape="1">
          <a:blip r:embed="rId2"/>
          <a:srcRect l="11556" r="-1" b="-1"/>
          <a:stretch/>
        </p:blipFill>
        <p:spPr>
          <a:xfrm>
            <a:off x="-138526" y="-346354"/>
            <a:ext cx="12191980" cy="6857990"/>
          </a:xfrm>
          <a:prstGeom prst="rect">
            <a:avLst/>
          </a:prstGeom>
        </p:spPr>
      </p:pic>
      <p:sp>
        <p:nvSpPr>
          <p:cNvPr id="15" name="Rectangle 14">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02A283F-D264-4E41-BF8D-9F4FA9C60B0A}"/>
              </a:ext>
            </a:extLst>
          </p:cNvPr>
          <p:cNvSpPr txBox="1"/>
          <p:nvPr/>
        </p:nvSpPr>
        <p:spPr>
          <a:xfrm>
            <a:off x="5220855" y="1780308"/>
            <a:ext cx="229292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solidFill>
                  <a:schemeClr val="bg1"/>
                </a:solidFill>
                <a:latin typeface="Arial"/>
                <a:cs typeface="Arial"/>
              </a:rPr>
              <a:t>Thanks</a:t>
            </a:r>
          </a:p>
        </p:txBody>
      </p:sp>
    </p:spTree>
    <p:extLst>
      <p:ext uri="{BB962C8B-B14F-4D97-AF65-F5344CB8AC3E}">
        <p14:creationId xmlns:p14="http://schemas.microsoft.com/office/powerpoint/2010/main" val="694750645"/>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Celestial</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ChronicleVTI</vt:lpstr>
      <vt:lpstr>Report on an EIA of: Llanelli Wellness and Life science village  -  Pentre Awel</vt:lpstr>
      <vt:lpstr>  A multi-million project bringing together business, research, education, community healthcare and modern leisure facilities all at one prime loCation along the Llanelli coastline </vt:lpstr>
      <vt:lpstr>PowerPoint Presentation</vt:lpstr>
      <vt:lpstr>PowerPoint Presentation</vt:lpstr>
      <vt:lpstr>PowerPoint Presentation</vt:lpstr>
      <vt:lpstr>PowerPoint Presentation</vt:lpstr>
      <vt:lpstr>Findings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389</cp:revision>
  <dcterms:created xsi:type="dcterms:W3CDTF">2022-01-23T18:39:38Z</dcterms:created>
  <dcterms:modified xsi:type="dcterms:W3CDTF">2022-01-25T22:10:33Z</dcterms:modified>
</cp:coreProperties>
</file>