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7" r:id="rId4"/>
  </p:sldMasterIdLst>
  <p:notesMasterIdLst>
    <p:notesMasterId r:id="rId18"/>
  </p:notesMasterIdLst>
  <p:sldIdLst>
    <p:sldId id="256" r:id="rId5"/>
    <p:sldId id="275" r:id="rId6"/>
    <p:sldId id="269" r:id="rId7"/>
    <p:sldId id="268" r:id="rId8"/>
    <p:sldId id="258" r:id="rId9"/>
    <p:sldId id="271" r:id="rId10"/>
    <p:sldId id="259" r:id="rId11"/>
    <p:sldId id="260" r:id="rId12"/>
    <p:sldId id="273" r:id="rId13"/>
    <p:sldId id="263" r:id="rId14"/>
    <p:sldId id="272" r:id="rId15"/>
    <p:sldId id="267" r:id="rId16"/>
    <p:sldId id="27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565" autoAdjust="0"/>
    <p:restoredTop sz="94564"/>
  </p:normalViewPr>
  <p:slideViewPr>
    <p:cSldViewPr snapToGrid="0">
      <p:cViewPr varScale="1">
        <p:scale>
          <a:sx n="59" d="100"/>
          <a:sy n="59" d="100"/>
        </p:scale>
        <p:origin x="480"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A3EF89-B7A8-49E9-AEAD-21A3CBE10BE2}" type="datetimeFigureOut">
              <a:rPr lang="en-IN" smtClean="0"/>
              <a:t>21-02-2026</a:t>
            </a:fld>
            <a:endParaRPr lang="en-IN"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F46B11-3BD9-44A2-AD50-D70875565EA0}" type="slidenum">
              <a:rPr lang="en-IN" smtClean="0"/>
              <a:t>‹#›</a:t>
            </a:fld>
            <a:endParaRPr lang="en-IN" dirty="0"/>
          </a:p>
        </p:txBody>
      </p:sp>
    </p:spTree>
    <p:extLst>
      <p:ext uri="{BB962C8B-B14F-4D97-AF65-F5344CB8AC3E}">
        <p14:creationId xmlns:p14="http://schemas.microsoft.com/office/powerpoint/2010/main" val="35095448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slide presents the curious case of Mid Staffordshire NHS Foundation Trust where on account of its poor care quality and maladministration reports surfacing between 2005 and 2009. As per reports, higher mortality rates and patient complaints regarding compromised service quality drew the attention of everyone. </a:t>
            </a:r>
            <a:endParaRPr lang="en-IN" dirty="0"/>
          </a:p>
        </p:txBody>
      </p:sp>
      <p:sp>
        <p:nvSpPr>
          <p:cNvPr id="4" name="Slide Number Placeholder 3"/>
          <p:cNvSpPr>
            <a:spLocks noGrp="1"/>
          </p:cNvSpPr>
          <p:nvPr>
            <p:ph type="sldNum" sz="quarter" idx="5"/>
          </p:nvPr>
        </p:nvSpPr>
        <p:spPr/>
        <p:txBody>
          <a:bodyPr/>
          <a:lstStyle/>
          <a:p>
            <a:fld id="{E2F46B11-3BD9-44A2-AD50-D70875565EA0}" type="slidenum">
              <a:rPr lang="en-IN" smtClean="0"/>
              <a:t>3</a:t>
            </a:fld>
            <a:endParaRPr lang="en-IN" dirty="0"/>
          </a:p>
        </p:txBody>
      </p:sp>
    </p:spTree>
    <p:extLst>
      <p:ext uri="{BB962C8B-B14F-4D97-AF65-F5344CB8AC3E}">
        <p14:creationId xmlns:p14="http://schemas.microsoft.com/office/powerpoint/2010/main" val="11527865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 per this slide, the patients at Mid Staffordshire presented the challenging condition where they were denied basic care and unsafe clinical practices. It was also evident that the hospital lacked adequate staffing and poor hygienic conditions. </a:t>
            </a:r>
            <a:endParaRPr lang="en-IN" dirty="0"/>
          </a:p>
        </p:txBody>
      </p:sp>
      <p:sp>
        <p:nvSpPr>
          <p:cNvPr id="4" name="Slide Number Placeholder 3"/>
          <p:cNvSpPr>
            <a:spLocks noGrp="1"/>
          </p:cNvSpPr>
          <p:nvPr>
            <p:ph type="sldNum" sz="quarter" idx="5"/>
          </p:nvPr>
        </p:nvSpPr>
        <p:spPr/>
        <p:txBody>
          <a:bodyPr/>
          <a:lstStyle/>
          <a:p>
            <a:fld id="{E2F46B11-3BD9-44A2-AD50-D70875565EA0}" type="slidenum">
              <a:rPr lang="en-IN" smtClean="0"/>
              <a:t>4</a:t>
            </a:fld>
            <a:endParaRPr lang="en-IN" dirty="0"/>
          </a:p>
        </p:txBody>
      </p:sp>
    </p:spTree>
    <p:extLst>
      <p:ext uri="{BB962C8B-B14F-4D97-AF65-F5344CB8AC3E}">
        <p14:creationId xmlns:p14="http://schemas.microsoft.com/office/powerpoint/2010/main" val="27864570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slide points out the fundamental quality assurance challenges which were observed at Mid Staffordshire. Apparently, there were failures in clinical audits and inadequate staff availability. The leadership was also poor and surely lacked prompt action in an emergency. </a:t>
            </a:r>
            <a:endParaRPr lang="en-IN" dirty="0"/>
          </a:p>
        </p:txBody>
      </p:sp>
      <p:sp>
        <p:nvSpPr>
          <p:cNvPr id="4" name="Slide Number Placeholder 3"/>
          <p:cNvSpPr>
            <a:spLocks noGrp="1"/>
          </p:cNvSpPr>
          <p:nvPr>
            <p:ph type="sldNum" sz="quarter" idx="5"/>
          </p:nvPr>
        </p:nvSpPr>
        <p:spPr/>
        <p:txBody>
          <a:bodyPr/>
          <a:lstStyle/>
          <a:p>
            <a:fld id="{E2F46B11-3BD9-44A2-AD50-D70875565EA0}" type="slidenum">
              <a:rPr lang="en-IN" smtClean="0"/>
              <a:t>5</a:t>
            </a:fld>
            <a:endParaRPr lang="en-IN" dirty="0"/>
          </a:p>
        </p:txBody>
      </p:sp>
    </p:spTree>
    <p:extLst>
      <p:ext uri="{BB962C8B-B14F-4D97-AF65-F5344CB8AC3E}">
        <p14:creationId xmlns:p14="http://schemas.microsoft.com/office/powerpoint/2010/main" val="21987479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Accountability in leadership, monitoring of the workforce, and continuous audits are irreplaceable tools of maintaining the standards of safety. The patient complaints must be considered as the crucial feedback systems enabling the detection of deficiencies in the functioning. Strong regulatory control is also needed to make sure that it is compliant with the standard of healthcare quality in the country.</a:t>
            </a:r>
          </a:p>
          <a:p>
            <a:endParaRPr lang="en-IN" dirty="0"/>
          </a:p>
        </p:txBody>
      </p:sp>
      <p:sp>
        <p:nvSpPr>
          <p:cNvPr id="4" name="Slide Number Placeholder 3"/>
          <p:cNvSpPr>
            <a:spLocks noGrp="1"/>
          </p:cNvSpPr>
          <p:nvPr>
            <p:ph type="sldNum" sz="quarter" idx="5"/>
          </p:nvPr>
        </p:nvSpPr>
        <p:spPr/>
        <p:txBody>
          <a:bodyPr/>
          <a:lstStyle/>
          <a:p>
            <a:fld id="{E2F46B11-3BD9-44A2-AD50-D70875565EA0}" type="slidenum">
              <a:rPr lang="en-IN" smtClean="0"/>
              <a:t>6</a:t>
            </a:fld>
            <a:endParaRPr lang="en-IN" dirty="0"/>
          </a:p>
        </p:txBody>
      </p:sp>
    </p:spTree>
    <p:extLst>
      <p:ext uri="{BB962C8B-B14F-4D97-AF65-F5344CB8AC3E}">
        <p14:creationId xmlns:p14="http://schemas.microsoft.com/office/powerpoint/2010/main" val="13522460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Swiss Cheese model is effectively put in place in view of the multiple systems failures experienced at Mid Staffordshire. This model was developed by James Reason. The principal consideration of the model is how it describes the systems failures caused due to multiple systems failures while downplaying individual mistakes. </a:t>
            </a:r>
            <a:endParaRPr lang="en-IN" dirty="0"/>
          </a:p>
        </p:txBody>
      </p:sp>
      <p:sp>
        <p:nvSpPr>
          <p:cNvPr id="4" name="Slide Number Placeholder 3"/>
          <p:cNvSpPr>
            <a:spLocks noGrp="1"/>
          </p:cNvSpPr>
          <p:nvPr>
            <p:ph type="sldNum" sz="quarter" idx="5"/>
          </p:nvPr>
        </p:nvSpPr>
        <p:spPr/>
        <p:txBody>
          <a:bodyPr/>
          <a:lstStyle/>
          <a:p>
            <a:fld id="{E2F46B11-3BD9-44A2-AD50-D70875565EA0}" type="slidenum">
              <a:rPr lang="en-IN" smtClean="0"/>
              <a:t>7</a:t>
            </a:fld>
            <a:endParaRPr lang="en-IN" dirty="0"/>
          </a:p>
        </p:txBody>
      </p:sp>
    </p:spTree>
    <p:extLst>
      <p:ext uri="{BB962C8B-B14F-4D97-AF65-F5344CB8AC3E}">
        <p14:creationId xmlns:p14="http://schemas.microsoft.com/office/powerpoint/2010/main" val="19430966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Mid Staffordshire, the failure of multiple defence layers is apparent.</a:t>
            </a:r>
            <a:endParaRPr lang="en-IN" dirty="0"/>
          </a:p>
        </p:txBody>
      </p:sp>
      <p:sp>
        <p:nvSpPr>
          <p:cNvPr id="4" name="Slide Number Placeholder 3"/>
          <p:cNvSpPr>
            <a:spLocks noGrp="1"/>
          </p:cNvSpPr>
          <p:nvPr>
            <p:ph type="sldNum" sz="quarter" idx="5"/>
          </p:nvPr>
        </p:nvSpPr>
        <p:spPr/>
        <p:txBody>
          <a:bodyPr/>
          <a:lstStyle/>
          <a:p>
            <a:fld id="{E2F46B11-3BD9-44A2-AD50-D70875565EA0}" type="slidenum">
              <a:rPr lang="en-IN" smtClean="0"/>
              <a:t>8</a:t>
            </a:fld>
            <a:endParaRPr lang="en-IN" dirty="0"/>
          </a:p>
        </p:txBody>
      </p:sp>
    </p:spTree>
    <p:extLst>
      <p:ext uri="{BB962C8B-B14F-4D97-AF65-F5344CB8AC3E}">
        <p14:creationId xmlns:p14="http://schemas.microsoft.com/office/powerpoint/2010/main" val="36367478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The weaknesses underscore the need to continuously benchmark and monitor the healthcare organisations to make sure that they have acceptable safety and quality standards.</a:t>
            </a:r>
          </a:p>
          <a:p>
            <a:endParaRPr lang="en-IN" dirty="0"/>
          </a:p>
        </p:txBody>
      </p:sp>
      <p:sp>
        <p:nvSpPr>
          <p:cNvPr id="4" name="Slide Number Placeholder 3"/>
          <p:cNvSpPr>
            <a:spLocks noGrp="1"/>
          </p:cNvSpPr>
          <p:nvPr>
            <p:ph type="sldNum" sz="quarter" idx="5"/>
          </p:nvPr>
        </p:nvSpPr>
        <p:spPr/>
        <p:txBody>
          <a:bodyPr/>
          <a:lstStyle/>
          <a:p>
            <a:fld id="{E2F46B11-3BD9-44A2-AD50-D70875565EA0}" type="slidenum">
              <a:rPr lang="en-IN" smtClean="0"/>
              <a:t>9</a:t>
            </a:fld>
            <a:endParaRPr lang="en-IN" dirty="0"/>
          </a:p>
        </p:txBody>
      </p:sp>
    </p:spTree>
    <p:extLst>
      <p:ext uri="{BB962C8B-B14F-4D97-AF65-F5344CB8AC3E}">
        <p14:creationId xmlns:p14="http://schemas.microsoft.com/office/powerpoint/2010/main" val="40206306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slide presents a benchmarking gap analysis whereby actual practices at Mid Staffordshire have been evaluated in view of the expected standards. Apparently, there was a shortage of staffing and an absence of regular audits. Moreover, patient safety, which needs to be a matter of high safety, was also somewhat ignored to an extent. </a:t>
            </a:r>
            <a:endParaRPr lang="en-IN" dirty="0"/>
          </a:p>
        </p:txBody>
      </p:sp>
      <p:sp>
        <p:nvSpPr>
          <p:cNvPr id="4" name="Slide Number Placeholder 3"/>
          <p:cNvSpPr>
            <a:spLocks noGrp="1"/>
          </p:cNvSpPr>
          <p:nvPr>
            <p:ph type="sldNum" sz="quarter" idx="5"/>
          </p:nvPr>
        </p:nvSpPr>
        <p:spPr/>
        <p:txBody>
          <a:bodyPr/>
          <a:lstStyle/>
          <a:p>
            <a:fld id="{E2F46B11-3BD9-44A2-AD50-D70875565EA0}" type="slidenum">
              <a:rPr lang="en-IN" smtClean="0"/>
              <a:t>10</a:t>
            </a:fld>
            <a:endParaRPr lang="en-IN" dirty="0"/>
          </a:p>
        </p:txBody>
      </p:sp>
    </p:spTree>
    <p:extLst>
      <p:ext uri="{BB962C8B-B14F-4D97-AF65-F5344CB8AC3E}">
        <p14:creationId xmlns:p14="http://schemas.microsoft.com/office/powerpoint/2010/main" val="28744050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This final slide is a review of the key lessons that have been learned in the case.</a:t>
            </a:r>
          </a:p>
        </p:txBody>
      </p:sp>
      <p:sp>
        <p:nvSpPr>
          <p:cNvPr id="4" name="Slide Number Placeholder 3"/>
          <p:cNvSpPr>
            <a:spLocks noGrp="1"/>
          </p:cNvSpPr>
          <p:nvPr>
            <p:ph type="sldNum" sz="quarter" idx="5"/>
          </p:nvPr>
        </p:nvSpPr>
        <p:spPr/>
        <p:txBody>
          <a:bodyPr/>
          <a:lstStyle/>
          <a:p>
            <a:fld id="{E2F46B11-3BD9-44A2-AD50-D70875565EA0}" type="slidenum">
              <a:rPr lang="en-IN" smtClean="0"/>
              <a:t>11</a:t>
            </a:fld>
            <a:endParaRPr lang="en-IN" dirty="0"/>
          </a:p>
        </p:txBody>
      </p:sp>
    </p:spTree>
    <p:extLst>
      <p:ext uri="{BB962C8B-B14F-4D97-AF65-F5344CB8AC3E}">
        <p14:creationId xmlns:p14="http://schemas.microsoft.com/office/powerpoint/2010/main" val="25237641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7FC56-7631-4622-7F6C-9AE929E692B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14C1442-C05D-5BA9-0D01-31D58FE272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119304C-6575-6705-D5FF-1199D67B4B5D}"/>
              </a:ext>
            </a:extLst>
          </p:cNvPr>
          <p:cNvSpPr>
            <a:spLocks noGrp="1"/>
          </p:cNvSpPr>
          <p:nvPr>
            <p:ph type="dt" sz="half" idx="10"/>
          </p:nvPr>
        </p:nvSpPr>
        <p:spPr/>
        <p:txBody>
          <a:bodyPr/>
          <a:lstStyle/>
          <a:p>
            <a:fld id="{098D9ACE-CA0A-4E82-A510-80A6F7CD9DA6}" type="datetimeFigureOut">
              <a:rPr lang="en-IN" smtClean="0"/>
              <a:t>21-02-2026</a:t>
            </a:fld>
            <a:endParaRPr lang="en-IN" dirty="0"/>
          </a:p>
        </p:txBody>
      </p:sp>
      <p:sp>
        <p:nvSpPr>
          <p:cNvPr id="5" name="Footer Placeholder 4">
            <a:extLst>
              <a:ext uri="{FF2B5EF4-FFF2-40B4-BE49-F238E27FC236}">
                <a16:creationId xmlns:a16="http://schemas.microsoft.com/office/drawing/2014/main" id="{FC0E31A3-B7A8-6993-1A8E-C563971D9D14}"/>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8F68DDCD-2114-BA57-53BD-5133E6184DEB}"/>
              </a:ext>
            </a:extLst>
          </p:cNvPr>
          <p:cNvSpPr>
            <a:spLocks noGrp="1"/>
          </p:cNvSpPr>
          <p:nvPr>
            <p:ph type="sldNum" sz="quarter" idx="12"/>
          </p:nvPr>
        </p:nvSpPr>
        <p:spPr/>
        <p:txBody>
          <a:bodyPr/>
          <a:lstStyle/>
          <a:p>
            <a:fld id="{3D9D62B9-2DC1-4908-A6E9-94F909D4D0B6}" type="slidenum">
              <a:rPr lang="en-IN" smtClean="0"/>
              <a:t>‹#›</a:t>
            </a:fld>
            <a:endParaRPr lang="en-IN" dirty="0"/>
          </a:p>
        </p:txBody>
      </p:sp>
    </p:spTree>
    <p:extLst>
      <p:ext uri="{BB962C8B-B14F-4D97-AF65-F5344CB8AC3E}">
        <p14:creationId xmlns:p14="http://schemas.microsoft.com/office/powerpoint/2010/main" val="12487907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E1083-654C-32DA-6B95-30DD1DCD0DF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5233CB0-175B-DD54-29D7-1EDD68C3546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0E238B7-43E4-2850-7A7B-64DC637EC48B}"/>
              </a:ext>
            </a:extLst>
          </p:cNvPr>
          <p:cNvSpPr>
            <a:spLocks noGrp="1"/>
          </p:cNvSpPr>
          <p:nvPr>
            <p:ph type="dt" sz="half" idx="10"/>
          </p:nvPr>
        </p:nvSpPr>
        <p:spPr/>
        <p:txBody>
          <a:bodyPr/>
          <a:lstStyle/>
          <a:p>
            <a:fld id="{098D9ACE-CA0A-4E82-A510-80A6F7CD9DA6}" type="datetimeFigureOut">
              <a:rPr lang="en-IN" smtClean="0"/>
              <a:t>21-02-2026</a:t>
            </a:fld>
            <a:endParaRPr lang="en-IN" dirty="0"/>
          </a:p>
        </p:txBody>
      </p:sp>
      <p:sp>
        <p:nvSpPr>
          <p:cNvPr id="5" name="Footer Placeholder 4">
            <a:extLst>
              <a:ext uri="{FF2B5EF4-FFF2-40B4-BE49-F238E27FC236}">
                <a16:creationId xmlns:a16="http://schemas.microsoft.com/office/drawing/2014/main" id="{D14E8E30-2FDA-E492-B0E1-9ED37288CEAD}"/>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0AF3CC23-6833-A15E-1378-5BF2C2A8611A}"/>
              </a:ext>
            </a:extLst>
          </p:cNvPr>
          <p:cNvSpPr>
            <a:spLocks noGrp="1"/>
          </p:cNvSpPr>
          <p:nvPr>
            <p:ph type="sldNum" sz="quarter" idx="12"/>
          </p:nvPr>
        </p:nvSpPr>
        <p:spPr/>
        <p:txBody>
          <a:bodyPr/>
          <a:lstStyle/>
          <a:p>
            <a:fld id="{3D9D62B9-2DC1-4908-A6E9-94F909D4D0B6}" type="slidenum">
              <a:rPr lang="en-IN" smtClean="0"/>
              <a:t>‹#›</a:t>
            </a:fld>
            <a:endParaRPr lang="en-IN" dirty="0"/>
          </a:p>
        </p:txBody>
      </p:sp>
    </p:spTree>
    <p:extLst>
      <p:ext uri="{BB962C8B-B14F-4D97-AF65-F5344CB8AC3E}">
        <p14:creationId xmlns:p14="http://schemas.microsoft.com/office/powerpoint/2010/main" val="7963859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A255D-17D4-B318-086B-FCE662F4FC8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F44935C-386F-83EF-E878-33E93A00C7B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D59DFD6-4924-45D4-F8B1-056BB9948687}"/>
              </a:ext>
            </a:extLst>
          </p:cNvPr>
          <p:cNvSpPr>
            <a:spLocks noGrp="1"/>
          </p:cNvSpPr>
          <p:nvPr>
            <p:ph type="dt" sz="half" idx="10"/>
          </p:nvPr>
        </p:nvSpPr>
        <p:spPr/>
        <p:txBody>
          <a:bodyPr/>
          <a:lstStyle/>
          <a:p>
            <a:fld id="{098D9ACE-CA0A-4E82-A510-80A6F7CD9DA6}" type="datetimeFigureOut">
              <a:rPr lang="en-IN" smtClean="0"/>
              <a:t>21-02-2026</a:t>
            </a:fld>
            <a:endParaRPr lang="en-IN" dirty="0"/>
          </a:p>
        </p:txBody>
      </p:sp>
      <p:sp>
        <p:nvSpPr>
          <p:cNvPr id="5" name="Footer Placeholder 4">
            <a:extLst>
              <a:ext uri="{FF2B5EF4-FFF2-40B4-BE49-F238E27FC236}">
                <a16:creationId xmlns:a16="http://schemas.microsoft.com/office/drawing/2014/main" id="{A8DA6881-10B9-905F-6647-03DFB73484C6}"/>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28537490-569E-D745-1711-78DB544EA23A}"/>
              </a:ext>
            </a:extLst>
          </p:cNvPr>
          <p:cNvSpPr>
            <a:spLocks noGrp="1"/>
          </p:cNvSpPr>
          <p:nvPr>
            <p:ph type="sldNum" sz="quarter" idx="12"/>
          </p:nvPr>
        </p:nvSpPr>
        <p:spPr/>
        <p:txBody>
          <a:bodyPr/>
          <a:lstStyle/>
          <a:p>
            <a:fld id="{3D9D62B9-2DC1-4908-A6E9-94F909D4D0B6}" type="slidenum">
              <a:rPr lang="en-IN" smtClean="0"/>
              <a:t>‹#›</a:t>
            </a:fld>
            <a:endParaRPr lang="en-IN" dirty="0"/>
          </a:p>
        </p:txBody>
      </p:sp>
    </p:spTree>
    <p:extLst>
      <p:ext uri="{BB962C8B-B14F-4D97-AF65-F5344CB8AC3E}">
        <p14:creationId xmlns:p14="http://schemas.microsoft.com/office/powerpoint/2010/main" val="39799936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C905F-1A02-04D0-47FB-B66AED9E6AB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683AF36-03EA-CF25-1919-32D896650B8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710FB69-6D14-7E5F-8EE7-CCD8809542F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BD0F82D-D8A2-3B12-0BE0-3130A97C7B5A}"/>
              </a:ext>
            </a:extLst>
          </p:cNvPr>
          <p:cNvSpPr>
            <a:spLocks noGrp="1"/>
          </p:cNvSpPr>
          <p:nvPr>
            <p:ph type="dt" sz="half" idx="10"/>
          </p:nvPr>
        </p:nvSpPr>
        <p:spPr/>
        <p:txBody>
          <a:bodyPr/>
          <a:lstStyle/>
          <a:p>
            <a:fld id="{098D9ACE-CA0A-4E82-A510-80A6F7CD9DA6}" type="datetimeFigureOut">
              <a:rPr lang="en-IN" smtClean="0"/>
              <a:t>21-02-2026</a:t>
            </a:fld>
            <a:endParaRPr lang="en-IN" dirty="0"/>
          </a:p>
        </p:txBody>
      </p:sp>
      <p:sp>
        <p:nvSpPr>
          <p:cNvPr id="6" name="Footer Placeholder 5">
            <a:extLst>
              <a:ext uri="{FF2B5EF4-FFF2-40B4-BE49-F238E27FC236}">
                <a16:creationId xmlns:a16="http://schemas.microsoft.com/office/drawing/2014/main" id="{298731B0-F580-CFCE-C783-CFB11320EA72}"/>
              </a:ext>
            </a:extLst>
          </p:cNvPr>
          <p:cNvSpPr>
            <a:spLocks noGrp="1"/>
          </p:cNvSpPr>
          <p:nvPr>
            <p:ph type="ftr" sz="quarter" idx="11"/>
          </p:nvPr>
        </p:nvSpPr>
        <p:spPr/>
        <p:txBody>
          <a:bodyPr/>
          <a:lstStyle/>
          <a:p>
            <a:endParaRPr lang="en-IN" dirty="0"/>
          </a:p>
        </p:txBody>
      </p:sp>
      <p:sp>
        <p:nvSpPr>
          <p:cNvPr id="7" name="Slide Number Placeholder 6">
            <a:extLst>
              <a:ext uri="{FF2B5EF4-FFF2-40B4-BE49-F238E27FC236}">
                <a16:creationId xmlns:a16="http://schemas.microsoft.com/office/drawing/2014/main" id="{4FB0BC28-A9A4-9662-BE8F-27EA83B19052}"/>
              </a:ext>
            </a:extLst>
          </p:cNvPr>
          <p:cNvSpPr>
            <a:spLocks noGrp="1"/>
          </p:cNvSpPr>
          <p:nvPr>
            <p:ph type="sldNum" sz="quarter" idx="12"/>
          </p:nvPr>
        </p:nvSpPr>
        <p:spPr/>
        <p:txBody>
          <a:bodyPr/>
          <a:lstStyle/>
          <a:p>
            <a:fld id="{3D9D62B9-2DC1-4908-A6E9-94F909D4D0B6}" type="slidenum">
              <a:rPr lang="en-IN" smtClean="0"/>
              <a:t>‹#›</a:t>
            </a:fld>
            <a:endParaRPr lang="en-IN" dirty="0"/>
          </a:p>
        </p:txBody>
      </p:sp>
    </p:spTree>
    <p:extLst>
      <p:ext uri="{BB962C8B-B14F-4D97-AF65-F5344CB8AC3E}">
        <p14:creationId xmlns:p14="http://schemas.microsoft.com/office/powerpoint/2010/main" val="13207259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8F82B-5324-FC0A-785A-4CD7F854A06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231F220-6441-A271-756A-66FF40E968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8BF7BCD-1CDC-5836-17A5-D59751A1E6B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5BF88D7-1D2E-D424-3242-D59748C5399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8D20955-BC6E-0998-BDA6-6B71675455D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F0A388F-72DF-9D91-B818-FA44E0887961}"/>
              </a:ext>
            </a:extLst>
          </p:cNvPr>
          <p:cNvSpPr>
            <a:spLocks noGrp="1"/>
          </p:cNvSpPr>
          <p:nvPr>
            <p:ph type="dt" sz="half" idx="10"/>
          </p:nvPr>
        </p:nvSpPr>
        <p:spPr/>
        <p:txBody>
          <a:bodyPr/>
          <a:lstStyle/>
          <a:p>
            <a:fld id="{098D9ACE-CA0A-4E82-A510-80A6F7CD9DA6}" type="datetimeFigureOut">
              <a:rPr lang="en-IN" smtClean="0"/>
              <a:t>21-02-2026</a:t>
            </a:fld>
            <a:endParaRPr lang="en-IN" dirty="0"/>
          </a:p>
        </p:txBody>
      </p:sp>
      <p:sp>
        <p:nvSpPr>
          <p:cNvPr id="8" name="Footer Placeholder 7">
            <a:extLst>
              <a:ext uri="{FF2B5EF4-FFF2-40B4-BE49-F238E27FC236}">
                <a16:creationId xmlns:a16="http://schemas.microsoft.com/office/drawing/2014/main" id="{4C6F0534-2C0E-DCD1-016D-78A1EB5206C3}"/>
              </a:ext>
            </a:extLst>
          </p:cNvPr>
          <p:cNvSpPr>
            <a:spLocks noGrp="1"/>
          </p:cNvSpPr>
          <p:nvPr>
            <p:ph type="ftr" sz="quarter" idx="11"/>
          </p:nvPr>
        </p:nvSpPr>
        <p:spPr/>
        <p:txBody>
          <a:bodyPr/>
          <a:lstStyle/>
          <a:p>
            <a:endParaRPr lang="en-IN" dirty="0"/>
          </a:p>
        </p:txBody>
      </p:sp>
      <p:sp>
        <p:nvSpPr>
          <p:cNvPr id="9" name="Slide Number Placeholder 8">
            <a:extLst>
              <a:ext uri="{FF2B5EF4-FFF2-40B4-BE49-F238E27FC236}">
                <a16:creationId xmlns:a16="http://schemas.microsoft.com/office/drawing/2014/main" id="{5E8A7A7D-16E0-BDFC-D522-1E12E5566FF9}"/>
              </a:ext>
            </a:extLst>
          </p:cNvPr>
          <p:cNvSpPr>
            <a:spLocks noGrp="1"/>
          </p:cNvSpPr>
          <p:nvPr>
            <p:ph type="sldNum" sz="quarter" idx="12"/>
          </p:nvPr>
        </p:nvSpPr>
        <p:spPr/>
        <p:txBody>
          <a:bodyPr/>
          <a:lstStyle/>
          <a:p>
            <a:fld id="{3D9D62B9-2DC1-4908-A6E9-94F909D4D0B6}" type="slidenum">
              <a:rPr lang="en-IN" smtClean="0"/>
              <a:t>‹#›</a:t>
            </a:fld>
            <a:endParaRPr lang="en-IN" dirty="0"/>
          </a:p>
        </p:txBody>
      </p:sp>
    </p:spTree>
    <p:extLst>
      <p:ext uri="{BB962C8B-B14F-4D97-AF65-F5344CB8AC3E}">
        <p14:creationId xmlns:p14="http://schemas.microsoft.com/office/powerpoint/2010/main" val="2565682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88CDC-C55B-92C2-210E-CA159242F4C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2BC427A-26D5-874E-F24C-7379336FA3A6}"/>
              </a:ext>
            </a:extLst>
          </p:cNvPr>
          <p:cNvSpPr>
            <a:spLocks noGrp="1"/>
          </p:cNvSpPr>
          <p:nvPr>
            <p:ph type="dt" sz="half" idx="10"/>
          </p:nvPr>
        </p:nvSpPr>
        <p:spPr/>
        <p:txBody>
          <a:bodyPr/>
          <a:lstStyle/>
          <a:p>
            <a:fld id="{098D9ACE-CA0A-4E82-A510-80A6F7CD9DA6}" type="datetimeFigureOut">
              <a:rPr lang="en-IN" smtClean="0"/>
              <a:t>21-02-2026</a:t>
            </a:fld>
            <a:endParaRPr lang="en-IN" dirty="0"/>
          </a:p>
        </p:txBody>
      </p:sp>
      <p:sp>
        <p:nvSpPr>
          <p:cNvPr id="4" name="Footer Placeholder 3">
            <a:extLst>
              <a:ext uri="{FF2B5EF4-FFF2-40B4-BE49-F238E27FC236}">
                <a16:creationId xmlns:a16="http://schemas.microsoft.com/office/drawing/2014/main" id="{20EC5591-707E-16EB-866C-8F04CE596D9C}"/>
              </a:ext>
            </a:extLst>
          </p:cNvPr>
          <p:cNvSpPr>
            <a:spLocks noGrp="1"/>
          </p:cNvSpPr>
          <p:nvPr>
            <p:ph type="ftr" sz="quarter" idx="11"/>
          </p:nvPr>
        </p:nvSpPr>
        <p:spPr/>
        <p:txBody>
          <a:bodyPr/>
          <a:lstStyle/>
          <a:p>
            <a:endParaRPr lang="en-IN" dirty="0"/>
          </a:p>
        </p:txBody>
      </p:sp>
      <p:sp>
        <p:nvSpPr>
          <p:cNvPr id="5" name="Slide Number Placeholder 4">
            <a:extLst>
              <a:ext uri="{FF2B5EF4-FFF2-40B4-BE49-F238E27FC236}">
                <a16:creationId xmlns:a16="http://schemas.microsoft.com/office/drawing/2014/main" id="{9BB7C6F7-EC3D-D009-817A-30825D661770}"/>
              </a:ext>
            </a:extLst>
          </p:cNvPr>
          <p:cNvSpPr>
            <a:spLocks noGrp="1"/>
          </p:cNvSpPr>
          <p:nvPr>
            <p:ph type="sldNum" sz="quarter" idx="12"/>
          </p:nvPr>
        </p:nvSpPr>
        <p:spPr/>
        <p:txBody>
          <a:bodyPr/>
          <a:lstStyle/>
          <a:p>
            <a:fld id="{3D9D62B9-2DC1-4908-A6E9-94F909D4D0B6}" type="slidenum">
              <a:rPr lang="en-IN" smtClean="0"/>
              <a:t>‹#›</a:t>
            </a:fld>
            <a:endParaRPr lang="en-IN" dirty="0"/>
          </a:p>
        </p:txBody>
      </p:sp>
    </p:spTree>
    <p:extLst>
      <p:ext uri="{BB962C8B-B14F-4D97-AF65-F5344CB8AC3E}">
        <p14:creationId xmlns:p14="http://schemas.microsoft.com/office/powerpoint/2010/main" val="32716247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7394E1-7E39-EEA1-FD72-183B9A55FCD7}"/>
              </a:ext>
            </a:extLst>
          </p:cNvPr>
          <p:cNvSpPr>
            <a:spLocks noGrp="1"/>
          </p:cNvSpPr>
          <p:nvPr>
            <p:ph type="dt" sz="half" idx="10"/>
          </p:nvPr>
        </p:nvSpPr>
        <p:spPr/>
        <p:txBody>
          <a:bodyPr/>
          <a:lstStyle/>
          <a:p>
            <a:fld id="{098D9ACE-CA0A-4E82-A510-80A6F7CD9DA6}" type="datetimeFigureOut">
              <a:rPr lang="en-IN" smtClean="0"/>
              <a:t>21-02-2026</a:t>
            </a:fld>
            <a:endParaRPr lang="en-IN" dirty="0"/>
          </a:p>
        </p:txBody>
      </p:sp>
      <p:sp>
        <p:nvSpPr>
          <p:cNvPr id="3" name="Footer Placeholder 2">
            <a:extLst>
              <a:ext uri="{FF2B5EF4-FFF2-40B4-BE49-F238E27FC236}">
                <a16:creationId xmlns:a16="http://schemas.microsoft.com/office/drawing/2014/main" id="{61007693-8EE1-1321-DC6D-DE45E4B6D98C}"/>
              </a:ext>
            </a:extLst>
          </p:cNvPr>
          <p:cNvSpPr>
            <a:spLocks noGrp="1"/>
          </p:cNvSpPr>
          <p:nvPr>
            <p:ph type="ftr" sz="quarter" idx="11"/>
          </p:nvPr>
        </p:nvSpPr>
        <p:spPr/>
        <p:txBody>
          <a:bodyPr/>
          <a:lstStyle/>
          <a:p>
            <a:endParaRPr lang="en-IN" dirty="0"/>
          </a:p>
        </p:txBody>
      </p:sp>
      <p:sp>
        <p:nvSpPr>
          <p:cNvPr id="4" name="Slide Number Placeholder 3">
            <a:extLst>
              <a:ext uri="{FF2B5EF4-FFF2-40B4-BE49-F238E27FC236}">
                <a16:creationId xmlns:a16="http://schemas.microsoft.com/office/drawing/2014/main" id="{9E221850-9667-3547-B8DD-3BBB9660795C}"/>
              </a:ext>
            </a:extLst>
          </p:cNvPr>
          <p:cNvSpPr>
            <a:spLocks noGrp="1"/>
          </p:cNvSpPr>
          <p:nvPr>
            <p:ph type="sldNum" sz="quarter" idx="12"/>
          </p:nvPr>
        </p:nvSpPr>
        <p:spPr/>
        <p:txBody>
          <a:bodyPr/>
          <a:lstStyle/>
          <a:p>
            <a:fld id="{3D9D62B9-2DC1-4908-A6E9-94F909D4D0B6}" type="slidenum">
              <a:rPr lang="en-IN" smtClean="0"/>
              <a:t>‹#›</a:t>
            </a:fld>
            <a:endParaRPr lang="en-IN" dirty="0"/>
          </a:p>
        </p:txBody>
      </p:sp>
    </p:spTree>
    <p:extLst>
      <p:ext uri="{BB962C8B-B14F-4D97-AF65-F5344CB8AC3E}">
        <p14:creationId xmlns:p14="http://schemas.microsoft.com/office/powerpoint/2010/main" val="36510486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541C7-9082-F2DB-8006-5B58E2F9E28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391079A-37BF-C224-893F-76FD661934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DE62144-283A-FB31-EE59-BBDFFE8960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A9A077B-C3F7-C30B-F692-35F1240B6D9B}"/>
              </a:ext>
            </a:extLst>
          </p:cNvPr>
          <p:cNvSpPr>
            <a:spLocks noGrp="1"/>
          </p:cNvSpPr>
          <p:nvPr>
            <p:ph type="dt" sz="half" idx="10"/>
          </p:nvPr>
        </p:nvSpPr>
        <p:spPr/>
        <p:txBody>
          <a:bodyPr/>
          <a:lstStyle/>
          <a:p>
            <a:fld id="{098D9ACE-CA0A-4E82-A510-80A6F7CD9DA6}" type="datetimeFigureOut">
              <a:rPr lang="en-IN" smtClean="0"/>
              <a:t>21-02-2026</a:t>
            </a:fld>
            <a:endParaRPr lang="en-IN" dirty="0"/>
          </a:p>
        </p:txBody>
      </p:sp>
      <p:sp>
        <p:nvSpPr>
          <p:cNvPr id="6" name="Footer Placeholder 5">
            <a:extLst>
              <a:ext uri="{FF2B5EF4-FFF2-40B4-BE49-F238E27FC236}">
                <a16:creationId xmlns:a16="http://schemas.microsoft.com/office/drawing/2014/main" id="{3B152DF8-5D29-AE96-BDFB-FEAA5BFBA48F}"/>
              </a:ext>
            </a:extLst>
          </p:cNvPr>
          <p:cNvSpPr>
            <a:spLocks noGrp="1"/>
          </p:cNvSpPr>
          <p:nvPr>
            <p:ph type="ftr" sz="quarter" idx="11"/>
          </p:nvPr>
        </p:nvSpPr>
        <p:spPr/>
        <p:txBody>
          <a:bodyPr/>
          <a:lstStyle/>
          <a:p>
            <a:endParaRPr lang="en-IN" dirty="0"/>
          </a:p>
        </p:txBody>
      </p:sp>
      <p:sp>
        <p:nvSpPr>
          <p:cNvPr id="7" name="Slide Number Placeholder 6">
            <a:extLst>
              <a:ext uri="{FF2B5EF4-FFF2-40B4-BE49-F238E27FC236}">
                <a16:creationId xmlns:a16="http://schemas.microsoft.com/office/drawing/2014/main" id="{3C289E80-5E30-4601-78B4-12F70C2343DE}"/>
              </a:ext>
            </a:extLst>
          </p:cNvPr>
          <p:cNvSpPr>
            <a:spLocks noGrp="1"/>
          </p:cNvSpPr>
          <p:nvPr>
            <p:ph type="sldNum" sz="quarter" idx="12"/>
          </p:nvPr>
        </p:nvSpPr>
        <p:spPr/>
        <p:txBody>
          <a:bodyPr/>
          <a:lstStyle/>
          <a:p>
            <a:fld id="{3D9D62B9-2DC1-4908-A6E9-94F909D4D0B6}" type="slidenum">
              <a:rPr lang="en-IN" smtClean="0"/>
              <a:t>‹#›</a:t>
            </a:fld>
            <a:endParaRPr lang="en-IN" dirty="0"/>
          </a:p>
        </p:txBody>
      </p:sp>
    </p:spTree>
    <p:extLst>
      <p:ext uri="{BB962C8B-B14F-4D97-AF65-F5344CB8AC3E}">
        <p14:creationId xmlns:p14="http://schemas.microsoft.com/office/powerpoint/2010/main" val="5221619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3558A-ED05-F9E6-65E6-FD3C3038BB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3EA695F-10D1-D12F-D233-555F997482F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F19DADC-B363-F290-FCEF-61181B0FFE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8DB3AC-29B9-AD3C-3AD2-A594BD2D22B6}"/>
              </a:ext>
            </a:extLst>
          </p:cNvPr>
          <p:cNvSpPr>
            <a:spLocks noGrp="1"/>
          </p:cNvSpPr>
          <p:nvPr>
            <p:ph type="dt" sz="half" idx="10"/>
          </p:nvPr>
        </p:nvSpPr>
        <p:spPr/>
        <p:txBody>
          <a:bodyPr/>
          <a:lstStyle/>
          <a:p>
            <a:fld id="{098D9ACE-CA0A-4E82-A510-80A6F7CD9DA6}" type="datetimeFigureOut">
              <a:rPr lang="en-IN" smtClean="0"/>
              <a:t>21-02-2026</a:t>
            </a:fld>
            <a:endParaRPr lang="en-IN" dirty="0"/>
          </a:p>
        </p:txBody>
      </p:sp>
      <p:sp>
        <p:nvSpPr>
          <p:cNvPr id="6" name="Footer Placeholder 5">
            <a:extLst>
              <a:ext uri="{FF2B5EF4-FFF2-40B4-BE49-F238E27FC236}">
                <a16:creationId xmlns:a16="http://schemas.microsoft.com/office/drawing/2014/main" id="{D81C175F-AC9D-B600-E628-EB6A782342A8}"/>
              </a:ext>
            </a:extLst>
          </p:cNvPr>
          <p:cNvSpPr>
            <a:spLocks noGrp="1"/>
          </p:cNvSpPr>
          <p:nvPr>
            <p:ph type="ftr" sz="quarter" idx="11"/>
          </p:nvPr>
        </p:nvSpPr>
        <p:spPr/>
        <p:txBody>
          <a:bodyPr/>
          <a:lstStyle/>
          <a:p>
            <a:endParaRPr lang="en-IN" dirty="0"/>
          </a:p>
        </p:txBody>
      </p:sp>
      <p:sp>
        <p:nvSpPr>
          <p:cNvPr id="7" name="Slide Number Placeholder 6">
            <a:extLst>
              <a:ext uri="{FF2B5EF4-FFF2-40B4-BE49-F238E27FC236}">
                <a16:creationId xmlns:a16="http://schemas.microsoft.com/office/drawing/2014/main" id="{EC42BAA2-2765-7D9F-EA4F-A84F71BC0D39}"/>
              </a:ext>
            </a:extLst>
          </p:cNvPr>
          <p:cNvSpPr>
            <a:spLocks noGrp="1"/>
          </p:cNvSpPr>
          <p:nvPr>
            <p:ph type="sldNum" sz="quarter" idx="12"/>
          </p:nvPr>
        </p:nvSpPr>
        <p:spPr/>
        <p:txBody>
          <a:bodyPr/>
          <a:lstStyle/>
          <a:p>
            <a:fld id="{3D9D62B9-2DC1-4908-A6E9-94F909D4D0B6}" type="slidenum">
              <a:rPr lang="en-IN" smtClean="0"/>
              <a:t>‹#›</a:t>
            </a:fld>
            <a:endParaRPr lang="en-IN" dirty="0"/>
          </a:p>
        </p:txBody>
      </p:sp>
    </p:spTree>
    <p:extLst>
      <p:ext uri="{BB962C8B-B14F-4D97-AF65-F5344CB8AC3E}">
        <p14:creationId xmlns:p14="http://schemas.microsoft.com/office/powerpoint/2010/main" val="514795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67D99-14C9-AC90-47D8-4CF4D98FF4C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CCC7E18-8490-2F1F-FEC1-FD1031E186E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7EDED33-7E94-495C-8A3E-F69A1A2441B0}"/>
              </a:ext>
            </a:extLst>
          </p:cNvPr>
          <p:cNvSpPr>
            <a:spLocks noGrp="1"/>
          </p:cNvSpPr>
          <p:nvPr>
            <p:ph type="dt" sz="half" idx="10"/>
          </p:nvPr>
        </p:nvSpPr>
        <p:spPr/>
        <p:txBody>
          <a:bodyPr/>
          <a:lstStyle/>
          <a:p>
            <a:fld id="{098D9ACE-CA0A-4E82-A510-80A6F7CD9DA6}" type="datetimeFigureOut">
              <a:rPr lang="en-IN" smtClean="0"/>
              <a:t>21-02-2026</a:t>
            </a:fld>
            <a:endParaRPr lang="en-IN" dirty="0"/>
          </a:p>
        </p:txBody>
      </p:sp>
      <p:sp>
        <p:nvSpPr>
          <p:cNvPr id="5" name="Footer Placeholder 4">
            <a:extLst>
              <a:ext uri="{FF2B5EF4-FFF2-40B4-BE49-F238E27FC236}">
                <a16:creationId xmlns:a16="http://schemas.microsoft.com/office/drawing/2014/main" id="{C86303D9-33AF-31AF-5957-EA5652375590}"/>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745E1C5C-40CB-84C9-79BF-87E4A58A57E4}"/>
              </a:ext>
            </a:extLst>
          </p:cNvPr>
          <p:cNvSpPr>
            <a:spLocks noGrp="1"/>
          </p:cNvSpPr>
          <p:nvPr>
            <p:ph type="sldNum" sz="quarter" idx="12"/>
          </p:nvPr>
        </p:nvSpPr>
        <p:spPr/>
        <p:txBody>
          <a:bodyPr/>
          <a:lstStyle/>
          <a:p>
            <a:fld id="{3D9D62B9-2DC1-4908-A6E9-94F909D4D0B6}" type="slidenum">
              <a:rPr lang="en-IN" smtClean="0"/>
              <a:t>‹#›</a:t>
            </a:fld>
            <a:endParaRPr lang="en-IN" dirty="0"/>
          </a:p>
        </p:txBody>
      </p:sp>
    </p:spTree>
    <p:extLst>
      <p:ext uri="{BB962C8B-B14F-4D97-AF65-F5344CB8AC3E}">
        <p14:creationId xmlns:p14="http://schemas.microsoft.com/office/powerpoint/2010/main" val="9694777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32CCA3-E024-0651-EF16-1F613446BFC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C23D472-946C-78D0-2433-5F306996F50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8AFA671-5A08-6919-EB19-630AA7F1643F}"/>
              </a:ext>
            </a:extLst>
          </p:cNvPr>
          <p:cNvSpPr>
            <a:spLocks noGrp="1"/>
          </p:cNvSpPr>
          <p:nvPr>
            <p:ph type="dt" sz="half" idx="10"/>
          </p:nvPr>
        </p:nvSpPr>
        <p:spPr/>
        <p:txBody>
          <a:bodyPr/>
          <a:lstStyle/>
          <a:p>
            <a:fld id="{098D9ACE-CA0A-4E82-A510-80A6F7CD9DA6}" type="datetimeFigureOut">
              <a:rPr lang="en-IN" smtClean="0"/>
              <a:t>21-02-2026</a:t>
            </a:fld>
            <a:endParaRPr lang="en-IN" dirty="0"/>
          </a:p>
        </p:txBody>
      </p:sp>
      <p:sp>
        <p:nvSpPr>
          <p:cNvPr id="5" name="Footer Placeholder 4">
            <a:extLst>
              <a:ext uri="{FF2B5EF4-FFF2-40B4-BE49-F238E27FC236}">
                <a16:creationId xmlns:a16="http://schemas.microsoft.com/office/drawing/2014/main" id="{87025F46-A18F-333B-0EF1-63FDACCBA38D}"/>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2ED5791B-6305-1A66-D911-BBDE3C9C79AB}"/>
              </a:ext>
            </a:extLst>
          </p:cNvPr>
          <p:cNvSpPr>
            <a:spLocks noGrp="1"/>
          </p:cNvSpPr>
          <p:nvPr>
            <p:ph type="sldNum" sz="quarter" idx="12"/>
          </p:nvPr>
        </p:nvSpPr>
        <p:spPr/>
        <p:txBody>
          <a:bodyPr/>
          <a:lstStyle/>
          <a:p>
            <a:fld id="{3D9D62B9-2DC1-4908-A6E9-94F909D4D0B6}" type="slidenum">
              <a:rPr lang="en-IN" smtClean="0"/>
              <a:t>‹#›</a:t>
            </a:fld>
            <a:endParaRPr lang="en-IN" dirty="0"/>
          </a:p>
        </p:txBody>
      </p:sp>
    </p:spTree>
    <p:extLst>
      <p:ext uri="{BB962C8B-B14F-4D97-AF65-F5344CB8AC3E}">
        <p14:creationId xmlns:p14="http://schemas.microsoft.com/office/powerpoint/2010/main" val="31300714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5FFF6B-FB8C-30F4-26DC-F1A27403072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58AFC31-11ED-E354-1118-2095C2F5D00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18144AA-058E-065A-0473-3E159E15D4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98D9ACE-CA0A-4E82-A510-80A6F7CD9DA6}" type="datetimeFigureOut">
              <a:rPr lang="en-IN" smtClean="0"/>
              <a:t>21-02-2026</a:t>
            </a:fld>
            <a:endParaRPr lang="en-IN" dirty="0"/>
          </a:p>
        </p:txBody>
      </p:sp>
      <p:sp>
        <p:nvSpPr>
          <p:cNvPr id="5" name="Footer Placeholder 4">
            <a:extLst>
              <a:ext uri="{FF2B5EF4-FFF2-40B4-BE49-F238E27FC236}">
                <a16:creationId xmlns:a16="http://schemas.microsoft.com/office/drawing/2014/main" id="{76F203E9-E615-D01F-E0EB-F33470A4E45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dirty="0"/>
          </a:p>
        </p:txBody>
      </p:sp>
      <p:sp>
        <p:nvSpPr>
          <p:cNvPr id="6" name="Slide Number Placeholder 5">
            <a:extLst>
              <a:ext uri="{FF2B5EF4-FFF2-40B4-BE49-F238E27FC236}">
                <a16:creationId xmlns:a16="http://schemas.microsoft.com/office/drawing/2014/main" id="{3CEC6D6C-1241-E551-47A0-B6318760D19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D9D62B9-2DC1-4908-A6E9-94F909D4D0B6}" type="slidenum">
              <a:rPr lang="en-IN" smtClean="0"/>
              <a:t>‹#›</a:t>
            </a:fld>
            <a:endParaRPr lang="en-IN" dirty="0"/>
          </a:p>
        </p:txBody>
      </p:sp>
    </p:spTree>
    <p:extLst>
      <p:ext uri="{BB962C8B-B14F-4D97-AF65-F5344CB8AC3E}">
        <p14:creationId xmlns:p14="http://schemas.microsoft.com/office/powerpoint/2010/main" val="686668246"/>
      </p:ext>
    </p:extLst>
  </p:cSld>
  <p:clrMap bg1="lt1" tx1="dk1" bg2="lt2" tx2="dk2" accent1="accent1" accent2="accent2" accent3="accent3" accent4="accent4" accent5="accent5" accent6="accent6" hlink="hlink" folHlink="folHlink"/>
  <p:sldLayoutIdLst>
    <p:sldLayoutId id="2147483788" r:id="rId1"/>
    <p:sldLayoutId id="2147483789" r:id="rId2"/>
    <p:sldLayoutId id="2147483790" r:id="rId3"/>
    <p:sldLayoutId id="2147483791" r:id="rId4"/>
    <p:sldLayoutId id="2147483792" r:id="rId5"/>
    <p:sldLayoutId id="2147483793" r:id="rId6"/>
    <p:sldLayoutId id="2147483794" r:id="rId7"/>
    <p:sldLayoutId id="2147483795" r:id="rId8"/>
    <p:sldLayoutId id="2147483796" r:id="rId9"/>
    <p:sldLayoutId id="2147483797" r:id="rId10"/>
    <p:sldLayoutId id="21474837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google.com/url?sa=i&amp;url=https%3A%2F%2Fwww.workassist.in%2Fblog%2F7-signs-of-bad-leadership-steps-to-become-a-good-leader&amp;psig=AOvVaw3QXsuUvtOqjUdmTtrqGb5i&amp;ust=1770749862899000&amp;source=images&amp;cd=vfe&amp;opi=89978449&amp;ved=0CBUQjRxqFwoTCOj9i7iLzZIDFQAAAAAdAAAAABAi"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books.google.com/books?hl=en&amp;lr=&amp;id=fm7fEAAAQBAJ&amp;oi=fnd&amp;pg=PA1&amp;dq=Mid+Staffordshire+NHS+Foundation+Trust+(UK)+-+One+of+the+biggest+healthcare+quality+failures+in+the+UK&amp;ots=BDpE8EiEru&amp;sig=i47KT4jBQBRCPOOQfr34gRxSXPg" TargetMode="External"/><Relationship Id="rId3" Type="http://schemas.openxmlformats.org/officeDocument/2006/relationships/hyperlink" Target="https://thirlwall.public-inquiry.uk/wp-content/uploads/thirlwall-evidence/INQ0102624%20-%20Expert%20Report%20of%20Mary%20Dixon-Woods.pdf" TargetMode="External"/><Relationship Id="rId7" Type="http://schemas.openxmlformats.org/officeDocument/2006/relationships/hyperlink" Target="https://www.bmj.com/content/380/bmj.p513" TargetMode="External"/><Relationship Id="rId12" Type="http://schemas.openxmlformats.org/officeDocument/2006/relationships/hyperlink" Target="https://scholar.google.com/scholar?output=instlink&amp;q=info:fmTs0_BEKhwJ:scholar.google.com/&amp;hl=en&amp;as_sdt=0,5&amp;as_ylo=2022&amp;scillfp=6149286516753429591&amp;oi=lle" TargetMode="External"/><Relationship Id="rId2" Type="http://schemas.openxmlformats.org/officeDocument/2006/relationships/hyperlink" Target="https://library.oapen.org/bitstream/handle/20.500.12657/77092/how-did-britain-come-to-this.pdf?sequence=1#page=20" TargetMode="External"/><Relationship Id="rId1" Type="http://schemas.openxmlformats.org/officeDocument/2006/relationships/slideLayout" Target="../slideLayouts/slideLayout2.xml"/><Relationship Id="rId6" Type="http://schemas.openxmlformats.org/officeDocument/2006/relationships/hyperlink" Target="https://swfhealthsocial.co.uk/wp-content/uploads/2023/04/rise_and_decline_of_the_nhs_april_2023.pdf" TargetMode="External"/><Relationship Id="rId11" Type="http://schemas.openxmlformats.org/officeDocument/2006/relationships/hyperlink" Target="https://pmc.ncbi.nlm.nih.gov/articles/PMC8514562/pdf/nihms-1651282.pdf" TargetMode="External"/><Relationship Id="rId5" Type="http://schemas.openxmlformats.org/officeDocument/2006/relationships/hyperlink" Target="https://academic.oup.com/eurpub/article-pdf/doi/10.1093/eurpub/ckad181/56588081/ckad181.pdf" TargetMode="External"/><Relationship Id="rId10" Type="http://schemas.openxmlformats.org/officeDocument/2006/relationships/hyperlink" Target="https://www.taylorfrancis.com/books/mono/10.4324/9781003332428/failures-health-social-care-neil-small" TargetMode="External"/><Relationship Id="rId4" Type="http://schemas.openxmlformats.org/officeDocument/2006/relationships/hyperlink" Target="https://www.ncbi.nlm.nih.gov/books/NBK597035/" TargetMode="External"/><Relationship Id="rId9" Type="http://schemas.openxmlformats.org/officeDocument/2006/relationships/hyperlink" Target="https://pure.hud.ac.uk/ws/files/47396470/Corporatising_Compassion_main_document.pdf"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65C93-0E6D-DA53-4027-1D7A6AE1EAD5}"/>
              </a:ext>
            </a:extLst>
          </p:cNvPr>
          <p:cNvSpPr>
            <a:spLocks noGrp="1"/>
          </p:cNvSpPr>
          <p:nvPr>
            <p:ph type="ctrTitle"/>
          </p:nvPr>
        </p:nvSpPr>
        <p:spPr>
          <a:xfrm>
            <a:off x="2246083" y="1513697"/>
            <a:ext cx="6815669" cy="1515533"/>
          </a:xfrm>
        </p:spPr>
        <p:txBody>
          <a:bodyPr>
            <a:normAutofit fontScale="90000"/>
          </a:bodyPr>
          <a:lstStyle/>
          <a:p>
            <a:br>
              <a:rPr lang="en-GB" sz="1800" b="1" dirty="0"/>
            </a:br>
            <a:br>
              <a:rPr lang="en-GB" sz="1800" b="1" dirty="0"/>
            </a:br>
            <a:br>
              <a:rPr lang="en-GB" sz="1800" b="1" dirty="0"/>
            </a:br>
            <a:br>
              <a:rPr lang="en-GB" sz="1800" b="1" dirty="0"/>
            </a:br>
            <a:br>
              <a:rPr lang="en-GB" sz="1800" b="1" dirty="0"/>
            </a:br>
            <a:br>
              <a:rPr lang="en-GB" sz="1800" b="1" dirty="0"/>
            </a:br>
            <a:br>
              <a:rPr lang="en-GB" sz="1800" b="1" dirty="0"/>
            </a:br>
            <a:r>
              <a:rPr lang="en-GB" sz="2700" b="1" dirty="0">
                <a:latin typeface="Arial" panose="020B0604020202020204" pitchFamily="34" charset="0"/>
                <a:cs typeface="Arial" panose="020B0604020202020204" pitchFamily="34" charset="0"/>
              </a:rPr>
              <a:t>PROGRAMME: MSC PUBLIC HEALTH AND SOCIAL CARE IN PRACTICE</a:t>
            </a:r>
            <a:br>
              <a:rPr lang="en-IN" sz="2700" dirty="0">
                <a:latin typeface="Arial" panose="020B0604020202020204" pitchFamily="34" charset="0"/>
                <a:cs typeface="Arial" panose="020B0604020202020204" pitchFamily="34" charset="0"/>
              </a:rPr>
            </a:br>
            <a:r>
              <a:rPr lang="en-GB" sz="2700" b="1" dirty="0">
                <a:latin typeface="Arial" panose="020B0604020202020204" pitchFamily="34" charset="0"/>
                <a:cs typeface="Arial" panose="020B0604020202020204" pitchFamily="34" charset="0"/>
              </a:rPr>
              <a:t>MODULE: QUALITY ASSURANCE AND SERVICE IMPROVEMENTS </a:t>
            </a:r>
            <a:br>
              <a:rPr lang="en-IN" sz="2700" dirty="0">
                <a:latin typeface="Arial" panose="020B0604020202020204" pitchFamily="34" charset="0"/>
                <a:cs typeface="Arial" panose="020B0604020202020204" pitchFamily="34" charset="0"/>
              </a:rPr>
            </a:br>
            <a:r>
              <a:rPr lang="en-GB" sz="2700" b="1" dirty="0">
                <a:latin typeface="Arial" panose="020B0604020202020204" pitchFamily="34" charset="0"/>
                <a:cs typeface="Arial" panose="020B0604020202020204" pitchFamily="34" charset="0"/>
              </a:rPr>
              <a:t> </a:t>
            </a:r>
            <a:br>
              <a:rPr lang="en-IN" sz="2700" dirty="0">
                <a:latin typeface="Arial" panose="020B0604020202020204" pitchFamily="34" charset="0"/>
                <a:cs typeface="Arial" panose="020B0604020202020204" pitchFamily="34" charset="0"/>
              </a:rPr>
            </a:br>
            <a:br>
              <a:rPr lang="en-IN" sz="1800" dirty="0">
                <a:latin typeface="Arial" panose="020B0604020202020204" pitchFamily="34" charset="0"/>
                <a:cs typeface="Arial" panose="020B0604020202020204" pitchFamily="34" charset="0"/>
              </a:rPr>
            </a:br>
            <a:endParaRPr lang="en-IN" sz="18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B74943F0-8F9B-E462-813E-909B28B2049F}"/>
              </a:ext>
            </a:extLst>
          </p:cNvPr>
          <p:cNvSpPr>
            <a:spLocks noGrp="1"/>
          </p:cNvSpPr>
          <p:nvPr>
            <p:ph type="subTitle" idx="1"/>
          </p:nvPr>
        </p:nvSpPr>
        <p:spPr>
          <a:xfrm>
            <a:off x="1190774" y="3217663"/>
            <a:ext cx="9144000" cy="1655762"/>
          </a:xfrm>
        </p:spPr>
        <p:txBody>
          <a:bodyPr>
            <a:normAutofit/>
          </a:bodyPr>
          <a:lstStyle/>
          <a:p>
            <a:r>
              <a:rPr lang="en-GB" sz="2400" b="1" dirty="0">
                <a:latin typeface="Arial" panose="020B0604020202020204" pitchFamily="34" charset="0"/>
                <a:cs typeface="Arial" panose="020B0604020202020204" pitchFamily="34" charset="0"/>
              </a:rPr>
              <a:t>INDIVIDUAL PRESENTATION</a:t>
            </a:r>
            <a:endParaRPr lang="en-IN"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9927907-EF8B-B2C8-0AB8-F05CD8713925}"/>
              </a:ext>
            </a:extLst>
          </p:cNvPr>
          <p:cNvSpPr txBox="1"/>
          <p:nvPr/>
        </p:nvSpPr>
        <p:spPr>
          <a:xfrm>
            <a:off x="642257" y="4702629"/>
            <a:ext cx="8726363" cy="1200329"/>
          </a:xfrm>
          <a:prstGeom prst="rect">
            <a:avLst/>
          </a:prstGeom>
          <a:noFill/>
        </p:spPr>
        <p:txBody>
          <a:bodyPr wrap="none" rtlCol="0">
            <a:spAutoFit/>
          </a:bodyPr>
          <a:lstStyle/>
          <a:p>
            <a:r>
              <a:rPr lang="en-US" b="1" dirty="0"/>
              <a:t>Student Name : Riddhi Patel</a:t>
            </a:r>
          </a:p>
          <a:p>
            <a:r>
              <a:rPr lang="en-US" b="1" dirty="0"/>
              <a:t> Student number : 2506528</a:t>
            </a:r>
          </a:p>
          <a:p>
            <a:r>
              <a:rPr lang="en-US" b="1" dirty="0"/>
              <a:t> Module code and title : Quality Assurance and Service Improvements (LCHS7006) </a:t>
            </a:r>
          </a:p>
          <a:p>
            <a:r>
              <a:rPr lang="en-US" b="1" dirty="0"/>
              <a:t>Lecturer Name : Dr. fahad khan</a:t>
            </a:r>
            <a:endParaRPr lang="en-IN" b="1" dirty="0"/>
          </a:p>
        </p:txBody>
      </p:sp>
    </p:spTree>
    <p:extLst>
      <p:ext uri="{BB962C8B-B14F-4D97-AF65-F5344CB8AC3E}">
        <p14:creationId xmlns:p14="http://schemas.microsoft.com/office/powerpoint/2010/main" val="1116627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1026" name="Picture 2" descr="Professional NHS healthcare quality presentation title slide background">
            <a:extLst>
              <a:ext uri="{FF2B5EF4-FFF2-40B4-BE49-F238E27FC236}">
                <a16:creationId xmlns:a16="http://schemas.microsoft.com/office/drawing/2014/main" id="{A63FC13A-4F64-678D-AC56-011D0ECEA80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b="19"/>
          <a:stretch>
            <a:fillRect/>
          </a:stretch>
        </p:blipFill>
        <p:spPr bwMode="auto">
          <a:xfrm>
            <a:off x="20" y="3281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9397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CB984-E6A3-64AF-4DC3-1E1DC6DD8170}"/>
              </a:ext>
            </a:extLst>
          </p:cNvPr>
          <p:cNvSpPr>
            <a:spLocks noGrp="1"/>
          </p:cNvSpPr>
          <p:nvPr>
            <p:ph type="title"/>
          </p:nvPr>
        </p:nvSpPr>
        <p:spPr/>
        <p:txBody>
          <a:bodyPr>
            <a:normAutofit fontScale="90000"/>
          </a:bodyPr>
          <a:lstStyle/>
          <a:p>
            <a:br>
              <a:rPr lang="en-GB" b="1" dirty="0"/>
            </a:br>
            <a:r>
              <a:rPr lang="en-GB" b="1" dirty="0">
                <a:latin typeface="Arial" panose="020B0604020202020204" pitchFamily="34" charset="0"/>
                <a:cs typeface="Arial" panose="020B0604020202020204" pitchFamily="34" charset="0"/>
              </a:rPr>
              <a:t>Case Study Overview</a:t>
            </a:r>
            <a:br>
              <a:rPr lang="en-IN" b="1"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1F962CC-FEC6-7F42-4605-C1BA03DFBE96}"/>
              </a:ext>
            </a:extLst>
          </p:cNvPr>
          <p:cNvSpPr>
            <a:spLocks noGrp="1"/>
          </p:cNvSpPr>
          <p:nvPr>
            <p:ph idx="1"/>
          </p:nvPr>
        </p:nvSpPr>
        <p:spPr>
          <a:xfrm>
            <a:off x="512379" y="1678700"/>
            <a:ext cx="5583621" cy="3911326"/>
          </a:xfrm>
        </p:spPr>
        <p:txBody>
          <a:bodyPr>
            <a:normAutofit fontScale="92500" lnSpcReduction="20000"/>
          </a:bodyPr>
          <a:lstStyle/>
          <a:p>
            <a:pPr lvl="0" algn="just"/>
            <a:r>
              <a:rPr lang="en-GB" sz="2300" dirty="0">
                <a:latin typeface="+mj-lt"/>
                <a:cs typeface="Arial" panose="020B0604020202020204" pitchFamily="34" charset="0"/>
              </a:rPr>
              <a:t>Mid Staffordshire NHS Foundation Trust (UK) is evaluated between 2005 and 2009 (Francis, 2013)</a:t>
            </a:r>
            <a:endParaRPr lang="en-IN" sz="2300" dirty="0">
              <a:latin typeface="+mj-lt"/>
              <a:cs typeface="Arial" panose="020B0604020202020204" pitchFamily="34" charset="0"/>
            </a:endParaRPr>
          </a:p>
          <a:p>
            <a:pPr lvl="0" algn="just"/>
            <a:r>
              <a:rPr lang="en-GB" sz="2300" dirty="0">
                <a:latin typeface="+mj-lt"/>
                <a:cs typeface="Arial" panose="020B0604020202020204" pitchFamily="34" charset="0"/>
              </a:rPr>
              <a:t>One of </a:t>
            </a:r>
            <a:r>
              <a:rPr lang="en-GB" sz="2300" dirty="0">
                <a:latin typeface="Arial" panose="020B0604020202020204" pitchFamily="34" charset="0"/>
                <a:cs typeface="Arial" panose="020B0604020202020204" pitchFamily="34" charset="0"/>
              </a:rPr>
              <a:t>the</a:t>
            </a:r>
            <a:r>
              <a:rPr lang="en-GB" sz="2300" dirty="0">
                <a:latin typeface="+mj-lt"/>
                <a:cs typeface="Arial" panose="020B0604020202020204" pitchFamily="34" charset="0"/>
              </a:rPr>
              <a:t> biggest </a:t>
            </a:r>
            <a:r>
              <a:rPr lang="en-GB" sz="2300" dirty="0">
                <a:latin typeface="Arial" panose="020B0604020202020204" pitchFamily="34" charset="0"/>
                <a:cs typeface="Arial" panose="020B0604020202020204" pitchFamily="34" charset="0"/>
              </a:rPr>
              <a:t>healthcare</a:t>
            </a:r>
            <a:r>
              <a:rPr lang="en-GB" sz="2300" dirty="0">
                <a:latin typeface="+mj-lt"/>
                <a:cs typeface="Arial" panose="020B0604020202020204" pitchFamily="34" charset="0"/>
              </a:rPr>
              <a:t> quality failures in the UK (Wood </a:t>
            </a:r>
            <a:r>
              <a:rPr lang="en-GB" sz="2300" i="1" dirty="0">
                <a:latin typeface="+mj-lt"/>
                <a:cs typeface="Arial" panose="020B0604020202020204" pitchFamily="34" charset="0"/>
              </a:rPr>
              <a:t>et al. </a:t>
            </a:r>
            <a:r>
              <a:rPr lang="en-GB" sz="2300" dirty="0">
                <a:latin typeface="+mj-lt"/>
                <a:cs typeface="Arial" panose="020B0604020202020204" pitchFamily="34" charset="0"/>
              </a:rPr>
              <a:t>2022)</a:t>
            </a:r>
            <a:endParaRPr lang="en-IN" sz="2300" dirty="0">
              <a:latin typeface="+mj-lt"/>
              <a:cs typeface="Arial" panose="020B0604020202020204" pitchFamily="34" charset="0"/>
            </a:endParaRPr>
          </a:p>
          <a:p>
            <a:pPr lvl="0" algn="just"/>
            <a:r>
              <a:rPr lang="en-GB" sz="2300" dirty="0">
                <a:latin typeface="+mj-lt"/>
                <a:cs typeface="Arial" panose="020B0604020202020204" pitchFamily="34" charset="0"/>
              </a:rPr>
              <a:t>Excess mortality and serious neglect of patient care, </a:t>
            </a:r>
            <a:r>
              <a:rPr lang="en-GB" sz="2300" dirty="0">
                <a:latin typeface="Arial" panose="020B0604020202020204" pitchFamily="34" charset="0"/>
                <a:cs typeface="Arial" panose="020B0604020202020204" pitchFamily="34" charset="0"/>
              </a:rPr>
              <a:t>triggering</a:t>
            </a:r>
            <a:r>
              <a:rPr lang="en-GB" sz="2300" dirty="0">
                <a:latin typeface="+mj-lt"/>
                <a:cs typeface="Arial" panose="020B0604020202020204" pitchFamily="34" charset="0"/>
              </a:rPr>
              <a:t> national healthcare reforms (Bevan, 2023)</a:t>
            </a:r>
          </a:p>
          <a:p>
            <a:pPr lvl="0" algn="just"/>
            <a:r>
              <a:rPr lang="en-GB" sz="2300" dirty="0">
                <a:latin typeface="+mj-lt"/>
                <a:cs typeface="Arial" panose="020B0604020202020204" pitchFamily="34" charset="0"/>
              </a:rPr>
              <a:t>The issue became more complicated when after numerous warnings and complaints, corrective measures were lacking for a long time. </a:t>
            </a:r>
          </a:p>
          <a:p>
            <a:pPr lvl="0" algn="just"/>
            <a:r>
              <a:rPr lang="en-GB" sz="2300" dirty="0">
                <a:latin typeface="+mj-lt"/>
                <a:cs typeface="Arial" panose="020B0604020202020204" pitchFamily="34" charset="0"/>
              </a:rPr>
              <a:t>This case study is a reminder how healthcare quality assurance may fail which leads to inadequate care provisions. </a:t>
            </a:r>
            <a:endParaRPr lang="en-IN" sz="2300" dirty="0">
              <a:latin typeface="+mj-lt"/>
              <a:cs typeface="Arial" panose="020B0604020202020204" pitchFamily="34" charset="0"/>
            </a:endParaRPr>
          </a:p>
          <a:p>
            <a:pPr marL="0" indent="0" algn="just">
              <a:buNone/>
            </a:pPr>
            <a:endParaRPr lang="en-IN" dirty="0"/>
          </a:p>
        </p:txBody>
      </p:sp>
      <p:pic>
        <p:nvPicPr>
          <p:cNvPr id="2050" name="Picture 2" descr="Mid Staffs NHS trust charged over deaths of four patients | Mid  Staffordshire NHS Trust | The Guardian">
            <a:extLst>
              <a:ext uri="{FF2B5EF4-FFF2-40B4-BE49-F238E27FC236}">
                <a16:creationId xmlns:a16="http://schemas.microsoft.com/office/drawing/2014/main" id="{AD4F99C1-C94D-9A15-7529-185F09BDEB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48026" y="1690688"/>
            <a:ext cx="4289197" cy="257351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7CD1F75-C235-E320-737C-6B975EDBA615}"/>
              </a:ext>
            </a:extLst>
          </p:cNvPr>
          <p:cNvSpPr txBox="1"/>
          <p:nvPr/>
        </p:nvSpPr>
        <p:spPr>
          <a:xfrm>
            <a:off x="7943840" y="4264206"/>
            <a:ext cx="1497567" cy="200055"/>
          </a:xfrm>
          <a:prstGeom prst="rect">
            <a:avLst/>
          </a:prstGeom>
          <a:noFill/>
        </p:spPr>
        <p:txBody>
          <a:bodyPr wrap="square" rtlCol="0">
            <a:spAutoFit/>
          </a:bodyPr>
          <a:lstStyle/>
          <a:p>
            <a:r>
              <a:rPr lang="en-IN" sz="700" dirty="0"/>
              <a:t>Source : the guardian 2026</a:t>
            </a:r>
          </a:p>
        </p:txBody>
      </p:sp>
    </p:spTree>
    <p:extLst>
      <p:ext uri="{BB962C8B-B14F-4D97-AF65-F5344CB8AC3E}">
        <p14:creationId xmlns:p14="http://schemas.microsoft.com/office/powerpoint/2010/main" val="31322104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FA74A-7C03-F7D7-834D-C5CCBB3B5823}"/>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What Happened in The Case?</a:t>
            </a: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7110DFA-4074-F759-2CA2-885C09FD1425}"/>
              </a:ext>
            </a:extLst>
          </p:cNvPr>
          <p:cNvSpPr>
            <a:spLocks noGrp="1"/>
          </p:cNvSpPr>
          <p:nvPr>
            <p:ph idx="1"/>
          </p:nvPr>
        </p:nvSpPr>
        <p:spPr>
          <a:xfrm>
            <a:off x="1169277" y="1690688"/>
            <a:ext cx="5501325" cy="3318936"/>
          </a:xfrm>
        </p:spPr>
        <p:txBody>
          <a:bodyPr>
            <a:normAutofit fontScale="25000" lnSpcReduction="20000"/>
          </a:bodyPr>
          <a:lstStyle/>
          <a:p>
            <a:pPr lvl="0">
              <a:lnSpc>
                <a:spcPct val="120000"/>
              </a:lnSpc>
            </a:pPr>
            <a:r>
              <a:rPr lang="en-GB" sz="5600" dirty="0">
                <a:latin typeface="Arial" panose="020B0604020202020204" pitchFamily="34" charset="0"/>
                <a:cs typeface="Arial" panose="020B0604020202020204" pitchFamily="34" charset="0"/>
              </a:rPr>
              <a:t>Patients suffered on account of poor hygiene and neglect of basic care (Francis, 2013)</a:t>
            </a:r>
            <a:endParaRPr lang="en-IN" sz="5600" dirty="0">
              <a:latin typeface="Arial" panose="020B0604020202020204" pitchFamily="34" charset="0"/>
              <a:cs typeface="Arial" panose="020B0604020202020204" pitchFamily="34" charset="0"/>
            </a:endParaRPr>
          </a:p>
          <a:p>
            <a:pPr lvl="0">
              <a:lnSpc>
                <a:spcPct val="120000"/>
              </a:lnSpc>
            </a:pPr>
            <a:r>
              <a:rPr lang="en-GB" sz="5600" dirty="0">
                <a:latin typeface="Arial" panose="020B0604020202020204" pitchFamily="34" charset="0"/>
                <a:cs typeface="Arial" panose="020B0604020202020204" pitchFamily="34" charset="0"/>
              </a:rPr>
              <a:t>They also suffered due to poor understanding and leadership as well as governance (Bevan, 2023)</a:t>
            </a:r>
            <a:endParaRPr lang="en-IN" sz="5600" dirty="0">
              <a:latin typeface="Arial" panose="020B0604020202020204" pitchFamily="34" charset="0"/>
              <a:cs typeface="Arial" panose="020B0604020202020204" pitchFamily="34" charset="0"/>
            </a:endParaRPr>
          </a:p>
          <a:p>
            <a:pPr lvl="0">
              <a:lnSpc>
                <a:spcPct val="120000"/>
              </a:lnSpc>
            </a:pPr>
            <a:r>
              <a:rPr lang="en-GB" sz="5600" dirty="0">
                <a:latin typeface="Arial" panose="020B0604020202020204" pitchFamily="34" charset="0"/>
                <a:cs typeface="Arial" panose="020B0604020202020204" pitchFamily="34" charset="0"/>
              </a:rPr>
              <a:t>Apparent failure to prioritise patient health over financial returns </a:t>
            </a:r>
            <a:r>
              <a:rPr lang="en-IN" sz="5600" dirty="0">
                <a:latin typeface="Arial" panose="020B0604020202020204" pitchFamily="34" charset="0"/>
                <a:cs typeface="Arial" panose="020B0604020202020204" pitchFamily="34" charset="0"/>
              </a:rPr>
              <a:t>(Francis, 2013; While, 2015)</a:t>
            </a:r>
            <a:endParaRPr lang="en-GB" sz="5600" dirty="0">
              <a:latin typeface="Arial" panose="020B0604020202020204" pitchFamily="34" charset="0"/>
              <a:cs typeface="Arial" panose="020B0604020202020204" pitchFamily="34" charset="0"/>
            </a:endParaRPr>
          </a:p>
          <a:p>
            <a:pPr>
              <a:lnSpc>
                <a:spcPct val="120000"/>
              </a:lnSpc>
            </a:pPr>
            <a:r>
              <a:rPr lang="en-GB" sz="5600" dirty="0">
                <a:latin typeface="Arial" panose="020B0604020202020204" pitchFamily="34" charset="0"/>
                <a:cs typeface="Arial" panose="020B0604020202020204" pitchFamily="34" charset="0"/>
              </a:rPr>
              <a:t>These have all been a result of how the authorities prioritised achieving the foundation status for the trust and gaining financial advantages. </a:t>
            </a:r>
            <a:r>
              <a:rPr lang="en-IN" sz="5600" dirty="0">
                <a:latin typeface="Arial" panose="020B0604020202020204" pitchFamily="34" charset="0"/>
                <a:cs typeface="Arial" panose="020B0604020202020204" pitchFamily="34" charset="0"/>
              </a:rPr>
              <a:t>(Francis, 2013; While, 2015)</a:t>
            </a:r>
            <a:endParaRPr lang="en-GB" sz="5600" dirty="0">
              <a:latin typeface="Arial" panose="020B0604020202020204" pitchFamily="34" charset="0"/>
              <a:cs typeface="Arial" panose="020B0604020202020204" pitchFamily="34" charset="0"/>
            </a:endParaRPr>
          </a:p>
          <a:p>
            <a:pPr>
              <a:lnSpc>
                <a:spcPct val="120000"/>
              </a:lnSpc>
            </a:pPr>
            <a:r>
              <a:rPr lang="en-GB" sz="5600" dirty="0">
                <a:latin typeface="Arial" panose="020B0604020202020204" pitchFamily="34" charset="0"/>
                <a:cs typeface="Arial" panose="020B0604020202020204" pitchFamily="34" charset="0"/>
              </a:rPr>
              <a:t>These patients meted out delayed treatments while also facing lack of compassion from the authorities. Even though the families of patients raised significant concerns, their problems were duly ignored. </a:t>
            </a:r>
            <a:r>
              <a:rPr lang="en-IN" sz="5600" dirty="0">
                <a:latin typeface="Arial" panose="020B0604020202020204" pitchFamily="34" charset="0"/>
                <a:cs typeface="Arial" panose="020B0604020202020204" pitchFamily="34" charset="0"/>
              </a:rPr>
              <a:t>(Francis, 2013; Oxon Health &amp; Wellbeing Board, 2013)</a:t>
            </a:r>
            <a:endParaRPr lang="en-GB" sz="5600" dirty="0">
              <a:latin typeface="Arial" panose="020B0604020202020204" pitchFamily="34" charset="0"/>
              <a:cs typeface="Arial" panose="020B0604020202020204" pitchFamily="34" charset="0"/>
            </a:endParaRPr>
          </a:p>
          <a:p>
            <a:pPr>
              <a:lnSpc>
                <a:spcPct val="120000"/>
              </a:lnSpc>
            </a:pPr>
            <a:r>
              <a:rPr lang="en-GB" sz="5600" dirty="0">
                <a:latin typeface="Arial" panose="020B0604020202020204" pitchFamily="34" charset="0"/>
                <a:cs typeface="Arial" panose="020B0604020202020204" pitchFamily="34" charset="0"/>
              </a:rPr>
              <a:t>This left for little scope for improving care quality for patients. It diluted the overall culture and left how organisational culture plays a decisive role in maintaining healthcare services. </a:t>
            </a:r>
            <a:r>
              <a:rPr lang="en-IN" sz="5600" dirty="0">
                <a:latin typeface="Arial" panose="020B0604020202020204" pitchFamily="34" charset="0"/>
                <a:cs typeface="Arial" panose="020B0604020202020204" pitchFamily="34" charset="0"/>
              </a:rPr>
              <a:t>(Francis, 2013; Mannion &amp; </a:t>
            </a:r>
            <a:r>
              <a:rPr lang="en-IN" dirty="0">
                <a:latin typeface="Arial" panose="020B0604020202020204" pitchFamily="34" charset="0"/>
                <a:cs typeface="Arial" panose="020B0604020202020204" pitchFamily="34" charset="0"/>
              </a:rPr>
              <a:t>Davies, 2018)</a:t>
            </a:r>
          </a:p>
          <a:p>
            <a:pPr marL="0" indent="0">
              <a:buNone/>
            </a:pPr>
            <a:endParaRPr lang="en-IN" dirty="0"/>
          </a:p>
        </p:txBody>
      </p:sp>
      <p:pic>
        <p:nvPicPr>
          <p:cNvPr id="5" name="Picture 4">
            <a:extLst>
              <a:ext uri="{FF2B5EF4-FFF2-40B4-BE49-F238E27FC236}">
                <a16:creationId xmlns:a16="http://schemas.microsoft.com/office/drawing/2014/main" id="{B278A275-005D-C50F-60E5-81BCB01506CE}"/>
              </a:ext>
            </a:extLst>
          </p:cNvPr>
          <p:cNvPicPr>
            <a:picLocks noChangeAspect="1"/>
          </p:cNvPicPr>
          <p:nvPr/>
        </p:nvPicPr>
        <p:blipFill>
          <a:blip r:embed="rId3"/>
          <a:stretch>
            <a:fillRect/>
          </a:stretch>
        </p:blipFill>
        <p:spPr>
          <a:xfrm>
            <a:off x="7278636" y="1690688"/>
            <a:ext cx="3467128" cy="2601848"/>
          </a:xfrm>
          <a:prstGeom prst="rect">
            <a:avLst/>
          </a:prstGeom>
        </p:spPr>
      </p:pic>
      <p:sp>
        <p:nvSpPr>
          <p:cNvPr id="6" name="TextBox 5">
            <a:extLst>
              <a:ext uri="{FF2B5EF4-FFF2-40B4-BE49-F238E27FC236}">
                <a16:creationId xmlns:a16="http://schemas.microsoft.com/office/drawing/2014/main" id="{641D6C25-3AB7-FC74-3E19-03FD79C2A78C}"/>
              </a:ext>
            </a:extLst>
          </p:cNvPr>
          <p:cNvSpPr txBox="1"/>
          <p:nvPr/>
        </p:nvSpPr>
        <p:spPr>
          <a:xfrm>
            <a:off x="8441465" y="4292536"/>
            <a:ext cx="1540863" cy="200055"/>
          </a:xfrm>
          <a:prstGeom prst="rect">
            <a:avLst/>
          </a:prstGeom>
          <a:noFill/>
        </p:spPr>
        <p:txBody>
          <a:bodyPr wrap="square" rtlCol="0">
            <a:spAutoFit/>
          </a:bodyPr>
          <a:lstStyle/>
          <a:p>
            <a:r>
              <a:rPr lang="en-IN" sz="700" dirty="0">
                <a:hlinkClick r:id="rId4"/>
              </a:rPr>
              <a:t>Source: Workassist.in 2025</a:t>
            </a:r>
            <a:endParaRPr lang="en-IN" sz="700" dirty="0"/>
          </a:p>
        </p:txBody>
      </p:sp>
    </p:spTree>
    <p:extLst>
      <p:ext uri="{BB962C8B-B14F-4D97-AF65-F5344CB8AC3E}">
        <p14:creationId xmlns:p14="http://schemas.microsoft.com/office/powerpoint/2010/main" val="2342781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5CD61-29A9-81D4-BBF6-B82F4F5D4A83}"/>
              </a:ext>
            </a:extLst>
          </p:cNvPr>
          <p:cNvSpPr>
            <a:spLocks noGrp="1"/>
          </p:cNvSpPr>
          <p:nvPr>
            <p:ph type="title"/>
          </p:nvPr>
        </p:nvSpPr>
        <p:spPr/>
        <p:txBody>
          <a:bodyPr>
            <a:normAutofit/>
          </a:bodyPr>
          <a:lstStyle/>
          <a:p>
            <a:r>
              <a:rPr lang="en-IN" b="1" dirty="0">
                <a:latin typeface="Arial" panose="020B0604020202020204" pitchFamily="34" charset="0"/>
                <a:cs typeface="Arial" panose="020B0604020202020204" pitchFamily="34" charset="0"/>
              </a:rPr>
              <a:t>Why the System Failed?</a:t>
            </a: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E63825A-CE78-F5E9-DBFE-FA3E6BD91FDC}"/>
              </a:ext>
            </a:extLst>
          </p:cNvPr>
          <p:cNvSpPr>
            <a:spLocks noGrp="1"/>
          </p:cNvSpPr>
          <p:nvPr>
            <p:ph idx="1"/>
          </p:nvPr>
        </p:nvSpPr>
        <p:spPr>
          <a:xfrm>
            <a:off x="522515" y="1690687"/>
            <a:ext cx="5220252" cy="4154941"/>
          </a:xfrm>
        </p:spPr>
        <p:txBody>
          <a:bodyPr>
            <a:normAutofit fontScale="47500" lnSpcReduction="20000"/>
          </a:bodyPr>
          <a:lstStyle/>
          <a:p>
            <a:pPr lvl="0"/>
            <a:r>
              <a:rPr lang="en-GB" sz="3400" dirty="0">
                <a:latin typeface="Arial" panose="020B0604020202020204" pitchFamily="34" charset="0"/>
                <a:cs typeface="Arial" panose="020B0604020202020204" pitchFamily="34" charset="0"/>
              </a:rPr>
              <a:t>Failure due to poor staff training, supervision and lack of accountability (Nightingale, 2023)</a:t>
            </a:r>
            <a:endParaRPr lang="en-IN" sz="3400" dirty="0">
              <a:latin typeface="Arial" panose="020B0604020202020204" pitchFamily="34" charset="0"/>
              <a:cs typeface="Arial" panose="020B0604020202020204" pitchFamily="34" charset="0"/>
            </a:endParaRPr>
          </a:p>
          <a:p>
            <a:pPr lvl="0"/>
            <a:r>
              <a:rPr lang="en-GB" sz="3400" dirty="0">
                <a:latin typeface="Arial" panose="020B0604020202020204" pitchFamily="34" charset="0"/>
                <a:cs typeface="Arial" panose="020B0604020202020204" pitchFamily="34" charset="0"/>
              </a:rPr>
              <a:t>Inadequate clinical audits over months and years (Ham, 2023)</a:t>
            </a:r>
            <a:endParaRPr lang="en-IN" sz="3400" dirty="0">
              <a:latin typeface="Arial" panose="020B0604020202020204" pitchFamily="34" charset="0"/>
              <a:cs typeface="Arial" panose="020B0604020202020204" pitchFamily="34" charset="0"/>
            </a:endParaRPr>
          </a:p>
          <a:p>
            <a:pPr lvl="0"/>
            <a:r>
              <a:rPr lang="en-GB" sz="3400" dirty="0">
                <a:latin typeface="Arial" panose="020B0604020202020204" pitchFamily="34" charset="0"/>
                <a:cs typeface="Arial" panose="020B0604020202020204" pitchFamily="34" charset="0"/>
              </a:rPr>
              <a:t>Absence of patient-centred care index and regulatory oversight (Dixon-Woods, 2024)</a:t>
            </a:r>
          </a:p>
          <a:p>
            <a:r>
              <a:rPr lang="en-GB" sz="3400" dirty="0">
                <a:latin typeface="Arial" panose="020B0604020202020204" pitchFamily="34" charset="0"/>
                <a:cs typeface="Arial" panose="020B0604020202020204" pitchFamily="34" charset="0"/>
              </a:rPr>
              <a:t>This has also demonstrated a lack of transparency from the authorities. </a:t>
            </a:r>
            <a:r>
              <a:rPr lang="en-IN" sz="3400" dirty="0">
                <a:latin typeface="Arial" panose="020B0604020202020204" pitchFamily="34" charset="0"/>
                <a:cs typeface="Arial" panose="020B0604020202020204" pitchFamily="34" charset="0"/>
              </a:rPr>
              <a:t>(Francis, 2013; Department of Health, 2013)</a:t>
            </a:r>
            <a:endParaRPr lang="en-GB" sz="3400" dirty="0">
              <a:latin typeface="Arial" panose="020B0604020202020204" pitchFamily="34" charset="0"/>
              <a:cs typeface="Arial" panose="020B0604020202020204" pitchFamily="34" charset="0"/>
            </a:endParaRPr>
          </a:p>
          <a:p>
            <a:r>
              <a:rPr lang="en-GB" sz="3400" dirty="0">
                <a:latin typeface="Arial" panose="020B0604020202020204" pitchFamily="34" charset="0"/>
                <a:cs typeface="Arial" panose="020B0604020202020204" pitchFamily="34" charset="0"/>
              </a:rPr>
              <a:t>Moreover, the patient feedback system was also ineffective. </a:t>
            </a:r>
            <a:r>
              <a:rPr lang="en-IN" sz="3400" dirty="0">
                <a:latin typeface="Arial" panose="020B0604020202020204" pitchFamily="34" charset="0"/>
                <a:cs typeface="Arial" panose="020B0604020202020204" pitchFamily="34" charset="0"/>
              </a:rPr>
              <a:t>(Francis, 2013; Nuffield Trust, 2013)</a:t>
            </a:r>
            <a:endParaRPr lang="en-GB" sz="3400" dirty="0">
              <a:latin typeface="Arial" panose="020B0604020202020204" pitchFamily="34" charset="0"/>
              <a:cs typeface="Arial" panose="020B0604020202020204" pitchFamily="34" charset="0"/>
            </a:endParaRPr>
          </a:p>
          <a:p>
            <a:r>
              <a:rPr lang="en-GB" sz="3400" dirty="0">
                <a:latin typeface="Arial" panose="020B0604020202020204" pitchFamily="34" charset="0"/>
                <a:cs typeface="Arial" panose="020B0604020202020204" pitchFamily="34" charset="0"/>
              </a:rPr>
              <a:t>These pointed at how patient concerns were ignored, downgraded and looked at with callousness.</a:t>
            </a:r>
            <a:r>
              <a:rPr lang="en-IN" sz="3400" dirty="0">
                <a:latin typeface="Arial" panose="020B0604020202020204" pitchFamily="34" charset="0"/>
                <a:cs typeface="Arial" panose="020B0604020202020204" pitchFamily="34" charset="0"/>
              </a:rPr>
              <a:t> (Francis, 2013; Nursing and Midwifery Council, 2015)</a:t>
            </a:r>
          </a:p>
          <a:p>
            <a:pPr marL="0" indent="0">
              <a:buNone/>
            </a:pPr>
            <a:endParaRPr lang="en-IN" dirty="0"/>
          </a:p>
        </p:txBody>
      </p:sp>
      <p:pic>
        <p:nvPicPr>
          <p:cNvPr id="4098" name="Picture 2" descr="Signs That Employee Training Needs To Be Improved - KnowledgeCity">
            <a:extLst>
              <a:ext uri="{FF2B5EF4-FFF2-40B4-BE49-F238E27FC236}">
                <a16:creationId xmlns:a16="http://schemas.microsoft.com/office/drawing/2014/main" id="{88D88BA8-9864-9426-616A-26867109339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22" t="6859" r="3551" b="16281"/>
          <a:stretch>
            <a:fillRect/>
          </a:stretch>
        </p:blipFill>
        <p:spPr bwMode="auto">
          <a:xfrm>
            <a:off x="6205369" y="1690688"/>
            <a:ext cx="4685827" cy="257124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69DF133-8257-2139-3A53-742959A2E3DE}"/>
              </a:ext>
            </a:extLst>
          </p:cNvPr>
          <p:cNvSpPr txBox="1"/>
          <p:nvPr/>
        </p:nvSpPr>
        <p:spPr>
          <a:xfrm>
            <a:off x="7138975" y="4261937"/>
            <a:ext cx="2818614" cy="369332"/>
          </a:xfrm>
          <a:prstGeom prst="rect">
            <a:avLst/>
          </a:prstGeom>
          <a:noFill/>
        </p:spPr>
        <p:txBody>
          <a:bodyPr wrap="square" rtlCol="0">
            <a:spAutoFit/>
          </a:bodyPr>
          <a:lstStyle/>
          <a:p>
            <a:r>
              <a:rPr lang="en-IN" dirty="0"/>
              <a:t>(Google.com, 2026)</a:t>
            </a:r>
            <a:endParaRPr lang="en-IN" sz="700" dirty="0"/>
          </a:p>
        </p:txBody>
      </p:sp>
    </p:spTree>
    <p:extLst>
      <p:ext uri="{BB962C8B-B14F-4D97-AF65-F5344CB8AC3E}">
        <p14:creationId xmlns:p14="http://schemas.microsoft.com/office/powerpoint/2010/main" val="7099978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77230-67DB-64FA-4568-366448D060E0}"/>
              </a:ext>
            </a:extLst>
          </p:cNvPr>
          <p:cNvSpPr>
            <a:spLocks noGrp="1"/>
          </p:cNvSpPr>
          <p:nvPr>
            <p:ph type="title"/>
          </p:nvPr>
        </p:nvSpPr>
        <p:spPr/>
        <p:txBody>
          <a:bodyPr>
            <a:normAutofit fontScale="90000"/>
          </a:bodyPr>
          <a:lstStyle/>
          <a:p>
            <a:pPr algn="ctr"/>
            <a:br>
              <a:rPr lang="en-IN" b="1" dirty="0"/>
            </a:br>
            <a:r>
              <a:rPr lang="en-IN" b="1" dirty="0">
                <a:latin typeface="Arial" panose="020B0604020202020204" pitchFamily="34" charset="0"/>
                <a:cs typeface="Arial" panose="020B0604020202020204" pitchFamily="34" charset="0"/>
              </a:rPr>
              <a:t>System Requirements Based on Case Findings</a:t>
            </a:r>
            <a:br>
              <a:rPr lang="en-IN" dirty="0"/>
            </a:br>
            <a:endParaRPr lang="en-IN" dirty="0"/>
          </a:p>
        </p:txBody>
      </p:sp>
      <p:sp>
        <p:nvSpPr>
          <p:cNvPr id="3" name="Content Placeholder 2">
            <a:extLst>
              <a:ext uri="{FF2B5EF4-FFF2-40B4-BE49-F238E27FC236}">
                <a16:creationId xmlns:a16="http://schemas.microsoft.com/office/drawing/2014/main" id="{38A329CF-E0F5-88DB-2B2B-376892921C2F}"/>
              </a:ext>
            </a:extLst>
          </p:cNvPr>
          <p:cNvSpPr>
            <a:spLocks noGrp="1"/>
          </p:cNvSpPr>
          <p:nvPr>
            <p:ph idx="1"/>
          </p:nvPr>
        </p:nvSpPr>
        <p:spPr/>
        <p:txBody>
          <a:bodyPr>
            <a:normAutofit fontScale="77500" lnSpcReduction="20000"/>
          </a:bodyPr>
          <a:lstStyle/>
          <a:p>
            <a:pPr lvl="0"/>
            <a:r>
              <a:rPr lang="en-IN" dirty="0">
                <a:latin typeface="Arial" panose="020B0604020202020204" pitchFamily="34" charset="0"/>
                <a:cs typeface="Arial" panose="020B0604020202020204" pitchFamily="34" charset="0"/>
              </a:rPr>
              <a:t>Healthcare organisations should overlay leadership mechanisms that are more patient-centred and safety accountable. (Francis, 2013; The King’s Fund, 2013)</a:t>
            </a:r>
          </a:p>
          <a:p>
            <a:pPr lvl="0"/>
            <a:r>
              <a:rPr lang="en-IN" dirty="0">
                <a:latin typeface="Arial" panose="020B0604020202020204" pitchFamily="34" charset="0"/>
                <a:cs typeface="Arial" panose="020B0604020202020204" pitchFamily="34" charset="0"/>
              </a:rPr>
              <a:t>The workforce planning systems must be built in such a way that the staffing levels are well up to recommended nurse to patient ratios. (Francis, 2013; Ball et al., 2019) </a:t>
            </a:r>
          </a:p>
          <a:p>
            <a:pPr lvl="0"/>
            <a:r>
              <a:rPr lang="en-IN" dirty="0">
                <a:latin typeface="Arial" panose="020B0604020202020204" pitchFamily="34" charset="0"/>
                <a:cs typeface="Arial" panose="020B0604020202020204" pitchFamily="34" charset="0"/>
              </a:rPr>
              <a:t>There should be constant clinical audits and real-time performance monitoring systems that will detect the presence of safety risks at an early stage. (Francis, 2013; Vincent et al., 2014) </a:t>
            </a:r>
          </a:p>
          <a:p>
            <a:pPr lvl="0"/>
            <a:r>
              <a:rPr lang="en-IN" dirty="0">
                <a:latin typeface="Arial" panose="020B0604020202020204" pitchFamily="34" charset="0"/>
                <a:cs typeface="Arial" panose="020B0604020202020204" pitchFamily="34" charset="0"/>
              </a:rPr>
              <a:t>The best system of managing complaints must make sure that patient concerns are addressed as a crucial quality indicator. (Francis, 2013; Clwyd &amp; Hart, 2013)</a:t>
            </a:r>
          </a:p>
          <a:p>
            <a:pPr lvl="0"/>
            <a:r>
              <a:rPr lang="en-IN" dirty="0">
                <a:latin typeface="Arial" panose="020B0604020202020204" pitchFamily="34" charset="0"/>
                <a:cs typeface="Arial" panose="020B0604020202020204" pitchFamily="34" charset="0"/>
              </a:rPr>
              <a:t>The regulatory inspection systems must also be vigorously in compliance control and take corrective measures where appropriate. (Francis, 2013; NHS England, 2013) </a:t>
            </a:r>
          </a:p>
          <a:p>
            <a:endParaRPr lang="en-IN" dirty="0"/>
          </a:p>
        </p:txBody>
      </p:sp>
    </p:spTree>
    <p:extLst>
      <p:ext uri="{BB962C8B-B14F-4D97-AF65-F5344CB8AC3E}">
        <p14:creationId xmlns:p14="http://schemas.microsoft.com/office/powerpoint/2010/main" val="1376805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3" name="Rectangle 103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Rectangle 103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Rectangle 103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Swiss Cheese Model infographic with six defence layers and their specific problems">
            <a:extLst>
              <a:ext uri="{FF2B5EF4-FFF2-40B4-BE49-F238E27FC236}">
                <a16:creationId xmlns:a16="http://schemas.microsoft.com/office/drawing/2014/main" id="{09C8FE2B-0060-17A9-5584-2E075FB847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6306"/>
          <a:stretch>
            <a:fillRect/>
          </a:stretch>
        </p:blipFill>
        <p:spPr bwMode="auto">
          <a:xfrm>
            <a:off x="457200" y="457200"/>
            <a:ext cx="1127760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99726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C330D-9419-223B-CBE2-A5C96EEF2D59}"/>
              </a:ext>
            </a:extLst>
          </p:cNvPr>
          <p:cNvSpPr>
            <a:spLocks noGrp="1"/>
          </p:cNvSpPr>
          <p:nvPr>
            <p:ph type="title"/>
          </p:nvPr>
        </p:nvSpPr>
        <p:spPr>
          <a:xfrm>
            <a:off x="838200" y="-309789"/>
            <a:ext cx="10515600" cy="1325563"/>
          </a:xfrm>
        </p:spPr>
        <p:txBody>
          <a:bodyPr>
            <a:normAutofit fontScale="90000"/>
          </a:bodyPr>
          <a:lstStyle/>
          <a:p>
            <a:pPr algn="ctr"/>
            <a:br>
              <a:rPr lang="en-GB" b="1" dirty="0"/>
            </a:br>
            <a:r>
              <a:rPr lang="en-GB" sz="4000" b="1" dirty="0">
                <a:latin typeface="Arial" panose="020B0604020202020204" pitchFamily="34" charset="0"/>
                <a:cs typeface="Arial" panose="020B0604020202020204" pitchFamily="34" charset="0"/>
              </a:rPr>
              <a:t>Swiss Cheese Model - Application to The Case</a:t>
            </a:r>
            <a:br>
              <a:rPr lang="en-IN" b="1" dirty="0"/>
            </a:br>
            <a:endParaRPr lang="en-IN" dirty="0"/>
          </a:p>
        </p:txBody>
      </p:sp>
      <p:graphicFrame>
        <p:nvGraphicFramePr>
          <p:cNvPr id="7" name="Content Placeholder 6">
            <a:extLst>
              <a:ext uri="{FF2B5EF4-FFF2-40B4-BE49-F238E27FC236}">
                <a16:creationId xmlns:a16="http://schemas.microsoft.com/office/drawing/2014/main" id="{7E512E3B-1917-B806-D9FA-253B54C7313B}"/>
              </a:ext>
            </a:extLst>
          </p:cNvPr>
          <p:cNvGraphicFramePr>
            <a:graphicFrameLocks noGrp="1"/>
          </p:cNvGraphicFramePr>
          <p:nvPr>
            <p:ph idx="1"/>
            <p:extLst>
              <p:ext uri="{D42A27DB-BD31-4B8C-83A1-F6EECF244321}">
                <p14:modId xmlns:p14="http://schemas.microsoft.com/office/powerpoint/2010/main" val="1359235805"/>
              </p:ext>
            </p:extLst>
          </p:nvPr>
        </p:nvGraphicFramePr>
        <p:xfrm>
          <a:off x="685030" y="784596"/>
          <a:ext cx="6736116" cy="5829380"/>
        </p:xfrm>
        <a:graphic>
          <a:graphicData uri="http://schemas.openxmlformats.org/drawingml/2006/table">
            <a:tbl>
              <a:tblPr>
                <a:tableStyleId>{3C2FFA5D-87B4-456A-9821-1D502468CF0F}</a:tableStyleId>
              </a:tblPr>
              <a:tblGrid>
                <a:gridCol w="1684029">
                  <a:extLst>
                    <a:ext uri="{9D8B030D-6E8A-4147-A177-3AD203B41FA5}">
                      <a16:colId xmlns:a16="http://schemas.microsoft.com/office/drawing/2014/main" val="965367513"/>
                    </a:ext>
                  </a:extLst>
                </a:gridCol>
                <a:gridCol w="1684029">
                  <a:extLst>
                    <a:ext uri="{9D8B030D-6E8A-4147-A177-3AD203B41FA5}">
                      <a16:colId xmlns:a16="http://schemas.microsoft.com/office/drawing/2014/main" val="958879210"/>
                    </a:ext>
                  </a:extLst>
                </a:gridCol>
                <a:gridCol w="1684029">
                  <a:extLst>
                    <a:ext uri="{9D8B030D-6E8A-4147-A177-3AD203B41FA5}">
                      <a16:colId xmlns:a16="http://schemas.microsoft.com/office/drawing/2014/main" val="322973985"/>
                    </a:ext>
                  </a:extLst>
                </a:gridCol>
                <a:gridCol w="1684029">
                  <a:extLst>
                    <a:ext uri="{9D8B030D-6E8A-4147-A177-3AD203B41FA5}">
                      <a16:colId xmlns:a16="http://schemas.microsoft.com/office/drawing/2014/main" val="3447701795"/>
                    </a:ext>
                  </a:extLst>
                </a:gridCol>
              </a:tblGrid>
              <a:tr h="472384">
                <a:tc>
                  <a:txBody>
                    <a:bodyPr/>
                    <a:lstStyle/>
                    <a:p>
                      <a:pPr>
                        <a:buNone/>
                      </a:pPr>
                      <a:r>
                        <a:rPr lang="en-IN" sz="1100" b="1" dirty="0">
                          <a:latin typeface="Arial" panose="020B0604020202020204" pitchFamily="34" charset="0"/>
                          <a:cs typeface="Arial" panose="020B0604020202020204" pitchFamily="34" charset="0"/>
                        </a:rPr>
                        <a:t>Defence Layer</a:t>
                      </a:r>
                    </a:p>
                  </a:txBody>
                  <a:tcPr marL="39322" marR="39322" marT="19661" marB="19661" anchor="ctr">
                    <a:solidFill>
                      <a:schemeClr val="bg2"/>
                    </a:solidFill>
                  </a:tcPr>
                </a:tc>
                <a:tc>
                  <a:txBody>
                    <a:bodyPr/>
                    <a:lstStyle/>
                    <a:p>
                      <a:pPr>
                        <a:buNone/>
                      </a:pPr>
                      <a:r>
                        <a:rPr lang="en-US" sz="1100" b="1" dirty="0">
                          <a:latin typeface="Arial" panose="020B0604020202020204" pitchFamily="34" charset="0"/>
                          <a:cs typeface="Arial" panose="020B0604020202020204" pitchFamily="34" charset="0"/>
                        </a:rPr>
                        <a:t>Expected Function in Healthcare System</a:t>
                      </a:r>
                    </a:p>
                  </a:txBody>
                  <a:tcPr marL="39322" marR="39322" marT="19661" marB="19661" anchor="ctr">
                    <a:solidFill>
                      <a:schemeClr val="bg2"/>
                    </a:solidFill>
                  </a:tcPr>
                </a:tc>
                <a:tc>
                  <a:txBody>
                    <a:bodyPr/>
                    <a:lstStyle/>
                    <a:p>
                      <a:pPr>
                        <a:buNone/>
                      </a:pPr>
                      <a:r>
                        <a:rPr lang="en-US" sz="1100" b="1" dirty="0">
                          <a:latin typeface="Arial" panose="020B0604020202020204" pitchFamily="34" charset="0"/>
                          <a:cs typeface="Arial" panose="020B0604020202020204" pitchFamily="34" charset="0"/>
                        </a:rPr>
                        <a:t>Observed Weakness in Mid Staffordshire Case</a:t>
                      </a:r>
                    </a:p>
                  </a:txBody>
                  <a:tcPr marL="39322" marR="39322" marT="19661" marB="19661" anchor="ctr">
                    <a:solidFill>
                      <a:schemeClr val="bg2"/>
                    </a:solidFill>
                  </a:tcPr>
                </a:tc>
                <a:tc>
                  <a:txBody>
                    <a:bodyPr/>
                    <a:lstStyle/>
                    <a:p>
                      <a:pPr>
                        <a:buNone/>
                      </a:pPr>
                      <a:r>
                        <a:rPr lang="en-IN" sz="1100" b="1" dirty="0">
                          <a:latin typeface="Arial" panose="020B0604020202020204" pitchFamily="34" charset="0"/>
                          <a:cs typeface="Arial" panose="020B0604020202020204" pitchFamily="34" charset="0"/>
                        </a:rPr>
                        <a:t>Impact on Patient Safety</a:t>
                      </a:r>
                    </a:p>
                  </a:txBody>
                  <a:tcPr marL="39322" marR="39322" marT="19661" marB="19661" anchor="ctr">
                    <a:solidFill>
                      <a:schemeClr val="bg2"/>
                    </a:solidFill>
                  </a:tcPr>
                </a:tc>
                <a:extLst>
                  <a:ext uri="{0D108BD9-81ED-4DB2-BD59-A6C34878D82A}">
                    <a16:rowId xmlns:a16="http://schemas.microsoft.com/office/drawing/2014/main" val="2932790603"/>
                  </a:ext>
                </a:extLst>
              </a:tr>
              <a:tr h="755814">
                <a:tc>
                  <a:txBody>
                    <a:bodyPr/>
                    <a:lstStyle/>
                    <a:p>
                      <a:pPr>
                        <a:buNone/>
                      </a:pPr>
                      <a:r>
                        <a:rPr lang="en-IN" sz="1100" dirty="0">
                          <a:latin typeface="Arial" panose="020B0604020202020204" pitchFamily="34" charset="0"/>
                          <a:cs typeface="Arial" panose="020B0604020202020204" pitchFamily="34" charset="0"/>
                        </a:rPr>
                        <a:t>Organisational Leadership</a:t>
                      </a:r>
                    </a:p>
                  </a:txBody>
                  <a:tcPr marL="39322" marR="39322" marT="19661" marB="19661" anchor="ctr">
                    <a:solidFill>
                      <a:schemeClr val="bg2"/>
                    </a:solidFill>
                  </a:tcPr>
                </a:tc>
                <a:tc>
                  <a:txBody>
                    <a:bodyPr/>
                    <a:lstStyle/>
                    <a:p>
                      <a:pPr algn="l">
                        <a:buNone/>
                      </a:pPr>
                      <a:r>
                        <a:rPr lang="en-US" sz="1100" dirty="0">
                          <a:latin typeface="Arial" panose="020B0604020202020204" pitchFamily="34" charset="0"/>
                          <a:cs typeface="Arial" panose="020B0604020202020204" pitchFamily="34" charset="0"/>
                        </a:rPr>
                        <a:t>Leadership should promote patient-centred care and prioritise safetyover financial objectives </a:t>
                      </a:r>
                      <a:r>
                        <a:rPr lang="en-IN" sz="1100" b="0" i="0" kern="1200" dirty="0">
                          <a:solidFill>
                            <a:schemeClr val="dk1"/>
                          </a:solidFill>
                          <a:effectLst/>
                          <a:latin typeface="Arial" panose="020B0604020202020204" pitchFamily="34" charset="0"/>
                          <a:ea typeface="+mn-ea"/>
                          <a:cs typeface="Arial" panose="020B0604020202020204" pitchFamily="34" charset="0"/>
                        </a:rPr>
                        <a:t>(Stewart, 2001)</a:t>
                      </a:r>
                      <a:endParaRPr lang="en-US" sz="1100" dirty="0">
                        <a:latin typeface="Arial" panose="020B0604020202020204" pitchFamily="34" charset="0"/>
                        <a:cs typeface="Arial" panose="020B0604020202020204" pitchFamily="34" charset="0"/>
                      </a:endParaRPr>
                    </a:p>
                  </a:txBody>
                  <a:tcPr marL="39322" marR="39322" marT="19661" marB="19661" anchor="ctr">
                    <a:solidFill>
                      <a:schemeClr val="bg2"/>
                    </a:solidFill>
                  </a:tcPr>
                </a:tc>
                <a:tc>
                  <a:txBody>
                    <a:bodyPr/>
                    <a:lstStyle/>
                    <a:p>
                      <a:pPr algn="l">
                        <a:buNone/>
                      </a:pPr>
                      <a:r>
                        <a:rPr lang="en-US" sz="1100" dirty="0">
                          <a:latin typeface="Arial" panose="020B0604020202020204" pitchFamily="34" charset="0"/>
                          <a:cs typeface="Arial" panose="020B0604020202020204" pitchFamily="34" charset="0"/>
                        </a:rPr>
                        <a:t>Leadership focused on achieving financial targets and foundation trust status.</a:t>
                      </a:r>
                      <a:r>
                        <a:rPr lang="en-IN" sz="1100" b="0" i="0" kern="1200" dirty="0">
                          <a:solidFill>
                            <a:schemeClr val="dk1"/>
                          </a:solidFill>
                          <a:effectLst/>
                          <a:latin typeface="Arial" panose="020B0604020202020204" pitchFamily="34" charset="0"/>
                          <a:ea typeface="+mn-ea"/>
                          <a:cs typeface="Arial" panose="020B0604020202020204" pitchFamily="34" charset="0"/>
                        </a:rPr>
                        <a:t> (Dome, 2021)</a:t>
                      </a:r>
                      <a:endParaRPr lang="en-US" sz="1100" dirty="0">
                        <a:latin typeface="Arial" panose="020B0604020202020204" pitchFamily="34" charset="0"/>
                        <a:cs typeface="Arial" panose="020B0604020202020204" pitchFamily="34" charset="0"/>
                      </a:endParaRPr>
                    </a:p>
                  </a:txBody>
                  <a:tcPr marL="39322" marR="39322" marT="19661" marB="19661" anchor="ctr">
                    <a:solidFill>
                      <a:schemeClr val="bg2"/>
                    </a:solidFill>
                  </a:tcPr>
                </a:tc>
                <a:tc>
                  <a:txBody>
                    <a:bodyPr/>
                    <a:lstStyle/>
                    <a:p>
                      <a:pPr algn="l">
                        <a:buNone/>
                      </a:pPr>
                      <a:r>
                        <a:rPr lang="en-US" sz="1100" dirty="0">
                          <a:latin typeface="Arial" panose="020B0604020202020204" pitchFamily="34" charset="0"/>
                          <a:cs typeface="Arial" panose="020B0604020202020204" pitchFamily="34" charset="0"/>
                        </a:rPr>
                        <a:t>Patient safety concerns were overlooked in decision-making</a:t>
                      </a:r>
                    </a:p>
                    <a:p>
                      <a:pPr algn="l">
                        <a:buNone/>
                      </a:pPr>
                      <a:r>
                        <a:rPr lang="en-US" sz="1100" dirty="0">
                          <a:latin typeface="Arial" panose="020B0604020202020204" pitchFamily="34" charset="0"/>
                          <a:cs typeface="Arial" panose="020B0604020202020204" pitchFamily="34" charset="0"/>
                        </a:rPr>
                        <a:t>Processess</a:t>
                      </a:r>
                      <a:r>
                        <a:rPr lang="en-US" sz="1100" b="0" i="0" kern="1200" dirty="0">
                          <a:solidFill>
                            <a:schemeClr val="dk1"/>
                          </a:solidFill>
                          <a:effectLst/>
                          <a:latin typeface="Arial" panose="020B0604020202020204" pitchFamily="34" charset="0"/>
                          <a:ea typeface="+mn-ea"/>
                          <a:cs typeface="Arial" panose="020B0604020202020204" pitchFamily="34" charset="0"/>
                        </a:rPr>
                        <a:t> </a:t>
                      </a:r>
                      <a:r>
                        <a:rPr lang="en-IN" sz="1100" b="0" i="0" kern="1200" dirty="0">
                          <a:solidFill>
                            <a:schemeClr val="dk1"/>
                          </a:solidFill>
                          <a:effectLst/>
                          <a:latin typeface="Arial" panose="020B0604020202020204" pitchFamily="34" charset="0"/>
                          <a:ea typeface="+mn-ea"/>
                          <a:cs typeface="Arial" panose="020B0604020202020204" pitchFamily="34" charset="0"/>
                        </a:rPr>
                        <a:t>(Page, 2015)</a:t>
                      </a:r>
                      <a:endParaRPr lang="en-US" sz="1100" dirty="0">
                        <a:latin typeface="Arial" panose="020B0604020202020204" pitchFamily="34" charset="0"/>
                        <a:cs typeface="Arial" panose="020B0604020202020204" pitchFamily="34" charset="0"/>
                      </a:endParaRPr>
                    </a:p>
                  </a:txBody>
                  <a:tcPr marL="39322" marR="39322" marT="19661" marB="19661" anchor="ctr">
                    <a:solidFill>
                      <a:schemeClr val="bg2"/>
                    </a:solidFill>
                  </a:tcPr>
                </a:tc>
                <a:extLst>
                  <a:ext uri="{0D108BD9-81ED-4DB2-BD59-A6C34878D82A}">
                    <a16:rowId xmlns:a16="http://schemas.microsoft.com/office/drawing/2014/main" val="1159628493"/>
                  </a:ext>
                </a:extLst>
              </a:tr>
              <a:tr h="755814">
                <a:tc>
                  <a:txBody>
                    <a:bodyPr/>
                    <a:lstStyle/>
                    <a:p>
                      <a:pPr>
                        <a:buNone/>
                      </a:pPr>
                      <a:r>
                        <a:rPr lang="en-IN" sz="1100" dirty="0">
                          <a:latin typeface="Arial" panose="020B0604020202020204" pitchFamily="34" charset="0"/>
                          <a:cs typeface="Arial" panose="020B0604020202020204" pitchFamily="34" charset="0"/>
                        </a:rPr>
                        <a:t>Clinical Governance</a:t>
                      </a:r>
                    </a:p>
                  </a:txBody>
                  <a:tcPr marL="39322" marR="39322" marT="19661" marB="19661" anchor="ctr">
                    <a:solidFill>
                      <a:schemeClr val="bg2"/>
                    </a:solidFill>
                  </a:tcPr>
                </a:tc>
                <a:tc>
                  <a:txBody>
                    <a:bodyPr/>
                    <a:lstStyle/>
                    <a:p>
                      <a:pPr algn="l">
                        <a:buNone/>
                      </a:pPr>
                      <a:r>
                        <a:rPr lang="en-US" sz="1100" dirty="0">
                          <a:latin typeface="Arial" panose="020B0604020202020204" pitchFamily="34" charset="0"/>
                          <a:cs typeface="Arial" panose="020B0604020202020204" pitchFamily="34" charset="0"/>
                        </a:rPr>
                        <a:t>Governance systems should ensure effective monitoring of clinical  per-</a:t>
                      </a:r>
                    </a:p>
                    <a:p>
                      <a:pPr algn="l">
                        <a:buNone/>
                      </a:pPr>
                      <a:r>
                        <a:rPr lang="en-US" sz="1100" dirty="0">
                          <a:latin typeface="Arial" panose="020B0604020202020204" pitchFamily="34" charset="0"/>
                          <a:cs typeface="Arial" panose="020B0604020202020204" pitchFamily="34" charset="0"/>
                        </a:rPr>
                        <a:t>Formance </a:t>
                      </a:r>
                      <a:r>
                        <a:rPr lang="en-IN" sz="1100" b="0" i="0" kern="1200" dirty="0">
                          <a:solidFill>
                            <a:schemeClr val="dk1"/>
                          </a:solidFill>
                          <a:effectLst/>
                          <a:latin typeface="Arial" panose="020B0604020202020204" pitchFamily="34" charset="0"/>
                          <a:ea typeface="+mn-ea"/>
                          <a:cs typeface="Arial" panose="020B0604020202020204" pitchFamily="34" charset="0"/>
                        </a:rPr>
                        <a:t> (Higa et al., 2019)</a:t>
                      </a:r>
                      <a:endParaRPr lang="en-US" sz="1100" dirty="0">
                        <a:latin typeface="Arial" panose="020B0604020202020204" pitchFamily="34" charset="0"/>
                        <a:cs typeface="Arial" panose="020B0604020202020204" pitchFamily="34" charset="0"/>
                      </a:endParaRPr>
                    </a:p>
                  </a:txBody>
                  <a:tcPr marL="39322" marR="39322" marT="19661" marB="19661" anchor="ctr">
                    <a:solidFill>
                      <a:schemeClr val="bg2"/>
                    </a:solidFill>
                  </a:tcPr>
                </a:tc>
                <a:tc>
                  <a:txBody>
                    <a:bodyPr/>
                    <a:lstStyle/>
                    <a:p>
                      <a:pPr algn="l">
                        <a:buNone/>
                      </a:pPr>
                      <a:r>
                        <a:rPr lang="en-US" sz="1100" dirty="0">
                          <a:latin typeface="Arial" panose="020B0604020202020204" pitchFamily="34" charset="0"/>
                          <a:cs typeface="Arial" panose="020B0604020202020204" pitchFamily="34" charset="0"/>
                        </a:rPr>
                        <a:t>Governance mechanisms failed to detect deteriorating care quality.</a:t>
                      </a:r>
                    </a:p>
                    <a:p>
                      <a:pPr algn="l">
                        <a:buNone/>
                      </a:pPr>
                      <a:r>
                        <a:rPr lang="en-IN" sz="1100" b="0" i="0" kern="1200" dirty="0">
                          <a:solidFill>
                            <a:schemeClr val="dk1"/>
                          </a:solidFill>
                          <a:effectLst/>
                          <a:latin typeface="Arial" panose="020B0604020202020204" pitchFamily="34" charset="0"/>
                          <a:ea typeface="+mn-ea"/>
                          <a:cs typeface="Arial" panose="020B0604020202020204" pitchFamily="34" charset="0"/>
                        </a:rPr>
                        <a:t> (Kleinpell, 2012)</a:t>
                      </a:r>
                      <a:endParaRPr lang="en-US" sz="1100" dirty="0">
                        <a:latin typeface="Arial" panose="020B0604020202020204" pitchFamily="34" charset="0"/>
                        <a:cs typeface="Arial" panose="020B0604020202020204" pitchFamily="34" charset="0"/>
                      </a:endParaRPr>
                    </a:p>
                  </a:txBody>
                  <a:tcPr marL="39322" marR="39322" marT="19661" marB="19661" anchor="ctr">
                    <a:solidFill>
                      <a:schemeClr val="bg2"/>
                    </a:solidFill>
                  </a:tcPr>
                </a:tc>
                <a:tc>
                  <a:txBody>
                    <a:bodyPr/>
                    <a:lstStyle/>
                    <a:p>
                      <a:pPr algn="l">
                        <a:buNone/>
                      </a:pPr>
                      <a:r>
                        <a:rPr lang="en-US" sz="1100" dirty="0">
                          <a:latin typeface="Arial" panose="020B0604020202020204" pitchFamily="34" charset="0"/>
                          <a:cs typeface="Arial" panose="020B0604020202020204" pitchFamily="34" charset="0"/>
                        </a:rPr>
                        <a:t>Unsafe practices continued without timely intervention.</a:t>
                      </a:r>
                    </a:p>
                    <a:p>
                      <a:pPr algn="l">
                        <a:buNone/>
                      </a:pPr>
                      <a:r>
                        <a:rPr lang="en-IN" sz="1100" b="0" i="0" kern="1200" dirty="0">
                          <a:solidFill>
                            <a:schemeClr val="dk1"/>
                          </a:solidFill>
                          <a:effectLst/>
                          <a:latin typeface="Arial" panose="020B0604020202020204" pitchFamily="34" charset="0"/>
                          <a:ea typeface="+mn-ea"/>
                          <a:cs typeface="Arial" panose="020B0604020202020204" pitchFamily="34" charset="0"/>
                        </a:rPr>
                        <a:t>(Turner, 2014)</a:t>
                      </a:r>
                      <a:endParaRPr lang="en-US" sz="1100" dirty="0">
                        <a:latin typeface="Arial" panose="020B0604020202020204" pitchFamily="34" charset="0"/>
                        <a:cs typeface="Arial" panose="020B0604020202020204" pitchFamily="34" charset="0"/>
                      </a:endParaRPr>
                    </a:p>
                  </a:txBody>
                  <a:tcPr marL="39322" marR="39322" marT="19661" marB="19661" anchor="ctr">
                    <a:solidFill>
                      <a:schemeClr val="bg2"/>
                    </a:solidFill>
                  </a:tcPr>
                </a:tc>
                <a:extLst>
                  <a:ext uri="{0D108BD9-81ED-4DB2-BD59-A6C34878D82A}">
                    <a16:rowId xmlns:a16="http://schemas.microsoft.com/office/drawing/2014/main" val="3110754235"/>
                  </a:ext>
                </a:extLst>
              </a:tr>
              <a:tr h="755814">
                <a:tc>
                  <a:txBody>
                    <a:bodyPr/>
                    <a:lstStyle/>
                    <a:p>
                      <a:pPr>
                        <a:buNone/>
                      </a:pPr>
                      <a:r>
                        <a:rPr lang="en-IN" sz="1100" dirty="0">
                          <a:latin typeface="Arial" panose="020B0604020202020204" pitchFamily="34" charset="0"/>
                          <a:cs typeface="Arial" panose="020B0604020202020204" pitchFamily="34" charset="0"/>
                        </a:rPr>
                        <a:t>Workforce Planning</a:t>
                      </a:r>
                    </a:p>
                  </a:txBody>
                  <a:tcPr marL="39322" marR="39322" marT="19661" marB="19661" anchor="ctr">
                    <a:solidFill>
                      <a:schemeClr val="bg2"/>
                    </a:solidFill>
                  </a:tcPr>
                </a:tc>
                <a:tc>
                  <a:txBody>
                    <a:bodyPr/>
                    <a:lstStyle/>
                    <a:p>
                      <a:pPr algn="l">
                        <a:buNone/>
                      </a:pPr>
                      <a:r>
                        <a:rPr lang="en-US" sz="1100" dirty="0">
                          <a:latin typeface="Arial" panose="020B0604020202020204" pitchFamily="34" charset="0"/>
                          <a:cs typeface="Arial" panose="020B0604020202020204" pitchFamily="34" charset="0"/>
                        </a:rPr>
                        <a:t>Adequate staffing levels should be maintained to ensure quality care delivery (Ham, 2023).</a:t>
                      </a:r>
                    </a:p>
                  </a:txBody>
                  <a:tcPr marL="39322" marR="39322" marT="19661" marB="19661" anchor="ctr">
                    <a:solidFill>
                      <a:schemeClr val="bg2"/>
                    </a:solidFill>
                  </a:tcPr>
                </a:tc>
                <a:tc>
                  <a:txBody>
                    <a:bodyPr/>
                    <a:lstStyle/>
                    <a:p>
                      <a:pPr algn="l">
                        <a:buNone/>
                      </a:pPr>
                      <a:r>
                        <a:rPr lang="en-US" sz="1100" dirty="0">
                          <a:latin typeface="Arial" panose="020B0604020202020204" pitchFamily="34" charset="0"/>
                          <a:cs typeface="Arial" panose="020B0604020202020204" pitchFamily="34" charset="0"/>
                        </a:rPr>
                        <a:t>Severe nurse shortages reduced patient supervision and care support.</a:t>
                      </a:r>
                      <a:r>
                        <a:rPr lang="en-US" sz="1100" b="0" i="0" kern="1200" dirty="0">
                          <a:solidFill>
                            <a:schemeClr val="dk1"/>
                          </a:solidFill>
                          <a:effectLst/>
                          <a:latin typeface="Arial" panose="020B0604020202020204" pitchFamily="34" charset="0"/>
                          <a:ea typeface="+mn-ea"/>
                          <a:cs typeface="Arial" panose="020B0604020202020204" pitchFamily="34" charset="0"/>
                        </a:rPr>
                        <a:t> </a:t>
                      </a:r>
                      <a:r>
                        <a:rPr lang="en-IN" sz="1100" b="0" i="0" kern="1200" dirty="0">
                          <a:solidFill>
                            <a:schemeClr val="dk1"/>
                          </a:solidFill>
                          <a:effectLst/>
                          <a:latin typeface="Arial" panose="020B0604020202020204" pitchFamily="34" charset="0"/>
                          <a:ea typeface="+mn-ea"/>
                          <a:cs typeface="Arial" panose="020B0604020202020204" pitchFamily="34" charset="0"/>
                        </a:rPr>
                        <a:t>(Ruiz, 1993)</a:t>
                      </a:r>
                      <a:endParaRPr lang="en-US" sz="1100" dirty="0">
                        <a:latin typeface="Arial" panose="020B0604020202020204" pitchFamily="34" charset="0"/>
                        <a:cs typeface="Arial" panose="020B0604020202020204" pitchFamily="34" charset="0"/>
                      </a:endParaRPr>
                    </a:p>
                  </a:txBody>
                  <a:tcPr marL="39322" marR="39322" marT="19661" marB="19661" anchor="ctr">
                    <a:solidFill>
                      <a:schemeClr val="bg2"/>
                    </a:solidFill>
                  </a:tcPr>
                </a:tc>
                <a:tc>
                  <a:txBody>
                    <a:bodyPr/>
                    <a:lstStyle/>
                    <a:p>
                      <a:pPr algn="l">
                        <a:buNone/>
                      </a:pPr>
                      <a:r>
                        <a:rPr lang="en-US" sz="1100" dirty="0">
                          <a:latin typeface="Arial" panose="020B0604020202020204" pitchFamily="34" charset="0"/>
                          <a:cs typeface="Arial" panose="020B0604020202020204" pitchFamily="34" charset="0"/>
                        </a:rPr>
                        <a:t>Patients experienced neglect and delayed treatment.</a:t>
                      </a:r>
                      <a:r>
                        <a:rPr lang="en-US" sz="1100" b="0" i="0" kern="1200" dirty="0">
                          <a:solidFill>
                            <a:schemeClr val="dk1"/>
                          </a:solidFill>
                          <a:effectLst/>
                          <a:latin typeface="Arial" panose="020B0604020202020204" pitchFamily="34" charset="0"/>
                          <a:ea typeface="+mn-ea"/>
                          <a:cs typeface="Arial" panose="020B0604020202020204" pitchFamily="34" charset="0"/>
                        </a:rPr>
                        <a:t> </a:t>
                      </a:r>
                      <a:r>
                        <a:rPr lang="en-IN" sz="1100" b="0" i="0" kern="1200" dirty="0">
                          <a:solidFill>
                            <a:schemeClr val="dk1"/>
                          </a:solidFill>
                          <a:effectLst/>
                          <a:latin typeface="Arial" panose="020B0604020202020204" pitchFamily="34" charset="0"/>
                          <a:ea typeface="+mn-ea"/>
                          <a:cs typeface="Arial" panose="020B0604020202020204" pitchFamily="34" charset="0"/>
                        </a:rPr>
                        <a:t>(Lai, 2011)</a:t>
                      </a:r>
                      <a:endParaRPr lang="en-US" sz="1100" dirty="0">
                        <a:latin typeface="Arial" panose="020B0604020202020204" pitchFamily="34" charset="0"/>
                        <a:cs typeface="Arial" panose="020B0604020202020204" pitchFamily="34" charset="0"/>
                      </a:endParaRPr>
                    </a:p>
                  </a:txBody>
                  <a:tcPr marL="39322" marR="39322" marT="19661" marB="19661" anchor="ctr">
                    <a:solidFill>
                      <a:schemeClr val="bg2"/>
                    </a:solidFill>
                  </a:tcPr>
                </a:tc>
                <a:extLst>
                  <a:ext uri="{0D108BD9-81ED-4DB2-BD59-A6C34878D82A}">
                    <a16:rowId xmlns:a16="http://schemas.microsoft.com/office/drawing/2014/main" val="414258054"/>
                  </a:ext>
                </a:extLst>
              </a:tr>
              <a:tr h="392920">
                <a:tc>
                  <a:txBody>
                    <a:bodyPr/>
                    <a:lstStyle/>
                    <a:p>
                      <a:pPr>
                        <a:buNone/>
                      </a:pPr>
                      <a:r>
                        <a:rPr lang="en-IN" sz="1100" dirty="0">
                          <a:latin typeface="Arial" panose="020B0604020202020204" pitchFamily="34" charset="0"/>
                          <a:cs typeface="Arial" panose="020B0604020202020204" pitchFamily="34" charset="0"/>
                        </a:rPr>
                        <a:t>Staff Training</a:t>
                      </a:r>
                    </a:p>
                  </a:txBody>
                  <a:tcPr marL="39322" marR="39322" marT="19661" marB="19661" anchor="ctr">
                    <a:solidFill>
                      <a:schemeClr val="bg2"/>
                    </a:solidFill>
                  </a:tcPr>
                </a:tc>
                <a:tc>
                  <a:txBody>
                    <a:bodyPr/>
                    <a:lstStyle/>
                    <a:p>
                      <a:pPr algn="l">
                        <a:buNone/>
                      </a:pPr>
                      <a:r>
                        <a:rPr lang="en-US" sz="1100" dirty="0">
                          <a:latin typeface="Arial" panose="020B0604020202020204" pitchFamily="34" charset="0"/>
                          <a:cs typeface="Arial" panose="020B0604020202020204" pitchFamily="34" charset="0"/>
                        </a:rPr>
                        <a:t>Continuous professional training should support safe clinical practice.</a:t>
                      </a:r>
                    </a:p>
                    <a:p>
                      <a:pPr algn="l">
                        <a:buNone/>
                      </a:pPr>
                      <a:r>
                        <a:rPr lang="en-IN" sz="1100" b="0" i="0" kern="1200" dirty="0">
                          <a:solidFill>
                            <a:schemeClr val="dk1"/>
                          </a:solidFill>
                          <a:effectLst/>
                          <a:latin typeface="Arial" panose="020B0604020202020204" pitchFamily="34" charset="0"/>
                          <a:ea typeface="+mn-ea"/>
                          <a:cs typeface="Arial" panose="020B0604020202020204" pitchFamily="34" charset="0"/>
                        </a:rPr>
                        <a:t>(Sienko, 2025)</a:t>
                      </a:r>
                      <a:endParaRPr lang="en-US" sz="1100" dirty="0">
                        <a:latin typeface="Arial" panose="020B0604020202020204" pitchFamily="34" charset="0"/>
                        <a:cs typeface="Arial" panose="020B0604020202020204" pitchFamily="34" charset="0"/>
                      </a:endParaRPr>
                    </a:p>
                  </a:txBody>
                  <a:tcPr marL="39322" marR="39322" marT="19661" marB="19661" anchor="ctr">
                    <a:solidFill>
                      <a:schemeClr val="bg2"/>
                    </a:solidFill>
                  </a:tcPr>
                </a:tc>
                <a:tc>
                  <a:txBody>
                    <a:bodyPr/>
                    <a:lstStyle/>
                    <a:p>
                      <a:pPr algn="l">
                        <a:buNone/>
                      </a:pPr>
                      <a:endParaRPr lang="en-US" sz="1100" dirty="0">
                        <a:latin typeface="Arial" panose="020B0604020202020204" pitchFamily="34" charset="0"/>
                        <a:cs typeface="Arial" panose="020B0604020202020204" pitchFamily="34" charset="0"/>
                      </a:endParaRPr>
                    </a:p>
                    <a:p>
                      <a:pPr algn="l">
                        <a:buNone/>
                      </a:pPr>
                      <a:r>
                        <a:rPr lang="en-US" sz="1100" dirty="0">
                          <a:latin typeface="Arial" panose="020B0604020202020204" pitchFamily="34" charset="0"/>
                          <a:cs typeface="Arial" panose="020B0604020202020204" pitchFamily="34" charset="0"/>
                        </a:rPr>
                        <a:t>Inadequate staff training affected care standards.</a:t>
                      </a:r>
                    </a:p>
                    <a:p>
                      <a:r>
                        <a:rPr lang="en-IN" sz="1100" b="0" i="0" kern="1200" dirty="0">
                          <a:solidFill>
                            <a:schemeClr val="dk1"/>
                          </a:solidFill>
                          <a:effectLst/>
                          <a:latin typeface="Arial" panose="020B0604020202020204" pitchFamily="34" charset="0"/>
                          <a:ea typeface="+mn-ea"/>
                          <a:cs typeface="Arial" panose="020B0604020202020204" pitchFamily="34" charset="0"/>
                        </a:rPr>
                        <a:t>(Barham, 2001)</a:t>
                      </a:r>
                    </a:p>
                    <a:p>
                      <a:br>
                        <a:rPr lang="en-IN" sz="1100" b="0" i="0" kern="1200" dirty="0">
                          <a:solidFill>
                            <a:schemeClr val="dk1"/>
                          </a:solidFill>
                          <a:effectLst/>
                          <a:latin typeface="Arial" panose="020B0604020202020204" pitchFamily="34" charset="0"/>
                          <a:ea typeface="+mn-ea"/>
                          <a:cs typeface="Arial" panose="020B0604020202020204" pitchFamily="34" charset="0"/>
                        </a:rPr>
                      </a:br>
                      <a:endParaRPr lang="en-US" sz="1100" dirty="0">
                        <a:latin typeface="Arial" panose="020B0604020202020204" pitchFamily="34" charset="0"/>
                        <a:cs typeface="Arial" panose="020B0604020202020204" pitchFamily="34" charset="0"/>
                      </a:endParaRPr>
                    </a:p>
                  </a:txBody>
                  <a:tcPr marL="39322" marR="39322" marT="19661" marB="19661" anchor="ctr">
                    <a:solidFill>
                      <a:schemeClr val="bg2"/>
                    </a:solidFill>
                  </a:tcPr>
                </a:tc>
                <a:tc>
                  <a:txBody>
                    <a:bodyPr/>
                    <a:lstStyle/>
                    <a:p>
                      <a:pPr algn="l">
                        <a:buNone/>
                      </a:pPr>
                      <a:r>
                        <a:rPr lang="en-US" sz="1100" dirty="0">
                          <a:latin typeface="Arial" panose="020B0604020202020204" pitchFamily="34" charset="0"/>
                          <a:cs typeface="Arial" panose="020B0604020202020204" pitchFamily="34" charset="0"/>
                        </a:rPr>
                        <a:t>Increased likelihood of clinical errors and poor care delivery.</a:t>
                      </a:r>
                    </a:p>
                    <a:p>
                      <a:pPr algn="l">
                        <a:buNone/>
                      </a:pPr>
                      <a:r>
                        <a:rPr lang="en-IN" sz="1100" b="0" i="0" kern="1200" dirty="0">
                          <a:solidFill>
                            <a:schemeClr val="dk1"/>
                          </a:solidFill>
                          <a:effectLst/>
                          <a:latin typeface="Arial" panose="020B0604020202020204" pitchFamily="34" charset="0"/>
                          <a:ea typeface="+mn-ea"/>
                          <a:cs typeface="Arial" panose="020B0604020202020204" pitchFamily="34" charset="0"/>
                        </a:rPr>
                        <a:t>(Arpita Samuel, 2022)</a:t>
                      </a:r>
                      <a:endParaRPr lang="en-US" sz="1100" dirty="0">
                        <a:latin typeface="Arial" panose="020B0604020202020204" pitchFamily="34" charset="0"/>
                        <a:cs typeface="Arial" panose="020B0604020202020204" pitchFamily="34" charset="0"/>
                      </a:endParaRPr>
                    </a:p>
                  </a:txBody>
                  <a:tcPr marL="39322" marR="39322" marT="19661" marB="19661" anchor="ctr">
                    <a:solidFill>
                      <a:schemeClr val="bg2"/>
                    </a:solidFill>
                  </a:tcPr>
                </a:tc>
                <a:extLst>
                  <a:ext uri="{0D108BD9-81ED-4DB2-BD59-A6C34878D82A}">
                    <a16:rowId xmlns:a16="http://schemas.microsoft.com/office/drawing/2014/main" val="2463117343"/>
                  </a:ext>
                </a:extLst>
              </a:tr>
              <a:tr h="755814">
                <a:tc>
                  <a:txBody>
                    <a:bodyPr/>
                    <a:lstStyle/>
                    <a:p>
                      <a:pPr>
                        <a:buNone/>
                      </a:pPr>
                      <a:r>
                        <a:rPr lang="en-IN" sz="1100" dirty="0">
                          <a:latin typeface="Arial" panose="020B0604020202020204" pitchFamily="34" charset="0"/>
                          <a:cs typeface="Arial" panose="020B0604020202020204" pitchFamily="34" charset="0"/>
                        </a:rPr>
                        <a:t>Quality Assurance Audits</a:t>
                      </a:r>
                    </a:p>
                  </a:txBody>
                  <a:tcPr marL="39322" marR="39322" marT="19661" marB="19661" anchor="ctr">
                    <a:solidFill>
                      <a:schemeClr val="bg2"/>
                    </a:solidFill>
                  </a:tcPr>
                </a:tc>
                <a:tc>
                  <a:txBody>
                    <a:bodyPr/>
                    <a:lstStyle/>
                    <a:p>
                      <a:pPr algn="l">
                        <a:buNone/>
                      </a:pPr>
                      <a:r>
                        <a:rPr lang="en-US" sz="1100" dirty="0">
                          <a:latin typeface="Arial" panose="020B0604020202020204" pitchFamily="34" charset="0"/>
                          <a:cs typeface="Arial" panose="020B0604020202020204" pitchFamily="34" charset="0"/>
                        </a:rPr>
                        <a:t>Regular clinical audits should identify operational weaknesses.</a:t>
                      </a:r>
                    </a:p>
                    <a:p>
                      <a:pPr algn="l">
                        <a:buNone/>
                      </a:pPr>
                      <a:r>
                        <a:rPr lang="en-IN" sz="1100" b="0" i="0" kern="1200" dirty="0">
                          <a:solidFill>
                            <a:schemeClr val="dk1"/>
                          </a:solidFill>
                          <a:effectLst/>
                          <a:latin typeface="Arial" panose="020B0604020202020204" pitchFamily="34" charset="0"/>
                          <a:ea typeface="+mn-ea"/>
                          <a:cs typeface="Arial" panose="020B0604020202020204" pitchFamily="34" charset="0"/>
                        </a:rPr>
                        <a:t>(KARTHIK et al., 2023)</a:t>
                      </a:r>
                      <a:endParaRPr lang="en-US" sz="1100" dirty="0">
                        <a:latin typeface="Arial" panose="020B0604020202020204" pitchFamily="34" charset="0"/>
                        <a:cs typeface="Arial" panose="020B0604020202020204" pitchFamily="34" charset="0"/>
                      </a:endParaRPr>
                    </a:p>
                  </a:txBody>
                  <a:tcPr marL="39322" marR="39322" marT="19661" marB="19661" anchor="ctr">
                    <a:solidFill>
                      <a:schemeClr val="bg2"/>
                    </a:solidFill>
                  </a:tcPr>
                </a:tc>
                <a:tc>
                  <a:txBody>
                    <a:bodyPr/>
                    <a:lstStyle/>
                    <a:p>
                      <a:pPr algn="l">
                        <a:buNone/>
                      </a:pPr>
                      <a:r>
                        <a:rPr lang="en-US" sz="1100" dirty="0">
                          <a:latin typeface="Arial" panose="020B0604020202020204" pitchFamily="34" charset="0"/>
                          <a:cs typeface="Arial" panose="020B0604020202020204" pitchFamily="34" charset="0"/>
                        </a:rPr>
                        <a:t>Audits were conducted irregularly and monitoring systems were weak.</a:t>
                      </a:r>
                    </a:p>
                    <a:p>
                      <a:pPr algn="l">
                        <a:buNone/>
                      </a:pPr>
                      <a:r>
                        <a:rPr lang="en-IN" sz="1100" b="0" i="0" kern="1200" dirty="0">
                          <a:solidFill>
                            <a:schemeClr val="dk1"/>
                          </a:solidFill>
                          <a:effectLst/>
                          <a:latin typeface="Arial" panose="020B0604020202020204" pitchFamily="34" charset="0"/>
                          <a:ea typeface="+mn-ea"/>
                          <a:cs typeface="Arial" panose="020B0604020202020204" pitchFamily="34" charset="0"/>
                        </a:rPr>
                        <a:t>(Cheng, 2008)</a:t>
                      </a:r>
                      <a:endParaRPr lang="en-US" sz="1100" dirty="0">
                        <a:latin typeface="Arial" panose="020B0604020202020204" pitchFamily="34" charset="0"/>
                        <a:cs typeface="Arial" panose="020B0604020202020204" pitchFamily="34" charset="0"/>
                      </a:endParaRPr>
                    </a:p>
                  </a:txBody>
                  <a:tcPr marL="39322" marR="39322" marT="19661" marB="19661" anchor="ctr">
                    <a:solidFill>
                      <a:schemeClr val="bg2"/>
                    </a:solidFill>
                  </a:tcPr>
                </a:tc>
                <a:tc>
                  <a:txBody>
                    <a:bodyPr/>
                    <a:lstStyle/>
                    <a:p>
                      <a:pPr algn="l">
                        <a:buNone/>
                      </a:pPr>
                      <a:r>
                        <a:rPr lang="en-US" sz="1100" dirty="0">
                          <a:latin typeface="Arial" panose="020B0604020202020204" pitchFamily="34" charset="0"/>
                          <a:cs typeface="Arial" panose="020B0604020202020204" pitchFamily="34" charset="0"/>
                        </a:rPr>
                        <a:t>Early warning signs of declining quality were ignored.</a:t>
                      </a:r>
                    </a:p>
                    <a:p>
                      <a:pPr algn="l">
                        <a:buNone/>
                      </a:pPr>
                      <a:r>
                        <a:rPr lang="en-IN" sz="1100" b="0" i="0" kern="1200" dirty="0">
                          <a:solidFill>
                            <a:schemeClr val="dk1"/>
                          </a:solidFill>
                          <a:effectLst/>
                          <a:latin typeface="Arial" panose="020B0604020202020204" pitchFamily="34" charset="0"/>
                          <a:ea typeface="+mn-ea"/>
                          <a:cs typeface="Arial" panose="020B0604020202020204" pitchFamily="34" charset="0"/>
                        </a:rPr>
                        <a:t>(Wise, 2015)</a:t>
                      </a:r>
                      <a:endParaRPr lang="en-US" sz="1100" dirty="0">
                        <a:latin typeface="Arial" panose="020B0604020202020204" pitchFamily="34" charset="0"/>
                        <a:cs typeface="Arial" panose="020B0604020202020204" pitchFamily="34" charset="0"/>
                      </a:endParaRPr>
                    </a:p>
                  </a:txBody>
                  <a:tcPr marL="39322" marR="39322" marT="19661" marB="19661" anchor="ctr">
                    <a:solidFill>
                      <a:schemeClr val="bg2"/>
                    </a:solidFill>
                  </a:tcPr>
                </a:tc>
                <a:extLst>
                  <a:ext uri="{0D108BD9-81ED-4DB2-BD59-A6C34878D82A}">
                    <a16:rowId xmlns:a16="http://schemas.microsoft.com/office/drawing/2014/main" val="3273010975"/>
                  </a:ext>
                </a:extLst>
              </a:tr>
              <a:tr h="614098">
                <a:tc>
                  <a:txBody>
                    <a:bodyPr/>
                    <a:lstStyle/>
                    <a:p>
                      <a:pPr>
                        <a:buNone/>
                      </a:pPr>
                      <a:r>
                        <a:rPr lang="en-IN" sz="1100" dirty="0">
                          <a:latin typeface="Arial" panose="020B0604020202020204" pitchFamily="34" charset="0"/>
                          <a:cs typeface="Arial" panose="020B0604020202020204" pitchFamily="34" charset="0"/>
                        </a:rPr>
                        <a:t>Patient Feedback System</a:t>
                      </a:r>
                    </a:p>
                  </a:txBody>
                  <a:tcPr marL="39322" marR="39322" marT="19661" marB="19661" anchor="ctr">
                    <a:solidFill>
                      <a:schemeClr val="bg2"/>
                    </a:solidFill>
                  </a:tcPr>
                </a:tc>
                <a:tc>
                  <a:txBody>
                    <a:bodyPr/>
                    <a:lstStyle/>
                    <a:p>
                      <a:pPr algn="l">
                        <a:buNone/>
                      </a:pPr>
                      <a:r>
                        <a:rPr lang="en-US" sz="1100" dirty="0">
                          <a:latin typeface="Arial" panose="020B0604020202020204" pitchFamily="34" charset="0"/>
                          <a:cs typeface="Arial" panose="020B0604020202020204" pitchFamily="34" charset="0"/>
                        </a:rPr>
                        <a:t>Complaints should be addressed to improve healthcare services.</a:t>
                      </a:r>
                    </a:p>
                    <a:p>
                      <a:pPr algn="l">
                        <a:buNone/>
                      </a:pPr>
                      <a:r>
                        <a:rPr lang="en-IN" sz="1100" b="0" i="0" kern="1200" dirty="0">
                          <a:solidFill>
                            <a:schemeClr val="dk1"/>
                          </a:solidFill>
                          <a:effectLst/>
                          <a:latin typeface="Arial" panose="020B0604020202020204" pitchFamily="34" charset="0"/>
                          <a:ea typeface="+mn-ea"/>
                          <a:cs typeface="Arial" panose="020B0604020202020204" pitchFamily="34" charset="0"/>
                        </a:rPr>
                        <a:t>(Kapur, 2015)</a:t>
                      </a:r>
                      <a:endParaRPr lang="en-US" sz="1100" dirty="0">
                        <a:latin typeface="Arial" panose="020B0604020202020204" pitchFamily="34" charset="0"/>
                        <a:cs typeface="Arial" panose="020B0604020202020204" pitchFamily="34" charset="0"/>
                      </a:endParaRPr>
                    </a:p>
                  </a:txBody>
                  <a:tcPr marL="39322" marR="39322" marT="19661" marB="19661" anchor="ctr">
                    <a:solidFill>
                      <a:schemeClr val="bg2"/>
                    </a:solidFill>
                  </a:tcPr>
                </a:tc>
                <a:tc>
                  <a:txBody>
                    <a:bodyPr/>
                    <a:lstStyle/>
                    <a:p>
                      <a:pPr algn="l">
                        <a:buNone/>
                      </a:pPr>
                      <a:r>
                        <a:rPr lang="en-US" sz="1100" dirty="0">
                          <a:latin typeface="Arial" panose="020B0604020202020204" pitchFamily="34" charset="0"/>
                          <a:cs typeface="Arial" panose="020B0604020202020204" pitchFamily="34" charset="0"/>
                        </a:rPr>
                        <a:t>Patient and family complaints were ignored or delayed.</a:t>
                      </a:r>
                    </a:p>
                    <a:p>
                      <a:pPr algn="l">
                        <a:buNone/>
                      </a:pPr>
                      <a:r>
                        <a:rPr lang="en-IN" sz="1100" b="0" i="0" kern="1200" dirty="0">
                          <a:solidFill>
                            <a:schemeClr val="dk1"/>
                          </a:solidFill>
                          <a:effectLst/>
                          <a:latin typeface="Arial" panose="020B0604020202020204" pitchFamily="34" charset="0"/>
                          <a:ea typeface="+mn-ea"/>
                          <a:cs typeface="Arial" panose="020B0604020202020204" pitchFamily="34" charset="0"/>
                        </a:rPr>
                        <a:t>(O’Dowd et al., 2019)</a:t>
                      </a:r>
                      <a:endParaRPr lang="en-US" sz="1100" dirty="0">
                        <a:latin typeface="Arial" panose="020B0604020202020204" pitchFamily="34" charset="0"/>
                        <a:cs typeface="Arial" panose="020B0604020202020204" pitchFamily="34" charset="0"/>
                      </a:endParaRPr>
                    </a:p>
                    <a:p>
                      <a:pPr algn="l">
                        <a:buNone/>
                      </a:pPr>
                      <a:endParaRPr lang="en-US" sz="1100" dirty="0">
                        <a:latin typeface="Arial" panose="020B0604020202020204" pitchFamily="34" charset="0"/>
                        <a:cs typeface="Arial" panose="020B0604020202020204" pitchFamily="34" charset="0"/>
                      </a:endParaRPr>
                    </a:p>
                  </a:txBody>
                  <a:tcPr marL="39322" marR="39322" marT="19661" marB="19661" anchor="ctr">
                    <a:solidFill>
                      <a:schemeClr val="bg2"/>
                    </a:solidFill>
                  </a:tcPr>
                </a:tc>
                <a:tc>
                  <a:txBody>
                    <a:bodyPr/>
                    <a:lstStyle/>
                    <a:p>
                      <a:pPr algn="l">
                        <a:buNone/>
                      </a:pPr>
                      <a:r>
                        <a:rPr lang="en-US" sz="1100" dirty="0">
                          <a:latin typeface="Arial" panose="020B0604020202020204" pitchFamily="34" charset="0"/>
                          <a:cs typeface="Arial" panose="020B0604020202020204" pitchFamily="34" charset="0"/>
                        </a:rPr>
                        <a:t>Systemic issues remained unresolved for extended periods.</a:t>
                      </a:r>
                      <a:br>
                        <a:rPr lang="en-US" sz="1100" dirty="0">
                          <a:latin typeface="Arial" panose="020B0604020202020204" pitchFamily="34" charset="0"/>
                          <a:cs typeface="Arial" panose="020B0604020202020204" pitchFamily="34" charset="0"/>
                        </a:rPr>
                      </a:br>
                      <a:r>
                        <a:rPr lang="en-IN" sz="1100" b="0" i="0" kern="1200" dirty="0">
                          <a:solidFill>
                            <a:schemeClr val="dk1"/>
                          </a:solidFill>
                          <a:effectLst/>
                          <a:latin typeface="Arial" panose="020B0604020202020204" pitchFamily="34" charset="0"/>
                          <a:ea typeface="+mn-ea"/>
                          <a:cs typeface="Arial" panose="020B0604020202020204" pitchFamily="34" charset="0"/>
                        </a:rPr>
                        <a:t>(Liebling, 2014)</a:t>
                      </a:r>
                      <a:endParaRPr lang="en-US" sz="1100" dirty="0">
                        <a:latin typeface="Arial" panose="020B0604020202020204" pitchFamily="34" charset="0"/>
                        <a:cs typeface="Arial" panose="020B0604020202020204" pitchFamily="34" charset="0"/>
                      </a:endParaRPr>
                    </a:p>
                  </a:txBody>
                  <a:tcPr marL="39322" marR="39322" marT="19661" marB="19661" anchor="ctr">
                    <a:solidFill>
                      <a:schemeClr val="bg2"/>
                    </a:solidFill>
                  </a:tcPr>
                </a:tc>
                <a:extLst>
                  <a:ext uri="{0D108BD9-81ED-4DB2-BD59-A6C34878D82A}">
                    <a16:rowId xmlns:a16="http://schemas.microsoft.com/office/drawing/2014/main" val="1234911553"/>
                  </a:ext>
                </a:extLst>
              </a:tr>
            </a:tbl>
          </a:graphicData>
        </a:graphic>
      </p:graphicFrame>
      <p:sp>
        <p:nvSpPr>
          <p:cNvPr id="4" name="TextBox 3">
            <a:extLst>
              <a:ext uri="{FF2B5EF4-FFF2-40B4-BE49-F238E27FC236}">
                <a16:creationId xmlns:a16="http://schemas.microsoft.com/office/drawing/2014/main" id="{67BDB1F4-BB93-FCE6-C2EE-98C53046C595}"/>
              </a:ext>
            </a:extLst>
          </p:cNvPr>
          <p:cNvSpPr txBox="1"/>
          <p:nvPr/>
        </p:nvSpPr>
        <p:spPr>
          <a:xfrm>
            <a:off x="7733581" y="1230912"/>
            <a:ext cx="3773389" cy="3524042"/>
          </a:xfrm>
          <a:prstGeom prst="rect">
            <a:avLst/>
          </a:prstGeom>
          <a:noFill/>
        </p:spPr>
        <p:txBody>
          <a:bodyPr wrap="square" rtlCol="0">
            <a:spAutoFit/>
          </a:bodyPr>
          <a:lstStyle/>
          <a:p>
            <a:pPr marL="285750" indent="-285750" algn="ctr">
              <a:buFont typeface="Arial" panose="020B0604020202020204" pitchFamily="34" charset="0"/>
              <a:buChar char="•"/>
            </a:pPr>
            <a:r>
              <a:rPr lang="en-IN" dirty="0">
                <a:latin typeface="Arial" panose="020B0604020202020204" pitchFamily="34" charset="0"/>
                <a:cs typeface="Arial" panose="020B0604020202020204" pitchFamily="34" charset="0"/>
              </a:rPr>
              <a:t>Regulatory and leadership failure prioritised targets/finances and foundation trust ambitions over care quality, with ineffective clinical governance, ignored staff/patient warning signs, and delayed intervention allowing unsafe care to persist. </a:t>
            </a:r>
            <a:r>
              <a:rPr lang="en-IN" b="1" dirty="0">
                <a:latin typeface="Arial" panose="020B0604020202020204" pitchFamily="34" charset="0"/>
                <a:cs typeface="Arial" panose="020B0604020202020204" pitchFamily="34" charset="0"/>
              </a:rPr>
              <a:t>(</a:t>
            </a:r>
            <a:r>
              <a:rPr lang="en-IN" dirty="0">
                <a:latin typeface="Arial" panose="020B0604020202020204" pitchFamily="34" charset="0"/>
                <a:cs typeface="Arial" panose="020B0604020202020204" pitchFamily="34" charset="0"/>
              </a:rPr>
              <a:t>Francis, 2013; The Mid Staffordshire NHS Foundation Trust Public Inquiry)</a:t>
            </a:r>
          </a:p>
          <a:p>
            <a:endParaRPr lang="en-IN" sz="700" dirty="0"/>
          </a:p>
        </p:txBody>
      </p:sp>
    </p:spTree>
    <p:extLst>
      <p:ext uri="{BB962C8B-B14F-4D97-AF65-F5344CB8AC3E}">
        <p14:creationId xmlns:p14="http://schemas.microsoft.com/office/powerpoint/2010/main" val="29191899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3431A-9AB1-A0C5-F8EE-5170277B2058}"/>
              </a:ext>
            </a:extLst>
          </p:cNvPr>
          <p:cNvSpPr>
            <a:spLocks noGrp="1"/>
          </p:cNvSpPr>
          <p:nvPr>
            <p:ph type="title"/>
          </p:nvPr>
        </p:nvSpPr>
        <p:spPr/>
        <p:txBody>
          <a:bodyPr>
            <a:normAutofit fontScale="90000"/>
          </a:bodyPr>
          <a:lstStyle/>
          <a:p>
            <a:br>
              <a:rPr lang="en-IN" b="1" dirty="0"/>
            </a:br>
            <a:r>
              <a:rPr lang="en-IN" b="1" dirty="0">
                <a:latin typeface="Arial" panose="020B0604020202020204" pitchFamily="34" charset="0"/>
                <a:cs typeface="Arial" panose="020B0604020202020204" pitchFamily="34" charset="0"/>
              </a:rPr>
              <a:t>Benchmarking and System Reflection</a:t>
            </a:r>
            <a:br>
              <a:rPr lang="en-IN" dirty="0"/>
            </a:br>
            <a:endParaRPr lang="en-IN" dirty="0"/>
          </a:p>
        </p:txBody>
      </p:sp>
      <p:sp>
        <p:nvSpPr>
          <p:cNvPr id="3" name="Content Placeholder 2">
            <a:extLst>
              <a:ext uri="{FF2B5EF4-FFF2-40B4-BE49-F238E27FC236}">
                <a16:creationId xmlns:a16="http://schemas.microsoft.com/office/drawing/2014/main" id="{2D05A8C0-7B83-6D91-1B8F-CBCD9990C57E}"/>
              </a:ext>
            </a:extLst>
          </p:cNvPr>
          <p:cNvSpPr>
            <a:spLocks noGrp="1"/>
          </p:cNvSpPr>
          <p:nvPr>
            <p:ph idx="1"/>
          </p:nvPr>
        </p:nvSpPr>
        <p:spPr>
          <a:xfrm>
            <a:off x="838200" y="1862992"/>
            <a:ext cx="10554574" cy="3636511"/>
          </a:xfrm>
        </p:spPr>
        <p:txBody>
          <a:bodyPr>
            <a:normAutofit fontScale="77500" lnSpcReduction="20000"/>
          </a:bodyPr>
          <a:lstStyle/>
          <a:p>
            <a:pPr lvl="0" algn="just"/>
            <a:r>
              <a:rPr lang="en-IN" dirty="0">
                <a:latin typeface="Arial" panose="020B0604020202020204" pitchFamily="34" charset="0"/>
                <a:cs typeface="Arial" panose="020B0604020202020204" pitchFamily="34" charset="0"/>
              </a:rPr>
              <a:t>Benchmarking involves a comparison of performance in organisations against the best practice. Some of the gaps found in this case included staffing, inconsistency in audits as well as poor governance systems. (Francis, 2013)</a:t>
            </a:r>
          </a:p>
          <a:p>
            <a:pPr lvl="0" algn="just"/>
            <a:r>
              <a:rPr lang="en-IN" dirty="0">
                <a:latin typeface="Arial" panose="020B0604020202020204" pitchFamily="34" charset="0"/>
                <a:cs typeface="Arial" panose="020B0604020202020204" pitchFamily="34" charset="0"/>
              </a:rPr>
              <a:t>Benchmarking study reveals that there was breach of recommended standards of staffing in healthcare in Mid Staffordshire. (Ham, 2023; Ramsey et al., 2022)</a:t>
            </a:r>
          </a:p>
          <a:p>
            <a:pPr lvl="0" algn="just"/>
            <a:r>
              <a:rPr lang="en-IN" dirty="0">
                <a:latin typeface="Arial" panose="020B0604020202020204" pitchFamily="34" charset="0"/>
                <a:cs typeface="Arial" panose="020B0604020202020204" pitchFamily="34" charset="0"/>
              </a:rPr>
              <a:t>Auditing and monitoring, quality assurance was done haphazardly, making organisations less accountable. (Francis, 2013; Nightingale, 2023)</a:t>
            </a:r>
          </a:p>
          <a:p>
            <a:pPr lvl="0" algn="just"/>
            <a:r>
              <a:rPr lang="en-IN" dirty="0">
                <a:latin typeface="Arial" panose="020B0604020202020204" pitchFamily="34" charset="0"/>
                <a:cs typeface="Arial" panose="020B0604020202020204" pitchFamily="34" charset="0"/>
              </a:rPr>
              <a:t>There was lack of transparency in the governance systems and corrective actions could not be carried out in time. (Bevan, 2023; Dixon-Woods, 2024</a:t>
            </a:r>
            <a:r>
              <a:rPr lang="en-IN" b="1" dirty="0">
                <a:latin typeface="Arial" panose="020B0604020202020204" pitchFamily="34" charset="0"/>
                <a:cs typeface="Arial" panose="020B0604020202020204" pitchFamily="34" charset="0"/>
              </a:rPr>
              <a:t>)</a:t>
            </a:r>
            <a:endParaRPr lang="en-IN" dirty="0">
              <a:latin typeface="Arial" panose="020B0604020202020204" pitchFamily="34" charset="0"/>
              <a:cs typeface="Arial" panose="020B0604020202020204" pitchFamily="34" charset="0"/>
            </a:endParaRPr>
          </a:p>
          <a:p>
            <a:pPr lvl="0" algn="just"/>
            <a:r>
              <a:rPr lang="en-IN" dirty="0">
                <a:latin typeface="Arial" panose="020B0604020202020204" pitchFamily="34" charset="0"/>
                <a:cs typeface="Arial" panose="020B0604020202020204" pitchFamily="34" charset="0"/>
              </a:rPr>
              <a:t>It is necessary to keep benchmarking against national healthcare standards as it is one of the keys to patient safety. (García-Lorenzo et al., 2024; Martin et al., 2023)</a:t>
            </a:r>
          </a:p>
          <a:p>
            <a:pPr marL="0" indent="0">
              <a:buNone/>
            </a:pPr>
            <a:endParaRPr lang="en-IN" dirty="0">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33069094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4975D-35B9-91B2-8D4B-1F3B860806B0}"/>
              </a:ext>
            </a:extLst>
          </p:cNvPr>
          <p:cNvSpPr>
            <a:spLocks noGrp="1"/>
          </p:cNvSpPr>
          <p:nvPr>
            <p:ph type="title"/>
          </p:nvPr>
        </p:nvSpPr>
        <p:spPr>
          <a:xfrm>
            <a:off x="701565" y="141593"/>
            <a:ext cx="10515600" cy="1325563"/>
          </a:xfrm>
        </p:spPr>
        <p:txBody>
          <a:bodyPr/>
          <a:lstStyle/>
          <a:p>
            <a:r>
              <a:rPr lang="en-GB" b="1" dirty="0"/>
              <a:t>Benchmarking Gap Analysis</a:t>
            </a:r>
            <a:endParaRPr lang="en-IN" b="1" dirty="0"/>
          </a:p>
        </p:txBody>
      </p:sp>
      <p:graphicFrame>
        <p:nvGraphicFramePr>
          <p:cNvPr id="6" name="Table 5">
            <a:extLst>
              <a:ext uri="{FF2B5EF4-FFF2-40B4-BE49-F238E27FC236}">
                <a16:creationId xmlns:a16="http://schemas.microsoft.com/office/drawing/2014/main" id="{87965415-0155-4861-1F9D-0718B318DB8E}"/>
              </a:ext>
            </a:extLst>
          </p:cNvPr>
          <p:cNvGraphicFramePr>
            <a:graphicFrameLocks noGrp="1"/>
          </p:cNvGraphicFramePr>
          <p:nvPr>
            <p:extLst>
              <p:ext uri="{D42A27DB-BD31-4B8C-83A1-F6EECF244321}">
                <p14:modId xmlns:p14="http://schemas.microsoft.com/office/powerpoint/2010/main" val="3406784046"/>
              </p:ext>
            </p:extLst>
          </p:nvPr>
        </p:nvGraphicFramePr>
        <p:xfrm>
          <a:off x="701565" y="1763724"/>
          <a:ext cx="11080532" cy="3627120"/>
        </p:xfrm>
        <a:graphic>
          <a:graphicData uri="http://schemas.openxmlformats.org/drawingml/2006/table">
            <a:tbl>
              <a:tblPr firstRow="1" bandRow="1">
                <a:tableStyleId>{E269D01E-BC32-4049-B463-5C60D7B0CCD2}</a:tableStyleId>
              </a:tblPr>
              <a:tblGrid>
                <a:gridCol w="2770133">
                  <a:extLst>
                    <a:ext uri="{9D8B030D-6E8A-4147-A177-3AD203B41FA5}">
                      <a16:colId xmlns:a16="http://schemas.microsoft.com/office/drawing/2014/main" val="1194616676"/>
                    </a:ext>
                  </a:extLst>
                </a:gridCol>
                <a:gridCol w="2770133">
                  <a:extLst>
                    <a:ext uri="{9D8B030D-6E8A-4147-A177-3AD203B41FA5}">
                      <a16:colId xmlns:a16="http://schemas.microsoft.com/office/drawing/2014/main" val="3542588843"/>
                    </a:ext>
                  </a:extLst>
                </a:gridCol>
                <a:gridCol w="2770133">
                  <a:extLst>
                    <a:ext uri="{9D8B030D-6E8A-4147-A177-3AD203B41FA5}">
                      <a16:colId xmlns:a16="http://schemas.microsoft.com/office/drawing/2014/main" val="988804674"/>
                    </a:ext>
                  </a:extLst>
                </a:gridCol>
                <a:gridCol w="2770133">
                  <a:extLst>
                    <a:ext uri="{9D8B030D-6E8A-4147-A177-3AD203B41FA5}">
                      <a16:colId xmlns:a16="http://schemas.microsoft.com/office/drawing/2014/main" val="291162713"/>
                    </a:ext>
                  </a:extLst>
                </a:gridCol>
              </a:tblGrid>
              <a:tr h="370840">
                <a:tc>
                  <a:txBody>
                    <a:bodyPr/>
                    <a:lstStyle/>
                    <a:p>
                      <a:r>
                        <a:rPr lang="en-IN" sz="1400" b="1" kern="1200" dirty="0">
                          <a:solidFill>
                            <a:schemeClr val="lt1"/>
                          </a:solidFill>
                          <a:effectLst/>
                        </a:rPr>
                        <a:t>Standard</a:t>
                      </a:r>
                      <a:endParaRPr lang="en-US" sz="1400" dirty="0"/>
                    </a:p>
                  </a:txBody>
                  <a:tcPr/>
                </a:tc>
                <a:tc>
                  <a:txBody>
                    <a:bodyPr/>
                    <a:lstStyle/>
                    <a:p>
                      <a:r>
                        <a:rPr lang="en-IN" sz="1400" b="1" kern="1200" dirty="0">
                          <a:solidFill>
                            <a:schemeClr val="lt1"/>
                          </a:solidFill>
                          <a:effectLst/>
                        </a:rPr>
                        <a:t>Hospital Performance (2005–2009)</a:t>
                      </a:r>
                      <a:endParaRPr lang="en-US" sz="1400" dirty="0"/>
                    </a:p>
                  </a:txBody>
                  <a:tcPr/>
                </a:tc>
                <a:tc>
                  <a:txBody>
                    <a:bodyPr/>
                    <a:lstStyle/>
                    <a:p>
                      <a:r>
                        <a:rPr lang="en-IN" sz="1400" b="1" kern="1200" dirty="0">
                          <a:solidFill>
                            <a:schemeClr val="lt1"/>
                          </a:solidFill>
                          <a:effectLst/>
                        </a:rPr>
                        <a:t>Policy Context</a:t>
                      </a:r>
                      <a:endParaRPr lang="en-US" sz="1400" dirty="0"/>
                    </a:p>
                  </a:txBody>
                  <a:tcPr/>
                </a:tc>
                <a:tc>
                  <a:txBody>
                    <a:bodyPr/>
                    <a:lstStyle/>
                    <a:p>
                      <a:r>
                        <a:rPr lang="en-IN" sz="1400" b="1" kern="1200" dirty="0">
                          <a:solidFill>
                            <a:schemeClr val="lt1"/>
                          </a:solidFill>
                          <a:effectLst/>
                        </a:rPr>
                        <a:t>NHS Current Circumstances (Post-Francis)</a:t>
                      </a:r>
                      <a:endParaRPr lang="en-US" sz="1400" dirty="0"/>
                    </a:p>
                  </a:txBody>
                  <a:tcPr/>
                </a:tc>
                <a:extLst>
                  <a:ext uri="{0D108BD9-81ED-4DB2-BD59-A6C34878D82A}">
                    <a16:rowId xmlns:a16="http://schemas.microsoft.com/office/drawing/2014/main" val="2303690243"/>
                  </a:ext>
                </a:extLst>
              </a:tr>
              <a:tr h="370840">
                <a:tc>
                  <a:txBody>
                    <a:bodyPr/>
                    <a:lstStyle/>
                    <a:p>
                      <a:r>
                        <a:rPr lang="en-IN" sz="1200" b="1" kern="1200" dirty="0">
                          <a:solidFill>
                            <a:schemeClr val="lt1"/>
                          </a:solidFill>
                          <a:effectLst/>
                        </a:rPr>
                        <a:t>Clinical governance and quality assurance systems</a:t>
                      </a:r>
                      <a:endParaRPr lang="en-US" sz="1200" dirty="0"/>
                    </a:p>
                  </a:txBody>
                  <a:tcPr/>
                </a:tc>
                <a:tc>
                  <a:txBody>
                    <a:bodyPr/>
                    <a:lstStyle/>
                    <a:p>
                      <a:r>
                        <a:rPr lang="en-IN" sz="1200" b="0" kern="1200" dirty="0">
                          <a:solidFill>
                            <a:schemeClr val="lt1"/>
                          </a:solidFill>
                          <a:effectLst/>
                        </a:rPr>
                        <a:t>Weak governance mechanisms failed to detect deteriorating care quality and mortality patterns (Francis, 2013)</a:t>
                      </a:r>
                      <a:endParaRPr lang="en-US" sz="1200" dirty="0"/>
                    </a:p>
                  </a:txBody>
                  <a:tcPr/>
                </a:tc>
                <a:tc>
                  <a:txBody>
                    <a:bodyPr/>
                    <a:lstStyle/>
                    <a:p>
                      <a:r>
                        <a:rPr lang="en-IN" sz="1200" b="0" kern="1200" dirty="0">
                          <a:solidFill>
                            <a:schemeClr val="lt1"/>
                          </a:solidFill>
                          <a:effectLst/>
                        </a:rPr>
                        <a:t>Clinical governance framework introduced in 1998 emphasised continuous quality improvement and accountability</a:t>
                      </a:r>
                      <a:endParaRPr lang="en-US" sz="1200" dirty="0"/>
                    </a:p>
                  </a:txBody>
                  <a:tcPr/>
                </a:tc>
                <a:tc>
                  <a:txBody>
                    <a:bodyPr/>
                    <a:lstStyle/>
                    <a:p>
                      <a:r>
                        <a:rPr lang="en-IN" sz="1200" b="0" kern="1200" dirty="0">
                          <a:solidFill>
                            <a:schemeClr val="lt1"/>
                          </a:solidFill>
                          <a:effectLst/>
                        </a:rPr>
                        <a:t>Strengthened CQC inspection regime with enhanced quality monitoring and board-level accountability (Martin et al., 2023)</a:t>
                      </a:r>
                      <a:endParaRPr lang="en-US" sz="1200" dirty="0"/>
                    </a:p>
                  </a:txBody>
                  <a:tcPr/>
                </a:tc>
                <a:extLst>
                  <a:ext uri="{0D108BD9-81ED-4DB2-BD59-A6C34878D82A}">
                    <a16:rowId xmlns:a16="http://schemas.microsoft.com/office/drawing/2014/main" val="2695502776"/>
                  </a:ext>
                </a:extLst>
              </a:tr>
              <a:tr h="370840">
                <a:tc>
                  <a:txBody>
                    <a:bodyPr/>
                    <a:lstStyle/>
                    <a:p>
                      <a:r>
                        <a:rPr lang="en-IN" sz="1200" b="1" kern="1200" dirty="0">
                          <a:solidFill>
                            <a:schemeClr val="lt1"/>
                          </a:solidFill>
                          <a:effectLst/>
                        </a:rPr>
                        <a:t>Patient-centred care and basic nursing standards</a:t>
                      </a:r>
                      <a:endParaRPr lang="en-US" sz="1200" dirty="0"/>
                    </a:p>
                  </a:txBody>
                  <a:tcPr/>
                </a:tc>
                <a:tc>
                  <a:txBody>
                    <a:bodyPr/>
                    <a:lstStyle/>
                    <a:p>
                      <a:r>
                        <a:rPr lang="en-IN" sz="1200" b="0" kern="1200" dirty="0">
                          <a:solidFill>
                            <a:schemeClr val="lt1"/>
                          </a:solidFill>
                          <a:effectLst/>
                        </a:rPr>
                        <a:t>Patients experienced neglect of basic care including hygiene, nutrition, hydration and toileting support</a:t>
                      </a:r>
                      <a:endParaRPr lang="en-US" sz="1200" dirty="0"/>
                    </a:p>
                  </a:txBody>
                  <a:tcPr/>
                </a:tc>
                <a:tc>
                  <a:txBody>
                    <a:bodyPr/>
                    <a:lstStyle/>
                    <a:p>
                      <a:r>
                        <a:rPr lang="en-IN" sz="1200" b="0" kern="1200" dirty="0">
                          <a:solidFill>
                            <a:schemeClr val="lt1"/>
                          </a:solidFill>
                          <a:effectLst/>
                        </a:rPr>
                        <a:t>CQC Essential Standards required dignified, respectful care but enforcement mechanisms were inadequate</a:t>
                      </a:r>
                      <a:endParaRPr lang="en-US" sz="1200" dirty="0"/>
                    </a:p>
                  </a:txBody>
                  <a:tcPr/>
                </a:tc>
                <a:tc>
                  <a:txBody>
                    <a:bodyPr/>
                    <a:lstStyle/>
                    <a:p>
                      <a:r>
                        <a:rPr lang="en-IN" sz="1200" b="0" kern="1200" dirty="0">
                          <a:solidFill>
                            <a:schemeClr val="lt1"/>
                          </a:solidFill>
                          <a:effectLst/>
                        </a:rPr>
                        <a:t>Patient Safety Incident Response Framework and enhanced person-centred care standards with regular compliance reviews</a:t>
                      </a:r>
                      <a:endParaRPr lang="en-US" sz="1200" dirty="0"/>
                    </a:p>
                  </a:txBody>
                  <a:tcPr/>
                </a:tc>
                <a:extLst>
                  <a:ext uri="{0D108BD9-81ED-4DB2-BD59-A6C34878D82A}">
                    <a16:rowId xmlns:a16="http://schemas.microsoft.com/office/drawing/2014/main" val="31628416"/>
                  </a:ext>
                </a:extLst>
              </a:tr>
              <a:tr h="370840">
                <a:tc>
                  <a:txBody>
                    <a:bodyPr/>
                    <a:lstStyle/>
                    <a:p>
                      <a:r>
                        <a:rPr lang="en-IN" sz="1200" b="1" kern="1200" dirty="0">
                          <a:solidFill>
                            <a:schemeClr val="lt1"/>
                          </a:solidFill>
                          <a:effectLst/>
                        </a:rPr>
                        <a:t>Effective complaints handling and patient feedback systems</a:t>
                      </a:r>
                      <a:endParaRPr lang="en-US" sz="1200" dirty="0"/>
                    </a:p>
                  </a:txBody>
                  <a:tcPr/>
                </a:tc>
                <a:tc>
                  <a:txBody>
                    <a:bodyPr/>
                    <a:lstStyle/>
                    <a:p>
                      <a:r>
                        <a:rPr lang="en-IN" sz="1200" b="0" kern="1200" dirty="0">
                          <a:solidFill>
                            <a:schemeClr val="lt1"/>
                          </a:solidFill>
                          <a:effectLst/>
                        </a:rPr>
                        <a:t>Patient and family complaints were ignored, dismissed or significantly delayed without investigation (Francis, 2013)</a:t>
                      </a:r>
                      <a:endParaRPr lang="en-US" sz="1200" dirty="0"/>
                    </a:p>
                  </a:txBody>
                  <a:tcPr/>
                </a:tc>
                <a:tc>
                  <a:txBody>
                    <a:bodyPr/>
                    <a:lstStyle/>
                    <a:p>
                      <a:r>
                        <a:rPr lang="en-IN" sz="1200" b="0" kern="1200" dirty="0">
                          <a:solidFill>
                            <a:schemeClr val="lt1"/>
                          </a:solidFill>
                          <a:effectLst/>
                        </a:rPr>
                        <a:t>NHS complaint procedures existed but lacked urgency and failed to trigger quality improvement actions</a:t>
                      </a:r>
                      <a:endParaRPr lang="en-US" sz="1200" dirty="0"/>
                    </a:p>
                  </a:txBody>
                  <a:tcPr/>
                </a:tc>
                <a:tc>
                  <a:txBody>
                    <a:bodyPr/>
                    <a:lstStyle/>
                    <a:p>
                      <a:r>
                        <a:rPr lang="en-IN" sz="1200" b="0" kern="1200" dirty="0">
                          <a:solidFill>
                            <a:schemeClr val="lt1"/>
                          </a:solidFill>
                          <a:effectLst/>
                        </a:rPr>
                        <a:t>Mandatory complaint investigation systems with patient involvement and organisational learning requirements</a:t>
                      </a:r>
                      <a:endParaRPr lang="en-US" sz="1200" dirty="0"/>
                    </a:p>
                  </a:txBody>
                  <a:tcPr/>
                </a:tc>
                <a:extLst>
                  <a:ext uri="{0D108BD9-81ED-4DB2-BD59-A6C34878D82A}">
                    <a16:rowId xmlns:a16="http://schemas.microsoft.com/office/drawing/2014/main" val="1004661687"/>
                  </a:ext>
                </a:extLst>
              </a:tr>
              <a:tr h="370840">
                <a:tc>
                  <a:txBody>
                    <a:bodyPr/>
                    <a:lstStyle/>
                    <a:p>
                      <a:r>
                        <a:rPr lang="en-IN" sz="1200" b="1" kern="1200" dirty="0">
                          <a:solidFill>
                            <a:schemeClr val="lt1"/>
                          </a:solidFill>
                          <a:effectLst/>
                        </a:rPr>
                        <a:t>Organisational culture and staff empowerment</a:t>
                      </a:r>
                      <a:endParaRPr lang="en-US" sz="1200" dirty="0"/>
                    </a:p>
                  </a:txBody>
                  <a:tcPr/>
                </a:tc>
                <a:tc>
                  <a:txBody>
                    <a:bodyPr/>
                    <a:lstStyle/>
                    <a:p>
                      <a:r>
                        <a:rPr lang="en-IN" sz="1200" b="0" kern="1200" dirty="0">
                          <a:solidFill>
                            <a:schemeClr val="lt1"/>
                          </a:solidFill>
                          <a:effectLst/>
                        </a:rPr>
                        <a:t>Culture of fear prevented staff from raising safety concerns; intimidating management style normalised silence</a:t>
                      </a:r>
                      <a:endParaRPr lang="en-US" sz="1200" dirty="0"/>
                    </a:p>
                  </a:txBody>
                  <a:tcPr/>
                </a:tc>
                <a:tc>
                  <a:txBody>
                    <a:bodyPr/>
                    <a:lstStyle/>
                    <a:p>
                      <a:r>
                        <a:rPr lang="en-IN" sz="1200" b="0" kern="1200" dirty="0">
                          <a:solidFill>
                            <a:schemeClr val="lt1"/>
                          </a:solidFill>
                          <a:effectLst/>
                        </a:rPr>
                        <a:t>Clinical governance promoted open culture but lacked protective mechanisms for whistleblowers</a:t>
                      </a:r>
                      <a:endParaRPr lang="en-US" sz="1200" dirty="0"/>
                    </a:p>
                  </a:txBody>
                  <a:tcPr/>
                </a:tc>
                <a:tc>
                  <a:txBody>
                    <a:bodyPr/>
                    <a:lstStyle/>
                    <a:p>
                      <a:r>
                        <a:rPr lang="en-IN" sz="1200" b="0" kern="1200" dirty="0">
                          <a:solidFill>
                            <a:schemeClr val="lt1"/>
                          </a:solidFill>
                          <a:effectLst/>
                        </a:rPr>
                        <a:t>Freedom to Speak Up Guardians implemented nationally; statutory protections for whistleblowing staff</a:t>
                      </a:r>
                      <a:endParaRPr lang="en-US" sz="1200" dirty="0"/>
                    </a:p>
                  </a:txBody>
                  <a:tcPr/>
                </a:tc>
                <a:extLst>
                  <a:ext uri="{0D108BD9-81ED-4DB2-BD59-A6C34878D82A}">
                    <a16:rowId xmlns:a16="http://schemas.microsoft.com/office/drawing/2014/main" val="1609955737"/>
                  </a:ext>
                </a:extLst>
              </a:tr>
            </a:tbl>
          </a:graphicData>
        </a:graphic>
      </p:graphicFrame>
    </p:spTree>
    <p:extLst>
      <p:ext uri="{BB962C8B-B14F-4D97-AF65-F5344CB8AC3E}">
        <p14:creationId xmlns:p14="http://schemas.microsoft.com/office/powerpoint/2010/main" val="17941736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93820-9D7A-4330-02F8-C6E968C75BEC}"/>
              </a:ext>
            </a:extLst>
          </p:cNvPr>
          <p:cNvSpPr>
            <a:spLocks noGrp="1"/>
          </p:cNvSpPr>
          <p:nvPr>
            <p:ph type="title"/>
          </p:nvPr>
        </p:nvSpPr>
        <p:spPr>
          <a:xfrm>
            <a:off x="497927" y="186449"/>
            <a:ext cx="11196145" cy="1106323"/>
          </a:xfrm>
        </p:spPr>
        <p:txBody>
          <a:bodyPr>
            <a:normAutofit fontScale="90000"/>
          </a:bodyPr>
          <a:lstStyle/>
          <a:p>
            <a:br>
              <a:rPr lang="en-IN" b="1" dirty="0">
                <a:latin typeface="Times New Roman" panose="02020603050405020304" pitchFamily="18" charset="0"/>
                <a:cs typeface="Times New Roman" panose="02020603050405020304" pitchFamily="18" charset="0"/>
              </a:rPr>
            </a:br>
            <a:r>
              <a:rPr lang="en-IN" sz="4000" b="1" dirty="0">
                <a:latin typeface="Arial" panose="020B0604020202020204" pitchFamily="34" charset="0"/>
                <a:cs typeface="Arial" panose="020B0604020202020204" pitchFamily="34" charset="0"/>
              </a:rPr>
              <a:t>Component 2: General Overview and Conclusion</a:t>
            </a:r>
          </a:p>
        </p:txBody>
      </p:sp>
      <p:sp>
        <p:nvSpPr>
          <p:cNvPr id="3" name="Content Placeholder 2">
            <a:extLst>
              <a:ext uri="{FF2B5EF4-FFF2-40B4-BE49-F238E27FC236}">
                <a16:creationId xmlns:a16="http://schemas.microsoft.com/office/drawing/2014/main" id="{8C9F885B-5753-EA44-36D5-96244E589980}"/>
              </a:ext>
            </a:extLst>
          </p:cNvPr>
          <p:cNvSpPr>
            <a:spLocks noGrp="1"/>
          </p:cNvSpPr>
          <p:nvPr>
            <p:ph idx="1"/>
          </p:nvPr>
        </p:nvSpPr>
        <p:spPr>
          <a:xfrm>
            <a:off x="668063" y="1722219"/>
            <a:ext cx="10855872" cy="4854575"/>
          </a:xfrm>
        </p:spPr>
        <p:txBody>
          <a:bodyPr>
            <a:normAutofit fontScale="55000" lnSpcReduction="20000"/>
          </a:bodyPr>
          <a:lstStyle/>
          <a:p>
            <a:pPr marL="0" indent="0">
              <a:buNone/>
            </a:pPr>
            <a:r>
              <a:rPr lang="en-IN" sz="2200" b="1" dirty="0">
                <a:latin typeface="Arial" panose="020B0604020202020204" pitchFamily="34" charset="0"/>
                <a:cs typeface="Arial" panose="020B0604020202020204" pitchFamily="34" charset="0"/>
              </a:rPr>
              <a:t>Introduction &amp; Background of the case:</a:t>
            </a:r>
            <a:endParaRPr lang="en-IN" sz="2200" dirty="0">
              <a:latin typeface="Arial" panose="020B0604020202020204" pitchFamily="34" charset="0"/>
              <a:cs typeface="Arial" panose="020B0604020202020204" pitchFamily="34" charset="0"/>
            </a:endParaRPr>
          </a:p>
          <a:p>
            <a:pPr algn="just"/>
            <a:r>
              <a:rPr lang="en-IN" sz="2200" dirty="0">
                <a:latin typeface="Arial" panose="020B0604020202020204" pitchFamily="34" charset="0"/>
                <a:cs typeface="Arial" panose="020B0604020202020204" pitchFamily="34" charset="0"/>
              </a:rPr>
              <a:t>Brief recap of Mid Staffordshire NHS Trust case and how it illustrates systemic quality failures in UK healthcare</a:t>
            </a:r>
          </a:p>
          <a:p>
            <a:pPr marL="0" indent="0" algn="just">
              <a:buNone/>
            </a:pPr>
            <a:r>
              <a:rPr lang="en-IN" sz="2200" b="1" dirty="0">
                <a:latin typeface="Arial" panose="020B0604020202020204" pitchFamily="34" charset="0"/>
                <a:cs typeface="Arial" panose="020B0604020202020204" pitchFamily="34" charset="0"/>
              </a:rPr>
              <a:t>Application of Fishbone, 5 Why's, 6 Sigma, Lean Management and Donabedian Model</a:t>
            </a:r>
          </a:p>
          <a:p>
            <a:r>
              <a:rPr lang="en-IN" sz="2200" dirty="0">
                <a:latin typeface="Arial" panose="020B0604020202020204" pitchFamily="34" charset="0"/>
                <a:cs typeface="Arial" panose="020B0604020202020204" pitchFamily="34" charset="0"/>
              </a:rPr>
              <a:t>Identify root causes across people, policy, equipment, leadership and process drilling down the underlying system failures</a:t>
            </a:r>
          </a:p>
          <a:p>
            <a:r>
              <a:rPr lang="en-IN" sz="2200" dirty="0">
                <a:latin typeface="Arial" panose="020B0604020202020204" pitchFamily="34" charset="0"/>
                <a:cs typeface="Arial" panose="020B0604020202020204" pitchFamily="34" charset="0"/>
              </a:rPr>
              <a:t>Using DMAIC (define-measure-analyse-improve-control) framework for quality improvement and flow of patient care processes (eg. delays in treatment, unnecessary bureaucratic steps)</a:t>
            </a:r>
          </a:p>
          <a:p>
            <a:pPr marL="0" indent="0" algn="just">
              <a:buNone/>
            </a:pPr>
            <a:r>
              <a:rPr lang="en-IN" sz="2200" b="1" dirty="0">
                <a:latin typeface="Arial" panose="020B0604020202020204" pitchFamily="34" charset="0"/>
                <a:cs typeface="Arial" panose="020B0604020202020204" pitchFamily="34" charset="0"/>
              </a:rPr>
              <a:t>Evaluation of Policy</a:t>
            </a:r>
          </a:p>
          <a:p>
            <a:r>
              <a:rPr lang="en-IN" sz="2200" dirty="0">
                <a:latin typeface="Arial" panose="020B0604020202020204" pitchFamily="34" charset="0"/>
                <a:cs typeface="Arial" panose="020B0604020202020204" pitchFamily="34" charset="0"/>
              </a:rPr>
              <a:t>Examine how national healthcare quality policies and CQC standards were implemented in practice and where gaps occur by considering governance, accountability and enforcement weaknesses that allowed failures to persist</a:t>
            </a:r>
          </a:p>
          <a:p>
            <a:pPr marL="0" indent="0">
              <a:buNone/>
            </a:pPr>
            <a:r>
              <a:rPr lang="en-IN" sz="2200" b="1" dirty="0">
                <a:latin typeface="Arial" panose="020B0604020202020204" pitchFamily="34" charset="0"/>
                <a:cs typeface="Arial" panose="020B0604020202020204" pitchFamily="34" charset="0"/>
              </a:rPr>
              <a:t>Impact on Efficiency and Quality</a:t>
            </a:r>
          </a:p>
          <a:p>
            <a:r>
              <a:rPr lang="en-IN" sz="2200" dirty="0">
                <a:latin typeface="Arial" panose="020B0604020202020204" pitchFamily="34" charset="0"/>
                <a:cs typeface="Arial" panose="020B0604020202020204" pitchFamily="34" charset="0"/>
              </a:rPr>
              <a:t>Analysing how systemic failures (staff shortages, leadership failures and poor governance) reduce efficiency and care quality by linking Lean and 6 Sigma concepts</a:t>
            </a:r>
          </a:p>
          <a:p>
            <a:pPr marL="0" indent="0">
              <a:buNone/>
            </a:pPr>
            <a:r>
              <a:rPr lang="en-IN" sz="2200" b="1" dirty="0">
                <a:latin typeface="Arial" panose="020B0604020202020204" pitchFamily="34" charset="0"/>
                <a:cs typeface="Arial" panose="020B0604020202020204" pitchFamily="34" charset="0"/>
              </a:rPr>
              <a:t>Evaluation of Benchmarking against standards</a:t>
            </a:r>
          </a:p>
          <a:p>
            <a:r>
              <a:rPr lang="en-IN" sz="2200" dirty="0">
                <a:latin typeface="Arial" panose="020B0604020202020204" pitchFamily="34" charset="0"/>
                <a:cs typeface="Arial" panose="020B0604020202020204" pitchFamily="34" charset="0"/>
              </a:rPr>
              <a:t>Comparing Mid Staffordshire performance to CQC targets and global benchmarks for healthcare quality and patient safety</a:t>
            </a:r>
          </a:p>
          <a:p>
            <a:pPr marL="0" indent="0">
              <a:buNone/>
            </a:pPr>
            <a:r>
              <a:rPr lang="en-IN" sz="2200" b="1" dirty="0">
                <a:latin typeface="Arial" panose="020B0604020202020204" pitchFamily="34" charset="0"/>
                <a:cs typeface="Arial" panose="020B0604020202020204" pitchFamily="34" charset="0"/>
              </a:rPr>
              <a:t>Recommendations</a:t>
            </a:r>
            <a:endParaRPr lang="en-IN" sz="2200" dirty="0">
              <a:latin typeface="Arial" panose="020B0604020202020204" pitchFamily="34" charset="0"/>
              <a:cs typeface="Arial" panose="020B0604020202020204" pitchFamily="34" charset="0"/>
            </a:endParaRPr>
          </a:p>
          <a:p>
            <a:r>
              <a:rPr lang="en-IN" sz="2200" dirty="0">
                <a:latin typeface="Arial" panose="020B0604020202020204" pitchFamily="34" charset="0"/>
                <a:cs typeface="Arial" panose="020B0604020202020204" pitchFamily="34" charset="0"/>
              </a:rPr>
              <a:t>Prioritize patient-focused investment in staffing, infrastructure, leadership accountability, and quality monitoring systems</a:t>
            </a:r>
          </a:p>
          <a:p>
            <a:pPr marL="0" indent="0">
              <a:buNone/>
            </a:pPr>
            <a:r>
              <a:rPr lang="en-IN" sz="2200" b="1" dirty="0">
                <a:latin typeface="Arial" panose="020B0604020202020204" pitchFamily="34" charset="0"/>
                <a:cs typeface="Arial" panose="020B0604020202020204" pitchFamily="34" charset="0"/>
              </a:rPr>
              <a:t>Conclusion</a:t>
            </a:r>
          </a:p>
          <a:p>
            <a:r>
              <a:rPr lang="en-IN" sz="2200" dirty="0">
                <a:latin typeface="Arial" panose="020B0604020202020204" pitchFamily="34" charset="0"/>
                <a:cs typeface="Arial" panose="020B0604020202020204" pitchFamily="34" charset="0"/>
              </a:rPr>
              <a:t>Summarise how these analytic tools help explain preventable deaths and guide system-level solutions</a:t>
            </a:r>
          </a:p>
          <a:p>
            <a:pPr marL="0" indent="0">
              <a:buNone/>
            </a:pPr>
            <a:br>
              <a:rPr lang="en-IN" sz="2200" dirty="0">
                <a:latin typeface="Arial" panose="020B0604020202020204" pitchFamily="34" charset="0"/>
                <a:cs typeface="Arial" panose="020B0604020202020204" pitchFamily="34" charset="0"/>
              </a:rPr>
            </a:br>
            <a:br>
              <a:rPr lang="en-IN" sz="1800" dirty="0"/>
            </a:br>
            <a:endParaRPr lang="en-IN" sz="1800" b="1" dirty="0"/>
          </a:p>
          <a:p>
            <a:pPr algn="just"/>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315847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E3514-075D-794F-5173-89A933F1BAB7}"/>
              </a:ext>
            </a:extLst>
          </p:cNvPr>
          <p:cNvSpPr>
            <a:spLocks noGrp="1"/>
          </p:cNvSpPr>
          <p:nvPr>
            <p:ph type="title"/>
          </p:nvPr>
        </p:nvSpPr>
        <p:spPr>
          <a:xfrm>
            <a:off x="587828" y="-72232"/>
            <a:ext cx="10515600" cy="1325563"/>
          </a:xfrm>
        </p:spPr>
        <p:txBody>
          <a:bodyPr/>
          <a:lstStyle/>
          <a:p>
            <a:r>
              <a:rPr lang="en-IN" b="1" dirty="0"/>
              <a:t>References</a:t>
            </a:r>
          </a:p>
        </p:txBody>
      </p:sp>
      <p:sp>
        <p:nvSpPr>
          <p:cNvPr id="3" name="Content Placeholder 2">
            <a:extLst>
              <a:ext uri="{FF2B5EF4-FFF2-40B4-BE49-F238E27FC236}">
                <a16:creationId xmlns:a16="http://schemas.microsoft.com/office/drawing/2014/main" id="{28997B92-E94D-ABC7-A640-E42430583831}"/>
              </a:ext>
            </a:extLst>
          </p:cNvPr>
          <p:cNvSpPr>
            <a:spLocks noGrp="1"/>
          </p:cNvSpPr>
          <p:nvPr>
            <p:ph idx="1"/>
          </p:nvPr>
        </p:nvSpPr>
        <p:spPr>
          <a:xfrm>
            <a:off x="315686" y="981188"/>
            <a:ext cx="10515600" cy="4351338"/>
          </a:xfrm>
        </p:spPr>
        <p:txBody>
          <a:bodyPr>
            <a:normAutofit fontScale="25000" lnSpcReduction="20000"/>
          </a:bodyPr>
          <a:lstStyle/>
          <a:p>
            <a:pPr algn="just"/>
            <a:r>
              <a:rPr lang="en-GB" sz="4200" dirty="0">
                <a:latin typeface="Arial" panose="020B0604020202020204" pitchFamily="34" charset="0"/>
                <a:cs typeface="Arial" panose="020B0604020202020204" pitchFamily="34" charset="0"/>
              </a:rPr>
              <a:t>Bevan, G., 2023. Why governance matters–analysing systemic failures in the NHS. </a:t>
            </a:r>
            <a:r>
              <a:rPr lang="en-GB" sz="4200" u="sng" dirty="0">
                <a:latin typeface="Arial" panose="020B0604020202020204" pitchFamily="34" charset="0"/>
                <a:cs typeface="Arial" panose="020B0604020202020204" pitchFamily="34" charset="0"/>
                <a:hlinkClick r:id="rId2"/>
              </a:rPr>
              <a:t>https://library.oapen.org/bitstream/handle/20.500.12657/77092/how-did-britain-come-to-this.pdf?sequence=1#page=20</a:t>
            </a:r>
            <a:endParaRPr lang="en-IN" sz="4200" dirty="0">
              <a:latin typeface="Arial" panose="020B0604020202020204" pitchFamily="34" charset="0"/>
              <a:cs typeface="Arial" panose="020B0604020202020204" pitchFamily="34" charset="0"/>
            </a:endParaRPr>
          </a:p>
          <a:p>
            <a:pPr algn="just"/>
            <a:r>
              <a:rPr lang="en-GB" sz="4200" dirty="0">
                <a:latin typeface="Arial" panose="020B0604020202020204" pitchFamily="34" charset="0"/>
                <a:cs typeface="Arial" panose="020B0604020202020204" pitchFamily="34" charset="0"/>
              </a:rPr>
              <a:t>Dixon-Woods, M., 2024. Report to the Thirlwall Inquiry: addressing Part C of the Terms of Reference. </a:t>
            </a:r>
            <a:r>
              <a:rPr lang="en-GB" sz="4200" i="1" dirty="0">
                <a:latin typeface="Arial" panose="020B0604020202020204" pitchFamily="34" charset="0"/>
                <a:cs typeface="Arial" panose="020B0604020202020204" pitchFamily="34" charset="0"/>
              </a:rPr>
              <a:t>Expert report)</a:t>
            </a:r>
            <a:r>
              <a:rPr lang="en-GB" sz="4200" dirty="0">
                <a:latin typeface="Arial" panose="020B0604020202020204" pitchFamily="34" charset="0"/>
                <a:cs typeface="Arial" panose="020B0604020202020204" pitchFamily="34" charset="0"/>
              </a:rPr>
              <a:t>, </a:t>
            </a:r>
            <a:r>
              <a:rPr lang="en-GB" sz="4200" i="1" dirty="0">
                <a:latin typeface="Arial" panose="020B0604020202020204" pitchFamily="34" charset="0"/>
                <a:cs typeface="Arial" panose="020B0604020202020204" pitchFamily="34" charset="0"/>
              </a:rPr>
              <a:t>28</a:t>
            </a:r>
            <a:r>
              <a:rPr lang="en-GB" sz="4200" dirty="0">
                <a:latin typeface="Arial" panose="020B0604020202020204" pitchFamily="34" charset="0"/>
                <a:cs typeface="Arial" panose="020B0604020202020204" pitchFamily="34" charset="0"/>
              </a:rPr>
              <a:t>. </a:t>
            </a:r>
            <a:r>
              <a:rPr lang="en-GB" sz="4200" u="sng" dirty="0">
                <a:latin typeface="Arial" panose="020B0604020202020204" pitchFamily="34" charset="0"/>
                <a:cs typeface="Arial" panose="020B0604020202020204" pitchFamily="34" charset="0"/>
                <a:hlinkClick r:id="rId3"/>
              </a:rPr>
              <a:t>https://thirlwall.public-inquiry.uk/wp-content/uploads/thirlwall-evidence/INQ0102624%20-%20Expert%20Report%20of%20Mary%20Dixon-Woods.pdf</a:t>
            </a:r>
            <a:endParaRPr lang="en-IN" sz="4200" dirty="0">
              <a:latin typeface="Arial" panose="020B0604020202020204" pitchFamily="34" charset="0"/>
              <a:cs typeface="Arial" panose="020B0604020202020204" pitchFamily="34" charset="0"/>
            </a:endParaRPr>
          </a:p>
          <a:p>
            <a:pPr algn="just"/>
            <a:r>
              <a:rPr lang="en-GB" sz="4200" dirty="0">
                <a:latin typeface="Arial" panose="020B0604020202020204" pitchFamily="34" charset="0"/>
                <a:cs typeface="Arial" panose="020B0604020202020204" pitchFamily="34" charset="0"/>
              </a:rPr>
              <a:t>Francis, R. (2013). </a:t>
            </a:r>
            <a:r>
              <a:rPr lang="en-GB" sz="4200" i="1" dirty="0">
                <a:latin typeface="Arial" panose="020B0604020202020204" pitchFamily="34" charset="0"/>
                <a:cs typeface="Arial" panose="020B0604020202020204" pitchFamily="34" charset="0"/>
              </a:rPr>
              <a:t>The Mid Staffordshire NHS Foundation Trust Public Inquiry Report of the Mid Staffordshire NHS Foundation Trust Public Inquiry Executive Summary HC 947</a:t>
            </a:r>
            <a:r>
              <a:rPr lang="en-GB" sz="4200" dirty="0">
                <a:latin typeface="Arial" panose="020B0604020202020204" pitchFamily="34" charset="0"/>
                <a:cs typeface="Arial" panose="020B0604020202020204" pitchFamily="34" charset="0"/>
              </a:rPr>
              <a:t>. [online] </a:t>
            </a:r>
            <a:r>
              <a:rPr lang="en-GB" sz="4200" i="1" dirty="0">
                <a:latin typeface="Arial" panose="020B0604020202020204" pitchFamily="34" charset="0"/>
                <a:cs typeface="Arial" panose="020B0604020202020204" pitchFamily="34" charset="0"/>
              </a:rPr>
              <a:t>GOV.UK</a:t>
            </a:r>
            <a:r>
              <a:rPr lang="en-GB" sz="4200" dirty="0">
                <a:latin typeface="Arial" panose="020B0604020202020204" pitchFamily="34" charset="0"/>
                <a:cs typeface="Arial" panose="020B0604020202020204" pitchFamily="34" charset="0"/>
              </a:rPr>
              <a:t>. Available at: https://assets.publishing.service.gov.uk/government/uploads/system/uploads/attachment_data/file/279124/0947.pdf.</a:t>
            </a:r>
            <a:endParaRPr lang="en-IN" sz="4200" dirty="0">
              <a:latin typeface="Arial" panose="020B0604020202020204" pitchFamily="34" charset="0"/>
              <a:cs typeface="Arial" panose="020B0604020202020204" pitchFamily="34" charset="0"/>
            </a:endParaRPr>
          </a:p>
          <a:p>
            <a:pPr algn="just"/>
            <a:r>
              <a:rPr lang="en-GB" sz="4200" dirty="0">
                <a:latin typeface="Arial" panose="020B0604020202020204" pitchFamily="34" charset="0"/>
                <a:cs typeface="Arial" panose="020B0604020202020204" pitchFamily="34" charset="0"/>
              </a:rPr>
              <a:t>Fulop, N.J., Barbosa, E.C., Hill, M., Ledger, J., Ng, P.L., Sherlaw-Johnson, C., Rolewicz, L., Schlepper, L., Spencer, J., Tomini, S.M. and Vindrola-Padros, C., 2023. National policy context. In </a:t>
            </a:r>
            <a:r>
              <a:rPr lang="en-GB" sz="4200" i="1" dirty="0">
                <a:latin typeface="Arial" panose="020B0604020202020204" pitchFamily="34" charset="0"/>
                <a:cs typeface="Arial" panose="020B0604020202020204" pitchFamily="34" charset="0"/>
              </a:rPr>
              <a:t>Rapid evaluation of the Special Measures for Quality and challenged provider regimes: a mixed-methods study</a:t>
            </a:r>
            <a:r>
              <a:rPr lang="en-GB" sz="4200" dirty="0">
                <a:latin typeface="Arial" panose="020B0604020202020204" pitchFamily="34" charset="0"/>
                <a:cs typeface="Arial" panose="020B0604020202020204" pitchFamily="34" charset="0"/>
              </a:rPr>
              <a:t>. National Institute for Health and Care Research. </a:t>
            </a:r>
            <a:r>
              <a:rPr lang="en-GB" sz="4200" u="sng" dirty="0">
                <a:latin typeface="Arial" panose="020B0604020202020204" pitchFamily="34" charset="0"/>
                <a:cs typeface="Arial" panose="020B0604020202020204" pitchFamily="34" charset="0"/>
                <a:hlinkClick r:id="rId4"/>
              </a:rPr>
              <a:t>https://www.ncbi.nlm.nih.gov/books/NBK597035/</a:t>
            </a:r>
            <a:endParaRPr lang="en-IN" sz="4200" dirty="0">
              <a:latin typeface="Arial" panose="020B0604020202020204" pitchFamily="34" charset="0"/>
              <a:cs typeface="Arial" panose="020B0604020202020204" pitchFamily="34" charset="0"/>
            </a:endParaRPr>
          </a:p>
          <a:p>
            <a:pPr algn="just"/>
            <a:r>
              <a:rPr lang="en-GB" sz="4200" dirty="0">
                <a:latin typeface="Arial" panose="020B0604020202020204" pitchFamily="34" charset="0"/>
                <a:cs typeface="Arial" panose="020B0604020202020204" pitchFamily="34" charset="0"/>
              </a:rPr>
              <a:t>García-Lorenzo, B., Gorostiza, A., Alayo, I., Castelo Zas, S., Cobos Baena, P., Gallego Camiña, I., Izaguirre Narbaiza, B., Mallabiabarrena, G., Ustarroz-Aguirre, I., Rigabert, A. and Balzi, W., 2024. European value-based healthcare benchmarking: moving from theory to practice. </a:t>
            </a:r>
            <a:r>
              <a:rPr lang="en-GB" sz="4200" i="1" dirty="0">
                <a:latin typeface="Arial" panose="020B0604020202020204" pitchFamily="34" charset="0"/>
                <a:cs typeface="Arial" panose="020B0604020202020204" pitchFamily="34" charset="0"/>
              </a:rPr>
              <a:t>European Journal of Public Health</a:t>
            </a:r>
            <a:r>
              <a:rPr lang="en-GB" sz="4200" dirty="0">
                <a:latin typeface="Arial" panose="020B0604020202020204" pitchFamily="34" charset="0"/>
                <a:cs typeface="Arial" panose="020B0604020202020204" pitchFamily="34" charset="0"/>
              </a:rPr>
              <a:t>, </a:t>
            </a:r>
            <a:r>
              <a:rPr lang="en-GB" sz="4200" i="1" dirty="0">
                <a:latin typeface="Arial" panose="020B0604020202020204" pitchFamily="34" charset="0"/>
                <a:cs typeface="Arial" panose="020B0604020202020204" pitchFamily="34" charset="0"/>
              </a:rPr>
              <a:t>34</a:t>
            </a:r>
            <a:r>
              <a:rPr lang="en-GB" sz="4200" dirty="0">
                <a:latin typeface="Arial" panose="020B0604020202020204" pitchFamily="34" charset="0"/>
                <a:cs typeface="Arial" panose="020B0604020202020204" pitchFamily="34" charset="0"/>
              </a:rPr>
              <a:t>(1), pp.44-51. </a:t>
            </a:r>
            <a:r>
              <a:rPr lang="en-GB" sz="4200" u="sng" dirty="0">
                <a:latin typeface="Arial" panose="020B0604020202020204" pitchFamily="34" charset="0"/>
                <a:cs typeface="Arial" panose="020B0604020202020204" pitchFamily="34" charset="0"/>
                <a:hlinkClick r:id="rId5"/>
              </a:rPr>
              <a:t>https://academic.oup.com/eurpub/article-pdf/doi/10.1093/eurpub/ckad181/56588081/ckad181.pdf</a:t>
            </a:r>
            <a:endParaRPr lang="en-IN" sz="4200" dirty="0">
              <a:latin typeface="Arial" panose="020B0604020202020204" pitchFamily="34" charset="0"/>
              <a:cs typeface="Arial" panose="020B0604020202020204" pitchFamily="34" charset="0"/>
            </a:endParaRPr>
          </a:p>
          <a:p>
            <a:pPr algn="just"/>
            <a:r>
              <a:rPr lang="en-GB" sz="4200" dirty="0">
                <a:latin typeface="Arial" panose="020B0604020202020204" pitchFamily="34" charset="0"/>
                <a:cs typeface="Arial" panose="020B0604020202020204" pitchFamily="34" charset="0"/>
              </a:rPr>
              <a:t>Ham, C., 2023. The rise and decline of the NHS in England. </a:t>
            </a:r>
            <a:r>
              <a:rPr lang="en-GB" sz="4200" u="sng" dirty="0">
                <a:latin typeface="Arial" panose="020B0604020202020204" pitchFamily="34" charset="0"/>
                <a:cs typeface="Arial" panose="020B0604020202020204" pitchFamily="34" charset="0"/>
                <a:hlinkClick r:id="rId6"/>
              </a:rPr>
              <a:t>https://swfhealthsocial.co.uk/wp-content/uploads/2023/04/rise_and_decline_of_the_nhs_april_2023.pdf</a:t>
            </a:r>
            <a:endParaRPr lang="en-IN" sz="4200" dirty="0">
              <a:latin typeface="Arial" panose="020B0604020202020204" pitchFamily="34" charset="0"/>
              <a:cs typeface="Arial" panose="020B0604020202020204" pitchFamily="34" charset="0"/>
            </a:endParaRPr>
          </a:p>
          <a:p>
            <a:pPr algn="just"/>
            <a:r>
              <a:rPr lang="en-GB" sz="4200" dirty="0">
                <a:latin typeface="Arial" panose="020B0604020202020204" pitchFamily="34" charset="0"/>
                <a:cs typeface="Arial" panose="020B0604020202020204" pitchFamily="34" charset="0"/>
              </a:rPr>
              <a:t>Martin, G., Stanford, S. and Dixon-Woods, M., 2023. A decade after Francis: is the NHS safer and more open?. </a:t>
            </a:r>
            <a:r>
              <a:rPr lang="en-GB" sz="4200" i="1" dirty="0">
                <a:latin typeface="Arial" panose="020B0604020202020204" pitchFamily="34" charset="0"/>
                <a:cs typeface="Arial" panose="020B0604020202020204" pitchFamily="34" charset="0"/>
              </a:rPr>
              <a:t>bmj</a:t>
            </a:r>
            <a:r>
              <a:rPr lang="en-GB" sz="4200" dirty="0">
                <a:latin typeface="Arial" panose="020B0604020202020204" pitchFamily="34" charset="0"/>
                <a:cs typeface="Arial" panose="020B0604020202020204" pitchFamily="34" charset="0"/>
              </a:rPr>
              <a:t>, </a:t>
            </a:r>
            <a:r>
              <a:rPr lang="en-GB" sz="4200" i="1" dirty="0">
                <a:latin typeface="Arial" panose="020B0604020202020204" pitchFamily="34" charset="0"/>
                <a:cs typeface="Arial" panose="020B0604020202020204" pitchFamily="34" charset="0"/>
              </a:rPr>
              <a:t>380</a:t>
            </a:r>
            <a:r>
              <a:rPr lang="en-GB" sz="4200" dirty="0">
                <a:latin typeface="Arial" panose="020B0604020202020204" pitchFamily="34" charset="0"/>
                <a:cs typeface="Arial" panose="020B0604020202020204" pitchFamily="34" charset="0"/>
              </a:rPr>
              <a:t>. </a:t>
            </a:r>
            <a:r>
              <a:rPr lang="en-GB" sz="4200" u="sng" dirty="0">
                <a:latin typeface="Arial" panose="020B0604020202020204" pitchFamily="34" charset="0"/>
                <a:cs typeface="Arial" panose="020B0604020202020204" pitchFamily="34" charset="0"/>
                <a:hlinkClick r:id="rId7"/>
              </a:rPr>
              <a:t>https://www.bmj.com/content/380/bmj.p513</a:t>
            </a:r>
            <a:endParaRPr lang="en-IN" sz="4200" dirty="0">
              <a:latin typeface="Arial" panose="020B0604020202020204" pitchFamily="34" charset="0"/>
              <a:cs typeface="Arial" panose="020B0604020202020204" pitchFamily="34" charset="0"/>
            </a:endParaRPr>
          </a:p>
          <a:p>
            <a:pPr algn="just"/>
            <a:r>
              <a:rPr lang="en-GB" sz="4200" dirty="0">
                <a:latin typeface="Arial" panose="020B0604020202020204" pitchFamily="34" charset="0"/>
                <a:cs typeface="Arial" panose="020B0604020202020204" pitchFamily="34" charset="0"/>
              </a:rPr>
              <a:t>Nightingale, F., 2023. 1. Why governance matters–analysing systemic failures in the NHS. </a:t>
            </a:r>
            <a:r>
              <a:rPr lang="en-GB" sz="4200" i="1" dirty="0">
                <a:latin typeface="Arial" panose="020B0604020202020204" pitchFamily="34" charset="0"/>
                <a:cs typeface="Arial" panose="020B0604020202020204" pitchFamily="34" charset="0"/>
              </a:rPr>
              <a:t>How Did Britain Come to This?: A century of systemic failures of governance</a:t>
            </a:r>
            <a:r>
              <a:rPr lang="en-GB" sz="4200" dirty="0">
                <a:latin typeface="Arial" panose="020B0604020202020204" pitchFamily="34" charset="0"/>
                <a:cs typeface="Arial" panose="020B0604020202020204" pitchFamily="34" charset="0"/>
              </a:rPr>
              <a:t>, p.1. </a:t>
            </a:r>
            <a:r>
              <a:rPr lang="en-GB" sz="4200" u="sng" dirty="0">
                <a:latin typeface="Arial" panose="020B0604020202020204" pitchFamily="34" charset="0"/>
                <a:cs typeface="Arial" panose="020B0604020202020204" pitchFamily="34" charset="0"/>
                <a:hlinkClick r:id="rId8"/>
              </a:rPr>
              <a:t>https://books.google.com/books?hl=en&amp;lr=&amp;id=fm7fEAAAQBAJ&amp;oi=fnd&amp;pg=PA1&amp;dq=Mid+Staffordshire+NHS+Foundation+Trust+(UK)+-+One+of+the+biggest+healthcare+quality+failures+in+the+UK&amp;ots=BDpE8EiEru&amp;sig=i47KT4jBQBRCPOOQfr34gRxSXPg</a:t>
            </a:r>
            <a:endParaRPr lang="en-IN" sz="4200" dirty="0">
              <a:latin typeface="Arial" panose="020B0604020202020204" pitchFamily="34" charset="0"/>
              <a:cs typeface="Arial" panose="020B0604020202020204" pitchFamily="34" charset="0"/>
            </a:endParaRPr>
          </a:p>
          <a:p>
            <a:pPr algn="just"/>
            <a:r>
              <a:rPr lang="en-GB" sz="4200" dirty="0">
                <a:latin typeface="Arial" panose="020B0604020202020204" pitchFamily="34" charset="0"/>
                <a:cs typeface="Arial" panose="020B0604020202020204" pitchFamily="34" charset="0"/>
              </a:rPr>
              <a:t>Ramsey, S.M., Brooks, J., Briggs, M. and Hallett, C.E., 2022. Corporatising compassion? A contemporary history study of English NHS Trusts' nursing strategy documents. </a:t>
            </a:r>
            <a:r>
              <a:rPr lang="en-GB" sz="4200" i="1" dirty="0">
                <a:latin typeface="Arial" panose="020B0604020202020204" pitchFamily="34" charset="0"/>
                <a:cs typeface="Arial" panose="020B0604020202020204" pitchFamily="34" charset="0"/>
              </a:rPr>
              <a:t>Nursing Inquiry</a:t>
            </a:r>
            <a:r>
              <a:rPr lang="en-GB" sz="4200" dirty="0">
                <a:latin typeface="Arial" panose="020B0604020202020204" pitchFamily="34" charset="0"/>
                <a:cs typeface="Arial" panose="020B0604020202020204" pitchFamily="34" charset="0"/>
              </a:rPr>
              <a:t>, </a:t>
            </a:r>
            <a:r>
              <a:rPr lang="en-GB" sz="4200" i="1" dirty="0">
                <a:latin typeface="Arial" panose="020B0604020202020204" pitchFamily="34" charset="0"/>
                <a:cs typeface="Arial" panose="020B0604020202020204" pitchFamily="34" charset="0"/>
              </a:rPr>
              <a:t>29</a:t>
            </a:r>
            <a:r>
              <a:rPr lang="en-GB" sz="4200" dirty="0">
                <a:latin typeface="Arial" panose="020B0604020202020204" pitchFamily="34" charset="0"/>
                <a:cs typeface="Arial" panose="020B0604020202020204" pitchFamily="34" charset="0"/>
              </a:rPr>
              <a:t>(4), p.e12486. </a:t>
            </a:r>
            <a:r>
              <a:rPr lang="en-GB" sz="4200" u="sng" dirty="0">
                <a:latin typeface="Arial" panose="020B0604020202020204" pitchFamily="34" charset="0"/>
                <a:cs typeface="Arial" panose="020B0604020202020204" pitchFamily="34" charset="0"/>
                <a:hlinkClick r:id="rId9"/>
              </a:rPr>
              <a:t>https://pure.hud.ac.uk/ws/files/47396470/Corporatising_Compassion_main_document.pdf</a:t>
            </a:r>
            <a:endParaRPr lang="en-IN" sz="4200" dirty="0">
              <a:latin typeface="Arial" panose="020B0604020202020204" pitchFamily="34" charset="0"/>
              <a:cs typeface="Arial" panose="020B0604020202020204" pitchFamily="34" charset="0"/>
            </a:endParaRPr>
          </a:p>
          <a:p>
            <a:pPr algn="just"/>
            <a:r>
              <a:rPr lang="en-GB" sz="4200" dirty="0">
                <a:latin typeface="Arial" panose="020B0604020202020204" pitchFamily="34" charset="0"/>
                <a:cs typeface="Arial" panose="020B0604020202020204" pitchFamily="34" charset="0"/>
              </a:rPr>
              <a:t>Small, N., 2023. </a:t>
            </a:r>
            <a:r>
              <a:rPr lang="en-GB" sz="4200" i="1" dirty="0">
                <a:latin typeface="Arial" panose="020B0604020202020204" pitchFamily="34" charset="0"/>
                <a:cs typeface="Arial" panose="020B0604020202020204" pitchFamily="34" charset="0"/>
              </a:rPr>
              <a:t>Failures in health and social care: Governance and culture change</a:t>
            </a:r>
            <a:r>
              <a:rPr lang="en-GB" sz="4200" dirty="0">
                <a:latin typeface="Arial" panose="020B0604020202020204" pitchFamily="34" charset="0"/>
                <a:cs typeface="Arial" panose="020B0604020202020204" pitchFamily="34" charset="0"/>
              </a:rPr>
              <a:t>. Routledge. </a:t>
            </a:r>
            <a:r>
              <a:rPr lang="en-GB" sz="4200" u="sng" dirty="0">
                <a:latin typeface="Arial" panose="020B0604020202020204" pitchFamily="34" charset="0"/>
                <a:cs typeface="Arial" panose="020B0604020202020204" pitchFamily="34" charset="0"/>
                <a:hlinkClick r:id="rId10"/>
              </a:rPr>
              <a:t>https://www.taylorfrancis.com/books/mono/10.4324/9781003332428/failures-health-social-care-neil-small</a:t>
            </a:r>
            <a:endParaRPr lang="en-IN" sz="4200" dirty="0">
              <a:latin typeface="Arial" panose="020B0604020202020204" pitchFamily="34" charset="0"/>
              <a:cs typeface="Arial" panose="020B0604020202020204" pitchFamily="34" charset="0"/>
            </a:endParaRPr>
          </a:p>
          <a:p>
            <a:pPr algn="just"/>
            <a:r>
              <a:rPr lang="en-GB" sz="4200" dirty="0">
                <a:latin typeface="Arial" panose="020B0604020202020204" pitchFamily="34" charset="0"/>
                <a:cs typeface="Arial" panose="020B0604020202020204" pitchFamily="34" charset="0"/>
              </a:rPr>
              <a:t>Wiegmann, D.A., Wood, L.J., Cohen, T.N. and Shappell, S.A., 2022. Understanding the “Swiss cheese model” and its application to patient safety. </a:t>
            </a:r>
            <a:r>
              <a:rPr lang="en-GB" sz="4200" i="1" dirty="0">
                <a:latin typeface="Arial" panose="020B0604020202020204" pitchFamily="34" charset="0"/>
                <a:cs typeface="Arial" panose="020B0604020202020204" pitchFamily="34" charset="0"/>
              </a:rPr>
              <a:t>Journal of patient safety</a:t>
            </a:r>
            <a:r>
              <a:rPr lang="en-GB" sz="4200" dirty="0">
                <a:latin typeface="Arial" panose="020B0604020202020204" pitchFamily="34" charset="0"/>
                <a:cs typeface="Arial" panose="020B0604020202020204" pitchFamily="34" charset="0"/>
              </a:rPr>
              <a:t>, </a:t>
            </a:r>
            <a:r>
              <a:rPr lang="en-GB" sz="4200" i="1" dirty="0">
                <a:latin typeface="Arial" panose="020B0604020202020204" pitchFamily="34" charset="0"/>
                <a:cs typeface="Arial" panose="020B0604020202020204" pitchFamily="34" charset="0"/>
              </a:rPr>
              <a:t>18</a:t>
            </a:r>
            <a:r>
              <a:rPr lang="en-GB" sz="4200" dirty="0">
                <a:latin typeface="Arial" panose="020B0604020202020204" pitchFamily="34" charset="0"/>
                <a:cs typeface="Arial" panose="020B0604020202020204" pitchFamily="34" charset="0"/>
              </a:rPr>
              <a:t>(2), pp.119-123. </a:t>
            </a:r>
            <a:r>
              <a:rPr lang="en-GB" sz="4200" u="sng" dirty="0">
                <a:latin typeface="Arial" panose="020B0604020202020204" pitchFamily="34" charset="0"/>
                <a:cs typeface="Arial" panose="020B0604020202020204" pitchFamily="34" charset="0"/>
                <a:hlinkClick r:id="rId11"/>
              </a:rPr>
              <a:t>https://pmc.ncbi.nlm.nih.gov/articles/PMC8514562/pdf/nihms-1651282.pdf</a:t>
            </a:r>
            <a:endParaRPr lang="en-IN" sz="4200" dirty="0">
              <a:latin typeface="Arial" panose="020B0604020202020204" pitchFamily="34" charset="0"/>
              <a:cs typeface="Arial" panose="020B0604020202020204" pitchFamily="34" charset="0"/>
            </a:endParaRPr>
          </a:p>
          <a:p>
            <a:pPr algn="just"/>
            <a:r>
              <a:rPr lang="en-GB" sz="4200" dirty="0">
                <a:latin typeface="Arial" panose="020B0604020202020204" pitchFamily="34" charset="0"/>
                <a:cs typeface="Arial" panose="020B0604020202020204" pitchFamily="34" charset="0"/>
              </a:rPr>
              <a:t>Wood, D.P., Robinson, C.A., Nathan, R. and McPhillips, R., 2022. A study of the implementation of patient safety policies in the NHS in England since 2000: what can we learn?. </a:t>
            </a:r>
            <a:r>
              <a:rPr lang="en-GB" sz="4200" i="1" dirty="0">
                <a:latin typeface="Arial" panose="020B0604020202020204" pitchFamily="34" charset="0"/>
                <a:cs typeface="Arial" panose="020B0604020202020204" pitchFamily="34" charset="0"/>
              </a:rPr>
              <a:t>Journal of health organization and management</a:t>
            </a:r>
            <a:r>
              <a:rPr lang="en-GB" sz="4200" dirty="0">
                <a:latin typeface="Arial" panose="020B0604020202020204" pitchFamily="34" charset="0"/>
                <a:cs typeface="Arial" panose="020B0604020202020204" pitchFamily="34" charset="0"/>
              </a:rPr>
              <a:t>, </a:t>
            </a:r>
            <a:r>
              <a:rPr lang="en-GB" sz="4200" i="1" dirty="0">
                <a:latin typeface="Arial" panose="020B0604020202020204" pitchFamily="34" charset="0"/>
                <a:cs typeface="Arial" panose="020B0604020202020204" pitchFamily="34" charset="0"/>
              </a:rPr>
              <a:t>36</a:t>
            </a:r>
            <a:r>
              <a:rPr lang="en-GB" sz="4200" dirty="0">
                <a:latin typeface="Arial" panose="020B0604020202020204" pitchFamily="34" charset="0"/>
                <a:cs typeface="Arial" panose="020B0604020202020204" pitchFamily="34" charset="0"/>
              </a:rPr>
              <a:t>(5), pp.650-665. </a:t>
            </a:r>
            <a:r>
              <a:rPr lang="en-GB" sz="4200" u="sng" dirty="0">
                <a:latin typeface="Arial" panose="020B0604020202020204" pitchFamily="34" charset="0"/>
                <a:cs typeface="Arial" panose="020B0604020202020204" pitchFamily="34" charset="0"/>
                <a:hlinkClick r:id="rId12"/>
              </a:rPr>
              <a:t>https://scholar.google.com/scholar?output=instlink&amp;q=info:fmTs0_BEKhwJ:scholar.google.com/&amp;hl=en&amp;as_sdt=0,5&amp;as_ylo=2022&amp;scillfp=6149286516753429591&amp;oi=lle</a:t>
            </a:r>
            <a:endParaRPr lang="en-GB" sz="4200" u="sng" dirty="0">
              <a:latin typeface="Arial" panose="020B0604020202020204" pitchFamily="34" charset="0"/>
              <a:cs typeface="Arial" panose="020B0604020202020204" pitchFamily="34" charset="0"/>
            </a:endParaRPr>
          </a:p>
          <a:p>
            <a:pPr algn="just"/>
            <a:r>
              <a:rPr lang="en-US" sz="4200" dirty="0">
                <a:latin typeface="Arial" panose="020B0604020202020204" pitchFamily="34" charset="0"/>
                <a:cs typeface="Arial" panose="020B0604020202020204" pitchFamily="34" charset="0"/>
              </a:rPr>
              <a:t>Stewart, M. (2001). Towards a global definition of patient centred care. </a:t>
            </a:r>
            <a:r>
              <a:rPr lang="en-US" sz="4200" i="1" dirty="0">
                <a:latin typeface="Arial" panose="020B0604020202020204" pitchFamily="34" charset="0"/>
                <a:cs typeface="Arial" panose="020B0604020202020204" pitchFamily="34" charset="0"/>
              </a:rPr>
              <a:t>BMJ</a:t>
            </a:r>
            <a:r>
              <a:rPr lang="en-US" sz="4200" dirty="0">
                <a:latin typeface="Arial" panose="020B0604020202020204" pitchFamily="34" charset="0"/>
                <a:cs typeface="Arial" panose="020B0604020202020204" pitchFamily="34" charset="0"/>
              </a:rPr>
              <a:t>, [online] 322(7284), pp.444–445. doi:https://doi.org/10.1136/bmj.322.7284.444.</a:t>
            </a:r>
          </a:p>
          <a:p>
            <a:pPr algn="just"/>
            <a:r>
              <a:rPr lang="en-US" sz="4200" dirty="0">
                <a:latin typeface="Arial" panose="020B0604020202020204" pitchFamily="34" charset="0"/>
                <a:cs typeface="Arial" panose="020B0604020202020204" pitchFamily="34" charset="0"/>
              </a:rPr>
              <a:t>Dome, I.N. (2021). The matrix of financial strategies as a tool for achieving the company’s targets. </a:t>
            </a:r>
            <a:r>
              <a:rPr lang="en-US" sz="4200" i="1" dirty="0">
                <a:latin typeface="Arial" panose="020B0604020202020204" pitchFamily="34" charset="0"/>
                <a:cs typeface="Arial" panose="020B0604020202020204" pitchFamily="34" charset="0"/>
              </a:rPr>
              <a:t>Economic Development Research Journal</a:t>
            </a:r>
            <a:r>
              <a:rPr lang="en-US" sz="4200" dirty="0">
                <a:latin typeface="Arial" panose="020B0604020202020204" pitchFamily="34" charset="0"/>
                <a:cs typeface="Arial" panose="020B0604020202020204" pitchFamily="34" charset="0"/>
              </a:rPr>
              <a:t>, (11), pp.11–16. doi:https://doi.org/10.54092/25420208_2021_11_11.</a:t>
            </a:r>
          </a:p>
          <a:p>
            <a:pPr algn="just"/>
            <a:endParaRPr lang="en-IN" sz="4200" dirty="0">
              <a:latin typeface="Arial" panose="020B0604020202020204" pitchFamily="34" charset="0"/>
              <a:cs typeface="Arial" panose="020B0604020202020204" pitchFamily="34" charset="0"/>
            </a:endParaRPr>
          </a:p>
          <a:p>
            <a:pPr marL="0" indent="0">
              <a:buNone/>
            </a:pPr>
            <a:endParaRPr lang="en-IN" dirty="0"/>
          </a:p>
        </p:txBody>
      </p:sp>
    </p:spTree>
    <p:extLst>
      <p:ext uri="{BB962C8B-B14F-4D97-AF65-F5344CB8AC3E}">
        <p14:creationId xmlns:p14="http://schemas.microsoft.com/office/powerpoint/2010/main" val="6682140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581D35-8CC9-E9C3-57E1-7CD892A830B4}"/>
              </a:ext>
            </a:extLst>
          </p:cNvPr>
          <p:cNvSpPr txBox="1"/>
          <p:nvPr/>
        </p:nvSpPr>
        <p:spPr>
          <a:xfrm>
            <a:off x="195943" y="326571"/>
            <a:ext cx="12015084" cy="6370975"/>
          </a:xfrm>
          <a:prstGeom prst="rect">
            <a:avLst/>
          </a:prstGeom>
          <a:noFill/>
        </p:spPr>
        <p:txBody>
          <a:bodyPr wrap="none" rtlCol="0">
            <a:spAutoFit/>
          </a:bodyPr>
          <a:lstStyle/>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Kleinpell, R.M. (2012). Mirror mirror on the wall. </a:t>
            </a:r>
            <a:r>
              <a:rPr lang="en-US" sz="1600" i="1" dirty="0">
                <a:latin typeface="Arial" panose="020B0604020202020204" pitchFamily="34" charset="0"/>
                <a:cs typeface="Arial" panose="020B0604020202020204" pitchFamily="34" charset="0"/>
              </a:rPr>
              <a:t>Critical Care Medicine</a:t>
            </a:r>
            <a:r>
              <a:rPr lang="en-US" sz="1600" dirty="0">
                <a:latin typeface="Arial" panose="020B0604020202020204" pitchFamily="34" charset="0"/>
                <a:cs typeface="Arial" panose="020B0604020202020204" pitchFamily="34" charset="0"/>
              </a:rPr>
              <a:t>, 40(11), p.3092. doi:https://doi.org/10.1097/ccm</a:t>
            </a:r>
          </a:p>
          <a:p>
            <a:r>
              <a:rPr lang="en-US" sz="1600" dirty="0">
                <a:latin typeface="Arial" panose="020B0604020202020204" pitchFamily="34" charset="0"/>
                <a:cs typeface="Arial" panose="020B0604020202020204" pitchFamily="34" charset="0"/>
              </a:rPr>
              <a:t>       .0b013e31826534fd.</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Turner, D.G. (2014). Unsafe Practices. </a:t>
            </a:r>
            <a:r>
              <a:rPr lang="en-US" sz="1600" i="1" dirty="0">
                <a:latin typeface="Arial" panose="020B0604020202020204" pitchFamily="34" charset="0"/>
                <a:cs typeface="Arial" panose="020B0604020202020204" pitchFamily="34" charset="0"/>
              </a:rPr>
              <a:t>Journal of Forestry</a:t>
            </a:r>
            <a:r>
              <a:rPr lang="en-US" sz="1600" dirty="0">
                <a:latin typeface="Arial" panose="020B0604020202020204" pitchFamily="34" charset="0"/>
                <a:cs typeface="Arial" panose="020B0604020202020204" pitchFamily="34" charset="0"/>
              </a:rPr>
              <a:t>, 112(3), pp.258–258. doi:https://doi.org/10.1093/jof/112.3.258.</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Ruiz, P.A. (1993). The needs of a patient in severe status asthmaticus: experiences of a nurse-patient in an intensive care unit. </a:t>
            </a:r>
          </a:p>
          <a:p>
            <a:r>
              <a:rPr lang="en-US" sz="1600" i="1" dirty="0">
                <a:latin typeface="Arial" panose="020B0604020202020204" pitchFamily="34" charset="0"/>
                <a:cs typeface="Arial" panose="020B0604020202020204" pitchFamily="34" charset="0"/>
              </a:rPr>
              <a:t>      Intensive and Critical Care Nursing</a:t>
            </a:r>
            <a:r>
              <a:rPr lang="en-US" sz="1600" dirty="0">
                <a:latin typeface="Arial" panose="020B0604020202020204" pitchFamily="34" charset="0"/>
                <a:cs typeface="Arial" panose="020B0604020202020204" pitchFamily="34" charset="0"/>
              </a:rPr>
              <a:t>, 9 (1), pp.28–39. doi:https://doi.org/10.1016/0964-3397(93)90007-k.</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Lai, D.W.L. (2011). Abuse and Neglect Experienced by Aging Chinese in Canada. </a:t>
            </a:r>
            <a:r>
              <a:rPr lang="en-US" sz="1600" i="1" dirty="0">
                <a:latin typeface="Arial" panose="020B0604020202020204" pitchFamily="34" charset="0"/>
                <a:cs typeface="Arial" panose="020B0604020202020204" pitchFamily="34" charset="0"/>
              </a:rPr>
              <a:t>Journal of Elder Abuse &amp; Neglect</a:t>
            </a:r>
            <a:r>
              <a:rPr lang="en-US" sz="1600" dirty="0">
                <a:latin typeface="Arial" panose="020B0604020202020204" pitchFamily="34" charset="0"/>
                <a:cs typeface="Arial" panose="020B0604020202020204" pitchFamily="34" charset="0"/>
              </a:rPr>
              <a:t>,</a:t>
            </a:r>
          </a:p>
          <a:p>
            <a:r>
              <a:rPr lang="en-US" sz="1600" dirty="0">
                <a:latin typeface="Arial" panose="020B0604020202020204" pitchFamily="34" charset="0"/>
                <a:cs typeface="Arial" panose="020B0604020202020204" pitchFamily="34" charset="0"/>
              </a:rPr>
              <a:t>      23(4), pp.326–347. doi:https://doi.org/10.1080/08946566.2011.584047</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Sienko, K. (2025). Safe Nurses, Safe Nursing Practice, Great Clinical Outcomes. </a:t>
            </a:r>
            <a:r>
              <a:rPr lang="en-US" sz="1600" i="1" dirty="0">
                <a:latin typeface="Arial" panose="020B0604020202020204" pitchFamily="34" charset="0"/>
                <a:cs typeface="Arial" panose="020B0604020202020204" pitchFamily="34" charset="0"/>
              </a:rPr>
              <a:t>Journal of Nursing Science and Professional </a:t>
            </a:r>
          </a:p>
          <a:p>
            <a:r>
              <a:rPr lang="en-US" sz="1600" i="1" dirty="0">
                <a:latin typeface="Arial" panose="020B0604020202020204" pitchFamily="34" charset="0"/>
                <a:cs typeface="Arial" panose="020B0604020202020204" pitchFamily="34" charset="0"/>
              </a:rPr>
              <a:t>     Practice</a:t>
            </a:r>
            <a:r>
              <a:rPr lang="en-US" sz="1600" dirty="0">
                <a:latin typeface="Arial" panose="020B0604020202020204" pitchFamily="34" charset="0"/>
                <a:cs typeface="Arial" panose="020B0604020202020204" pitchFamily="34" charset="0"/>
              </a:rPr>
              <a:t>, 2(3), pp.99–100. doi:https://doi.org/10.4103/jnspp.jnspp_33_25.</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Barham, B. (2001). Care Standards Act: effects on staff training and developments. </a:t>
            </a:r>
            <a:r>
              <a:rPr lang="en-US" sz="1600" i="1" dirty="0">
                <a:latin typeface="Arial" panose="020B0604020202020204" pitchFamily="34" charset="0"/>
                <a:cs typeface="Arial" panose="020B0604020202020204" pitchFamily="34" charset="0"/>
              </a:rPr>
              <a:t>Nursing and Residential Care</a:t>
            </a:r>
            <a:r>
              <a:rPr lang="en-US" sz="1600" dirty="0">
                <a:latin typeface="Arial" panose="020B0604020202020204" pitchFamily="34" charset="0"/>
                <a:cs typeface="Arial" panose="020B0604020202020204" pitchFamily="34" charset="0"/>
              </a:rPr>
              <a:t>, 3(5)</a:t>
            </a:r>
          </a:p>
          <a:p>
            <a:r>
              <a:rPr lang="en-US" sz="1600" dirty="0">
                <a:latin typeface="Arial" panose="020B0604020202020204" pitchFamily="34" charset="0"/>
                <a:cs typeface="Arial" panose="020B0604020202020204" pitchFamily="34" charset="0"/>
              </a:rPr>
              <a:t>      , pp.236–238. doi:https://doi.org/10.12968/nrec.2001.3.5.7610.</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Arpita Samuel, L. (2022). Increased Errors in Nursing Care due to Ineffective Communication during Nursing Handovers </a:t>
            </a:r>
          </a:p>
          <a:p>
            <a:r>
              <a:rPr lang="en-IN" sz="1600" dirty="0">
                <a:latin typeface="Arial" panose="020B0604020202020204" pitchFamily="34" charset="0"/>
                <a:cs typeface="Arial" panose="020B0604020202020204" pitchFamily="34" charset="0"/>
              </a:rPr>
              <a:t>    among Staff Nurses at Teerthanker Mahaveer Hospital, Moradabad. </a:t>
            </a:r>
            <a:r>
              <a:rPr lang="en-IN" sz="1600" i="1" dirty="0">
                <a:latin typeface="Arial" panose="020B0604020202020204" pitchFamily="34" charset="0"/>
                <a:cs typeface="Arial" panose="020B0604020202020204" pitchFamily="34" charset="0"/>
              </a:rPr>
              <a:t>International Journalof Science and Research (IJSR)</a:t>
            </a:r>
            <a:r>
              <a:rPr lang="en-IN" sz="1600" dirty="0">
                <a:latin typeface="Arial" panose="020B0604020202020204" pitchFamily="34" charset="0"/>
                <a:cs typeface="Arial" panose="020B0604020202020204" pitchFamily="34" charset="0"/>
              </a:rPr>
              <a:t>,</a:t>
            </a:r>
          </a:p>
          <a:p>
            <a:r>
              <a:rPr lang="en-IN" sz="1600" dirty="0">
                <a:latin typeface="Arial" panose="020B0604020202020204" pitchFamily="34" charset="0"/>
                <a:cs typeface="Arial" panose="020B0604020202020204" pitchFamily="34" charset="0"/>
              </a:rPr>
              <a:t>   11(8), pp.1138–1140. doi:https://doi.org/10.21275/sr22819144617.</a:t>
            </a:r>
          </a:p>
          <a:p>
            <a:pPr marL="285750" indent="-285750">
              <a:buFont typeface="Arial" panose="020B0604020202020204" pitchFamily="34" charset="0"/>
              <a:buChar char="•"/>
            </a:pPr>
            <a:r>
              <a:rPr lang="en-IN" dirty="0"/>
              <a:t>KARTHIK, K., LAKSHMI, J.T., TARAN, R.U. and SARVA, K. (2023). Clinical Audits to Identify Medication Errors in a</a:t>
            </a:r>
          </a:p>
          <a:p>
            <a:r>
              <a:rPr lang="en-IN" dirty="0"/>
              <a:t> Healthcare Facility. </a:t>
            </a:r>
            <a:r>
              <a:rPr lang="en-IN" i="1" dirty="0"/>
              <a:t>Mædica</a:t>
            </a:r>
            <a:r>
              <a:rPr lang="en-IN" dirty="0"/>
              <a:t>, [online] 18(2), pp.299–306. doi:https://doi.org/10.26574/maedica.2023.18.2.299.</a:t>
            </a:r>
          </a:p>
          <a:p>
            <a:pPr marL="285750" indent="-285750">
              <a:buFont typeface="Arial" panose="020B0604020202020204" pitchFamily="34" charset="0"/>
              <a:buChar char="•"/>
            </a:pPr>
            <a:r>
              <a:rPr lang="en-US" dirty="0"/>
              <a:t>Cheng, H. (2008). Randomized, Controlled Drug and Nutritional Supplement Trials Conducted in Nursing Homes</a:t>
            </a:r>
          </a:p>
          <a:p>
            <a:r>
              <a:rPr lang="en-US" dirty="0"/>
              <a:t> (NH): Who Were Included and Who Were Excluded? </a:t>
            </a:r>
            <a:r>
              <a:rPr lang="en-US" i="1" dirty="0"/>
              <a:t>Journal of the American Medical Directors Association</a:t>
            </a:r>
            <a:r>
              <a:rPr lang="en-US" dirty="0"/>
              <a:t>, 9(3)</a:t>
            </a:r>
          </a:p>
          <a:p>
            <a:r>
              <a:rPr lang="en-US" dirty="0"/>
              <a:t>, pp.B23–B24. doi:https://doi.org/10.1016/j.jamda.2007.12.030.</a:t>
            </a:r>
          </a:p>
          <a:p>
            <a:pPr marL="285750" indent="-285750">
              <a:buFont typeface="Arial" panose="020B0604020202020204" pitchFamily="34" charset="0"/>
              <a:buChar char="•"/>
            </a:pPr>
            <a:r>
              <a:rPr lang="en-US" dirty="0"/>
              <a:t>Wise, J. (2015). Warning signs are common in the days before cardiac arrest but are often ignored. </a:t>
            </a:r>
            <a:r>
              <a:rPr lang="en-US" i="1" dirty="0"/>
              <a:t>BMJ</a:t>
            </a:r>
            <a:r>
              <a:rPr lang="en-US" dirty="0"/>
              <a:t>, p.h6882</a:t>
            </a:r>
          </a:p>
          <a:p>
            <a:r>
              <a:rPr lang="en-US" dirty="0"/>
              <a:t> doi:https://doi.org/10.1136/bmj.h6882.</a:t>
            </a:r>
          </a:p>
          <a:p>
            <a:pPr marL="285750" indent="-285750">
              <a:buFont typeface="Arial" panose="020B0604020202020204" pitchFamily="34" charset="0"/>
              <a:buChar char="•"/>
            </a:pPr>
            <a:r>
              <a:rPr lang="en-US" dirty="0"/>
              <a:t>Kapur, N. (2015). Professional bodies should provide accreditation of healthcare services to improve patient safety. </a:t>
            </a:r>
          </a:p>
          <a:p>
            <a:r>
              <a:rPr lang="en-US" i="1" dirty="0"/>
              <a:t>     BMJ</a:t>
            </a:r>
            <a:r>
              <a:rPr lang="en-US" dirty="0"/>
              <a:t>, p.h4420. doi:https://doi.org/10.1136/bmj.h4420.</a:t>
            </a:r>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IN" sz="1100" dirty="0"/>
          </a:p>
          <a:p>
            <a:pPr marL="285750" indent="-285750">
              <a:buFont typeface="Arial" panose="020B0604020202020204" pitchFamily="34" charset="0"/>
              <a:buChar char="•"/>
            </a:pPr>
            <a:endParaRPr lang="en-IN" sz="1100" dirty="0"/>
          </a:p>
        </p:txBody>
      </p:sp>
    </p:spTree>
    <p:extLst>
      <p:ext uri="{BB962C8B-B14F-4D97-AF65-F5344CB8AC3E}">
        <p14:creationId xmlns:p14="http://schemas.microsoft.com/office/powerpoint/2010/main" val="23965209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4" ma:contentTypeDescription="Create a new document." ma:contentTypeScope="" ma:versionID="2a191fa440f604e65cde9d4def36820c">
  <xsd:schema xmlns:xsd="http://www.w3.org/2001/XMLSchema" xmlns:xs="http://www.w3.org/2001/XMLSchema" xmlns:p="http://schemas.microsoft.com/office/2006/metadata/properties" xmlns:ns3="3ef5847a-e696-4fee-a2c0-6c3f87568321" targetNamespace="http://schemas.microsoft.com/office/2006/metadata/properties" ma:root="true" ma:fieldsID="ca081d9055a0cafd7d8c1556be0a2321"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6D2D1F4-177D-4CAF-97A3-9B2A479EBA3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61955CC-1D8B-4191-B7C9-16A00AFD43B2}">
  <ds:schemaRefs>
    <ds:schemaRef ds:uri="http://schemas.microsoft.com/sharepoint/v3/contenttype/forms"/>
  </ds:schemaRefs>
</ds:datastoreItem>
</file>

<file path=customXml/itemProps3.xml><?xml version="1.0" encoding="utf-8"?>
<ds:datastoreItem xmlns:ds="http://schemas.openxmlformats.org/officeDocument/2006/customXml" ds:itemID="{9B29CF5A-732D-4B35-BFD5-27732D96C669}">
  <ds:schemaRefs>
    <ds:schemaRef ds:uri="http://purl.org/dc/dcmitype/"/>
    <ds:schemaRef ds:uri="http://purl.org/dc/elements/1.1/"/>
    <ds:schemaRef ds:uri="http://schemas.openxmlformats.org/package/2006/metadata/core-properties"/>
    <ds:schemaRef ds:uri="http://schemas.microsoft.com/office/2006/documentManagement/types"/>
    <ds:schemaRef ds:uri="http://schemas.microsoft.com/office/infopath/2007/PartnerControls"/>
    <ds:schemaRef ds:uri="3ef5847a-e696-4fee-a2c0-6c3f87568321"/>
    <ds:schemaRef ds:uri="http://schemas.microsoft.com/office/2006/metadata/properti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
  <TotalTime>1640</TotalTime>
  <Words>3426</Words>
  <Application>Microsoft Office PowerPoint</Application>
  <PresentationFormat>Widescreen</PresentationFormat>
  <Paragraphs>179</Paragraphs>
  <Slides>13</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Calibri</vt:lpstr>
      <vt:lpstr>Times New Roman</vt:lpstr>
      <vt:lpstr>Office Theme</vt:lpstr>
      <vt:lpstr>       PROGRAMME: MSC PUBLIC HEALTH AND SOCIAL CARE IN PRACTICE MODULE: QUALITY ASSURANCE AND SERVICE IMPROVEMENTS     </vt:lpstr>
      <vt:lpstr>PowerPoint Presentation</vt:lpstr>
      <vt:lpstr> Case Study Overview </vt:lpstr>
      <vt:lpstr>What Happened in The Case?</vt:lpstr>
      <vt:lpstr>Why the System Failed?</vt:lpstr>
      <vt:lpstr> System Requirements Based on Case Findings </vt:lpstr>
      <vt:lpstr>PowerPoint Presentation</vt:lpstr>
      <vt:lpstr> Swiss Cheese Model - Application to The Case </vt:lpstr>
      <vt:lpstr> Benchmarking and System Reflection </vt:lpstr>
      <vt:lpstr>Benchmarking Gap Analysis</vt:lpstr>
      <vt:lpstr> Component 2: General Overview and 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Riddhi Hitesh Patel (2506528)</cp:lastModifiedBy>
  <cp:revision>5</cp:revision>
  <dcterms:created xsi:type="dcterms:W3CDTF">2026-02-09T18:21:57Z</dcterms:created>
  <dcterms:modified xsi:type="dcterms:W3CDTF">2026-02-21T15:21:54Z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