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801600" cy="9601200" type="A3"/>
  <p:notesSz cx="32918400" cy="51206400"/>
  <p:defaultTextStyle>
    <a:defPPr>
      <a:defRPr lang="en-US"/>
    </a:defPPr>
    <a:lvl1pPr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1pPr>
    <a:lvl2pPr marL="123078"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2pPr>
    <a:lvl3pPr marL="246156"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3pPr>
    <a:lvl4pPr marL="369235"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4pPr>
    <a:lvl5pPr marL="492313"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5pPr>
    <a:lvl6pPr marL="615391" algn="l" defTabSz="246156" rtl="0" eaLnBrk="1" latinLnBrk="0" hangingPunct="1">
      <a:defRPr sz="861" kern="1200">
        <a:solidFill>
          <a:schemeClr val="tx1"/>
        </a:solidFill>
        <a:latin typeface="Helvetica" panose="020B0604020202020204" pitchFamily="34" charset="0"/>
        <a:ea typeface="MS PGothic" panose="020B0600070205080204" pitchFamily="34" charset="-128"/>
        <a:cs typeface="+mn-cs"/>
      </a:defRPr>
    </a:lvl6pPr>
    <a:lvl7pPr marL="738469" algn="l" defTabSz="246156" rtl="0" eaLnBrk="1" latinLnBrk="0" hangingPunct="1">
      <a:defRPr sz="861" kern="1200">
        <a:solidFill>
          <a:schemeClr val="tx1"/>
        </a:solidFill>
        <a:latin typeface="Helvetica" panose="020B0604020202020204" pitchFamily="34" charset="0"/>
        <a:ea typeface="MS PGothic" panose="020B0600070205080204" pitchFamily="34" charset="-128"/>
        <a:cs typeface="+mn-cs"/>
      </a:defRPr>
    </a:lvl7pPr>
    <a:lvl8pPr marL="861548" algn="l" defTabSz="246156" rtl="0" eaLnBrk="1" latinLnBrk="0" hangingPunct="1">
      <a:defRPr sz="861" kern="1200">
        <a:solidFill>
          <a:schemeClr val="tx1"/>
        </a:solidFill>
        <a:latin typeface="Helvetica" panose="020B0604020202020204" pitchFamily="34" charset="0"/>
        <a:ea typeface="MS PGothic" panose="020B0600070205080204" pitchFamily="34" charset="-128"/>
        <a:cs typeface="+mn-cs"/>
      </a:defRPr>
    </a:lvl8pPr>
    <a:lvl9pPr marL="984626" algn="l" defTabSz="246156" rtl="0" eaLnBrk="1" latinLnBrk="0" hangingPunct="1">
      <a:defRPr sz="861" kern="1200">
        <a:solidFill>
          <a:schemeClr val="tx1"/>
        </a:solidFill>
        <a:latin typeface="Helvetica"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09" userDrawn="1">
          <p15:clr>
            <a:srgbClr val="A4A3A4"/>
          </p15:clr>
        </p15:guide>
        <p15:guide id="2" orient="horz" pos="5726" userDrawn="1">
          <p15:clr>
            <a:srgbClr val="A4A3A4"/>
          </p15:clr>
        </p15:guide>
        <p15:guide id="3" orient="horz" pos="1088" userDrawn="1">
          <p15:clr>
            <a:srgbClr val="A4A3A4"/>
          </p15:clr>
        </p15:guide>
        <p15:guide id="4" orient="horz" pos="621" userDrawn="1">
          <p15:clr>
            <a:srgbClr val="A4A3A4"/>
          </p15:clr>
        </p15:guide>
        <p15:guide id="5" pos="1860" userDrawn="1">
          <p15:clr>
            <a:srgbClr val="A4A3A4"/>
          </p15:clr>
        </p15:guide>
        <p15:guide id="6" pos="2103" userDrawn="1">
          <p15:clr>
            <a:srgbClr val="A4A3A4"/>
          </p15:clr>
        </p15:guide>
        <p15:guide id="7" pos="3828" userDrawn="1">
          <p15:clr>
            <a:srgbClr val="A4A3A4"/>
          </p15:clr>
        </p15:guide>
        <p15:guide id="8" pos="6134" userDrawn="1">
          <p15:clr>
            <a:srgbClr val="A4A3A4"/>
          </p15:clr>
        </p15:guide>
        <p15:guide id="9" pos="288" userDrawn="1">
          <p15:clr>
            <a:srgbClr val="A4A3A4"/>
          </p15:clr>
        </p15:guide>
        <p15:guide id="10" pos="4083" userDrawn="1">
          <p15:clr>
            <a:srgbClr val="A4A3A4"/>
          </p15:clr>
        </p15:guide>
        <p15:guide id="11" pos="5891" userDrawn="1">
          <p15:clr>
            <a:srgbClr val="A4A3A4"/>
          </p15:clr>
        </p15:guide>
        <p15:guide id="12" pos="771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191919"/>
    <a:srgbClr val="FFFFE1"/>
    <a:srgbClr val="FFF3F3"/>
    <a:srgbClr val="800040"/>
    <a:srgbClr val="004080"/>
    <a:srgbClr val="FF6FC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531966-D654-AF16-C574-403B5136E375}" v="1" dt="2020-05-15T13:11:42.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553" autoAdjust="0"/>
  </p:normalViewPr>
  <p:slideViewPr>
    <p:cSldViewPr snapToGrid="0">
      <p:cViewPr>
        <p:scale>
          <a:sx n="10" d="100"/>
          <a:sy n="10" d="100"/>
        </p:scale>
        <p:origin x="3018" y="1500"/>
      </p:cViewPr>
      <p:guideLst>
        <p:guide orient="horz" pos="209"/>
        <p:guide orient="horz" pos="5726"/>
        <p:guide orient="horz" pos="1088"/>
        <p:guide orient="horz" pos="621"/>
        <p:guide pos="1860"/>
        <p:guide pos="2103"/>
        <p:guide pos="3828"/>
        <p:guide pos="6134"/>
        <p:guide pos="288"/>
        <p:guide pos="4083"/>
        <p:guide pos="5891"/>
        <p:guide pos="7718"/>
      </p:guideLst>
    </p:cSldViewPr>
  </p:slideViewPr>
  <p:outlineViewPr>
    <p:cViewPr>
      <p:scale>
        <a:sx n="33" d="100"/>
        <a:sy n="33" d="100"/>
      </p:scale>
      <p:origin x="0" y="0"/>
    </p:cViewPr>
  </p:outlin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a:defRPr sz="1200">
                <a:latin typeface="Calibri"/>
                <a:ea typeface="ＭＳ Ｐゴシック" charset="0"/>
                <a:cs typeface="ＭＳ Ｐゴシック" charset="0"/>
              </a:defRPr>
            </a:lvl1pPr>
          </a:lstStyle>
          <a:p>
            <a:pPr>
              <a:defRPr/>
            </a:pPr>
            <a:endParaRPr lang="en-US"/>
          </a:p>
        </p:txBody>
      </p:sp>
      <p:sp>
        <p:nvSpPr>
          <p:cNvPr id="3" name="Date Placeholder 2"/>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panose="020F0502020204030204" pitchFamily="34" charset="0"/>
              </a:defRPr>
            </a:lvl1pPr>
          </a:lstStyle>
          <a:p>
            <a:fld id="{2AF7628F-75FE-4AA9-A508-13FA43BAC2AF}" type="datetime1">
              <a:rPr lang="en-US" altLang="en-US"/>
              <a:pPr/>
              <a:t>5/15/2020</a:t>
            </a:fld>
            <a:endParaRPr lang="en-US" altLang="en-US"/>
          </a:p>
        </p:txBody>
      </p:sp>
      <p:sp>
        <p:nvSpPr>
          <p:cNvPr id="4" name="Slide Image Placeholder 3"/>
          <p:cNvSpPr>
            <a:spLocks noGrp="1" noRot="1" noChangeAspect="1"/>
          </p:cNvSpPr>
          <p:nvPr>
            <p:ph type="sldImg" idx="2"/>
          </p:nvPr>
        </p:nvSpPr>
        <p:spPr>
          <a:xfrm>
            <a:off x="3657600" y="3840163"/>
            <a:ext cx="256032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a:defRPr sz="1200">
                <a:latin typeface="Calibri"/>
                <a:ea typeface="ＭＳ Ｐゴシック" charset="0"/>
                <a:cs typeface="ＭＳ Ｐゴシック" charset="0"/>
              </a:defRPr>
            </a:lvl1pPr>
          </a:lstStyle>
          <a:p>
            <a:pPr>
              <a:defRPr/>
            </a:pPr>
            <a:endParaRPr lang="en-US"/>
          </a:p>
        </p:txBody>
      </p:sp>
      <p:sp>
        <p:nvSpPr>
          <p:cNvPr id="7" name="Slide Number Placeholder 6"/>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3145D3FA-F6BD-4735-97DB-0F262673019B}"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pitchFamily="-111" charset="-128"/>
      </a:defRPr>
    </a:lvl1pPr>
    <a:lvl2pPr marL="123078"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2pPr>
    <a:lvl3pPr marL="246156"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3pPr>
    <a:lvl4pPr marL="369235"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4pPr>
    <a:lvl5pPr marL="492313"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5pPr>
    <a:lvl6pPr marL="615391" algn="l" defTabSz="123078" rtl="0" eaLnBrk="1" latinLnBrk="0" hangingPunct="1">
      <a:defRPr sz="323" kern="1200">
        <a:solidFill>
          <a:schemeClr val="tx1"/>
        </a:solidFill>
        <a:latin typeface="+mn-lt"/>
        <a:ea typeface="+mn-ea"/>
        <a:cs typeface="+mn-cs"/>
      </a:defRPr>
    </a:lvl6pPr>
    <a:lvl7pPr marL="738469" algn="l" defTabSz="123078" rtl="0" eaLnBrk="1" latinLnBrk="0" hangingPunct="1">
      <a:defRPr sz="323" kern="1200">
        <a:solidFill>
          <a:schemeClr val="tx1"/>
        </a:solidFill>
        <a:latin typeface="+mn-lt"/>
        <a:ea typeface="+mn-ea"/>
        <a:cs typeface="+mn-cs"/>
      </a:defRPr>
    </a:lvl7pPr>
    <a:lvl8pPr marL="861548" algn="l" defTabSz="123078" rtl="0" eaLnBrk="1" latinLnBrk="0" hangingPunct="1">
      <a:defRPr sz="323" kern="1200">
        <a:solidFill>
          <a:schemeClr val="tx1"/>
        </a:solidFill>
        <a:latin typeface="+mn-lt"/>
        <a:ea typeface="+mn-ea"/>
        <a:cs typeface="+mn-cs"/>
      </a:defRPr>
    </a:lvl8pPr>
    <a:lvl9pPr marL="984626" algn="l" defTabSz="123078" rtl="0" eaLnBrk="1" latinLnBrk="0" hangingPunct="1">
      <a:defRPr sz="32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xfrm>
            <a:off x="3657600" y="3840163"/>
            <a:ext cx="25603200" cy="192024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z="9600" dirty="0">
              <a:solidFill>
                <a:srgbClr val="000000"/>
              </a:solidFill>
            </a:endParaRPr>
          </a:p>
        </p:txBody>
      </p:sp>
      <p:sp>
        <p:nvSpPr>
          <p:cNvPr id="153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fld id="{F208DE0A-31C0-4769-ABEF-B7AD7E35523C}" type="slidenum">
              <a:rPr lang="en-US" altLang="en-US" sz="1200">
                <a:latin typeface="Calibri" panose="020F0502020204030204" pitchFamily="34" charset="0"/>
              </a:rPr>
              <a:pPr eaLnBrk="1" hangingPunct="1"/>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041" y="2982780"/>
            <a:ext cx="10881519" cy="2057665"/>
          </a:xfrm>
        </p:spPr>
        <p:txBody>
          <a:bodyPr/>
          <a:lstStyle/>
          <a:p>
            <a:r>
              <a:rPr lang="en-US"/>
              <a:t>Click to edit Master title style</a:t>
            </a:r>
          </a:p>
        </p:txBody>
      </p:sp>
      <p:sp>
        <p:nvSpPr>
          <p:cNvPr id="3" name="Subtitle 2"/>
          <p:cNvSpPr>
            <a:spLocks noGrp="1"/>
          </p:cNvSpPr>
          <p:nvPr>
            <p:ph type="subTitle" idx="1"/>
          </p:nvPr>
        </p:nvSpPr>
        <p:spPr>
          <a:xfrm>
            <a:off x="1920081" y="5440495"/>
            <a:ext cx="8961438" cy="2454011"/>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E39C0C6C-E2C6-4CE8-802A-75D1CF370020}" type="slidenum">
              <a:rPr lang="en-US" altLang="en-US"/>
              <a:pPr/>
              <a:t>‹#›</a:t>
            </a:fld>
            <a:endParaRPr lang="en-US" altLang="en-US"/>
          </a:p>
        </p:txBody>
      </p:sp>
    </p:spTree>
    <p:extLst>
      <p:ext uri="{BB962C8B-B14F-4D97-AF65-F5344CB8AC3E}">
        <p14:creationId xmlns:p14="http://schemas.microsoft.com/office/powerpoint/2010/main" val="4141213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9BD7F92F-CB76-4B8B-8BC7-88A1F0B167C3}" type="slidenum">
              <a:rPr lang="en-US" altLang="en-US"/>
              <a:pPr/>
              <a:t>‹#›</a:t>
            </a:fld>
            <a:endParaRPr lang="en-US" altLang="en-US"/>
          </a:p>
        </p:txBody>
      </p:sp>
    </p:spTree>
    <p:extLst>
      <p:ext uri="{BB962C8B-B14F-4D97-AF65-F5344CB8AC3E}">
        <p14:creationId xmlns:p14="http://schemas.microsoft.com/office/powerpoint/2010/main" val="2584879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753"/>
            <a:ext cx="10881519" cy="190672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11238" y="4069490"/>
            <a:ext cx="10881519" cy="2100263"/>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8BF848B2-CF90-4112-B405-9A84291AC118}" type="slidenum">
              <a:rPr lang="en-US" altLang="en-US"/>
              <a:pPr/>
              <a:t>‹#›</a:t>
            </a:fld>
            <a:endParaRPr lang="en-US" altLang="en-US"/>
          </a:p>
        </p:txBody>
      </p:sp>
    </p:spTree>
    <p:extLst>
      <p:ext uri="{BB962C8B-B14F-4D97-AF65-F5344CB8AC3E}">
        <p14:creationId xmlns:p14="http://schemas.microsoft.com/office/powerpoint/2010/main" val="101456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60041" y="2773958"/>
            <a:ext cx="5421709" cy="576044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9850" y="2773958"/>
            <a:ext cx="5421710" cy="576044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12B43D6B-8F2D-4618-9DCC-9A41659B0752}" type="slidenum">
              <a:rPr lang="en-US" altLang="en-US"/>
              <a:pPr/>
              <a:t>‹#›</a:t>
            </a:fld>
            <a:endParaRPr lang="en-US" altLang="en-US"/>
          </a:p>
        </p:txBody>
      </p:sp>
    </p:spTree>
    <p:extLst>
      <p:ext uri="{BB962C8B-B14F-4D97-AF65-F5344CB8AC3E}">
        <p14:creationId xmlns:p14="http://schemas.microsoft.com/office/powerpoint/2010/main" val="4152801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160" y="384307"/>
            <a:ext cx="11521281" cy="16002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40159" y="2149343"/>
            <a:ext cx="5656263" cy="89548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40159" y="3044825"/>
            <a:ext cx="5656263" cy="553171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03194" y="2149343"/>
            <a:ext cx="5658247" cy="89548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03194" y="3044825"/>
            <a:ext cx="5658247" cy="553171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fld id="{F4C03511-2509-4924-BC15-93F6DF19ECBA}" type="slidenum">
              <a:rPr lang="en-US" altLang="en-US"/>
              <a:pPr/>
              <a:t>‹#›</a:t>
            </a:fld>
            <a:endParaRPr lang="en-US" altLang="en-US"/>
          </a:p>
        </p:txBody>
      </p:sp>
    </p:spTree>
    <p:extLst>
      <p:ext uri="{BB962C8B-B14F-4D97-AF65-F5344CB8AC3E}">
        <p14:creationId xmlns:p14="http://schemas.microsoft.com/office/powerpoint/2010/main" val="1766599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fld id="{5B8688AA-3025-4699-982B-E609F929C0C6}" type="slidenum">
              <a:rPr lang="en-US" altLang="en-US"/>
              <a:pPr/>
              <a:t>‹#›</a:t>
            </a:fld>
            <a:endParaRPr lang="en-US" altLang="en-US"/>
          </a:p>
        </p:txBody>
      </p:sp>
    </p:spTree>
    <p:extLst>
      <p:ext uri="{BB962C8B-B14F-4D97-AF65-F5344CB8AC3E}">
        <p14:creationId xmlns:p14="http://schemas.microsoft.com/office/powerpoint/2010/main" val="4076487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fld id="{CB4C4118-EC8F-4CBC-A030-B9D2DFD39B6B}" type="slidenum">
              <a:rPr lang="en-US" altLang="en-US"/>
              <a:pPr/>
              <a:t>‹#›</a:t>
            </a:fld>
            <a:endParaRPr lang="en-US" altLang="en-US"/>
          </a:p>
        </p:txBody>
      </p:sp>
    </p:spTree>
    <p:extLst>
      <p:ext uri="{BB962C8B-B14F-4D97-AF65-F5344CB8AC3E}">
        <p14:creationId xmlns:p14="http://schemas.microsoft.com/office/powerpoint/2010/main" val="2555056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159" y="382455"/>
            <a:ext cx="4211638" cy="1626592"/>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04991" y="382455"/>
            <a:ext cx="7156450" cy="819408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0159" y="2009047"/>
            <a:ext cx="4211638" cy="65674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A44F61F9-594A-4EFB-ABBA-CE869FD94EF1}" type="slidenum">
              <a:rPr lang="en-US" altLang="en-US"/>
              <a:pPr/>
              <a:t>‹#›</a:t>
            </a:fld>
            <a:endParaRPr lang="en-US" altLang="en-US"/>
          </a:p>
        </p:txBody>
      </p:sp>
    </p:spTree>
    <p:extLst>
      <p:ext uri="{BB962C8B-B14F-4D97-AF65-F5344CB8AC3E}">
        <p14:creationId xmlns:p14="http://schemas.microsoft.com/office/powerpoint/2010/main" val="1857277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044" y="6720747"/>
            <a:ext cx="7681119" cy="79361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09044" y="857978"/>
            <a:ext cx="7681119" cy="576044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509044" y="7514366"/>
            <a:ext cx="7681119" cy="112652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6BF86C07-A82B-449C-9D87-BEDB0ED23236}" type="slidenum">
              <a:rPr lang="en-US" altLang="en-US"/>
              <a:pPr/>
              <a:t>‹#›</a:t>
            </a:fld>
            <a:endParaRPr lang="en-US" altLang="en-US"/>
          </a:p>
        </p:txBody>
      </p:sp>
    </p:spTree>
    <p:extLst>
      <p:ext uri="{BB962C8B-B14F-4D97-AF65-F5344CB8AC3E}">
        <p14:creationId xmlns:p14="http://schemas.microsoft.com/office/powerpoint/2010/main" val="3543934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07F7075D-DCF3-467A-8727-A5C1F3307B06}" type="slidenum">
              <a:rPr lang="en-US" altLang="en-US"/>
              <a:pPr/>
              <a:t>‹#›</a:t>
            </a:fld>
            <a:endParaRPr lang="en-US" altLang="en-US"/>
          </a:p>
        </p:txBody>
      </p:sp>
    </p:spTree>
    <p:extLst>
      <p:ext uri="{BB962C8B-B14F-4D97-AF65-F5344CB8AC3E}">
        <p14:creationId xmlns:p14="http://schemas.microsoft.com/office/powerpoint/2010/main" val="1580616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1379" y="853348"/>
            <a:ext cx="2720181" cy="768105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60041" y="853348"/>
            <a:ext cx="8123238" cy="76810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BE3A7927-4EC7-430B-B3C0-FA982596A291}" type="slidenum">
              <a:rPr lang="en-US" altLang="en-US"/>
              <a:pPr/>
              <a:t>‹#›</a:t>
            </a:fld>
            <a:endParaRPr lang="en-US" altLang="en-US"/>
          </a:p>
        </p:txBody>
      </p:sp>
    </p:spTree>
    <p:extLst>
      <p:ext uri="{BB962C8B-B14F-4D97-AF65-F5344CB8AC3E}">
        <p14:creationId xmlns:p14="http://schemas.microsoft.com/office/powerpoint/2010/main" val="1818695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60041" y="853440"/>
            <a:ext cx="10881519"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960041" y="2774156"/>
            <a:ext cx="10881519" cy="5760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960041" y="8747760"/>
            <a:ext cx="2667000" cy="64008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defRPr sz="6200">
                <a:latin typeface="Times New Roman" charset="0"/>
                <a:ea typeface="ＭＳ Ｐゴシック" charset="0"/>
                <a:cs typeface="ＭＳ Ｐゴシック" charset="0"/>
              </a:defRPr>
            </a:lvl1pPr>
          </a:lstStyle>
          <a:p>
            <a:pPr>
              <a:defRPr/>
            </a:pPr>
            <a:endParaRPr lang="en-US"/>
          </a:p>
        </p:txBody>
      </p:sp>
      <p:sp>
        <p:nvSpPr>
          <p:cNvPr id="1029" name="Rectangle 5"/>
          <p:cNvSpPr>
            <a:spLocks noGrp="1" noChangeArrowheads="1"/>
          </p:cNvSpPr>
          <p:nvPr>
            <p:ph type="ftr" sz="quarter" idx="3"/>
          </p:nvPr>
        </p:nvSpPr>
        <p:spPr bwMode="auto">
          <a:xfrm>
            <a:off x="4373960" y="8747760"/>
            <a:ext cx="4053681" cy="64008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ctr">
              <a:defRPr sz="6200">
                <a:latin typeface="Times New Roman" charset="0"/>
                <a:ea typeface="ＭＳ Ｐゴシック" charset="0"/>
                <a:cs typeface="ＭＳ Ｐゴシック" charset="0"/>
              </a:defRPr>
            </a:lvl1pPr>
          </a:lstStyle>
          <a:p>
            <a:pPr>
              <a:defRPr/>
            </a:pPr>
            <a:endParaRPr lang="en-US"/>
          </a:p>
        </p:txBody>
      </p:sp>
      <p:sp>
        <p:nvSpPr>
          <p:cNvPr id="1030" name="Rectangle 6"/>
          <p:cNvSpPr>
            <a:spLocks noGrp="1" noChangeArrowheads="1"/>
          </p:cNvSpPr>
          <p:nvPr>
            <p:ph type="sldNum" sz="quarter" idx="4"/>
          </p:nvPr>
        </p:nvSpPr>
        <p:spPr bwMode="auto">
          <a:xfrm>
            <a:off x="9174560" y="8747760"/>
            <a:ext cx="2667000" cy="64008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r">
              <a:defRPr sz="6200">
                <a:latin typeface="Times New Roman" panose="02020603050405020304" pitchFamily="18" charset="0"/>
              </a:defRPr>
            </a:lvl1pPr>
          </a:lstStyle>
          <a:p>
            <a:fld id="{651317D7-778B-4D57-A824-D4C82F3F999E}"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075113" rtl="0" eaLnBrk="0" fontAlgn="base" hangingPunct="0">
        <a:spcBef>
          <a:spcPct val="0"/>
        </a:spcBef>
        <a:spcAft>
          <a:spcPct val="0"/>
        </a:spcAft>
        <a:defRPr sz="19600">
          <a:solidFill>
            <a:schemeClr val="tx2"/>
          </a:solidFill>
          <a:latin typeface="+mj-lt"/>
          <a:ea typeface="MS PGothic" panose="020B0600070205080204" pitchFamily="34" charset="-128"/>
          <a:cs typeface="ＭＳ Ｐゴシック" pitchFamily="-65" charset="-128"/>
        </a:defRPr>
      </a:lvl1pPr>
      <a:lvl2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2pPr>
      <a:lvl3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3pPr>
      <a:lvl4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4pPr>
      <a:lvl5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5pPr>
      <a:lvl6pPr marL="457200" algn="ctr" defTabSz="4075113" rtl="0" fontAlgn="base">
        <a:spcBef>
          <a:spcPct val="0"/>
        </a:spcBef>
        <a:spcAft>
          <a:spcPct val="0"/>
        </a:spcAft>
        <a:defRPr sz="19600">
          <a:solidFill>
            <a:schemeClr val="tx2"/>
          </a:solidFill>
          <a:latin typeface="Times New Roman" pitchFamily="-65" charset="0"/>
        </a:defRPr>
      </a:lvl6pPr>
      <a:lvl7pPr marL="914400" algn="ctr" defTabSz="4075113" rtl="0" fontAlgn="base">
        <a:spcBef>
          <a:spcPct val="0"/>
        </a:spcBef>
        <a:spcAft>
          <a:spcPct val="0"/>
        </a:spcAft>
        <a:defRPr sz="19600">
          <a:solidFill>
            <a:schemeClr val="tx2"/>
          </a:solidFill>
          <a:latin typeface="Times New Roman" pitchFamily="-65" charset="0"/>
        </a:defRPr>
      </a:lvl7pPr>
      <a:lvl8pPr marL="1371600" algn="ctr" defTabSz="4075113" rtl="0" fontAlgn="base">
        <a:spcBef>
          <a:spcPct val="0"/>
        </a:spcBef>
        <a:spcAft>
          <a:spcPct val="0"/>
        </a:spcAft>
        <a:defRPr sz="19600">
          <a:solidFill>
            <a:schemeClr val="tx2"/>
          </a:solidFill>
          <a:latin typeface="Times New Roman" pitchFamily="-65" charset="0"/>
        </a:defRPr>
      </a:lvl8pPr>
      <a:lvl9pPr marL="1828800" algn="ctr" defTabSz="4075113" rtl="0" fontAlgn="base">
        <a:spcBef>
          <a:spcPct val="0"/>
        </a:spcBef>
        <a:spcAft>
          <a:spcPct val="0"/>
        </a:spcAft>
        <a:defRPr sz="19600">
          <a:solidFill>
            <a:schemeClr val="tx2"/>
          </a:solidFill>
          <a:latin typeface="Times New Roman" pitchFamily="-65" charset="0"/>
        </a:defRPr>
      </a:lvl9pPr>
    </p:titleStyle>
    <p:bodyStyle>
      <a:lvl1pPr marL="1528763" indent="-1528763" algn="l" defTabSz="4075113" rtl="0" eaLnBrk="0" fontAlgn="base" hangingPunct="0">
        <a:spcBef>
          <a:spcPct val="20000"/>
        </a:spcBef>
        <a:spcAft>
          <a:spcPct val="0"/>
        </a:spcAft>
        <a:buChar char="•"/>
        <a:defRPr sz="14300">
          <a:solidFill>
            <a:schemeClr val="tx1"/>
          </a:solidFill>
          <a:latin typeface="+mn-lt"/>
          <a:ea typeface="MS PGothic" panose="020B0600070205080204" pitchFamily="34" charset="-128"/>
          <a:cs typeface="ＭＳ Ｐゴシック" pitchFamily="-65" charset="-128"/>
        </a:defRPr>
      </a:lvl1pPr>
      <a:lvl2pPr marL="3311525" indent="-1273175" algn="l" defTabSz="4075113" rtl="0" eaLnBrk="0" fontAlgn="base" hangingPunct="0">
        <a:spcBef>
          <a:spcPct val="20000"/>
        </a:spcBef>
        <a:spcAft>
          <a:spcPct val="0"/>
        </a:spcAft>
        <a:buChar char="–"/>
        <a:defRPr sz="12500">
          <a:solidFill>
            <a:schemeClr val="tx1"/>
          </a:solidFill>
          <a:latin typeface="+mn-lt"/>
          <a:ea typeface="MS PGothic" panose="020B0600070205080204" pitchFamily="34" charset="-128"/>
          <a:cs typeface="ＭＳ Ｐゴシック" charset="0"/>
        </a:defRPr>
      </a:lvl2pPr>
      <a:lvl3pPr marL="5094288" indent="-1019175" algn="l" defTabSz="4075113" rtl="0" eaLnBrk="0" fontAlgn="base" hangingPunct="0">
        <a:spcBef>
          <a:spcPct val="20000"/>
        </a:spcBef>
        <a:spcAft>
          <a:spcPct val="0"/>
        </a:spcAft>
        <a:buChar char="•"/>
        <a:defRPr sz="10700">
          <a:solidFill>
            <a:schemeClr val="tx1"/>
          </a:solidFill>
          <a:latin typeface="+mn-lt"/>
          <a:ea typeface="MS PGothic" panose="020B0600070205080204" pitchFamily="34" charset="-128"/>
          <a:cs typeface="ＭＳ Ｐゴシック" charset="0"/>
        </a:defRPr>
      </a:lvl3pPr>
      <a:lvl4pPr marL="7132638" indent="-1019175"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cs typeface="ＭＳ Ｐゴシック" charset="0"/>
        </a:defRPr>
      </a:lvl4pPr>
      <a:lvl5pPr marL="9169400" indent="-1017588"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cs typeface="ＭＳ Ｐゴシック" charset="0"/>
        </a:defRPr>
      </a:lvl5pPr>
      <a:lvl6pPr marL="9626600" indent="-1017588" algn="l" defTabSz="4075113" rtl="0" fontAlgn="base">
        <a:spcBef>
          <a:spcPct val="20000"/>
        </a:spcBef>
        <a:spcAft>
          <a:spcPct val="0"/>
        </a:spcAft>
        <a:buChar char="»"/>
        <a:defRPr sz="8900">
          <a:solidFill>
            <a:schemeClr val="tx1"/>
          </a:solidFill>
          <a:latin typeface="+mn-lt"/>
          <a:ea typeface="ＭＳ Ｐゴシック" pitchFamily="-65" charset="-128"/>
        </a:defRPr>
      </a:lvl6pPr>
      <a:lvl7pPr marL="10083800" indent="-1017588" algn="l" defTabSz="4075113" rtl="0" fontAlgn="base">
        <a:spcBef>
          <a:spcPct val="20000"/>
        </a:spcBef>
        <a:spcAft>
          <a:spcPct val="0"/>
        </a:spcAft>
        <a:buChar char="»"/>
        <a:defRPr sz="8900">
          <a:solidFill>
            <a:schemeClr val="tx1"/>
          </a:solidFill>
          <a:latin typeface="+mn-lt"/>
          <a:ea typeface="ＭＳ Ｐゴシック" pitchFamily="-65" charset="-128"/>
        </a:defRPr>
      </a:lvl7pPr>
      <a:lvl8pPr marL="10541000" indent="-1017588" algn="l" defTabSz="4075113" rtl="0" fontAlgn="base">
        <a:spcBef>
          <a:spcPct val="20000"/>
        </a:spcBef>
        <a:spcAft>
          <a:spcPct val="0"/>
        </a:spcAft>
        <a:buChar char="»"/>
        <a:defRPr sz="8900">
          <a:solidFill>
            <a:schemeClr val="tx1"/>
          </a:solidFill>
          <a:latin typeface="+mn-lt"/>
          <a:ea typeface="ＭＳ Ｐゴシック" pitchFamily="-65" charset="-128"/>
        </a:defRPr>
      </a:lvl8pPr>
      <a:lvl9pPr marL="10998200" indent="-1017588" algn="l" defTabSz="4075113" rtl="0" fontAlgn="base">
        <a:spcBef>
          <a:spcPct val="20000"/>
        </a:spcBef>
        <a:spcAft>
          <a:spcPct val="0"/>
        </a:spcAft>
        <a:buChar char="»"/>
        <a:defRPr sz="8900">
          <a:solidFill>
            <a:schemeClr val="tx1"/>
          </a:solidFill>
          <a:latin typeface="+mn-lt"/>
          <a:ea typeface="ＭＳ Ｐゴシック" pitchFamily="-65"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hemeOverride" Target="../theme/themeOverride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60"/>
          <p:cNvSpPr>
            <a:spLocks noChangeArrowheads="1"/>
          </p:cNvSpPr>
          <p:nvPr/>
        </p:nvSpPr>
        <p:spPr bwMode="auto">
          <a:xfrm>
            <a:off x="-19590885" y="-12001376"/>
            <a:ext cx="51206400" cy="32004000"/>
          </a:xfrm>
          <a:prstGeom prst="rect">
            <a:avLst/>
          </a:prstGeom>
          <a:solidFill>
            <a:srgbClr val="92D050"/>
          </a:solidFill>
          <a:ln w="9525">
            <a:solidFill>
              <a:srgbClr val="D8D8D8"/>
            </a:solidFill>
            <a:miter lim="800000"/>
            <a:headEnd/>
            <a:tailEnd/>
          </a:ln>
          <a:effectLst>
            <a:outerShdw blurRad="40000" dist="23000" dir="5400000" rotWithShape="0">
              <a:srgbClr val="808080">
                <a:alpha val="34999"/>
              </a:srgbClr>
            </a:outerShdw>
          </a:effectLst>
        </p:spPr>
        <p:txBody>
          <a:bodyPr anchor="ctr"/>
          <a:lstStyle/>
          <a:p>
            <a:pPr algn="ctr">
              <a:defRPr/>
            </a:pPr>
            <a:endParaRPr lang="en-US">
              <a:solidFill>
                <a:srgbClr val="FFFFFF"/>
              </a:solidFill>
              <a:latin typeface="Avenir Book"/>
              <a:ea typeface="ＭＳ Ｐゴシック" charset="0"/>
              <a:cs typeface="Avenir Book"/>
            </a:endParaRPr>
          </a:p>
        </p:txBody>
      </p:sp>
      <p:sp>
        <p:nvSpPr>
          <p:cNvPr id="14339" name="Text Box 7"/>
          <p:cNvSpPr txBox="1">
            <a:spLocks noChangeArrowheads="1"/>
          </p:cNvSpPr>
          <p:nvPr/>
        </p:nvSpPr>
        <p:spPr bwMode="auto">
          <a:xfrm>
            <a:off x="-18592806" y="-6434625"/>
            <a:ext cx="10561412" cy="8626191"/>
          </a:xfrm>
          <a:prstGeom prst="rect">
            <a:avLst/>
          </a:prstGeom>
          <a:solidFill>
            <a:schemeClr val="bg1"/>
          </a:solidFill>
          <a:ln w="38100">
            <a:solidFill>
              <a:srgbClr val="000000"/>
            </a:solidFill>
            <a:round/>
            <a:headEnd/>
            <a:tailEnd/>
          </a:ln>
        </p:spPr>
        <p:txBody>
          <a:bodyPr lIns="914400" tIns="457200" rIns="914400" bIns="914400"/>
          <a:lstStyle>
            <a:lvl1pPr eaLnBrk="0" hangingPunct="0">
              <a:tabLst>
                <a:tab pos="500063"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500063"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9pPr>
          </a:lstStyle>
          <a:p>
            <a:pPr algn="just" eaLnBrk="1" hangingPunct="1">
              <a:spcBef>
                <a:spcPct val="50000"/>
              </a:spcBef>
            </a:pPr>
            <a:r>
              <a:rPr lang="en-US" altLang="en-US" sz="4800" b="1" dirty="0">
                <a:latin typeface="Arial" panose="020B0604020202020204" pitchFamily="34" charset="0"/>
                <a:cs typeface="Arial" panose="020B0604020202020204" pitchFamily="34" charset="0"/>
              </a:rPr>
              <a:t>Introduction</a:t>
            </a:r>
          </a:p>
          <a:p>
            <a:pPr eaLnBrk="1" hangingPunct="1">
              <a:spcBef>
                <a:spcPct val="10000"/>
              </a:spcBef>
            </a:pPr>
            <a:endParaRPr lang="en-US" altLang="ja-JP" sz="3600"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Greenhouse gas </a:t>
            </a:r>
            <a:r>
              <a:rPr lang="en-GB" dirty="0">
                <a:latin typeface="Arial" panose="020B0604020202020204" pitchFamily="34" charset="0"/>
                <a:cs typeface="Arial" panose="020B0604020202020204" pitchFamily="34" charset="0"/>
              </a:rPr>
              <a:t>emissions are the primary cause of </a:t>
            </a:r>
            <a:r>
              <a:rPr lang="en-GB" dirty="0" smtClean="0">
                <a:latin typeface="Arial" panose="020B0604020202020204" pitchFamily="34" charset="0"/>
                <a:cs typeface="Arial" panose="020B0604020202020204" pitchFamily="34" charset="0"/>
              </a:rPr>
              <a:t>climate change and around</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40% of UK </a:t>
            </a:r>
            <a:r>
              <a:rPr lang="en-GB" dirty="0" smtClean="0">
                <a:latin typeface="Arial" panose="020B0604020202020204" pitchFamily="34" charset="0"/>
                <a:cs typeface="Arial" panose="020B0604020202020204" pitchFamily="34" charset="0"/>
              </a:rPr>
              <a:t>emissions come </a:t>
            </a:r>
            <a:r>
              <a:rPr lang="en-GB" dirty="0">
                <a:latin typeface="Arial" panose="020B0604020202020204" pitchFamily="34" charset="0"/>
                <a:cs typeface="Arial" panose="020B0604020202020204" pitchFamily="34" charset="0"/>
              </a:rPr>
              <a:t>from </a:t>
            </a:r>
            <a:r>
              <a:rPr lang="en-GB" dirty="0" smtClean="0">
                <a:latin typeface="Arial" panose="020B0604020202020204" pitchFamily="34" charset="0"/>
                <a:cs typeface="Arial" panose="020B0604020202020204" pitchFamily="34" charset="0"/>
              </a:rPr>
              <a:t>private households, not big industries. The greenhouse effect of </a:t>
            </a:r>
            <a:r>
              <a:rPr lang="en-GB" dirty="0">
                <a:latin typeface="Arial" panose="020B0604020202020204" pitchFamily="34" charset="0"/>
                <a:cs typeface="Arial" panose="020B0604020202020204" pitchFamily="34" charset="0"/>
              </a:rPr>
              <a:t>these emissions are contributing to global warming, rising sea-levels and </a:t>
            </a:r>
            <a:r>
              <a:rPr lang="en-GB" dirty="0" smtClean="0">
                <a:latin typeface="Arial" panose="020B0604020202020204" pitchFamily="34" charset="0"/>
                <a:cs typeface="Arial" panose="020B0604020202020204" pitchFamily="34" charset="0"/>
              </a:rPr>
              <a:t>other extreme weather events.</a:t>
            </a:r>
            <a:r>
              <a:rPr lang="en-GB" dirty="0">
                <a:latin typeface="Arial" panose="020B0604020202020204" pitchFamily="34" charset="0"/>
                <a:cs typeface="Arial" panose="020B0604020202020204" pitchFamily="34" charset="0"/>
              </a:rPr>
              <a:t>  </a:t>
            </a:r>
          </a:p>
          <a:p>
            <a:r>
              <a:rPr lang="en-GB" dirty="0" smtClean="0">
                <a:latin typeface="Arial" panose="020B0604020202020204" pitchFamily="34" charset="0"/>
                <a:cs typeface="Arial" panose="020B0604020202020204" pitchFamily="34" charset="0"/>
              </a:rPr>
              <a:t>Individual household’s consumptions and emissions needs </a:t>
            </a:r>
            <a:r>
              <a:rPr lang="en-GB" dirty="0">
                <a:latin typeface="Arial" panose="020B0604020202020204" pitchFamily="34" charset="0"/>
                <a:cs typeface="Arial" panose="020B0604020202020204" pitchFamily="34" charset="0"/>
              </a:rPr>
              <a:t>to be </a:t>
            </a:r>
            <a:r>
              <a:rPr lang="en-GB" dirty="0" smtClean="0">
                <a:latin typeface="Arial" panose="020B0604020202020204" pitchFamily="34" charset="0"/>
                <a:cs typeface="Arial" panose="020B0604020202020204" pitchFamily="34" charset="0"/>
              </a:rPr>
              <a:t>understood by the homeowner and relative residents in order to </a:t>
            </a:r>
            <a:r>
              <a:rPr lang="en-GB" dirty="0">
                <a:latin typeface="Arial" panose="020B0604020202020204" pitchFamily="34" charset="0"/>
                <a:cs typeface="Arial" panose="020B0604020202020204" pitchFamily="34" charset="0"/>
              </a:rPr>
              <a:t>meet net-zero legally binding </a:t>
            </a:r>
            <a:r>
              <a:rPr lang="en-GB" dirty="0" smtClean="0">
                <a:latin typeface="Arial" panose="020B0604020202020204" pitchFamily="34" charset="0"/>
                <a:cs typeface="Arial" panose="020B0604020202020204" pitchFamily="34" charset="0"/>
              </a:rPr>
              <a:t>targets set by the Climate Change Act 2008 </a:t>
            </a:r>
            <a:r>
              <a:rPr lang="en-GB" dirty="0">
                <a:latin typeface="Arial" panose="020B0604020202020204" pitchFamily="34" charset="0"/>
                <a:cs typeface="Arial" panose="020B0604020202020204" pitchFamily="34" charset="0"/>
              </a:rPr>
              <a:t>by 2050</a:t>
            </a:r>
            <a:r>
              <a:rPr lang="en-GB" dirty="0"/>
              <a:t>. </a:t>
            </a:r>
          </a:p>
        </p:txBody>
      </p:sp>
      <p:sp>
        <p:nvSpPr>
          <p:cNvPr id="14340" name="Text Box 11"/>
          <p:cNvSpPr txBox="1">
            <a:spLocks noChangeArrowheads="1"/>
          </p:cNvSpPr>
          <p:nvPr/>
        </p:nvSpPr>
        <p:spPr bwMode="auto">
          <a:xfrm>
            <a:off x="20056025" y="-6411530"/>
            <a:ext cx="10561412" cy="9023124"/>
          </a:xfrm>
          <a:prstGeom prst="rect">
            <a:avLst/>
          </a:prstGeom>
          <a:solidFill>
            <a:schemeClr val="bg1"/>
          </a:solidFill>
          <a:ln w="38100">
            <a:solidFill>
              <a:srgbClr val="000000"/>
            </a:solidFill>
            <a:round/>
            <a:headEnd/>
            <a:tailEnd/>
          </a:ln>
        </p:spPr>
        <p:txBody>
          <a:bodyPr lIns="914400" tIns="457200" rIns="914400" bIns="914400"/>
          <a:lstStyle>
            <a:lvl1pPr eaLnBrk="0" hangingPunct="0">
              <a:tabLst>
                <a:tab pos="508000"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508000"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508000"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508000"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508000"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9pPr>
          </a:lstStyle>
          <a:p>
            <a:pPr algn="just" eaLnBrk="1" hangingPunct="1">
              <a:spcBef>
                <a:spcPct val="50000"/>
              </a:spcBef>
            </a:pPr>
            <a:r>
              <a:rPr lang="en-US" altLang="en-US" sz="4800" b="1" dirty="0" smtClean="0">
                <a:solidFill>
                  <a:srgbClr val="000000"/>
                </a:solidFill>
                <a:latin typeface="Arial" panose="020B0604020202020204" pitchFamily="34" charset="0"/>
                <a:cs typeface="Arial" panose="020B0604020202020204" pitchFamily="34" charset="0"/>
              </a:rPr>
              <a:t>Method</a:t>
            </a:r>
            <a:r>
              <a:rPr lang="en-US" altLang="en-US" sz="4800" dirty="0">
                <a:solidFill>
                  <a:srgbClr val="FF8000"/>
                </a:solidFill>
                <a:latin typeface="Arial" panose="020B0604020202020204" pitchFamily="34" charset="0"/>
                <a:cs typeface="Arial" panose="020B0604020202020204" pitchFamily="34" charset="0"/>
              </a:rPr>
              <a:t>	</a:t>
            </a:r>
            <a:endParaRPr lang="en-US" altLang="en-US" sz="4800" dirty="0">
              <a:latin typeface="Arial" panose="020B0604020202020204" pitchFamily="34" charset="0"/>
              <a:cs typeface="Arial" panose="020B0604020202020204" pitchFamily="34" charset="0"/>
            </a:endParaRPr>
          </a:p>
          <a:p>
            <a:pPr eaLnBrk="1" hangingPunct="1">
              <a:spcBef>
                <a:spcPct val="10000"/>
              </a:spcBef>
            </a:pPr>
            <a:endParaRPr lang="en-US" altLang="en-US" sz="4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REAP petite software was used as a tool for assessing the Carbon Footprint (</a:t>
            </a:r>
            <a:r>
              <a:rPr lang="en-GB" dirty="0" smtClean="0">
                <a:latin typeface="Arial" panose="020B0604020202020204" pitchFamily="34" charset="0"/>
                <a:cs typeface="Arial" panose="020B0604020202020204" pitchFamily="34" charset="0"/>
              </a:rPr>
              <a:t>CF expressed </a:t>
            </a:r>
            <a:r>
              <a:rPr lang="en-GB" dirty="0">
                <a:latin typeface="Arial" panose="020B0604020202020204" pitchFamily="34" charset="0"/>
                <a:cs typeface="Arial" panose="020B0604020202020204" pitchFamily="34" charset="0"/>
              </a:rPr>
              <a:t>in tonnes </a:t>
            </a:r>
            <a:r>
              <a:rPr lang="en-GB" dirty="0" smtClean="0">
                <a:latin typeface="Arial" panose="020B0604020202020204" pitchFamily="34" charset="0"/>
                <a:cs typeface="Arial" panose="020B0604020202020204" pitchFamily="34" charset="0"/>
              </a:rPr>
              <a:t>CO2). The pre-made survey was distributed to 100 respondents from the UK, majorly Wales.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Household characteristics including income, housing type, </a:t>
            </a:r>
            <a:r>
              <a:rPr lang="en-GB" dirty="0" smtClean="0">
                <a:latin typeface="Arial" panose="020B0604020202020204" pitchFamily="34" charset="0"/>
                <a:cs typeface="Arial" panose="020B0604020202020204" pitchFamily="34" charset="0"/>
              </a:rPr>
              <a:t>food, activities, </a:t>
            </a:r>
            <a:r>
              <a:rPr lang="en-GB" dirty="0">
                <a:latin typeface="Arial" panose="020B0604020202020204" pitchFamily="34" charset="0"/>
                <a:cs typeface="Arial" panose="020B0604020202020204" pitchFamily="34" charset="0"/>
              </a:rPr>
              <a:t>and travel were </a:t>
            </a:r>
            <a:r>
              <a:rPr lang="en-GB" dirty="0" smtClean="0">
                <a:latin typeface="Arial" panose="020B0604020202020204" pitchFamily="34" charset="0"/>
                <a:cs typeface="Arial" panose="020B0604020202020204" pitchFamily="34" charset="0"/>
              </a:rPr>
              <a:t>evaluated</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and the carbon footprint automatically </a:t>
            </a:r>
            <a:r>
              <a:rPr lang="en-GB" dirty="0" smtClean="0">
                <a:latin typeface="Arial" panose="020B0604020202020204" pitchFamily="34" charset="0"/>
                <a:cs typeface="Arial" panose="020B0604020202020204" pitchFamily="34" charset="0"/>
              </a:rPr>
              <a:t>calculated.</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This data was then inputted into MapInfo to separate relevant data and visualize it.</a:t>
            </a:r>
            <a:endParaRPr lang="en-GB" dirty="0" smtClean="0">
              <a:latin typeface="Arial" panose="020B0604020202020204" pitchFamily="34" charset="0"/>
              <a:cs typeface="Arial" panose="020B0604020202020204" pitchFamily="34" charset="0"/>
            </a:endParaRPr>
          </a:p>
        </p:txBody>
      </p:sp>
      <p:sp>
        <p:nvSpPr>
          <p:cNvPr id="14341" name="Text Box 12"/>
          <p:cNvSpPr txBox="1">
            <a:spLocks noChangeArrowheads="1"/>
          </p:cNvSpPr>
          <p:nvPr/>
        </p:nvSpPr>
        <p:spPr bwMode="auto">
          <a:xfrm>
            <a:off x="-7178678" y="-6434625"/>
            <a:ext cx="26381983" cy="25829530"/>
          </a:xfrm>
          <a:prstGeom prst="rect">
            <a:avLst/>
          </a:prstGeom>
          <a:solidFill>
            <a:schemeClr val="bg1"/>
          </a:solidFill>
          <a:ln w="38100">
            <a:solidFill>
              <a:srgbClr val="000000"/>
            </a:solidFill>
            <a:round/>
            <a:headEnd/>
            <a:tailEnd/>
          </a:ln>
        </p:spPr>
        <p:txBody>
          <a:bodyPr lIns="914400" tIns="457200" rIns="914400" bIns="914400"/>
          <a:lstStyle>
            <a:lvl1pPr eaLnBrk="0" hangingPunct="0">
              <a:tabLst>
                <a:tab pos="500063"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500063"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9pPr>
          </a:lstStyle>
          <a:p>
            <a:pPr algn="just" eaLnBrk="1" hangingPunct="1"/>
            <a:r>
              <a:rPr lang="en-US" altLang="en-US" sz="4800" b="1" dirty="0" smtClean="0">
                <a:solidFill>
                  <a:srgbClr val="000000"/>
                </a:solidFill>
                <a:latin typeface="Arial" panose="020B0604020202020204" pitchFamily="34" charset="0"/>
                <a:cs typeface="Arial" panose="020B0604020202020204" pitchFamily="34" charset="0"/>
              </a:rPr>
              <a:t>Results</a:t>
            </a:r>
          </a:p>
          <a:p>
            <a:pPr algn="just" eaLnBrk="1" hangingPunct="1"/>
            <a:endParaRPr lang="en-US" altLang="en-US" sz="4800" b="1" dirty="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smtClean="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smtClean="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smtClean="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smtClean="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smtClean="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a:solidFill>
                <a:srgbClr val="000000"/>
              </a:solidFill>
              <a:latin typeface="Arial" panose="020B0604020202020204" pitchFamily="34" charset="0"/>
              <a:cs typeface="Arial" panose="020B0604020202020204" pitchFamily="34" charset="0"/>
            </a:endParaRPr>
          </a:p>
          <a:p>
            <a:pPr algn="just" eaLnBrk="1" hangingPunct="1"/>
            <a:endParaRPr lang="en-US" altLang="en-US" sz="4800" b="1" dirty="0" smtClean="0">
              <a:solidFill>
                <a:srgbClr val="000000"/>
              </a:solidFill>
              <a:latin typeface="Arial" panose="020B0604020202020204" pitchFamily="34" charset="0"/>
              <a:cs typeface="Arial" panose="020B0604020202020204" pitchFamily="34" charset="0"/>
            </a:endParaRPr>
          </a:p>
          <a:p>
            <a:pPr algn="just" eaLnBrk="1" hangingPunct="1"/>
            <a:r>
              <a:rPr lang="en-US" altLang="en-US" sz="4800" b="1" dirty="0" smtClean="0">
                <a:solidFill>
                  <a:srgbClr val="000000"/>
                </a:solidFill>
                <a:latin typeface="Arial" panose="020B0604020202020204" pitchFamily="34" charset="0"/>
                <a:cs typeface="Arial" panose="020B0604020202020204" pitchFamily="34" charset="0"/>
              </a:rPr>
              <a:t>Comparison</a:t>
            </a:r>
          </a:p>
          <a:p>
            <a:pPr algn="just" eaLnBrk="1" hangingPunct="1"/>
            <a:endParaRPr lang="en-US" altLang="en-US" sz="4800" b="1" dirty="0">
              <a:solidFill>
                <a:srgbClr val="000000"/>
              </a:solidFill>
              <a:latin typeface="Arial" panose="020B0604020202020204" pitchFamily="34" charset="0"/>
              <a:cs typeface="Arial" panose="020B0604020202020204" pitchFamily="34" charset="0"/>
            </a:endParaRPr>
          </a:p>
          <a:p>
            <a:pPr algn="just" eaLnBrk="1" hangingPunct="1"/>
            <a:r>
              <a:rPr lang="en-US" altLang="en-US" sz="4800" dirty="0" smtClean="0">
                <a:solidFill>
                  <a:srgbClr val="000000"/>
                </a:solidFill>
                <a:latin typeface="Arial" panose="020B0604020202020204" pitchFamily="34" charset="0"/>
                <a:cs typeface="Arial" panose="020B0604020202020204" pitchFamily="34" charset="0"/>
              </a:rPr>
              <a:t>To avoid complication and clutter, the only the most relevant data is being displayed, the rest can be revealed in the attached paper.</a:t>
            </a:r>
          </a:p>
          <a:p>
            <a:pPr algn="just" eaLnBrk="1" hangingPunct="1"/>
            <a:r>
              <a:rPr lang="en-US" altLang="en-US" sz="4800" dirty="0" smtClean="0">
                <a:solidFill>
                  <a:srgbClr val="000000"/>
                </a:solidFill>
                <a:latin typeface="Arial" panose="020B0604020202020204" pitchFamily="34" charset="0"/>
                <a:cs typeface="Arial" panose="020B0604020202020204" pitchFamily="34" charset="0"/>
              </a:rPr>
              <a:t>A comparison of the carbon footprints of each household before and after the pledge in total (a combination of all proposed changes in lifestyle) sees a clear difference.</a:t>
            </a:r>
          </a:p>
          <a:p>
            <a:pPr algn="just" eaLnBrk="1" hangingPunct="1"/>
            <a:endParaRPr lang="en-US" altLang="en-US" sz="4800" dirty="0" smtClean="0">
              <a:solidFill>
                <a:srgbClr val="000000"/>
              </a:solidFill>
              <a:latin typeface="Arial" panose="020B0604020202020204" pitchFamily="34" charset="0"/>
              <a:cs typeface="Arial" panose="020B0604020202020204" pitchFamily="34" charset="0"/>
            </a:endParaRPr>
          </a:p>
          <a:p>
            <a:pPr algn="just" eaLnBrk="1" hangingPunct="1"/>
            <a:r>
              <a:rPr lang="en-US" altLang="en-US" sz="4800" dirty="0" smtClean="0">
                <a:solidFill>
                  <a:srgbClr val="000000"/>
                </a:solidFill>
                <a:latin typeface="Arial" panose="020B0604020202020204" pitchFamily="34" charset="0"/>
                <a:cs typeface="Arial" panose="020B0604020202020204" pitchFamily="34" charset="0"/>
              </a:rPr>
              <a:t>Three households have slipped below a carbon footprint of 10.1, with all the other categories being reduced significantly also. The lowest CF categor</a:t>
            </a:r>
            <a:r>
              <a:rPr lang="en-US" altLang="en-US" sz="4800" dirty="0" smtClean="0">
                <a:solidFill>
                  <a:srgbClr val="000000"/>
                </a:solidFill>
                <a:latin typeface="Arial" panose="020B0604020202020204" pitchFamily="34" charset="0"/>
                <a:cs typeface="Arial" panose="020B0604020202020204" pitchFamily="34" charset="0"/>
              </a:rPr>
              <a:t>y showing a loss of one household, with the 13.5-15.2 remaining the same. 15.2-17.2 shows a variance of 4 households dropped from the category and similarly 17.2-19.9 and 19.9-45.7 dropping by 5 and 3 households respectively.</a:t>
            </a:r>
          </a:p>
          <a:p>
            <a:pPr algn="just" eaLnBrk="1" hangingPunct="1"/>
            <a:endParaRPr lang="en-US" altLang="en-US" sz="4800" dirty="0" smtClean="0">
              <a:solidFill>
                <a:srgbClr val="000000"/>
              </a:solidFill>
              <a:latin typeface="Arial" panose="020B0604020202020204" pitchFamily="34" charset="0"/>
              <a:cs typeface="Arial" panose="020B0604020202020204" pitchFamily="34" charset="0"/>
            </a:endParaRPr>
          </a:p>
          <a:p>
            <a:pPr algn="just" eaLnBrk="1" hangingPunct="1"/>
            <a:r>
              <a:rPr lang="en-US" altLang="en-US" sz="4800" dirty="0" smtClean="0">
                <a:solidFill>
                  <a:srgbClr val="000000"/>
                </a:solidFill>
                <a:latin typeface="Arial" panose="020B0604020202020204" pitchFamily="34" charset="0"/>
                <a:cs typeface="Arial" panose="020B0604020202020204" pitchFamily="34" charset="0"/>
              </a:rPr>
              <a:t>These results show that slight changes throughout the household and daily lifestyle can have a great effect on the overall carbon footprint and help to lower the category that the house would have potentially fallen in before.</a:t>
            </a:r>
          </a:p>
          <a:p>
            <a:pPr algn="just" eaLnBrk="1" hangingPunct="1"/>
            <a:endParaRPr lang="en-US" altLang="en-US" sz="4800" dirty="0">
              <a:solidFill>
                <a:srgbClr val="000000"/>
              </a:solidFill>
              <a:latin typeface="Arial" panose="020B0604020202020204" pitchFamily="34" charset="0"/>
              <a:cs typeface="Arial" panose="020B0604020202020204" pitchFamily="34" charset="0"/>
            </a:endParaRPr>
          </a:p>
          <a:p>
            <a:pPr algn="just" eaLnBrk="1" hangingPunct="1"/>
            <a:r>
              <a:rPr lang="en-US" altLang="en-US" sz="4800" dirty="0" smtClean="0">
                <a:solidFill>
                  <a:srgbClr val="000000"/>
                </a:solidFill>
                <a:latin typeface="Arial" panose="020B0604020202020204" pitchFamily="34" charset="0"/>
                <a:cs typeface="Arial" panose="020B0604020202020204" pitchFamily="34" charset="0"/>
              </a:rPr>
              <a:t>With minimal reductions </a:t>
            </a:r>
            <a:r>
              <a:rPr lang="en-US" altLang="en-US" sz="4800" dirty="0" smtClean="0">
                <a:solidFill>
                  <a:srgbClr val="000000"/>
                </a:solidFill>
                <a:latin typeface="Arial" panose="020B0604020202020204" pitchFamily="34" charset="0"/>
                <a:cs typeface="Arial" panose="020B0604020202020204" pitchFamily="34" charset="0"/>
              </a:rPr>
              <a:t>and changes in individuals houses, the net effect of slight drops within each house of a community will have a dramatic impact on reaching the 2050 carbon neutrality goal. </a:t>
            </a:r>
            <a:endParaRPr lang="en-US" altLang="en-US" sz="4800" dirty="0">
              <a:solidFill>
                <a:srgbClr val="000000"/>
              </a:solidFill>
              <a:latin typeface="Arial" panose="020B0604020202020204" pitchFamily="34" charset="0"/>
              <a:cs typeface="Arial" panose="020B0604020202020204" pitchFamily="34" charset="0"/>
            </a:endParaRPr>
          </a:p>
          <a:p>
            <a:pPr eaLnBrk="1" hangingPunct="1">
              <a:spcBef>
                <a:spcPts val="500"/>
              </a:spcBef>
            </a:pPr>
            <a:endParaRPr lang="en-US" altLang="ja-JP" sz="4800" dirty="0">
              <a:latin typeface="Arial" panose="020B0604020202020204" pitchFamily="34" charset="0"/>
              <a:cs typeface="Arial" panose="020B0604020202020204" pitchFamily="34" charset="0"/>
            </a:endParaRPr>
          </a:p>
          <a:p>
            <a:pPr eaLnBrk="1" hangingPunct="1">
              <a:spcBef>
                <a:spcPct val="50000"/>
              </a:spcBef>
            </a:pPr>
            <a:endParaRPr lang="en-US" altLang="en-US" sz="4800" dirty="0">
              <a:solidFill>
                <a:schemeClr val="accent2"/>
              </a:solidFill>
              <a:latin typeface="Arial" panose="020B0604020202020204" pitchFamily="34" charset="0"/>
              <a:cs typeface="Arial" panose="020B0604020202020204" pitchFamily="34" charset="0"/>
            </a:endParaRPr>
          </a:p>
          <a:p>
            <a:pPr eaLnBrk="1" hangingPunct="1">
              <a:spcBef>
                <a:spcPct val="50000"/>
              </a:spcBef>
            </a:pPr>
            <a:endParaRPr lang="en-US" altLang="en-US" sz="2800" i="1" dirty="0">
              <a:solidFill>
                <a:schemeClr val="accent2"/>
              </a:solidFill>
              <a:latin typeface="Avenir Book" pitchFamily="124" charset="0"/>
            </a:endParaRPr>
          </a:p>
        </p:txBody>
      </p:sp>
      <p:sp>
        <p:nvSpPr>
          <p:cNvPr id="14342" name="Text Box 13"/>
          <p:cNvSpPr txBox="1">
            <a:spLocks noChangeArrowheads="1"/>
          </p:cNvSpPr>
          <p:nvPr/>
        </p:nvSpPr>
        <p:spPr bwMode="auto">
          <a:xfrm>
            <a:off x="-18639975" y="2769821"/>
            <a:ext cx="10608581" cy="13662758"/>
          </a:xfrm>
          <a:prstGeom prst="rect">
            <a:avLst/>
          </a:prstGeom>
          <a:solidFill>
            <a:schemeClr val="bg1"/>
          </a:solidFill>
          <a:ln w="38100">
            <a:solidFill>
              <a:srgbClr val="000000"/>
            </a:solidFill>
            <a:round/>
            <a:headEnd/>
            <a:tailEnd/>
          </a:ln>
        </p:spPr>
        <p:txBody>
          <a:bodyPr lIns="914400" tIns="457200" rIns="914400" bIns="914400"/>
          <a:lstStyle>
            <a:lvl1pPr eaLnBrk="0" hangingPunct="0">
              <a:tabLst>
                <a:tab pos="635000"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635000"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635000"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635000"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635000"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50000"/>
              </a:spcBef>
            </a:pPr>
            <a:r>
              <a:rPr lang="en-US" altLang="en-US" sz="4800" b="1" dirty="0" smtClean="0">
                <a:solidFill>
                  <a:srgbClr val="000000"/>
                </a:solidFill>
                <a:latin typeface="Arial" panose="020B0604020202020204" pitchFamily="34" charset="0"/>
                <a:cs typeface="Arial" panose="020B0604020202020204" pitchFamily="34" charset="0"/>
              </a:rPr>
              <a:t>Facts</a:t>
            </a:r>
            <a:endParaRPr lang="en-US" altLang="en-US" sz="4800" b="1" dirty="0">
              <a:solidFill>
                <a:srgbClr val="000000"/>
              </a:solidFill>
              <a:latin typeface="Arial" panose="020B0604020202020204" pitchFamily="34" charset="0"/>
              <a:cs typeface="Arial" panose="020B0604020202020204" pitchFamily="34" charset="0"/>
            </a:endParaRPr>
          </a:p>
          <a:p>
            <a:pPr marL="457200" indent="-457200">
              <a:buFontTx/>
              <a:buChar char="-"/>
            </a:pPr>
            <a:r>
              <a:rPr lang="en-GB" dirty="0">
                <a:latin typeface="Arial" panose="020B0604020202020204" pitchFamily="34" charset="0"/>
                <a:cs typeface="Arial" panose="020B0604020202020204" pitchFamily="34" charset="0"/>
              </a:rPr>
              <a:t> Housing use is responsible for approximately 80% of household carbon emissions. Household consumption results in ‘direct’ emissions from combustion of primary energy and ‘indirect’ consumption of goods and services (Long, et al., 2019).   </a:t>
            </a:r>
          </a:p>
          <a:p>
            <a:pPr marL="457200" indent="-457200">
              <a:buFontTx/>
              <a:buChar char="-"/>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top 10% richest in Great Britain are responsible for 24.22 tonnes of CO2, almost five times as much as the bottom 40%.  </a:t>
            </a:r>
            <a:endParaRPr lang="en-GB" dirty="0" smtClean="0">
              <a:latin typeface="Arial" panose="020B0604020202020204" pitchFamily="34" charset="0"/>
              <a:cs typeface="Arial" panose="020B0604020202020204" pitchFamily="34" charset="0"/>
            </a:endParaRPr>
          </a:p>
          <a:p>
            <a:pPr marL="457200" indent="-457200">
              <a:buFontTx/>
              <a:buChar char="-"/>
            </a:pPr>
            <a:r>
              <a:rPr lang="en-GB" dirty="0" smtClean="0">
                <a:latin typeface="Arial" panose="020B0604020202020204" pitchFamily="34" charset="0"/>
                <a:cs typeface="Arial" panose="020B0604020202020204" pitchFamily="34" charset="0"/>
              </a:rPr>
              <a:t>Since </a:t>
            </a:r>
            <a:r>
              <a:rPr lang="en-GB" dirty="0">
                <a:latin typeface="Arial" panose="020B0604020202020204" pitchFamily="34" charset="0"/>
                <a:cs typeface="Arial" panose="020B0604020202020204" pitchFamily="34" charset="0"/>
              </a:rPr>
              <a:t>1972, disposable income has been rising in the UK (ONS, 2016). </a:t>
            </a:r>
          </a:p>
          <a:p>
            <a:pPr marL="457200" indent="-457200">
              <a:buFontTx/>
              <a:buChar char="-"/>
            </a:pPr>
            <a:r>
              <a:rPr lang="en-GB" dirty="0" smtClean="0">
                <a:latin typeface="Arial" panose="020B0604020202020204" pitchFamily="34" charset="0"/>
                <a:cs typeface="Arial" panose="020B0604020202020204" pitchFamily="34" charset="0"/>
              </a:rPr>
              <a:t>Primarily </a:t>
            </a:r>
            <a:r>
              <a:rPr lang="en-GB" dirty="0">
                <a:latin typeface="Arial" panose="020B0604020202020204" pitchFamily="34" charset="0"/>
                <a:cs typeface="Arial" panose="020B0604020202020204" pitchFamily="34" charset="0"/>
              </a:rPr>
              <a:t>research had been focused on direct emissions, however ,increasingly indirect emissions from households have been shown to have a significant impact (</a:t>
            </a:r>
            <a:r>
              <a:rPr lang="en-GB" dirty="0" err="1">
                <a:latin typeface="Arial" panose="020B0604020202020204" pitchFamily="34" charset="0"/>
                <a:cs typeface="Arial" panose="020B0604020202020204" pitchFamily="34" charset="0"/>
              </a:rPr>
              <a:t>Buchs</a:t>
            </a:r>
            <a:r>
              <a:rPr lang="en-GB" dirty="0">
                <a:latin typeface="Arial" panose="020B0604020202020204" pitchFamily="34" charset="0"/>
                <a:cs typeface="Arial" panose="020B0604020202020204" pitchFamily="34" charset="0"/>
              </a:rPr>
              <a:t> &amp; </a:t>
            </a:r>
            <a:r>
              <a:rPr lang="en-GB" dirty="0" err="1">
                <a:latin typeface="Arial" panose="020B0604020202020204" pitchFamily="34" charset="0"/>
                <a:cs typeface="Arial" panose="020B0604020202020204" pitchFamily="34" charset="0"/>
              </a:rPr>
              <a:t>Schnepf</a:t>
            </a:r>
            <a:r>
              <a:rPr lang="en-GB" dirty="0">
                <a:latin typeface="Arial" panose="020B0604020202020204" pitchFamily="34" charset="0"/>
                <a:cs typeface="Arial" panose="020B0604020202020204" pitchFamily="34" charset="0"/>
              </a:rPr>
              <a:t>, 2013).  </a:t>
            </a:r>
            <a:endParaRPr lang="en-GB" dirty="0" smtClean="0">
              <a:latin typeface="Arial" panose="020B0604020202020204" pitchFamily="34" charset="0"/>
              <a:cs typeface="Arial" panose="020B0604020202020204" pitchFamily="34" charset="0"/>
            </a:endParaRPr>
          </a:p>
          <a:p>
            <a:pPr marL="457200" indent="-457200">
              <a:buFontTx/>
              <a:buChar char="-"/>
            </a:pPr>
            <a:r>
              <a:rPr lang="en-US"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Emissions </a:t>
            </a:r>
            <a:r>
              <a:rPr lang="en-GB" dirty="0">
                <a:latin typeface="Arial" panose="020B0604020202020204" pitchFamily="34" charset="0"/>
                <a:cs typeface="Arial" panose="020B0604020202020204" pitchFamily="34" charset="0"/>
              </a:rPr>
              <a:t>from transport and travel, including flight emissions are seen as major influencing factors to increased carbon footprint. Secondary factors including shopping habits (consumerism), activities and food consumption are also contributory factors to carbon footprint (Saner, et al., 2016).  </a:t>
            </a:r>
          </a:p>
          <a:p>
            <a:pPr eaLnBrk="1" hangingPunct="1">
              <a:spcBef>
                <a:spcPct val="50000"/>
              </a:spcBef>
            </a:pPr>
            <a:endParaRPr lang="en-US" altLang="ja-JP" sz="4800" dirty="0">
              <a:latin typeface="Avenir Book" pitchFamily="124" charset="0"/>
            </a:endParaRPr>
          </a:p>
        </p:txBody>
      </p:sp>
      <p:sp>
        <p:nvSpPr>
          <p:cNvPr id="14343" name="Text Box 14"/>
          <p:cNvSpPr txBox="1">
            <a:spLocks noChangeArrowheads="1"/>
          </p:cNvSpPr>
          <p:nvPr/>
        </p:nvSpPr>
        <p:spPr bwMode="auto">
          <a:xfrm>
            <a:off x="-10269088" y="-8423975"/>
            <a:ext cx="34620656"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274320" tIns="274320" rIns="274320" bIns="274320" anchor="ctr">
            <a:spAutoFit/>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lgn="ctr" eaLnBrk="1" hangingPunct="1">
              <a:spcBef>
                <a:spcPct val="50000"/>
              </a:spcBef>
              <a:spcAft>
                <a:spcPts val="600"/>
              </a:spcAft>
            </a:pPr>
            <a:r>
              <a:rPr lang="en-US" altLang="en-US" sz="6000" b="1" dirty="0">
                <a:latin typeface="Avenir Medium" pitchFamily="124" charset="0"/>
              </a:rPr>
              <a:t>Jennifer Roper</a:t>
            </a:r>
            <a:r>
              <a:rPr lang="en-US" altLang="en-US" sz="6000" b="1" dirty="0">
                <a:latin typeface="Avenir Book" pitchFamily="124" charset="0"/>
              </a:rPr>
              <a:t> (1704516), Environmental Conservation, </a:t>
            </a:r>
            <a:r>
              <a:rPr lang="en-US" altLang="en-US" sz="6000" dirty="0">
                <a:latin typeface="Avenir Book" pitchFamily="124" charset="0"/>
              </a:rPr>
              <a:t>University of Wales Trinity Saint David</a:t>
            </a:r>
          </a:p>
        </p:txBody>
      </p:sp>
      <p:sp>
        <p:nvSpPr>
          <p:cNvPr id="3" name="Rectangle 180"/>
          <p:cNvSpPr>
            <a:spLocks noChangeArrowheads="1"/>
          </p:cNvSpPr>
          <p:nvPr/>
        </p:nvSpPr>
        <p:spPr bwMode="auto">
          <a:xfrm>
            <a:off x="-10269088" y="-11523813"/>
            <a:ext cx="36311343" cy="31393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nchor="ctr">
            <a:spAutoFit/>
          </a:bodyPr>
          <a:lstStyle/>
          <a:p>
            <a:pPr algn="ctr">
              <a:lnSpc>
                <a:spcPct val="90000"/>
              </a:lnSpc>
              <a:defRPr/>
            </a:pPr>
            <a:r>
              <a:rPr lang="en-US" sz="11000" b="1" dirty="0">
                <a:ln>
                  <a:solidFill>
                    <a:schemeClr val="bg1"/>
                  </a:solidFill>
                </a:ln>
                <a:latin typeface="Avenir Heavy"/>
                <a:ea typeface="ＭＳ Ｐゴシック" charset="0"/>
                <a:cs typeface="Avenir Heavy"/>
              </a:rPr>
              <a:t>The Carbon Footprints of British Households;</a:t>
            </a:r>
          </a:p>
          <a:p>
            <a:pPr>
              <a:lnSpc>
                <a:spcPct val="90000"/>
              </a:lnSpc>
              <a:defRPr/>
            </a:pPr>
            <a:r>
              <a:rPr lang="en-US" sz="11000" b="1" dirty="0">
                <a:ln>
                  <a:solidFill>
                    <a:schemeClr val="bg1"/>
                  </a:solidFill>
                </a:ln>
                <a:latin typeface="Avenir Heavy"/>
                <a:ea typeface="ＭＳ Ｐゴシック" charset="0"/>
                <a:cs typeface="Avenir Heavy"/>
              </a:rPr>
              <a:t>A Comparison </a:t>
            </a:r>
            <a:r>
              <a:rPr lang="en-US" sz="11000" b="1" dirty="0" smtClean="0">
                <a:ln>
                  <a:solidFill>
                    <a:schemeClr val="bg1"/>
                  </a:solidFill>
                </a:ln>
                <a:latin typeface="Avenir Heavy"/>
                <a:ea typeface="ＭＳ Ｐゴシック" charset="0"/>
                <a:cs typeface="Avenir Heavy"/>
              </a:rPr>
              <a:t>of pledge change before and after.</a:t>
            </a:r>
            <a:endParaRPr lang="en-US" sz="11000" b="1" dirty="0">
              <a:ln>
                <a:solidFill>
                  <a:schemeClr val="bg1"/>
                </a:solidFill>
              </a:ln>
              <a:latin typeface="Avenir Heavy"/>
              <a:ea typeface="ＭＳ Ｐゴシック" charset="0"/>
              <a:cs typeface="Avenir Heavy"/>
            </a:endParaRPr>
          </a:p>
        </p:txBody>
      </p:sp>
      <p:sp>
        <p:nvSpPr>
          <p:cNvPr id="14346" name="Text Box 15"/>
          <p:cNvSpPr txBox="1">
            <a:spLocks noChangeArrowheads="1"/>
          </p:cNvSpPr>
          <p:nvPr/>
        </p:nvSpPr>
        <p:spPr bwMode="auto">
          <a:xfrm>
            <a:off x="19716529" y="14048126"/>
            <a:ext cx="11240403" cy="4768905"/>
          </a:xfrm>
          <a:prstGeom prst="rect">
            <a:avLst/>
          </a:prstGeom>
          <a:solidFill>
            <a:schemeClr val="bg1"/>
          </a:solidFill>
          <a:ln w="38100">
            <a:solidFill>
              <a:srgbClr val="000000"/>
            </a:solidFill>
            <a:round/>
            <a:headEnd/>
            <a:tailEnd/>
          </a:ln>
        </p:spPr>
        <p:txBody>
          <a:bodyPr lIns="914400" tIns="457200" rIns="914400" bIns="914400"/>
          <a:lstStyle>
            <a:lvl1pPr marL="500063" indent="-500063"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50000"/>
              </a:spcBef>
            </a:pPr>
            <a:r>
              <a:rPr lang="en-US" altLang="en-US" sz="4400" b="1" dirty="0">
                <a:solidFill>
                  <a:srgbClr val="000000"/>
                </a:solidFill>
                <a:latin typeface="Arial" panose="020B0604020202020204" pitchFamily="34" charset="0"/>
                <a:cs typeface="Arial" panose="020B0604020202020204" pitchFamily="34" charset="0"/>
              </a:rPr>
              <a:t>Literature cited</a:t>
            </a:r>
          </a:p>
          <a:p>
            <a:r>
              <a:rPr lang="en-GB" sz="1400" dirty="0" err="1">
                <a:latin typeface="Arial" panose="020B0604020202020204" pitchFamily="34" charset="0"/>
                <a:cs typeface="Arial" panose="020B0604020202020204" pitchFamily="34" charset="0"/>
              </a:rPr>
              <a:t>Buchs</a:t>
            </a:r>
            <a:r>
              <a:rPr lang="en-GB" sz="1400" dirty="0">
                <a:latin typeface="Arial" panose="020B0604020202020204" pitchFamily="34" charset="0"/>
                <a:cs typeface="Arial" panose="020B0604020202020204" pitchFamily="34" charset="0"/>
              </a:rPr>
              <a:t>, M. &amp; </a:t>
            </a:r>
            <a:r>
              <a:rPr lang="en-GB" sz="1400" dirty="0" err="1">
                <a:latin typeface="Arial" panose="020B0604020202020204" pitchFamily="34" charset="0"/>
                <a:cs typeface="Arial" panose="020B0604020202020204" pitchFamily="34" charset="0"/>
              </a:rPr>
              <a:t>Schnepf</a:t>
            </a:r>
            <a:r>
              <a:rPr lang="en-GB" sz="1400" dirty="0">
                <a:latin typeface="Arial" panose="020B0604020202020204" pitchFamily="34" charset="0"/>
                <a:cs typeface="Arial" panose="020B0604020202020204" pitchFamily="34" charset="0"/>
              </a:rPr>
              <a:t>, S., 2013. UK Households’ Carbon Footprint: A Comparison of the Association between Household Characteristics and Emissions from Home Energy, Transport and Other Goods and Services. </a:t>
            </a:r>
            <a:r>
              <a:rPr lang="en-GB" sz="1400" i="1" dirty="0">
                <a:latin typeface="Arial" panose="020B0604020202020204" pitchFamily="34" charset="0"/>
                <a:cs typeface="Arial" panose="020B0604020202020204" pitchFamily="34" charset="0"/>
              </a:rPr>
              <a:t>Discussion Paper No. 7204, </a:t>
            </a:r>
            <a:r>
              <a:rPr lang="en-GB" sz="1400" dirty="0">
                <a:latin typeface="Arial" panose="020B0604020202020204" pitchFamily="34" charset="0"/>
                <a:cs typeface="Arial" panose="020B0604020202020204" pitchFamily="34" charset="0"/>
              </a:rPr>
              <a:t>IZA(Germany). </a:t>
            </a:r>
          </a:p>
          <a:p>
            <a:r>
              <a:rPr lang="en-GB" sz="1400" dirty="0">
                <a:latin typeface="Arial" panose="020B0604020202020204" pitchFamily="34" charset="0"/>
                <a:cs typeface="Arial" panose="020B0604020202020204" pitchFamily="34" charset="0"/>
              </a:rPr>
              <a:t>Carbon Footprint Limited, 2020. </a:t>
            </a:r>
            <a:r>
              <a:rPr lang="en-GB" sz="1400" i="1" dirty="0">
                <a:latin typeface="Arial" panose="020B0604020202020204" pitchFamily="34" charset="0"/>
                <a:cs typeface="Arial" panose="020B0604020202020204" pitchFamily="34" charset="0"/>
              </a:rPr>
              <a:t>Carbon Footprint Calculator - Individual. </a:t>
            </a:r>
            <a:r>
              <a:rPr lang="en-GB" sz="1400" dirty="0">
                <a:latin typeface="Arial" panose="020B0604020202020204" pitchFamily="34" charset="0"/>
                <a:cs typeface="Arial" panose="020B0604020202020204" pitchFamily="34" charset="0"/>
              </a:rPr>
              <a:t>[Online]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rPr>
              <a:t>https://www.carbonfootprint.com/calculator.aspx</a:t>
            </a:r>
            <a:r>
              <a:rPr lang="en-GB" sz="1400" dirty="0">
                <a:latin typeface="Arial" panose="020B0604020202020204" pitchFamily="34" charset="0"/>
                <a:cs typeface="Arial" panose="020B0604020202020204" pitchFamily="34" charset="0"/>
              </a:rPr>
              <a:t>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[Accessed 02 02 2020]. </a:t>
            </a:r>
          </a:p>
          <a:p>
            <a:r>
              <a:rPr lang="en-GB" sz="1400" dirty="0">
                <a:latin typeface="Arial" panose="020B0604020202020204" pitchFamily="34" charset="0"/>
                <a:cs typeface="Arial" panose="020B0604020202020204" pitchFamily="34" charset="0"/>
              </a:rPr>
              <a:t>Carbon Trust, 2020. </a:t>
            </a:r>
            <a:r>
              <a:rPr lang="en-GB" sz="1400" i="1" dirty="0">
                <a:latin typeface="Arial" panose="020B0604020202020204" pitchFamily="34" charset="0"/>
                <a:cs typeface="Arial" panose="020B0604020202020204" pitchFamily="34" charset="0"/>
              </a:rPr>
              <a:t>Carbon </a:t>
            </a:r>
            <a:r>
              <a:rPr lang="en-GB" sz="1400" i="1" dirty="0" err="1">
                <a:latin typeface="Arial" panose="020B0604020202020204" pitchFamily="34" charset="0"/>
                <a:cs typeface="Arial" panose="020B0604020202020204" pitchFamily="34" charset="0"/>
              </a:rPr>
              <a:t>footprinting</a:t>
            </a:r>
            <a:r>
              <a:rPr lang="en-GB" sz="1400" i="1" dirty="0">
                <a:latin typeface="Arial" panose="020B0604020202020204" pitchFamily="34" charset="0"/>
                <a:cs typeface="Arial" panose="020B0604020202020204" pitchFamily="34" charset="0"/>
              </a:rPr>
              <a:t> guide. </a:t>
            </a:r>
            <a:r>
              <a:rPr lang="en-GB" sz="1400" dirty="0">
                <a:latin typeface="Arial" panose="020B0604020202020204" pitchFamily="34" charset="0"/>
                <a:cs typeface="Arial" panose="020B0604020202020204" pitchFamily="34" charset="0"/>
              </a:rPr>
              <a:t>[Online]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rPr>
              <a:t>https://www.carbontrust.com/resources/carbon-footprinting-guide</a:t>
            </a:r>
            <a:r>
              <a:rPr lang="en-GB" sz="1400" dirty="0">
                <a:latin typeface="Arial" panose="020B0604020202020204" pitchFamily="34" charset="0"/>
                <a:cs typeface="Arial" panose="020B0604020202020204" pitchFamily="34" charset="0"/>
              </a:rPr>
              <a:t>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[Accessed 16 02 2020]. </a:t>
            </a:r>
          </a:p>
          <a:p>
            <a:r>
              <a:rPr lang="en-GB" sz="1400" dirty="0">
                <a:latin typeface="Arial" panose="020B0604020202020204" pitchFamily="34" charset="0"/>
                <a:cs typeface="Arial" panose="020B0604020202020204" pitchFamily="34" charset="0"/>
              </a:rPr>
              <a:t>CarbonIndependent.org, 2020. </a:t>
            </a:r>
            <a:r>
              <a:rPr lang="en-GB" sz="1400" i="1" dirty="0">
                <a:latin typeface="Arial" panose="020B0604020202020204" pitchFamily="34" charset="0"/>
                <a:cs typeface="Arial" panose="020B0604020202020204" pitchFamily="34" charset="0"/>
              </a:rPr>
              <a:t>Carbon footprint calculator and climate change information. </a:t>
            </a:r>
            <a:r>
              <a:rPr lang="en-GB" sz="1400" dirty="0">
                <a:latin typeface="Arial" panose="020B0604020202020204" pitchFamily="34" charset="0"/>
                <a:cs typeface="Arial" panose="020B0604020202020204" pitchFamily="34" charset="0"/>
              </a:rPr>
              <a:t>[Online]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rPr>
              <a:t>https://www.carbonindependent.org/index.html </a:t>
            </a:r>
            <a:r>
              <a:rPr lang="en-GB" sz="1400" dirty="0">
                <a:latin typeface="Arial" panose="020B0604020202020204" pitchFamily="34" charset="0"/>
                <a:cs typeface="Arial" panose="020B0604020202020204" pitchFamily="34" charset="0"/>
              </a:rPr>
              <a:t>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[Accessed 18 02 2020]. </a:t>
            </a:r>
          </a:p>
          <a:p>
            <a:r>
              <a:rPr lang="en-GB" sz="1400" dirty="0">
                <a:latin typeface="Arial" panose="020B0604020202020204" pitchFamily="34" charset="0"/>
                <a:cs typeface="Arial" panose="020B0604020202020204" pitchFamily="34" charset="0"/>
              </a:rPr>
              <a:t>Committee on Climate Change, 2016. </a:t>
            </a:r>
            <a:r>
              <a:rPr lang="en-GB" sz="1400" i="1" dirty="0">
                <a:latin typeface="Arial" panose="020B0604020202020204" pitchFamily="34" charset="0"/>
                <a:cs typeface="Arial" panose="020B0604020202020204" pitchFamily="34" charset="0"/>
              </a:rPr>
              <a:t>Fifth Carbon Budget – Infographic. </a:t>
            </a:r>
            <a:r>
              <a:rPr lang="en-GB" sz="1400" dirty="0">
                <a:latin typeface="Arial" panose="020B0604020202020204" pitchFamily="34" charset="0"/>
                <a:cs typeface="Arial" panose="020B0604020202020204" pitchFamily="34" charset="0"/>
              </a:rPr>
              <a:t>[Online]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rPr>
              <a:t>https://www.theccc.org.uk/2016/07/20/fifth-carbon-budget-infographic/</a:t>
            </a:r>
            <a:r>
              <a:rPr lang="en-GB" sz="1400" dirty="0">
                <a:latin typeface="Arial" panose="020B0604020202020204" pitchFamily="34" charset="0"/>
                <a:cs typeface="Arial" panose="020B0604020202020204" pitchFamily="34" charset="0"/>
              </a:rPr>
              <a:t>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[Accessed 17 02 2020]. </a:t>
            </a:r>
          </a:p>
          <a:p>
            <a:pPr eaLnBrk="1" hangingPunct="1"/>
            <a:r>
              <a:rPr lang="en-US" altLang="en-US" sz="2800" dirty="0">
                <a:latin typeface="Avenir Book" pitchFamily="124" charset="0"/>
              </a:rPr>
              <a:t/>
            </a:r>
            <a:br>
              <a:rPr lang="en-US" altLang="en-US" sz="2800" dirty="0">
                <a:latin typeface="Avenir Book" pitchFamily="124" charset="0"/>
              </a:rPr>
            </a:br>
            <a:endParaRPr lang="en-US" altLang="en-US" sz="2800" dirty="0">
              <a:latin typeface="Avenir Book" pitchFamily="124" charset="0"/>
            </a:endParaRPr>
          </a:p>
          <a:p>
            <a:pPr eaLnBrk="1" hangingPunct="1">
              <a:spcBef>
                <a:spcPct val="10000"/>
              </a:spcBef>
            </a:pPr>
            <a:endParaRPr lang="en-US" altLang="en-US" sz="2800" dirty="0">
              <a:latin typeface="Avenir Book" pitchFamily="124" charset="0"/>
            </a:endParaRPr>
          </a:p>
        </p:txBody>
      </p:sp>
      <p:pic>
        <p:nvPicPr>
          <p:cNvPr id="1030" name="Picture 6" descr="A conceptual figure for carbon footprint and antibiotic footprint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056023" y="3051423"/>
            <a:ext cx="10561413" cy="10023428"/>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5"/>
          <a:srcRect l="27123" t="37590" r="39860" b="21708"/>
          <a:stretch/>
        </p:blipFill>
        <p:spPr>
          <a:xfrm>
            <a:off x="-6696431" y="-5158640"/>
            <a:ext cx="12207291" cy="8210063"/>
          </a:xfrm>
          <a:prstGeom prst="rect">
            <a:avLst/>
          </a:prstGeom>
        </p:spPr>
      </p:pic>
      <p:pic>
        <p:nvPicPr>
          <p:cNvPr id="7" name="Picture 6"/>
          <p:cNvPicPr>
            <a:picLocks noChangeAspect="1"/>
          </p:cNvPicPr>
          <p:nvPr/>
        </p:nvPicPr>
        <p:blipFill rotWithShape="1">
          <a:blip r:embed="rId6"/>
          <a:srcRect l="26760" t="36277" r="40630" b="28191"/>
          <a:stretch/>
        </p:blipFill>
        <p:spPr>
          <a:xfrm>
            <a:off x="5656223" y="-5158640"/>
            <a:ext cx="13401721" cy="8210063"/>
          </a:xfrm>
          <a:prstGeom prst="rect">
            <a:avLst/>
          </a:prstGeom>
        </p:spPr>
      </p:pic>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themeOverride>
</file>

<file path=docProps/app.xml><?xml version="1.0" encoding="utf-8"?>
<Properties xmlns="http://schemas.openxmlformats.org/officeDocument/2006/extended-properties" xmlns:vt="http://schemas.openxmlformats.org/officeDocument/2006/docPropsVTypes">
  <TotalTime>5866</TotalTime>
  <Words>314</Words>
  <Application>Microsoft Office PowerPoint</Application>
  <PresentationFormat>A3 Paper (297x420 mm)</PresentationFormat>
  <Paragraphs>51</Paragraphs>
  <Slides>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vt:i4>
      </vt:variant>
    </vt:vector>
  </HeadingPairs>
  <TitlesOfParts>
    <vt:vector size="11" baseType="lpstr">
      <vt:lpstr>MS PGothic</vt:lpstr>
      <vt:lpstr>MS PGothic</vt:lpstr>
      <vt:lpstr>Arial</vt:lpstr>
      <vt:lpstr>Avenir Book</vt:lpstr>
      <vt:lpstr>Avenir Heavy</vt:lpstr>
      <vt:lpstr>Avenir Medium</vt:lpstr>
      <vt:lpstr>Calibri</vt:lpstr>
      <vt:lpstr>Helvetica</vt:lpstr>
      <vt:lpstr>Times New Roman</vt:lpstr>
      <vt:lpstr>Default Design</vt:lpstr>
      <vt:lpstr>PowerPoint Presentation</vt:lpstr>
    </vt:vector>
  </TitlesOfParts>
  <Manager/>
  <Company/>
  <LinksUpToDate>false</LinksUpToDate>
  <SharedDoc>false</SharedDoc>
  <HyperlinkBase>https://colinpurrington.com/tips/poster-design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Horizontal conference poster template</dc:title>
  <dc:subject>conference poster</dc:subject>
  <dc:creator>Colin Purrington</dc:creator>
  <cp:keywords>poster, conference, session, meeting, symposium, research, presentation</cp:keywords>
  <dc:description>Copyright Colin Purrington 2019</dc:description>
  <cp:lastModifiedBy>Mark Roper Admin</cp:lastModifiedBy>
  <cp:revision>581</cp:revision>
  <cp:lastPrinted>2011-10-30T12:54:45Z</cp:lastPrinted>
  <dcterms:created xsi:type="dcterms:W3CDTF">2012-06-12T14:08:55Z</dcterms:created>
  <dcterms:modified xsi:type="dcterms:W3CDTF">2020-05-15T22:39:38Z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