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2" showSpecialPlsOnTitleSld="0" saveSubsetFonts="1">
  <p:sldMasterIdLst>
    <p:sldMasterId id="2147483865" r:id="rId1"/>
  </p:sldMasterIdLst>
  <p:notesMasterIdLst>
    <p:notesMasterId r:id="rId14"/>
  </p:notesMasterIdLst>
  <p:handoutMasterIdLst>
    <p:handoutMasterId r:id="rId15"/>
  </p:handoutMasterIdLst>
  <p:sldIdLst>
    <p:sldId id="263" r:id="rId2"/>
    <p:sldId id="295" r:id="rId3"/>
    <p:sldId id="262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7" r:id="rId12"/>
    <p:sldId id="298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2839" autoAdjust="0"/>
  </p:normalViewPr>
  <p:slideViewPr>
    <p:cSldViewPr>
      <p:cViewPr varScale="1">
        <p:scale>
          <a:sx n="82" d="100"/>
          <a:sy n="82" d="100"/>
        </p:scale>
        <p:origin x="1566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88" d="100"/>
        <a:sy n="18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21E16E-A300-6F42-9706-8571DC94B0BE}" type="datetimeFigureOut">
              <a:rPr lang="en-US" smtClean="0"/>
              <a:t>10/25/2019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8B133C-1B08-1442-8F0B-07102F610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5387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C7BCE49-C01C-40B4-B513-60EACB6E7079}" type="datetimeFigureOut">
              <a:rPr lang="en-US"/>
              <a:pPr>
                <a:defRPr/>
              </a:pPr>
              <a:t>10/25/2019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C7020D2-998C-41A3-AB81-64C3DB5FDC2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8118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ＭＳ Ｐゴシック" pitchFamily="-7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 you</a:t>
            </a:r>
            <a:r>
              <a:rPr lang="en-GB" baseline="0" dirty="0" smtClean="0"/>
              <a:t> progress through the weekly exercises and tasks you should notice that you are modelling and analysing business data, so taking on the role of business analytics.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7020D2-998C-41A3-AB81-64C3DB5FDC25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611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six stage model is an explanation of the steps involved in creating a model for structuring, analysing, and reporting the solution.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7020D2-998C-41A3-AB81-64C3DB5FDC25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8284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Tis is where the logic model come in – good logical design of the decision into each part,</a:t>
            </a:r>
            <a:r>
              <a:rPr lang="en-GB" baseline="0" dirty="0" smtClean="0"/>
              <a:t> determining the factors and the formulas.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7020D2-998C-41A3-AB81-64C3DB5FDC25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522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953000" y="6408738"/>
            <a:ext cx="2590800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305800" y="6408738"/>
            <a:ext cx="7080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E3158D01-D938-4B2F-8473-B1826DA020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39D7CB99-6293-4525-9A31-B56D19FBB6E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4F687238-5878-4A1E-B810-D106C9B934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057971DF-1CB6-48FB-B676-BEDC5D8002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A4DEC989-278B-4E0E-A693-2F75FE7BB9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A380F76F-417A-424B-8EB4-6B57CE9D3D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8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321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3087687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382000" y="6408738"/>
            <a:ext cx="631825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1-</a:t>
            </a:r>
            <a:fld id="{F498DF4D-5F31-409A-9950-EDF0419083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79" r:id="rId2"/>
    <p:sldLayoutId id="2147483878" r:id="rId3"/>
    <p:sldLayoutId id="2147483877" r:id="rId4"/>
    <p:sldLayoutId id="2147483876" r:id="rId5"/>
    <p:sldLayoutId id="2147483875" r:id="rId6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ＭＳ Ｐゴシック" pitchFamily="-72" charset="-128"/>
          <a:cs typeface="ＭＳ Ｐゴシック" pitchFamily="-72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-72" charset="2"/>
        <a:buChar char=""/>
        <a:defRPr sz="27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-72" charset="0"/>
        <a:buChar char="◦"/>
        <a:defRPr sz="23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-72" charset="2"/>
        <a:buChar char=""/>
        <a:defRPr sz="21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72" charset="2"/>
        <a:buChar char=""/>
        <a:defRPr sz="19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72" charset="2"/>
        <a:buChar char=""/>
        <a:defRPr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1892029"/>
            <a:ext cx="8892480" cy="2218258"/>
          </a:xfrm>
        </p:spPr>
        <p:txBody>
          <a:bodyPr>
            <a:noAutofit/>
          </a:bodyPr>
          <a:lstStyle/>
          <a:p>
            <a:r>
              <a:rPr lang="en-GB" sz="3500" dirty="0"/>
              <a:t>BMSP4004 </a:t>
            </a:r>
            <a:br>
              <a:rPr lang="en-GB" sz="3500" dirty="0"/>
            </a:br>
            <a:r>
              <a:rPr lang="en-GB" sz="3500" dirty="0"/>
              <a:t>Generating Business Data &amp; Analysis</a:t>
            </a:r>
            <a:r>
              <a:rPr lang="en-US" sz="3500" dirty="0"/>
              <a:t/>
            </a:r>
            <a:br>
              <a:rPr lang="en-US" sz="3500" dirty="0"/>
            </a:br>
            <a:r>
              <a:rPr lang="en-US" sz="3500" dirty="0"/>
              <a:t/>
            </a:r>
            <a:br>
              <a:rPr lang="en-US" sz="3500" dirty="0"/>
            </a:br>
            <a:r>
              <a:rPr lang="en-US" sz="3500" dirty="0" smtClean="0"/>
              <a:t/>
            </a:r>
            <a:br>
              <a:rPr lang="en-US" sz="3500" dirty="0" smtClean="0"/>
            </a:br>
            <a:r>
              <a:rPr lang="en-US" sz="3500" dirty="0" smtClean="0"/>
              <a:t/>
            </a:r>
            <a:br>
              <a:rPr lang="en-US" sz="3500" dirty="0" smtClean="0"/>
            </a:br>
            <a:r>
              <a:rPr lang="en-US" sz="3500" smtClean="0"/>
              <a:t>Week 5</a:t>
            </a:r>
            <a:r>
              <a:rPr lang="en-US" sz="3500" dirty="0" smtClean="0"/>
              <a:t>	</a:t>
            </a:r>
            <a:br>
              <a:rPr lang="en-US" sz="3500" dirty="0" smtClean="0"/>
            </a:br>
            <a:r>
              <a:rPr lang="en-US" sz="3500" dirty="0"/>
              <a:t/>
            </a:r>
            <a:br>
              <a:rPr lang="en-US" sz="3500" dirty="0"/>
            </a:br>
            <a:r>
              <a:rPr lang="en-US" sz="3500" dirty="0" smtClean="0"/>
              <a:t>Business </a:t>
            </a:r>
            <a:br>
              <a:rPr lang="en-US" sz="3500" dirty="0" smtClean="0"/>
            </a:br>
            <a:r>
              <a:rPr lang="en-US" sz="3500" dirty="0" smtClean="0"/>
              <a:t>Analytics</a:t>
            </a:r>
            <a:endParaRPr lang="en-US" sz="3500" dirty="0"/>
          </a:p>
        </p:txBody>
      </p:sp>
      <p:pic>
        <p:nvPicPr>
          <p:cNvPr id="7" name="Picture 6" descr="Ch1 Titl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564904"/>
            <a:ext cx="5370576" cy="33467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1-</a:t>
            </a:r>
            <a:fld id="{4F687238-5878-4A1E-B810-D106C9B9340E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187624" y="1718764"/>
            <a:ext cx="69847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What is business analytics? – revisited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Stages in modelling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Practical Exercises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 smtClean="0"/>
              <a:t>Homework reading – Information and data Quality in Spreadsheets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53761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538" indent="0" eaLnBrk="1" hangingPunct="1">
              <a:buFont typeface="Wingdings 3" pitchFamily="-72" charset="2"/>
              <a:buNone/>
            </a:pPr>
            <a:r>
              <a:rPr lang="en-US" sz="2800" b="1" dirty="0" smtClean="0"/>
              <a:t>(Business) Analytics</a:t>
            </a:r>
            <a:r>
              <a:rPr lang="en-US" sz="2800" dirty="0" smtClean="0"/>
              <a:t> </a:t>
            </a:r>
            <a:r>
              <a:rPr lang="en-US" sz="2800" dirty="0"/>
              <a:t>is the use of:</a:t>
            </a:r>
          </a:p>
          <a:p>
            <a:pPr marL="344488" indent="-234950" eaLnBrk="1" hangingPunct="1"/>
            <a:r>
              <a:rPr lang="en-US" sz="2800" dirty="0" smtClean="0"/>
              <a:t>data</a:t>
            </a:r>
            <a:r>
              <a:rPr lang="en-US" sz="2800" dirty="0"/>
              <a:t>, </a:t>
            </a:r>
          </a:p>
          <a:p>
            <a:pPr marL="344488" indent="-234950" eaLnBrk="1" hangingPunct="1"/>
            <a:r>
              <a:rPr lang="en-US" sz="2800" dirty="0" smtClean="0"/>
              <a:t>information </a:t>
            </a:r>
            <a:r>
              <a:rPr lang="en-US" sz="2800" dirty="0"/>
              <a:t>technology, </a:t>
            </a:r>
          </a:p>
          <a:p>
            <a:pPr marL="344488" indent="-234950" eaLnBrk="1" hangingPunct="1"/>
            <a:r>
              <a:rPr lang="en-US" sz="2800" dirty="0" smtClean="0"/>
              <a:t>statistical </a:t>
            </a:r>
            <a:r>
              <a:rPr lang="en-US" sz="2800" dirty="0"/>
              <a:t>analysis, </a:t>
            </a:r>
          </a:p>
          <a:p>
            <a:pPr marL="344488" indent="-234950" eaLnBrk="1" hangingPunct="1"/>
            <a:r>
              <a:rPr lang="en-US" sz="2800" dirty="0" smtClean="0"/>
              <a:t>quantitative </a:t>
            </a:r>
            <a:r>
              <a:rPr lang="en-US" sz="2800" dirty="0"/>
              <a:t>methods, and </a:t>
            </a:r>
          </a:p>
          <a:p>
            <a:pPr marL="344488" indent="-234950" eaLnBrk="1" hangingPunct="1"/>
            <a:r>
              <a:rPr lang="en-US" sz="2800" dirty="0" smtClean="0"/>
              <a:t>mathematical </a:t>
            </a:r>
            <a:r>
              <a:rPr lang="en-US" sz="2800" dirty="0"/>
              <a:t>or computer-based models </a:t>
            </a:r>
          </a:p>
          <a:p>
            <a:pPr marL="109538" indent="0" eaLnBrk="1" hangingPunct="1">
              <a:buFont typeface="Wingdings 3" pitchFamily="-72" charset="2"/>
              <a:buNone/>
            </a:pPr>
            <a:r>
              <a:rPr lang="en-US" sz="2800" dirty="0"/>
              <a:t>to help managers gain improved insight about their business operations and </a:t>
            </a:r>
            <a:r>
              <a:rPr lang="en-US" sz="2800" dirty="0" smtClean="0"/>
              <a:t>make </a:t>
            </a:r>
            <a:r>
              <a:rPr lang="en-US" sz="2800" dirty="0"/>
              <a:t>better, fact-based decisions.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Business Analytics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708921"/>
            <a:ext cx="8229600" cy="3024336"/>
          </a:xfrm>
        </p:spPr>
        <p:txBody>
          <a:bodyPr>
            <a:normAutofit/>
          </a:bodyPr>
          <a:lstStyle/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1. </a:t>
            </a:r>
            <a:r>
              <a:rPr lang="en-US" dirty="0" err="1" smtClean="0">
                <a:ea typeface="+mn-ea"/>
                <a:cs typeface="+mn-cs"/>
              </a:rPr>
              <a:t>Recognising</a:t>
            </a:r>
            <a:r>
              <a:rPr lang="en-US" dirty="0" smtClean="0">
                <a:ea typeface="+mn-ea"/>
                <a:cs typeface="+mn-cs"/>
              </a:rPr>
              <a:t> </a:t>
            </a:r>
            <a:r>
              <a:rPr lang="en-US" dirty="0" smtClean="0">
                <a:ea typeface="+mn-ea"/>
                <a:cs typeface="+mn-cs"/>
              </a:rPr>
              <a:t>a problem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2. Defining the problem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>
                <a:ea typeface="+mn-ea"/>
                <a:cs typeface="+mn-cs"/>
              </a:rPr>
              <a:t> </a:t>
            </a:r>
            <a:r>
              <a:rPr lang="en-US" dirty="0" smtClean="0">
                <a:ea typeface="+mn-ea"/>
                <a:cs typeface="+mn-cs"/>
              </a:rPr>
              <a:t>  3. Structuring the problem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4. </a:t>
            </a:r>
            <a:r>
              <a:rPr lang="en-US" dirty="0" err="1" smtClean="0">
                <a:ea typeface="+mn-ea"/>
                <a:cs typeface="+mn-cs"/>
              </a:rPr>
              <a:t>Analysing</a:t>
            </a:r>
            <a:r>
              <a:rPr lang="en-US" dirty="0" smtClean="0">
                <a:ea typeface="+mn-ea"/>
                <a:cs typeface="+mn-cs"/>
              </a:rPr>
              <a:t> </a:t>
            </a:r>
            <a:r>
              <a:rPr lang="en-US" dirty="0" smtClean="0">
                <a:ea typeface="+mn-ea"/>
                <a:cs typeface="+mn-cs"/>
              </a:rPr>
              <a:t>the problem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5. Interpreting results and making a decision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6. Implementing the solution </a:t>
            </a: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>
                <a:ea typeface="+mj-ea"/>
                <a:cs typeface="+mj-cs"/>
              </a:rPr>
              <a:t>Problem Solving </a:t>
            </a:r>
            <a:r>
              <a:rPr lang="en-US" sz="3200" dirty="0" smtClean="0">
                <a:ea typeface="+mj-ea"/>
                <a:cs typeface="+mj-cs"/>
              </a:rPr>
              <a:t>With Analytics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  <p:sp>
        <p:nvSpPr>
          <p:cNvPr id="3" name="TextBox 2"/>
          <p:cNvSpPr txBox="1"/>
          <p:nvPr/>
        </p:nvSpPr>
        <p:spPr>
          <a:xfrm>
            <a:off x="899592" y="1338198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dirty="0">
                <a:latin typeface="+mn-lt"/>
                <a:ea typeface="+mn-ea"/>
                <a:cs typeface="+mn-cs"/>
              </a:rPr>
              <a:t>An alternative framework </a:t>
            </a:r>
            <a:r>
              <a:rPr lang="en-GB" sz="2700" dirty="0" smtClean="0">
                <a:latin typeface="+mn-lt"/>
                <a:ea typeface="+mn-ea"/>
                <a:cs typeface="+mn-cs"/>
              </a:rPr>
              <a:t>by Evans (2014) to </a:t>
            </a:r>
            <a:r>
              <a:rPr lang="en-GB" sz="2700" dirty="0">
                <a:latin typeface="+mn-lt"/>
                <a:ea typeface="+mn-ea"/>
                <a:cs typeface="+mn-cs"/>
              </a:rPr>
              <a:t>that proposed by Mather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Problems exist when there is a gap between what is happening and what we think should be happening.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For </a:t>
            </a:r>
            <a:r>
              <a:rPr lang="en-US" dirty="0" smtClean="0">
                <a:ea typeface="+mn-ea"/>
                <a:cs typeface="+mn-cs"/>
              </a:rPr>
              <a:t>example, </a:t>
            </a:r>
            <a:r>
              <a:rPr lang="en-US" dirty="0" smtClean="0">
                <a:ea typeface="+mn-ea"/>
                <a:cs typeface="+mn-cs"/>
              </a:rPr>
              <a:t>we may find in a model that costs </a:t>
            </a:r>
            <a:r>
              <a:rPr lang="en-US" dirty="0" smtClean="0">
                <a:ea typeface="+mn-ea"/>
                <a:cs typeface="+mn-cs"/>
              </a:rPr>
              <a:t>are too high compared with </a:t>
            </a:r>
            <a:r>
              <a:rPr lang="en-US" dirty="0" smtClean="0">
                <a:ea typeface="+mn-ea"/>
                <a:cs typeface="+mn-cs"/>
              </a:rPr>
              <a:t>our competitors.  So in this example we have identified what the problem is.</a:t>
            </a:r>
            <a:endParaRPr lang="en-US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err="1" smtClean="0">
                <a:ea typeface="+mj-ea"/>
                <a:cs typeface="+mj-cs"/>
              </a:rPr>
              <a:t>Recognising</a:t>
            </a:r>
            <a:r>
              <a:rPr lang="en-US" sz="3200" dirty="0" smtClean="0">
                <a:ea typeface="+mj-ea"/>
                <a:cs typeface="+mj-cs"/>
              </a:rPr>
              <a:t> </a:t>
            </a:r>
            <a:r>
              <a:rPr lang="en-US" sz="3200" dirty="0" smtClean="0">
                <a:ea typeface="+mj-ea"/>
                <a:cs typeface="+mj-cs"/>
              </a:rPr>
              <a:t>a Problem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138"/>
            <a:ext cx="8435280" cy="4525962"/>
          </a:xfr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Clearly defining the problem is not a trivial task</a:t>
            </a:r>
            <a:r>
              <a:rPr lang="en-US" dirty="0" smtClean="0">
                <a:ea typeface="+mn-ea"/>
                <a:cs typeface="+mn-cs"/>
              </a:rPr>
              <a:t>.</a:t>
            </a:r>
          </a:p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endParaRPr lang="en-US" dirty="0" smtClean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Complexity increases when the following occur: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</a:t>
            </a:r>
          </a:p>
          <a:p>
            <a:pPr marL="630238" indent="-52070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>
                <a:ea typeface="+mn-ea"/>
                <a:cs typeface="+mn-cs"/>
              </a:rPr>
              <a:t> </a:t>
            </a:r>
            <a:r>
              <a:rPr lang="en-US" dirty="0" smtClean="0">
                <a:ea typeface="+mn-ea"/>
                <a:cs typeface="+mn-cs"/>
              </a:rPr>
              <a:t>  - the problem belongs to a group and not an </a:t>
            </a:r>
            <a:r>
              <a:rPr lang="en-US" dirty="0" smtClean="0">
                <a:ea typeface="+mn-ea"/>
                <a:cs typeface="+mn-cs"/>
              </a:rPr>
              <a:t>individual</a:t>
            </a:r>
            <a:endParaRPr lang="en-US" dirty="0" smtClean="0">
              <a:ea typeface="+mn-ea"/>
              <a:cs typeface="+mn-cs"/>
            </a:endParaRP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competing objectives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external groups are affected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</a:t>
            </a:r>
            <a:r>
              <a:rPr lang="en-US" dirty="0" smtClean="0">
                <a:ea typeface="+mn-ea"/>
                <a:cs typeface="+mn-cs"/>
              </a:rPr>
              <a:t>large </a:t>
            </a:r>
            <a:r>
              <a:rPr lang="en-US" dirty="0">
                <a:ea typeface="+mn-ea"/>
                <a:cs typeface="+mn-cs"/>
              </a:rPr>
              <a:t>number of courses of action</a:t>
            </a:r>
            <a:endParaRPr lang="en-US" dirty="0" smtClean="0">
              <a:ea typeface="+mn-ea"/>
              <a:cs typeface="+mn-cs"/>
            </a:endParaRP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time limitations exist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Defining the Problem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Stating goals and objectives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err="1" smtClean="0">
                <a:ea typeface="+mn-ea"/>
                <a:cs typeface="+mn-cs"/>
              </a:rPr>
              <a:t>Characterising</a:t>
            </a:r>
            <a:r>
              <a:rPr lang="en-US" dirty="0" smtClean="0">
                <a:ea typeface="+mn-ea"/>
                <a:cs typeface="+mn-cs"/>
              </a:rPr>
              <a:t> </a:t>
            </a:r>
            <a:r>
              <a:rPr lang="en-US" dirty="0" smtClean="0">
                <a:ea typeface="+mn-ea"/>
                <a:cs typeface="+mn-cs"/>
              </a:rPr>
              <a:t>the possible decisions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Identifying any constraints or restrictions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Structuring the Problem 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Analytics plays a major role.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/>
              <a:t>Analysis involves some sort of experimentation or solution process, such as evaluating different scenarios, </a:t>
            </a:r>
            <a:r>
              <a:rPr lang="en-US" dirty="0" err="1" smtClean="0"/>
              <a:t>analysing</a:t>
            </a:r>
            <a:r>
              <a:rPr lang="en-US" dirty="0" smtClean="0"/>
              <a:t> </a:t>
            </a:r>
            <a:r>
              <a:rPr lang="en-US" dirty="0"/>
              <a:t>risks associated with various decision alternatives, finding a solution that meets certain goals, or determining an optimal solution. </a:t>
            </a:r>
            <a:endParaRPr lang="en-US" dirty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err="1" smtClean="0">
                <a:ea typeface="+mj-ea"/>
                <a:cs typeface="+mj-cs"/>
              </a:rPr>
              <a:t>Analysing</a:t>
            </a:r>
            <a:r>
              <a:rPr lang="en-US" sz="3200" dirty="0" smtClean="0">
                <a:ea typeface="+mj-ea"/>
                <a:cs typeface="+mj-cs"/>
              </a:rPr>
              <a:t> </a:t>
            </a:r>
            <a:r>
              <a:rPr lang="en-US" sz="3200" dirty="0" smtClean="0">
                <a:ea typeface="+mj-ea"/>
                <a:cs typeface="+mj-cs"/>
              </a:rPr>
              <a:t>the Problem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/>
              <a:t>Models cannot capture every detail of the real </a:t>
            </a:r>
            <a:r>
              <a:rPr lang="en-US" dirty="0" smtClean="0"/>
              <a:t>problem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/>
              <a:t>Managers </a:t>
            </a:r>
            <a:r>
              <a:rPr lang="en-US" dirty="0"/>
              <a:t>must understand the limitations of models and their underlying assumptions and often incorporate judgment into making a decision. </a:t>
            </a: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Interpreting Results and Making a Decision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Translate the results of the model back to the real world.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/>
              <a:t>Requires </a:t>
            </a:r>
            <a:r>
              <a:rPr lang="en-US" dirty="0"/>
              <a:t>providing adequate resources, motivating employees, eliminating resistance to change, modifying </a:t>
            </a:r>
            <a:r>
              <a:rPr lang="en-US" dirty="0" err="1" smtClean="0"/>
              <a:t>organisational</a:t>
            </a:r>
            <a:r>
              <a:rPr lang="en-US" dirty="0" smtClean="0"/>
              <a:t> </a:t>
            </a:r>
            <a:r>
              <a:rPr lang="en-US" dirty="0"/>
              <a:t>policies, and developing trust. </a:t>
            </a: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Implementing the Solution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0"/>
            <a:ext cx="74888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latin typeface="+mj-lt"/>
                <a:ea typeface="+mj-ea"/>
                <a:cs typeface="+mj-cs"/>
              </a:rPr>
              <a:t>Read Paper – </a:t>
            </a:r>
            <a:r>
              <a:rPr lang="en-GB" sz="4400" dirty="0" err="1" smtClean="0"/>
              <a:t>O'Beirne</a:t>
            </a:r>
            <a:r>
              <a:rPr lang="en-GB" sz="4400" dirty="0" smtClean="0"/>
              <a:t> </a:t>
            </a:r>
            <a:r>
              <a:rPr lang="en-GB" sz="4400" dirty="0" smtClean="0">
                <a:latin typeface="+mj-lt"/>
                <a:ea typeface="+mj-ea"/>
                <a:cs typeface="+mj-cs"/>
              </a:rPr>
              <a:t>2008</a:t>
            </a:r>
            <a:endParaRPr lang="en-GB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11887" y="908720"/>
            <a:ext cx="79208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Paper Title is </a:t>
            </a:r>
          </a:p>
          <a:p>
            <a:r>
              <a:rPr lang="en-GB" dirty="0" smtClean="0"/>
              <a:t>- Information </a:t>
            </a:r>
            <a:r>
              <a:rPr lang="en-GB" dirty="0"/>
              <a:t>and Data Quality in </a:t>
            </a:r>
            <a:r>
              <a:rPr lang="en-GB" dirty="0" smtClean="0"/>
              <a:t>Spreadsheets</a:t>
            </a:r>
          </a:p>
          <a:p>
            <a:endParaRPr lang="en-GB" dirty="0" smtClean="0"/>
          </a:p>
          <a:p>
            <a:r>
              <a:rPr lang="en-GB" dirty="0" smtClean="0"/>
              <a:t>When you read the paper – here is  </a:t>
            </a:r>
            <a:r>
              <a:rPr lang="en-GB" dirty="0" err="1" smtClean="0"/>
              <a:t>aguide</a:t>
            </a:r>
            <a:r>
              <a:rPr lang="en-GB" dirty="0" smtClean="0"/>
              <a:t> of what to look for :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Have </a:t>
            </a:r>
            <a:r>
              <a:rPr lang="en-GB" dirty="0" smtClean="0"/>
              <a:t>you extracted some important quotes?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Have </a:t>
            </a:r>
            <a:r>
              <a:rPr lang="en-GB" dirty="0" smtClean="0"/>
              <a:t>you summarised the purpose of this paper</a:t>
            </a:r>
            <a:r>
              <a:rPr lang="en-GB" dirty="0" smtClean="0"/>
              <a:t>? What are they describing in the paper (hint - what is information quality?)</a:t>
            </a:r>
            <a:endParaRPr lang="en-GB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Have </a:t>
            </a:r>
            <a:r>
              <a:rPr lang="en-GB" dirty="0" smtClean="0"/>
              <a:t>you summarised some key points from the paper?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How </a:t>
            </a:r>
            <a:r>
              <a:rPr lang="en-GB" dirty="0" smtClean="0"/>
              <a:t>does this paper improve your understanding of spreadsheets?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378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6024" y="188640"/>
            <a:ext cx="7772400" cy="1143000"/>
          </a:xfrm>
        </p:spPr>
        <p:txBody>
          <a:bodyPr/>
          <a:lstStyle/>
          <a:p>
            <a:r>
              <a:rPr lang="en-GB" dirty="0" smtClean="0"/>
              <a:t>Practical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115616" y="2204864"/>
            <a:ext cx="72728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Spreadsheet exercise</a:t>
            </a:r>
          </a:p>
          <a:p>
            <a:endParaRPr lang="en-GB" sz="3200" dirty="0"/>
          </a:p>
          <a:p>
            <a:r>
              <a:rPr lang="en-GB" sz="3200" dirty="0" smtClean="0"/>
              <a:t>Paper summary – spend time answering the questions posed on the previous slide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8551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1752</TotalTime>
  <Words>638</Words>
  <Application>Microsoft Office PowerPoint</Application>
  <PresentationFormat>On-screen Show (4:3)</PresentationFormat>
  <Paragraphs>79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ＭＳ Ｐゴシック</vt:lpstr>
      <vt:lpstr>Arial</vt:lpstr>
      <vt:lpstr>Calibri</vt:lpstr>
      <vt:lpstr>Verdana</vt:lpstr>
      <vt:lpstr>Wingdings 2</vt:lpstr>
      <vt:lpstr>Wingdings 3</vt:lpstr>
      <vt:lpstr>Concourse</vt:lpstr>
      <vt:lpstr>BMSP4004  Generating Business Data &amp; Analysis    Week 5   Business  Analytics</vt:lpstr>
      <vt:lpstr>Objectives</vt:lpstr>
      <vt:lpstr>Business Analytics</vt:lpstr>
      <vt:lpstr>Problem Solving With Analytics</vt:lpstr>
      <vt:lpstr>Recognising a Problem</vt:lpstr>
      <vt:lpstr>Defining the Problem</vt:lpstr>
      <vt:lpstr>Structuring the Problem </vt:lpstr>
      <vt:lpstr>Analysing the Problem</vt:lpstr>
      <vt:lpstr>Interpreting Results and Making a Decision</vt:lpstr>
      <vt:lpstr>Implementing the Solution</vt:lpstr>
      <vt:lpstr>PowerPoint Presentation</vt:lpstr>
      <vt:lpstr>Practical</vt:lpstr>
    </vt:vector>
  </TitlesOfParts>
  <Company>University of South Carolina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Analytics</dc:title>
  <dc:creator>Joan Donohue</dc:creator>
  <cp:lastModifiedBy>L0237_User</cp:lastModifiedBy>
  <cp:revision>117</cp:revision>
  <dcterms:created xsi:type="dcterms:W3CDTF">2011-11-27T17:51:45Z</dcterms:created>
  <dcterms:modified xsi:type="dcterms:W3CDTF">2019-10-25T09:47:42Z</dcterms:modified>
</cp:coreProperties>
</file>