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1"/>
  </p:notesMasterIdLst>
  <p:sldIdLst>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AA8EE7-BECD-44B3-B7C0-DF158619F8C4}" v="34" dt="2024-05-14T18:40:36.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ay Turner (2216886)" userId="7b165460-31df-41a2-90c0-b92e03ee7b10" providerId="ADAL" clId="{D2AA8EE7-BECD-44B3-B7C0-DF158619F8C4}"/>
    <pc:docChg chg="undo custSel addSld modSld">
      <pc:chgData name="Lindsay Turner (2216886)" userId="7b165460-31df-41a2-90c0-b92e03ee7b10" providerId="ADAL" clId="{D2AA8EE7-BECD-44B3-B7C0-DF158619F8C4}" dt="2024-05-14T18:40:51.404" v="880"/>
      <pc:docMkLst>
        <pc:docMk/>
      </pc:docMkLst>
      <pc:sldChg chg="addSp delSp modSp mod setBg">
        <pc:chgData name="Lindsay Turner (2216886)" userId="7b165460-31df-41a2-90c0-b92e03ee7b10" providerId="ADAL" clId="{D2AA8EE7-BECD-44B3-B7C0-DF158619F8C4}" dt="2024-05-14T12:24:13.238" v="755" actId="20577"/>
        <pc:sldMkLst>
          <pc:docMk/>
          <pc:sldMk cId="800794575" sldId="257"/>
        </pc:sldMkLst>
        <pc:spChg chg="add mod">
          <ac:chgData name="Lindsay Turner (2216886)" userId="7b165460-31df-41a2-90c0-b92e03ee7b10" providerId="ADAL" clId="{D2AA8EE7-BECD-44B3-B7C0-DF158619F8C4}" dt="2024-05-14T12:23:25.169" v="737" actId="20577"/>
          <ac:spMkLst>
            <pc:docMk/>
            <pc:sldMk cId="800794575" sldId="257"/>
            <ac:spMk id="2" creationId="{127351AD-AFFC-FAE0-65F7-A9203933DC71}"/>
          </ac:spMkLst>
        </pc:spChg>
        <pc:spChg chg="add del mod">
          <ac:chgData name="Lindsay Turner (2216886)" userId="7b165460-31df-41a2-90c0-b92e03ee7b10" providerId="ADAL" clId="{D2AA8EE7-BECD-44B3-B7C0-DF158619F8C4}" dt="2024-05-11T11:22:51.128" v="54"/>
          <ac:spMkLst>
            <pc:docMk/>
            <pc:sldMk cId="800794575" sldId="257"/>
            <ac:spMk id="2" creationId="{6C6911A7-A720-8301-E947-DF78A9FE57E2}"/>
          </ac:spMkLst>
        </pc:spChg>
        <pc:spChg chg="add mod">
          <ac:chgData name="Lindsay Turner (2216886)" userId="7b165460-31df-41a2-90c0-b92e03ee7b10" providerId="ADAL" clId="{D2AA8EE7-BECD-44B3-B7C0-DF158619F8C4}" dt="2024-05-14T12:24:13.238" v="755" actId="20577"/>
          <ac:spMkLst>
            <pc:docMk/>
            <pc:sldMk cId="800794575" sldId="257"/>
            <ac:spMk id="3" creationId="{C4BAE679-F2AB-BA8C-0515-018B042AF5D2}"/>
          </ac:spMkLst>
        </pc:spChg>
        <pc:spChg chg="add del mod">
          <ac:chgData name="Lindsay Turner (2216886)" userId="7b165460-31df-41a2-90c0-b92e03ee7b10" providerId="ADAL" clId="{D2AA8EE7-BECD-44B3-B7C0-DF158619F8C4}" dt="2024-05-11T12:19:56.814" v="560" actId="21"/>
          <ac:spMkLst>
            <pc:docMk/>
            <pc:sldMk cId="800794575" sldId="257"/>
            <ac:spMk id="3" creationId="{DFDFC5E1-190A-4A28-219C-6728B848667E}"/>
          </ac:spMkLst>
        </pc:spChg>
        <pc:spChg chg="add del mod ord">
          <ac:chgData name="Lindsay Turner (2216886)" userId="7b165460-31df-41a2-90c0-b92e03ee7b10" providerId="ADAL" clId="{D2AA8EE7-BECD-44B3-B7C0-DF158619F8C4}" dt="2024-05-11T12:23:41.876" v="624" actId="21"/>
          <ac:spMkLst>
            <pc:docMk/>
            <pc:sldMk cId="800794575" sldId="257"/>
            <ac:spMk id="4" creationId="{AB0885DD-B80D-28F2-07C3-4CF108E22F3C}"/>
          </ac:spMkLst>
        </pc:spChg>
        <pc:spChg chg="add mod">
          <ac:chgData name="Lindsay Turner (2216886)" userId="7b165460-31df-41a2-90c0-b92e03ee7b10" providerId="ADAL" clId="{D2AA8EE7-BECD-44B3-B7C0-DF158619F8C4}" dt="2024-05-11T12:24:12.221" v="626" actId="1076"/>
          <ac:spMkLst>
            <pc:docMk/>
            <pc:sldMk cId="800794575" sldId="257"/>
            <ac:spMk id="5" creationId="{2037D73A-EF7E-5E22-F906-39D6E19AC1D7}"/>
          </ac:spMkLst>
        </pc:spChg>
        <pc:spChg chg="add mod">
          <ac:chgData name="Lindsay Turner (2216886)" userId="7b165460-31df-41a2-90c0-b92e03ee7b10" providerId="ADAL" clId="{D2AA8EE7-BECD-44B3-B7C0-DF158619F8C4}" dt="2024-05-11T12:18:07.446" v="553" actId="14100"/>
          <ac:spMkLst>
            <pc:docMk/>
            <pc:sldMk cId="800794575" sldId="257"/>
            <ac:spMk id="6" creationId="{25BEFD91-FF18-8D0E-4463-14DEB00A6370}"/>
          </ac:spMkLst>
        </pc:spChg>
        <pc:spChg chg="add del mod">
          <ac:chgData name="Lindsay Turner (2216886)" userId="7b165460-31df-41a2-90c0-b92e03ee7b10" providerId="ADAL" clId="{D2AA8EE7-BECD-44B3-B7C0-DF158619F8C4}" dt="2024-05-11T12:05:32.476" v="523" actId="21"/>
          <ac:spMkLst>
            <pc:docMk/>
            <pc:sldMk cId="800794575" sldId="257"/>
            <ac:spMk id="7" creationId="{C2AD754D-E165-DC28-25ED-017EE35411E9}"/>
          </ac:spMkLst>
        </pc:spChg>
        <pc:spChg chg="add mod">
          <ac:chgData name="Lindsay Turner (2216886)" userId="7b165460-31df-41a2-90c0-b92e03ee7b10" providerId="ADAL" clId="{D2AA8EE7-BECD-44B3-B7C0-DF158619F8C4}" dt="2024-05-11T12:18:11.505" v="554" actId="14100"/>
          <ac:spMkLst>
            <pc:docMk/>
            <pc:sldMk cId="800794575" sldId="257"/>
            <ac:spMk id="8" creationId="{CC01BEA6-1896-F40D-92D6-323161F63913}"/>
          </ac:spMkLst>
        </pc:spChg>
        <pc:spChg chg="add mod">
          <ac:chgData name="Lindsay Turner (2216886)" userId="7b165460-31df-41a2-90c0-b92e03ee7b10" providerId="ADAL" clId="{D2AA8EE7-BECD-44B3-B7C0-DF158619F8C4}" dt="2024-05-13T08:48:04.196" v="710" actId="20577"/>
          <ac:spMkLst>
            <pc:docMk/>
            <pc:sldMk cId="800794575" sldId="257"/>
            <ac:spMk id="9" creationId="{6828317E-80B5-DCA0-C4FF-0A77E5AAF487}"/>
          </ac:spMkLst>
        </pc:spChg>
        <pc:spChg chg="add mod">
          <ac:chgData name="Lindsay Turner (2216886)" userId="7b165460-31df-41a2-90c0-b92e03ee7b10" providerId="ADAL" clId="{D2AA8EE7-BECD-44B3-B7C0-DF158619F8C4}" dt="2024-05-11T12:16:35.121" v="549" actId="255"/>
          <ac:spMkLst>
            <pc:docMk/>
            <pc:sldMk cId="800794575" sldId="257"/>
            <ac:spMk id="10" creationId="{F146C348-DE3C-435B-DEF8-E77442403DA6}"/>
          </ac:spMkLst>
        </pc:spChg>
        <pc:spChg chg="add mod">
          <ac:chgData name="Lindsay Turner (2216886)" userId="7b165460-31df-41a2-90c0-b92e03ee7b10" providerId="ADAL" clId="{D2AA8EE7-BECD-44B3-B7C0-DF158619F8C4}" dt="2024-05-11T12:26:41.253" v="708" actId="113"/>
          <ac:spMkLst>
            <pc:docMk/>
            <pc:sldMk cId="800794575" sldId="257"/>
            <ac:spMk id="11" creationId="{522A0FDC-3D7C-537F-A975-0653D741FA57}"/>
          </ac:spMkLst>
        </pc:spChg>
        <pc:spChg chg="add del mod">
          <ac:chgData name="Lindsay Turner (2216886)" userId="7b165460-31df-41a2-90c0-b92e03ee7b10" providerId="ADAL" clId="{D2AA8EE7-BECD-44B3-B7C0-DF158619F8C4}" dt="2024-05-11T12:25:25.265" v="706" actId="21"/>
          <ac:spMkLst>
            <pc:docMk/>
            <pc:sldMk cId="800794575" sldId="257"/>
            <ac:spMk id="12" creationId="{245A7AB5-9AFC-7874-F094-F5FEBA7FDE44}"/>
          </ac:spMkLst>
        </pc:spChg>
      </pc:sldChg>
      <pc:sldChg chg="addSp modSp new mod">
        <pc:chgData name="Lindsay Turner (2216886)" userId="7b165460-31df-41a2-90c0-b92e03ee7b10" providerId="ADAL" clId="{D2AA8EE7-BECD-44B3-B7C0-DF158619F8C4}" dt="2024-05-14T12:38:15.582" v="761" actId="255"/>
        <pc:sldMkLst>
          <pc:docMk/>
          <pc:sldMk cId="1539633384" sldId="258"/>
        </pc:sldMkLst>
        <pc:spChg chg="add mod">
          <ac:chgData name="Lindsay Turner (2216886)" userId="7b165460-31df-41a2-90c0-b92e03ee7b10" providerId="ADAL" clId="{D2AA8EE7-BECD-44B3-B7C0-DF158619F8C4}" dt="2024-05-14T12:38:15.582" v="761" actId="255"/>
          <ac:spMkLst>
            <pc:docMk/>
            <pc:sldMk cId="1539633384" sldId="258"/>
            <ac:spMk id="2" creationId="{013E8CA6-78BF-CA69-BAD1-D65D0E8BF50E}"/>
          </ac:spMkLst>
        </pc:spChg>
      </pc:sldChg>
      <pc:sldChg chg="addSp modSp new mod">
        <pc:chgData name="Lindsay Turner (2216886)" userId="7b165460-31df-41a2-90c0-b92e03ee7b10" providerId="ADAL" clId="{D2AA8EE7-BECD-44B3-B7C0-DF158619F8C4}" dt="2024-05-14T12:40:26.006" v="770" actId="255"/>
        <pc:sldMkLst>
          <pc:docMk/>
          <pc:sldMk cId="4168129045" sldId="259"/>
        </pc:sldMkLst>
        <pc:spChg chg="add mod">
          <ac:chgData name="Lindsay Turner (2216886)" userId="7b165460-31df-41a2-90c0-b92e03ee7b10" providerId="ADAL" clId="{D2AA8EE7-BECD-44B3-B7C0-DF158619F8C4}" dt="2024-05-14T12:40:26.006" v="770" actId="255"/>
          <ac:spMkLst>
            <pc:docMk/>
            <pc:sldMk cId="4168129045" sldId="259"/>
            <ac:spMk id="2" creationId="{8C327C56-21E7-8C34-563C-BCA8FF99CC65}"/>
          </ac:spMkLst>
        </pc:spChg>
      </pc:sldChg>
      <pc:sldChg chg="addSp delSp modSp new mod">
        <pc:chgData name="Lindsay Turner (2216886)" userId="7b165460-31df-41a2-90c0-b92e03ee7b10" providerId="ADAL" clId="{D2AA8EE7-BECD-44B3-B7C0-DF158619F8C4}" dt="2024-05-14T12:41:34" v="776" actId="255"/>
        <pc:sldMkLst>
          <pc:docMk/>
          <pc:sldMk cId="545241952" sldId="260"/>
        </pc:sldMkLst>
        <pc:spChg chg="add del mod">
          <ac:chgData name="Lindsay Turner (2216886)" userId="7b165460-31df-41a2-90c0-b92e03ee7b10" providerId="ADAL" clId="{D2AA8EE7-BECD-44B3-B7C0-DF158619F8C4}" dt="2024-05-14T12:40:44.237" v="773" actId="21"/>
          <ac:spMkLst>
            <pc:docMk/>
            <pc:sldMk cId="545241952" sldId="260"/>
            <ac:spMk id="2" creationId="{7274228F-4051-9F88-8779-096094960F09}"/>
          </ac:spMkLst>
        </pc:spChg>
        <pc:spChg chg="add mod">
          <ac:chgData name="Lindsay Turner (2216886)" userId="7b165460-31df-41a2-90c0-b92e03ee7b10" providerId="ADAL" clId="{D2AA8EE7-BECD-44B3-B7C0-DF158619F8C4}" dt="2024-05-14T12:41:34" v="776" actId="255"/>
          <ac:spMkLst>
            <pc:docMk/>
            <pc:sldMk cId="545241952" sldId="260"/>
            <ac:spMk id="3" creationId="{3691F892-2E48-F352-D6D8-638B1741D95C}"/>
          </ac:spMkLst>
        </pc:spChg>
      </pc:sldChg>
      <pc:sldChg chg="addSp modSp new mod">
        <pc:chgData name="Lindsay Turner (2216886)" userId="7b165460-31df-41a2-90c0-b92e03ee7b10" providerId="ADAL" clId="{D2AA8EE7-BECD-44B3-B7C0-DF158619F8C4}" dt="2024-05-14T12:43:15.986" v="783" actId="255"/>
        <pc:sldMkLst>
          <pc:docMk/>
          <pc:sldMk cId="3610530982" sldId="261"/>
        </pc:sldMkLst>
        <pc:spChg chg="add mod">
          <ac:chgData name="Lindsay Turner (2216886)" userId="7b165460-31df-41a2-90c0-b92e03ee7b10" providerId="ADAL" clId="{D2AA8EE7-BECD-44B3-B7C0-DF158619F8C4}" dt="2024-05-14T12:43:15.986" v="783" actId="255"/>
          <ac:spMkLst>
            <pc:docMk/>
            <pc:sldMk cId="3610530982" sldId="261"/>
            <ac:spMk id="2" creationId="{BF2DA0D2-80DB-BAE9-BE53-B61FD33AB60B}"/>
          </ac:spMkLst>
        </pc:spChg>
      </pc:sldChg>
      <pc:sldChg chg="addSp modSp new mod">
        <pc:chgData name="Lindsay Turner (2216886)" userId="7b165460-31df-41a2-90c0-b92e03ee7b10" providerId="ADAL" clId="{D2AA8EE7-BECD-44B3-B7C0-DF158619F8C4}" dt="2024-05-14T12:44:10.225" v="787" actId="255"/>
        <pc:sldMkLst>
          <pc:docMk/>
          <pc:sldMk cId="4173219230" sldId="262"/>
        </pc:sldMkLst>
        <pc:spChg chg="add mod">
          <ac:chgData name="Lindsay Turner (2216886)" userId="7b165460-31df-41a2-90c0-b92e03ee7b10" providerId="ADAL" clId="{D2AA8EE7-BECD-44B3-B7C0-DF158619F8C4}" dt="2024-05-14T12:44:10.225" v="787" actId="255"/>
          <ac:spMkLst>
            <pc:docMk/>
            <pc:sldMk cId="4173219230" sldId="262"/>
            <ac:spMk id="2" creationId="{791C1802-2060-8123-F478-950CB680052E}"/>
          </ac:spMkLst>
        </pc:spChg>
      </pc:sldChg>
      <pc:sldChg chg="addSp modSp new mod">
        <pc:chgData name="Lindsay Turner (2216886)" userId="7b165460-31df-41a2-90c0-b92e03ee7b10" providerId="ADAL" clId="{D2AA8EE7-BECD-44B3-B7C0-DF158619F8C4}" dt="2024-05-14T12:44:53.848" v="791" actId="255"/>
        <pc:sldMkLst>
          <pc:docMk/>
          <pc:sldMk cId="4238666309" sldId="263"/>
        </pc:sldMkLst>
        <pc:spChg chg="add mod">
          <ac:chgData name="Lindsay Turner (2216886)" userId="7b165460-31df-41a2-90c0-b92e03ee7b10" providerId="ADAL" clId="{D2AA8EE7-BECD-44B3-B7C0-DF158619F8C4}" dt="2024-05-14T12:44:53.848" v="791" actId="255"/>
          <ac:spMkLst>
            <pc:docMk/>
            <pc:sldMk cId="4238666309" sldId="263"/>
            <ac:spMk id="2" creationId="{B8E73F0C-DCC4-5B72-6397-A27F59DEC5B3}"/>
          </ac:spMkLst>
        </pc:spChg>
      </pc:sldChg>
      <pc:sldChg chg="addSp modSp new mod">
        <pc:chgData name="Lindsay Turner (2216886)" userId="7b165460-31df-41a2-90c0-b92e03ee7b10" providerId="ADAL" clId="{D2AA8EE7-BECD-44B3-B7C0-DF158619F8C4}" dt="2024-05-14T18:23:16.746" v="802" actId="255"/>
        <pc:sldMkLst>
          <pc:docMk/>
          <pc:sldMk cId="684574335" sldId="264"/>
        </pc:sldMkLst>
        <pc:spChg chg="add mod">
          <ac:chgData name="Lindsay Turner (2216886)" userId="7b165460-31df-41a2-90c0-b92e03ee7b10" providerId="ADAL" clId="{D2AA8EE7-BECD-44B3-B7C0-DF158619F8C4}" dt="2024-05-14T18:23:16.746" v="802" actId="255"/>
          <ac:spMkLst>
            <pc:docMk/>
            <pc:sldMk cId="684574335" sldId="264"/>
            <ac:spMk id="2" creationId="{BB65069E-4931-C521-606C-11FF67B1D931}"/>
          </ac:spMkLst>
        </pc:spChg>
      </pc:sldChg>
      <pc:sldChg chg="addSp modSp new mod">
        <pc:chgData name="Lindsay Turner (2216886)" userId="7b165460-31df-41a2-90c0-b92e03ee7b10" providerId="ADAL" clId="{D2AA8EE7-BECD-44B3-B7C0-DF158619F8C4}" dt="2024-05-14T18:24:20.726" v="805" actId="255"/>
        <pc:sldMkLst>
          <pc:docMk/>
          <pc:sldMk cId="4212300339" sldId="265"/>
        </pc:sldMkLst>
        <pc:spChg chg="add mod">
          <ac:chgData name="Lindsay Turner (2216886)" userId="7b165460-31df-41a2-90c0-b92e03ee7b10" providerId="ADAL" clId="{D2AA8EE7-BECD-44B3-B7C0-DF158619F8C4}" dt="2024-05-14T18:24:20.726" v="805" actId="255"/>
          <ac:spMkLst>
            <pc:docMk/>
            <pc:sldMk cId="4212300339" sldId="265"/>
            <ac:spMk id="2" creationId="{F07E4237-7502-2F5A-C22B-1B3F6A8B76C7}"/>
          </ac:spMkLst>
        </pc:spChg>
      </pc:sldChg>
      <pc:sldChg chg="addSp modSp new mod">
        <pc:chgData name="Lindsay Turner (2216886)" userId="7b165460-31df-41a2-90c0-b92e03ee7b10" providerId="ADAL" clId="{D2AA8EE7-BECD-44B3-B7C0-DF158619F8C4}" dt="2024-05-14T18:25:10.061" v="808" actId="255"/>
        <pc:sldMkLst>
          <pc:docMk/>
          <pc:sldMk cId="2516062712" sldId="266"/>
        </pc:sldMkLst>
        <pc:spChg chg="add mod">
          <ac:chgData name="Lindsay Turner (2216886)" userId="7b165460-31df-41a2-90c0-b92e03ee7b10" providerId="ADAL" clId="{D2AA8EE7-BECD-44B3-B7C0-DF158619F8C4}" dt="2024-05-14T18:25:10.061" v="808" actId="255"/>
          <ac:spMkLst>
            <pc:docMk/>
            <pc:sldMk cId="2516062712" sldId="266"/>
            <ac:spMk id="2" creationId="{BCEA169D-9DF6-2B1F-F87D-87E9184AF5F6}"/>
          </ac:spMkLst>
        </pc:spChg>
      </pc:sldChg>
      <pc:sldChg chg="addSp modSp new mod">
        <pc:chgData name="Lindsay Turner (2216886)" userId="7b165460-31df-41a2-90c0-b92e03ee7b10" providerId="ADAL" clId="{D2AA8EE7-BECD-44B3-B7C0-DF158619F8C4}" dt="2024-05-14T18:26:16.807" v="811" actId="255"/>
        <pc:sldMkLst>
          <pc:docMk/>
          <pc:sldMk cId="629239957" sldId="267"/>
        </pc:sldMkLst>
        <pc:spChg chg="add mod">
          <ac:chgData name="Lindsay Turner (2216886)" userId="7b165460-31df-41a2-90c0-b92e03ee7b10" providerId="ADAL" clId="{D2AA8EE7-BECD-44B3-B7C0-DF158619F8C4}" dt="2024-05-14T18:26:16.807" v="811" actId="255"/>
          <ac:spMkLst>
            <pc:docMk/>
            <pc:sldMk cId="629239957" sldId="267"/>
            <ac:spMk id="2" creationId="{1BD28CC4-FB52-5837-9440-07FCE7232A3E}"/>
          </ac:spMkLst>
        </pc:spChg>
      </pc:sldChg>
      <pc:sldChg chg="addSp modSp new mod">
        <pc:chgData name="Lindsay Turner (2216886)" userId="7b165460-31df-41a2-90c0-b92e03ee7b10" providerId="ADAL" clId="{D2AA8EE7-BECD-44B3-B7C0-DF158619F8C4}" dt="2024-05-14T18:27:12.395" v="815" actId="2710"/>
        <pc:sldMkLst>
          <pc:docMk/>
          <pc:sldMk cId="3550489611" sldId="268"/>
        </pc:sldMkLst>
        <pc:spChg chg="add mod">
          <ac:chgData name="Lindsay Turner (2216886)" userId="7b165460-31df-41a2-90c0-b92e03ee7b10" providerId="ADAL" clId="{D2AA8EE7-BECD-44B3-B7C0-DF158619F8C4}" dt="2024-05-14T18:27:12.395" v="815" actId="2710"/>
          <ac:spMkLst>
            <pc:docMk/>
            <pc:sldMk cId="3550489611" sldId="268"/>
            <ac:spMk id="2" creationId="{F38FDA53-7839-BAC6-C971-61159FA37590}"/>
          </ac:spMkLst>
        </pc:spChg>
      </pc:sldChg>
      <pc:sldChg chg="addSp modSp new mod">
        <pc:chgData name="Lindsay Turner (2216886)" userId="7b165460-31df-41a2-90c0-b92e03ee7b10" providerId="ADAL" clId="{D2AA8EE7-BECD-44B3-B7C0-DF158619F8C4}" dt="2024-05-14T18:29:01.079" v="823" actId="2710"/>
        <pc:sldMkLst>
          <pc:docMk/>
          <pc:sldMk cId="299278796" sldId="269"/>
        </pc:sldMkLst>
        <pc:spChg chg="add mod">
          <ac:chgData name="Lindsay Turner (2216886)" userId="7b165460-31df-41a2-90c0-b92e03ee7b10" providerId="ADAL" clId="{D2AA8EE7-BECD-44B3-B7C0-DF158619F8C4}" dt="2024-05-14T18:29:01.079" v="823" actId="2710"/>
          <ac:spMkLst>
            <pc:docMk/>
            <pc:sldMk cId="299278796" sldId="269"/>
            <ac:spMk id="2" creationId="{CE6A4207-1D63-7A04-7E78-802CA0A357D4}"/>
          </ac:spMkLst>
        </pc:spChg>
      </pc:sldChg>
      <pc:sldChg chg="addSp modSp new mod">
        <pc:chgData name="Lindsay Turner (2216886)" userId="7b165460-31df-41a2-90c0-b92e03ee7b10" providerId="ADAL" clId="{D2AA8EE7-BECD-44B3-B7C0-DF158619F8C4}" dt="2024-05-14T18:29:46.648" v="827" actId="2710"/>
        <pc:sldMkLst>
          <pc:docMk/>
          <pc:sldMk cId="1566773358" sldId="270"/>
        </pc:sldMkLst>
        <pc:spChg chg="add mod">
          <ac:chgData name="Lindsay Turner (2216886)" userId="7b165460-31df-41a2-90c0-b92e03ee7b10" providerId="ADAL" clId="{D2AA8EE7-BECD-44B3-B7C0-DF158619F8C4}" dt="2024-05-14T18:29:46.648" v="827" actId="2710"/>
          <ac:spMkLst>
            <pc:docMk/>
            <pc:sldMk cId="1566773358" sldId="270"/>
            <ac:spMk id="2" creationId="{EEB715BC-9370-955B-DE26-FD48BAFA92B6}"/>
          </ac:spMkLst>
        </pc:spChg>
      </pc:sldChg>
      <pc:sldChg chg="addSp modSp new mod">
        <pc:chgData name="Lindsay Turner (2216886)" userId="7b165460-31df-41a2-90c0-b92e03ee7b10" providerId="ADAL" clId="{D2AA8EE7-BECD-44B3-B7C0-DF158619F8C4}" dt="2024-05-14T18:30:40.528" v="837" actId="255"/>
        <pc:sldMkLst>
          <pc:docMk/>
          <pc:sldMk cId="3835099696" sldId="271"/>
        </pc:sldMkLst>
        <pc:spChg chg="add mod">
          <ac:chgData name="Lindsay Turner (2216886)" userId="7b165460-31df-41a2-90c0-b92e03ee7b10" providerId="ADAL" clId="{D2AA8EE7-BECD-44B3-B7C0-DF158619F8C4}" dt="2024-05-14T18:30:40.528" v="837" actId="255"/>
          <ac:spMkLst>
            <pc:docMk/>
            <pc:sldMk cId="3835099696" sldId="271"/>
            <ac:spMk id="2" creationId="{CD66F1F6-47B6-E51B-7FDF-B833A7FB028B}"/>
          </ac:spMkLst>
        </pc:spChg>
      </pc:sldChg>
      <pc:sldChg chg="addSp modSp new mod">
        <pc:chgData name="Lindsay Turner (2216886)" userId="7b165460-31df-41a2-90c0-b92e03ee7b10" providerId="ADAL" clId="{D2AA8EE7-BECD-44B3-B7C0-DF158619F8C4}" dt="2024-05-14T18:33:06.073" v="842" actId="255"/>
        <pc:sldMkLst>
          <pc:docMk/>
          <pc:sldMk cId="1554411400" sldId="272"/>
        </pc:sldMkLst>
        <pc:spChg chg="add mod">
          <ac:chgData name="Lindsay Turner (2216886)" userId="7b165460-31df-41a2-90c0-b92e03ee7b10" providerId="ADAL" clId="{D2AA8EE7-BECD-44B3-B7C0-DF158619F8C4}" dt="2024-05-14T18:30:55.886" v="839" actId="767"/>
          <ac:spMkLst>
            <pc:docMk/>
            <pc:sldMk cId="1554411400" sldId="272"/>
            <ac:spMk id="2" creationId="{D893280E-3EA8-59C6-5897-DFDA7ACFADBA}"/>
          </ac:spMkLst>
        </pc:spChg>
        <pc:spChg chg="add mod">
          <ac:chgData name="Lindsay Turner (2216886)" userId="7b165460-31df-41a2-90c0-b92e03ee7b10" providerId="ADAL" clId="{D2AA8EE7-BECD-44B3-B7C0-DF158619F8C4}" dt="2024-05-14T18:33:06.073" v="842" actId="255"/>
          <ac:spMkLst>
            <pc:docMk/>
            <pc:sldMk cId="1554411400" sldId="272"/>
            <ac:spMk id="3" creationId="{82FDB59A-DC2F-D3D2-436A-FC6CDAABEAF0}"/>
          </ac:spMkLst>
        </pc:spChg>
      </pc:sldChg>
      <pc:sldChg chg="addSp modSp new mod">
        <pc:chgData name="Lindsay Turner (2216886)" userId="7b165460-31df-41a2-90c0-b92e03ee7b10" providerId="ADAL" clId="{D2AA8EE7-BECD-44B3-B7C0-DF158619F8C4}" dt="2024-05-14T18:34:02.126" v="846" actId="255"/>
        <pc:sldMkLst>
          <pc:docMk/>
          <pc:sldMk cId="109139283" sldId="273"/>
        </pc:sldMkLst>
        <pc:spChg chg="add mod">
          <ac:chgData name="Lindsay Turner (2216886)" userId="7b165460-31df-41a2-90c0-b92e03ee7b10" providerId="ADAL" clId="{D2AA8EE7-BECD-44B3-B7C0-DF158619F8C4}" dt="2024-05-14T18:34:02.126" v="846" actId="255"/>
          <ac:spMkLst>
            <pc:docMk/>
            <pc:sldMk cId="109139283" sldId="273"/>
            <ac:spMk id="2" creationId="{A1E9BDB5-9A67-FC8F-854F-0E176D0C6657}"/>
          </ac:spMkLst>
        </pc:spChg>
      </pc:sldChg>
      <pc:sldChg chg="addSp modSp new mod">
        <pc:chgData name="Lindsay Turner (2216886)" userId="7b165460-31df-41a2-90c0-b92e03ee7b10" providerId="ADAL" clId="{D2AA8EE7-BECD-44B3-B7C0-DF158619F8C4}" dt="2024-05-14T18:35:04.765" v="849" actId="255"/>
        <pc:sldMkLst>
          <pc:docMk/>
          <pc:sldMk cId="2786705425" sldId="274"/>
        </pc:sldMkLst>
        <pc:spChg chg="add mod">
          <ac:chgData name="Lindsay Turner (2216886)" userId="7b165460-31df-41a2-90c0-b92e03ee7b10" providerId="ADAL" clId="{D2AA8EE7-BECD-44B3-B7C0-DF158619F8C4}" dt="2024-05-14T18:35:04.765" v="849" actId="255"/>
          <ac:spMkLst>
            <pc:docMk/>
            <pc:sldMk cId="2786705425" sldId="274"/>
            <ac:spMk id="2" creationId="{5351BD17-1CCB-4539-C815-53919F37CE1D}"/>
          </ac:spMkLst>
        </pc:spChg>
      </pc:sldChg>
      <pc:sldChg chg="addSp modSp new mod">
        <pc:chgData name="Lindsay Turner (2216886)" userId="7b165460-31df-41a2-90c0-b92e03ee7b10" providerId="ADAL" clId="{D2AA8EE7-BECD-44B3-B7C0-DF158619F8C4}" dt="2024-05-14T18:35:41.281" v="852" actId="255"/>
        <pc:sldMkLst>
          <pc:docMk/>
          <pc:sldMk cId="527076211" sldId="275"/>
        </pc:sldMkLst>
        <pc:spChg chg="add mod">
          <ac:chgData name="Lindsay Turner (2216886)" userId="7b165460-31df-41a2-90c0-b92e03ee7b10" providerId="ADAL" clId="{D2AA8EE7-BECD-44B3-B7C0-DF158619F8C4}" dt="2024-05-14T18:35:41.281" v="852" actId="255"/>
          <ac:spMkLst>
            <pc:docMk/>
            <pc:sldMk cId="527076211" sldId="275"/>
            <ac:spMk id="2" creationId="{3C0EA38C-11D6-698C-66E3-8CBE38D84155}"/>
          </ac:spMkLst>
        </pc:spChg>
      </pc:sldChg>
      <pc:sldChg chg="addSp modSp new mod">
        <pc:chgData name="Lindsay Turner (2216886)" userId="7b165460-31df-41a2-90c0-b92e03ee7b10" providerId="ADAL" clId="{D2AA8EE7-BECD-44B3-B7C0-DF158619F8C4}" dt="2024-05-14T18:36:34.506" v="855" actId="255"/>
        <pc:sldMkLst>
          <pc:docMk/>
          <pc:sldMk cId="1700258171" sldId="276"/>
        </pc:sldMkLst>
        <pc:spChg chg="add mod">
          <ac:chgData name="Lindsay Turner (2216886)" userId="7b165460-31df-41a2-90c0-b92e03ee7b10" providerId="ADAL" clId="{D2AA8EE7-BECD-44B3-B7C0-DF158619F8C4}" dt="2024-05-14T18:36:34.506" v="855" actId="255"/>
          <ac:spMkLst>
            <pc:docMk/>
            <pc:sldMk cId="1700258171" sldId="276"/>
            <ac:spMk id="2" creationId="{70288228-9A5F-F96E-66AF-9B11B3F1BDD1}"/>
          </ac:spMkLst>
        </pc:spChg>
      </pc:sldChg>
      <pc:sldChg chg="addSp modSp new mod">
        <pc:chgData name="Lindsay Turner (2216886)" userId="7b165460-31df-41a2-90c0-b92e03ee7b10" providerId="ADAL" clId="{D2AA8EE7-BECD-44B3-B7C0-DF158619F8C4}" dt="2024-05-14T18:37:16.353" v="859" actId="2710"/>
        <pc:sldMkLst>
          <pc:docMk/>
          <pc:sldMk cId="4258961553" sldId="277"/>
        </pc:sldMkLst>
        <pc:spChg chg="add mod">
          <ac:chgData name="Lindsay Turner (2216886)" userId="7b165460-31df-41a2-90c0-b92e03ee7b10" providerId="ADAL" clId="{D2AA8EE7-BECD-44B3-B7C0-DF158619F8C4}" dt="2024-05-14T18:37:16.353" v="859" actId="2710"/>
          <ac:spMkLst>
            <pc:docMk/>
            <pc:sldMk cId="4258961553" sldId="277"/>
            <ac:spMk id="2" creationId="{83878FDA-7F8F-F76B-CC07-EFE2E87036A9}"/>
          </ac:spMkLst>
        </pc:spChg>
      </pc:sldChg>
      <pc:sldChg chg="addSp modSp new mod">
        <pc:chgData name="Lindsay Turner (2216886)" userId="7b165460-31df-41a2-90c0-b92e03ee7b10" providerId="ADAL" clId="{D2AA8EE7-BECD-44B3-B7C0-DF158619F8C4}" dt="2024-05-14T18:38:06.083" v="862" actId="255"/>
        <pc:sldMkLst>
          <pc:docMk/>
          <pc:sldMk cId="2791578272" sldId="278"/>
        </pc:sldMkLst>
        <pc:spChg chg="add mod">
          <ac:chgData name="Lindsay Turner (2216886)" userId="7b165460-31df-41a2-90c0-b92e03ee7b10" providerId="ADAL" clId="{D2AA8EE7-BECD-44B3-B7C0-DF158619F8C4}" dt="2024-05-14T18:38:06.083" v="862" actId="255"/>
          <ac:spMkLst>
            <pc:docMk/>
            <pc:sldMk cId="2791578272" sldId="278"/>
            <ac:spMk id="2" creationId="{C2A9BD4B-129D-7F45-97AB-7BA001C8C132}"/>
          </ac:spMkLst>
        </pc:spChg>
      </pc:sldChg>
      <pc:sldChg chg="addSp modSp new mod">
        <pc:chgData name="Lindsay Turner (2216886)" userId="7b165460-31df-41a2-90c0-b92e03ee7b10" providerId="ADAL" clId="{D2AA8EE7-BECD-44B3-B7C0-DF158619F8C4}" dt="2024-05-14T18:39:01.735" v="869" actId="2710"/>
        <pc:sldMkLst>
          <pc:docMk/>
          <pc:sldMk cId="659944348" sldId="279"/>
        </pc:sldMkLst>
        <pc:spChg chg="add mod">
          <ac:chgData name="Lindsay Turner (2216886)" userId="7b165460-31df-41a2-90c0-b92e03ee7b10" providerId="ADAL" clId="{D2AA8EE7-BECD-44B3-B7C0-DF158619F8C4}" dt="2024-05-14T18:39:01.735" v="869" actId="2710"/>
          <ac:spMkLst>
            <pc:docMk/>
            <pc:sldMk cId="659944348" sldId="279"/>
            <ac:spMk id="2" creationId="{74F277E1-551C-F9CC-3671-D823EA765E98}"/>
          </ac:spMkLst>
        </pc:spChg>
      </pc:sldChg>
      <pc:sldChg chg="addSp modSp new mod">
        <pc:chgData name="Lindsay Turner (2216886)" userId="7b165460-31df-41a2-90c0-b92e03ee7b10" providerId="ADAL" clId="{D2AA8EE7-BECD-44B3-B7C0-DF158619F8C4}" dt="2024-05-14T18:39:40.344" v="873" actId="2710"/>
        <pc:sldMkLst>
          <pc:docMk/>
          <pc:sldMk cId="2867189369" sldId="280"/>
        </pc:sldMkLst>
        <pc:spChg chg="add mod">
          <ac:chgData name="Lindsay Turner (2216886)" userId="7b165460-31df-41a2-90c0-b92e03ee7b10" providerId="ADAL" clId="{D2AA8EE7-BECD-44B3-B7C0-DF158619F8C4}" dt="2024-05-14T18:39:40.344" v="873" actId="2710"/>
          <ac:spMkLst>
            <pc:docMk/>
            <pc:sldMk cId="2867189369" sldId="280"/>
            <ac:spMk id="2" creationId="{1DEB73B5-21D3-F7DE-0236-D8B7673AADD8}"/>
          </ac:spMkLst>
        </pc:spChg>
      </pc:sldChg>
      <pc:sldChg chg="addSp modSp new mod">
        <pc:chgData name="Lindsay Turner (2216886)" userId="7b165460-31df-41a2-90c0-b92e03ee7b10" providerId="ADAL" clId="{D2AA8EE7-BECD-44B3-B7C0-DF158619F8C4}" dt="2024-05-14T18:40:20.341" v="877" actId="2710"/>
        <pc:sldMkLst>
          <pc:docMk/>
          <pc:sldMk cId="916506477" sldId="281"/>
        </pc:sldMkLst>
        <pc:spChg chg="add mod">
          <ac:chgData name="Lindsay Turner (2216886)" userId="7b165460-31df-41a2-90c0-b92e03ee7b10" providerId="ADAL" clId="{D2AA8EE7-BECD-44B3-B7C0-DF158619F8C4}" dt="2024-05-14T18:40:20.341" v="877" actId="2710"/>
          <ac:spMkLst>
            <pc:docMk/>
            <pc:sldMk cId="916506477" sldId="281"/>
            <ac:spMk id="2" creationId="{1D86A400-FB73-5B53-660C-5D7695592778}"/>
          </ac:spMkLst>
        </pc:spChg>
      </pc:sldChg>
      <pc:sldChg chg="addSp modSp new mod">
        <pc:chgData name="Lindsay Turner (2216886)" userId="7b165460-31df-41a2-90c0-b92e03ee7b10" providerId="ADAL" clId="{D2AA8EE7-BECD-44B3-B7C0-DF158619F8C4}" dt="2024-05-14T18:40:51.404" v="880"/>
        <pc:sldMkLst>
          <pc:docMk/>
          <pc:sldMk cId="1970515028" sldId="282"/>
        </pc:sldMkLst>
        <pc:spChg chg="add mod">
          <ac:chgData name="Lindsay Turner (2216886)" userId="7b165460-31df-41a2-90c0-b92e03ee7b10" providerId="ADAL" clId="{D2AA8EE7-BECD-44B3-B7C0-DF158619F8C4}" dt="2024-05-14T18:40:51.404" v="880"/>
          <ac:spMkLst>
            <pc:docMk/>
            <pc:sldMk cId="1970515028" sldId="282"/>
            <ac:spMk id="2" creationId="{81EA3C2A-AD21-7694-7886-7C9C0B04CDB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EABA6E-65B4-48D1-B13B-6798F66A9716}" type="datetimeFigureOut">
              <a:rPr lang="en-GB" smtClean="0"/>
              <a:t>14/05/2024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4D6396-2F1E-4854-AA54-354A6BAB8DF4}" type="slidenum">
              <a:rPr lang="en-GB" smtClean="0"/>
              <a:t>‹#›</a:t>
            </a:fld>
            <a:endParaRPr lang="en-GB"/>
          </a:p>
        </p:txBody>
      </p:sp>
    </p:spTree>
    <p:extLst>
      <p:ext uri="{BB962C8B-B14F-4D97-AF65-F5344CB8AC3E}">
        <p14:creationId xmlns:p14="http://schemas.microsoft.com/office/powerpoint/2010/main" val="886729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4D6396-2F1E-4854-AA54-354A6BAB8DF4}" type="slidenum">
              <a:rPr lang="en-GB" smtClean="0"/>
              <a:t>1</a:t>
            </a:fld>
            <a:endParaRPr lang="en-GB"/>
          </a:p>
        </p:txBody>
      </p:sp>
    </p:spTree>
    <p:extLst>
      <p:ext uri="{BB962C8B-B14F-4D97-AF65-F5344CB8AC3E}">
        <p14:creationId xmlns:p14="http://schemas.microsoft.com/office/powerpoint/2010/main" val="110838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6913-E533-C36D-7CBE-D8377D8528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D1C82A-454C-FB95-1555-20070E8082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93E69C-4244-8465-E58C-7A1A8BBF9F4E}"/>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5" name="Footer Placeholder 4">
            <a:extLst>
              <a:ext uri="{FF2B5EF4-FFF2-40B4-BE49-F238E27FC236}">
                <a16:creationId xmlns:a16="http://schemas.microsoft.com/office/drawing/2014/main" id="{EA58EF13-B2A6-3B16-A61F-567A56443E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5F08BF-52C1-65E1-2729-DA8C4FCCB2D7}"/>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3377925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A43CD-00CD-61D2-10BB-19FA5D9AE4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952831-FDD0-4008-B9F7-63F9FBA797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247C41-8E67-62A7-EBBB-92CF9BC3E706}"/>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5" name="Footer Placeholder 4">
            <a:extLst>
              <a:ext uri="{FF2B5EF4-FFF2-40B4-BE49-F238E27FC236}">
                <a16:creationId xmlns:a16="http://schemas.microsoft.com/office/drawing/2014/main" id="{AB8F94C2-A3FA-C487-A792-E494D002DE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7707C6-7C4C-9896-2066-95E0D6BA4B5E}"/>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490336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D0DE-6C4A-0031-66E9-A17094E12D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10A176-57B5-744C-1F9E-7D8D6899BB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95B915-9275-8BF7-D60B-AFE197ADC436}"/>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5" name="Footer Placeholder 4">
            <a:extLst>
              <a:ext uri="{FF2B5EF4-FFF2-40B4-BE49-F238E27FC236}">
                <a16:creationId xmlns:a16="http://schemas.microsoft.com/office/drawing/2014/main" id="{40B97B51-9895-72E4-FEC2-2F38532826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DCDD72-3E6E-D01F-FABF-38F208560EFE}"/>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4029550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369C8-81A2-39C2-ED47-BC128750DA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A57B27-E0D2-3DFE-E794-A15D310C10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D4C1C4-D128-9323-8609-DF9C9E239C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1C9756-08F6-1FD6-5B3D-1C628553D47E}"/>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6" name="Footer Placeholder 5">
            <a:extLst>
              <a:ext uri="{FF2B5EF4-FFF2-40B4-BE49-F238E27FC236}">
                <a16:creationId xmlns:a16="http://schemas.microsoft.com/office/drawing/2014/main" id="{4FA66059-45C8-7502-B178-EA6F5BE229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664D18-341D-64AA-D87A-937766899803}"/>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3546869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E127E-3964-9526-CD03-4B29711F38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EDD9A0-3EDA-295C-CC09-7A0700BDBC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C5C2CB-0C8D-D939-1003-AD1A439D88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81058A-669A-2AEA-816C-23866BF693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F573CD-D125-5F6A-4F39-EC103AF8A9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5C85E1-4F5B-E0F6-E3AD-7BF8F9E0ECCE}"/>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8" name="Footer Placeholder 7">
            <a:extLst>
              <a:ext uri="{FF2B5EF4-FFF2-40B4-BE49-F238E27FC236}">
                <a16:creationId xmlns:a16="http://schemas.microsoft.com/office/drawing/2014/main" id="{CE050755-0772-8041-E445-85D159078E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102296-D076-DD10-091F-44A406D9F804}"/>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3093698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8BAA5-5082-6EF7-BC9F-A3B3768297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275701-C87D-0B16-5032-D6A83F11FD2D}"/>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4" name="Footer Placeholder 3">
            <a:extLst>
              <a:ext uri="{FF2B5EF4-FFF2-40B4-BE49-F238E27FC236}">
                <a16:creationId xmlns:a16="http://schemas.microsoft.com/office/drawing/2014/main" id="{F4EDE739-D397-BB2B-A039-609BE4A0A0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31918E-7738-5A17-9ADE-E6C0A78A4EF1}"/>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3870194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D0AF9-00EF-E974-EF90-0D051F3137D3}"/>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3" name="Footer Placeholder 2">
            <a:extLst>
              <a:ext uri="{FF2B5EF4-FFF2-40B4-BE49-F238E27FC236}">
                <a16:creationId xmlns:a16="http://schemas.microsoft.com/office/drawing/2014/main" id="{A460C030-A3C4-8F52-5F90-CE6020C01F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42C122-095B-3DC5-F2C5-D0AB114599B2}"/>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2165188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B7BBC-E136-6099-36B2-1D1FDABBEC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BAA1AE-69F5-4EB9-69CD-3BAE4DF6C7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800882-35CB-B46A-7373-FB33C9257C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11B114-DE3B-273E-8DDC-F06A9997D14E}"/>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6" name="Footer Placeholder 5">
            <a:extLst>
              <a:ext uri="{FF2B5EF4-FFF2-40B4-BE49-F238E27FC236}">
                <a16:creationId xmlns:a16="http://schemas.microsoft.com/office/drawing/2014/main" id="{B2573768-E22B-4125-3BA8-E205E4D507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1195F1-6D0D-F2CD-DE8D-6290AD295868}"/>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3173614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1C4-9480-D1FA-179B-FA89F555B1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162C6E-CEB6-6994-7942-076C758FA2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407BAA-AEC6-AF01-8FEF-BAC39DD037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717FB7-1927-24B3-80FA-CA3FEFF800C1}"/>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6" name="Footer Placeholder 5">
            <a:extLst>
              <a:ext uri="{FF2B5EF4-FFF2-40B4-BE49-F238E27FC236}">
                <a16:creationId xmlns:a16="http://schemas.microsoft.com/office/drawing/2014/main" id="{E047A873-C5D0-837D-B748-0EA0BB7D6F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BA3D1D-B494-D0E4-B1F3-F68FB68639CC}"/>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914359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F7820-8481-1D7E-DD4A-63F8C1B5FF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F42EE1-B2CE-FEA4-DEF8-F903F66292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6B6DF5-DF5E-F795-FD5B-7B150C780191}"/>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5" name="Footer Placeholder 4">
            <a:extLst>
              <a:ext uri="{FF2B5EF4-FFF2-40B4-BE49-F238E27FC236}">
                <a16:creationId xmlns:a16="http://schemas.microsoft.com/office/drawing/2014/main" id="{2DB8CB4C-609E-85D2-59A3-FDEDED27BD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81C15-49C9-BDFC-7D3D-716A0C3C6555}"/>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2119622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BFB1FD-8293-60F1-373B-8F0C0AFFC3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D4E51C-CA3C-1AED-DD04-50A5693C61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717B1-D9DC-D33C-E51A-400AE47609A2}"/>
              </a:ext>
            </a:extLst>
          </p:cNvPr>
          <p:cNvSpPr>
            <a:spLocks noGrp="1"/>
          </p:cNvSpPr>
          <p:nvPr>
            <p:ph type="dt" sz="half" idx="10"/>
          </p:nvPr>
        </p:nvSpPr>
        <p:spPr/>
        <p:txBody>
          <a:bodyPr/>
          <a:lstStyle/>
          <a:p>
            <a:fld id="{52DBBDCA-9A26-4E13-823D-23B13AAA27EB}" type="datetimeFigureOut">
              <a:rPr lang="en-GB" smtClean="0"/>
              <a:t>14/05/2024</a:t>
            </a:fld>
            <a:endParaRPr lang="en-GB"/>
          </a:p>
        </p:txBody>
      </p:sp>
      <p:sp>
        <p:nvSpPr>
          <p:cNvPr id="5" name="Footer Placeholder 4">
            <a:extLst>
              <a:ext uri="{FF2B5EF4-FFF2-40B4-BE49-F238E27FC236}">
                <a16:creationId xmlns:a16="http://schemas.microsoft.com/office/drawing/2014/main" id="{EEC1C9A7-B641-1D23-D9C9-E7C38942A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8A3EA-8C30-2426-74B1-01998444B932}"/>
              </a:ext>
            </a:extLst>
          </p:cNvPr>
          <p:cNvSpPr>
            <a:spLocks noGrp="1"/>
          </p:cNvSpPr>
          <p:nvPr>
            <p:ph type="sldNum" sz="quarter" idx="12"/>
          </p:nvPr>
        </p:nvSpPr>
        <p:spPr/>
        <p:txBody>
          <a:bodyPr/>
          <a:lstStyle/>
          <a:p>
            <a:fld id="{10820E4A-D331-47DB-AC9C-001148D67375}" type="slidenum">
              <a:rPr lang="en-GB" smtClean="0"/>
              <a:t>‹#›</a:t>
            </a:fld>
            <a:endParaRPr lang="en-GB"/>
          </a:p>
        </p:txBody>
      </p:sp>
    </p:spTree>
    <p:extLst>
      <p:ext uri="{BB962C8B-B14F-4D97-AF65-F5344CB8AC3E}">
        <p14:creationId xmlns:p14="http://schemas.microsoft.com/office/powerpoint/2010/main" val="3751374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F2AD5F-C31B-A872-ED84-09958C4AB0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5DA8B5-9592-E129-77B3-0581337AA7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C053CA-C48F-0F4D-D956-86DEF1DFFA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2DBBDCA-9A26-4E13-823D-23B13AAA27EB}" type="datetimeFigureOut">
              <a:rPr lang="en-GB" smtClean="0"/>
              <a:t>14/05/2024</a:t>
            </a:fld>
            <a:endParaRPr lang="en-GB"/>
          </a:p>
        </p:txBody>
      </p:sp>
      <p:sp>
        <p:nvSpPr>
          <p:cNvPr id="5" name="Footer Placeholder 4">
            <a:extLst>
              <a:ext uri="{FF2B5EF4-FFF2-40B4-BE49-F238E27FC236}">
                <a16:creationId xmlns:a16="http://schemas.microsoft.com/office/drawing/2014/main" id="{C4F23DDB-08CE-0507-2ECB-0E32D2AC72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4857E7-A67A-B3A6-C8B4-CE6962584E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820E4A-D331-47DB-AC9C-001148D67375}" type="slidenum">
              <a:rPr lang="en-GB" smtClean="0"/>
              <a:t>‹#›</a:t>
            </a:fld>
            <a:endParaRPr lang="en-GB"/>
          </a:p>
        </p:txBody>
      </p:sp>
    </p:spTree>
    <p:extLst>
      <p:ext uri="{BB962C8B-B14F-4D97-AF65-F5344CB8AC3E}">
        <p14:creationId xmlns:p14="http://schemas.microsoft.com/office/powerpoint/2010/main" val="401140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adhdfoundation.org.uk/wp-content/uploads/2022/03/Will-the-doctor-see-me-now-Investigating-adult-ADHD-services-in-England-v2.0.pdf" TargetMode="External"/><Relationship Id="rId2" Type="http://schemas.openxmlformats.org/officeDocument/2006/relationships/hyperlink" Target="https://adhdaware.org.uk/what-is-adhd/getting-nhs-diagnosis/" TargetMode="External"/><Relationship Id="rId1" Type="http://schemas.openxmlformats.org/officeDocument/2006/relationships/slideLayout" Target="../slideLayouts/slideLayout7.xml"/><Relationship Id="rId6" Type="http://schemas.openxmlformats.org/officeDocument/2006/relationships/hyperlink" Target="https://childmind.org/article/how-to-help-girls-with-adhd/#:~:text=Quick%20Read%201%20Make%20the%20invisible%20visible%20In,of%20hiding%20...%207%20The%20best%20advice%20" TargetMode="External"/><Relationship Id="rId5" Type="http://schemas.openxmlformats.org/officeDocument/2006/relationships/hyperlink" Target="https://doi.org/10.1111/jsr.12686" TargetMode="External"/><Relationship Id="rId4" Type="http://schemas.openxmlformats.org/officeDocument/2006/relationships/hyperlink" Target="https://afaeducation.org/free-dt-resources/explore-our-resources/interventions-in-the-classroo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demos.co.uk/wp-content/uploads/2018/02/Your-Attention-Please-the-social-and-economic-impact-of-ADHD-.pdf" TargetMode="External"/><Relationship Id="rId2" Type="http://schemas.openxmlformats.org/officeDocument/2006/relationships/hyperlink" Target="https://jswep.in/index.php/jswep/article/view/102" TargetMode="External"/><Relationship Id="rId1" Type="http://schemas.openxmlformats.org/officeDocument/2006/relationships/slideLayout" Target="../slideLayouts/slideLayout7.xml"/><Relationship Id="rId5" Type="http://schemas.openxmlformats.org/officeDocument/2006/relationships/hyperlink" Target="https://doi.org/10.1080/19404158.2019.1709875" TargetMode="External"/><Relationship Id="rId4" Type="http://schemas.openxmlformats.org/officeDocument/2006/relationships/hyperlink" Target="https://education-uk.org/documents/warnock/warnock1978.htm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nice.org.uk/guidance/ng87" TargetMode="External"/><Relationship Id="rId3" Type="http://schemas.openxmlformats.org/officeDocument/2006/relationships/hyperlink" Target="https://ssrn.com/abstract=3957584" TargetMode="External"/><Relationship Id="rId7" Type="http://schemas.openxmlformats.org/officeDocument/2006/relationships/hyperlink" Target="https://www.ncbi.nlm.nih.gov/books/NBK459285/" TargetMode="External"/><Relationship Id="rId2" Type="http://schemas.openxmlformats.org/officeDocument/2006/relationships/hyperlink" Target="https://doi.org/10.1111/1467.8578.12377" TargetMode="External"/><Relationship Id="rId1" Type="http://schemas.openxmlformats.org/officeDocument/2006/relationships/slideLayout" Target="../slideLayouts/slideLayout7.xml"/><Relationship Id="rId6" Type="http://schemas.openxmlformats.org/officeDocument/2006/relationships/hyperlink" Target="https://dera.ioe.ac.uk/id/eprint/27858/1/16-059-Web-%20English.pdf" TargetMode="External"/><Relationship Id="rId5" Type="http://schemas.openxmlformats.org/officeDocument/2006/relationships/hyperlink" Target="https://doi.org/10.4324/9781315316031" TargetMode="External"/><Relationship Id="rId4" Type="http://schemas.openxmlformats.org/officeDocument/2006/relationships/hyperlink" Target="https://doi.org/1080/00313831.2018.146636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007/s00787-021-01750-5" TargetMode="External"/><Relationship Id="rId2" Type="http://schemas.openxmlformats.org/officeDocument/2006/relationships/hyperlink" Target="https://doi.org/10.3934/publichealth.2023004" TargetMode="External"/><Relationship Id="rId1" Type="http://schemas.openxmlformats.org/officeDocument/2006/relationships/slideLayout" Target="../slideLayouts/slideLayout7.xml"/><Relationship Id="rId6" Type="http://schemas.openxmlformats.org/officeDocument/2006/relationships/hyperlink" Target="https://doi.org/10.1177/1359104513489979" TargetMode="External"/><Relationship Id="rId5" Type="http://schemas.openxmlformats.org/officeDocument/2006/relationships/hyperlink" Target="https://doi.org/10.1007/s10802-022-00947-9" TargetMode="External"/><Relationship Id="rId4" Type="http://schemas.openxmlformats.org/officeDocument/2006/relationships/hyperlink" Target="https://doi.org/10.1080/09669760.2015.1046158"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007/s10567-020-00327-z" TargetMode="External"/><Relationship Id="rId2" Type="http://schemas.openxmlformats.org/officeDocument/2006/relationships/hyperlink" Target="https://doi.or/j.1467-8578.2006.00410.x" TargetMode="External"/><Relationship Id="rId1" Type="http://schemas.openxmlformats.org/officeDocument/2006/relationships/slideLayout" Target="../slideLayouts/slideLayout7.xml"/><Relationship Id="rId5" Type="http://schemas.openxmlformats.org/officeDocument/2006/relationships/hyperlink" Target="https://doi.org/10.1089/cap.2008.065" TargetMode="External"/><Relationship Id="rId4" Type="http://schemas.openxmlformats.org/officeDocument/2006/relationships/hyperlink" Target="https://waleshealthcare.com/adhd-a-quest-for-more/"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gov.wales/sites/default/files/publications/2024-04/220622-the-additional-learning-needs-code-for-wales-2021%20%282%29.pdf" TargetMode="External"/><Relationship Id="rId2" Type="http://schemas.openxmlformats.org/officeDocument/2006/relationships/hyperlink" Target="https://www.gov.wales/sites/default/files/statistics-and-research/2020-06/review-of-evidence-on-all-age-mental-health-services-summary.pdf" TargetMode="External"/><Relationship Id="rId1" Type="http://schemas.openxmlformats.org/officeDocument/2006/relationships/slideLayout" Target="../slideLayouts/slideLayout7.xml"/><Relationship Id="rId4" Type="http://schemas.openxmlformats.org/officeDocument/2006/relationships/hyperlink" Target="https://www.youngminds.org.uk/parent/parents-a-z-mental-health-guide/adh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037D73A-EF7E-5E22-F906-39D6E19AC1D7}"/>
              </a:ext>
            </a:extLst>
          </p:cNvPr>
          <p:cNvSpPr/>
          <p:nvPr/>
        </p:nvSpPr>
        <p:spPr>
          <a:xfrm>
            <a:off x="210457" y="809659"/>
            <a:ext cx="11771085" cy="92457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800" b="1" dirty="0">
                <a:latin typeface="Arial" panose="020B0604020202020204" pitchFamily="34" charset="0"/>
                <a:cs typeface="Arial" panose="020B0604020202020204" pitchFamily="34" charset="0"/>
              </a:rPr>
              <a:t>What is ADHD?</a:t>
            </a:r>
          </a:p>
          <a:p>
            <a:pPr algn="ctr"/>
            <a:r>
              <a:rPr lang="en-GB" sz="800" kern="100" dirty="0">
                <a:effectLst/>
                <a:latin typeface="Arial" panose="020B0604020202020204" pitchFamily="34" charset="0"/>
                <a:ea typeface="Aptos" panose="020B0004020202020204" pitchFamily="34" charset="0"/>
                <a:cs typeface="Times New Roman" panose="02020603050405020304" pitchFamily="18" charset="0"/>
              </a:rPr>
              <a:t>According to NICE (2018), ADHD affects between 3 and 9 percent of children attending UK Schools and is one of the most common childhood mental health disorders (Ramos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2022).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gn="ctr"/>
            <a:r>
              <a:rPr lang="en-GB" sz="800" dirty="0">
                <a:effectLst/>
                <a:latin typeface="Arial" panose="020B0604020202020204" pitchFamily="34" charset="0"/>
                <a:ea typeface="Aptos" panose="020B0004020202020204" pitchFamily="34" charset="0"/>
              </a:rPr>
              <a:t>ADHD is a neurodevelopmental condition that affects areas of the brain responsible for regulatory behaviours and can cause significant delays (Wales Healthcare, no date; Crowley, 2014).</a:t>
            </a:r>
            <a:endParaRPr lang="en-GB" sz="800" dirty="0">
              <a:latin typeface="Arial" panose="020B0604020202020204" pitchFamily="34" charset="0"/>
              <a:cs typeface="Arial" panose="020B0604020202020204" pitchFamily="34" charset="0"/>
            </a:endParaRPr>
          </a:p>
          <a:p>
            <a:pPr algn="ctr"/>
            <a:r>
              <a:rPr lang="en-GB" sz="800" dirty="0">
                <a:effectLst/>
                <a:latin typeface="Arial" panose="020B0604020202020204" pitchFamily="34" charset="0"/>
                <a:ea typeface="Aptos" panose="020B0004020202020204" pitchFamily="34" charset="0"/>
              </a:rPr>
              <a:t>ADHD is defined as a persistent pattern of behaviours that interfere with development and can hamper functioning and is characterised by symptoms of inattention, impulsivity and hyperactivity (</a:t>
            </a:r>
            <a:r>
              <a:rPr lang="en-GB" sz="800" dirty="0" err="1">
                <a:effectLst/>
                <a:latin typeface="Arial" panose="020B0604020202020204" pitchFamily="34" charset="0"/>
                <a:ea typeface="Aptos" panose="020B0004020202020204" pitchFamily="34" charset="0"/>
              </a:rPr>
              <a:t>Maniadaki</a:t>
            </a:r>
            <a:r>
              <a:rPr lang="en-GB" sz="800" dirty="0">
                <a:effectLst/>
                <a:latin typeface="Arial" panose="020B0604020202020204" pitchFamily="34" charset="0"/>
                <a:ea typeface="Aptos" panose="020B0004020202020204" pitchFamily="34" charset="0"/>
              </a:rPr>
              <a:t> and </a:t>
            </a:r>
            <a:r>
              <a:rPr lang="en-GB" sz="800" dirty="0" err="1">
                <a:effectLst/>
                <a:latin typeface="Arial" panose="020B0604020202020204" pitchFamily="34" charset="0"/>
                <a:ea typeface="Aptos" panose="020B0004020202020204" pitchFamily="34" charset="0"/>
              </a:rPr>
              <a:t>Kakouros</a:t>
            </a:r>
            <a:r>
              <a:rPr lang="en-GB" sz="800" dirty="0">
                <a:effectLst/>
                <a:latin typeface="Arial" panose="020B0604020202020204" pitchFamily="34" charset="0"/>
                <a:ea typeface="Aptos" panose="020B0004020202020204" pitchFamily="34" charset="0"/>
              </a:rPr>
              <a:t>, 2018: ADHD Aware, no date)</a:t>
            </a:r>
          </a:p>
          <a:p>
            <a:pPr algn="ctr"/>
            <a:r>
              <a:rPr lang="en-GB" sz="800" dirty="0">
                <a:effectLst/>
                <a:latin typeface="Arial" panose="020B0604020202020204" pitchFamily="34" charset="0"/>
                <a:ea typeface="Aptos" panose="020B0004020202020204" pitchFamily="34" charset="0"/>
              </a:rPr>
              <a:t>This impairment to cognitive functioning and therefore learning abilities will increase the risk of academic underachievement (</a:t>
            </a:r>
            <a:r>
              <a:rPr lang="en-GB" sz="800" dirty="0" err="1">
                <a:effectLst/>
                <a:latin typeface="Arial" panose="020B0604020202020204" pitchFamily="34" charset="0"/>
                <a:ea typeface="Aptos" panose="020B0004020202020204" pitchFamily="34" charset="0"/>
              </a:rPr>
              <a:t>Schmieldeler</a:t>
            </a:r>
            <a:r>
              <a:rPr lang="en-GB" sz="800" dirty="0">
                <a:effectLst/>
                <a:latin typeface="Arial" panose="020B0604020202020204" pitchFamily="34" charset="0"/>
                <a:ea typeface="Aptos" panose="020B0004020202020204" pitchFamily="34" charset="0"/>
              </a:rPr>
              <a:t> and Schneider, 2013), which in turn can lead to an impoverished and dependent lifetime, as was highlighted in the DEMOS report published in 2018. This report was commissioned to demonstrate the social and economic impact of ADHD (Wales Healthcare, no date; DEMOS, 2018)..</a:t>
            </a:r>
            <a:endParaRPr lang="en-GB" sz="800" b="1"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25BEFD91-FF18-8D0E-4463-14DEB00A6370}"/>
              </a:ext>
            </a:extLst>
          </p:cNvPr>
          <p:cNvSpPr/>
          <p:nvPr/>
        </p:nvSpPr>
        <p:spPr>
          <a:xfrm>
            <a:off x="203200" y="1727200"/>
            <a:ext cx="5892800" cy="273014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800" b="1" dirty="0">
                <a:latin typeface="Arial" panose="020B0604020202020204" pitchFamily="34" charset="0"/>
                <a:cs typeface="Arial" panose="020B0604020202020204" pitchFamily="34" charset="0"/>
              </a:rPr>
              <a:t>How is ADHD identified and Diagnosed?</a:t>
            </a:r>
          </a:p>
          <a:p>
            <a:pPr algn="ctr"/>
            <a:r>
              <a:rPr lang="en-GB" sz="800" dirty="0">
                <a:effectLst/>
                <a:latin typeface="Arial" panose="020B0604020202020204" pitchFamily="34" charset="0"/>
                <a:ea typeface="Aptos" panose="020B0004020202020204" pitchFamily="34" charset="0"/>
              </a:rPr>
              <a:t>The main symptoms of ADHD can be categorised into inattention or hyperactivity/impulsivity. Inattention symptoms include difficulty with sustained attention, task completion and following instructions, whereas symptoms of hyperactivity and impulsivity include excessive talking, impulse control and fidgeting (</a:t>
            </a:r>
            <a:r>
              <a:rPr lang="en-GB" sz="800" dirty="0" err="1">
                <a:effectLst/>
                <a:latin typeface="Arial" panose="020B0604020202020204" pitchFamily="34" charset="0"/>
                <a:ea typeface="Aptos" panose="020B0004020202020204" pitchFamily="34" charset="0"/>
              </a:rPr>
              <a:t>Maniadaki</a:t>
            </a:r>
            <a:r>
              <a:rPr lang="en-GB" sz="800" dirty="0">
                <a:effectLst/>
                <a:latin typeface="Arial" panose="020B0604020202020204" pitchFamily="34" charset="0"/>
                <a:ea typeface="Aptos" panose="020B0004020202020204" pitchFamily="34" charset="0"/>
              </a:rPr>
              <a:t> and </a:t>
            </a:r>
            <a:r>
              <a:rPr lang="en-GB" sz="800" dirty="0" err="1">
                <a:effectLst/>
                <a:latin typeface="Arial" panose="020B0604020202020204" pitchFamily="34" charset="0"/>
                <a:ea typeface="Aptos" panose="020B0004020202020204" pitchFamily="34" charset="0"/>
              </a:rPr>
              <a:t>Kakouros</a:t>
            </a:r>
            <a:r>
              <a:rPr lang="en-GB" sz="800" dirty="0">
                <a:effectLst/>
                <a:latin typeface="Arial" panose="020B0604020202020204" pitchFamily="34" charset="0"/>
                <a:ea typeface="Aptos" panose="020B0004020202020204" pitchFamily="34" charset="0"/>
              </a:rPr>
              <a:t>, 2018; Greenway and Rees Edwards, 2019; ADHD Aware, no date).</a:t>
            </a:r>
          </a:p>
          <a:p>
            <a:pPr algn="ctr"/>
            <a:r>
              <a:rPr lang="en-GB" sz="800" dirty="0">
                <a:effectLst/>
                <a:latin typeface="Arial" panose="020B0604020202020204" pitchFamily="34" charset="0"/>
                <a:ea typeface="Aptos" panose="020B0004020202020204" pitchFamily="34" charset="0"/>
              </a:rPr>
              <a:t>Diagnosis is made when children exhibit six or more symptoms of inattention and hyperactivity-impulsivity before turning 12 years and for at least a period of six months, while in two settings (Greenway and Rees Edwards, 2019).</a:t>
            </a:r>
          </a:p>
          <a:p>
            <a:pPr algn="ctr"/>
            <a:r>
              <a:rPr lang="en-GB" sz="800" dirty="0">
                <a:effectLst/>
                <a:latin typeface="Arial" panose="020B0604020202020204" pitchFamily="34" charset="0"/>
                <a:ea typeface="Aptos" panose="020B0004020202020204" pitchFamily="34" charset="0"/>
              </a:rPr>
              <a:t>Specialists will base the clinical diagnosis on a combination of observations of the patient, discussions, questionnaires with the patient and their families and information from the patients' school (</a:t>
            </a:r>
            <a:r>
              <a:rPr lang="en-GB" sz="800" dirty="0" err="1">
                <a:effectLst/>
                <a:latin typeface="Arial" panose="020B0604020202020204" pitchFamily="34" charset="0"/>
                <a:ea typeface="Aptos" panose="020B0004020202020204" pitchFamily="34" charset="0"/>
              </a:rPr>
              <a:t>Maniadaki</a:t>
            </a:r>
            <a:r>
              <a:rPr lang="en-GB" sz="800" dirty="0">
                <a:effectLst/>
                <a:latin typeface="Arial" panose="020B0604020202020204" pitchFamily="34" charset="0"/>
                <a:ea typeface="Aptos" panose="020B0004020202020204" pitchFamily="34" charset="0"/>
              </a:rPr>
              <a:t> and </a:t>
            </a:r>
            <a:r>
              <a:rPr lang="en-GB" sz="800" dirty="0" err="1">
                <a:effectLst/>
                <a:latin typeface="Arial" panose="020B0604020202020204" pitchFamily="34" charset="0"/>
                <a:ea typeface="Aptos" panose="020B0004020202020204" pitchFamily="34" charset="0"/>
              </a:rPr>
              <a:t>Kakouros</a:t>
            </a:r>
            <a:r>
              <a:rPr lang="en-GB" sz="800" dirty="0">
                <a:effectLst/>
                <a:latin typeface="Arial" panose="020B0604020202020204" pitchFamily="34" charset="0"/>
                <a:ea typeface="Aptos" panose="020B0004020202020204" pitchFamily="34" charset="0"/>
              </a:rPr>
              <a:t>, 2018; Young Minds, 2024)</a:t>
            </a:r>
          </a:p>
          <a:p>
            <a:pPr algn="ctr"/>
            <a:r>
              <a:rPr lang="en-GB" sz="800" dirty="0">
                <a:effectLst/>
                <a:latin typeface="Arial" panose="020B0604020202020204" pitchFamily="34" charset="0"/>
                <a:ea typeface="Aptos" panose="020B0004020202020204" pitchFamily="34" charset="0"/>
              </a:rPr>
              <a:t>The necessity for a referral is usually because the child’s behaviour is considered inacceptable for the classroom setting, as teachers have routinely reported that ADHD symptoms provide one of the biggest teaching challenges and it is possible that this can result in damaged relationships between teachers and peers (Greenway and Rees Edwards,</a:t>
            </a:r>
          </a:p>
          <a:p>
            <a:pPr algn="ctr"/>
            <a:r>
              <a:rPr lang="en-GB" sz="800" dirty="0">
                <a:effectLst/>
                <a:latin typeface="Arial" panose="020B0604020202020204" pitchFamily="34" charset="0"/>
                <a:ea typeface="Aptos" panose="020B0004020202020204" pitchFamily="34" charset="0"/>
              </a:rPr>
              <a:t> 2021).. </a:t>
            </a:r>
          </a:p>
          <a:p>
            <a:pPr algn="ctr"/>
            <a:r>
              <a:rPr lang="en-GB" sz="800" dirty="0">
                <a:effectLst/>
                <a:latin typeface="Arial" panose="020B0604020202020204" pitchFamily="34" charset="0"/>
                <a:ea typeface="Aptos" panose="020B0004020202020204" pitchFamily="34" charset="0"/>
              </a:rPr>
              <a:t>Undiagnosed and unmanaged ADHD has been associated with numerous poor health outcomes such as stroke, high blood pressure, obesity, anxiety and depression, bipolar disorder, and even addiction and therefore early identification which leads to early intervention will ultimately provide more positive academic outcomes (Taggart </a:t>
            </a:r>
            <a:r>
              <a:rPr lang="en-GB" sz="800" i="1" dirty="0">
                <a:effectLst/>
                <a:latin typeface="Arial" panose="020B0604020202020204" pitchFamily="34" charset="0"/>
                <a:ea typeface="Aptos" panose="020B0004020202020204" pitchFamily="34" charset="0"/>
              </a:rPr>
              <a:t>et al</a:t>
            </a:r>
            <a:r>
              <a:rPr lang="en-GB" sz="800" dirty="0">
                <a:effectLst/>
                <a:latin typeface="Arial" panose="020B0604020202020204" pitchFamily="34" charset="0"/>
                <a:ea typeface="Aptos" panose="020B0004020202020204" pitchFamily="34" charset="0"/>
              </a:rPr>
              <a:t>., 2006). </a:t>
            </a:r>
          </a:p>
          <a:p>
            <a:pPr algn="ctr"/>
            <a:r>
              <a:rPr lang="en-GB" sz="800" dirty="0">
                <a:effectLst/>
                <a:latin typeface="Arial" panose="020B0604020202020204" pitchFamily="34" charset="0"/>
                <a:ea typeface="Aptos" panose="020B0004020202020204" pitchFamily="34" charset="0"/>
              </a:rPr>
              <a:t>Access to healthcare is a controversial issue with patients currently waiting between one and five years to see a specialist. The Department for Education states that fourteen per cent of school-age children have some form of learning impairment and two in five of those impairments will remain identified until after age 16. </a:t>
            </a:r>
            <a:endParaRPr lang="en-GB" sz="800"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CC01BEA6-1896-F40D-92D6-323161F63913}"/>
              </a:ext>
            </a:extLst>
          </p:cNvPr>
          <p:cNvSpPr/>
          <p:nvPr/>
        </p:nvSpPr>
        <p:spPr>
          <a:xfrm>
            <a:off x="6096001" y="1727197"/>
            <a:ext cx="5885542" cy="273014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800" b="1" dirty="0">
              <a:latin typeface="Arial" panose="020B0604020202020204" pitchFamily="34" charset="0"/>
              <a:cs typeface="Arial" panose="020B0604020202020204" pitchFamily="34" charset="0"/>
            </a:endParaRPr>
          </a:p>
          <a:p>
            <a:pPr algn="ctr"/>
            <a:r>
              <a:rPr lang="en-GB" sz="800" b="1" dirty="0">
                <a:latin typeface="Arial" panose="020B0604020202020204" pitchFamily="34" charset="0"/>
                <a:cs typeface="Arial" panose="020B0604020202020204" pitchFamily="34" charset="0"/>
              </a:rPr>
              <a:t>Impact Barrier – ADHD in girls</a:t>
            </a:r>
          </a:p>
          <a:p>
            <a:pPr algn="ctr"/>
            <a:r>
              <a:rPr lang="en-GB" sz="800" dirty="0">
                <a:effectLst/>
                <a:latin typeface="Arial" panose="020B0604020202020204" pitchFamily="34" charset="0"/>
                <a:ea typeface="Aptos" panose="020B0004020202020204" pitchFamily="34" charset="0"/>
              </a:rPr>
              <a:t>On the whole, girls who have ADHD will suffer even more of a disadvantage as studies have demonstrated that the symptoms they tend to display are less disruptive and fit more the inattentive type of ADHD. It is therefore common that they are diagnosed much later than their male counterparts frequently not until adulthood (</a:t>
            </a:r>
            <a:r>
              <a:rPr lang="en-GB" sz="800" dirty="0" err="1">
                <a:effectLst/>
                <a:latin typeface="Arial" panose="020B0604020202020204" pitchFamily="34" charset="0"/>
                <a:ea typeface="Aptos" panose="020B0004020202020204" pitchFamily="34" charset="0"/>
              </a:rPr>
              <a:t>Maniadaki</a:t>
            </a:r>
            <a:r>
              <a:rPr lang="en-GB" sz="800" dirty="0">
                <a:effectLst/>
                <a:latin typeface="Arial" panose="020B0604020202020204" pitchFamily="34" charset="0"/>
                <a:ea typeface="Aptos" panose="020B0004020202020204" pitchFamily="34" charset="0"/>
              </a:rPr>
              <a:t> and </a:t>
            </a:r>
            <a:r>
              <a:rPr lang="en-GB" sz="800" dirty="0" err="1">
                <a:effectLst/>
                <a:latin typeface="Arial" panose="020B0604020202020204" pitchFamily="34" charset="0"/>
                <a:ea typeface="Aptos" panose="020B0004020202020204" pitchFamily="34" charset="0"/>
              </a:rPr>
              <a:t>Kakourus</a:t>
            </a:r>
            <a:r>
              <a:rPr lang="en-GB" sz="800" dirty="0">
                <a:effectLst/>
                <a:latin typeface="Arial" panose="020B0604020202020204" pitchFamily="34" charset="0"/>
                <a:ea typeface="Aptos" panose="020B0004020202020204" pitchFamily="34" charset="0"/>
              </a:rPr>
              <a:t>, 2018; Overgaard </a:t>
            </a:r>
            <a:r>
              <a:rPr lang="en-GB" sz="800" i="1" dirty="0">
                <a:effectLst/>
                <a:latin typeface="Arial" panose="020B0604020202020204" pitchFamily="34" charset="0"/>
                <a:ea typeface="Aptos" panose="020B0004020202020204" pitchFamily="34" charset="0"/>
              </a:rPr>
              <a:t>et al., </a:t>
            </a:r>
            <a:r>
              <a:rPr lang="en-GB" sz="800" dirty="0">
                <a:effectLst/>
                <a:latin typeface="Arial" panose="020B0604020202020204" pitchFamily="34" charset="0"/>
                <a:ea typeface="Aptos" panose="020B0004020202020204" pitchFamily="34" charset="0"/>
              </a:rPr>
              <a:t>2022).</a:t>
            </a:r>
          </a:p>
          <a:p>
            <a:pPr algn="ctr"/>
            <a:r>
              <a:rPr lang="en-GB" sz="800" kern="100" dirty="0">
                <a:effectLst/>
                <a:latin typeface="Arial" panose="020B0604020202020204" pitchFamily="34" charset="0"/>
                <a:ea typeface="Aptos" panose="020B0004020202020204" pitchFamily="34" charset="0"/>
                <a:cs typeface="Times New Roman" panose="02020603050405020304" pitchFamily="18" charset="0"/>
              </a:rPr>
              <a:t>Furthermore, girls with ADHD are at a greater risk of displaying delinquent behaviours when in adolescence and will be more likely to have impaired peer relationships as a result of this, which could possibly be a trigger for a later diagnosis. In addition to this girls will be more likely to have a negative self-image and will internalise thoughts and issues. Stereotypes of femininity are directly opposed to the impression of ADHD and how one behaves when they have it. Consequently, girls who have a hyperactive presentation are more likely to receive an earlier diagnosis.</a:t>
            </a:r>
          </a:p>
          <a:p>
            <a:pPr algn="ctr"/>
            <a:r>
              <a:rPr lang="en-GB" sz="800" b="1" dirty="0">
                <a:latin typeface="Arial" panose="020B0604020202020204" pitchFamily="34" charset="0"/>
                <a:cs typeface="Arial" panose="020B0604020202020204" pitchFamily="34" charset="0"/>
              </a:rPr>
              <a:t>Impact barrier – Views of Disability</a:t>
            </a:r>
          </a:p>
          <a:p>
            <a:pPr algn="ctr"/>
            <a:r>
              <a:rPr lang="en-GB" sz="800" dirty="0">
                <a:effectLst/>
                <a:latin typeface="Arial" panose="020B0604020202020204" pitchFamily="34" charset="0"/>
                <a:ea typeface="Aptos" panose="020B0004020202020204" pitchFamily="34" charset="0"/>
              </a:rPr>
              <a:t>Another major barrier faced by children with ADHD is the way that they are viewed by their communities. Although perceptions of disability are changing, disabilities are still viewed as afflictions which require accommodation by the ‘normal’ world (Rix, 2010).</a:t>
            </a:r>
          </a:p>
          <a:p>
            <a:pPr algn="ctr"/>
            <a:r>
              <a:rPr lang="en-GB" sz="800" kern="100" dirty="0">
                <a:effectLst/>
                <a:latin typeface="Arial" panose="020B0604020202020204" pitchFamily="34" charset="0"/>
                <a:ea typeface="Aptos" panose="020B0004020202020204" pitchFamily="34" charset="0"/>
                <a:cs typeface="Times New Roman" panose="02020603050405020304" pitchFamily="18" charset="0"/>
              </a:rPr>
              <a:t>Children who are viewed as disruptive, who cannot sit still and focus, and who have trouble controlling their emotions do not fit the traditional classroom model and therefore are labelled as difficult and unruly, but in reality, these barriers are a consequence of the lack of social organisation in our current school system. The social model of disability centres on equality and human rights and takes the focus away from the impairment placing a greater responsibility on the establishment to adapt environments and practices (Rix, 2010).</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gn="ctr"/>
            <a:endParaRPr lang="en-GB" sz="800" b="1" dirty="0">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6828317E-80B5-DCA0-C4FF-0A77E5AAF487}"/>
              </a:ext>
            </a:extLst>
          </p:cNvPr>
          <p:cNvSpPr/>
          <p:nvPr/>
        </p:nvSpPr>
        <p:spPr>
          <a:xfrm>
            <a:off x="217711" y="4601029"/>
            <a:ext cx="11771085" cy="121919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800" b="1" dirty="0">
                <a:latin typeface="Arial" panose="020B0604020202020204" pitchFamily="34" charset="0"/>
                <a:cs typeface="Arial" panose="020B0604020202020204" pitchFamily="34" charset="0"/>
              </a:rPr>
              <a:t>What is behaviour modification and how does it help </a:t>
            </a:r>
            <a:r>
              <a:rPr lang="en-GB" sz="800" b="1">
                <a:latin typeface="Arial" panose="020B0604020202020204" pitchFamily="34" charset="0"/>
                <a:cs typeface="Arial" panose="020B0604020202020204" pitchFamily="34" charset="0"/>
              </a:rPr>
              <a:t>ADHD?</a:t>
            </a:r>
            <a:endParaRPr lang="en-GB" sz="800" b="1" dirty="0">
              <a:latin typeface="Arial" panose="020B0604020202020204" pitchFamily="34" charset="0"/>
              <a:cs typeface="Arial" panose="020B0604020202020204" pitchFamily="34" charset="0"/>
            </a:endParaRPr>
          </a:p>
          <a:p>
            <a:pPr algn="ctr"/>
            <a:r>
              <a:rPr lang="en-GB" sz="800" dirty="0">
                <a:effectLst/>
                <a:latin typeface="Arial" panose="020B0604020202020204" pitchFamily="34" charset="0"/>
                <a:ea typeface="Aptos" panose="020B0004020202020204" pitchFamily="34" charset="0"/>
              </a:rPr>
              <a:t>An effective strategy used to manage ADHD in the classroom is known as behaviour modification. Behaviour modification techniques are a key component of ADHD behavioural therapy. They focus on identifying and modifying specific behaviours associated with ADHD (National Library of Medicine, 2023). This approach is based on the principle that behaviours can be learned and changed through consistent reinforcement and environmental modifications and is based on Skinner's theory of operant conditioning (Skinner, 1938, cited in Nutbrown and Clough, 2014; Christina and Mathew, 2021).</a:t>
            </a:r>
            <a:endParaRPr lang="en-GB" sz="800" b="1" dirty="0">
              <a:latin typeface="Arial" panose="020B0604020202020204" pitchFamily="34" charset="0"/>
              <a:cs typeface="Arial" panose="020B0604020202020204" pitchFamily="34" charset="0"/>
            </a:endParaRPr>
          </a:p>
          <a:p>
            <a:pPr algn="ctr"/>
            <a:r>
              <a:rPr lang="en-GB" sz="800" dirty="0">
                <a:effectLst/>
                <a:latin typeface="Arial" panose="020B0604020202020204" pitchFamily="34" charset="0"/>
                <a:ea typeface="Aptos" panose="020B0004020202020204" pitchFamily="34" charset="0"/>
              </a:rPr>
              <a:t>Behavioural modification has been shown to successfully manage disruption and defiance in the classroom particularly for younger children (AFA Education, 2023; </a:t>
            </a:r>
            <a:r>
              <a:rPr lang="en-GB" sz="800" dirty="0" err="1">
                <a:effectLst/>
                <a:latin typeface="Arial" panose="020B0604020202020204" pitchFamily="34" charset="0"/>
                <a:ea typeface="Aptos" panose="020B0004020202020204" pitchFamily="34" charset="0"/>
              </a:rPr>
              <a:t>Ogundele</a:t>
            </a:r>
            <a:r>
              <a:rPr lang="en-GB" sz="800" dirty="0">
                <a:effectLst/>
                <a:latin typeface="Arial" panose="020B0604020202020204" pitchFamily="34" charset="0"/>
                <a:ea typeface="Aptos" panose="020B0004020202020204" pitchFamily="34" charset="0"/>
              </a:rPr>
              <a:t> and Ayyash, 2023).</a:t>
            </a:r>
          </a:p>
          <a:p>
            <a:pPr algn="ctr"/>
            <a:r>
              <a:rPr lang="en-GB" sz="800" dirty="0">
                <a:effectLst/>
                <a:latin typeface="Arial" panose="020B0604020202020204" pitchFamily="34" charset="0"/>
                <a:ea typeface="Aptos" panose="020B0004020202020204" pitchFamily="34" charset="0"/>
              </a:rPr>
              <a:t>Behavioural modification leans more toward nonverbal direction alongside the traditional instructional teaching methods which is more effective for ADHD students (Du Paul and Stoner, 2014).</a:t>
            </a:r>
          </a:p>
          <a:p>
            <a:pPr algn="ctr"/>
            <a:r>
              <a:rPr lang="en-GB" sz="800" dirty="0">
                <a:effectLst/>
                <a:latin typeface="Arial" panose="020B0604020202020204" pitchFamily="34" charset="0"/>
                <a:ea typeface="Aptos" panose="020B0004020202020204" pitchFamily="34" charset="0"/>
              </a:rPr>
              <a:t>These effective teaching strategies can accommodate neurodiverse learners and can dampen activity with dramatic effect without the need for spoken word (Van de Oord and Tripp, 2020; AFA Education, 2023).</a:t>
            </a:r>
          </a:p>
          <a:p>
            <a:pPr algn="ctr"/>
            <a:r>
              <a:rPr lang="en-GB" sz="800" kern="100" dirty="0">
                <a:effectLst/>
                <a:latin typeface="Arial" panose="020B0604020202020204" pitchFamily="34" charset="0"/>
                <a:ea typeface="Aptos" panose="020B0004020202020204" pitchFamily="34" charset="0"/>
                <a:cs typeface="Times New Roman" panose="02020603050405020304" pitchFamily="18" charset="0"/>
              </a:rPr>
              <a:t>It is recognised that to improve the quality of the education provided the individual needs of the disabled child needs to be met through a universally tailored response (</a:t>
            </a:r>
            <a:r>
              <a:rPr lang="en-GB" sz="800" kern="100" dirty="0" err="1">
                <a:effectLst/>
                <a:latin typeface="Arial" panose="020B0604020202020204" pitchFamily="34" charset="0"/>
                <a:ea typeface="Aptos" panose="020B0004020202020204" pitchFamily="34" charset="0"/>
                <a:cs typeface="Times New Roman" panose="02020603050405020304" pitchFamily="18" charset="0"/>
              </a:rPr>
              <a:t>Devarakonda</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2014; Elis and Tod, 2018 Christina and Mathew, 2021).</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gn="ctr"/>
            <a:endParaRPr lang="en-GB" sz="800" b="1"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F146C348-DE3C-435B-DEF8-E77442403DA6}"/>
              </a:ext>
            </a:extLst>
          </p:cNvPr>
          <p:cNvSpPr/>
          <p:nvPr/>
        </p:nvSpPr>
        <p:spPr>
          <a:xfrm>
            <a:off x="217711" y="5963911"/>
            <a:ext cx="11763831" cy="8110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800" b="1" dirty="0">
                <a:latin typeface="Arial" panose="020B0604020202020204" pitchFamily="34" charset="0"/>
                <a:cs typeface="Arial" panose="020B0604020202020204" pitchFamily="34" charset="0"/>
              </a:rPr>
              <a:t>Conclusion</a:t>
            </a:r>
          </a:p>
          <a:p>
            <a:pPr algn="ctr"/>
            <a:r>
              <a:rPr lang="en-GB" sz="800" kern="100" dirty="0">
                <a:effectLst/>
                <a:latin typeface="Arial" panose="020B0604020202020204" pitchFamily="34" charset="0"/>
                <a:ea typeface="Aptos" panose="020B0004020202020204" pitchFamily="34" charset="0"/>
                <a:cs typeface="Times New Roman" panose="02020603050405020304" pitchFamily="18" charset="0"/>
              </a:rPr>
              <a:t>ADHD is prevalent in one-in-20 of the population, autism affects one-in-100 and dyslexia is estimated to affect between one-in-five and one-in-ten individuals. Taking in to account these statistics and looking at them from an evolutionary perspective, if as many as one-fifth of humans are neurodiverse, isn’t it time to challenge the medical definition that classifies them as ‘disordered’ individuals and problems to be solved? The need to improve public perception of spectrum conditions and the requirement to continue educating children on ability and inclusion is paramount.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gn="ctr"/>
            <a:endParaRPr lang="en-GB" sz="800" b="1"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522A0FDC-3D7C-537F-A975-0653D741FA57}"/>
              </a:ext>
            </a:extLst>
          </p:cNvPr>
          <p:cNvSpPr/>
          <p:nvPr/>
        </p:nvSpPr>
        <p:spPr>
          <a:xfrm>
            <a:off x="1601088" y="0"/>
            <a:ext cx="8989833" cy="584775"/>
          </a:xfrm>
          <a:prstGeom prst="rect">
            <a:avLst/>
          </a:prstGeom>
          <a:noFill/>
        </p:spPr>
        <p:txBody>
          <a:bodyPr wrap="none" lIns="91440" tIns="45720" rIns="91440" bIns="45720">
            <a:spAutoFit/>
          </a:bodyPr>
          <a:lstStyle/>
          <a:p>
            <a:pPr algn="ctr"/>
            <a:r>
              <a:rPr lang="en-US" sz="3200" b="1" cap="none" spc="0" dirty="0">
                <a:ln w="0"/>
                <a:solidFill>
                  <a:schemeClr val="tx2">
                    <a:lumMod val="75000"/>
                    <a:lumOff val="25000"/>
                  </a:schemeClr>
                </a:solidFill>
                <a:effectLst>
                  <a:outerShdw blurRad="38100" dist="19050" dir="2700000" algn="tl" rotWithShape="0">
                    <a:schemeClr val="dk1">
                      <a:alpha val="40000"/>
                    </a:schemeClr>
                  </a:outerShdw>
                </a:effectLst>
              </a:rPr>
              <a:t>ATTENTION DEFICIT HYPERACTIVITY DISORD</a:t>
            </a:r>
            <a:r>
              <a:rPr lang="en-US" sz="3200" b="1" dirty="0">
                <a:ln w="0"/>
                <a:solidFill>
                  <a:schemeClr val="tx2">
                    <a:lumMod val="75000"/>
                    <a:lumOff val="25000"/>
                  </a:schemeClr>
                </a:solidFill>
                <a:effectLst>
                  <a:outerShdw blurRad="38100" dist="19050" dir="2700000" algn="tl" rotWithShape="0">
                    <a:schemeClr val="dk1">
                      <a:alpha val="40000"/>
                    </a:schemeClr>
                  </a:outerShdw>
                </a:effectLst>
              </a:rPr>
              <a:t>ER</a:t>
            </a:r>
            <a:endParaRPr lang="en-US" sz="3200" b="1" cap="none" spc="0" dirty="0">
              <a:ln w="0"/>
              <a:solidFill>
                <a:schemeClr val="tx2">
                  <a:lumMod val="75000"/>
                  <a:lumOff val="25000"/>
                </a:schemeClr>
              </a:solidFill>
              <a:effectLst>
                <a:outerShdw blurRad="38100" dist="19050" dir="2700000" algn="tl" rotWithShape="0">
                  <a:schemeClr val="dk1">
                    <a:alpha val="40000"/>
                  </a:schemeClr>
                </a:outerShdw>
              </a:effectLst>
            </a:endParaRPr>
          </a:p>
        </p:txBody>
      </p:sp>
      <p:sp>
        <p:nvSpPr>
          <p:cNvPr id="2" name="Rectangle: Rounded Corners 1">
            <a:extLst>
              <a:ext uri="{FF2B5EF4-FFF2-40B4-BE49-F238E27FC236}">
                <a16:creationId xmlns:a16="http://schemas.microsoft.com/office/drawing/2014/main" id="{127351AD-AFFC-FAE0-65F7-A9203933DC71}"/>
              </a:ext>
            </a:extLst>
          </p:cNvPr>
          <p:cNvSpPr/>
          <p:nvPr/>
        </p:nvSpPr>
        <p:spPr>
          <a:xfrm>
            <a:off x="82062" y="128954"/>
            <a:ext cx="1430215" cy="36341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800" dirty="0"/>
              <a:t>ECEY6006</a:t>
            </a:r>
          </a:p>
          <a:p>
            <a:pPr algn="ctr"/>
            <a:r>
              <a:rPr lang="en-GB" sz="800" dirty="0"/>
              <a:t>2216886</a:t>
            </a:r>
          </a:p>
        </p:txBody>
      </p:sp>
      <p:sp>
        <p:nvSpPr>
          <p:cNvPr id="3" name="Rectangle: Rounded Corners 2">
            <a:extLst>
              <a:ext uri="{FF2B5EF4-FFF2-40B4-BE49-F238E27FC236}">
                <a16:creationId xmlns:a16="http://schemas.microsoft.com/office/drawing/2014/main" id="{C4BAE679-F2AB-BA8C-0515-018B042AF5D2}"/>
              </a:ext>
            </a:extLst>
          </p:cNvPr>
          <p:cNvSpPr/>
          <p:nvPr/>
        </p:nvSpPr>
        <p:spPr>
          <a:xfrm>
            <a:off x="10691446" y="128954"/>
            <a:ext cx="1019908" cy="36341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800" dirty="0"/>
              <a:t>Word Count: 933</a:t>
            </a:r>
          </a:p>
        </p:txBody>
      </p:sp>
    </p:spTree>
    <p:extLst>
      <p:ext uri="{BB962C8B-B14F-4D97-AF65-F5344CB8AC3E}">
        <p14:creationId xmlns:p14="http://schemas.microsoft.com/office/powerpoint/2010/main" val="800794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3E8CA6-78BF-CA69-BAD1-D65D0E8BF50E}"/>
              </a:ext>
            </a:extLst>
          </p:cNvPr>
          <p:cNvSpPr txBox="1"/>
          <p:nvPr/>
        </p:nvSpPr>
        <p:spPr>
          <a:xfrm>
            <a:off x="119921" y="179882"/>
            <a:ext cx="11782269" cy="6271269"/>
          </a:xfrm>
          <a:prstGeom prst="rect">
            <a:avLst/>
          </a:prstGeom>
          <a:noFill/>
        </p:spPr>
        <p:txBody>
          <a:bodyPr wrap="square" rtlCol="0">
            <a:spAutoFit/>
          </a:bodyPr>
          <a:lstStyle/>
          <a:p>
            <a:pPr>
              <a:lnSpc>
                <a:spcPct val="150000"/>
              </a:lnSpc>
              <a:spcAft>
                <a:spcPts val="800"/>
              </a:spcAft>
            </a:pPr>
            <a:r>
              <a:rPr lang="en-GB" sz="1400" b="1" kern="100" dirty="0">
                <a:effectLst/>
                <a:latin typeface="Arial" panose="020B0604020202020204" pitchFamily="34" charset="0"/>
                <a:ea typeface="Aptos" panose="020B0004020202020204" pitchFamily="34" charset="0"/>
                <a:cs typeface="Times New Roman" panose="02020603050405020304" pitchFamily="18" charset="0"/>
              </a:rPr>
              <a:t>Reference List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ADHD Aware (no date)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What is ADHD: Getting NHS Diagnosis.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https://adhdaware.org.uk/what-is-adhd/getting-nhs-diagnosis/</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6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ADHD Foundation (2019)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Will the doctor see me now? Investigating Adult ADHD Services in England.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https://www.adhdfoundation.org.uk/wp-content/uploads/2022/03/Will-the-doctor-see-me-now-Investigating-adult-ADHD-services-in-England-v2.0.pdf</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7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AFA Education (2023)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Interventions in the classroom.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https://afaeducation.org/free-dt-resources/explore-our-resources/interventions-in-the-classroom/</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10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Armstrong, D. and Squires, G. (2012) </a:t>
            </a:r>
            <a:r>
              <a:rPr lang="en-GB" sz="1400" i="1" kern="0" dirty="0">
                <a:effectLst/>
                <a:latin typeface="Arial" panose="020B0604020202020204" pitchFamily="34" charset="0"/>
                <a:ea typeface="Times New Roman" panose="02020603050405020304" pitchFamily="18" charset="0"/>
                <a:cs typeface="Times New Roman" panose="02020603050405020304" pitchFamily="18" charset="0"/>
              </a:rPr>
              <a:t>Contemporary issues in special educational needs: considering the whole child</a:t>
            </a: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 McGraw-Hill: Open University Press.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Brodie, K. (2015) </a:t>
            </a:r>
            <a:r>
              <a:rPr lang="en-GB" sz="1400" i="1" kern="0" dirty="0">
                <a:effectLst/>
                <a:latin typeface="Arial" panose="020B0604020202020204" pitchFamily="34" charset="0"/>
                <a:ea typeface="Times New Roman" panose="02020603050405020304" pitchFamily="18" charset="0"/>
                <a:cs typeface="Times New Roman" panose="02020603050405020304" pitchFamily="18" charset="0"/>
              </a:rPr>
              <a:t>Inclusion and early years practice</a:t>
            </a: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 Oxford: Routledge.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Bundgaard, A-K.F.,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Asmussen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J., Pedersen, N.S. and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Bilenberg</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N. (2017) ‘Disturbed sleep and activity in toddlers with early signs of attention deficit hyperactivity disorder (ADHD)’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Journal of Sleep Research,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27(5), e12686-n/a.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https://doi.org/10.1111/jsr.12686</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2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Child Mind Institute (2024)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How to help girls with ADHD.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https://childmind.org/article/how-to-help-girls-with-</a:t>
            </a:r>
            <a:r>
              <a:rPr lang="en-GB" sz="1400" u="sng" kern="100" dirty="0" err="1">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adhd</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/#:~:text=Quick%20Read%201%20Make%20the%20invisible%20visible%20In,of%20hiding%20...%207%20The%20best%20advice%20</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13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3963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327C56-21E7-8C34-563C-BCA8FF99CC65}"/>
              </a:ext>
            </a:extLst>
          </p:cNvPr>
          <p:cNvSpPr txBox="1"/>
          <p:nvPr/>
        </p:nvSpPr>
        <p:spPr>
          <a:xfrm>
            <a:off x="149902" y="149902"/>
            <a:ext cx="11587396" cy="6257867"/>
          </a:xfrm>
          <a:prstGeom prst="rect">
            <a:avLst/>
          </a:prstGeom>
          <a:noFill/>
        </p:spPr>
        <p:txBody>
          <a:bodyPr wrap="square" rtlCol="0">
            <a:spAutoFit/>
          </a:bodyPr>
          <a:lstStyle/>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Christina, F. and Mathew, P.M. (2021) ‘Case studies of behaviour modification in schools: a counselling perspective’,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Journal of Social Work Education and Practice,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6(2), pp. 1-16.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https://jswep.in/index.php/jswep/article/view/102</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8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Crowley, K. J. (2014)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Child development: a practical introduction.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London: SAGE.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0" dirty="0" err="1">
                <a:effectLst/>
                <a:latin typeface="Arial" panose="020B0604020202020204" pitchFamily="34" charset="0"/>
                <a:ea typeface="Times New Roman" panose="02020603050405020304" pitchFamily="18" charset="0"/>
                <a:cs typeface="Times New Roman" panose="02020603050405020304" pitchFamily="18" charset="0"/>
              </a:rPr>
              <a:t>Crutchley</a:t>
            </a: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 R. (Ed) (2018) </a:t>
            </a:r>
            <a:r>
              <a:rPr lang="en-GB" sz="1400" i="1" kern="0" dirty="0">
                <a:effectLst/>
                <a:latin typeface="Arial" panose="020B0604020202020204" pitchFamily="34" charset="0"/>
                <a:ea typeface="Times New Roman" panose="02020603050405020304" pitchFamily="18" charset="0"/>
                <a:cs typeface="Times New Roman" panose="02020603050405020304" pitchFamily="18" charset="0"/>
              </a:rPr>
              <a:t>Special needs in the early year: partnership and participation</a:t>
            </a: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 London: SAGE.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DEMOS (2018)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Your attention please: the social and economic impact of ADHD’.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https://demos.co.uk/wp-content/uploads/2018/02/Your-Attention-Please-the-social-and-economic-impact-of-ADHD-.pdf</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7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Devarakonda</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C. (2013)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Diversity &amp; inclusion in early childhood: an introduction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London: SAGE.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Dukes, C. and Smith, M. (2009)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Recognising and planning for special needs in the early years</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London: SAGE.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DuPaul</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G. J. and Stoner, G. (2014)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ADHD in the schools: assessment and intervention strategies</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3</a:t>
            </a:r>
            <a:r>
              <a:rPr lang="en-GB" sz="1400" kern="100" baseline="30000" dirty="0">
                <a:effectLst/>
                <a:latin typeface="Arial" panose="020B0604020202020204" pitchFamily="34" charset="0"/>
                <a:ea typeface="Aptos" panose="020B0004020202020204" pitchFamily="34" charset="0"/>
                <a:cs typeface="Times New Roman" panose="02020603050405020304" pitchFamily="18" charset="0"/>
              </a:rPr>
              <a:t>rd</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edn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The Guilford Press.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Education UK (no date)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Warnock Report 1978.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https://education-uk.org/documents/warnock/warnock1978.html</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10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Ellis, S. and Tod, J. (2018)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Behaviour for learning: promoting positive relationships in the classroom.</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2</a:t>
            </a:r>
            <a:r>
              <a:rPr lang="en-GB" sz="1400" kern="100" baseline="30000" dirty="0">
                <a:effectLst/>
                <a:latin typeface="Arial" panose="020B0604020202020204" pitchFamily="34" charset="0"/>
                <a:ea typeface="Aptos" panose="020B0004020202020204" pitchFamily="34" charset="0"/>
                <a:cs typeface="Times New Roman" panose="02020603050405020304" pitchFamily="18" charset="0"/>
              </a:rPr>
              <a:t>nd</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edn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Oxford: Routledge.</a:t>
            </a: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Greenway, C.W. and Rees Edwards, A. (2019) ‘Knowledge and attitudes towards attention-deficit hyperactivity disorder (ADHD): a comparison of teachers and teaching assistants’,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Australian Journal of Learning Difficulties,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25(1), pp. 31-49.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https://doi.org/10.1080/19404158.2019.1709875</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6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68129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91F892-2E48-F352-D6D8-638B1741D95C}"/>
              </a:ext>
            </a:extLst>
          </p:cNvPr>
          <p:cNvSpPr txBox="1"/>
          <p:nvPr/>
        </p:nvSpPr>
        <p:spPr>
          <a:xfrm>
            <a:off x="194872" y="224852"/>
            <a:ext cx="11752289" cy="6683881"/>
          </a:xfrm>
          <a:prstGeom prst="rect">
            <a:avLst/>
          </a:prstGeom>
          <a:noFill/>
        </p:spPr>
        <p:txBody>
          <a:bodyPr wrap="square" rtlCol="0">
            <a:spAutoFit/>
          </a:bodyPr>
          <a:lstStyle/>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Greenway, C.W. and Rees Edwards, A. (2021) ‘Teaching assistants’ facilitators and barriers to effective practice working with children with ADHD: a qualitative study’,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British Journal of Special Education,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48(3), pp. 347-368.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https://doi.org/10.1111/1467.8578.12377</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6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Guevara, A. (2021) ‘The need to reimagine disability rights law because the medical model of disability fails us all’,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Wisconsin Law Review,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2021(269).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https://ssrn.com/abstract=3957584</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8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Lundqvist, J.,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Westling</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Allodi</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M. and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Siljehag</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E. (2018) ‘Values and needs of children with and without special educational needs in early school years: A study of young children’s views on what matters to them’,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Scandinavian Journal of Educational Research,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63(6), pp. 951-967.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https://doi.org/1080/00313831.2018.1466360</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21 April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Maniadaki</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K. and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Kakouros</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E. (2018)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The complete guide to ADHD: nature, diagnosis, and treatment</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1</a:t>
            </a:r>
            <a:r>
              <a:rPr lang="en-GB" sz="1400" kern="100" baseline="30000" dirty="0">
                <a:effectLst/>
                <a:latin typeface="Arial" panose="020B0604020202020204" pitchFamily="34" charset="0"/>
                <a:ea typeface="Aptos" panose="020B0004020202020204" pitchFamily="34" charset="0"/>
                <a:cs typeface="Times New Roman" panose="02020603050405020304" pitchFamily="18" charset="0"/>
              </a:rPr>
              <a:t>st</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edn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Oxford: Routledge.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https://doi.org/10.4324/9781315316031</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National Assembly for Wales (2016)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Additional Learning Needs (ALN) in Wales.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https://dera.ioe.ac.uk/id/eprint/27858/1/16-059-Web-%20English.pdf</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6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National Library of Medicine (2023)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Behaviour Modification.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https://www.ncbi.nlm.nih.gov/books/NBK459285/</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10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NICE (2018)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Attention deficit hyperactivity disorder: diagnosis and management.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https://www.nice.org.uk/guidance/ng87</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7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Nutbrown, C. and Clough, P. (2014)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Early childhood Education: History, philosophy and experience.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2</a:t>
            </a:r>
            <a:r>
              <a:rPr lang="en-GB" sz="1400" kern="100" baseline="30000" dirty="0">
                <a:effectLst/>
                <a:latin typeface="Arial" panose="020B0604020202020204" pitchFamily="34" charset="0"/>
                <a:ea typeface="Aptos" panose="020B0004020202020204" pitchFamily="34" charset="0"/>
                <a:cs typeface="Times New Roman" panose="02020603050405020304" pitchFamily="18" charset="0"/>
              </a:rPr>
              <a:t>nd</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edn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London: SAGE.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45241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2DA0D2-80DB-BAE9-BE53-B61FD33AB60B}"/>
              </a:ext>
            </a:extLst>
          </p:cNvPr>
          <p:cNvSpPr txBox="1"/>
          <p:nvPr/>
        </p:nvSpPr>
        <p:spPr>
          <a:xfrm>
            <a:off x="134911" y="194872"/>
            <a:ext cx="11872210" cy="6622326"/>
          </a:xfrm>
          <a:prstGeom prst="rect">
            <a:avLst/>
          </a:prstGeom>
          <a:noFill/>
        </p:spPr>
        <p:txBody>
          <a:bodyPr wrap="square" rtlCol="0">
            <a:spAutoFit/>
          </a:bodyPr>
          <a:lstStyle/>
          <a:p>
            <a:pPr>
              <a:lnSpc>
                <a:spcPct val="150000"/>
              </a:lnSpc>
              <a:spcAft>
                <a:spcPts val="800"/>
              </a:spcAft>
            </a:pP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Ogundele</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M.O. and Ayyash H.F. (2023) ‘ADHD in children and adolescents: Review of current practice of non-pharmacological and behavioural management’,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AIMS Public Health</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,10(1), pp. 35-51.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https://doi.org/10.3934/publichealth.2023004</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10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Overgaard, K.R.,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Oerbeck</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B.,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Friis</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S.,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Pripp</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A.H., Aase, H., and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Zeiner</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P. (2022) ‘Predictive validity of attention-deficit/hyperactivity disorder from ages 3 to 5 years’,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European Child and Adolescent Psychiatry,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31, pp. 1093-1102.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https://doi.org/10.1007/s00787-021-01750-5</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2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Parry, J. (2015) ‘Exploring the social connections in preschool settings between children labelled with special educational needs and their peers’,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International Journal of Early Years Education,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23(4), pp. 352-364.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https://doi.org/10.1080/09669760.2015.1046158</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21 April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Peer, L. and Reid, G. (2021)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Special Educational Needs: A guide for inclusive practice.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3</a:t>
            </a:r>
            <a:r>
              <a:rPr lang="en-GB" sz="1400" kern="100" baseline="30000" dirty="0">
                <a:effectLst/>
                <a:latin typeface="Arial" panose="020B0604020202020204" pitchFamily="34" charset="0"/>
                <a:ea typeface="Aptos" panose="020B0004020202020204" pitchFamily="34" charset="0"/>
                <a:cs typeface="Times New Roman" panose="02020603050405020304" pitchFamily="18" charset="0"/>
              </a:rPr>
              <a:t>rd</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edn</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London: SAGE.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Ramos, M.C.,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Macphee</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F.L., Merrill, B.M.,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Altszuler</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A.R.,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Raiker</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J.S.,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Gnagy</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E.M., Greiner, A.R., Parent, J., Coles, E.K., Burger, L. and Pelham Jr., W.E. (2022) ‘Mindfulness as an adjunct to behaviour modification for elementary-aged children with ADHD’,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Research on Child and Adolescent Psychopathology,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50, pp. 1573-1588.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https://doi.org/10.1007/s10802-022-00947-9</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8 May 2024).</a:t>
            </a: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Rix, J. (2010) </a:t>
            </a:r>
            <a:r>
              <a:rPr lang="en-GB" sz="1400" i="1" kern="0" dirty="0">
                <a:effectLst/>
                <a:latin typeface="Arial" panose="020B0604020202020204" pitchFamily="34" charset="0"/>
                <a:ea typeface="Times New Roman" panose="02020603050405020304" pitchFamily="18" charset="0"/>
                <a:cs typeface="Times New Roman" panose="02020603050405020304" pitchFamily="18" charset="0"/>
              </a:rPr>
              <a:t>Equality, participation and inclusion 1: diverse perspectives</a:t>
            </a: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 2nd </a:t>
            </a:r>
            <a:r>
              <a:rPr lang="en-GB" sz="1400" kern="0"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 Oxford: Routledge.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Schmiedeler</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S. and Schneider, W. (2013) ‘Attention-deficit hyperactivity disorder (ADHD) in the early years: Diagnostic issues and educational relevance’,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Clinical Child Psychology and Psychiatry,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19(3), pp. 460-475.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https://doi.org/10.1177/1359104513489979</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2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400" dirty="0"/>
          </a:p>
        </p:txBody>
      </p:sp>
    </p:spTree>
    <p:extLst>
      <p:ext uri="{BB962C8B-B14F-4D97-AF65-F5344CB8AC3E}">
        <p14:creationId xmlns:p14="http://schemas.microsoft.com/office/powerpoint/2010/main" val="3610530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1C1802-2060-8123-F478-950CB680052E}"/>
              </a:ext>
            </a:extLst>
          </p:cNvPr>
          <p:cNvSpPr txBox="1"/>
          <p:nvPr/>
        </p:nvSpPr>
        <p:spPr>
          <a:xfrm>
            <a:off x="134911" y="239843"/>
            <a:ext cx="11797259" cy="5083443"/>
          </a:xfrm>
          <a:prstGeom prst="rect">
            <a:avLst/>
          </a:prstGeom>
          <a:noFill/>
        </p:spPr>
        <p:txBody>
          <a:bodyPr wrap="square" rtlCol="0">
            <a:spAutoFit/>
          </a:bodyPr>
          <a:lstStyle/>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Taggart, B., Sammons, P., Smees, R., Sylva, K.,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Melhuish</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E., Siraj-Blatchford, I., Elliot, K. and Lunt, I. (2006) ‘Early identification of special educational needs and the definition of ‘at risk’: The Early Years Transition and Special Educational Needs (EYTSEN) Project’,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British Journal of Special Education,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33(1), pp. 40-45.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https://doi.or//j.1467-8578.2006.00410.x</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21 April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Van der Oord, S. and Tripp, G. (2020) ‘How to Improve Behavioural Parent and Teacher Training for Children with ADHD: Integrating Empirical Research on Learning and Motivation into Treatment’,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Clinical Child Family Psychology Review</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23(4), pp 577-604.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https://doi.org/10.1007/s10567-020-00327-z</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10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Wales Healthcare (no date)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ADHD a quest for more.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https://waleshealthcare.com/adhd-a-quest-for-more/</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6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Wall, K. (2011) </a:t>
            </a:r>
            <a:r>
              <a:rPr lang="en-GB" sz="1400" i="1" kern="0" dirty="0">
                <a:effectLst/>
                <a:latin typeface="Arial" panose="020B0604020202020204" pitchFamily="34" charset="0"/>
                <a:ea typeface="Times New Roman" panose="02020603050405020304" pitchFamily="18" charset="0"/>
                <a:cs typeface="Times New Roman" panose="02020603050405020304" pitchFamily="18" charset="0"/>
              </a:rPr>
              <a:t>Special needs and early years: a practitioner’s guide.</a:t>
            </a: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 3rd </a:t>
            </a:r>
            <a:r>
              <a:rPr lang="en-GB" sz="1400" kern="0"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GB" sz="1400" kern="0" dirty="0">
                <a:effectLst/>
                <a:latin typeface="Arial" panose="020B0604020202020204" pitchFamily="34" charset="0"/>
                <a:ea typeface="Times New Roman" panose="02020603050405020304" pitchFamily="18" charset="0"/>
                <a:cs typeface="Times New Roman" panose="02020603050405020304" pitchFamily="18" charset="0"/>
              </a:rPr>
              <a:t>. London: SAGE.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Waxmonsky</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J., Pelham, W.E.,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Gnagy</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E., Cummings, M.R., O’Connor, B., Majumdar, A.,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Verley</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J., Hoffman, M.T.,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Massetti</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G.A., Burrows-Maclean, L., Fabiano, G.A.,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Waschbusch</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D.A., Chacko, A., Arnold, F.W., Walker, K.S., </a:t>
            </a:r>
            <a:r>
              <a:rPr lang="en-GB" sz="1400" kern="100" dirty="0" err="1">
                <a:effectLst/>
                <a:latin typeface="Arial" panose="020B0604020202020204" pitchFamily="34" charset="0"/>
                <a:ea typeface="Aptos" panose="020B0004020202020204" pitchFamily="34" charset="0"/>
                <a:cs typeface="Times New Roman" panose="02020603050405020304" pitchFamily="18" charset="0"/>
              </a:rPr>
              <a:t>Garefino</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 and Robb, J.A. (2008) ‘The efficacy and tolerability of Methylphenidate and behaviour modification in children with attention-deficit/hyperactivity disorder and severe mood dysregulation’,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Journal of Child and Adolescent Psychopharmacology,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18(6), pp. 573-588.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https://doi.org/10.1089/cap.2008.065</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9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73219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E73F0C-DCC4-5B72-6397-A27F59DEC5B3}"/>
              </a:ext>
            </a:extLst>
          </p:cNvPr>
          <p:cNvSpPr txBox="1"/>
          <p:nvPr/>
        </p:nvSpPr>
        <p:spPr>
          <a:xfrm>
            <a:off x="269823" y="209862"/>
            <a:ext cx="11617377" cy="2939266"/>
          </a:xfrm>
          <a:prstGeom prst="rect">
            <a:avLst/>
          </a:prstGeom>
          <a:noFill/>
        </p:spPr>
        <p:txBody>
          <a:bodyPr wrap="square" rtlCol="0">
            <a:spAutoFit/>
          </a:bodyPr>
          <a:lstStyle/>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Welsh Government (2020)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Review of Evidence on All Mental Health Services: Summary.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https://www.gov.wales/sites/default/files/statistics-and-research/2020-06/review-of-evidence-on-all-age-mental-health-services-summary.pdf</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6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Welsh Government (2021)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The Additional Learning Needs Code for Wales 2021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https://www.gov.wales/sites/default/files/publications/2024-04/220622-the-additional-learning-needs-code-for-wales-2021%20%282%29.pdf</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10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Young Minds (2024)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ADHD.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https://www.youngminds.org.uk/parent/parents-a-z-mental-health-guide/adhd/</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6 May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38666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65069E-4931-C521-606C-11FF67B1D931}"/>
              </a:ext>
            </a:extLst>
          </p:cNvPr>
          <p:cNvSpPr txBox="1"/>
          <p:nvPr/>
        </p:nvSpPr>
        <p:spPr>
          <a:xfrm>
            <a:off x="119921" y="164892"/>
            <a:ext cx="11887200" cy="6017032"/>
          </a:xfrm>
          <a:prstGeom prst="rect">
            <a:avLst/>
          </a:prstGeom>
          <a:noFill/>
        </p:spPr>
        <p:txBody>
          <a:bodyPr wrap="square" rtlCol="0">
            <a:spAutoFit/>
          </a:bodyPr>
          <a:lstStyle/>
          <a:p>
            <a:pPr fontAlgn="base">
              <a:lnSpc>
                <a:spcPct val="150000"/>
              </a:lnSpc>
            </a:pPr>
            <a:r>
              <a:rPr lang="en-GB" sz="1400" b="1" dirty="0">
                <a:effectLst/>
                <a:latin typeface="Arial" panose="020B0604020202020204" pitchFamily="34" charset="0"/>
                <a:ea typeface="Times New Roman" panose="02020603050405020304" pitchFamily="18" charset="0"/>
              </a:rPr>
              <a:t>Group Script</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b="1"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Hello and welcome to this webinar on ALN (Additional Learning Needs).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I will now introduce myself and then hand over to my colleagues to introduce themselves, hello, my name is Amanda White, I will be chairing today, and I will also be discussing autism spectrum disorder.</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highlight>
                  <a:srgbClr val="00FF00"/>
                </a:highlight>
                <a:latin typeface="Arial" panose="020B0604020202020204" pitchFamily="34" charset="0"/>
                <a:ea typeface="Times New Roman" panose="02020603050405020304" pitchFamily="18" charset="0"/>
              </a:rPr>
              <a:t>Hi, I am Eira Mainwaring, and I will be discussing Verbal dyspraxia today.</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solidFill>
                  <a:srgbClr val="000000"/>
                </a:solidFill>
                <a:effectLst/>
                <a:highlight>
                  <a:srgbClr val="FF00FF"/>
                </a:highlight>
                <a:latin typeface="Arial" panose="020B0604020202020204" pitchFamily="34" charset="0"/>
                <a:ea typeface="Times New Roman" panose="02020603050405020304" pitchFamily="18" charset="0"/>
              </a:rPr>
              <a:t>My name is Lindsay Turner, and I will be discussing attention deficit hyperactivity disorder.</a:t>
            </a:r>
            <a:r>
              <a:rPr lang="en-GB" sz="1400" dirty="0">
                <a:solidFill>
                  <a:srgbClr val="000000"/>
                </a:solidFill>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solidFill>
                  <a:srgbClr val="000000"/>
                </a:solidFill>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Before we begin, I would like to talk a little about what ALN means. A child has ALN when they have learning difficulties or disabilities which call for additional learning provisions. One in every five children has additional learning needs. All children have difficulty throughout their education, however, children with ALN are going to need extra support to learn and progress. Children can have additional learning needs as a result of a medical condition or disability, or possibly from an undiagnosed condition or disability (Snap Cymru, no date).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There have been major changes in the way we view disabilities in recent decades and situations have improved dramatically since the education reform in 1944. The Warnock report in 1978 challenged traditional views on disabilities in children and was the basis for the Education Act 1981. The Children Act 1989 promoted the integration of disabled children into mainstream education. Following on from the Equality Act 2010, ‘Every Disabled Child Matters’ campaigned for rights and resources for disabled families and their children.</a:t>
            </a:r>
            <a:endParaRPr lang="en-GB" sz="1400" dirty="0">
              <a:effectLst/>
              <a:latin typeface="Times New Roman" panose="02020603050405020304" pitchFamily="18" charset="0"/>
              <a:ea typeface="Times New Roman" panose="02020603050405020304" pitchFamily="18" charset="0"/>
            </a:endParaRPr>
          </a:p>
          <a:p>
            <a:r>
              <a:rPr lang="en-GB" sz="1400" dirty="0">
                <a:effectLst/>
                <a:latin typeface="Arial" panose="020B0604020202020204" pitchFamily="34" charset="0"/>
                <a:ea typeface="Times New Roman" panose="02020603050405020304" pitchFamily="18" charset="0"/>
              </a:rPr>
              <a:t>The (ALN) additional learning needs framework has changed recently to support children and young people aged 0-25 in Wales. It replaces the (SEN) Special Educational Needs system introduced in 1994. The ALN framework was formed as a result of the </a:t>
            </a:r>
            <a:endParaRPr lang="en-GB" sz="1400" dirty="0"/>
          </a:p>
        </p:txBody>
      </p:sp>
    </p:spTree>
    <p:extLst>
      <p:ext uri="{BB962C8B-B14F-4D97-AF65-F5344CB8AC3E}">
        <p14:creationId xmlns:p14="http://schemas.microsoft.com/office/powerpoint/2010/main" val="684574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7E4237-7502-2F5A-C22B-1B3F6A8B76C7}"/>
              </a:ext>
            </a:extLst>
          </p:cNvPr>
          <p:cNvSpPr txBox="1"/>
          <p:nvPr/>
        </p:nvSpPr>
        <p:spPr>
          <a:xfrm>
            <a:off x="194872" y="209862"/>
            <a:ext cx="11752289" cy="5847755"/>
          </a:xfrm>
          <a:prstGeom prst="rect">
            <a:avLst/>
          </a:prstGeom>
          <a:noFill/>
        </p:spPr>
        <p:txBody>
          <a:bodyPr wrap="square" rtlCol="0">
            <a:spAutoFit/>
          </a:bodyPr>
          <a:lstStyle/>
          <a:p>
            <a:pPr fontAlgn="base">
              <a:lnSpc>
                <a:spcPct val="150000"/>
              </a:lnSpc>
            </a:pPr>
            <a:r>
              <a:rPr lang="en-GB" sz="1400" dirty="0">
                <a:effectLst/>
                <a:latin typeface="Arial" panose="020B0604020202020204" pitchFamily="34" charset="0"/>
                <a:ea typeface="Times New Roman" panose="02020603050405020304" pitchFamily="18" charset="0"/>
              </a:rPr>
              <a:t>passing of new legislation; the Additional Learning Needs Education Tribunal (Wales) Act 2018 and the Additional Learning Needs Code for Wales 2021. Through this statutory framework, the Welsh Government is going to ensure that children with ALN have extra support to conquer barriers, to achieve their full potential (Welsh Government, 2020).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The earlier an ALN is recognised, the earlier provisions are put in place to support the child, and the more effective they will be. Identifying ALN at the early stage and ensuring the child is receiving the correct support can also prevent costly and less effective provisions in the future. A review is needed annually to assess the progress of the child and any changes (Welsh Government, 2018, p.28).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With regards to children with ALN, the educational setting needs to be inclusive to all, removing barriers and challenges to learning. The inclusive approach is designed to ensure the success of all children (</a:t>
            </a:r>
            <a:r>
              <a:rPr lang="en-GB" sz="1400" dirty="0" err="1">
                <a:effectLst/>
                <a:latin typeface="Arial" panose="020B0604020202020204" pitchFamily="34" charset="0"/>
                <a:ea typeface="Times New Roman" panose="02020603050405020304" pitchFamily="18" charset="0"/>
              </a:rPr>
              <a:t>Devarakonda</a:t>
            </a:r>
            <a:r>
              <a:rPr lang="en-GB" sz="1400" dirty="0">
                <a:effectLst/>
                <a:latin typeface="Arial" panose="020B0604020202020204" pitchFamily="34" charset="0"/>
                <a:ea typeface="Times New Roman" panose="02020603050405020304" pitchFamily="18" charset="0"/>
              </a:rPr>
              <a:t>, 2013). Equity in education is ensuring all children have fair learning experiences regardless of the learning statement, all children should have the opportunity to be successful (Lowell and Morris, 2019:92).</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And on that note, I would like to hand over to Lindsay who will be presenting to us today on attention deficit hyperactivity disorder.</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Thanks, Amanda. I am just going to start by sharing my screen and showing you all a poster on ADHD which I would like to talk about.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b="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What is ADHD?</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According to NICE (2018), ADHD affects between 3 and 9 per cent of children attending UK Schools and is one of the most common childhood mental health disorders (Ramos </a:t>
            </a:r>
            <a:r>
              <a:rPr lang="en-GB" sz="1400" i="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2022).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12300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EA169D-9DF6-2B1F-F87D-87E9184AF5F6}"/>
              </a:ext>
            </a:extLst>
          </p:cNvPr>
          <p:cNvSpPr txBox="1"/>
          <p:nvPr/>
        </p:nvSpPr>
        <p:spPr>
          <a:xfrm>
            <a:off x="149902" y="194872"/>
            <a:ext cx="11887200" cy="6001643"/>
          </a:xfrm>
          <a:prstGeom prst="rect">
            <a:avLst/>
          </a:prstGeom>
          <a:noFill/>
        </p:spPr>
        <p:txBody>
          <a:bodyPr wrap="square" rtlCol="0">
            <a:spAutoFit/>
          </a:bodyPr>
          <a:lstStyle/>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ADHD is a neurodevelopmental condition that affects areas of the brain responsible for regulatory behaviours and can cause significant delays (Wales Healthcare, no date; Crowley, 2014). The origin of ADHD is mostly genetic but approximately 20 per cent of cases are acquired through epilepsy or brain injury (Bundgaard </a:t>
            </a:r>
            <a:r>
              <a:rPr lang="en-GB" sz="1400" i="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2017; Ramos </a:t>
            </a:r>
            <a:r>
              <a:rPr lang="en-GB" sz="1400" i="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2022). ADHD is defined as a persistent pattern of behaviours that interfere with development and can hamper functioning and is characterised by symptoms of inattention, impulsivity, and hyperactivity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Maniadaki</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Kakouros</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2018: ADHD Aware, no date). This impairment to cognitive functioning and therefore learning abilities will increase the risk of academic underachievement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Schmieldeler</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Schneider, 2013), which in turn can lead to an impoverished and dependent lifetime, as was highlighted in the DEMOS report published in 2018. This report was commissioned to demonstrate the social and economic impact of ADHD (Wales Healthcare, no date; DEMOS, 2018).</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b="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How is ADHD identified and diagnosed?</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The main symptoms of ADHD can be categorised into inattention or hyperactivity/impulsivity. Inattention symptoms include difficulty with sustained attention, task completion and following instructions, whereas symptoms of hyperactivity and impulsivity include excessive talking, impulse control, and fidgeting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Maniadaki</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Kakouros</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2018; Greenway and Rees Edwards, 2019; ADHD Aware, no date). These symptoms can mean that children are challenged by classroom environments because of the expectations placed upon them to listen, sit quietly, and complete tasks. Additionally, impulsivity will make it difficult for children to wait their turn meaning they are prone to interrupting conversations and activities (Greenway and Rees Edwards, 2021). These children, therefore, may be at risk of developing further learning difficulties and could suffer long-term academic underachievement (Greenway and Rees Edwards, 2019).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400" dirty="0">
                <a:effectLst/>
                <a:highlight>
                  <a:srgbClr val="FF00FF"/>
                </a:highlight>
                <a:latin typeface="Arial" panose="020B0604020202020204" pitchFamily="34" charset="0"/>
                <a:ea typeface="Aptos" panose="020B0004020202020204" pitchFamily="34" charset="0"/>
              </a:rPr>
              <a:t>Assessment of ADHD in children is initiated at the point the parent or teacher becomes concerned and decides to seek professional help. The assessment process is multidimensional (</a:t>
            </a:r>
            <a:r>
              <a:rPr lang="en-GB" sz="1400" dirty="0" err="1">
                <a:effectLst/>
                <a:highlight>
                  <a:srgbClr val="FF00FF"/>
                </a:highlight>
                <a:latin typeface="Arial" panose="020B0604020202020204" pitchFamily="34" charset="0"/>
                <a:ea typeface="Aptos" panose="020B0004020202020204" pitchFamily="34" charset="0"/>
              </a:rPr>
              <a:t>Maniadaki</a:t>
            </a:r>
            <a:r>
              <a:rPr lang="en-GB" sz="1400" dirty="0">
                <a:effectLst/>
                <a:highlight>
                  <a:srgbClr val="FF00FF"/>
                </a:highlight>
                <a:latin typeface="Arial" panose="020B0604020202020204" pitchFamily="34" charset="0"/>
                <a:ea typeface="Aptos" panose="020B0004020202020204" pitchFamily="34" charset="0"/>
              </a:rPr>
              <a:t> and </a:t>
            </a:r>
            <a:r>
              <a:rPr lang="en-GB" sz="1400" dirty="0" err="1">
                <a:effectLst/>
                <a:highlight>
                  <a:srgbClr val="FF00FF"/>
                </a:highlight>
                <a:latin typeface="Arial" panose="020B0604020202020204" pitchFamily="34" charset="0"/>
                <a:ea typeface="Aptos" panose="020B0004020202020204" pitchFamily="34" charset="0"/>
              </a:rPr>
              <a:t>Kakouros</a:t>
            </a:r>
            <a:r>
              <a:rPr lang="en-GB" sz="1400" dirty="0">
                <a:effectLst/>
                <a:highlight>
                  <a:srgbClr val="FF00FF"/>
                </a:highlight>
                <a:latin typeface="Arial" panose="020B0604020202020204" pitchFamily="34" charset="0"/>
                <a:ea typeface="Aptos" panose="020B0004020202020204" pitchFamily="34" charset="0"/>
              </a:rPr>
              <a:t>, 2018). Therefore, thorough awareness of ADHD is </a:t>
            </a:r>
            <a:endParaRPr lang="en-GB" sz="1400" dirty="0"/>
          </a:p>
        </p:txBody>
      </p:sp>
    </p:spTree>
    <p:extLst>
      <p:ext uri="{BB962C8B-B14F-4D97-AF65-F5344CB8AC3E}">
        <p14:creationId xmlns:p14="http://schemas.microsoft.com/office/powerpoint/2010/main" val="25160627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D28CC4-FB52-5837-9440-07FCE7232A3E}"/>
              </a:ext>
            </a:extLst>
          </p:cNvPr>
          <p:cNvSpPr txBox="1"/>
          <p:nvPr/>
        </p:nvSpPr>
        <p:spPr>
          <a:xfrm>
            <a:off x="209862" y="284813"/>
            <a:ext cx="11797259" cy="6494085"/>
          </a:xfrm>
          <a:prstGeom prst="rect">
            <a:avLst/>
          </a:prstGeom>
          <a:noFill/>
        </p:spPr>
        <p:txBody>
          <a:bodyPr wrap="square" rtlCol="0">
            <a:spAutoFit/>
          </a:bodyPr>
          <a:lstStyle/>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essential when observing initial ADHD-type behaviours, as misinformation and poor attitudes can cloud the ability to identify and respond to children with ADHD (Greenway and Rees Edwards, 2019).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Diagnosis is made when children exhibit six or more symptoms of inattention and hyperactivity-impulsivity before turning 12 years and for at least a period of six months, while in two settings (Greenway and Rees Edwards, 2019). However, getting a diagnosis for ADHD can take well over a year on the NHS in Wales, and this timescale varies regionally (ADHD Aware, no date). There is no single definitive test and since diagnosis is reliant on symptoms being observed across two or more settings, clinicians will often use formal observations within a school setting and informal evaluations of the children’s daily social interactions (ADHD Aware, no date). Specialists will base the clinical diagnosis on a combination of observations of the patient, discussions, questionnaires with the patient and their families and information from the patients' school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Maniadaki</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Kakouros</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2018; Young Minds, 2024). The longevity of symptoms will be taken into consideration in addition to the impact they have on daily life and whether or not they can be attributed to another condition.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The necessity for a referral is usually because the child’s behaviour is considered unacceptable for the classroom setting, as teachers have routinely reported that ADHD symptoms provide one of the biggest teaching challenges and it is possible that this can result in damaged relationships between teachers and peers (Greenway and Rees Edwards, 2021). Symptoms of other conditions can also overlap and there is an estimated 40 percent comorbidity across the neurodevelopmental spectrum which increases the difficulty for teachers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Schmiedeler</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Schneider, 2013). Moreover, characteristics such as those exhibited by children with ADHD can also be found in non-ADHD children (Peer and Reid, 2021) and it is important to be able to distinguish between ADHD, an overactive child and those who may have other emotional or physical disabilities which can affect concentration and effort. The key difference between children with ADHD and those who are just overactive lies in the ability to control motor function in a situation when required to do so.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29239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8FDA53-7839-BAC6-C971-61159FA37590}"/>
              </a:ext>
            </a:extLst>
          </p:cNvPr>
          <p:cNvSpPr txBox="1"/>
          <p:nvPr/>
        </p:nvSpPr>
        <p:spPr>
          <a:xfrm>
            <a:off x="239843" y="194872"/>
            <a:ext cx="11737298" cy="5655715"/>
          </a:xfrm>
          <a:prstGeom prst="rect">
            <a:avLst/>
          </a:prstGeom>
          <a:noFill/>
        </p:spPr>
        <p:txBody>
          <a:bodyPr wrap="square" rtlCol="0">
            <a:spAutoFit/>
          </a:bodyPr>
          <a:lstStyle/>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In 1978, the Warnock Report (cited in Education UK, no date; Armstrong and Squires, 2012) stated the importance of early identification of special educational needs and this is reflected in the Additional Learning Needs Code for Wales 2021 which notes that the earlier a need is identified the more responsive a child will be and the interventions can be put in place with minimal disruption to the child’s education (National Assembly for Wales, 2016; Welsh Government, 2021). Accurate early intervention requires complex training for schoolteachers, but this training is considered by many to be inadequate (Taggart </a:t>
            </a:r>
            <a:r>
              <a:rPr lang="en-GB" sz="1400" i="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2006). Undiagnosed and unmanaged ADHD has been associated with numerous poor health outcomes such as stroke, high blood pressure, obesity, anxiety and depression, bipolar disorder, and even addiction and therefore early identification which leads to early intervention will ultimately provide more positive academic outcomes (Taggart </a:t>
            </a:r>
            <a:r>
              <a:rPr lang="en-GB" sz="1400" i="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2006). Recent policy changes have made significant improvements in identifying, diagnosing and treating ADHD in children (Greenway and Rees Edwards, 2021; NICE, 2018), however these improvements have not resulted in a similar improvement in adult services and the ADHD Foundation report in July 2019 entitled  ‘Will the doctor see me now?’, shows that a lack of planning due to the increase in diagnoses has resulted in many children being left without adequate support as they transition to early adulthood (ADHD Foundation, 2019; Welsh Government, 2020). In addition, recent research has indicated an increase in occasions of self-harm and attempted suicide within the ADHD population.</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sz="1400" dirty="0">
                <a:effectLst/>
                <a:highlight>
                  <a:srgbClr val="FF00FF"/>
                </a:highlight>
                <a:latin typeface="Arial" panose="020B0604020202020204" pitchFamily="34" charset="0"/>
                <a:ea typeface="Aptos" panose="020B0004020202020204" pitchFamily="34" charset="0"/>
              </a:rPr>
              <a:t>Access to healthcare is a controversial issue with patients currently waiting between one and five years to see a specialist. The Department for Education states that fourteen per cent of school-age children have some form of learning impairment and two in five of those impairments will remain unidentified until after age 16. Children and young people are already vulnerable and can struggle with their mental health, but having ADHD means that they already have many challenges to negotiate such as struggling to manage emotions and social difficulties, along with frequently having other developmental or mental health conditions. The NHS </a:t>
            </a:r>
            <a:endParaRPr lang="en-GB" sz="1400" dirty="0"/>
          </a:p>
        </p:txBody>
      </p:sp>
    </p:spTree>
    <p:extLst>
      <p:ext uri="{BB962C8B-B14F-4D97-AF65-F5344CB8AC3E}">
        <p14:creationId xmlns:p14="http://schemas.microsoft.com/office/powerpoint/2010/main" val="3550489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6A4207-1D63-7A04-7E78-802CA0A357D4}"/>
              </a:ext>
            </a:extLst>
          </p:cNvPr>
          <p:cNvSpPr txBox="1"/>
          <p:nvPr/>
        </p:nvSpPr>
        <p:spPr>
          <a:xfrm>
            <a:off x="224852" y="179882"/>
            <a:ext cx="11707318" cy="6066084"/>
          </a:xfrm>
          <a:prstGeom prst="rect">
            <a:avLst/>
          </a:prstGeom>
          <a:noFill/>
        </p:spPr>
        <p:txBody>
          <a:bodyPr wrap="square" rtlCol="0">
            <a:spAutoFit/>
          </a:bodyPr>
          <a:lstStyle/>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states that around 60-80 per cent of children with ADHD have at least one other condition, be it autism, dyslexia, dyspraxia, anxiety, or behavioural issues (Young Minds,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Impact barrier - ADHD in girls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On the whole, girls who have ADHD will suffer even more of a disadvantage as studies have demonstrated that the symptoms they tend to display are less disruptive and fit more the inattentive type of ADHD. It is therefore common that they are diagnosed much later than their male counterparts frequently not until adulthood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Maniadaki</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Kakourus</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2018; Overgaard </a:t>
            </a:r>
            <a:r>
              <a:rPr lang="en-GB" sz="1400" i="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et al., </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2022). This could be due to masking which is a trait more commonly associated with autism but is frequently observed in ADHD females, this is thought to be due to girls needing to make more considerable efforts to respond to social expectations. With diagnosis methods requiring patients to meet a clinical threshold value, girls who mask the critical symptoms of ADHD can fall outside the clinical range for treatment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Schmiedeler</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Schneider, 2013).</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Furthermore, girls with ADHD are at a greater risk of displaying delinquent behaviours when in adolescence and will be more likely to have impaired peer relationships as a result of this, which could be a trigger for a later diagnosis. In addition to this, girls will be more likely to have a negative self-image and will internalise thoughts and issues. Stereotypes of femininity are directly opposed to the impression of ADHD and how one behaves when they have it. Consequently, girls who have a hyperactive presentation are more likely to receive an earlier diagnosis.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Impact barrier – Medical Model of Disability</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sz="1400" dirty="0">
                <a:effectLst/>
                <a:highlight>
                  <a:srgbClr val="FF00FF"/>
                </a:highlight>
                <a:latin typeface="Arial" panose="020B0604020202020204" pitchFamily="34" charset="0"/>
                <a:ea typeface="Aptos" panose="020B0004020202020204" pitchFamily="34" charset="0"/>
              </a:rPr>
              <a:t>Another major barrier faced by children with ADHD is the way that they are viewed by their communities. Although perceptions of disability are changing, disabilities are still viewed as afflictions which require accommodation by the ‘normal’ world (Rix, 2010). The Medical Model of Disability which is a term coined in the 1950s and influenced by the 1944 Education Act refers to disability as </a:t>
            </a:r>
            <a:endParaRPr lang="en-GB" sz="1400" dirty="0"/>
          </a:p>
        </p:txBody>
      </p:sp>
    </p:spTree>
    <p:extLst>
      <p:ext uri="{BB962C8B-B14F-4D97-AF65-F5344CB8AC3E}">
        <p14:creationId xmlns:p14="http://schemas.microsoft.com/office/powerpoint/2010/main" val="299278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B715BC-9370-955B-DE26-FD48BAFA92B6}"/>
              </a:ext>
            </a:extLst>
          </p:cNvPr>
          <p:cNvSpPr txBox="1"/>
          <p:nvPr/>
        </p:nvSpPr>
        <p:spPr>
          <a:xfrm>
            <a:off x="119921" y="164892"/>
            <a:ext cx="11812249" cy="5963492"/>
          </a:xfrm>
          <a:prstGeom prst="rect">
            <a:avLst/>
          </a:prstGeom>
          <a:noFill/>
        </p:spPr>
        <p:txBody>
          <a:bodyPr wrap="square" rtlCol="0">
            <a:spAutoFit/>
          </a:bodyPr>
          <a:lstStyle/>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something to be diagnosed, treated, and cured through rehabilitation or normalisation (Armstrong and Squires, 2012;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Devarakonda</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2013). This theory perpetuates the stigma and discrimination associated with disability. The discrimination faced by children with disabilities who do not fit into mainstream boxes is a social reaction to what is little more than a human variation (Guevara, 2021).</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Children who are viewed as disruptive, who cannot sit still and focus, and who have trouble controlling their emotions do not fit the traditional classroom model and therefore are labelled as difficult and unruly, but in reality, these barriers are a consequence of the lack of social organisation in our current school system. The social model of disability centres on equality and human rights and takes the focus away from the impairment placing a greater responsibility on the establishment to adapt environments and practices (Rix, 2010).</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Studies have found that young disabled children can often be overlooked as play partners by their peers and that this can be because of unorthodox or unpredictable behaviours (Parry, 2015). However, it has been shown that this lack of social connection is mainly down to a mismatch in the play competencies rather than an indifference to the disability itself (Parry, 2015). The development of friendships for children with ALN can often be dependent on play partners being comparable developmentally (Parry, 2015).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Strategies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sz="1400" dirty="0">
                <a:effectLst/>
                <a:highlight>
                  <a:srgbClr val="FF00FF"/>
                </a:highlight>
                <a:latin typeface="Arial" panose="020B0604020202020204" pitchFamily="34" charset="0"/>
                <a:ea typeface="Aptos" panose="020B0004020202020204" pitchFamily="34" charset="0"/>
              </a:rPr>
              <a:t>An effective strategy used to manage ADHD in the classroom is known as behaviour modification. Behaviour modification techniques are a key component of ADHD behavioural therapy. They focus on identifying and modifying specific behaviours associated with ADHD (National Library of Medicine, 2023). This approach is based on the principle that behaviours can be learned and changed through consistent reinforcement and environmental modifications and is based on Skinner's theory of operant conditioning (Skinner, 1938, cited in Nutbrown and Clough, 2014; Christina and Mathew, 2021). Behavioural modification has been </a:t>
            </a:r>
            <a:endParaRPr lang="en-GB" sz="1400" dirty="0"/>
          </a:p>
        </p:txBody>
      </p:sp>
    </p:spTree>
    <p:extLst>
      <p:ext uri="{BB962C8B-B14F-4D97-AF65-F5344CB8AC3E}">
        <p14:creationId xmlns:p14="http://schemas.microsoft.com/office/powerpoint/2010/main" val="1566773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66F1F6-47B6-E51B-7FDF-B833A7FB028B}"/>
              </a:ext>
            </a:extLst>
          </p:cNvPr>
          <p:cNvSpPr txBox="1"/>
          <p:nvPr/>
        </p:nvSpPr>
        <p:spPr>
          <a:xfrm>
            <a:off x="299803" y="194872"/>
            <a:ext cx="11662348" cy="6273512"/>
          </a:xfrm>
          <a:prstGeom prst="rect">
            <a:avLst/>
          </a:prstGeom>
          <a:noFill/>
        </p:spPr>
        <p:txBody>
          <a:bodyPr wrap="square" rtlCol="0">
            <a:spAutoFit/>
          </a:bodyPr>
          <a:lstStyle/>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shown to successfully manage disruption and defiance in the classroom, particularly for younger children (AFA Education, 2023;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Ogundele</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Ayyash, 2023). It is important to note that most studies that have produced positive results have been undertaken using predominantly male students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Ogundele</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and Ayyash, 2023).</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Behavioural modification leans more toward nonverbal direction alongside the traditional instructional teaching methods which is more effective for ADHD students (Du Paul and Stoner, 2014). Some examples of this technique could include moving closer to the child in the group setting to minimise disruption, simply standing behind or next to the child or the tactical ignoring of attention-seeking behaviour (Elis and Tod, 2018; Christina and Mathew, 2021). These effective teaching strategies can accommodate neurodiverse learners and can dampen activity with dramatic effect without the need for spoken word (Van de Oord and Tripp, 2020; AFA Education, 2023). Alternatively, behavioural techniques do not work for all children and this is not a one-fits-all philosophy, techniques should be applied to fit the child and the situation and oftentimes will need more than one strategy to guarantee success for example increasing ratios is one possible addition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Waxmonsky</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a:t>
            </a:r>
            <a:r>
              <a:rPr lang="en-GB" sz="1400" i="1"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2008; Van de Oord and Tripp, 2020). It is recognised that to improve the quality of the education provided, the individual needs of the disabled child need to be met through a universally tailored response (</a:t>
            </a:r>
            <a:r>
              <a:rPr lang="en-GB" sz="1400" kern="100" dirty="0" err="1">
                <a:effectLst/>
                <a:highlight>
                  <a:srgbClr val="FF00FF"/>
                </a:highlight>
                <a:latin typeface="Arial" panose="020B0604020202020204" pitchFamily="34" charset="0"/>
                <a:ea typeface="Aptos" panose="020B0004020202020204" pitchFamily="34" charset="0"/>
                <a:cs typeface="Times New Roman" panose="02020603050405020304" pitchFamily="18" charset="0"/>
              </a:rPr>
              <a:t>Devarakonda</a:t>
            </a: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 2013; Elis and Tod, 2018; Christina and Mathew, 2021).</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Conclusion.</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To conclude, ADHD is prevalent in one-in-20 of the population, autism affects one-in-100 and dyslexia is estimated to affect between one in five and one in ten individuals. Considering these statistics and looking at them from an evolutionary perspective, if as many as one-fifth of humans are neurodiverse, isn’t it time to challenge the medical definition that classifies them as ‘disordered’ individuals and problems to be solved? The need to improve public perception of spectrum conditions and the requirement to continue educating children on ability and inclusion is paramount.</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5099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FDB59A-DC2F-D3D2-436A-FC6CDAABEAF0}"/>
              </a:ext>
            </a:extLst>
          </p:cNvPr>
          <p:cNvSpPr txBox="1"/>
          <p:nvPr/>
        </p:nvSpPr>
        <p:spPr>
          <a:xfrm>
            <a:off x="194872" y="194872"/>
            <a:ext cx="11767279" cy="6996787"/>
          </a:xfrm>
          <a:prstGeom prst="rect">
            <a:avLst/>
          </a:prstGeom>
          <a:noFill/>
        </p:spPr>
        <p:txBody>
          <a:bodyPr wrap="square" rtlCol="0">
            <a:spAutoFit/>
          </a:bodyPr>
          <a:lstStyle/>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Thank you all for listening, if you have any questions, I would be happy to answer them.</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FF"/>
                </a:highlight>
                <a:latin typeface="Arial" panose="020B0604020202020204" pitchFamily="34" charset="0"/>
                <a:ea typeface="Aptos" panose="020B0004020202020204" pitchFamily="34" charset="0"/>
                <a:cs typeface="Times New Roman" panose="02020603050405020304" pitchFamily="18" charset="0"/>
              </a:rPr>
              <a:t>Eira – With such an increase in referrals in recent times, do you know how many of these do not result in diagnosis, and what are the knock-on effects of this?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Thank you, Eira. According to the ADHD Foundation, approximately 30% of referrals received from schools are not resulting in a diagnosis of ADHD. Teachers have reported that often parents are pushing so hard for a referral without the child needing one. This means that children who desperately require an assessment are often pushed further down the long waiting list and of course, this adds pressure to already stretched services and results in the inability to increase resources. This can lead to desperate families resorting to seeking private diagnoses which are often not recognised by local authorities, are incredibly costly and do not lead to the provision of interventions leaving many families out of pocket and back to square one.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Amanda – You mention that many girls are at risk of not being diagnosed, how do you think we can improve this?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FF00FF"/>
                </a:highlight>
                <a:latin typeface="Arial" panose="020B0604020202020204" pitchFamily="34" charset="0"/>
                <a:ea typeface="Aptos" panose="020B0004020202020204" pitchFamily="34" charset="0"/>
                <a:cs typeface="Times New Roman" panose="02020603050405020304" pitchFamily="18" charset="0"/>
              </a:rPr>
              <a:t>To provide earlier interventions for girls we need to reform the entire system. Traditionally practitioners are looking out for symptoms of hyperactivity, these are noticed quickly because they are disruptive in the classroom. Girls who may be presenting as more inattentive are often subject to constant criticism rather than help. As practitioners, we need to educate ourselves better, there needs to be more comprehensive training which results in us looking at the whole picture and not just ‘fixing’ the elements that are disrupting the classroom environment and making it difficult for us to teach (Child Mind Institute, 2024).</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Thank you, Lindsay.</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Following on from that I would now like to ask Lindsay to share my screen with you and present to you about autism.</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150000"/>
              </a:lnSpc>
            </a:pPr>
            <a:r>
              <a:rPr lang="en-GB" sz="1800" b="1" dirty="0">
                <a:effectLst/>
                <a:latin typeface="Arial" panose="020B0604020202020204" pitchFamily="34" charset="0"/>
                <a:ea typeface="Times New Roman" panose="02020603050405020304" pitchFamily="18" charset="0"/>
              </a:rPr>
              <a:t>ASD (autism spectrum disorder).</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54411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E9BDB5-9A67-FC8F-854F-0E176D0C6657}"/>
              </a:ext>
            </a:extLst>
          </p:cNvPr>
          <p:cNvSpPr txBox="1"/>
          <p:nvPr/>
        </p:nvSpPr>
        <p:spPr>
          <a:xfrm>
            <a:off x="209862" y="179882"/>
            <a:ext cx="11767279" cy="6601807"/>
          </a:xfrm>
          <a:prstGeom prst="rect">
            <a:avLst/>
          </a:prstGeom>
          <a:noFill/>
        </p:spPr>
        <p:txBody>
          <a:bodyPr wrap="square" rtlCol="0">
            <a:spAutoFit/>
          </a:bodyPr>
          <a:lstStyle/>
          <a:p>
            <a:pPr fontAlgn="base">
              <a:lnSpc>
                <a:spcPct val="150000"/>
              </a:lnSpc>
            </a:pPr>
            <a:r>
              <a:rPr lang="en-GB" sz="1400" dirty="0">
                <a:effectLst/>
                <a:latin typeface="Arial" panose="020B0604020202020204" pitchFamily="34" charset="0"/>
                <a:ea typeface="Times New Roman" panose="02020603050405020304" pitchFamily="18" charset="0"/>
              </a:rPr>
              <a:t>The topic which I am going to discuss is ASD (autism spectrum disorder).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Autism spectrum disorder (ASD) comprises several symptoms and behaviours, which affect people in a different way to understand the world around them. An umbrella term covers autism, Asperger syndrome and pervasive developmental disorders (Learning disabilities, no date).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Autism is more common in boys (4:1) as girls mask and is not diagnosed or missed until later in life, “Social camouflaging is the use of action which autistic children use to minimise the visibility of the autism in social areas, camouflaging is used by females and children who have average and above intelligence (Hull </a:t>
            </a:r>
            <a:r>
              <a:rPr lang="en-GB" sz="1400" i="1" dirty="0">
                <a:effectLst/>
                <a:latin typeface="Arial" panose="020B0604020202020204" pitchFamily="34" charset="0"/>
                <a:ea typeface="Times New Roman" panose="02020603050405020304" pitchFamily="18" charset="0"/>
              </a:rPr>
              <a:t>et al</a:t>
            </a:r>
            <a:r>
              <a:rPr lang="en-GB" sz="1400" dirty="0">
                <a:effectLst/>
                <a:latin typeface="Arial" panose="020B0604020202020204" pitchFamily="34" charset="0"/>
                <a:ea typeface="Times New Roman" panose="02020603050405020304" pitchFamily="18" charset="0"/>
              </a:rPr>
              <a:t>., 2021). Autism can be diagnosed from the age of two, signs are visible from three years of age. An M-CHAT chart can be used for toddlers, signs can be found earlier. Children with autism have difficulty interacting and communicating with other people, they stay with the same friends they do not look for making new relationships with others. They do not understand how other people are feeling, they have no empathy. Having a diagnosis of Autism is not an illness or disease, the brain works uniquely. Being Autistic does not mean people cannot live a good life; they may need a little support. Every person with Autism presents differently, but there are positives of being autistic (High Functioning) which presents as above-average intelligence (NHS, 2022).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Diagnosing Autism involves a variety of diagnostic tools: these tools are in-depth to ensure the correct diagnosis and support is given to ensure the family is fully informed.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DISCO (Diagnostic Interview for Social and Communication Disorders)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ADI-R (Autism Diagnostic Interview-Revised)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ADOS (Autism Diagnostic Observation Schedule)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3DI (Developmental, Dimensional and Diagnostic Interview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The ADOS tool is based on the child’s behaviour and skills (National Autistic Society, 2020).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Parents are offered an assessment for Autism because the school or Health Visitor may have noticed signs of Autism.</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9139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51BD17-1CCB-4539-C815-53919F37CE1D}"/>
              </a:ext>
            </a:extLst>
          </p:cNvPr>
          <p:cNvSpPr txBox="1"/>
          <p:nvPr/>
        </p:nvSpPr>
        <p:spPr>
          <a:xfrm>
            <a:off x="194872" y="194872"/>
            <a:ext cx="11752289" cy="6509474"/>
          </a:xfrm>
          <a:prstGeom prst="rect">
            <a:avLst/>
          </a:prstGeom>
          <a:noFill/>
        </p:spPr>
        <p:txBody>
          <a:bodyPr wrap="square" rtlCol="0">
            <a:spAutoFit/>
          </a:bodyPr>
          <a:lstStyle/>
          <a:p>
            <a:pPr fontAlgn="base">
              <a:lnSpc>
                <a:spcPct val="150000"/>
              </a:lnSpc>
            </a:pPr>
            <a:r>
              <a:rPr lang="en-GB" sz="1400" dirty="0">
                <a:effectLst/>
                <a:latin typeface="Arial" panose="020B0604020202020204" pitchFamily="34" charset="0"/>
                <a:ea typeface="Times New Roman" panose="02020603050405020304" pitchFamily="18" charset="0"/>
              </a:rPr>
              <a:t>Having an assessment gives people the opportunity to discuss the signs which had been noticed. When a person has been referred for an assessment, it starts within 3 months and is completed by a team of autism specialists.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Parents are fully informed about the process of the assessment, after the assessment a written report is given to the parents, a copy to the GP and if consent is given a copy will be sent to adults who work with the child, to provide support moving forward (National Institute for Health and Care Excellence, 2024).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According to Vygotsky “We are aware of ourselves, we see others the same way as we know them, and this is because in relation to ourselves we are in the same position as other people see us” (Vygotsky, 1978, cited in </a:t>
            </a:r>
            <a:r>
              <a:rPr lang="en-GB" sz="1400" dirty="0" err="1">
                <a:effectLst/>
                <a:latin typeface="Arial" panose="020B0604020202020204" pitchFamily="34" charset="0"/>
                <a:ea typeface="Times New Roman" panose="02020603050405020304" pitchFamily="18" charset="0"/>
              </a:rPr>
              <a:t>Botonaki</a:t>
            </a:r>
            <a:r>
              <a:rPr lang="en-GB" sz="1400" dirty="0">
                <a:effectLst/>
                <a:latin typeface="Arial" panose="020B0604020202020204" pitchFamily="34" charset="0"/>
                <a:ea typeface="Times New Roman" panose="02020603050405020304" pitchFamily="18" charset="0"/>
              </a:rPr>
              <a:t>, no date). Vygotsky stated that people should conceive the individual and the environment, these are factors that will shape the process of growth and development this is of significant importance for children with ASD (</a:t>
            </a:r>
            <a:r>
              <a:rPr lang="en-GB" sz="1400" dirty="0" err="1">
                <a:effectLst/>
                <a:latin typeface="Arial" panose="020B0604020202020204" pitchFamily="34" charset="0"/>
                <a:ea typeface="Times New Roman" panose="02020603050405020304" pitchFamily="18" charset="0"/>
              </a:rPr>
              <a:t>Botonaki</a:t>
            </a:r>
            <a:r>
              <a:rPr lang="en-GB" sz="1400" dirty="0">
                <a:effectLst/>
                <a:latin typeface="Arial" panose="020B0604020202020204" pitchFamily="34" charset="0"/>
                <a:ea typeface="Times New Roman" panose="02020603050405020304" pitchFamily="18" charset="0"/>
              </a:rPr>
              <a:t>, no date).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In cognitive development, if a child is not engaged in play, or playing with their peers and has fewer opportunities and experience to explore will not make the links and connections which is needed later (Sutton-Smith, 1997, cited in Goldstein, 2012:5). Bronfenbrenner theory is the interaction with others and the environment, play is important for children with ASD as it gives the children the opportunity to interact with different people and new environments. Bronfenbrenner suggested that the more engaging and richer in resources the environment is the better the child’s development will progress (Kendal, 2023).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According to Play England (2020), 92% of parents felt that their children did not have the same opportunities as others in play, 81% stated that they had difficulties accessing playgroups in a mainstream setting, 51% of parents were turned away from a setting with their child present and 40% of parents said it was because of additional costs.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Being diagnosed with autism is not a lone condition, it does come with other conditions, GI disorders are eight times more common in children with autism. </a:t>
            </a:r>
            <a:endParaRPr lang="en-GB" sz="1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86705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0EA38C-11D6-698C-66E3-8CBE38D84155}"/>
              </a:ext>
            </a:extLst>
          </p:cNvPr>
          <p:cNvSpPr txBox="1"/>
          <p:nvPr/>
        </p:nvSpPr>
        <p:spPr>
          <a:xfrm>
            <a:off x="224852" y="194872"/>
            <a:ext cx="11677338" cy="6509474"/>
          </a:xfrm>
          <a:prstGeom prst="rect">
            <a:avLst/>
          </a:prstGeom>
          <a:noFill/>
        </p:spPr>
        <p:txBody>
          <a:bodyPr wrap="square" rtlCol="0">
            <a:spAutoFit/>
          </a:bodyPr>
          <a:lstStyle/>
          <a:p>
            <a:pPr fontAlgn="base">
              <a:lnSpc>
                <a:spcPct val="150000"/>
              </a:lnSpc>
            </a:pPr>
            <a:r>
              <a:rPr lang="en-GB" sz="1400" dirty="0">
                <a:effectLst/>
                <a:latin typeface="Arial" panose="020B0604020202020204" pitchFamily="34" charset="0"/>
                <a:ea typeface="Times New Roman" panose="02020603050405020304" pitchFamily="18" charset="0"/>
              </a:rPr>
              <a:t>“Attention-deficit/hyperactivity disorder (ADHD) is a condition which runs alongside Autism it is a lifelong condition with negative outcomes, however the early developmental course of attention and hyperactivity-impulsivity with regards to the risk factors are still not clearly understood (</a:t>
            </a:r>
            <a:r>
              <a:rPr lang="en-GB" sz="1400" dirty="0" err="1">
                <a:effectLst/>
                <a:latin typeface="Arial" panose="020B0604020202020204" pitchFamily="34" charset="0"/>
                <a:ea typeface="Times New Roman" panose="02020603050405020304" pitchFamily="18" charset="0"/>
              </a:rPr>
              <a:t>Gelera</a:t>
            </a:r>
            <a:r>
              <a:rPr lang="en-GB" sz="1400" dirty="0">
                <a:effectLst/>
                <a:latin typeface="Arial" panose="020B0604020202020204" pitchFamily="34" charset="0"/>
                <a:ea typeface="Times New Roman" panose="02020603050405020304" pitchFamily="18" charset="0"/>
              </a:rPr>
              <a:t> et al., 2011).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Thank you for listening. Does anyone have any questions?</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highlight>
                  <a:srgbClr val="00FF00"/>
                </a:highlight>
                <a:latin typeface="Arial" panose="020B0604020202020204" pitchFamily="34" charset="0"/>
                <a:ea typeface="Times New Roman" panose="02020603050405020304" pitchFamily="18" charset="0"/>
              </a:rPr>
              <a:t>Eira – Yes Amanda I would like to know, in a setting what strategy you would recommend putting in place to accommodate a child with autism?</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A chill-out area where the child could go to have time to reflect and process the environment and calm down would be beneficial. It would need to be a peaceful area away from the main classroom and would be filled with resources that will support the child and help them to self-regulate and should help the child to feel safe and secure.</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highlight>
                  <a:srgbClr val="FF00FF"/>
                </a:highlight>
                <a:latin typeface="Arial" panose="020B0604020202020204" pitchFamily="34" charset="0"/>
                <a:ea typeface="Times New Roman" panose="02020603050405020304" pitchFamily="18" charset="0"/>
              </a:rPr>
              <a:t>Thanks, Amanda, I would like to ask you what could stop an autistic child from progressing in a mainstream school.</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Social and communication skills are a barrier for autistic children as their communication skills are different. Autistic children find it difficult to read people’s body language and they need extra time to process language. Another barrier would be their aversion to being social and interacting with other children which could have an impact on the child’s learning. Autistic children sometimes do not understand what is being asked of them as their brains work in a more literal way. As a result of this lack of understanding, it is a possibility they could fall behind in school.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Thank you, if there are no more questions we can move on to Eira who will be speaking to us today about verbal dyspraxia.</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lnSpc>
                <a:spcPct val="150000"/>
              </a:lnSpc>
            </a:pPr>
            <a:r>
              <a:rPr lang="en-GB" sz="1400" dirty="0">
                <a:effectLst/>
                <a:highlight>
                  <a:srgbClr val="00FF00"/>
                </a:highlight>
                <a:latin typeface="Arial" panose="020B0604020202020204" pitchFamily="34" charset="0"/>
                <a:ea typeface="Times New Roman" panose="02020603050405020304" pitchFamily="18" charset="0"/>
              </a:rPr>
              <a:t>Thank you, Amanda. Lindsay, would you please share my poster on verbal dyspraxia?</a:t>
            </a:r>
            <a:endParaRPr lang="en-GB" sz="1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27076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288228-9A5F-F96E-66AF-9B11B3F1BDD1}"/>
              </a:ext>
            </a:extLst>
          </p:cNvPr>
          <p:cNvSpPr txBox="1"/>
          <p:nvPr/>
        </p:nvSpPr>
        <p:spPr>
          <a:xfrm>
            <a:off x="164892" y="194872"/>
            <a:ext cx="11827239" cy="6596678"/>
          </a:xfrm>
          <a:prstGeom prst="rect">
            <a:avLst/>
          </a:prstGeom>
          <a:noFill/>
        </p:spPr>
        <p:txBody>
          <a:bodyPr wrap="square" rtlCol="0">
            <a:spAutoFit/>
          </a:bodyPr>
          <a:lstStyle/>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My chosen Additional Learning Needs (ALN) topic today is verbal dyspraxia, a speech and language delay where children have difficulty making and coordinating the movement needed to produce speech that is clear and easy to understand. Some children experience difficulties in controlling lips, jaw and tongue movement when speaking as the brain is not able to direct the movements needed for speech properly. Children may also experience feeding difficulties, make homemade gestures to be understood, drooling, late development of motor skills overall and oral motor incoordination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Nijland</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2015; Miller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 </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2019).</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Speech and language delays differ but often overlap and are difficult to diagnose in the early years children (Miller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 </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2019). A child with verbal dyspraxia is born with it, therefore it may be a genetic factor, the child often has family members who have a history of communication disorders or a learning disability or has a neurological condition such as autism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Nijland</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2015; Welsh Government, 2021). Children with verbal dyspraxia will not outgrow the problem therefore speech and language therapies are necessary. Each case is unique as each child is unique and will require individual assessments and early interventions, but this is not always easy (Brodie and Savage, 2015).</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A child in early years will initially be under the primary health care of a health visitor, who will monitor the child’s development at regular intervals, and will look for signs such as babbling, to begin with, speaking words followed by combining words by 24 months before starting in full-time school. If a child falls significantly behind peers, showing signs such as limited vocabulary, difficulty forming sentences, and struggles with understanding or expressing thoughts it could indicate a potential disorder (NHS Wales, no date). A speech and language delay is typically identified through observations of a child’s communication skills compared to developmental milestones (Liang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 </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2023).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Professionals such as paediatricians, speech-language therapists (SLT), or early intervention specialists often assess and diagnose such delays with an evidence-based approach. (Kent and McDonald, 2020). Furthermore, Curran (2020) claims that collaborating with professionals, parents, and settings provides children with the best possible additional support and outcomes.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002581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878FDA-7F8F-F76B-CC07-EFE2E87036A9}"/>
              </a:ext>
            </a:extLst>
          </p:cNvPr>
          <p:cNvSpPr txBox="1"/>
          <p:nvPr/>
        </p:nvSpPr>
        <p:spPr>
          <a:xfrm>
            <a:off x="239843" y="194872"/>
            <a:ext cx="11647357" cy="5860900"/>
          </a:xfrm>
          <a:prstGeom prst="rect">
            <a:avLst/>
          </a:prstGeom>
          <a:noFill/>
        </p:spPr>
        <p:txBody>
          <a:bodyPr wrap="square" rtlCol="0">
            <a:spAutoFit/>
          </a:bodyPr>
          <a:lstStyle/>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In addition, the therapist may visit the setting to discuss progression and the next steps with staff, recommending a few targets to follow such as memory or attention skills or free conversation during play. Once practitioners identify which specific areas of the child’s development require support within the setting, an Individual Development Plan (IDP) can be agreed upon by practitioners and the therapist, encouraging a collaborative process which places the child’s needs at the centre of any decision. The IDP will ensure flexibility and consistent monitoring, as the child’s needs develop and change. The child’s progress will be discussed in a review meeting, which will involve further discussions and feedback between practitioners, parents, and therapists (Welsh Government, 2021).</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Speech and Language skills are an important and essential requirement for development in areas of cognitive, emotional (Jeong,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2021) and social and self-concept development (Norbury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2016). Without these skills, children’s development may be compromised. Levels of frustration may be experienced from the inability or limited ability to communicate. This may cause the child to become withdrawn affecting their well-being and to give up trying to be understood (Norbury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 </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2016).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Peer and Reid (2021, p. 87) and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Ebbels</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(2019) both state children with complex language disorders can progress by following a direct individual intervention programme with a therapist, and children with less pervasive difficulties may progress when intervention is managed by an Additional Learning Need Coordinator (ALNCo) within a setting or by appropriately trained practitioners who will support and monitor. This prevents future costly and less effective interventions (Welsh Government, 2021, p.39) However, according to Peer and Reid (2021) parents and carers sometimes find it difficult to refer or access professional services such as Speech and Language Therapists.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sz="1400" dirty="0">
                <a:effectLst/>
                <a:highlight>
                  <a:srgbClr val="00FF00"/>
                </a:highlight>
                <a:latin typeface="Arial" panose="020B0604020202020204" pitchFamily="34" charset="0"/>
                <a:ea typeface="Aptos" panose="020B0004020202020204" pitchFamily="34" charset="0"/>
              </a:rPr>
              <a:t>According to Pickles </a:t>
            </a:r>
            <a:r>
              <a:rPr lang="en-GB" sz="1400" i="1" dirty="0">
                <a:effectLst/>
                <a:highlight>
                  <a:srgbClr val="00FF00"/>
                </a:highlight>
                <a:latin typeface="Arial" panose="020B0604020202020204" pitchFamily="34" charset="0"/>
                <a:ea typeface="Aptos" panose="020B0004020202020204" pitchFamily="34" charset="0"/>
              </a:rPr>
              <a:t>et al</a:t>
            </a:r>
            <a:r>
              <a:rPr lang="en-GB" sz="1400" dirty="0">
                <a:effectLst/>
                <a:highlight>
                  <a:srgbClr val="00FF00"/>
                </a:highlight>
                <a:latin typeface="Arial" panose="020B0604020202020204" pitchFamily="34" charset="0"/>
                <a:ea typeface="Aptos" panose="020B0004020202020204" pitchFamily="34" charset="0"/>
              </a:rPr>
              <a:t>., (2016), some children who experience speech and language difficulties may experience other difficulties and challenges such as social isolation due to finding it difficult to express themselves effectively. The child may find it difficult to </a:t>
            </a:r>
            <a:endParaRPr lang="en-GB" sz="1400" dirty="0"/>
          </a:p>
        </p:txBody>
      </p:sp>
    </p:spTree>
    <p:extLst>
      <p:ext uri="{BB962C8B-B14F-4D97-AF65-F5344CB8AC3E}">
        <p14:creationId xmlns:p14="http://schemas.microsoft.com/office/powerpoint/2010/main" val="42589615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A9BD4B-129D-7F45-97AB-7BA001C8C132}"/>
              </a:ext>
            </a:extLst>
          </p:cNvPr>
          <p:cNvSpPr txBox="1"/>
          <p:nvPr/>
        </p:nvSpPr>
        <p:spPr>
          <a:xfrm>
            <a:off x="299803" y="179882"/>
            <a:ext cx="11572407" cy="6596678"/>
          </a:xfrm>
          <a:prstGeom prst="rect">
            <a:avLst/>
          </a:prstGeom>
          <a:noFill/>
        </p:spPr>
        <p:txBody>
          <a:bodyPr wrap="square" rtlCol="0">
            <a:spAutoFit/>
          </a:bodyPr>
          <a:lstStyle/>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express thoughts and understand others, making it hard to form friendships and navigate social situations, resulting in the child needing the speciality of a language unit or special school provision.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However, since the 1978 Warnock report, inclusion has been the avowed educational goal for children in the UK with special educational, medical or health needs (Education UK, no date; Armstrong and Squires, 2012). This is also supported by the Salamanca Statement (UNESCO, 1994) which called for all educational establishments to be inclusive (Centre for Studies on Inclusive Education, 2018). The demand for equal inclusion of all children in education refers to automatically advocating for more consideration of difference, inclusive education, and policies. This results in most children remaining in local mainstream schools with supporting provisions provided for them with additional funding and resourcing to be made available to ensure equal access to the curriculum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Smeets</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and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Roeleveld</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2016;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Crutchley</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2018; Welsh Government 2024).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However,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Crutchley</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(2018) states that due to the increase of children with Additional Learning Needs in mainstream settings, staff with no prior experience were given new complex roles and felt unprepared and ill-equipped to deal with the higher demand. The ALN and Education Tribunal (Wales) Act 2018 and ALN Transformation Programme reassures support for staff through training and children who need extra support (Welsh Government, 2022).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Drawing on Bronfenbrenner’s ecological system theory (1976) where a child is shaped by the immediate social system and wider communities and values over time, people’s experience of inclusion around disability may influence their feelings about inclusion (Bradbury and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Swailes</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2022, p. 22). Staff working in a setting such as Flying Start with adequate resources such as good links with a professional speech therapist may have a different view regarding inclusion to staff working in a funded non-maintained setting or a primary school sharing teachers assistants and limited links to professionals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Crutchley</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2018, p. 65).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91578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F277E1-551C-F9CC-3671-D823EA765E98}"/>
              </a:ext>
            </a:extLst>
          </p:cNvPr>
          <p:cNvSpPr txBox="1"/>
          <p:nvPr/>
        </p:nvSpPr>
        <p:spPr>
          <a:xfrm>
            <a:off x="254833" y="179882"/>
            <a:ext cx="11662347" cy="5317161"/>
          </a:xfrm>
          <a:prstGeom prst="rect">
            <a:avLst/>
          </a:prstGeom>
          <a:noFill/>
        </p:spPr>
        <p:txBody>
          <a:bodyPr wrap="square" rtlCol="0">
            <a:spAutoFit/>
          </a:bodyPr>
          <a:lstStyle/>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Unfortunately, speech and language delays can sometimes be mistaken for other developmental disorders and may lead to misdiagnosis and inappropriate intervention. The misdiagnosis may lead to levels of frustration, resulting in unacceptable behaviour in the setting or within the home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Smeets</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and </a:t>
            </a:r>
            <a:r>
              <a:rPr lang="en-GB" sz="1400" kern="100" dirty="0" err="1">
                <a:effectLst/>
                <a:highlight>
                  <a:srgbClr val="00FF00"/>
                </a:highlight>
                <a:latin typeface="Arial" panose="020B0604020202020204" pitchFamily="34" charset="0"/>
                <a:ea typeface="Aptos" panose="020B0004020202020204" pitchFamily="34" charset="0"/>
                <a:cs typeface="Times New Roman" panose="02020603050405020304" pitchFamily="18" charset="0"/>
              </a:rPr>
              <a:t>Roeleveld</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2016; Turner, 2017). According to Turner (2017), practitioners and parents may spend time focusing on behavioural difficulties without attempting firstly to alleviate the underlying cause. However, Madigan </a:t>
            </a:r>
            <a:r>
              <a:rPr lang="en-GB" sz="1400" i="1"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et al.,</a:t>
            </a: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 (2019) suggest a higher level of positive responsive behaviour and support from caregivers and practitioners can facilitate stronger language skills in children.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The speech and language therapist may suggest Makaton as an additional resource to help with communication difficulties. Gestures and signs are easier to learn than spoken words and this is proven in babies as they use gestures before they can speak to tell others what they want or need (The Children’s Trust, 2020).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Makaton is a unique language programme that uses signs, symbols, and speech to help children and adults communicate. Communication is one skill that is important in life from learning in a setting, asking for food or drink or during playtime and making friends (Makaton, 2023; BBC 2024).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According to Kate Duggan, BBC (2023), we all use gestures and other visual clues when communicating, but for children experiencing difficulties with expressive language, Makaton can give additional support and structure to enable communication without the need for the child to verbalise.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sz="1400" dirty="0">
                <a:effectLst/>
                <a:highlight>
                  <a:srgbClr val="00FF00"/>
                </a:highlight>
                <a:latin typeface="Arial" panose="020B0604020202020204" pitchFamily="34" charset="0"/>
                <a:ea typeface="Aptos" panose="020B0004020202020204" pitchFamily="34" charset="0"/>
              </a:rPr>
              <a:t>According to BBC (2023), Makaton enables communication and increases self-confidence, as it relieves the frustration of not being able to verbalise and communicate in the same way as others and encourages children to interact face-to-face (The Children’s Trust, 2020). While Wall (2011) suggests that replacing verbalisation with signs and pictures removes the need and desire to speak, </a:t>
            </a:r>
            <a:endParaRPr lang="en-GB" sz="1400" dirty="0"/>
          </a:p>
        </p:txBody>
      </p:sp>
    </p:spTree>
    <p:extLst>
      <p:ext uri="{BB962C8B-B14F-4D97-AF65-F5344CB8AC3E}">
        <p14:creationId xmlns:p14="http://schemas.microsoft.com/office/powerpoint/2010/main" val="6599443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EB73B5-21D3-F7DE-0236-D8B7673AADD8}"/>
              </a:ext>
            </a:extLst>
          </p:cNvPr>
          <p:cNvSpPr txBox="1"/>
          <p:nvPr/>
        </p:nvSpPr>
        <p:spPr>
          <a:xfrm>
            <a:off x="269823" y="194872"/>
            <a:ext cx="11647357" cy="6184065"/>
          </a:xfrm>
          <a:prstGeom prst="rect">
            <a:avLst/>
          </a:prstGeom>
          <a:noFill/>
        </p:spPr>
        <p:txBody>
          <a:bodyPr wrap="square" rtlCol="0">
            <a:spAutoFit/>
          </a:bodyPr>
          <a:lstStyle/>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however, Rust (2019) states the opposite and says that using gestures alongside verbalisation supports, encourages, and motivates the use of language by allowing the child to make connections.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This is achieved by speaking slowly and simplifying speech, giving instructions in an orderly manner and repeating words, and encouraging children to become successful communicators (The Children’s Trust, 2020). However, The Children’s Trust (2020) also suggests Makaton is not a practical means of interacting socially with new people because the communication partner must also have prior knowledge of Makaton.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It is not always easy to learn Makaton but if introduced at an early age it will be used collaboratively while communicating in conversations. Makaton can be used within a setting and ideally should be introduced within the home to increase accessibility, but this depends on parental support and the willingness to participate (Wall, 2011). Words, signs, and symbols are introduced gradually, beginning with words the child would use daily such as drink and biscuit, then progressively it may be introduced during carpet time and while singing in settings where all the children participate and becomes the norm of a daily routine (Rust, 2019; Meadowbank School, no date). The most important element of Makaton is a total communication approach. By using Makaton alongside spoken language the desired outcome is verbal communication (The Children’s Trust, 2020).</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sz="1400" dirty="0">
                <a:effectLst/>
                <a:highlight>
                  <a:srgbClr val="00FF00"/>
                </a:highlight>
                <a:latin typeface="Arial" panose="020B0604020202020204" pitchFamily="34" charset="0"/>
                <a:ea typeface="Aptos" panose="020B0004020202020204" pitchFamily="34" charset="0"/>
              </a:rPr>
              <a:t>Training and courses are available locally, but according to the National Association of Head Teachers (2024), this is not always available due to schools being in financial crisis. Peer and Reid (2021) state services sometimes are inequitable and inaccessible due to the support for children with speech, language and communication needs being planned and funded rather than what is needed based on what resources are available, leading to levels of variation across the country which is unacceptable. Vinales (2013) noted the number of service users with communication difficulties is increasing, therefore training for alternative communication such as Makaton is valuable and should be made available to all. The CBeebies television show “Mr Tumble” uses </a:t>
            </a:r>
            <a:endParaRPr lang="en-GB" sz="1400" dirty="0"/>
          </a:p>
        </p:txBody>
      </p:sp>
    </p:spTree>
    <p:extLst>
      <p:ext uri="{BB962C8B-B14F-4D97-AF65-F5344CB8AC3E}">
        <p14:creationId xmlns:p14="http://schemas.microsoft.com/office/powerpoint/2010/main" val="2867189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86A400-FB73-5B53-660C-5D7695592778}"/>
              </a:ext>
            </a:extLst>
          </p:cNvPr>
          <p:cNvSpPr txBox="1"/>
          <p:nvPr/>
        </p:nvSpPr>
        <p:spPr>
          <a:xfrm>
            <a:off x="254833" y="149902"/>
            <a:ext cx="11677337" cy="6168676"/>
          </a:xfrm>
          <a:prstGeom prst="rect">
            <a:avLst/>
          </a:prstGeom>
          <a:noFill/>
        </p:spPr>
        <p:txBody>
          <a:bodyPr wrap="square" rtlCol="0">
            <a:spAutoFit/>
          </a:bodyPr>
          <a:lstStyle/>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Makaton signing. This is a great place to start learning Makaton signs. There are also many websites available on YouTube for free offering support for children and adults to learn and make it fun along the process.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To conclude, early diagnosis and intervention in speech and language disorders are crucial because they can significantly impact a child’s development. Addressing these issues early can prevent potential academic, social, and emotional challenges later in life. Early intervention maximises the effectiveness of therapies and enhances a child’s ability to communicate effectively, fostering better overall development. Regardless of the disability, every child has the right to live a full and decent life with dignity.</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highlight>
                  <a:srgbClr val="00FF00"/>
                </a:highlight>
                <a:latin typeface="Arial" panose="020B0604020202020204" pitchFamily="34" charset="0"/>
                <a:ea typeface="Aptos" panose="020B0004020202020204" pitchFamily="34" charset="0"/>
                <a:cs typeface="Times New Roman" panose="02020603050405020304" pitchFamily="18" charset="0"/>
              </a:rPr>
              <a:t>Thank you all for listening. Does anyone have any questions?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fontAlgn="base">
              <a:lnSpc>
                <a:spcPct val="150000"/>
              </a:lnSpc>
              <a:spcAft>
                <a:spcPts val="800"/>
              </a:spcAft>
            </a:pPr>
            <a:r>
              <a:rPr lang="en-GB" sz="1400" kern="0" dirty="0">
                <a:solidFill>
                  <a:srgbClr val="000000"/>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Amanda - Eira, you mentioned misdiagnosis, what future disadvantages may this cause the child?</a:t>
            </a:r>
            <a:endParaRPr lang="en-GB" sz="14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fontAlgn="base">
              <a:lnSpc>
                <a:spcPct val="150000"/>
              </a:lnSpc>
              <a:spcAft>
                <a:spcPts val="800"/>
              </a:spcAft>
            </a:pPr>
            <a:r>
              <a:rPr lang="en-GB" sz="14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The child may experience academic struggles in primary and secondary school in areas such as reading and writing (Miller </a:t>
            </a:r>
            <a:r>
              <a:rPr lang="en-GB" sz="1400" i="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et al., </a:t>
            </a:r>
            <a:r>
              <a:rPr lang="en-GB" sz="14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2019; Wren </a:t>
            </a:r>
            <a:r>
              <a:rPr lang="en-GB" sz="1400" i="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et al., </a:t>
            </a:r>
            <a:r>
              <a:rPr lang="en-GB" sz="14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2021). However, research by </a:t>
            </a:r>
            <a:r>
              <a:rPr lang="en-GB" sz="1400" kern="0" dirty="0" err="1">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Ebbelse</a:t>
            </a:r>
            <a:r>
              <a:rPr lang="en-GB" sz="14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 </a:t>
            </a:r>
            <a:r>
              <a:rPr lang="en-GB" sz="1400" i="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et al., </a:t>
            </a:r>
            <a:r>
              <a:rPr lang="en-GB" sz="14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(2019) found that the best suggestion for supporting children with communication difficulties such as verbal dyspraxia, is to not correct but instead to model language to support and minimise the effects that difficulties may have on the child. Effective and appropriate early interventions and therapy may prevent educational and social needs in the future and similarly, McKean </a:t>
            </a:r>
            <a:r>
              <a:rPr lang="en-GB" sz="1400" i="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et al., </a:t>
            </a:r>
            <a:r>
              <a:rPr lang="en-GB" sz="14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(2017) state it could prevent underachieving academically compared to peers. Therefore, appropriate interventions are crucial.</a:t>
            </a:r>
            <a:endParaRPr lang="en-GB" sz="14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fontAlgn="base">
              <a:lnSpc>
                <a:spcPct val="150000"/>
              </a:lnSpc>
              <a:spcAft>
                <a:spcPts val="800"/>
              </a:spcAft>
            </a:pPr>
            <a:r>
              <a:rPr lang="en-GB" sz="1400" kern="0" dirty="0">
                <a:solidFill>
                  <a:srgbClr val="000000"/>
                </a:solidFill>
                <a:effectLst/>
                <a:highlight>
                  <a:srgbClr val="FF00FF"/>
                </a:highlight>
                <a:latin typeface="Arial" panose="020B0604020202020204" pitchFamily="34" charset="0"/>
                <a:ea typeface="Times New Roman" panose="02020603050405020304" pitchFamily="18" charset="0"/>
                <a:cs typeface="Times New Roman" panose="02020603050405020304" pitchFamily="18" charset="0"/>
              </a:rPr>
              <a:t>Lindsay – Eira, you mentioned Health Visitors. How would the health visitor help children and families living with verbal dyspraxia?</a:t>
            </a:r>
            <a:endParaRPr lang="en-GB" sz="14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sz="1400" kern="0" dirty="0">
                <a:solidFill>
                  <a:srgbClr val="000000"/>
                </a:solidFill>
                <a:effectLst/>
                <a:highlight>
                  <a:srgbClr val="00FF00"/>
                </a:highlight>
                <a:latin typeface="Arial" panose="020B0604020202020204" pitchFamily="34" charset="0"/>
                <a:ea typeface="Times New Roman" panose="02020603050405020304" pitchFamily="18" charset="0"/>
              </a:rPr>
              <a:t>The health visitor will offer support, and advice and give guidance to parents with any concerns based on evidence. Developing a good relationship with parents is a priority as parents know the child best. When a speech and language delay is identified, a referral is made to specialists when appropriate and continued contribution to the statutory assessment process is followed. </a:t>
            </a:r>
            <a:endParaRPr lang="en-GB" sz="1400" dirty="0"/>
          </a:p>
        </p:txBody>
      </p:sp>
    </p:spTree>
    <p:extLst>
      <p:ext uri="{BB962C8B-B14F-4D97-AF65-F5344CB8AC3E}">
        <p14:creationId xmlns:p14="http://schemas.microsoft.com/office/powerpoint/2010/main" val="9165064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EA3C2A-AD21-7694-7886-7C9C0B04CDB2}"/>
              </a:ext>
            </a:extLst>
          </p:cNvPr>
          <p:cNvSpPr txBox="1"/>
          <p:nvPr/>
        </p:nvSpPr>
        <p:spPr>
          <a:xfrm>
            <a:off x="254833" y="194872"/>
            <a:ext cx="11692328" cy="4469557"/>
          </a:xfrm>
          <a:prstGeom prst="rect">
            <a:avLst/>
          </a:prstGeom>
          <a:noFill/>
        </p:spPr>
        <p:txBody>
          <a:bodyPr wrap="square" rtlCol="0">
            <a:spAutoFit/>
          </a:bodyPr>
          <a:lstStyle/>
          <a:p>
            <a:pPr fontAlgn="base">
              <a:lnSpc>
                <a:spcPct val="150000"/>
              </a:lnSpc>
              <a:spcAft>
                <a:spcPts val="800"/>
              </a:spcAft>
            </a:pPr>
            <a:r>
              <a:rPr lang="en-GB" sz="18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However, the report by Curran (2020) highlighted accessing health visitors is difficult at times and the process can be too lengthy causing a delay in receiving the required advice.</a:t>
            </a:r>
            <a:endParaRPr lang="en-GB" sz="18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fontAlgn="base">
              <a:lnSpc>
                <a:spcPct val="107000"/>
              </a:lnSpc>
              <a:spcAft>
                <a:spcPts val="800"/>
              </a:spcAft>
            </a:pPr>
            <a:r>
              <a:rPr lang="en-GB" sz="1800" kern="0" dirty="0">
                <a:solidFill>
                  <a:srgbClr val="000000"/>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fontAlgn="base">
              <a:lnSpc>
                <a:spcPct val="107000"/>
              </a:lnSpc>
              <a:spcAft>
                <a:spcPts val="800"/>
              </a:spcAft>
            </a:pPr>
            <a:r>
              <a:rPr lang="en-GB" sz="1800" kern="0" dirty="0">
                <a:solidFill>
                  <a:srgbClr val="000000"/>
                </a:solidFill>
                <a:effectLst/>
                <a:highlight>
                  <a:srgbClr val="FF00FF"/>
                </a:highlight>
                <a:latin typeface="Arial" panose="020B0604020202020204" pitchFamily="34" charset="0"/>
                <a:ea typeface="Times New Roman" panose="02020603050405020304" pitchFamily="18" charset="0"/>
                <a:cs typeface="Times New Roman" panose="02020603050405020304" pitchFamily="18" charset="0"/>
              </a:rPr>
              <a:t>Thank you, Eira.</a:t>
            </a:r>
            <a:endParaRPr lang="en-GB" sz="18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fontAlgn="base">
              <a:lnSpc>
                <a:spcPct val="107000"/>
              </a:lnSpc>
              <a:spcAft>
                <a:spcPts val="800"/>
              </a:spcAft>
            </a:pPr>
            <a:r>
              <a:rPr lang="en-GB" sz="1800" kern="0" dirty="0">
                <a:solidFill>
                  <a:srgbClr val="000000"/>
                </a:solidFill>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rPr>
              <a:t> </a:t>
            </a:r>
            <a:endParaRPr lang="en-GB" sz="18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fontAlgn="base">
              <a:lnSpc>
                <a:spcPct val="150000"/>
              </a:lnSpc>
              <a:spcAft>
                <a:spcPts val="800"/>
              </a:spcAft>
            </a:pPr>
            <a:r>
              <a:rPr lang="en-GB" sz="1800" kern="0" dirty="0">
                <a:solidFill>
                  <a:srgbClr val="000000"/>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That concludes today's online seminar on Additional Learning Needs. I hope that you have found the presentations informative and may I take this opportunity to thank you all for your contributions and attendance.</a:t>
            </a:r>
            <a:endParaRPr lang="en-GB" sz="18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fontAlgn="base">
              <a:lnSpc>
                <a:spcPct val="150000"/>
              </a:lnSpc>
              <a:spcAft>
                <a:spcPts val="800"/>
              </a:spcAft>
            </a:pPr>
            <a:r>
              <a:rPr lang="en-GB" sz="1800" kern="0" dirty="0">
                <a:solidFill>
                  <a:srgbClr val="000000"/>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fontAlgn="base">
              <a:lnSpc>
                <a:spcPct val="150000"/>
              </a:lnSpc>
              <a:spcAft>
                <a:spcPts val="800"/>
              </a:spcAft>
            </a:pPr>
            <a:r>
              <a:rPr lang="en-GB" sz="1800" kern="0" dirty="0">
                <a:solidFill>
                  <a:srgbClr val="000000"/>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Goodbye!</a:t>
            </a:r>
            <a:endParaRPr lang="en-GB" sz="18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70515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ef0f3c131d355f4ebaced96728ad2996">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9b87a1a757493e7eb4583b80c4c572ee"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SearchProperties" minOccurs="0"/>
                <xsd:element ref="ns4:_activity" minOccurs="0"/>
                <xsd:element ref="ns4:MediaServiceAutoTags" minOccurs="0"/>
                <xsd:element ref="ns4:MediaServiceObjectDetectorVersions" minOccurs="0"/>
                <xsd:element ref="ns4:MediaServiceGenerationTime" minOccurs="0"/>
                <xsd:element ref="ns4:MediaServiceEventHashCode"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ADC5B711-C770-4F7F-B0C1-7F4B54915BC1}">
  <ds:schemaRefs>
    <ds:schemaRef ds:uri="http://schemas.microsoft.com/sharepoint/v3/contenttype/forms"/>
  </ds:schemaRefs>
</ds:datastoreItem>
</file>

<file path=customXml/itemProps2.xml><?xml version="1.0" encoding="utf-8"?>
<ds:datastoreItem xmlns:ds="http://schemas.openxmlformats.org/officeDocument/2006/customXml" ds:itemID="{D611802D-BEA5-4960-A62B-82304648E6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1f81f1-dbc4-4122-adb0-1c0e154b8134"/>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D307BD1-4DD5-4554-AED6-1ADF3123D68C}">
  <ds:schemaRefs>
    <ds:schemaRef ds:uri="http://www.w3.org/XML/1998/namespace"/>
    <ds:schemaRef ds:uri="461f81f1-dbc4-4122-adb0-1c0e154b8134"/>
    <ds:schemaRef ds:uri="http://purl.org/dc/terms/"/>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a450a3cc-050d-4aca-8a4e-543025a63de0"/>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2969</TotalTime>
  <Words>9788</Words>
  <Application>Microsoft Office PowerPoint</Application>
  <PresentationFormat>Widescreen</PresentationFormat>
  <Paragraphs>189</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Lindsay Turner (2216886)</dc:creator>
  <cp:lastModifiedBy>Lindsay Turner (2216886)</cp:lastModifiedBy>
  <cp:revision>1</cp:revision>
  <dcterms:created xsi:type="dcterms:W3CDTF">2024-05-11T11:19:16Z</dcterms:created>
  <dcterms:modified xsi:type="dcterms:W3CDTF">2024-05-14T18:41:02Z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