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256" r:id="rId2"/>
    <p:sldId id="258" r:id="rId3"/>
    <p:sldId id="260" r:id="rId4"/>
    <p:sldId id="261" r:id="rId5"/>
    <p:sldId id="262" r:id="rId6"/>
    <p:sldId id="263" r:id="rId7"/>
    <p:sldId id="264" r:id="rId8"/>
    <p:sldId id="265" r:id="rId9"/>
    <p:sldId id="266" r:id="rId10"/>
    <p:sldId id="267" r:id="rId11"/>
    <p:sldId id="268" r:id="rId12"/>
    <p:sldId id="269" r:id="rId13"/>
    <p:sldId id="270"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0" d="100"/>
          <a:sy n="150" d="100"/>
        </p:scale>
        <p:origin x="288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Welcome. Students have the completed SQL files. The purpose is to understand and explain the design process, not to type every statement. Use the simplified pack and library_part_a_simple database. This example uses a different scenario from the assessed StarTrack Fitness system. Photograph: CHUTTERSNAP, Unsplash, https://unsplash.com/photos/sXyrbN3c7J4.</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students to identify Book, BookCopy, Borrower, Loan and Author before revealing the next slide. Publisher and Category describe the catalogue. Explain that a loan is an event with its own dates, so it deserves its own table. The example assumes one publisher and one category for each catalogue Book record. A richer catalogue might model editions or several categories separately. These are modeling assumptions, not universal library rules.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All values come from 02_sample_data.sql. Explain that copy 504 initially has an open loan while copy 503 is initially available. Recording a single availability field on Book would not tell us which physical copy is available. Ask: if one copy needs repair, should every copy of that title become unavailable? Expected answer: no. The table displays selected facts only, not every attribute. Do not suggest that price is tracked individually per copy in this design.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Draw the ERD with students rather than presenting every column at once. Mark the primary and foreign keys. BookAuthor has two required parents, Book and Author. A Book or Author can exist with no BookAuthor rows in this implementation. The database does not enforce that every book has at least one author. The BookCopy–Loan relationship allows historical loans, while a separate unique constraint limits open loans. AuditLog is introduced in session 2 and is a technical audit table with no borrower foreign key.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why book_id alone cannot be the primary key: book 101 has two authors. Ask why author_id alone cannot be the primary key: author 1 wrote more than one book. Only the pair identifies the relationship. The ellipsis means omitted code and is not executable SQL. Students should run the supplied file, not this excerpt. Emphasize that both columns are simultaneously part of the composite primary key and separate foreign keys.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Describe an update anomaly: if Aisha has five loans and her email appears on five rows, a partial update can leave two different emails. For first normal form, keep one value per attribute for the chosen domain and represent repeated authors as separate relationship rows. Splitting a table alone does not prove all normal forms. The following slide connects the design to functional dependencies.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the conditions in sequence: 2NF assumes 1NF and excludes partial dependencies of non-prime attributes on candidate keys. 3NF assumes 2NF and addresses inappropriate transitive dependencies. In BookAuthor, the pair (book_id, author_id) identifies a relationship, but author_name would depend only on author_id. It therefore belongs in Author. In Book, publisher_id identifies a Publisher, whose city depends on publisher_id, so city belongs in Publisher. These are classroom explanations for the stated dependencies. Formal normalization should consider all candidate keys and business assumptions. A single-column primary key does not automatically establish 3NF.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01_schema.sql, Borrower. Point out that NOT NULL does not by itself reject an empty string or spaces. The CHECK on CHAR_LENGTH(TRIM(borrower_name)) provides that extra rule. The email check only looks for an @ after the first character and is not full email validation. AUTO_INCREMENT values are identifiers, not a gap-free count of records. Gaps can occur after a delete or rollback. The table is an excerpt, so use the supplied script to execute it.</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that the referenced ID must exist, but a foreign key cannot tell us that a copy is in Good condition. That cross-table business rule is handled by a supplied trigger. ON DELETE RESTRICT protects loan history by rejecting deletion of a borrower with dependent loan records. For nullable UNIQUE columns, MySQL permits multiple NULL values. This matters for the open_copy_id safeguard introduced shortly. CHECK can evaluate UNKNOWN for NULL, so NOT NULL remains a separate requirement where a value is mandatory.</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Ask which date can be unknown when a loan starts: returned_date. NULL represents missing or not-yet-known information rather than an empty string or zero. WHERE returned_date = NULL will not behave as intended; use IS NULL. Loan has its own primary key because a borrower can borrow the same copy more than once on different dates. The separate return-date CHECK prevents a return before loan_date.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the rule visually through the three rows. MySQL computes open_copy_id from returned_date and copy_id. The application does not type a value into that generated column. Multiple NULL values can exist in a unique index, but two non-null 501 values cannot. The third row is a hypothetical attempted row, not a claim that it exists in the sample. This safeguard is provided in 01_schema.sql. Students need to explain the rule rather than memorize the generated-column syntax. Optional reference material covers the extra integrity triggers.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Allow 20–25 minutes including support. Confirm the database exists and students are using the same connection. Run parents before children because foreign keys require parent rows. The scripts already use this order. Setup is intended for a fresh database and does not drop existing databases. Repeating CREATE TABLE unchanged gives an object-already-exists error. The seed data contains 56 rows across eight core tables. AuditLog does not exist until 03_programming.sql, and auditing starts after the seed data.</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Allow students to trace one output row through all four tables. SELECT chooses the displayed columns. JOIN connects the related rows. ON matches their keys. WHERE filters to open loans due before the fixed reporting date. The fixed date makes the demonstration repeatable, unlike CURRENT_DATE. Ask why we need BookCopy: Loan records the physical copy, and BookCopy points to the title. The query initially returns two rows, for loans 1001 and 1007, but does not specify a result order.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Begin by defining the terms before showing syntax. A transaction is a unit of work, not a stored object like a table or routine. A stored function returns a scalar value in this example. A procedure may return result sets and OUT parameters and does not have a RETURNS clause. This explanation does not imply every stored function is read-only; our specific audit function is NO SQL. Sources: supplied 03_programming.sql and MySQL manual https://dev.mysql.com/doc/refman/8.4/en/create-procedure.html.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example ID 6 is illustrative. Use the actual ID returned during the class. audit_id is the audit row’s own primary key. borrower_id intentionally has no foreign key so DELETE auditing can preserve an identifier after the borrower row has gone. The nullable old/new columns are useful because INSERT has no old row and DELETE has no new row. USER() identifies the connection account rather than a website login. The three triggers fill this table automatically. This is transactional audit history, not an immutable failed-attempt security log.</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is the actual simplified function with line breaks adjusted for readability. DELIMITER $$ must already be active when defining it, as shown on the later delimiter slide and in 03_programming.sql. Creating a function stores its definition; it does not call the function. Run the SELECT only after installing file 03. The p_ prefix is a naming convention for parameters, not special MySQL syntax. CONCAT is built in; fn_audit_summary is the custom stored function students are learning to create. Source: https://dev.mysql.com/doc/refman/8.4/en/create-procedure.html.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Keep this short in the main lecture. DETERMINISTIC and NO SQL are declarations about behavior, not mechanisms that rewrite the function or make it safe automatically. The current audit function genuinely fits both declarations. INVOKER does not grant privileges to a user. Trigger execution has its own definer security context, so a trigger calling an invoker routine does not turn all privilege checks into the website user’s privileges. For the introductory exercise, use the approved classroom account and do not turn this into a permissions lecture. Source: https://dev.mysql.com/doc/refman/8.4/en/stored-objects-security.html.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is an illustration of punctuation, not an extra procedure to install. Read the boundaries aloud: client delimiter changes; one CREATE PROCEDURE definition begins; two inner statements end with semicolons; END$$ completes the definition; delimiter returns to semicolon. In the supplied script, the delimiter changes once around all routines and triggers. A one-line function could be defined without changing the delimiter, but the same delimiter convention keeps this installation file consistent. Source: https://dev.mysql.com/doc/refman/8.4/en/stored-programs-defining.html.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Walk through this from top to bottom. The trigger has a name, attaches to a table event and has a body that inserts into AuditLog. It runs for direct INSERT statements as well as inserts inside our procedure. FOR EACH ROW matters for multi-row inserts: each inserted borrower gets a separate audit record. AFTER means after the row operation succeeds, within the same transaction; it does not mean after COMMIT. A trigger has no separate COMMIT here. If the surrounding transaction rolls back, the audit write rolls back too. Source: supplied 03_programming.sql and https://dev.mysql.com/doc/refman/8.4/en/trigger-syntax.html.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Use Class Reader changing to Updated Reader. OLD.borrower_name is Class Reader and NEW.borrower_name is Updated Reader. For an INSERT, old_name remains NULL in AuditLog because there was no old row. For DELETE, new_name remains NULL. The simple UPDATE trigger records every row-level update event, including an update that sets the same values. It does not filter no-op changes. That is an intentional simplification and is different from the earlier full version. Source: https://dev.mysql.com/doc/refman/8.4/en/trigger-syntax.html.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Confirm files 01 and 02 have already completed. The programming file creates AuditLog, one function, three audit triggers and five procedures. File 01 already supplied three integrity triggers, so the whole database has six triggers. Existing seed rows do not suddenly acquire audit records when triggers are created later. Run SELECT COUNT(*) FROM AuditLog to confirm zero before the class demonstrations. If function creation is denied by server policy, use the institution’s approved database setup rather than changing global server settings during class.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slide shows the procedure interface; the following slides explain the body. Say: give the procedure a name and email, then receive the generated borrower ID. The @reader variable belongs to the session/connection. p_borrower_id is an OUT parameter in the procedure. v_id, used in other routines, is a locally declared variable. Do not confuse these naming conventions. Students should remain in the same connection for their demonstrations. Source: 03_programming.sql and https://dev.mysql.com/doc/refman/8.4/en/create-procedure.html.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Do not execute the ellipsis. DECLARE installs the handler; it does not execute ROLLBACK during the successful path. SQLEXCEPTION covers SQL exceptions. EXIT means execution leaves the procedure’s block after the handler. RESIGNAL reports the error instead of pretending the operation succeeded. SET clears the OUT parameter locally, but verification should inspect tables, not rely on OUT values after a failed CALL. The full code initializes the output before starting the transaction. LAST_INSERT_ID() here refers to the borrower insert, not the audit ID inserted by the trigger: MySQL restores LAST_INSERT_ID state when a trigger ends. Sources: https://dev.mysql.com/doc/refman/8.4/en/declare-handler.html and https://dev.mysql.com/doc/refman/8.4/en/stored-routines-last-insert-id.html.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Open 03_programming.sql and point to the actual SELECT, UPDATE and DELETE statements. Do not read every line aloud. READ uses START TRANSACTION READ ONLY and COMMIT for a consistent teaching pattern; a single SELECT would not always require an explicit transaction in application code. UPDATE and DELETE use SELECT ... INTO ... FOR UPDATE to check existence and protect the row while changing it. The NOT FOUND handler leaves v_id NULL, then SIGNAL reports the missing borrower. A no-op update is still a valid operation. These procedures must be called independently outside an existing transaction. The optional reference slides explain the locking syntax.</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Allow 10–15 minutes. Use the provided @reader variable rather than assuming a particular ID. The borrower can be deleted because they have no loans. The AuditLog borrower_id has no FK, allowing history to survive deletion. Check the rows by borrower_id and order by audit_id. Ask why a simple SELECT does not produce another audit row: no trigger for SELECT exists here. The initial five borrowers remain, there are still eight loans, and AuditLog contains three rows after this sequence on a fresh run.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atomicity using the actual business requirement chosen for this demonstration. It is valid for other systems to allow registration without a loan, but this operation intentionally treats the two steps as one request. BEGIN and END are code-block boundaries. START TRANSACTION opens the unit of work. COMMIT makes it durable; ROLLBACK undoes its uncommitted transactional writes. The Borrower trigger inserts an audit row during step 1 and that write belongs to the same transaction. Sources: 03_programming.sql and https://dev.mysql.com/doc/refman/8.4/en/commit.html.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This is the transaction body from the actual procedure. Show its handler in 03_programming.sql without asking students to retype it. Ask where the borrower ID came from and where it is reused. Explain why we insert directly instead of calling sp_borrower_create: that procedure owns and commits its transaction. MySQL does not support nested transactions by issuing another START TRANSACTION; a new start can commit the pending transaction. The outer operation would lose atomicity. Sources: supplied SQL and https://dev.mysql.com/doc/refman/8.4/en/implicit-commit.html.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Pause for prediction before running. The sample copy is in Good condition and has no open loan. Both writes succeed and COMMIT is reached. The borrower insert adds one audit row; this simplified pack does not audit the Loan insert. A rollback issued after the procedure has committed cannot undo this completed transaction. Use the verification SELECT in block 4 to show the connected borrower and loan. Current totals are six borrowers and nine loans. Do not rely on fixed AUTO_INCREMENT values.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order matters. Block 5a saves the audit count. Run only the failing CALL in 5b so the expected error does not prevent manual inspection. Then select and run 5c. The first insert and its audit trigger succeed provisionally, but the second insert violates uq_loan_open_copy. The EXIT handler rolls back the whole transaction and rethrows error 1062. Verification must show zero borrowers with rollback@example.test, equal before/after audit counts, and the existing open loan still 1001. Rollback does not remove previously committed data. Gaps in generated IDs do not indicate failure to roll back.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Explain AFTER UPDATE carefully: the trigger runs after the row update, before the eventual COMMIT or ROLLBACK. Show the pending audit record, then run the verification queries in the supplied block. Both Borrower and AuditLog use InnoDB, so both changes roll back. This audit supports committed history, but it is not a permanent record of failed or rolled-back attempts. Do not call a transaction-owning stored procedure in the middle of this manual transaction. Source: https://dev.mysql.com/doc/refman/8.4/en/trigger-syntax.html.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Error codes in the supplied script are 1062, 3819, 1451 and 1644 respectively. Block 8 temporarily inserts a free book and rolls it back, so it should not leave book 999 in the table. Do not call a test passed merely because some error occurred: inspect whether the intended constraint or validation rule caused it. Final totals after the full demonstration remain six borrowers, nine loans and four audit rows. This is a focused test sample. Students should add tests for the particular rules and requirements in their own coursework.</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Distinguish this secondary performance index from the PK/UNIQUE indexes already used to protect data. MySQL may also create indexes needed for foreign keys. Do not create duplicates just to increase the number of indexes. The second provided index, (borrower_id, loan_date), supports borrower history filtered by borrower and ranged or ordered by date. Index choice depends on workload and data distribution. A small table can be faster to scan. Source: 05_indexes_tutor_demo.sql and https://dev.mysql.com/doc/refman/8.4/en/multiple-column-indexes.html.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Begin with the real Loan table. Its small row count may cause a scan even after adding an index. Then run the supplied larger-data experiment without teaching the digit generator. It is a separate synthetic measurement table, not part of the normalized library business model. For borrower 42 and the specified 2025 date range, the supplied dataset should yield five matches before and after. Actual plans and timings depend on server conditions. EXPLAIN ANALYZE runs the SELECT. Save actual outputs; do not invent speedup figures or call estimates measured timings. The original and indexed query must return the same results. Source: https://dev.mysql.com/doc/refman/8.4/en/explain.html.</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library is a separate worked example, not a converted StarTrack answer. StarTrack-specific branches, membership plans, trainers, scheduled classes, capacity/bookings, equipment maintenance and feedback require their own analysis. Do not transplant BookCopy rules blindly into class capacity or membership rules. Students should consult the actual assessment brief for submission format and criteria, including the ERD export, SQL and report. The accompanying simplified notes provide the coverage checklist. Academic sources should support discussion, using the required IEEE style.</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7E1B22F6-6EFD-4055-8CC2-4772E30E2873}"/>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2" name="Subtitle">
            <a:extLst>
              <a:ext uri="{FF2B5EF4-FFF2-40B4-BE49-F238E27FC236}">
                <a16:creationId xmlns:a16="http://schemas.microsoft.com/office/drawing/2014/main" id="{D0E6F843-4286-4CF3-BA7D-0FF0B443904F}"/>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6153FC89-5FEE-4B17-8C16-BBF8389CAEA4}"/>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08794B86-A5BE-4120-8A43-BA507457BBC1}"/>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2" name="Body">
            <a:extLst>
              <a:ext uri="{FF2B5EF4-FFF2-40B4-BE49-F238E27FC236}">
                <a16:creationId xmlns:a16="http://schemas.microsoft.com/office/drawing/2014/main" id="{7526527C-5CF5-4A47-94CE-9065C86E6927}"/>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2C20FE0E-D918-483E-8D20-D782C3AF3393}"/>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2" name="Left column">
            <a:extLst>
              <a:ext uri="{FF2B5EF4-FFF2-40B4-BE49-F238E27FC236}">
                <a16:creationId xmlns:a16="http://schemas.microsoft.com/office/drawing/2014/main" id="{ACC189CF-50CC-4679-A73D-56D25BB4F60A}"/>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
        <p:nvSpPr>
          <p:cNvPr id="3" name="Right column">
            <a:extLst>
              <a:ext uri="{FF2B5EF4-FFF2-40B4-BE49-F238E27FC236}">
                <a16:creationId xmlns:a16="http://schemas.microsoft.com/office/drawing/2014/main" id="{17437D8D-D230-4755-A7E2-CD24102AD800}"/>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3D8375B2-BC03-4004-800B-257DC04AF978}"/>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2" name="Left column">
            <a:extLst>
              <a:ext uri="{FF2B5EF4-FFF2-40B4-BE49-F238E27FC236}">
                <a16:creationId xmlns:a16="http://schemas.microsoft.com/office/drawing/2014/main" id="{5D608ED3-FB90-4347-A236-C34E811032BC}"/>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page">
            <a:extLst>
              <a:ext uri="{FF2B5EF4-FFF2-40B4-BE49-F238E27FC236}">
                <a16:creationId xmlns:a16="http://schemas.microsoft.com/office/drawing/2014/main" id="{58680F6E-7564-454C-9E63-6E0DAC0A7910}"/>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01</a:t>
            </a:r>
          </a:p>
        </p:txBody>
      </p:sp>
      <p:pic>
        <p:nvPicPr>
          <p:cNvPr id="2" name="Picture 1">
            <a:extLst>
              <a:ext uri="{FF2B5EF4-FFF2-40B4-BE49-F238E27FC236}">
                <a16:creationId xmlns:a16="http://schemas.microsoft.com/office/drawing/2014/main" id="{137EB4DB-F770-4665-9A99-965F236E29F6}"/>
              </a:ext>
            </a:extLst>
          </p:cNvPr>
          <p:cNvPicPr>
            <a:picLocks noChangeAspect="1"/>
          </p:cNvPicPr>
          <p:nvPr/>
        </p:nvPicPr>
        <p:blipFill>
          <a:blip r:embed="rId3"/>
          <a:srcRect t="2882" b="2882"/>
          <a:stretch>
            <a:fillRect/>
          </a:stretch>
        </p:blipFill>
        <p:spPr>
          <a:xfrm>
            <a:off x="7334250" y="0"/>
            <a:ext cx="4857750" cy="6858000"/>
          </a:xfrm>
          <a:prstGeom prst="rect">
            <a:avLst/>
          </a:prstGeom>
        </p:spPr>
      </p:pic>
      <p:sp>
        <p:nvSpPr>
          <p:cNvPr id="3" name="cover-title">
            <a:extLst>
              <a:ext uri="{FF2B5EF4-FFF2-40B4-BE49-F238E27FC236}">
                <a16:creationId xmlns:a16="http://schemas.microsoft.com/office/drawing/2014/main" id="{990C154A-CEE8-4E57-A11C-FA9C6369EA86}"/>
              </a:ext>
            </a:extLst>
          </p:cNvPr>
          <p:cNvSpPr>
            <a:spLocks noGrp="1"/>
          </p:cNvSpPr>
          <p:nvPr/>
        </p:nvSpPr>
        <p:spPr>
          <a:xfrm>
            <a:off x="609600" y="1714500"/>
            <a:ext cx="6286500" cy="1809750"/>
          </a:xfrm>
          <a:prstGeom prst="rect">
            <a:avLst/>
          </a:prstGeom>
          <a:noFill/>
          <a:ln w="0">
            <a:noFill/>
          </a:ln>
        </p:spPr>
        <p:txBody>
          <a:bodyPr wrap="square" lIns="0" tIns="0" rIns="0" bIns="0" anchor="t">
            <a:noAutofit/>
          </a:bodyPr>
          <a:lstStyle>
            <a:defPPr>
              <a:defRPr sz="5100" b="1">
                <a:solidFill>
                  <a:srgbClr val="172E35"/>
                </a:solidFill>
                <a:latin typeface="Arial"/>
                <a:ea typeface="Arial"/>
                <a:cs typeface="Arial"/>
              </a:defRPr>
            </a:defPPr>
          </a:lstStyle>
          <a:p>
            <a:pPr>
              <a:lnSpc>
                <a:spcPct val="112000"/>
              </a:lnSpc>
              <a:buNone/>
              <a:defRPr sz="5100" b="1">
                <a:solidFill>
                  <a:srgbClr val="172E35"/>
                </a:solidFill>
                <a:latin typeface="Arial"/>
                <a:ea typeface="Arial"/>
                <a:cs typeface="Arial"/>
              </a:defRPr>
            </a:pPr>
            <a:r>
              <a:rPr sz="5100" b="1">
                <a:solidFill>
                  <a:srgbClr val="172E35"/>
                </a:solidFill>
                <a:latin typeface="Arial"/>
                <a:ea typeface="Arial"/>
                <a:cs typeface="Arial"/>
              </a:rPr>
              <a:t>Library database</a:t>
            </a:r>
          </a:p>
          <a:p>
            <a:pPr>
              <a:lnSpc>
                <a:spcPct val="112000"/>
              </a:lnSpc>
              <a:buNone/>
              <a:defRPr sz="5100" b="1">
                <a:solidFill>
                  <a:srgbClr val="172E35"/>
                </a:solidFill>
                <a:latin typeface="Arial"/>
                <a:ea typeface="Arial"/>
                <a:cs typeface="Arial"/>
              </a:defRPr>
            </a:pPr>
            <a:r>
              <a:rPr sz="5100" b="1">
                <a:solidFill>
                  <a:srgbClr val="172E35"/>
                </a:solidFill>
                <a:latin typeface="Arial"/>
                <a:ea typeface="Arial"/>
                <a:cs typeface="Arial"/>
              </a:rPr>
              <a:t>practical</a:t>
            </a:r>
          </a:p>
        </p:txBody>
      </p:sp>
      <p:sp>
        <p:nvSpPr>
          <p:cNvPr id="4" name="cover-subtitle">
            <a:extLst>
              <a:ext uri="{FF2B5EF4-FFF2-40B4-BE49-F238E27FC236}">
                <a16:creationId xmlns:a16="http://schemas.microsoft.com/office/drawing/2014/main" id="{735C3ED1-87CD-4B87-B2BB-43E779DE3C4A}"/>
              </a:ext>
            </a:extLst>
          </p:cNvPr>
          <p:cNvSpPr>
            <a:spLocks noGrp="1"/>
          </p:cNvSpPr>
          <p:nvPr/>
        </p:nvSpPr>
        <p:spPr>
          <a:xfrm>
            <a:off x="609600" y="3790950"/>
            <a:ext cx="6000750" cy="952500"/>
          </a:xfrm>
          <a:prstGeom prst="rect">
            <a:avLst/>
          </a:prstGeom>
          <a:noFill/>
          <a:ln w="0">
            <a:noFill/>
          </a:ln>
        </p:spPr>
        <p:txBody>
          <a:bodyPr wrap="square" lIns="0" tIns="0" rIns="0" bIns="0" anchor="t">
            <a:noAutofit/>
          </a:bodyPr>
          <a:lstStyle>
            <a:defPPr>
              <a:defRPr sz="2400" b="0">
                <a:solidFill>
                  <a:srgbClr val="087C83"/>
                </a:solidFill>
                <a:latin typeface="Arial"/>
                <a:ea typeface="Arial"/>
                <a:cs typeface="Arial"/>
              </a:defRPr>
            </a:defPPr>
          </a:lstStyle>
          <a:p>
            <a:pPr>
              <a:lnSpc>
                <a:spcPct val="112000"/>
              </a:lnSpc>
              <a:buNone/>
              <a:defRPr sz="2400" b="0">
                <a:solidFill>
                  <a:srgbClr val="087C83"/>
                </a:solidFill>
                <a:latin typeface="Arial"/>
                <a:ea typeface="Arial"/>
                <a:cs typeface="Arial"/>
              </a:defRPr>
            </a:pPr>
            <a:r>
              <a:rPr sz="2400" b="0">
                <a:solidFill>
                  <a:srgbClr val="087C83"/>
                </a:solidFill>
                <a:latin typeface="Arial"/>
                <a:ea typeface="Arial"/>
                <a:cs typeface="Arial"/>
              </a:rPr>
              <a:t>Design, SQL and database programming</a:t>
            </a:r>
          </a:p>
        </p:txBody>
      </p:sp>
      <p:sp>
        <p:nvSpPr>
          <p:cNvPr id="5" name="cover-tag">
            <a:extLst>
              <a:ext uri="{FF2B5EF4-FFF2-40B4-BE49-F238E27FC236}">
                <a16:creationId xmlns:a16="http://schemas.microsoft.com/office/drawing/2014/main" id="{3D77A54E-A0B4-42C7-AEEF-0FB7CF87184A}"/>
              </a:ext>
            </a:extLst>
          </p:cNvPr>
          <p:cNvSpPr>
            <a:spLocks noGrp="1"/>
          </p:cNvSpPr>
          <p:nvPr/>
        </p:nvSpPr>
        <p:spPr>
          <a:xfrm>
            <a:off x="609600" y="5619750"/>
            <a:ext cx="6000750" cy="361950"/>
          </a:xfrm>
          <a:prstGeom prst="rect">
            <a:avLst/>
          </a:prstGeom>
          <a:noFill/>
          <a:ln w="0">
            <a:noFill/>
          </a:ln>
        </p:spPr>
        <p:txBody>
          <a:bodyPr wrap="square" lIns="0" tIns="0" rIns="0" bIns="0" anchor="t">
            <a:noAutofit/>
          </a:bodyPr>
          <a:lstStyle>
            <a:defPPr>
              <a:defRPr sz="1800" b="0">
                <a:solidFill>
                  <a:srgbClr val="506369"/>
                </a:solidFill>
                <a:latin typeface="Arial"/>
                <a:ea typeface="Arial"/>
                <a:cs typeface="Arial"/>
              </a:defRPr>
            </a:defPPr>
          </a:lstStyle>
          <a:p>
            <a:pPr>
              <a:lnSpc>
                <a:spcPct val="112000"/>
              </a:lnSpc>
              <a:buNone/>
              <a:defRPr sz="1800" b="0">
                <a:solidFill>
                  <a:srgbClr val="506369"/>
                </a:solidFill>
                <a:latin typeface="Arial"/>
                <a:ea typeface="Arial"/>
                <a:cs typeface="Arial"/>
              </a:defRPr>
            </a:pPr>
            <a:r>
              <a:rPr sz="1800" b="0">
                <a:solidFill>
                  <a:srgbClr val="506369"/>
                </a:solidFill>
                <a:latin typeface="Arial"/>
                <a:ea typeface="Arial"/>
                <a:cs typeface="Arial"/>
              </a:rPr>
              <a:t>Two guided classroom sessions</a:t>
            </a:r>
          </a:p>
        </p:txBody>
      </p:sp>
    </p:spTree>
    <p:extLst>
      <p:ext uri="{BB962C8B-B14F-4D97-AF65-F5344CB8AC3E}">
        <p14:creationId xmlns:p14="http://schemas.microsoft.com/office/powerpoint/2010/main" val="81273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C38457DF-DBAF-4B29-87A3-D47825EDD60C}"/>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library rules</a:t>
            </a:r>
          </a:p>
        </p:txBody>
      </p:sp>
      <p:sp>
        <p:nvSpPr>
          <p:cNvPr id="2" name="takeaway">
            <a:extLst>
              <a:ext uri="{FF2B5EF4-FFF2-40B4-BE49-F238E27FC236}">
                <a16:creationId xmlns:a16="http://schemas.microsoft.com/office/drawing/2014/main" id="{DC3D0921-08AA-4195-8227-9341572976CB}"/>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Discussion: which nouns suggest tables, and which statements suggest rules?</a:t>
            </a:r>
          </a:p>
        </p:txBody>
      </p:sp>
      <p:sp>
        <p:nvSpPr>
          <p:cNvPr id="3" name="page">
            <a:extLst>
              <a:ext uri="{FF2B5EF4-FFF2-40B4-BE49-F238E27FC236}">
                <a16:creationId xmlns:a16="http://schemas.microsoft.com/office/drawing/2014/main" id="{4D1C1079-2EAE-4BC5-A237-48F3E5D8D19D}"/>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03</a:t>
            </a:r>
          </a:p>
        </p:txBody>
      </p:sp>
      <p:sp>
        <p:nvSpPr>
          <p:cNvPr id="4" name="body">
            <a:extLst>
              <a:ext uri="{FF2B5EF4-FFF2-40B4-BE49-F238E27FC236}">
                <a16:creationId xmlns:a16="http://schemas.microsoft.com/office/drawing/2014/main" id="{00539FDC-69C6-4757-A408-2A72DBA2803F}"/>
              </a:ext>
            </a:extLst>
          </p:cNvPr>
          <p:cNvSpPr>
            <a:spLocks noGrp="1"/>
          </p:cNvSpPr>
          <p:nvPr/>
        </p:nvSpPr>
        <p:spPr>
          <a:xfrm>
            <a:off x="609600" y="1476375"/>
            <a:ext cx="10972800" cy="361950"/>
          </a:xfrm>
          <a:prstGeom prst="rect">
            <a:avLst/>
          </a:prstGeom>
          <a:noFill/>
          <a:ln w="0">
            <a:noFill/>
          </a:ln>
        </p:spPr>
        <p:txBody>
          <a:bodyPr wrap="square" lIns="0" tIns="0" rIns="0" bIns="0" anchor="t">
            <a:noAutofit/>
          </a:bodyPr>
          <a:lstStyle>
            <a:defPPr>
              <a:defRPr sz="2175" b="1">
                <a:solidFill>
                  <a:srgbClr val="087C83"/>
                </a:solidFill>
                <a:latin typeface="Arial"/>
                <a:ea typeface="Arial"/>
                <a:cs typeface="Arial"/>
              </a:defRPr>
            </a:defPPr>
          </a:lstStyle>
          <a:p>
            <a:pPr>
              <a:lnSpc>
                <a:spcPct val="112000"/>
              </a:lnSpc>
              <a:buNone/>
              <a:defRPr sz="2175" b="1">
                <a:solidFill>
                  <a:srgbClr val="087C83"/>
                </a:solidFill>
                <a:latin typeface="Arial"/>
                <a:ea typeface="Arial"/>
                <a:cs typeface="Arial"/>
              </a:defRPr>
            </a:pPr>
            <a:r>
              <a:rPr sz="2175" b="1">
                <a:solidFill>
                  <a:srgbClr val="087C83"/>
                </a:solidFill>
                <a:latin typeface="Arial"/>
                <a:ea typeface="Arial"/>
                <a:cs typeface="Arial"/>
              </a:rPr>
              <a:t>A title can have several physical copies</a:t>
            </a:r>
          </a:p>
        </p:txBody>
      </p:sp>
      <p:sp>
        <p:nvSpPr>
          <p:cNvPr id="5" name="body">
            <a:extLst>
              <a:ext uri="{FF2B5EF4-FFF2-40B4-BE49-F238E27FC236}">
                <a16:creationId xmlns:a16="http://schemas.microsoft.com/office/drawing/2014/main" id="{4D209EDE-3097-405F-949D-C013D08AAD60}"/>
              </a:ext>
            </a:extLst>
          </p:cNvPr>
          <p:cNvSpPr>
            <a:spLocks noGrp="1"/>
          </p:cNvSpPr>
          <p:nvPr/>
        </p:nvSpPr>
        <p:spPr>
          <a:xfrm>
            <a:off x="609600" y="1876425"/>
            <a:ext cx="10858500" cy="514350"/>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Each copy has its own barcode and condition.</a:t>
            </a:r>
          </a:p>
        </p:txBody>
      </p:sp>
      <p:sp>
        <p:nvSpPr>
          <p:cNvPr id="6" name="body">
            <a:extLst>
              <a:ext uri="{FF2B5EF4-FFF2-40B4-BE49-F238E27FC236}">
                <a16:creationId xmlns:a16="http://schemas.microsoft.com/office/drawing/2014/main" id="{177578A8-6218-4C3A-A012-11BD6F2909D3}"/>
              </a:ext>
            </a:extLst>
          </p:cNvPr>
          <p:cNvSpPr>
            <a:spLocks noGrp="1"/>
          </p:cNvSpPr>
          <p:nvPr/>
        </p:nvSpPr>
        <p:spPr>
          <a:xfrm>
            <a:off x="609600" y="2486025"/>
            <a:ext cx="10972800" cy="361950"/>
          </a:xfrm>
          <a:prstGeom prst="rect">
            <a:avLst/>
          </a:prstGeom>
          <a:noFill/>
          <a:ln w="0">
            <a:noFill/>
          </a:ln>
        </p:spPr>
        <p:txBody>
          <a:bodyPr wrap="square" lIns="0" tIns="0" rIns="0" bIns="0" anchor="t">
            <a:noAutofit/>
          </a:bodyPr>
          <a:lstStyle>
            <a:defPPr>
              <a:defRPr sz="2175" b="1">
                <a:solidFill>
                  <a:srgbClr val="087C83"/>
                </a:solidFill>
                <a:latin typeface="Arial"/>
                <a:ea typeface="Arial"/>
                <a:cs typeface="Arial"/>
              </a:defRPr>
            </a:defPPr>
          </a:lstStyle>
          <a:p>
            <a:pPr>
              <a:lnSpc>
                <a:spcPct val="112000"/>
              </a:lnSpc>
              <a:buNone/>
              <a:defRPr sz="2175" b="1">
                <a:solidFill>
                  <a:srgbClr val="087C83"/>
                </a:solidFill>
                <a:latin typeface="Arial"/>
                <a:ea typeface="Arial"/>
                <a:cs typeface="Arial"/>
              </a:defRPr>
            </a:pPr>
            <a:r>
              <a:rPr sz="2175" b="1">
                <a:solidFill>
                  <a:srgbClr val="087C83"/>
                </a:solidFill>
                <a:latin typeface="Arial"/>
                <a:ea typeface="Arial"/>
                <a:cs typeface="Arial"/>
              </a:rPr>
              <a:t>A borrower can have several loans</a:t>
            </a:r>
          </a:p>
        </p:txBody>
      </p:sp>
      <p:sp>
        <p:nvSpPr>
          <p:cNvPr id="7" name="body">
            <a:extLst>
              <a:ext uri="{FF2B5EF4-FFF2-40B4-BE49-F238E27FC236}">
                <a16:creationId xmlns:a16="http://schemas.microsoft.com/office/drawing/2014/main" id="{C7B93D5A-FFA2-4BAB-A7D0-5639F500A14B}"/>
              </a:ext>
            </a:extLst>
          </p:cNvPr>
          <p:cNvSpPr>
            <a:spLocks noGrp="1"/>
          </p:cNvSpPr>
          <p:nvPr/>
        </p:nvSpPr>
        <p:spPr>
          <a:xfrm>
            <a:off x="609600" y="2886075"/>
            <a:ext cx="10858500" cy="514350"/>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Each loan records one borrower and one physical copy.</a:t>
            </a:r>
          </a:p>
        </p:txBody>
      </p:sp>
      <p:sp>
        <p:nvSpPr>
          <p:cNvPr id="8" name="body">
            <a:extLst>
              <a:ext uri="{FF2B5EF4-FFF2-40B4-BE49-F238E27FC236}">
                <a16:creationId xmlns:a16="http://schemas.microsoft.com/office/drawing/2014/main" id="{D62A1D2E-A37D-4216-9B03-FD62EE046D5B}"/>
              </a:ext>
            </a:extLst>
          </p:cNvPr>
          <p:cNvSpPr>
            <a:spLocks noGrp="1"/>
          </p:cNvSpPr>
          <p:nvPr/>
        </p:nvSpPr>
        <p:spPr>
          <a:xfrm>
            <a:off x="609600" y="3495675"/>
            <a:ext cx="10972800" cy="361950"/>
          </a:xfrm>
          <a:prstGeom prst="rect">
            <a:avLst/>
          </a:prstGeom>
          <a:noFill/>
          <a:ln w="0">
            <a:noFill/>
          </a:ln>
        </p:spPr>
        <p:txBody>
          <a:bodyPr wrap="square" lIns="0" tIns="0" rIns="0" bIns="0" anchor="t">
            <a:noAutofit/>
          </a:bodyPr>
          <a:lstStyle>
            <a:defPPr>
              <a:defRPr sz="2175" b="1">
                <a:solidFill>
                  <a:srgbClr val="087C83"/>
                </a:solidFill>
                <a:latin typeface="Arial"/>
                <a:ea typeface="Arial"/>
                <a:cs typeface="Arial"/>
              </a:defRPr>
            </a:defPPr>
          </a:lstStyle>
          <a:p>
            <a:pPr>
              <a:lnSpc>
                <a:spcPct val="112000"/>
              </a:lnSpc>
              <a:buNone/>
              <a:defRPr sz="2175" b="1">
                <a:solidFill>
                  <a:srgbClr val="087C83"/>
                </a:solidFill>
                <a:latin typeface="Arial"/>
                <a:ea typeface="Arial"/>
                <a:cs typeface="Arial"/>
              </a:defRPr>
            </a:pPr>
            <a:r>
              <a:rPr sz="2175" b="1">
                <a:solidFill>
                  <a:srgbClr val="087C83"/>
                </a:solidFill>
                <a:latin typeface="Arial"/>
                <a:ea typeface="Arial"/>
                <a:cs typeface="Arial"/>
              </a:rPr>
              <a:t>A copy can have many loans over time</a:t>
            </a:r>
          </a:p>
        </p:txBody>
      </p:sp>
      <p:sp>
        <p:nvSpPr>
          <p:cNvPr id="9" name="body">
            <a:extLst>
              <a:ext uri="{FF2B5EF4-FFF2-40B4-BE49-F238E27FC236}">
                <a16:creationId xmlns:a16="http://schemas.microsoft.com/office/drawing/2014/main" id="{19A5C2DE-71DD-488F-9C0C-971E1A68F999}"/>
              </a:ext>
            </a:extLst>
          </p:cNvPr>
          <p:cNvSpPr>
            <a:spLocks noGrp="1"/>
          </p:cNvSpPr>
          <p:nvPr/>
        </p:nvSpPr>
        <p:spPr>
          <a:xfrm>
            <a:off x="609600" y="3895725"/>
            <a:ext cx="10858500" cy="514350"/>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Only one of those loans can remain open at a time.</a:t>
            </a:r>
          </a:p>
        </p:txBody>
      </p:sp>
      <p:sp>
        <p:nvSpPr>
          <p:cNvPr id="10" name="body">
            <a:extLst>
              <a:ext uri="{FF2B5EF4-FFF2-40B4-BE49-F238E27FC236}">
                <a16:creationId xmlns:a16="http://schemas.microsoft.com/office/drawing/2014/main" id="{C1818B64-53AC-4545-8FFC-220769BDC871}"/>
              </a:ext>
            </a:extLst>
          </p:cNvPr>
          <p:cNvSpPr>
            <a:spLocks noGrp="1"/>
          </p:cNvSpPr>
          <p:nvPr/>
        </p:nvSpPr>
        <p:spPr>
          <a:xfrm>
            <a:off x="609600" y="4505325"/>
            <a:ext cx="10972800" cy="361950"/>
          </a:xfrm>
          <a:prstGeom prst="rect">
            <a:avLst/>
          </a:prstGeom>
          <a:noFill/>
          <a:ln w="0">
            <a:noFill/>
          </a:ln>
        </p:spPr>
        <p:txBody>
          <a:bodyPr wrap="square" lIns="0" tIns="0" rIns="0" bIns="0" anchor="t">
            <a:noAutofit/>
          </a:bodyPr>
          <a:lstStyle>
            <a:defPPr>
              <a:defRPr sz="2175" b="1">
                <a:solidFill>
                  <a:srgbClr val="087C83"/>
                </a:solidFill>
                <a:latin typeface="Arial"/>
                <a:ea typeface="Arial"/>
                <a:cs typeface="Arial"/>
              </a:defRPr>
            </a:defPPr>
          </a:lstStyle>
          <a:p>
            <a:pPr>
              <a:lnSpc>
                <a:spcPct val="112000"/>
              </a:lnSpc>
              <a:buNone/>
              <a:defRPr sz="2175" b="1">
                <a:solidFill>
                  <a:srgbClr val="087C83"/>
                </a:solidFill>
                <a:latin typeface="Arial"/>
                <a:ea typeface="Arial"/>
                <a:cs typeface="Arial"/>
              </a:defRPr>
            </a:pPr>
            <a:r>
              <a:rPr sz="2175" b="1">
                <a:solidFill>
                  <a:srgbClr val="087C83"/>
                </a:solidFill>
                <a:latin typeface="Arial"/>
                <a:ea typeface="Arial"/>
                <a:cs typeface="Arial"/>
              </a:rPr>
              <a:t>A title can have several authors</a:t>
            </a:r>
          </a:p>
        </p:txBody>
      </p:sp>
      <p:sp>
        <p:nvSpPr>
          <p:cNvPr id="11" name="body">
            <a:extLst>
              <a:ext uri="{FF2B5EF4-FFF2-40B4-BE49-F238E27FC236}">
                <a16:creationId xmlns:a16="http://schemas.microsoft.com/office/drawing/2014/main" id="{2B5FA730-8761-4855-A64C-E1EEFD1A1BF6}"/>
              </a:ext>
            </a:extLst>
          </p:cNvPr>
          <p:cNvSpPr>
            <a:spLocks noGrp="1"/>
          </p:cNvSpPr>
          <p:nvPr/>
        </p:nvSpPr>
        <p:spPr>
          <a:xfrm>
            <a:off x="609600" y="4905375"/>
            <a:ext cx="10858500" cy="514350"/>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An author can also write several titles.</a:t>
            </a:r>
          </a:p>
        </p:txBody>
      </p:sp>
    </p:spTree>
    <p:extLst>
      <p:ext uri="{BB962C8B-B14F-4D97-AF65-F5344CB8AC3E}">
        <p14:creationId xmlns:p14="http://schemas.microsoft.com/office/powerpoint/2010/main" val="1332390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158E8D23-C409-4283-9B8D-D9195B0509C4}"/>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Book and BookCopy have different jobs</a:t>
            </a:r>
          </a:p>
        </p:txBody>
      </p:sp>
      <p:sp>
        <p:nvSpPr>
          <p:cNvPr id="2" name="takeaway">
            <a:extLst>
              <a:ext uri="{FF2B5EF4-FFF2-40B4-BE49-F238E27FC236}">
                <a16:creationId xmlns:a16="http://schemas.microsoft.com/office/drawing/2014/main" id="{4CFE7510-2AD3-4742-A642-A6DB6178027F}"/>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A loan points to copy 503 or 504, because availability belongs to the physical copy.</a:t>
            </a:r>
          </a:p>
        </p:txBody>
      </p:sp>
      <p:sp>
        <p:nvSpPr>
          <p:cNvPr id="3" name="page">
            <a:extLst>
              <a:ext uri="{FF2B5EF4-FFF2-40B4-BE49-F238E27FC236}">
                <a16:creationId xmlns:a16="http://schemas.microsoft.com/office/drawing/2014/main" id="{B34D2751-2073-433F-8A30-80EFF189919E}"/>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05</a:t>
            </a:r>
          </a:p>
        </p:txBody>
      </p:sp>
      <p:graphicFrame>
        <p:nvGraphicFramePr>
          <p:cNvPr id="4" name="Table 3">
            <a:extLst>
              <a:ext uri="{FF2B5EF4-FFF2-40B4-BE49-F238E27FC236}">
                <a16:creationId xmlns:a16="http://schemas.microsoft.com/office/drawing/2014/main" id="{9D29D5D5-2085-48CE-94EF-7F35EE3E780F}"/>
              </a:ext>
            </a:extLst>
          </p:cNvPr>
          <p:cNvGraphicFramePr/>
          <p:nvPr/>
        </p:nvGraphicFramePr>
        <p:xfrm>
          <a:off x="609600" y="1476375"/>
          <a:ext cx="10972800" cy="3349118"/>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Table</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Example facts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Why keep it separately?</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Book</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102 / SQL Foundations</a:t>
                      </a:r>
                    </a:p>
                    <a:p>
                      <a:pPr>
                        <a:lnSpc>
                          <a:spcPct val="107000"/>
                        </a:lnSpc>
                        <a:buNone/>
                      </a:pPr>
                      <a:r>
                        <a:rPr sz="1800" b="0">
                          <a:solidFill>
                            <a:srgbClr val="172E35"/>
                          </a:solidFill>
                          <a:latin typeface="Arial"/>
                          <a:ea typeface="Arial"/>
                          <a:cs typeface="Arial"/>
                        </a:rPr>
                        <a:t>Price: 24.99</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One catalogue record for the title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BookCopy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503 / COPY0503</a:t>
                      </a:r>
                    </a:p>
                    <a:p>
                      <a:pPr>
                        <a:lnSpc>
                          <a:spcPct val="107000"/>
                        </a:lnSpc>
                        <a:buNone/>
                      </a:pPr>
                      <a:r>
                        <a:rPr sz="1800" b="0">
                          <a:solidFill>
                            <a:srgbClr val="172E35"/>
                          </a:solidFill>
                          <a:latin typeface="Arial"/>
                          <a:ea typeface="Arial"/>
                          <a:cs typeface="Arial"/>
                        </a:rPr>
                        <a:t>Condition: Good</a:t>
                      </a:r>
                    </a:p>
                    <a:p>
                      <a:pPr>
                        <a:lnSpc>
                          <a:spcPct val="107000"/>
                        </a:lnSpc>
                        <a:buNone/>
                      </a:pPr>
                      <a:r>
                        <a:rPr sz="1800" b="0">
                          <a:solidFill>
                            <a:srgbClr val="172E35"/>
                          </a:solidFill>
                          <a:latin typeface="Arial"/>
                          <a:ea typeface="Arial"/>
                          <a:cs typeface="Arial"/>
                        </a:rPr>
                        <a:t>book_id: 102</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One physical copy to lend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BookCopy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504 / COPY0504</a:t>
                      </a:r>
                    </a:p>
                    <a:p>
                      <a:pPr>
                        <a:lnSpc>
                          <a:spcPct val="107000"/>
                        </a:lnSpc>
                        <a:buNone/>
                      </a:pPr>
                      <a:r>
                        <a:rPr sz="1800" b="0">
                          <a:solidFill>
                            <a:srgbClr val="172E35"/>
                          </a:solidFill>
                          <a:latin typeface="Arial"/>
                          <a:ea typeface="Arial"/>
                          <a:cs typeface="Arial"/>
                        </a:rPr>
                        <a:t>Condition: Good</a:t>
                      </a:r>
                    </a:p>
                    <a:p>
                      <a:pPr>
                        <a:lnSpc>
                          <a:spcPct val="107000"/>
                        </a:lnSpc>
                        <a:buNone/>
                      </a:pPr>
                      <a:r>
                        <a:rPr sz="1800" b="0">
                          <a:solidFill>
                            <a:srgbClr val="172E35"/>
                          </a:solidFill>
                          <a:latin typeface="Arial"/>
                          <a:ea typeface="Arial"/>
                          <a:cs typeface="Arial"/>
                        </a:rPr>
                        <a:t>book_id: 102</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Another copy of the same title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41638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92C0E36B-EB4C-4E6F-9E2D-5991181599CC}"/>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Relationships in our model</a:t>
            </a:r>
          </a:p>
        </p:txBody>
      </p:sp>
      <p:sp>
        <p:nvSpPr>
          <p:cNvPr id="2" name="takeaway">
            <a:extLst>
              <a:ext uri="{FF2B5EF4-FFF2-40B4-BE49-F238E27FC236}">
                <a16:creationId xmlns:a16="http://schemas.microsoft.com/office/drawing/2014/main" id="{63D4F5C0-27E5-4A93-B3C0-0A52193A1BB5}"/>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For each parent–child link: one parent may have 0…many children. Each child needs one parent.</a:t>
            </a:r>
          </a:p>
        </p:txBody>
      </p:sp>
      <p:sp>
        <p:nvSpPr>
          <p:cNvPr id="3" name="page">
            <a:extLst>
              <a:ext uri="{FF2B5EF4-FFF2-40B4-BE49-F238E27FC236}">
                <a16:creationId xmlns:a16="http://schemas.microsoft.com/office/drawing/2014/main" id="{BBD2C403-A15F-40BC-9D97-FF9B9363D864}"/>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06</a:t>
            </a:r>
          </a:p>
        </p:txBody>
      </p:sp>
      <p:graphicFrame>
        <p:nvGraphicFramePr>
          <p:cNvPr id="4" name="Table 3">
            <a:extLst>
              <a:ext uri="{FF2B5EF4-FFF2-40B4-BE49-F238E27FC236}">
                <a16:creationId xmlns:a16="http://schemas.microsoft.com/office/drawing/2014/main" id="{B765F540-3463-4251-9BC3-5DC7A87196B1}"/>
              </a:ext>
            </a:extLst>
          </p:cNvPr>
          <p:cNvGraphicFramePr/>
          <p:nvPr/>
        </p:nvGraphicFramePr>
        <p:xfrm>
          <a:off x="609600" y="1476375"/>
          <a:ext cx="10972800" cy="4145497"/>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585107">
                <a:tc>
                  <a:txBody>
                    <a:bodyPr/>
                    <a:lstStyle/>
                    <a:p>
                      <a:pPr>
                        <a:lnSpc>
                          <a:spcPct val="107000"/>
                        </a:lnSpc>
                        <a:buNone/>
                      </a:pPr>
                      <a:r>
                        <a:rPr sz="1650" b="1">
                          <a:solidFill>
                            <a:srgbClr val="FFFFFF"/>
                          </a:solidFill>
                          <a:latin typeface="Arial"/>
                          <a:ea typeface="Arial"/>
                          <a:cs typeface="Arial"/>
                        </a:rPr>
                        <a:t>Parent</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650" b="1">
                          <a:solidFill>
                            <a:srgbClr val="FFFFFF"/>
                          </a:solidFill>
                          <a:latin typeface="Arial"/>
                          <a:ea typeface="Arial"/>
                          <a:cs typeface="Arial"/>
                        </a:rPr>
                        <a:t>Child / linking table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650" b="1">
                          <a:solidFill>
                            <a:srgbClr val="FFFFFF"/>
                          </a:solidFill>
                          <a:latin typeface="Arial"/>
                          <a:ea typeface="Arial"/>
                          <a:cs typeface="Arial"/>
                        </a:rPr>
                        <a:t>Meaning</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585107">
                <a:tc>
                  <a:txBody>
                    <a:bodyPr/>
                    <a:lstStyle/>
                    <a:p>
                      <a:pPr>
                        <a:lnSpc>
                          <a:spcPct val="107000"/>
                        </a:lnSpc>
                        <a:buNone/>
                      </a:pPr>
                      <a:r>
                        <a:rPr sz="1650" b="0">
                          <a:solidFill>
                            <a:srgbClr val="172E35"/>
                          </a:solidFill>
                          <a:latin typeface="Arial"/>
                          <a:ea typeface="Arial"/>
                          <a:cs typeface="Arial"/>
                        </a:rPr>
                        <a:t>Publisher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Book</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A publisher can have many books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585107">
                <a:tc>
                  <a:txBody>
                    <a:bodyPr/>
                    <a:lstStyle/>
                    <a:p>
                      <a:pPr>
                        <a:lnSpc>
                          <a:spcPct val="107000"/>
                        </a:lnSpc>
                        <a:buNone/>
                      </a:pPr>
                      <a:r>
                        <a:rPr sz="1650" b="0">
                          <a:solidFill>
                            <a:srgbClr val="172E35"/>
                          </a:solidFill>
                          <a:latin typeface="Arial"/>
                          <a:ea typeface="Arial"/>
                          <a:cs typeface="Arial"/>
                        </a:rPr>
                        <a:t>Category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Book</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A category can contain many books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585107">
                <a:tc>
                  <a:txBody>
                    <a:bodyPr/>
                    <a:lstStyle/>
                    <a:p>
                      <a:pPr>
                        <a:lnSpc>
                          <a:spcPct val="107000"/>
                        </a:lnSpc>
                        <a:buNone/>
                      </a:pPr>
                      <a:r>
                        <a:rPr sz="1650" b="0">
                          <a:solidFill>
                            <a:srgbClr val="172E35"/>
                          </a:solidFill>
                          <a:latin typeface="Arial"/>
                          <a:ea typeface="Arial"/>
                          <a:cs typeface="Arial"/>
                        </a:rPr>
                        <a:t>Book and Author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BookAuthor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Each row connects one book and one author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585107">
                <a:tc>
                  <a:txBody>
                    <a:bodyPr/>
                    <a:lstStyle/>
                    <a:p>
                      <a:pPr>
                        <a:lnSpc>
                          <a:spcPct val="107000"/>
                        </a:lnSpc>
                        <a:buNone/>
                      </a:pPr>
                      <a:r>
                        <a:rPr sz="1650" b="0">
                          <a:solidFill>
                            <a:srgbClr val="172E35"/>
                          </a:solidFill>
                          <a:latin typeface="Arial"/>
                          <a:ea typeface="Arial"/>
                          <a:cs typeface="Arial"/>
                        </a:rPr>
                        <a:t>Book</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BookCopy</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A book can have many physical copies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585107">
                <a:tc>
                  <a:txBody>
                    <a:bodyPr/>
                    <a:lstStyle/>
                    <a:p>
                      <a:pPr>
                        <a:lnSpc>
                          <a:spcPct val="107000"/>
                        </a:lnSpc>
                        <a:buNone/>
                      </a:pPr>
                      <a:r>
                        <a:rPr sz="1650" b="0">
                          <a:solidFill>
                            <a:srgbClr val="172E35"/>
                          </a:solidFill>
                          <a:latin typeface="Arial"/>
                          <a:ea typeface="Arial"/>
                          <a:cs typeface="Arial"/>
                        </a:rPr>
                        <a:t>Borrower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Loan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650" b="0">
                          <a:solidFill>
                            <a:srgbClr val="172E35"/>
                          </a:solidFill>
                          <a:latin typeface="Arial"/>
                          <a:ea typeface="Arial"/>
                          <a:cs typeface="Arial"/>
                        </a:rPr>
                        <a:t>A borrower can have many loan records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r h="585107">
                <a:tc>
                  <a:txBody>
                    <a:bodyPr/>
                    <a:lstStyle/>
                    <a:p>
                      <a:pPr>
                        <a:lnSpc>
                          <a:spcPct val="107000"/>
                        </a:lnSpc>
                        <a:buNone/>
                      </a:pPr>
                      <a:r>
                        <a:rPr sz="1650" b="0">
                          <a:solidFill>
                            <a:srgbClr val="172E35"/>
                          </a:solidFill>
                          <a:latin typeface="Arial"/>
                          <a:ea typeface="Arial"/>
                          <a:cs typeface="Arial"/>
                        </a:rPr>
                        <a:t>BookCopy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Loan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650" b="0">
                          <a:solidFill>
                            <a:srgbClr val="172E35"/>
                          </a:solidFill>
                          <a:latin typeface="Arial"/>
                          <a:ea typeface="Arial"/>
                          <a:cs typeface="Arial"/>
                        </a:rPr>
                        <a:t>A copy can have many loan records over time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3148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EBFCFB47-89A8-4216-AF13-3BCE8FF36429}"/>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linking table solves many-to-many</a:t>
            </a:r>
          </a:p>
        </p:txBody>
      </p:sp>
      <p:sp>
        <p:nvSpPr>
          <p:cNvPr id="2" name="takeaway">
            <a:extLst>
              <a:ext uri="{FF2B5EF4-FFF2-40B4-BE49-F238E27FC236}">
                <a16:creationId xmlns:a16="http://schemas.microsoft.com/office/drawing/2014/main" id="{88E32445-2827-412E-9B6B-5349DEDE51F4}"/>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Excerpt from 01_schema.sql. The full file includes both foreign key definitions.</a:t>
            </a:r>
          </a:p>
        </p:txBody>
      </p:sp>
      <p:sp>
        <p:nvSpPr>
          <p:cNvPr id="3" name="page">
            <a:extLst>
              <a:ext uri="{FF2B5EF4-FFF2-40B4-BE49-F238E27FC236}">
                <a16:creationId xmlns:a16="http://schemas.microsoft.com/office/drawing/2014/main" id="{93FC0A00-7FEC-4B1C-B4B2-89907E06F0AF}"/>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07</a:t>
            </a:r>
          </a:p>
        </p:txBody>
      </p:sp>
      <p:sp>
        <p:nvSpPr>
          <p:cNvPr id="4" name="sql">
            <a:extLst>
              <a:ext uri="{FF2B5EF4-FFF2-40B4-BE49-F238E27FC236}">
                <a16:creationId xmlns:a16="http://schemas.microsoft.com/office/drawing/2014/main" id="{87EDFE24-ECC0-455A-B85E-494E41B35D60}"/>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CREATE TABLE BookAuthor (</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book_id INT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author_id INT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PRIMARY KEY (book_id, author_id),</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a:t>
            </a:r>
          </a:p>
        </p:txBody>
      </p:sp>
      <p:sp>
        <p:nvSpPr>
          <p:cNvPr id="5" name="body">
            <a:extLst>
              <a:ext uri="{FF2B5EF4-FFF2-40B4-BE49-F238E27FC236}">
                <a16:creationId xmlns:a16="http://schemas.microsoft.com/office/drawing/2014/main" id="{601AB8EF-273D-4264-A97C-C2F0611E6491}"/>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Two foreign keys</a:t>
            </a:r>
          </a:p>
        </p:txBody>
      </p:sp>
      <p:sp>
        <p:nvSpPr>
          <p:cNvPr id="6" name="body">
            <a:extLst>
              <a:ext uri="{FF2B5EF4-FFF2-40B4-BE49-F238E27FC236}">
                <a16:creationId xmlns:a16="http://schemas.microsoft.com/office/drawing/2014/main" id="{C49088E2-3BB4-402E-AB0F-A79BC3742CD9}"/>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book_id references Book.</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author_id references Author.</a:t>
            </a:r>
          </a:p>
        </p:txBody>
      </p:sp>
      <p:sp>
        <p:nvSpPr>
          <p:cNvPr id="7" name="body">
            <a:extLst>
              <a:ext uri="{FF2B5EF4-FFF2-40B4-BE49-F238E27FC236}">
                <a16:creationId xmlns:a16="http://schemas.microsoft.com/office/drawing/2014/main" id="{1F4E6F23-F927-43A6-B083-A1280B5EE760}"/>
              </a:ext>
            </a:extLst>
          </p:cNvPr>
          <p:cNvSpPr>
            <a:spLocks noGrp="1"/>
          </p:cNvSpPr>
          <p:nvPr/>
        </p:nvSpPr>
        <p:spPr>
          <a:xfrm>
            <a:off x="7667625" y="2876550"/>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One composite primary key</a:t>
            </a:r>
          </a:p>
        </p:txBody>
      </p:sp>
      <p:sp>
        <p:nvSpPr>
          <p:cNvPr id="8" name="body">
            <a:extLst>
              <a:ext uri="{FF2B5EF4-FFF2-40B4-BE49-F238E27FC236}">
                <a16:creationId xmlns:a16="http://schemas.microsoft.com/office/drawing/2014/main" id="{9B8F2A24-32DD-4187-98C1-43C489A4DD4C}"/>
              </a:ext>
            </a:extLst>
          </p:cNvPr>
          <p:cNvSpPr>
            <a:spLocks noGrp="1"/>
          </p:cNvSpPr>
          <p:nvPr/>
        </p:nvSpPr>
        <p:spPr>
          <a:xfrm>
            <a:off x="7667625" y="3238500"/>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pair must be unique.</a:t>
            </a:r>
          </a:p>
        </p:txBody>
      </p:sp>
      <p:sp>
        <p:nvSpPr>
          <p:cNvPr id="9" name="body">
            <a:extLst>
              <a:ext uri="{FF2B5EF4-FFF2-40B4-BE49-F238E27FC236}">
                <a16:creationId xmlns:a16="http://schemas.microsoft.com/office/drawing/2014/main" id="{F0677439-F64D-42FF-AC15-41C7B4346EF2}"/>
              </a:ext>
            </a:extLst>
          </p:cNvPr>
          <p:cNvSpPr>
            <a:spLocks noGrp="1"/>
          </p:cNvSpPr>
          <p:nvPr/>
        </p:nvSpPr>
        <p:spPr>
          <a:xfrm>
            <a:off x="7667625" y="418147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Example pairs</a:t>
            </a:r>
          </a:p>
        </p:txBody>
      </p:sp>
      <p:sp>
        <p:nvSpPr>
          <p:cNvPr id="10" name="body">
            <a:extLst>
              <a:ext uri="{FF2B5EF4-FFF2-40B4-BE49-F238E27FC236}">
                <a16:creationId xmlns:a16="http://schemas.microsoft.com/office/drawing/2014/main" id="{49A470BD-E868-4DA6-A46C-5DFD280BC75E}"/>
              </a:ext>
            </a:extLst>
          </p:cNvPr>
          <p:cNvSpPr>
            <a:spLocks noGrp="1"/>
          </p:cNvSpPr>
          <p:nvPr/>
        </p:nvSpPr>
        <p:spPr>
          <a:xfrm>
            <a:off x="7667625" y="454342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(101, 1) and (101, 3) are valid.</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Repeating (101, 1) is rejected.</a:t>
            </a:r>
          </a:p>
        </p:txBody>
      </p:sp>
    </p:spTree>
    <p:extLst>
      <p:ext uri="{BB962C8B-B14F-4D97-AF65-F5344CB8AC3E}">
        <p14:creationId xmlns:p14="http://schemas.microsoft.com/office/powerpoint/2010/main" val="1140679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DD92D881-B0F0-4002-9137-13FF6B614DEF}"/>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Normalization begins with repeated facts</a:t>
            </a:r>
          </a:p>
        </p:txBody>
      </p:sp>
      <p:sp>
        <p:nvSpPr>
          <p:cNvPr id="2" name="takeaway">
            <a:extLst>
              <a:ext uri="{FF2B5EF4-FFF2-40B4-BE49-F238E27FC236}">
                <a16:creationId xmlns:a16="http://schemas.microsoft.com/office/drawing/2014/main" id="{3DB2F3CB-81B6-406A-891A-AF8605CDF782}"/>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The aim is to avoid inconsistent copies of the same fact.</a:t>
            </a:r>
          </a:p>
        </p:txBody>
      </p:sp>
      <p:sp>
        <p:nvSpPr>
          <p:cNvPr id="3" name="page">
            <a:extLst>
              <a:ext uri="{FF2B5EF4-FFF2-40B4-BE49-F238E27FC236}">
                <a16:creationId xmlns:a16="http://schemas.microsoft.com/office/drawing/2014/main" id="{9219F3CD-C9D3-4A1E-A5AE-BE768E98F3FE}"/>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08</a:t>
            </a:r>
          </a:p>
        </p:txBody>
      </p:sp>
      <p:graphicFrame>
        <p:nvGraphicFramePr>
          <p:cNvPr id="4" name="Table 3">
            <a:extLst>
              <a:ext uri="{FF2B5EF4-FFF2-40B4-BE49-F238E27FC236}">
                <a16:creationId xmlns:a16="http://schemas.microsoft.com/office/drawing/2014/main" id="{7EBFE988-3B7E-4D63-8448-C8BFD43BBD21}"/>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A messy loan sheet</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Problem</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Our change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Authors: “Maya, Leila” in one cell</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 list makes individual authors difficult to query</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Use Author and BookAuthor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Aisha’s email repeated for each loan</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Changing it in one place can leave conflicting copies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Store email once in Borrower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Publisher city repeated for every book</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Several rows need the same correction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Store city once in Publisher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18858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8C7D3340-DB58-40F2-929B-038013E31C50}"/>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What 1NF, 2NF and 3NF mean here</a:t>
            </a:r>
          </a:p>
        </p:txBody>
      </p:sp>
      <p:sp>
        <p:nvSpPr>
          <p:cNvPr id="2" name="takeaway">
            <a:extLst>
              <a:ext uri="{FF2B5EF4-FFF2-40B4-BE49-F238E27FC236}">
                <a16:creationId xmlns:a16="http://schemas.microsoft.com/office/drawing/2014/main" id="{B53BE152-2766-418A-9538-C13EFEAFAF72}"/>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Justification explains which attribute depends on which key.</a:t>
            </a:r>
          </a:p>
        </p:txBody>
      </p:sp>
      <p:sp>
        <p:nvSpPr>
          <p:cNvPr id="3" name="page">
            <a:extLst>
              <a:ext uri="{FF2B5EF4-FFF2-40B4-BE49-F238E27FC236}">
                <a16:creationId xmlns:a16="http://schemas.microsoft.com/office/drawing/2014/main" id="{9646BD3E-5B37-41D6-9344-67318B8E3056}"/>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09</a:t>
            </a:r>
          </a:p>
        </p:txBody>
      </p:sp>
      <p:graphicFrame>
        <p:nvGraphicFramePr>
          <p:cNvPr id="4" name="Table 3">
            <a:extLst>
              <a:ext uri="{FF2B5EF4-FFF2-40B4-BE49-F238E27FC236}">
                <a16:creationId xmlns:a16="http://schemas.microsoft.com/office/drawing/2014/main" id="{32BBB3FC-9470-4C33-9F24-A758F70E2F5E}"/>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Normal form</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Plain explanation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Example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1NF</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Use atomic values and remove repeating groups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Separate author relationships into rows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2NF</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Every non-key attribute depends on the whole candidate key</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Keep author_name out of BookAuthor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3NF</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Avoid non-key facts depending on other non-key facts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Keep publisher city in Publisher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10458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3" name="title">
            <a:extLst>
              <a:ext uri="{FF2B5EF4-FFF2-40B4-BE49-F238E27FC236}">
                <a16:creationId xmlns:a16="http://schemas.microsoft.com/office/drawing/2014/main" id="{814B8813-8714-493D-A7C1-FA7FAA8B457A}"/>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closer look at Borrower</a:t>
            </a:r>
          </a:p>
        </p:txBody>
      </p:sp>
      <p:sp>
        <p:nvSpPr>
          <p:cNvPr id="2" name="takeaway">
            <a:extLst>
              <a:ext uri="{FF2B5EF4-FFF2-40B4-BE49-F238E27FC236}">
                <a16:creationId xmlns:a16="http://schemas.microsoft.com/office/drawing/2014/main" id="{530A407E-6603-4BD3-BC81-802478FDDBFF}"/>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The full definition also rejects blank names and applies a basic email check.</a:t>
            </a:r>
          </a:p>
        </p:txBody>
      </p:sp>
      <p:sp>
        <p:nvSpPr>
          <p:cNvPr id="3" name="page">
            <a:extLst>
              <a:ext uri="{FF2B5EF4-FFF2-40B4-BE49-F238E27FC236}">
                <a16:creationId xmlns:a16="http://schemas.microsoft.com/office/drawing/2014/main" id="{CC8D9276-FADA-4FE8-A8E0-128D67F2E291}"/>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10</a:t>
            </a:r>
          </a:p>
        </p:txBody>
      </p:sp>
      <p:sp>
        <p:nvSpPr>
          <p:cNvPr id="4" name="sql">
            <a:extLst>
              <a:ext uri="{FF2B5EF4-FFF2-40B4-BE49-F238E27FC236}">
                <a16:creationId xmlns:a16="http://schemas.microsoft.com/office/drawing/2014/main" id="{64E96C53-242F-42BA-9650-C4DD8C5BE365}"/>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CREATE TABLE Borrower (</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  </a:t>
            </a:r>
            <a:r>
              <a:rPr sz="1800" b="0" dirty="0" err="1">
                <a:solidFill>
                  <a:srgbClr val="172E35"/>
                </a:solidFill>
                <a:latin typeface="Consolas"/>
                <a:ea typeface="Consolas"/>
                <a:cs typeface="Consolas"/>
              </a:rPr>
              <a:t>borrower_id</a:t>
            </a:r>
            <a:r>
              <a:rPr sz="1800" b="0" dirty="0">
                <a:solidFill>
                  <a:srgbClr val="172E35"/>
                </a:solidFill>
                <a:latin typeface="Consolas"/>
                <a:ea typeface="Consolas"/>
                <a:cs typeface="Consolas"/>
              </a:rPr>
              <a:t> INT AUTO_INCREMENT</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      PRIMARY KEY,</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  </a:t>
            </a:r>
            <a:r>
              <a:rPr sz="1800" b="0" dirty="0" err="1">
                <a:solidFill>
                  <a:srgbClr val="172E35"/>
                </a:solidFill>
                <a:latin typeface="Consolas"/>
                <a:ea typeface="Consolas"/>
                <a:cs typeface="Consolas"/>
              </a:rPr>
              <a:t>borrower_name</a:t>
            </a:r>
            <a:r>
              <a:rPr sz="1800" b="0" dirty="0">
                <a:solidFill>
                  <a:srgbClr val="172E35"/>
                </a:solidFill>
                <a:latin typeface="Consolas"/>
                <a:ea typeface="Consolas"/>
                <a:cs typeface="Consolas"/>
              </a:rPr>
              <a:t> VARCHAR(60) NOT NULL,</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  email VARCHAR(100) NOT NULL UNIQUE,</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  ...</a:t>
            </a:r>
          </a:p>
          <a:p>
            <a:pPr>
              <a:lnSpc>
                <a:spcPct val="115000"/>
              </a:lnSpc>
              <a:buNone/>
              <a:defRPr sz="1800" b="0">
                <a:solidFill>
                  <a:srgbClr val="172E35"/>
                </a:solidFill>
                <a:latin typeface="Consolas"/>
                <a:ea typeface="Consolas"/>
                <a:cs typeface="Consolas"/>
              </a:defRPr>
            </a:pPr>
            <a:r>
              <a:rPr sz="1800" b="0" dirty="0">
                <a:solidFill>
                  <a:srgbClr val="172E35"/>
                </a:solidFill>
                <a:latin typeface="Consolas"/>
                <a:ea typeface="Consolas"/>
                <a:cs typeface="Consolas"/>
              </a:rPr>
              <a:t>);</a:t>
            </a:r>
          </a:p>
        </p:txBody>
      </p:sp>
      <p:sp>
        <p:nvSpPr>
          <p:cNvPr id="5" name="body">
            <a:extLst>
              <a:ext uri="{FF2B5EF4-FFF2-40B4-BE49-F238E27FC236}">
                <a16:creationId xmlns:a16="http://schemas.microsoft.com/office/drawing/2014/main" id="{01AD1FC8-1785-437C-ACA0-61AE387A65FA}"/>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INT and AUTO_INCREMENT</a:t>
            </a:r>
          </a:p>
        </p:txBody>
      </p:sp>
      <p:sp>
        <p:nvSpPr>
          <p:cNvPr id="6" name="body">
            <a:extLst>
              <a:ext uri="{FF2B5EF4-FFF2-40B4-BE49-F238E27FC236}">
                <a16:creationId xmlns:a16="http://schemas.microsoft.com/office/drawing/2014/main" id="{D78966CE-54B4-4E64-827C-1975AEB5D155}"/>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An integer ID that MySQL allocates.</a:t>
            </a:r>
          </a:p>
        </p:txBody>
      </p:sp>
      <p:sp>
        <p:nvSpPr>
          <p:cNvPr id="7" name="body">
            <a:extLst>
              <a:ext uri="{FF2B5EF4-FFF2-40B4-BE49-F238E27FC236}">
                <a16:creationId xmlns:a16="http://schemas.microsoft.com/office/drawing/2014/main" id="{0932B56F-EF9A-4297-AB5F-74E29AAFB7BD}"/>
              </a:ext>
            </a:extLst>
          </p:cNvPr>
          <p:cNvSpPr>
            <a:spLocks noGrp="1"/>
          </p:cNvSpPr>
          <p:nvPr/>
        </p:nvSpPr>
        <p:spPr>
          <a:xfrm>
            <a:off x="7667625" y="25622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VARCHAR(60)</a:t>
            </a:r>
          </a:p>
        </p:txBody>
      </p:sp>
      <p:sp>
        <p:nvSpPr>
          <p:cNvPr id="8" name="body">
            <a:extLst>
              <a:ext uri="{FF2B5EF4-FFF2-40B4-BE49-F238E27FC236}">
                <a16:creationId xmlns:a16="http://schemas.microsoft.com/office/drawing/2014/main" id="{D758FA5C-919C-4F67-AB90-9C3EBB2B1069}"/>
              </a:ext>
            </a:extLst>
          </p:cNvPr>
          <p:cNvSpPr>
            <a:spLocks noGrp="1"/>
          </p:cNvSpPr>
          <p:nvPr/>
        </p:nvSpPr>
        <p:spPr>
          <a:xfrm>
            <a:off x="7667625" y="29241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Text up to 60 characters.</a:t>
            </a:r>
          </a:p>
        </p:txBody>
      </p:sp>
      <p:sp>
        <p:nvSpPr>
          <p:cNvPr id="9" name="body">
            <a:extLst>
              <a:ext uri="{FF2B5EF4-FFF2-40B4-BE49-F238E27FC236}">
                <a16:creationId xmlns:a16="http://schemas.microsoft.com/office/drawing/2014/main" id="{58B02258-3AC5-4837-B04A-68EB7D0C63BD}"/>
              </a:ext>
            </a:extLst>
          </p:cNvPr>
          <p:cNvSpPr>
            <a:spLocks noGrp="1"/>
          </p:cNvSpPr>
          <p:nvPr/>
        </p:nvSpPr>
        <p:spPr>
          <a:xfrm>
            <a:off x="7667625" y="35528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NOT NULL and UNIQUE</a:t>
            </a:r>
          </a:p>
        </p:txBody>
      </p:sp>
      <p:sp>
        <p:nvSpPr>
          <p:cNvPr id="10" name="body">
            <a:extLst>
              <a:ext uri="{FF2B5EF4-FFF2-40B4-BE49-F238E27FC236}">
                <a16:creationId xmlns:a16="http://schemas.microsoft.com/office/drawing/2014/main" id="{5D79F4FF-A747-4FCB-BC5A-6D1DA85393D4}"/>
              </a:ext>
            </a:extLst>
          </p:cNvPr>
          <p:cNvSpPr>
            <a:spLocks noGrp="1"/>
          </p:cNvSpPr>
          <p:nvPr/>
        </p:nvSpPr>
        <p:spPr>
          <a:xfrm>
            <a:off x="7667625" y="39147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Require a value and prevent</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duplicate emails.</a:t>
            </a:r>
          </a:p>
        </p:txBody>
      </p:sp>
      <p:sp>
        <p:nvSpPr>
          <p:cNvPr id="12" name="body">
            <a:extLst>
              <a:ext uri="{FF2B5EF4-FFF2-40B4-BE49-F238E27FC236}">
                <a16:creationId xmlns:a16="http://schemas.microsoft.com/office/drawing/2014/main" id="{44D8DAA7-4670-430D-8A45-5F83DC0FA0D4}"/>
              </a:ext>
            </a:extLst>
          </p:cNvPr>
          <p:cNvSpPr>
            <a:spLocks noGrp="1"/>
          </p:cNvSpPr>
          <p:nvPr/>
        </p:nvSpPr>
        <p:spPr>
          <a:xfrm>
            <a:off x="7667625" y="49053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dirty="0">
                <a:solidFill>
                  <a:srgbClr val="172E35"/>
                </a:solidFill>
                <a:latin typeface="Arial"/>
                <a:ea typeface="Arial"/>
                <a:cs typeface="Arial"/>
              </a:rPr>
              <a:t>Use transactional tables so</a:t>
            </a:r>
          </a:p>
          <a:p>
            <a:pPr>
              <a:lnSpc>
                <a:spcPct val="112000"/>
              </a:lnSpc>
              <a:buNone/>
              <a:defRPr sz="1800" b="0">
                <a:solidFill>
                  <a:srgbClr val="172E35"/>
                </a:solidFill>
                <a:latin typeface="Arial"/>
                <a:ea typeface="Arial"/>
                <a:cs typeface="Arial"/>
              </a:defRPr>
            </a:pPr>
            <a:r>
              <a:rPr sz="1800" b="0" dirty="0">
                <a:solidFill>
                  <a:srgbClr val="172E35"/>
                </a:solidFill>
                <a:latin typeface="Arial"/>
                <a:ea typeface="Arial"/>
                <a:cs typeface="Arial"/>
              </a:rPr>
              <a:t>ROLLBACK can undo changes.</a:t>
            </a:r>
          </a:p>
        </p:txBody>
      </p:sp>
    </p:spTree>
    <p:extLst>
      <p:ext uri="{BB962C8B-B14F-4D97-AF65-F5344CB8AC3E}">
        <p14:creationId xmlns:p14="http://schemas.microsoft.com/office/powerpoint/2010/main" val="1005153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3939BA71-CBE2-45C4-B69E-B1AA5EEABB9B}"/>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Keys and constraints protect different rules</a:t>
            </a:r>
          </a:p>
        </p:txBody>
      </p:sp>
      <p:sp>
        <p:nvSpPr>
          <p:cNvPr id="2" name="takeaway">
            <a:extLst>
              <a:ext uri="{FF2B5EF4-FFF2-40B4-BE49-F238E27FC236}">
                <a16:creationId xmlns:a16="http://schemas.microsoft.com/office/drawing/2014/main" id="{73EC647C-9261-4AF1-BC9A-DE7333086353}"/>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A foreign key does not automatically check every business rule.</a:t>
            </a:r>
          </a:p>
        </p:txBody>
      </p:sp>
      <p:sp>
        <p:nvSpPr>
          <p:cNvPr id="3" name="page">
            <a:extLst>
              <a:ext uri="{FF2B5EF4-FFF2-40B4-BE49-F238E27FC236}">
                <a16:creationId xmlns:a16="http://schemas.microsoft.com/office/drawing/2014/main" id="{71F959A8-EB86-4B6B-A59D-14937BFB059C}"/>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11</a:t>
            </a:r>
          </a:p>
        </p:txBody>
      </p:sp>
      <p:graphicFrame>
        <p:nvGraphicFramePr>
          <p:cNvPr id="4" name="Table 3">
            <a:extLst>
              <a:ext uri="{FF2B5EF4-FFF2-40B4-BE49-F238E27FC236}">
                <a16:creationId xmlns:a16="http://schemas.microsoft.com/office/drawing/2014/main" id="{CC53725D-5353-4C01-BD1A-DB3CBB743C17}"/>
              </a:ext>
            </a:extLst>
          </p:cNvPr>
          <p:cNvGraphicFramePr/>
          <p:nvPr/>
        </p:nvGraphicFramePr>
        <p:xfrm>
          <a:off x="609600" y="1476375"/>
          <a:ext cx="10972800" cy="409575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682625">
                <a:tc>
                  <a:txBody>
                    <a:bodyPr/>
                    <a:lstStyle/>
                    <a:p>
                      <a:pPr>
                        <a:lnSpc>
                          <a:spcPct val="107000"/>
                        </a:lnSpc>
                        <a:buNone/>
                      </a:pPr>
                      <a:r>
                        <a:rPr sz="1800" b="1">
                          <a:solidFill>
                            <a:srgbClr val="FFFFFF"/>
                          </a:solidFill>
                          <a:latin typeface="Arial"/>
                          <a:ea typeface="Arial"/>
                          <a:cs typeface="Arial"/>
                        </a:rPr>
                        <a:t>SQL feature</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What it checks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Our example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682625">
                <a:tc>
                  <a:txBody>
                    <a:bodyPr/>
                    <a:lstStyle/>
                    <a:p>
                      <a:pPr>
                        <a:lnSpc>
                          <a:spcPct val="107000"/>
                        </a:lnSpc>
                        <a:buNone/>
                      </a:pPr>
                      <a:r>
                        <a:rPr sz="1800" b="0">
                          <a:solidFill>
                            <a:srgbClr val="172E35"/>
                          </a:solidFill>
                          <a:latin typeface="Arial"/>
                          <a:ea typeface="Arial"/>
                          <a:cs typeface="Arial"/>
                        </a:rPr>
                        <a:t>PRIMARY KEY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Every row has a unique, non-null identity</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Borrower.borrower_id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682625">
                <a:tc>
                  <a:txBody>
                    <a:bodyPr/>
                    <a:lstStyle/>
                    <a:p>
                      <a:pPr>
                        <a:lnSpc>
                          <a:spcPct val="107000"/>
                        </a:lnSpc>
                        <a:buNone/>
                      </a:pPr>
                      <a:r>
                        <a:rPr sz="1800" b="0">
                          <a:solidFill>
                            <a:srgbClr val="172E35"/>
                          </a:solidFill>
                          <a:latin typeface="Arial"/>
                          <a:ea typeface="Arial"/>
                          <a:cs typeface="Arial"/>
                        </a:rPr>
                        <a:t>FOREIGN KEY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referenced parent row exists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Loan.borrower_id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682625">
                <a:tc>
                  <a:txBody>
                    <a:bodyPr/>
                    <a:lstStyle/>
                    <a:p>
                      <a:pPr>
                        <a:lnSpc>
                          <a:spcPct val="107000"/>
                        </a:lnSpc>
                        <a:buNone/>
                      </a:pPr>
                      <a:r>
                        <a:rPr sz="1800" b="0">
                          <a:solidFill>
                            <a:srgbClr val="172E35"/>
                          </a:solidFill>
                          <a:latin typeface="Arial"/>
                          <a:ea typeface="Arial"/>
                          <a:cs typeface="Arial"/>
                        </a:rPr>
                        <a:t>UNIQUE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Duplicate key values are rejected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Borrower.email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682625">
                <a:tc>
                  <a:txBody>
                    <a:bodyPr/>
                    <a:lstStyle/>
                    <a:p>
                      <a:pPr>
                        <a:lnSpc>
                          <a:spcPct val="107000"/>
                        </a:lnSpc>
                        <a:buNone/>
                      </a:pPr>
                      <a:r>
                        <a:rPr sz="1800" b="0">
                          <a:solidFill>
                            <a:srgbClr val="172E35"/>
                          </a:solidFill>
                          <a:latin typeface="Arial"/>
                          <a:ea typeface="Arial"/>
                          <a:cs typeface="Arial"/>
                        </a:rPr>
                        <a:t>NOT NULL</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value is required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Loan.due_date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682625">
                <a:tc>
                  <a:txBody>
                    <a:bodyPr/>
                    <a:lstStyle/>
                    <a:p>
                      <a:pPr>
                        <a:lnSpc>
                          <a:spcPct val="107000"/>
                        </a:lnSpc>
                        <a:buNone/>
                      </a:pPr>
                      <a:r>
                        <a:rPr sz="1800" b="0">
                          <a:solidFill>
                            <a:srgbClr val="172E35"/>
                          </a:solidFill>
                          <a:latin typeface="Arial"/>
                          <a:ea typeface="Arial"/>
                          <a:cs typeface="Arial"/>
                        </a:rPr>
                        <a:t>CHECK</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 condition must hold for valid data</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Book.price &gt;= 0</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99734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9F0A11F5-BB37-4713-9F1F-81D7827007D9}"/>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Loan connects the borrower and the copy</a:t>
            </a:r>
          </a:p>
        </p:txBody>
      </p:sp>
      <p:sp>
        <p:nvSpPr>
          <p:cNvPr id="2" name="takeaway">
            <a:extLst>
              <a:ext uri="{FF2B5EF4-FFF2-40B4-BE49-F238E27FC236}">
                <a16:creationId xmlns:a16="http://schemas.microsoft.com/office/drawing/2014/main" id="{E40F3445-72BE-4981-868F-58A874AC9B6C}"/>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Selected lines from Loan in 01_schema.sql. The copy foreign key is also in the full definition.</a:t>
            </a:r>
          </a:p>
        </p:txBody>
      </p:sp>
      <p:sp>
        <p:nvSpPr>
          <p:cNvPr id="3" name="page">
            <a:extLst>
              <a:ext uri="{FF2B5EF4-FFF2-40B4-BE49-F238E27FC236}">
                <a16:creationId xmlns:a16="http://schemas.microsoft.com/office/drawing/2014/main" id="{18563EC7-FD4B-4FA0-AE91-D9185BA901E3}"/>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12</a:t>
            </a:r>
          </a:p>
        </p:txBody>
      </p:sp>
      <p:sp>
        <p:nvSpPr>
          <p:cNvPr id="4" name="sql">
            <a:extLst>
              <a:ext uri="{FF2B5EF4-FFF2-40B4-BE49-F238E27FC236}">
                <a16:creationId xmlns:a16="http://schemas.microsoft.com/office/drawing/2014/main" id="{DDF19FC2-C6FA-41AA-952C-FA75E93D1905}"/>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copy_id INT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borrower_id INT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loan_date DATE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due_date DATE NOT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returned_date DATE NULL,</a:t>
            </a:r>
          </a:p>
          <a:p>
            <a:endParaRPr sz="1800" b="0">
              <a:solidFill>
                <a:srgbClr val="172E35"/>
              </a:solidFill>
              <a:latin typeface="Consolas"/>
              <a:ea typeface="Consolas"/>
              <a:cs typeface="Consolas"/>
            </a:endParaRP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CHECK (due_date &gt;= loan_date),</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FOREIGN KEY (borrower_id)</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REFERENCES Borrower(borrower_id)</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ON DELETE RESTRICT</a:t>
            </a:r>
          </a:p>
        </p:txBody>
      </p:sp>
      <p:sp>
        <p:nvSpPr>
          <p:cNvPr id="5" name="body">
            <a:extLst>
              <a:ext uri="{FF2B5EF4-FFF2-40B4-BE49-F238E27FC236}">
                <a16:creationId xmlns:a16="http://schemas.microsoft.com/office/drawing/2014/main" id="{2119CCD0-8C55-44AC-AA02-C64EA10C3520}"/>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Two links</a:t>
            </a:r>
          </a:p>
        </p:txBody>
      </p:sp>
      <p:sp>
        <p:nvSpPr>
          <p:cNvPr id="6" name="body">
            <a:extLst>
              <a:ext uri="{FF2B5EF4-FFF2-40B4-BE49-F238E27FC236}">
                <a16:creationId xmlns:a16="http://schemas.microsoft.com/office/drawing/2014/main" id="{98F468CD-9687-4CAA-B051-82C7E52CA47E}"/>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loan belongs to one borrower</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and one physical copy.</a:t>
            </a:r>
          </a:p>
        </p:txBody>
      </p:sp>
      <p:sp>
        <p:nvSpPr>
          <p:cNvPr id="7" name="body">
            <a:extLst>
              <a:ext uri="{FF2B5EF4-FFF2-40B4-BE49-F238E27FC236}">
                <a16:creationId xmlns:a16="http://schemas.microsoft.com/office/drawing/2014/main" id="{81F9443B-274D-41EB-851B-87AE088EFB32}"/>
              </a:ext>
            </a:extLst>
          </p:cNvPr>
          <p:cNvSpPr>
            <a:spLocks noGrp="1"/>
          </p:cNvSpPr>
          <p:nvPr/>
        </p:nvSpPr>
        <p:spPr>
          <a:xfrm>
            <a:off x="7667625" y="2876550"/>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NULL returned_date</a:t>
            </a:r>
          </a:p>
        </p:txBody>
      </p:sp>
      <p:sp>
        <p:nvSpPr>
          <p:cNvPr id="8" name="body">
            <a:extLst>
              <a:ext uri="{FF2B5EF4-FFF2-40B4-BE49-F238E27FC236}">
                <a16:creationId xmlns:a16="http://schemas.microsoft.com/office/drawing/2014/main" id="{638A7A43-8395-4DD4-904C-5C70DF560FB2}"/>
              </a:ext>
            </a:extLst>
          </p:cNvPr>
          <p:cNvSpPr>
            <a:spLocks noGrp="1"/>
          </p:cNvSpPr>
          <p:nvPr/>
        </p:nvSpPr>
        <p:spPr>
          <a:xfrm>
            <a:off x="7667625" y="3238500"/>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copy has not been returned.</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Use IS NULL to test this.</a:t>
            </a:r>
          </a:p>
        </p:txBody>
      </p:sp>
      <p:sp>
        <p:nvSpPr>
          <p:cNvPr id="9" name="body">
            <a:extLst>
              <a:ext uri="{FF2B5EF4-FFF2-40B4-BE49-F238E27FC236}">
                <a16:creationId xmlns:a16="http://schemas.microsoft.com/office/drawing/2014/main" id="{376F8FB1-FA15-45B3-844C-DB88EB4C9C03}"/>
              </a:ext>
            </a:extLst>
          </p:cNvPr>
          <p:cNvSpPr>
            <a:spLocks noGrp="1"/>
          </p:cNvSpPr>
          <p:nvPr/>
        </p:nvSpPr>
        <p:spPr>
          <a:xfrm>
            <a:off x="7667625" y="418147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Date and history rules</a:t>
            </a:r>
          </a:p>
        </p:txBody>
      </p:sp>
      <p:sp>
        <p:nvSpPr>
          <p:cNvPr id="10" name="body">
            <a:extLst>
              <a:ext uri="{FF2B5EF4-FFF2-40B4-BE49-F238E27FC236}">
                <a16:creationId xmlns:a16="http://schemas.microsoft.com/office/drawing/2014/main" id="{FE38CA71-AAC3-4008-B898-1A0AA7303F44}"/>
              </a:ext>
            </a:extLst>
          </p:cNvPr>
          <p:cNvSpPr>
            <a:spLocks noGrp="1"/>
          </p:cNvSpPr>
          <p:nvPr/>
        </p:nvSpPr>
        <p:spPr>
          <a:xfrm>
            <a:off x="7667625" y="454342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Due date cannot precede loan date.</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 borrower with loan history</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cannot be deleted.</a:t>
            </a:r>
          </a:p>
        </p:txBody>
      </p:sp>
    </p:spTree>
    <p:extLst>
      <p:ext uri="{BB962C8B-B14F-4D97-AF65-F5344CB8AC3E}">
        <p14:creationId xmlns:p14="http://schemas.microsoft.com/office/powerpoint/2010/main" val="1056172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54244A24-5081-4D75-A6CC-97B60E429A0B}"/>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One open loan per physical copy</a:t>
            </a:r>
          </a:p>
        </p:txBody>
      </p:sp>
      <p:sp>
        <p:nvSpPr>
          <p:cNvPr id="2" name="takeaway">
            <a:extLst>
              <a:ext uri="{FF2B5EF4-FFF2-40B4-BE49-F238E27FC236}">
                <a16:creationId xmlns:a16="http://schemas.microsoft.com/office/drawing/2014/main" id="{D4FD5F24-B985-44BD-BCA9-118168640311}"/>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UNIQUE(open_copy_id) allows many historical loans but only one open loan for each copy.</a:t>
            </a:r>
          </a:p>
        </p:txBody>
      </p:sp>
      <p:sp>
        <p:nvSpPr>
          <p:cNvPr id="3" name="page">
            <a:extLst>
              <a:ext uri="{FF2B5EF4-FFF2-40B4-BE49-F238E27FC236}">
                <a16:creationId xmlns:a16="http://schemas.microsoft.com/office/drawing/2014/main" id="{797874BC-0176-450C-B483-7B3B1F8C8DAF}"/>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13</a:t>
            </a:r>
          </a:p>
        </p:txBody>
      </p:sp>
      <p:graphicFrame>
        <p:nvGraphicFramePr>
          <p:cNvPr id="4" name="Table 3">
            <a:extLst>
              <a:ext uri="{FF2B5EF4-FFF2-40B4-BE49-F238E27FC236}">
                <a16:creationId xmlns:a16="http://schemas.microsoft.com/office/drawing/2014/main" id="{2C3BFE11-5501-4CCC-B418-F708FF4EFF59}"/>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Loan state</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returned_date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Generated open_copy_id</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Copy 501 is currently borrowed</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NULL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501</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An older loan of copy 501</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recorded return 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NULL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Another open loan of copy 501</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NULL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501: duplicate, so rejected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01566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3" name="title">
            <a:extLst>
              <a:ext uri="{FF2B5EF4-FFF2-40B4-BE49-F238E27FC236}">
                <a16:creationId xmlns:a16="http://schemas.microsoft.com/office/drawing/2014/main" id="{5C86C67F-5C13-49D6-A9AE-D73687158F39}"/>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Class activity: build and inspect</a:t>
            </a:r>
          </a:p>
        </p:txBody>
      </p:sp>
      <p:sp>
        <p:nvSpPr>
          <p:cNvPr id="2" name="takeaway">
            <a:extLst>
              <a:ext uri="{FF2B5EF4-FFF2-40B4-BE49-F238E27FC236}">
                <a16:creationId xmlns:a16="http://schemas.microsoft.com/office/drawing/2014/main" id="{8A283D04-215C-40C2-AC9B-94EC9D72B31A}"/>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Database: library_part_a_simple. Use MySQL 8.0.18+ or MySQL 8.4.</a:t>
            </a:r>
          </a:p>
        </p:txBody>
      </p:sp>
      <p:sp>
        <p:nvSpPr>
          <p:cNvPr id="3" name="page">
            <a:extLst>
              <a:ext uri="{FF2B5EF4-FFF2-40B4-BE49-F238E27FC236}">
                <a16:creationId xmlns:a16="http://schemas.microsoft.com/office/drawing/2014/main" id="{DD100274-46EF-4700-B18A-02F0D46E2564}"/>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14</a:t>
            </a:r>
          </a:p>
        </p:txBody>
      </p:sp>
      <p:sp>
        <p:nvSpPr>
          <p:cNvPr id="4" name="body">
            <a:extLst>
              <a:ext uri="{FF2B5EF4-FFF2-40B4-BE49-F238E27FC236}">
                <a16:creationId xmlns:a16="http://schemas.microsoft.com/office/drawing/2014/main" id="{10B26D7A-6F24-43CC-B0C3-AD093054588F}"/>
              </a:ext>
            </a:extLst>
          </p:cNvPr>
          <p:cNvSpPr>
            <a:spLocks noGrp="1"/>
          </p:cNvSpPr>
          <p:nvPr/>
        </p:nvSpPr>
        <p:spPr>
          <a:xfrm>
            <a:off x="609600" y="147637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1</a:t>
            </a:r>
          </a:p>
        </p:txBody>
      </p:sp>
      <p:sp>
        <p:nvSpPr>
          <p:cNvPr id="5" name="body">
            <a:extLst>
              <a:ext uri="{FF2B5EF4-FFF2-40B4-BE49-F238E27FC236}">
                <a16:creationId xmlns:a16="http://schemas.microsoft.com/office/drawing/2014/main" id="{EDAA8670-60C9-48A3-9020-B67395733A7A}"/>
              </a:ext>
            </a:extLst>
          </p:cNvPr>
          <p:cNvSpPr>
            <a:spLocks noGrp="1"/>
          </p:cNvSpPr>
          <p:nvPr/>
        </p:nvSpPr>
        <p:spPr>
          <a:xfrm>
            <a:off x="1143000" y="147637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Run 01_schema.sql once.</a:t>
            </a:r>
          </a:p>
        </p:txBody>
      </p:sp>
      <p:sp>
        <p:nvSpPr>
          <p:cNvPr id="6" name="body">
            <a:extLst>
              <a:ext uri="{FF2B5EF4-FFF2-40B4-BE49-F238E27FC236}">
                <a16:creationId xmlns:a16="http://schemas.microsoft.com/office/drawing/2014/main" id="{22B8B413-45F2-403F-955B-A0D0FC60280F}"/>
              </a:ext>
            </a:extLst>
          </p:cNvPr>
          <p:cNvSpPr>
            <a:spLocks noGrp="1"/>
          </p:cNvSpPr>
          <p:nvPr/>
        </p:nvSpPr>
        <p:spPr>
          <a:xfrm>
            <a:off x="609600" y="206692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2</a:t>
            </a:r>
          </a:p>
        </p:txBody>
      </p:sp>
      <p:sp>
        <p:nvSpPr>
          <p:cNvPr id="7" name="body">
            <a:extLst>
              <a:ext uri="{FF2B5EF4-FFF2-40B4-BE49-F238E27FC236}">
                <a16:creationId xmlns:a16="http://schemas.microsoft.com/office/drawing/2014/main" id="{FC9B221B-2024-49F9-B5D8-148CEEB1CB4B}"/>
              </a:ext>
            </a:extLst>
          </p:cNvPr>
          <p:cNvSpPr>
            <a:spLocks noGrp="1"/>
          </p:cNvSpPr>
          <p:nvPr/>
        </p:nvSpPr>
        <p:spPr>
          <a:xfrm>
            <a:off x="1143000" y="206692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Run 02_sample_data.sql once.</a:t>
            </a:r>
          </a:p>
        </p:txBody>
      </p:sp>
      <p:sp>
        <p:nvSpPr>
          <p:cNvPr id="8" name="body">
            <a:extLst>
              <a:ext uri="{FF2B5EF4-FFF2-40B4-BE49-F238E27FC236}">
                <a16:creationId xmlns:a16="http://schemas.microsoft.com/office/drawing/2014/main" id="{07C1FA60-A7F7-4142-BD69-25A279C98261}"/>
              </a:ext>
            </a:extLst>
          </p:cNvPr>
          <p:cNvSpPr>
            <a:spLocks noGrp="1"/>
          </p:cNvSpPr>
          <p:nvPr/>
        </p:nvSpPr>
        <p:spPr>
          <a:xfrm>
            <a:off x="609600" y="265747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3</a:t>
            </a:r>
          </a:p>
        </p:txBody>
      </p:sp>
      <p:sp>
        <p:nvSpPr>
          <p:cNvPr id="9" name="body">
            <a:extLst>
              <a:ext uri="{FF2B5EF4-FFF2-40B4-BE49-F238E27FC236}">
                <a16:creationId xmlns:a16="http://schemas.microsoft.com/office/drawing/2014/main" id="{B4CEAFFB-87AB-403B-9438-BA6A01436CAA}"/>
              </a:ext>
            </a:extLst>
          </p:cNvPr>
          <p:cNvSpPr>
            <a:spLocks noGrp="1"/>
          </p:cNvSpPr>
          <p:nvPr/>
        </p:nvSpPr>
        <p:spPr>
          <a:xfrm>
            <a:off x="1143000" y="265747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Inspect Borrower, Book, BookCopy and Loan.</a:t>
            </a:r>
          </a:p>
        </p:txBody>
      </p:sp>
      <p:sp>
        <p:nvSpPr>
          <p:cNvPr id="10" name="body">
            <a:extLst>
              <a:ext uri="{FF2B5EF4-FFF2-40B4-BE49-F238E27FC236}">
                <a16:creationId xmlns:a16="http://schemas.microsoft.com/office/drawing/2014/main" id="{CE9C54A0-9383-4CE5-AD42-F6FDAE21BEFB}"/>
              </a:ext>
            </a:extLst>
          </p:cNvPr>
          <p:cNvSpPr>
            <a:spLocks noGrp="1"/>
          </p:cNvSpPr>
          <p:nvPr/>
        </p:nvSpPr>
        <p:spPr>
          <a:xfrm>
            <a:off x="609600" y="324802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4</a:t>
            </a:r>
          </a:p>
        </p:txBody>
      </p:sp>
      <p:sp>
        <p:nvSpPr>
          <p:cNvPr id="11" name="body">
            <a:extLst>
              <a:ext uri="{FF2B5EF4-FFF2-40B4-BE49-F238E27FC236}">
                <a16:creationId xmlns:a16="http://schemas.microsoft.com/office/drawing/2014/main" id="{116E9F6B-D351-4088-B224-1B8BC528C529}"/>
              </a:ext>
            </a:extLst>
          </p:cNvPr>
          <p:cNvSpPr>
            <a:spLocks noGrp="1"/>
          </p:cNvSpPr>
          <p:nvPr/>
        </p:nvSpPr>
        <p:spPr>
          <a:xfrm>
            <a:off x="1143000" y="324802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Find copy 503 and copy 504. Compare their loan records.</a:t>
            </a:r>
          </a:p>
        </p:txBody>
      </p:sp>
      <p:sp>
        <p:nvSpPr>
          <p:cNvPr id="12" name="body">
            <a:extLst>
              <a:ext uri="{FF2B5EF4-FFF2-40B4-BE49-F238E27FC236}">
                <a16:creationId xmlns:a16="http://schemas.microsoft.com/office/drawing/2014/main" id="{735A164A-26E0-46EF-83BC-8192BD696905}"/>
              </a:ext>
            </a:extLst>
          </p:cNvPr>
          <p:cNvSpPr>
            <a:spLocks noGrp="1"/>
          </p:cNvSpPr>
          <p:nvPr/>
        </p:nvSpPr>
        <p:spPr>
          <a:xfrm>
            <a:off x="609600" y="4381500"/>
            <a:ext cx="10972800" cy="10096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Expected starting data: 5 borrowers and 8 loans.</a:t>
            </a:r>
          </a:p>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Copy 503 is available. Copy 504 has open loan 1002.</a:t>
            </a:r>
          </a:p>
        </p:txBody>
      </p:sp>
    </p:spTree>
    <p:extLst>
      <p:ext uri="{BB962C8B-B14F-4D97-AF65-F5344CB8AC3E}">
        <p14:creationId xmlns:p14="http://schemas.microsoft.com/office/powerpoint/2010/main" val="1600686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4C62446A-CE6D-4CBB-B9F0-DD16EB1C3CF5}"/>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JOIN follows the stored relationships</a:t>
            </a:r>
          </a:p>
        </p:txBody>
      </p:sp>
      <p:sp>
        <p:nvSpPr>
          <p:cNvPr id="2" name="takeaway">
            <a:extLst>
              <a:ext uri="{FF2B5EF4-FFF2-40B4-BE49-F238E27FC236}">
                <a16:creationId xmlns:a16="http://schemas.microsoft.com/office/drawing/2014/main" id="{8B102856-0DBF-4BEC-A688-88E55388ABAD}"/>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block 1 of 04_class_demonstrations.sql. Expect Aisha / The Last Lighthouse and Chloe / Winter Letters.</a:t>
            </a:r>
          </a:p>
        </p:txBody>
      </p:sp>
      <p:sp>
        <p:nvSpPr>
          <p:cNvPr id="3" name="page">
            <a:extLst>
              <a:ext uri="{FF2B5EF4-FFF2-40B4-BE49-F238E27FC236}">
                <a16:creationId xmlns:a16="http://schemas.microsoft.com/office/drawing/2014/main" id="{4A7BF66A-BAB8-4419-96EF-2B13250D13A0}"/>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15</a:t>
            </a:r>
          </a:p>
        </p:txBody>
      </p:sp>
      <p:sp>
        <p:nvSpPr>
          <p:cNvPr id="4" name="sql">
            <a:extLst>
              <a:ext uri="{FF2B5EF4-FFF2-40B4-BE49-F238E27FC236}">
                <a16:creationId xmlns:a16="http://schemas.microsoft.com/office/drawing/2014/main" id="{8EF415FD-8EBE-4045-8D7C-6DB8333079A4}"/>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SELECT b.borrower_name, bk.title, l.due_date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FROM Borrower b</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JOIN Loan l ON l.borrower_id = b.borrower_id</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JOIN BookCopy c ON c.copy_id = l.copy_id</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JOIN Book bk ON bk.book_id = c.book_id</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WHERE l.returned_date IS NULL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AND l.due_date &lt; '2026-10-08';</a:t>
            </a:r>
          </a:p>
        </p:txBody>
      </p:sp>
      <p:sp>
        <p:nvSpPr>
          <p:cNvPr id="5" name="body">
            <a:extLst>
              <a:ext uri="{FF2B5EF4-FFF2-40B4-BE49-F238E27FC236}">
                <a16:creationId xmlns:a16="http://schemas.microsoft.com/office/drawing/2014/main" id="{E15EA990-FA02-4881-8342-3BD9F5A28E7F}"/>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b, l, c and bk are short aliases for the table names. ON states how rows match.</a:t>
            </a:r>
          </a:p>
        </p:txBody>
      </p:sp>
    </p:spTree>
    <p:extLst>
      <p:ext uri="{BB962C8B-B14F-4D97-AF65-F5344CB8AC3E}">
        <p14:creationId xmlns:p14="http://schemas.microsoft.com/office/powerpoint/2010/main" val="315910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E270EA81-2337-47D0-A399-939DFF9FD872}"/>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Session 2: the main SQL concepts</a:t>
            </a:r>
          </a:p>
        </p:txBody>
      </p:sp>
      <p:sp>
        <p:nvSpPr>
          <p:cNvPr id="2" name="takeaway">
            <a:extLst>
              <a:ext uri="{FF2B5EF4-FFF2-40B4-BE49-F238E27FC236}">
                <a16:creationId xmlns:a16="http://schemas.microsoft.com/office/drawing/2014/main" id="{4EAE29E3-50B5-45E0-8BCA-262DEAFFCBAC}"/>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Our example: a procedure inserts a borrower, a trigger runs, and a function supplies the audit text.</a:t>
            </a:r>
          </a:p>
        </p:txBody>
      </p:sp>
      <p:sp>
        <p:nvSpPr>
          <p:cNvPr id="3" name="page">
            <a:extLst>
              <a:ext uri="{FF2B5EF4-FFF2-40B4-BE49-F238E27FC236}">
                <a16:creationId xmlns:a16="http://schemas.microsoft.com/office/drawing/2014/main" id="{E2526A03-8DA1-42D9-A75F-132E26255FA6}"/>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17</a:t>
            </a:r>
          </a:p>
        </p:txBody>
      </p:sp>
      <p:graphicFrame>
        <p:nvGraphicFramePr>
          <p:cNvPr id="4" name="Table 3">
            <a:extLst>
              <a:ext uri="{FF2B5EF4-FFF2-40B4-BE49-F238E27FC236}">
                <a16:creationId xmlns:a16="http://schemas.microsoft.com/office/drawing/2014/main" id="{E926D097-CE41-4038-925A-0605ECA9C8B6}"/>
              </a:ext>
            </a:extLst>
          </p:cNvPr>
          <p:cNvGraphicFramePr/>
          <p:nvPr/>
        </p:nvGraphicFramePr>
        <p:xfrm>
          <a:off x="609600" y="1476375"/>
          <a:ext cx="10972800" cy="409575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682625">
                <a:tc>
                  <a:txBody>
                    <a:bodyPr/>
                    <a:lstStyle/>
                    <a:p>
                      <a:pPr>
                        <a:lnSpc>
                          <a:spcPct val="107000"/>
                        </a:lnSpc>
                        <a:buNone/>
                      </a:pPr>
                      <a:r>
                        <a:rPr sz="1800" b="1">
                          <a:solidFill>
                            <a:srgbClr val="FFFFFF"/>
                          </a:solidFill>
                          <a:latin typeface="Arial"/>
                          <a:ea typeface="Arial"/>
                          <a:cs typeface="Arial"/>
                        </a:rPr>
                        <a:t>Concept</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Its job</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How it runs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682625">
                <a:tc>
                  <a:txBody>
                    <a:bodyPr/>
                    <a:lstStyle/>
                    <a:p>
                      <a:pPr>
                        <a:lnSpc>
                          <a:spcPct val="107000"/>
                        </a:lnSpc>
                        <a:buNone/>
                      </a:pPr>
                      <a:r>
                        <a:rPr sz="1800" b="0">
                          <a:solidFill>
                            <a:srgbClr val="172E35"/>
                          </a:solidFill>
                          <a:latin typeface="Arial"/>
                          <a:ea typeface="Arial"/>
                          <a:cs typeface="Arial"/>
                        </a:rPr>
                        <a:t>Table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Stores rows of data</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INSERT, SELECT, UPDATE, DELETE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682625">
                <a:tc>
                  <a:txBody>
                    <a:bodyPr/>
                    <a:lstStyle/>
                    <a:p>
                      <a:pPr>
                        <a:lnSpc>
                          <a:spcPct val="107000"/>
                        </a:lnSpc>
                        <a:buNone/>
                      </a:pPr>
                      <a:r>
                        <a:rPr sz="1800" b="0">
                          <a:solidFill>
                            <a:srgbClr val="172E35"/>
                          </a:solidFill>
                          <a:latin typeface="Arial"/>
                          <a:ea typeface="Arial"/>
                          <a:cs typeface="Arial"/>
                        </a:rPr>
                        <a:t>Function</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Returns one value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Use it in an expression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682625">
                <a:tc>
                  <a:txBody>
                    <a:bodyPr/>
                    <a:lstStyle/>
                    <a:p>
                      <a:pPr>
                        <a:lnSpc>
                          <a:spcPct val="107000"/>
                        </a:lnSpc>
                        <a:buNone/>
                      </a:pPr>
                      <a:r>
                        <a:rPr sz="1800" b="0">
                          <a:solidFill>
                            <a:srgbClr val="172E35"/>
                          </a:solidFill>
                          <a:latin typeface="Arial"/>
                          <a:ea typeface="Arial"/>
                          <a:cs typeface="Arial"/>
                        </a:rPr>
                        <a:t>Trigger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Responds automatically to a table event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INSERT, UPDATE or DELETE fires it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682625">
                <a:tc>
                  <a:txBody>
                    <a:bodyPr/>
                    <a:lstStyle/>
                    <a:p>
                      <a:pPr>
                        <a:lnSpc>
                          <a:spcPct val="107000"/>
                        </a:lnSpc>
                        <a:buNone/>
                      </a:pPr>
                      <a:r>
                        <a:rPr sz="1800" b="0">
                          <a:solidFill>
                            <a:srgbClr val="172E35"/>
                          </a:solidFill>
                          <a:latin typeface="Arial"/>
                          <a:ea typeface="Arial"/>
                          <a:cs typeface="Arial"/>
                        </a:rPr>
                        <a:t>Procedure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Performs a named operation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Run CALL procedure_name(...)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682625">
                <a:tc>
                  <a:txBody>
                    <a:bodyPr/>
                    <a:lstStyle/>
                    <a:p>
                      <a:pPr>
                        <a:lnSpc>
                          <a:spcPct val="107000"/>
                        </a:lnSpc>
                        <a:buNone/>
                      </a:pPr>
                      <a:r>
                        <a:rPr sz="1800" b="0">
                          <a:solidFill>
                            <a:srgbClr val="172E35"/>
                          </a:solidFill>
                          <a:latin typeface="Arial"/>
                          <a:ea typeface="Arial"/>
                          <a:cs typeface="Arial"/>
                        </a:rPr>
                        <a:t>Transaction</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Groups related changes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START TRANSACTION, then finish</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35895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8182AA4E-1674-4569-B00A-00C694CCBCEB}"/>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AuditLog stores a history of borrower changes</a:t>
            </a:r>
          </a:p>
        </p:txBody>
      </p:sp>
      <p:sp>
        <p:nvSpPr>
          <p:cNvPr id="2" name="takeaway">
            <a:extLst>
              <a:ext uri="{FF2B5EF4-FFF2-40B4-BE49-F238E27FC236}">
                <a16:creationId xmlns:a16="http://schemas.microsoft.com/office/drawing/2014/main" id="{3EA755AD-AA30-4AE8-923B-6117DE58EC39}"/>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This simplified audit covers Borrower only. Creating AuditLog alone does not record changes.</a:t>
            </a:r>
          </a:p>
        </p:txBody>
      </p:sp>
      <p:sp>
        <p:nvSpPr>
          <p:cNvPr id="3" name="page">
            <a:extLst>
              <a:ext uri="{FF2B5EF4-FFF2-40B4-BE49-F238E27FC236}">
                <a16:creationId xmlns:a16="http://schemas.microsoft.com/office/drawing/2014/main" id="{0F4FA5C7-613B-41A0-8898-4E0F5D37A32A}"/>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18</a:t>
            </a:r>
          </a:p>
        </p:txBody>
      </p:sp>
      <p:graphicFrame>
        <p:nvGraphicFramePr>
          <p:cNvPr id="4" name="Table 3">
            <a:extLst>
              <a:ext uri="{FF2B5EF4-FFF2-40B4-BE49-F238E27FC236}">
                <a16:creationId xmlns:a16="http://schemas.microsoft.com/office/drawing/2014/main" id="{9AF6090D-56C3-4DB4-BCA4-AC5FC5CD22F1}"/>
              </a:ext>
            </a:extLst>
          </p:cNvPr>
          <p:cNvGraphicFramePr/>
          <p:nvPr/>
        </p:nvGraphicFramePr>
        <p:xfrm>
          <a:off x="609600" y="1476375"/>
          <a:ext cx="10972800" cy="409575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682625">
                <a:tc>
                  <a:txBody>
                    <a:bodyPr/>
                    <a:lstStyle/>
                    <a:p>
                      <a:pPr>
                        <a:lnSpc>
                          <a:spcPct val="107000"/>
                        </a:lnSpc>
                        <a:buNone/>
                      </a:pPr>
                      <a:r>
                        <a:rPr sz="1800" b="1">
                          <a:solidFill>
                            <a:srgbClr val="FFFFFF"/>
                          </a:solidFill>
                          <a:latin typeface="Arial"/>
                          <a:ea typeface="Arial"/>
                          <a:cs typeface="Arial"/>
                        </a:rPr>
                        <a:t>Column group</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What it records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Example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682625">
                <a:tc>
                  <a:txBody>
                    <a:bodyPr/>
                    <a:lstStyle/>
                    <a:p>
                      <a:pPr>
                        <a:lnSpc>
                          <a:spcPct val="107000"/>
                        </a:lnSpc>
                        <a:buNone/>
                      </a:pPr>
                      <a:r>
                        <a:rPr sz="1800" b="0">
                          <a:solidFill>
                            <a:srgbClr val="172E35"/>
                          </a:solidFill>
                          <a:latin typeface="Arial"/>
                          <a:ea typeface="Arial"/>
                          <a:cs typeface="Arial"/>
                        </a:rPr>
                        <a:t>borrower_id + action_type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Which borrower and which event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6 / UPDATE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682625">
                <a:tc>
                  <a:txBody>
                    <a:bodyPr/>
                    <a:lstStyle/>
                    <a:p>
                      <a:pPr>
                        <a:lnSpc>
                          <a:spcPct val="107000"/>
                        </a:lnSpc>
                        <a:buNone/>
                      </a:pPr>
                      <a:r>
                        <a:rPr sz="1800" b="0">
                          <a:solidFill>
                            <a:srgbClr val="172E35"/>
                          </a:solidFill>
                          <a:latin typeface="Arial"/>
                          <a:ea typeface="Arial"/>
                          <a:cs typeface="Arial"/>
                        </a:rPr>
                        <a:t>old_name + new_name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The name before and after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Class Reader / Updated Reader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682625">
                <a:tc>
                  <a:txBody>
                    <a:bodyPr/>
                    <a:lstStyle/>
                    <a:p>
                      <a:pPr>
                        <a:lnSpc>
                          <a:spcPct val="107000"/>
                        </a:lnSpc>
                        <a:buNone/>
                      </a:pPr>
                      <a:r>
                        <a:rPr sz="1800" b="0">
                          <a:solidFill>
                            <a:srgbClr val="172E35"/>
                          </a:solidFill>
                          <a:latin typeface="Arial"/>
                          <a:ea typeface="Arial"/>
                          <a:cs typeface="Arial"/>
                        </a:rPr>
                        <a:t>old_email + new_email</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email before and after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class@… / updated@…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682625">
                <a:tc>
                  <a:txBody>
                    <a:bodyPr/>
                    <a:lstStyle/>
                    <a:p>
                      <a:pPr>
                        <a:lnSpc>
                          <a:spcPct val="107000"/>
                        </a:lnSpc>
                        <a:buNone/>
                      </a:pPr>
                      <a:r>
                        <a:rPr sz="1800" b="0">
                          <a:solidFill>
                            <a:srgbClr val="172E35"/>
                          </a:solidFill>
                          <a:latin typeface="Arial"/>
                          <a:ea typeface="Arial"/>
                          <a:cs typeface="Arial"/>
                        </a:rPr>
                        <a:t>summary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short description from our function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Borrower 6 UPDATE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682625">
                <a:tc>
                  <a:txBody>
                    <a:bodyPr/>
                    <a:lstStyle/>
                    <a:p>
                      <a:pPr>
                        <a:lnSpc>
                          <a:spcPct val="107000"/>
                        </a:lnSpc>
                        <a:buNone/>
                      </a:pPr>
                      <a:r>
                        <a:rPr sz="1800" b="0">
                          <a:solidFill>
                            <a:srgbClr val="172E35"/>
                          </a:solidFill>
                          <a:latin typeface="Arial"/>
                          <a:ea typeface="Arial"/>
                          <a:cs typeface="Arial"/>
                        </a:rPr>
                        <a:t>database_actor + changed_at</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Database account and event time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USER() and CURRENT_TIMESTAMP</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55635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D9E4B209-C0D6-4B30-B311-D0360C2BBCE3}"/>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function takes inputs and returns a value</a:t>
            </a:r>
          </a:p>
        </p:txBody>
      </p:sp>
      <p:sp>
        <p:nvSpPr>
          <p:cNvPr id="2" name="takeaway">
            <a:extLst>
              <a:ext uri="{FF2B5EF4-FFF2-40B4-BE49-F238E27FC236}">
                <a16:creationId xmlns:a16="http://schemas.microsoft.com/office/drawing/2014/main" id="{C831C167-879F-417A-8691-5232783778E4}"/>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Example after installation: SELECT fn_audit_summary(6, 'UPDATE'); returns Borrower 6 UPDATE.</a:t>
            </a:r>
          </a:p>
        </p:txBody>
      </p:sp>
      <p:sp>
        <p:nvSpPr>
          <p:cNvPr id="3" name="page">
            <a:extLst>
              <a:ext uri="{FF2B5EF4-FFF2-40B4-BE49-F238E27FC236}">
                <a16:creationId xmlns:a16="http://schemas.microsoft.com/office/drawing/2014/main" id="{02AB7DF1-C2EA-4294-B872-EC9A33622126}"/>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19</a:t>
            </a:r>
          </a:p>
        </p:txBody>
      </p:sp>
      <p:sp>
        <p:nvSpPr>
          <p:cNvPr id="4" name="sql">
            <a:extLst>
              <a:ext uri="{FF2B5EF4-FFF2-40B4-BE49-F238E27FC236}">
                <a16:creationId xmlns:a16="http://schemas.microsoft.com/office/drawing/2014/main" id="{D6967661-DD69-43C3-95FA-764297A6C9FE}"/>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CREATE FUNCTION fn_audit_summary(</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p_id INT, p_action VARCHAR(10)</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RETURNS VARCHAR(255)</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DETERMINISTIC NO SQL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SQL SECURITY INVOKER</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RETURN CONCAT(</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'Borrower ', p_id, ' ', p_action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a:t>
            </a:r>
          </a:p>
        </p:txBody>
      </p:sp>
      <p:sp>
        <p:nvSpPr>
          <p:cNvPr id="5" name="body">
            <a:extLst>
              <a:ext uri="{FF2B5EF4-FFF2-40B4-BE49-F238E27FC236}">
                <a16:creationId xmlns:a16="http://schemas.microsoft.com/office/drawing/2014/main" id="{DC832DD3-E911-4909-96B9-DF4101F9FB1C}"/>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Inputs</a:t>
            </a:r>
          </a:p>
        </p:txBody>
      </p:sp>
      <p:sp>
        <p:nvSpPr>
          <p:cNvPr id="6" name="body">
            <a:extLst>
              <a:ext uri="{FF2B5EF4-FFF2-40B4-BE49-F238E27FC236}">
                <a16:creationId xmlns:a16="http://schemas.microsoft.com/office/drawing/2014/main" id="{26E587CA-4DE9-4991-A5DE-867D2E5E78DE}"/>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p_id identifies the borrower.</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p_action is INSERT, UPDATE or DELETE.</a:t>
            </a:r>
          </a:p>
        </p:txBody>
      </p:sp>
      <p:sp>
        <p:nvSpPr>
          <p:cNvPr id="7" name="body">
            <a:extLst>
              <a:ext uri="{FF2B5EF4-FFF2-40B4-BE49-F238E27FC236}">
                <a16:creationId xmlns:a16="http://schemas.microsoft.com/office/drawing/2014/main" id="{3DE78900-6C69-485D-81FB-8F080FEE8B2D}"/>
              </a:ext>
            </a:extLst>
          </p:cNvPr>
          <p:cNvSpPr>
            <a:spLocks noGrp="1"/>
          </p:cNvSpPr>
          <p:nvPr/>
        </p:nvSpPr>
        <p:spPr>
          <a:xfrm>
            <a:off x="7667625" y="2876550"/>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Output type</a:t>
            </a:r>
          </a:p>
        </p:txBody>
      </p:sp>
      <p:sp>
        <p:nvSpPr>
          <p:cNvPr id="8" name="body">
            <a:extLst>
              <a:ext uri="{FF2B5EF4-FFF2-40B4-BE49-F238E27FC236}">
                <a16:creationId xmlns:a16="http://schemas.microsoft.com/office/drawing/2014/main" id="{6B8CEA27-C300-4056-B8A4-0B42911DD01A}"/>
              </a:ext>
            </a:extLst>
          </p:cNvPr>
          <p:cNvSpPr>
            <a:spLocks noGrp="1"/>
          </p:cNvSpPr>
          <p:nvPr/>
        </p:nvSpPr>
        <p:spPr>
          <a:xfrm>
            <a:off x="7667625" y="3238500"/>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RETURNS VARCHAR(255) promises</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 text result.</a:t>
            </a:r>
          </a:p>
        </p:txBody>
      </p:sp>
      <p:sp>
        <p:nvSpPr>
          <p:cNvPr id="9" name="body">
            <a:extLst>
              <a:ext uri="{FF2B5EF4-FFF2-40B4-BE49-F238E27FC236}">
                <a16:creationId xmlns:a16="http://schemas.microsoft.com/office/drawing/2014/main" id="{01AC6E63-784F-481E-8EC2-A84FC3B4A3B9}"/>
              </a:ext>
            </a:extLst>
          </p:cNvPr>
          <p:cNvSpPr>
            <a:spLocks noGrp="1"/>
          </p:cNvSpPr>
          <p:nvPr/>
        </p:nvSpPr>
        <p:spPr>
          <a:xfrm>
            <a:off x="7667625" y="418147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RETURN CONCAT(...)</a:t>
            </a:r>
          </a:p>
        </p:txBody>
      </p:sp>
      <p:sp>
        <p:nvSpPr>
          <p:cNvPr id="10" name="body">
            <a:extLst>
              <a:ext uri="{FF2B5EF4-FFF2-40B4-BE49-F238E27FC236}">
                <a16:creationId xmlns:a16="http://schemas.microsoft.com/office/drawing/2014/main" id="{F9871C98-7F6E-4836-95D7-9D63C98CC5F0}"/>
              </a:ext>
            </a:extLst>
          </p:cNvPr>
          <p:cNvSpPr>
            <a:spLocks noGrp="1"/>
          </p:cNvSpPr>
          <p:nvPr/>
        </p:nvSpPr>
        <p:spPr>
          <a:xfrm>
            <a:off x="7667625" y="454342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Join the text pieces and return</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one string. No row is inserted.</a:t>
            </a:r>
          </a:p>
        </p:txBody>
      </p:sp>
    </p:spTree>
    <p:extLst>
      <p:ext uri="{BB962C8B-B14F-4D97-AF65-F5344CB8AC3E}">
        <p14:creationId xmlns:p14="http://schemas.microsoft.com/office/powerpoint/2010/main" val="1915369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8BC16E62-4789-4F11-9969-E5E92EA967B1}"/>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function’s extra keywords</a:t>
            </a:r>
          </a:p>
        </p:txBody>
      </p:sp>
      <p:sp>
        <p:nvSpPr>
          <p:cNvPr id="2" name="takeaway">
            <a:extLst>
              <a:ext uri="{FF2B5EF4-FFF2-40B4-BE49-F238E27FC236}">
                <a16:creationId xmlns:a16="http://schemas.microsoft.com/office/drawing/2014/main" id="{CB4A0A5B-197A-4936-B3AD-89CDC95FAD3C}"/>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These clauses describe the routine. RETURN supplies its result.</a:t>
            </a:r>
          </a:p>
        </p:txBody>
      </p:sp>
      <p:sp>
        <p:nvSpPr>
          <p:cNvPr id="3" name="page">
            <a:extLst>
              <a:ext uri="{FF2B5EF4-FFF2-40B4-BE49-F238E27FC236}">
                <a16:creationId xmlns:a16="http://schemas.microsoft.com/office/drawing/2014/main" id="{FE6956BB-8BB5-45ED-93FA-7B13D34BD3D1}"/>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20</a:t>
            </a:r>
          </a:p>
        </p:txBody>
      </p:sp>
      <p:graphicFrame>
        <p:nvGraphicFramePr>
          <p:cNvPr id="4" name="Table 3">
            <a:extLst>
              <a:ext uri="{FF2B5EF4-FFF2-40B4-BE49-F238E27FC236}">
                <a16:creationId xmlns:a16="http://schemas.microsoft.com/office/drawing/2014/main" id="{50280AA6-34D7-4E1F-8079-9B48CEB1ECC6}"/>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Keyword</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Plain meaning</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Why it fits here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DETERMINISTIC</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same inputs produce the same result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text depends only on the two inputs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NO SQL</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The function does not read or modify table data</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It only joins text using CONCAT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SQL SECURITY INVOKER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Run using the caller’s database permissions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An explicit choice for routine permissions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69800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DE89B990-1218-40E3-8563-44C4E5AFB4F1}"/>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DELIMITER marks the end of a definition</a:t>
            </a:r>
          </a:p>
        </p:txBody>
      </p:sp>
      <p:sp>
        <p:nvSpPr>
          <p:cNvPr id="2" name="takeaway">
            <a:extLst>
              <a:ext uri="{FF2B5EF4-FFF2-40B4-BE49-F238E27FC236}">
                <a16:creationId xmlns:a16="http://schemas.microsoft.com/office/drawing/2014/main" id="{8941EB06-D8E3-4001-B559-68D2EEAC6784}"/>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DELIMITER is a client instruction. BEGIN…END groups statements. Neither one starts a transaction.</a:t>
            </a:r>
          </a:p>
        </p:txBody>
      </p:sp>
      <p:sp>
        <p:nvSpPr>
          <p:cNvPr id="3" name="page">
            <a:extLst>
              <a:ext uri="{FF2B5EF4-FFF2-40B4-BE49-F238E27FC236}">
                <a16:creationId xmlns:a16="http://schemas.microsoft.com/office/drawing/2014/main" id="{D65E5270-8180-4426-ADDF-5D66401C9082}"/>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21</a:t>
            </a:r>
          </a:p>
        </p:txBody>
      </p:sp>
      <p:sp>
        <p:nvSpPr>
          <p:cNvPr id="4" name="sql">
            <a:extLst>
              <a:ext uri="{FF2B5EF4-FFF2-40B4-BE49-F238E27FC236}">
                <a16:creationId xmlns:a16="http://schemas.microsoft.com/office/drawing/2014/main" id="{44D5512A-7AA9-42E7-99C8-F0B6E9B3A398}"/>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DELIMITER $$</a:t>
            </a:r>
          </a:p>
          <a:p>
            <a:endParaRPr sz="1800" b="0">
              <a:solidFill>
                <a:srgbClr val="172E35"/>
              </a:solidFill>
              <a:latin typeface="Consolas"/>
              <a:ea typeface="Consolas"/>
              <a:cs typeface="Consolas"/>
            </a:endParaRP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CREATE PROCEDURE example()</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BEGIN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SELECT 1;</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SELECT 2;</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END$$</a:t>
            </a:r>
          </a:p>
          <a:p>
            <a:endParaRPr sz="1800" b="0">
              <a:solidFill>
                <a:srgbClr val="172E35"/>
              </a:solidFill>
              <a:latin typeface="Consolas"/>
              <a:ea typeface="Consolas"/>
              <a:cs typeface="Consolas"/>
            </a:endParaRP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DELIMITER ;</a:t>
            </a:r>
          </a:p>
        </p:txBody>
      </p:sp>
      <p:sp>
        <p:nvSpPr>
          <p:cNvPr id="5" name="body">
            <a:extLst>
              <a:ext uri="{FF2B5EF4-FFF2-40B4-BE49-F238E27FC236}">
                <a16:creationId xmlns:a16="http://schemas.microsoft.com/office/drawing/2014/main" id="{CF0C171F-1454-4F71-9DDC-F1856E61D697}"/>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Semicolon ;</a:t>
            </a:r>
          </a:p>
        </p:txBody>
      </p:sp>
      <p:sp>
        <p:nvSpPr>
          <p:cNvPr id="6" name="body">
            <a:extLst>
              <a:ext uri="{FF2B5EF4-FFF2-40B4-BE49-F238E27FC236}">
                <a16:creationId xmlns:a16="http://schemas.microsoft.com/office/drawing/2014/main" id="{AA621258-ABD3-4CF6-A3E8-6B5AD49AD707}"/>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Ends each statement inside</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procedure body.</a:t>
            </a:r>
          </a:p>
        </p:txBody>
      </p:sp>
      <p:sp>
        <p:nvSpPr>
          <p:cNvPr id="7" name="body">
            <a:extLst>
              <a:ext uri="{FF2B5EF4-FFF2-40B4-BE49-F238E27FC236}">
                <a16:creationId xmlns:a16="http://schemas.microsoft.com/office/drawing/2014/main" id="{8E001336-7F4B-44F7-89D8-46358BA862DF}"/>
              </a:ext>
            </a:extLst>
          </p:cNvPr>
          <p:cNvSpPr>
            <a:spLocks noGrp="1"/>
          </p:cNvSpPr>
          <p:nvPr/>
        </p:nvSpPr>
        <p:spPr>
          <a:xfrm>
            <a:off x="7667625" y="2876550"/>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Double dollar $$</a:t>
            </a:r>
          </a:p>
        </p:txBody>
      </p:sp>
      <p:sp>
        <p:nvSpPr>
          <p:cNvPr id="8" name="body">
            <a:extLst>
              <a:ext uri="{FF2B5EF4-FFF2-40B4-BE49-F238E27FC236}">
                <a16:creationId xmlns:a16="http://schemas.microsoft.com/office/drawing/2014/main" id="{A310C9B2-0415-427E-8F02-7DD9C14DF715}"/>
              </a:ext>
            </a:extLst>
          </p:cNvPr>
          <p:cNvSpPr>
            <a:spLocks noGrp="1"/>
          </p:cNvSpPr>
          <p:nvPr/>
        </p:nvSpPr>
        <p:spPr>
          <a:xfrm>
            <a:off x="7667625" y="3238500"/>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Tells the SQL client where the</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whole definition ends.</a:t>
            </a:r>
          </a:p>
        </p:txBody>
      </p:sp>
      <p:sp>
        <p:nvSpPr>
          <p:cNvPr id="9" name="body">
            <a:extLst>
              <a:ext uri="{FF2B5EF4-FFF2-40B4-BE49-F238E27FC236}">
                <a16:creationId xmlns:a16="http://schemas.microsoft.com/office/drawing/2014/main" id="{29AB8968-2071-4169-BE27-FB287FEF6695}"/>
              </a:ext>
            </a:extLst>
          </p:cNvPr>
          <p:cNvSpPr>
            <a:spLocks noGrp="1"/>
          </p:cNvSpPr>
          <p:nvPr/>
        </p:nvSpPr>
        <p:spPr>
          <a:xfrm>
            <a:off x="7667625" y="418147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Restore ;</a:t>
            </a:r>
          </a:p>
        </p:txBody>
      </p:sp>
      <p:sp>
        <p:nvSpPr>
          <p:cNvPr id="10" name="body">
            <a:extLst>
              <a:ext uri="{FF2B5EF4-FFF2-40B4-BE49-F238E27FC236}">
                <a16:creationId xmlns:a16="http://schemas.microsoft.com/office/drawing/2014/main" id="{91B36820-60C4-4A87-B7DB-B40F374BBA95}"/>
              </a:ext>
            </a:extLst>
          </p:cNvPr>
          <p:cNvSpPr>
            <a:spLocks noGrp="1"/>
          </p:cNvSpPr>
          <p:nvPr/>
        </p:nvSpPr>
        <p:spPr>
          <a:xfrm>
            <a:off x="7667625" y="454342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Return to normal statement</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endings after the definitions.</a:t>
            </a:r>
          </a:p>
        </p:txBody>
      </p:sp>
    </p:spTree>
    <p:extLst>
      <p:ext uri="{BB962C8B-B14F-4D97-AF65-F5344CB8AC3E}">
        <p14:creationId xmlns:p14="http://schemas.microsoft.com/office/powerpoint/2010/main" val="175459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1518CA2A-1F0E-4582-9C00-6366F4494C4F}"/>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trigger runs automatically after an event</a:t>
            </a:r>
          </a:p>
        </p:txBody>
      </p:sp>
      <p:sp>
        <p:nvSpPr>
          <p:cNvPr id="2" name="takeaway">
            <a:extLst>
              <a:ext uri="{FF2B5EF4-FFF2-40B4-BE49-F238E27FC236}">
                <a16:creationId xmlns:a16="http://schemas.microsoft.com/office/drawing/2014/main" id="{F1B39374-9791-459B-BE5B-3D914AC35258}"/>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NEW holds the inserted borrower. The function produces text, and the trigger inserts the audit row.</a:t>
            </a:r>
          </a:p>
        </p:txBody>
      </p:sp>
      <p:sp>
        <p:nvSpPr>
          <p:cNvPr id="3" name="page">
            <a:extLst>
              <a:ext uri="{FF2B5EF4-FFF2-40B4-BE49-F238E27FC236}">
                <a16:creationId xmlns:a16="http://schemas.microsoft.com/office/drawing/2014/main" id="{2D386E0A-B485-48CB-A455-03B39AC96BFC}"/>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22</a:t>
            </a:r>
          </a:p>
        </p:txBody>
      </p:sp>
      <p:sp>
        <p:nvSpPr>
          <p:cNvPr id="4" name="sql">
            <a:extLst>
              <a:ext uri="{FF2B5EF4-FFF2-40B4-BE49-F238E27FC236}">
                <a16:creationId xmlns:a16="http://schemas.microsoft.com/office/drawing/2014/main" id="{4C82D11D-D3B8-4317-B134-089479889337}"/>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CREATE TRIGGER trg_borrower_audit_insert</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AFTER INSERT ON Borrower</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FOR EACH ROW</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INSERT INTO AuditLog</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(borrower_id, action_type, new_name, new_email,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summary, database_actor)</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VALUES (NEW.borrower_id, 'INSERT',</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NEW.borrower_name, NEW.email,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fn_audit_summary(NEW.borrower_id, 'INSERT'), USER())$$</a:t>
            </a:r>
          </a:p>
        </p:txBody>
      </p:sp>
      <p:sp>
        <p:nvSpPr>
          <p:cNvPr id="5" name="body">
            <a:extLst>
              <a:ext uri="{FF2B5EF4-FFF2-40B4-BE49-F238E27FC236}">
                <a16:creationId xmlns:a16="http://schemas.microsoft.com/office/drawing/2014/main" id="{679FB5BB-9B94-4A35-B501-F9D6BBB9A864}"/>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AFTER INSERT chooses the event. FOR EACH ROW repeats the action for each inserted row.</a:t>
            </a:r>
          </a:p>
        </p:txBody>
      </p:sp>
    </p:spTree>
    <p:extLst>
      <p:ext uri="{BB962C8B-B14F-4D97-AF65-F5344CB8AC3E}">
        <p14:creationId xmlns:p14="http://schemas.microsoft.com/office/powerpoint/2010/main" val="583996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957E143E-74BF-4FE9-B40C-DBE51D77B9F2}"/>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OLD and NEW show the row before and after</a:t>
            </a:r>
          </a:p>
        </p:txBody>
      </p:sp>
      <p:sp>
        <p:nvSpPr>
          <p:cNvPr id="2" name="takeaway">
            <a:extLst>
              <a:ext uri="{FF2B5EF4-FFF2-40B4-BE49-F238E27FC236}">
                <a16:creationId xmlns:a16="http://schemas.microsoft.com/office/drawing/2014/main" id="{25A83510-2D16-4303-9190-0BE6A8E70899}"/>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Our UPDATE trigger stores both versions. The DELETE trigger keeps the old details.</a:t>
            </a:r>
          </a:p>
        </p:txBody>
      </p:sp>
      <p:sp>
        <p:nvSpPr>
          <p:cNvPr id="3" name="page">
            <a:extLst>
              <a:ext uri="{FF2B5EF4-FFF2-40B4-BE49-F238E27FC236}">
                <a16:creationId xmlns:a16="http://schemas.microsoft.com/office/drawing/2014/main" id="{75E2715B-361D-4937-BFD7-04F7BA255FC3}"/>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23</a:t>
            </a:r>
          </a:p>
        </p:txBody>
      </p:sp>
      <p:graphicFrame>
        <p:nvGraphicFramePr>
          <p:cNvPr id="4" name="Table 3">
            <a:extLst>
              <a:ext uri="{FF2B5EF4-FFF2-40B4-BE49-F238E27FC236}">
                <a16:creationId xmlns:a16="http://schemas.microsoft.com/office/drawing/2014/main" id="{7BDB02C9-670D-4B72-884E-1095219105A2}"/>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Event</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OLD values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NEW values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INSERT</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No old row</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inserted borrower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UPDATE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The borrower before the update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The borrower after the update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DELETE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deleted borrower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No new row</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958726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4" name="title">
            <a:extLst>
              <a:ext uri="{FF2B5EF4-FFF2-40B4-BE49-F238E27FC236}">
                <a16:creationId xmlns:a16="http://schemas.microsoft.com/office/drawing/2014/main" id="{54B4C337-ACB8-485D-9A01-E3415804FCC6}"/>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Class activity: install the programming</a:t>
            </a:r>
          </a:p>
        </p:txBody>
      </p:sp>
      <p:sp>
        <p:nvSpPr>
          <p:cNvPr id="2" name="takeaway">
            <a:extLst>
              <a:ext uri="{FF2B5EF4-FFF2-40B4-BE49-F238E27FC236}">
                <a16:creationId xmlns:a16="http://schemas.microsoft.com/office/drawing/2014/main" id="{A5B7AA2C-1706-421A-8A39-911245CC02BA}"/>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Creating routines stores instructions. CALL and table events execute those instructions.</a:t>
            </a:r>
          </a:p>
        </p:txBody>
      </p:sp>
      <p:sp>
        <p:nvSpPr>
          <p:cNvPr id="3" name="page">
            <a:extLst>
              <a:ext uri="{FF2B5EF4-FFF2-40B4-BE49-F238E27FC236}">
                <a16:creationId xmlns:a16="http://schemas.microsoft.com/office/drawing/2014/main" id="{D89F4BA3-0E75-4CBD-A13E-BEE5B8709699}"/>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24</a:t>
            </a:r>
          </a:p>
        </p:txBody>
      </p:sp>
      <p:sp>
        <p:nvSpPr>
          <p:cNvPr id="4" name="body">
            <a:extLst>
              <a:ext uri="{FF2B5EF4-FFF2-40B4-BE49-F238E27FC236}">
                <a16:creationId xmlns:a16="http://schemas.microsoft.com/office/drawing/2014/main" id="{00C03AD2-43E4-4A8A-A779-B4C278D0D881}"/>
              </a:ext>
            </a:extLst>
          </p:cNvPr>
          <p:cNvSpPr>
            <a:spLocks noGrp="1"/>
          </p:cNvSpPr>
          <p:nvPr/>
        </p:nvSpPr>
        <p:spPr>
          <a:xfrm>
            <a:off x="609600" y="147637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1</a:t>
            </a:r>
          </a:p>
        </p:txBody>
      </p:sp>
      <p:sp>
        <p:nvSpPr>
          <p:cNvPr id="5" name="body">
            <a:extLst>
              <a:ext uri="{FF2B5EF4-FFF2-40B4-BE49-F238E27FC236}">
                <a16:creationId xmlns:a16="http://schemas.microsoft.com/office/drawing/2014/main" id="{BCDB091F-3FAF-423C-B968-61A20B608B10}"/>
              </a:ext>
            </a:extLst>
          </p:cNvPr>
          <p:cNvSpPr>
            <a:spLocks noGrp="1"/>
          </p:cNvSpPr>
          <p:nvPr/>
        </p:nvSpPr>
        <p:spPr>
          <a:xfrm>
            <a:off x="1143000" y="147637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Run 03_programming.sql once.</a:t>
            </a:r>
          </a:p>
        </p:txBody>
      </p:sp>
      <p:sp>
        <p:nvSpPr>
          <p:cNvPr id="6" name="body">
            <a:extLst>
              <a:ext uri="{FF2B5EF4-FFF2-40B4-BE49-F238E27FC236}">
                <a16:creationId xmlns:a16="http://schemas.microsoft.com/office/drawing/2014/main" id="{5880773D-C0B6-409C-9F56-0D690D4661B8}"/>
              </a:ext>
            </a:extLst>
          </p:cNvPr>
          <p:cNvSpPr>
            <a:spLocks noGrp="1"/>
          </p:cNvSpPr>
          <p:nvPr/>
        </p:nvSpPr>
        <p:spPr>
          <a:xfrm>
            <a:off x="609600" y="206692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2</a:t>
            </a:r>
          </a:p>
        </p:txBody>
      </p:sp>
      <p:sp>
        <p:nvSpPr>
          <p:cNvPr id="7" name="body">
            <a:extLst>
              <a:ext uri="{FF2B5EF4-FFF2-40B4-BE49-F238E27FC236}">
                <a16:creationId xmlns:a16="http://schemas.microsoft.com/office/drawing/2014/main" id="{4D41FCB7-498D-403B-B6AC-A675063312BA}"/>
              </a:ext>
            </a:extLst>
          </p:cNvPr>
          <p:cNvSpPr>
            <a:spLocks noGrp="1"/>
          </p:cNvSpPr>
          <p:nvPr/>
        </p:nvSpPr>
        <p:spPr>
          <a:xfrm>
            <a:off x="1143000" y="206692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Find the function and the five procedures.</a:t>
            </a:r>
          </a:p>
        </p:txBody>
      </p:sp>
      <p:sp>
        <p:nvSpPr>
          <p:cNvPr id="8" name="body">
            <a:extLst>
              <a:ext uri="{FF2B5EF4-FFF2-40B4-BE49-F238E27FC236}">
                <a16:creationId xmlns:a16="http://schemas.microsoft.com/office/drawing/2014/main" id="{157C4DF5-FE72-4DFF-A831-BE722169983A}"/>
              </a:ext>
            </a:extLst>
          </p:cNvPr>
          <p:cNvSpPr>
            <a:spLocks noGrp="1"/>
          </p:cNvSpPr>
          <p:nvPr/>
        </p:nvSpPr>
        <p:spPr>
          <a:xfrm>
            <a:off x="609600" y="265747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3</a:t>
            </a:r>
          </a:p>
        </p:txBody>
      </p:sp>
      <p:sp>
        <p:nvSpPr>
          <p:cNvPr id="9" name="body">
            <a:extLst>
              <a:ext uri="{FF2B5EF4-FFF2-40B4-BE49-F238E27FC236}">
                <a16:creationId xmlns:a16="http://schemas.microsoft.com/office/drawing/2014/main" id="{BBB825DC-B4D1-4778-AFFD-232712FDC435}"/>
              </a:ext>
            </a:extLst>
          </p:cNvPr>
          <p:cNvSpPr>
            <a:spLocks noGrp="1"/>
          </p:cNvSpPr>
          <p:nvPr/>
        </p:nvSpPr>
        <p:spPr>
          <a:xfrm>
            <a:off x="1143000" y="265747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Inspect the three Borrower audit triggers.</a:t>
            </a:r>
          </a:p>
        </p:txBody>
      </p:sp>
      <p:sp>
        <p:nvSpPr>
          <p:cNvPr id="10" name="body">
            <a:extLst>
              <a:ext uri="{FF2B5EF4-FFF2-40B4-BE49-F238E27FC236}">
                <a16:creationId xmlns:a16="http://schemas.microsoft.com/office/drawing/2014/main" id="{91A92E9A-8726-4478-ABA2-F7EE7AF6D8C8}"/>
              </a:ext>
            </a:extLst>
          </p:cNvPr>
          <p:cNvSpPr>
            <a:spLocks noGrp="1"/>
          </p:cNvSpPr>
          <p:nvPr/>
        </p:nvSpPr>
        <p:spPr>
          <a:xfrm>
            <a:off x="609600" y="3248025"/>
            <a:ext cx="476250" cy="4000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4</a:t>
            </a:r>
          </a:p>
        </p:txBody>
      </p:sp>
      <p:sp>
        <p:nvSpPr>
          <p:cNvPr id="11" name="body">
            <a:extLst>
              <a:ext uri="{FF2B5EF4-FFF2-40B4-BE49-F238E27FC236}">
                <a16:creationId xmlns:a16="http://schemas.microsoft.com/office/drawing/2014/main" id="{DFFCC16B-10DB-469A-B208-299FA57CB4E4}"/>
              </a:ext>
            </a:extLst>
          </p:cNvPr>
          <p:cNvSpPr>
            <a:spLocks noGrp="1"/>
          </p:cNvSpPr>
          <p:nvPr/>
        </p:nvSpPr>
        <p:spPr>
          <a:xfrm>
            <a:off x="1143000" y="3248025"/>
            <a:ext cx="10429875" cy="476250"/>
          </a:xfrm>
          <a:prstGeom prst="rect">
            <a:avLst/>
          </a:prstGeom>
          <a:noFill/>
          <a:ln w="0">
            <a:noFill/>
          </a:ln>
        </p:spPr>
        <p:txBody>
          <a:bodyPr wrap="square" lIns="0" tIns="0" rIns="0" bIns="0" anchor="t">
            <a:noAutofit/>
          </a:bodyPr>
          <a:lstStyle>
            <a:defPPr>
              <a:defRPr sz="2100" b="0">
                <a:solidFill>
                  <a:srgbClr val="172E35"/>
                </a:solidFill>
                <a:latin typeface="Arial"/>
                <a:ea typeface="Arial"/>
                <a:cs typeface="Arial"/>
              </a:defRPr>
            </a:defPPr>
          </a:lstStyle>
          <a:p>
            <a:pPr>
              <a:lnSpc>
                <a:spcPct val="112000"/>
              </a:lnSpc>
              <a:buNone/>
              <a:defRPr sz="2100" b="0">
                <a:solidFill>
                  <a:srgbClr val="172E35"/>
                </a:solidFill>
                <a:latin typeface="Arial"/>
                <a:ea typeface="Arial"/>
                <a:cs typeface="Arial"/>
              </a:defRPr>
            </a:pPr>
            <a:r>
              <a:rPr sz="2100" b="0">
                <a:solidFill>
                  <a:srgbClr val="172E35"/>
                </a:solidFill>
                <a:latin typeface="Arial"/>
                <a:ea typeface="Arial"/>
                <a:cs typeface="Arial"/>
              </a:rPr>
              <a:t>Run the function example below.</a:t>
            </a:r>
          </a:p>
        </p:txBody>
      </p:sp>
      <p:sp>
        <p:nvSpPr>
          <p:cNvPr id="12" name="sql">
            <a:extLst>
              <a:ext uri="{FF2B5EF4-FFF2-40B4-BE49-F238E27FC236}">
                <a16:creationId xmlns:a16="http://schemas.microsoft.com/office/drawing/2014/main" id="{5798C38B-02E2-4F84-8CBD-B42D51C06F5D}"/>
              </a:ext>
            </a:extLst>
          </p:cNvPr>
          <p:cNvSpPr>
            <a:spLocks noGrp="1"/>
          </p:cNvSpPr>
          <p:nvPr/>
        </p:nvSpPr>
        <p:spPr>
          <a:xfrm>
            <a:off x="609600" y="4114800"/>
            <a:ext cx="10972800" cy="428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SELECT fn_audit_summary(6, 'UPDATE');</a:t>
            </a:r>
          </a:p>
        </p:txBody>
      </p:sp>
      <p:sp>
        <p:nvSpPr>
          <p:cNvPr id="13" name="body">
            <a:extLst>
              <a:ext uri="{FF2B5EF4-FFF2-40B4-BE49-F238E27FC236}">
                <a16:creationId xmlns:a16="http://schemas.microsoft.com/office/drawing/2014/main" id="{02A5334A-FD31-42A5-AE20-ED500BFE67B3}"/>
              </a:ext>
            </a:extLst>
          </p:cNvPr>
          <p:cNvSpPr>
            <a:spLocks noGrp="1"/>
          </p:cNvSpPr>
          <p:nvPr/>
        </p:nvSpPr>
        <p:spPr>
          <a:xfrm>
            <a:off x="609600" y="4810125"/>
            <a:ext cx="10972800" cy="1009650"/>
          </a:xfrm>
          <a:prstGeom prst="rect">
            <a:avLst/>
          </a:prstGeom>
          <a:noFill/>
          <a:ln w="0">
            <a:noFill/>
          </a:ln>
        </p:spPr>
        <p:txBody>
          <a:bodyPr wrap="square" lIns="0" tIns="0" rIns="0" bIns="0" anchor="t">
            <a:noAutofit/>
          </a:bodyPr>
          <a:lstStyle>
            <a:defPPr>
              <a:defRPr sz="2100" b="1">
                <a:solidFill>
                  <a:srgbClr val="087C83"/>
                </a:solidFill>
                <a:latin typeface="Arial"/>
                <a:ea typeface="Arial"/>
                <a:cs typeface="Arial"/>
              </a:defRPr>
            </a:defPPr>
          </a:lstStyle>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Expected text: Borrower 6 UPDATE</a:t>
            </a:r>
          </a:p>
          <a:p>
            <a:pPr>
              <a:lnSpc>
                <a:spcPct val="112000"/>
              </a:lnSpc>
              <a:buNone/>
              <a:defRPr sz="2100" b="1">
                <a:solidFill>
                  <a:srgbClr val="087C83"/>
                </a:solidFill>
                <a:latin typeface="Arial"/>
                <a:ea typeface="Arial"/>
                <a:cs typeface="Arial"/>
              </a:defRPr>
            </a:pPr>
            <a:r>
              <a:rPr sz="2100" b="1">
                <a:solidFill>
                  <a:srgbClr val="087C83"/>
                </a:solidFill>
                <a:latin typeface="Arial"/>
                <a:ea typeface="Arial"/>
                <a:cs typeface="Arial"/>
              </a:rPr>
              <a:t>Expected AuditLog rows at this point: 0</a:t>
            </a:r>
          </a:p>
        </p:txBody>
      </p:sp>
    </p:spTree>
    <p:extLst>
      <p:ext uri="{BB962C8B-B14F-4D97-AF65-F5344CB8AC3E}">
        <p14:creationId xmlns:p14="http://schemas.microsoft.com/office/powerpoint/2010/main" val="1552365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3" name="title">
            <a:extLst>
              <a:ext uri="{FF2B5EF4-FFF2-40B4-BE49-F238E27FC236}">
                <a16:creationId xmlns:a16="http://schemas.microsoft.com/office/drawing/2014/main" id="{899FC851-E05C-48F9-8B67-4F1662851DE8}"/>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procedure gives an operation a name</a:t>
            </a:r>
          </a:p>
        </p:txBody>
      </p:sp>
      <p:sp>
        <p:nvSpPr>
          <p:cNvPr id="2" name="takeaway">
            <a:extLst>
              <a:ext uri="{FF2B5EF4-FFF2-40B4-BE49-F238E27FC236}">
                <a16:creationId xmlns:a16="http://schemas.microsoft.com/office/drawing/2014/main" id="{0EF2CCE9-7DB0-4AEF-8C2E-EBF3EBBBFA44}"/>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CALL sp_borrower_create('Class Reader', 'class@example.test', @reader);</a:t>
            </a:r>
          </a:p>
        </p:txBody>
      </p:sp>
      <p:sp>
        <p:nvSpPr>
          <p:cNvPr id="3" name="page">
            <a:extLst>
              <a:ext uri="{FF2B5EF4-FFF2-40B4-BE49-F238E27FC236}">
                <a16:creationId xmlns:a16="http://schemas.microsoft.com/office/drawing/2014/main" id="{FFB42FE7-3280-4705-8333-29EF67FD2AB9}"/>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25</a:t>
            </a:r>
          </a:p>
        </p:txBody>
      </p:sp>
      <p:sp>
        <p:nvSpPr>
          <p:cNvPr id="4" name="sql">
            <a:extLst>
              <a:ext uri="{FF2B5EF4-FFF2-40B4-BE49-F238E27FC236}">
                <a16:creationId xmlns:a16="http://schemas.microsoft.com/office/drawing/2014/main" id="{D47E63B1-64D5-4012-8DFC-9D532D2CF4A2}"/>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CREATE PROCEDURE sp_borrower_create(</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IN p_name VARCHAR(60),</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IN p_email VARCHAR(100),</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OUT p_borrower_id INT</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SQL SECURITY INVOKER</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BEGIN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END$$</a:t>
            </a:r>
          </a:p>
        </p:txBody>
      </p:sp>
      <p:sp>
        <p:nvSpPr>
          <p:cNvPr id="5" name="body">
            <a:extLst>
              <a:ext uri="{FF2B5EF4-FFF2-40B4-BE49-F238E27FC236}">
                <a16:creationId xmlns:a16="http://schemas.microsoft.com/office/drawing/2014/main" id="{80C559C1-BDC6-467A-AFB1-783DDA9A57B6}"/>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IN</a:t>
            </a:r>
          </a:p>
        </p:txBody>
      </p:sp>
      <p:sp>
        <p:nvSpPr>
          <p:cNvPr id="6" name="body">
            <a:extLst>
              <a:ext uri="{FF2B5EF4-FFF2-40B4-BE49-F238E27FC236}">
                <a16:creationId xmlns:a16="http://schemas.microsoft.com/office/drawing/2014/main" id="{B6D89736-9BE0-4C7E-958E-F0FDE4EAA5BE}"/>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Values passed into the procedure.</a:t>
            </a:r>
          </a:p>
        </p:txBody>
      </p:sp>
      <p:sp>
        <p:nvSpPr>
          <p:cNvPr id="7" name="body">
            <a:extLst>
              <a:ext uri="{FF2B5EF4-FFF2-40B4-BE49-F238E27FC236}">
                <a16:creationId xmlns:a16="http://schemas.microsoft.com/office/drawing/2014/main" id="{B63F7D39-44AD-4B36-BBF4-69D75833EB65}"/>
              </a:ext>
            </a:extLst>
          </p:cNvPr>
          <p:cNvSpPr>
            <a:spLocks noGrp="1"/>
          </p:cNvSpPr>
          <p:nvPr/>
        </p:nvSpPr>
        <p:spPr>
          <a:xfrm>
            <a:off x="7667625" y="25622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OUT</a:t>
            </a:r>
          </a:p>
        </p:txBody>
      </p:sp>
      <p:sp>
        <p:nvSpPr>
          <p:cNvPr id="8" name="body">
            <a:extLst>
              <a:ext uri="{FF2B5EF4-FFF2-40B4-BE49-F238E27FC236}">
                <a16:creationId xmlns:a16="http://schemas.microsoft.com/office/drawing/2014/main" id="{4CF06686-254C-4CF7-A319-5ABF7ED13797}"/>
              </a:ext>
            </a:extLst>
          </p:cNvPr>
          <p:cNvSpPr>
            <a:spLocks noGrp="1"/>
          </p:cNvSpPr>
          <p:nvPr/>
        </p:nvSpPr>
        <p:spPr>
          <a:xfrm>
            <a:off x="7667625" y="29241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 value passed back to the caller.</a:t>
            </a:r>
          </a:p>
        </p:txBody>
      </p:sp>
      <p:sp>
        <p:nvSpPr>
          <p:cNvPr id="9" name="body">
            <a:extLst>
              <a:ext uri="{FF2B5EF4-FFF2-40B4-BE49-F238E27FC236}">
                <a16:creationId xmlns:a16="http://schemas.microsoft.com/office/drawing/2014/main" id="{43684FA6-D466-4243-825E-6694B9612BE0}"/>
              </a:ext>
            </a:extLst>
          </p:cNvPr>
          <p:cNvSpPr>
            <a:spLocks noGrp="1"/>
          </p:cNvSpPr>
          <p:nvPr/>
        </p:nvSpPr>
        <p:spPr>
          <a:xfrm>
            <a:off x="7667625" y="35528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CALL</a:t>
            </a:r>
          </a:p>
        </p:txBody>
      </p:sp>
      <p:sp>
        <p:nvSpPr>
          <p:cNvPr id="10" name="body">
            <a:extLst>
              <a:ext uri="{FF2B5EF4-FFF2-40B4-BE49-F238E27FC236}">
                <a16:creationId xmlns:a16="http://schemas.microsoft.com/office/drawing/2014/main" id="{D10908D5-D283-4CC7-9128-F92156F079D3}"/>
              </a:ext>
            </a:extLst>
          </p:cNvPr>
          <p:cNvSpPr>
            <a:spLocks noGrp="1"/>
          </p:cNvSpPr>
          <p:nvPr/>
        </p:nvSpPr>
        <p:spPr>
          <a:xfrm>
            <a:off x="7667625" y="39147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Runs the stored instructions.</a:t>
            </a:r>
          </a:p>
        </p:txBody>
      </p:sp>
      <p:sp>
        <p:nvSpPr>
          <p:cNvPr id="11" name="body">
            <a:extLst>
              <a:ext uri="{FF2B5EF4-FFF2-40B4-BE49-F238E27FC236}">
                <a16:creationId xmlns:a16="http://schemas.microsoft.com/office/drawing/2014/main" id="{29DB09F7-0CFE-4913-9627-E44AC565849C}"/>
              </a:ext>
            </a:extLst>
          </p:cNvPr>
          <p:cNvSpPr>
            <a:spLocks noGrp="1"/>
          </p:cNvSpPr>
          <p:nvPr/>
        </p:nvSpPr>
        <p:spPr>
          <a:xfrm>
            <a:off x="7667625" y="45434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@reader</a:t>
            </a:r>
          </a:p>
        </p:txBody>
      </p:sp>
      <p:sp>
        <p:nvSpPr>
          <p:cNvPr id="12" name="body">
            <a:extLst>
              <a:ext uri="{FF2B5EF4-FFF2-40B4-BE49-F238E27FC236}">
                <a16:creationId xmlns:a16="http://schemas.microsoft.com/office/drawing/2014/main" id="{071E6E6A-482B-4FC1-A4DC-34F669F5FC30}"/>
              </a:ext>
            </a:extLst>
          </p:cNvPr>
          <p:cNvSpPr>
            <a:spLocks noGrp="1"/>
          </p:cNvSpPr>
          <p:nvPr/>
        </p:nvSpPr>
        <p:spPr>
          <a:xfrm>
            <a:off x="7667625" y="49053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A variable in this connection</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that receives the new ID.</a:t>
            </a:r>
          </a:p>
        </p:txBody>
      </p:sp>
    </p:spTree>
    <p:extLst>
      <p:ext uri="{BB962C8B-B14F-4D97-AF65-F5344CB8AC3E}">
        <p14:creationId xmlns:p14="http://schemas.microsoft.com/office/powerpoint/2010/main" val="597493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26DAC337-39B4-4141-B22B-79817E91DC3E}"/>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create procedure: success and errors</a:t>
            </a:r>
          </a:p>
        </p:txBody>
      </p:sp>
      <p:sp>
        <p:nvSpPr>
          <p:cNvPr id="2" name="takeaway">
            <a:extLst>
              <a:ext uri="{FF2B5EF4-FFF2-40B4-BE49-F238E27FC236}">
                <a16:creationId xmlns:a16="http://schemas.microsoft.com/office/drawing/2014/main" id="{54208289-986D-4FAE-B9C7-21A233D89251}"/>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Excerpt: the full procedure also trims the name and trims/lowercases the email.</a:t>
            </a:r>
          </a:p>
        </p:txBody>
      </p:sp>
      <p:sp>
        <p:nvSpPr>
          <p:cNvPr id="3" name="page">
            <a:extLst>
              <a:ext uri="{FF2B5EF4-FFF2-40B4-BE49-F238E27FC236}">
                <a16:creationId xmlns:a16="http://schemas.microsoft.com/office/drawing/2014/main" id="{7C804E4C-D493-482D-B070-BC506180E937}"/>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26</a:t>
            </a:r>
          </a:p>
        </p:txBody>
      </p:sp>
      <p:sp>
        <p:nvSpPr>
          <p:cNvPr id="4" name="sql">
            <a:extLst>
              <a:ext uri="{FF2B5EF4-FFF2-40B4-BE49-F238E27FC236}">
                <a16:creationId xmlns:a16="http://schemas.microsoft.com/office/drawing/2014/main" id="{7767D7D7-77DC-46AA-BE91-6496DAEEBC44}"/>
              </a:ext>
            </a:extLst>
          </p:cNvPr>
          <p:cNvSpPr>
            <a:spLocks noGrp="1"/>
          </p:cNvSpPr>
          <p:nvPr/>
        </p:nvSpPr>
        <p:spPr>
          <a:xfrm>
            <a:off x="609600" y="1571625"/>
            <a:ext cx="6667500" cy="3829050"/>
          </a:xfrm>
          <a:prstGeom prst="rect">
            <a:avLst/>
          </a:prstGeom>
          <a:noFill/>
          <a:ln w="0">
            <a:noFill/>
          </a:ln>
        </p:spPr>
        <p:txBody>
          <a:bodyPr wrap="none" lIns="0" tIns="0" rIns="0" bIns="0" anchor="t">
            <a:noAutofit/>
          </a:bodyPr>
          <a:lstStyle>
            <a:defPPr>
              <a:defRPr sz="1800" b="0">
                <a:solidFill>
                  <a:srgbClr val="172E35"/>
                </a:solidFill>
                <a:latin typeface="Consolas"/>
                <a:ea typeface="Consolas"/>
                <a:cs typeface="Consolas"/>
              </a:defRPr>
            </a:defPPr>
          </a:lstStyle>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DECLARE EXIT HANDLER FOR SQLEXCEPTION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BEGIN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ROLLBACK;</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SET p_borrower_id = NULL;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  RESIGNAL;</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END;</a:t>
            </a:r>
          </a:p>
          <a:p>
            <a:endParaRPr sz="1800" b="0">
              <a:solidFill>
                <a:srgbClr val="172E35"/>
              </a:solidFill>
              <a:latin typeface="Consolas"/>
              <a:ea typeface="Consolas"/>
              <a:cs typeface="Consolas"/>
            </a:endParaRP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START TRANSACTION;</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INSERT INTO Borrower ...;</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SET p_borrower_id = LAST_INSERT_ID();</a:t>
            </a:r>
          </a:p>
          <a:p>
            <a:pPr>
              <a:lnSpc>
                <a:spcPct val="115000"/>
              </a:lnSpc>
              <a:buNone/>
              <a:defRPr sz="1800" b="0">
                <a:solidFill>
                  <a:srgbClr val="172E35"/>
                </a:solidFill>
                <a:latin typeface="Consolas"/>
                <a:ea typeface="Consolas"/>
                <a:cs typeface="Consolas"/>
              </a:defRPr>
            </a:pPr>
            <a:r>
              <a:rPr sz="1800" b="0">
                <a:solidFill>
                  <a:srgbClr val="172E35"/>
                </a:solidFill>
                <a:latin typeface="Consolas"/>
                <a:ea typeface="Consolas"/>
                <a:cs typeface="Consolas"/>
              </a:rPr>
              <a:t>COMMIT;</a:t>
            </a:r>
          </a:p>
        </p:txBody>
      </p:sp>
      <p:sp>
        <p:nvSpPr>
          <p:cNvPr id="5" name="body">
            <a:extLst>
              <a:ext uri="{FF2B5EF4-FFF2-40B4-BE49-F238E27FC236}">
                <a16:creationId xmlns:a16="http://schemas.microsoft.com/office/drawing/2014/main" id="{8BC0751C-67B7-4B3E-B932-4E79B0521B0B}"/>
              </a:ext>
            </a:extLst>
          </p:cNvPr>
          <p:cNvSpPr>
            <a:spLocks noGrp="1"/>
          </p:cNvSpPr>
          <p:nvPr/>
        </p:nvSpPr>
        <p:spPr>
          <a:xfrm>
            <a:off x="7667625" y="157162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Normal path</a:t>
            </a:r>
          </a:p>
        </p:txBody>
      </p:sp>
      <p:sp>
        <p:nvSpPr>
          <p:cNvPr id="6" name="body">
            <a:extLst>
              <a:ext uri="{FF2B5EF4-FFF2-40B4-BE49-F238E27FC236}">
                <a16:creationId xmlns:a16="http://schemas.microsoft.com/office/drawing/2014/main" id="{29A175B3-BFAE-4A3F-8493-D5712A853136}"/>
              </a:ext>
            </a:extLst>
          </p:cNvPr>
          <p:cNvSpPr>
            <a:spLocks noGrp="1"/>
          </p:cNvSpPr>
          <p:nvPr/>
        </p:nvSpPr>
        <p:spPr>
          <a:xfrm>
            <a:off x="7667625" y="193357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Insert the borrower, remember</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its generated ID, then commit.</a:t>
            </a:r>
          </a:p>
        </p:txBody>
      </p:sp>
      <p:sp>
        <p:nvSpPr>
          <p:cNvPr id="7" name="body">
            <a:extLst>
              <a:ext uri="{FF2B5EF4-FFF2-40B4-BE49-F238E27FC236}">
                <a16:creationId xmlns:a16="http://schemas.microsoft.com/office/drawing/2014/main" id="{338E37F7-925F-4D40-94B6-F26239CF0549}"/>
              </a:ext>
            </a:extLst>
          </p:cNvPr>
          <p:cNvSpPr>
            <a:spLocks noGrp="1"/>
          </p:cNvSpPr>
          <p:nvPr/>
        </p:nvSpPr>
        <p:spPr>
          <a:xfrm>
            <a:off x="7667625" y="2876550"/>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Error path</a:t>
            </a:r>
          </a:p>
        </p:txBody>
      </p:sp>
      <p:sp>
        <p:nvSpPr>
          <p:cNvPr id="8" name="body">
            <a:extLst>
              <a:ext uri="{FF2B5EF4-FFF2-40B4-BE49-F238E27FC236}">
                <a16:creationId xmlns:a16="http://schemas.microsoft.com/office/drawing/2014/main" id="{8DEE0D5A-B61D-45D4-9474-0E8004DB62F2}"/>
              </a:ext>
            </a:extLst>
          </p:cNvPr>
          <p:cNvSpPr>
            <a:spLocks noGrp="1"/>
          </p:cNvSpPr>
          <p:nvPr/>
        </p:nvSpPr>
        <p:spPr>
          <a:xfrm>
            <a:off x="7667625" y="3238500"/>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Undo the transaction and report</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original error.</a:t>
            </a:r>
          </a:p>
        </p:txBody>
      </p:sp>
      <p:sp>
        <p:nvSpPr>
          <p:cNvPr id="9" name="body">
            <a:extLst>
              <a:ext uri="{FF2B5EF4-FFF2-40B4-BE49-F238E27FC236}">
                <a16:creationId xmlns:a16="http://schemas.microsoft.com/office/drawing/2014/main" id="{A6ED6D5D-5584-42DE-BE63-30F324B125E0}"/>
              </a:ext>
            </a:extLst>
          </p:cNvPr>
          <p:cNvSpPr>
            <a:spLocks noGrp="1"/>
          </p:cNvSpPr>
          <p:nvPr/>
        </p:nvSpPr>
        <p:spPr>
          <a:xfrm>
            <a:off x="7667625" y="4181475"/>
            <a:ext cx="3905250" cy="333375"/>
          </a:xfrm>
          <a:prstGeom prst="rect">
            <a:avLst/>
          </a:prstGeom>
          <a:noFill/>
          <a:ln w="0">
            <a:noFill/>
          </a:ln>
        </p:spPr>
        <p:txBody>
          <a:bodyPr wrap="square" lIns="0" tIns="0" rIns="0" bIns="0" anchor="t">
            <a:noAutofit/>
          </a:bodyPr>
          <a:lstStyle>
            <a:defPPr>
              <a:defRPr sz="1950" b="1">
                <a:solidFill>
                  <a:srgbClr val="087C83"/>
                </a:solidFill>
                <a:latin typeface="Arial"/>
                <a:ea typeface="Arial"/>
                <a:cs typeface="Arial"/>
              </a:defRPr>
            </a:defPPr>
          </a:lstStyle>
          <a:p>
            <a:pPr>
              <a:lnSpc>
                <a:spcPct val="112000"/>
              </a:lnSpc>
              <a:buNone/>
              <a:defRPr sz="1950" b="1">
                <a:solidFill>
                  <a:srgbClr val="087C83"/>
                </a:solidFill>
                <a:latin typeface="Arial"/>
                <a:ea typeface="Arial"/>
                <a:cs typeface="Arial"/>
              </a:defRPr>
            </a:pPr>
            <a:r>
              <a:rPr sz="1950" b="1">
                <a:solidFill>
                  <a:srgbClr val="087C83"/>
                </a:solidFill>
                <a:latin typeface="Arial"/>
                <a:ea typeface="Arial"/>
                <a:cs typeface="Arial"/>
              </a:rPr>
              <a:t>LAST_INSERT_ID()</a:t>
            </a:r>
          </a:p>
        </p:txBody>
      </p:sp>
      <p:sp>
        <p:nvSpPr>
          <p:cNvPr id="10" name="body">
            <a:extLst>
              <a:ext uri="{FF2B5EF4-FFF2-40B4-BE49-F238E27FC236}">
                <a16:creationId xmlns:a16="http://schemas.microsoft.com/office/drawing/2014/main" id="{49D27049-145A-43DA-BDA5-547E768177EF}"/>
              </a:ext>
            </a:extLst>
          </p:cNvPr>
          <p:cNvSpPr>
            <a:spLocks noGrp="1"/>
          </p:cNvSpPr>
          <p:nvPr/>
        </p:nvSpPr>
        <p:spPr>
          <a:xfrm>
            <a:off x="7667625" y="4543425"/>
            <a:ext cx="3857625" cy="828675"/>
          </a:xfrm>
          <a:prstGeom prst="rect">
            <a:avLst/>
          </a:prstGeom>
          <a:noFill/>
          <a:ln w="0">
            <a:noFill/>
          </a:ln>
        </p:spPr>
        <p:txBody>
          <a:bodyPr wrap="square" lIns="0" tIns="0" rIns="0" bIns="0" anchor="t">
            <a:noAutofit/>
          </a:bodyPr>
          <a:lstStyle>
            <a:defPPr>
              <a:defRPr sz="1800" b="0">
                <a:solidFill>
                  <a:srgbClr val="172E35"/>
                </a:solidFill>
                <a:latin typeface="Arial"/>
                <a:ea typeface="Arial"/>
                <a:cs typeface="Arial"/>
              </a:defRPr>
            </a:defPPr>
          </a:lstStyle>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Returns the generated ID for</a:t>
            </a:r>
          </a:p>
          <a:p>
            <a:pPr>
              <a:lnSpc>
                <a:spcPct val="112000"/>
              </a:lnSpc>
              <a:buNone/>
              <a:defRPr sz="1800" b="0">
                <a:solidFill>
                  <a:srgbClr val="172E35"/>
                </a:solidFill>
                <a:latin typeface="Arial"/>
                <a:ea typeface="Arial"/>
                <a:cs typeface="Arial"/>
              </a:defRPr>
            </a:pPr>
            <a:r>
              <a:rPr sz="1800" b="0">
                <a:solidFill>
                  <a:srgbClr val="172E35"/>
                </a:solidFill>
                <a:latin typeface="Arial"/>
                <a:ea typeface="Arial"/>
                <a:cs typeface="Arial"/>
              </a:rPr>
              <a:t>the insert in this connection.</a:t>
            </a:r>
          </a:p>
        </p:txBody>
      </p:sp>
    </p:spTree>
    <p:extLst>
      <p:ext uri="{BB962C8B-B14F-4D97-AF65-F5344CB8AC3E}">
        <p14:creationId xmlns:p14="http://schemas.microsoft.com/office/powerpoint/2010/main" val="1948364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DA5266C8-F859-4DA3-8724-85290A3A7768}"/>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other CRUD procedures repeat the pattern</a:t>
            </a:r>
          </a:p>
        </p:txBody>
      </p:sp>
      <p:sp>
        <p:nvSpPr>
          <p:cNvPr id="2" name="takeaway">
            <a:extLst>
              <a:ext uri="{FF2B5EF4-FFF2-40B4-BE49-F238E27FC236}">
                <a16:creationId xmlns:a16="http://schemas.microsoft.com/office/drawing/2014/main" id="{88A8290D-258F-4DD4-A319-3CF7EB169A2C}"/>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CRUD means Create, Read, Update and Delete. Each procedure finishes its own transaction.</a:t>
            </a:r>
          </a:p>
        </p:txBody>
      </p:sp>
      <p:sp>
        <p:nvSpPr>
          <p:cNvPr id="3" name="page">
            <a:extLst>
              <a:ext uri="{FF2B5EF4-FFF2-40B4-BE49-F238E27FC236}">
                <a16:creationId xmlns:a16="http://schemas.microsoft.com/office/drawing/2014/main" id="{15C74A2C-83B7-4631-A705-15E4F13CF681}"/>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27</a:t>
            </a:r>
          </a:p>
        </p:txBody>
      </p:sp>
      <p:graphicFrame>
        <p:nvGraphicFramePr>
          <p:cNvPr id="4" name="Table 3">
            <a:extLst>
              <a:ext uri="{FF2B5EF4-FFF2-40B4-BE49-F238E27FC236}">
                <a16:creationId xmlns:a16="http://schemas.microsoft.com/office/drawing/2014/main" id="{3A211901-385B-47BD-B3F5-C9684D4B2EC4}"/>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Operation</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Procedure behaviour</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Important detail</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READ</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Select one borrower, or all if the ID is NULL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 missing specific ID returns no rows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UPDATE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Check and lock the row, then change name/email</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missing ID raises an error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DELETE</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Check and lock the row, then delete it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Loan history blocks the deletion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588766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E0F2FFA8-E410-458B-ABCE-1F49339CD57A}"/>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Class activity: CRUD and the audit trail</a:t>
            </a:r>
          </a:p>
        </p:txBody>
      </p:sp>
      <p:sp>
        <p:nvSpPr>
          <p:cNvPr id="2" name="takeaway">
            <a:extLst>
              <a:ext uri="{FF2B5EF4-FFF2-40B4-BE49-F238E27FC236}">
                <a16:creationId xmlns:a16="http://schemas.microsoft.com/office/drawing/2014/main" id="{FB826AA0-9181-41CC-8C5A-A1D4645DA516}"/>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blocks 2–3 in 04_class_demonstrations.sql. The temporary borrower disappears, but its three audit rows remain.</a:t>
            </a:r>
          </a:p>
        </p:txBody>
      </p:sp>
      <p:sp>
        <p:nvSpPr>
          <p:cNvPr id="3" name="page">
            <a:extLst>
              <a:ext uri="{FF2B5EF4-FFF2-40B4-BE49-F238E27FC236}">
                <a16:creationId xmlns:a16="http://schemas.microsoft.com/office/drawing/2014/main" id="{F3FF7A4C-3821-4B50-BF75-5FE2E60406A8}"/>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28</a:t>
            </a:r>
          </a:p>
        </p:txBody>
      </p:sp>
      <p:graphicFrame>
        <p:nvGraphicFramePr>
          <p:cNvPr id="4" name="Table 3">
            <a:extLst>
              <a:ext uri="{FF2B5EF4-FFF2-40B4-BE49-F238E27FC236}">
                <a16:creationId xmlns:a16="http://schemas.microsoft.com/office/drawing/2014/main" id="{90B7AAD2-1B01-4083-8419-C60B6205CCC8}"/>
              </a:ext>
            </a:extLst>
          </p:cNvPr>
          <p:cNvGraphicFramePr/>
          <p:nvPr/>
        </p:nvGraphicFramePr>
        <p:xfrm>
          <a:off x="609600" y="1476375"/>
          <a:ext cx="10972800" cy="28956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Activity</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Expected Borrower result</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Expected audit event</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Block 2: create and read</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Class Reader exists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INSERT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Block 3: update and read</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Name becomes Updated Reader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UPDATE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Block 3: delete and read</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borrower no longer exists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DELETE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09769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403E9076-D4CE-4CA8-9D1C-B44591919159}"/>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transaction keeps related work together</a:t>
            </a:r>
          </a:p>
        </p:txBody>
      </p:sp>
      <p:sp>
        <p:nvSpPr>
          <p:cNvPr id="2" name="takeaway">
            <a:extLst>
              <a:ext uri="{FF2B5EF4-FFF2-40B4-BE49-F238E27FC236}">
                <a16:creationId xmlns:a16="http://schemas.microsoft.com/office/drawing/2014/main" id="{BEC12ECE-D0C7-4D22-A73D-475B01FE6831}"/>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Our business choice: registration and the first loan must succeed together.</a:t>
            </a:r>
          </a:p>
        </p:txBody>
      </p:sp>
      <p:sp>
        <p:nvSpPr>
          <p:cNvPr id="3" name="page">
            <a:extLst>
              <a:ext uri="{FF2B5EF4-FFF2-40B4-BE49-F238E27FC236}">
                <a16:creationId xmlns:a16="http://schemas.microsoft.com/office/drawing/2014/main" id="{6E9C6BD1-46EF-4D20-97A6-9506D27D3955}"/>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29</a:t>
            </a:r>
          </a:p>
        </p:txBody>
      </p:sp>
      <p:graphicFrame>
        <p:nvGraphicFramePr>
          <p:cNvPr id="4" name="Table 3">
            <a:extLst>
              <a:ext uri="{FF2B5EF4-FFF2-40B4-BE49-F238E27FC236}">
                <a16:creationId xmlns:a16="http://schemas.microsoft.com/office/drawing/2014/main" id="{5A533182-9E95-42BC-AF04-27FBB6D59FEE}"/>
              </a:ext>
            </a:extLst>
          </p:cNvPr>
          <p:cNvGraphicFramePr/>
          <p:nvPr/>
        </p:nvGraphicFramePr>
        <p:xfrm>
          <a:off x="609600" y="1476375"/>
          <a:ext cx="10972800" cy="361950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723900">
                <a:tc>
                  <a:txBody>
                    <a:bodyPr/>
                    <a:lstStyle/>
                    <a:p>
                      <a:pPr>
                        <a:lnSpc>
                          <a:spcPct val="107000"/>
                        </a:lnSpc>
                        <a:buNone/>
                      </a:pPr>
                      <a:r>
                        <a:rPr sz="1800" b="1">
                          <a:solidFill>
                            <a:srgbClr val="FFFFFF"/>
                          </a:solidFill>
                          <a:latin typeface="Arial"/>
                          <a:ea typeface="Arial"/>
                          <a:cs typeface="Arial"/>
                        </a:rPr>
                        <a:t>Step</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Database change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If we stopped here</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1. Register the borrower</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INSERT into Borrower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 borrower exists without the requested loan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2. Create the first loan</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INSERT into Loan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The requested registration-and-loan operation is complete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Finish successfully</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COMMIT</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Keep both changes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723900">
                <a:tc>
                  <a:txBody>
                    <a:bodyPr/>
                    <a:lstStyle/>
                    <a:p>
                      <a:pPr>
                        <a:lnSpc>
                          <a:spcPct val="107000"/>
                        </a:lnSpc>
                        <a:buNone/>
                      </a:pPr>
                      <a:r>
                        <a:rPr sz="1800" b="0">
                          <a:solidFill>
                            <a:srgbClr val="172E35"/>
                          </a:solidFill>
                          <a:latin typeface="Arial"/>
                          <a:ea typeface="Arial"/>
                          <a:cs typeface="Arial"/>
                        </a:rPr>
                        <a:t>Either step fails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ROLLBACK</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Undo the transaction’s changes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081313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3A2E2827-35D5-4D8D-8A99-E56008624006}"/>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two inserts share one transaction</a:t>
            </a:r>
          </a:p>
        </p:txBody>
      </p:sp>
      <p:sp>
        <p:nvSpPr>
          <p:cNvPr id="2" name="takeaway">
            <a:extLst>
              <a:ext uri="{FF2B5EF4-FFF2-40B4-BE49-F238E27FC236}">
                <a16:creationId xmlns:a16="http://schemas.microsoft.com/office/drawing/2014/main" id="{0782C0B3-CB53-45AC-B763-74189AC43B37}"/>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sp_register_and_checkout also has an EXIT handler: ROLLBACK and RESIGNAL on an error.</a:t>
            </a:r>
          </a:p>
        </p:txBody>
      </p:sp>
      <p:sp>
        <p:nvSpPr>
          <p:cNvPr id="3" name="page">
            <a:extLst>
              <a:ext uri="{FF2B5EF4-FFF2-40B4-BE49-F238E27FC236}">
                <a16:creationId xmlns:a16="http://schemas.microsoft.com/office/drawing/2014/main" id="{2256BDC2-BC87-4A94-AA04-767E75BE88E0}"/>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30</a:t>
            </a:r>
          </a:p>
        </p:txBody>
      </p:sp>
      <p:sp>
        <p:nvSpPr>
          <p:cNvPr id="4" name="sql">
            <a:extLst>
              <a:ext uri="{FF2B5EF4-FFF2-40B4-BE49-F238E27FC236}">
                <a16:creationId xmlns:a16="http://schemas.microsoft.com/office/drawing/2014/main" id="{02168140-9BEC-41DD-BCD6-9BB53901D51B}"/>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START TRANSACTION;</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INSERT INTO Borrower(borrower_name, email)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VALUES(TRIM(p_name), LOWER(TRIM(p_email)));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SET p_borrower_id = LAST_INSERT_ID();</a:t>
            </a:r>
          </a:p>
          <a:p>
            <a:endParaRPr sz="1950" b="0">
              <a:solidFill>
                <a:srgbClr val="172E35"/>
              </a:solidFill>
              <a:latin typeface="Consolas"/>
              <a:ea typeface="Consolas"/>
              <a:cs typeface="Consolas"/>
            </a:endParaRP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INSERT INTO Loan(copy_id, borrower_id, loan_date, due_date)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VALUES(p_copy_id, p_borrower_id, p_loan_date, p_due_date);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SET p_loan_id = LAST_INSERT_ID();</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COMMIT;</a:t>
            </a:r>
          </a:p>
        </p:txBody>
      </p:sp>
      <p:sp>
        <p:nvSpPr>
          <p:cNvPr id="5" name="body">
            <a:extLst>
              <a:ext uri="{FF2B5EF4-FFF2-40B4-BE49-F238E27FC236}">
                <a16:creationId xmlns:a16="http://schemas.microsoft.com/office/drawing/2014/main" id="{DC7F3CDE-CA76-47AD-95EA-67E96BCFE4B2}"/>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The new borrower ID becomes the foreign key in the new loan.</a:t>
            </a:r>
          </a:p>
        </p:txBody>
      </p:sp>
    </p:spTree>
    <p:extLst>
      <p:ext uri="{BB962C8B-B14F-4D97-AF65-F5344CB8AC3E}">
        <p14:creationId xmlns:p14="http://schemas.microsoft.com/office/powerpoint/2010/main" val="478669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28A93BAF-BF89-41AF-B961-AA600415DEB7}"/>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Class activity: the COMMIT path</a:t>
            </a:r>
          </a:p>
        </p:txBody>
      </p:sp>
      <p:sp>
        <p:nvSpPr>
          <p:cNvPr id="2" name="takeaway">
            <a:extLst>
              <a:ext uri="{FF2B5EF4-FFF2-40B4-BE49-F238E27FC236}">
                <a16:creationId xmlns:a16="http://schemas.microsoft.com/office/drawing/2014/main" id="{5B155520-D986-4B94-AEA0-AC9CF5D190B7}"/>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block 4. Expected: Committed Reader / copy 503. AuditLog now contains 4 rows.</a:t>
            </a:r>
          </a:p>
        </p:txBody>
      </p:sp>
      <p:sp>
        <p:nvSpPr>
          <p:cNvPr id="3" name="page">
            <a:extLst>
              <a:ext uri="{FF2B5EF4-FFF2-40B4-BE49-F238E27FC236}">
                <a16:creationId xmlns:a16="http://schemas.microsoft.com/office/drawing/2014/main" id="{9EDA0058-873D-4F3A-8E9D-C5B8FA29128D}"/>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31</a:t>
            </a:r>
          </a:p>
        </p:txBody>
      </p:sp>
      <p:sp>
        <p:nvSpPr>
          <p:cNvPr id="4" name="sql">
            <a:extLst>
              <a:ext uri="{FF2B5EF4-FFF2-40B4-BE49-F238E27FC236}">
                <a16:creationId xmlns:a16="http://schemas.microsoft.com/office/drawing/2014/main" id="{0BEEFD1D-BC73-412A-B837-789A76D8AF34}"/>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CALL sp_register_and_checkout(</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'Committed Reader', 'commit@example.test', 503,</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'2026-10-08', '2026-10-22',</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@committed_reader, @committed_loan</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a:t>
            </a:r>
          </a:p>
        </p:txBody>
      </p:sp>
      <p:sp>
        <p:nvSpPr>
          <p:cNvPr id="5" name="body">
            <a:extLst>
              <a:ext uri="{FF2B5EF4-FFF2-40B4-BE49-F238E27FC236}">
                <a16:creationId xmlns:a16="http://schemas.microsoft.com/office/drawing/2014/main" id="{201379A9-C1C6-41D9-92F0-F615288E5BB5}"/>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Copy 503 is available, so the borrower and the loan can both be created.</a:t>
            </a:r>
          </a:p>
        </p:txBody>
      </p:sp>
    </p:spTree>
    <p:extLst>
      <p:ext uri="{BB962C8B-B14F-4D97-AF65-F5344CB8AC3E}">
        <p14:creationId xmlns:p14="http://schemas.microsoft.com/office/powerpoint/2010/main" val="791402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BAF80ECF-364D-4706-95F1-32B03EE8216D}"/>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Class activity: the ROLLBACK path</a:t>
            </a:r>
          </a:p>
        </p:txBody>
      </p:sp>
      <p:sp>
        <p:nvSpPr>
          <p:cNvPr id="2" name="takeaway">
            <a:extLst>
              <a:ext uri="{FF2B5EF4-FFF2-40B4-BE49-F238E27FC236}">
                <a16:creationId xmlns:a16="http://schemas.microsoft.com/office/drawing/2014/main" id="{458C4039-E042-4B02-B291-BD0B802C5609}"/>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5a, then 5b alone, then 5c. Expected: no new borrower, audit count still 4, loan 1001 unchanged.</a:t>
            </a:r>
          </a:p>
        </p:txBody>
      </p:sp>
      <p:sp>
        <p:nvSpPr>
          <p:cNvPr id="3" name="page">
            <a:extLst>
              <a:ext uri="{FF2B5EF4-FFF2-40B4-BE49-F238E27FC236}">
                <a16:creationId xmlns:a16="http://schemas.microsoft.com/office/drawing/2014/main" id="{3DA67550-72F9-4DC2-BEB5-CC48B3788150}"/>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32</a:t>
            </a:r>
          </a:p>
        </p:txBody>
      </p:sp>
      <p:sp>
        <p:nvSpPr>
          <p:cNvPr id="4" name="sql">
            <a:extLst>
              <a:ext uri="{FF2B5EF4-FFF2-40B4-BE49-F238E27FC236}">
                <a16:creationId xmlns:a16="http://schemas.microsoft.com/office/drawing/2014/main" id="{09A6B427-3F4D-462F-B575-50D1D735A146}"/>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CALL sp_register_and_checkout(</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'Rollback Reader', 'rollback@example.test', 501,</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'2026-10-08', '2026-10-22',</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@failed_reader, @failed_loan</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a:t>
            </a:r>
          </a:p>
        </p:txBody>
      </p:sp>
      <p:sp>
        <p:nvSpPr>
          <p:cNvPr id="5" name="body">
            <a:extLst>
              <a:ext uri="{FF2B5EF4-FFF2-40B4-BE49-F238E27FC236}">
                <a16:creationId xmlns:a16="http://schemas.microsoft.com/office/drawing/2014/main" id="{828783DC-32AC-4728-9C85-0200FDA8BE41}"/>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Copy 501 already has open loan 1001. The second insert fails with a duplicate-key error.</a:t>
            </a:r>
          </a:p>
        </p:txBody>
      </p:sp>
    </p:spTree>
    <p:extLst>
      <p:ext uri="{BB962C8B-B14F-4D97-AF65-F5344CB8AC3E}">
        <p14:creationId xmlns:p14="http://schemas.microsoft.com/office/powerpoint/2010/main" val="14690531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D912DD44-D470-4D93-B513-4720DB9CE609}"/>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The audit row also rolls back</a:t>
            </a:r>
          </a:p>
        </p:txBody>
      </p:sp>
      <p:sp>
        <p:nvSpPr>
          <p:cNvPr id="2" name="takeaway">
            <a:extLst>
              <a:ext uri="{FF2B5EF4-FFF2-40B4-BE49-F238E27FC236}">
                <a16:creationId xmlns:a16="http://schemas.microsoft.com/office/drawing/2014/main" id="{D2377DC3-35A3-4E0F-9ACD-2E8334F261FF}"/>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block 6. Afterwards: Aisha Khan is restored and AuditLog still has 4 rows.</a:t>
            </a:r>
          </a:p>
        </p:txBody>
      </p:sp>
      <p:sp>
        <p:nvSpPr>
          <p:cNvPr id="3" name="page">
            <a:extLst>
              <a:ext uri="{FF2B5EF4-FFF2-40B4-BE49-F238E27FC236}">
                <a16:creationId xmlns:a16="http://schemas.microsoft.com/office/drawing/2014/main" id="{3A59D72A-E6E7-4D7D-B98E-632385ED4CC1}"/>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33</a:t>
            </a:r>
          </a:p>
        </p:txBody>
      </p:sp>
      <p:sp>
        <p:nvSpPr>
          <p:cNvPr id="4" name="sql">
            <a:extLst>
              <a:ext uri="{FF2B5EF4-FFF2-40B4-BE49-F238E27FC236}">
                <a16:creationId xmlns:a16="http://schemas.microsoft.com/office/drawing/2014/main" id="{2D1FFD4B-AB72-4910-8374-A67A6561C8F7}"/>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START TRANSACTION;</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UPDATE Borrower</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SET borrower_name = 'Temporary name'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WHERE borrower_id = 1;</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SELECT * FROM AuditLog ORDER BY audit_id DESC LIMIT 1;</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ROLLBACK;</a:t>
            </a:r>
          </a:p>
        </p:txBody>
      </p:sp>
      <p:sp>
        <p:nvSpPr>
          <p:cNvPr id="5" name="body">
            <a:extLst>
              <a:ext uri="{FF2B5EF4-FFF2-40B4-BE49-F238E27FC236}">
                <a16:creationId xmlns:a16="http://schemas.microsoft.com/office/drawing/2014/main" id="{775C4D83-679C-41E4-BDE8-CA7A05F79C5A}"/>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Inside the transaction, this connection sees the changed borrower and its new audit row.</a:t>
            </a:r>
          </a:p>
        </p:txBody>
      </p:sp>
    </p:spTree>
    <p:extLst>
      <p:ext uri="{BB962C8B-B14F-4D97-AF65-F5344CB8AC3E}">
        <p14:creationId xmlns:p14="http://schemas.microsoft.com/office/powerpoint/2010/main" val="14512210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1C0689BD-8DC4-4733-A959-426AE2FEA5AC}"/>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Testing includes rejection and boundary cases</a:t>
            </a:r>
          </a:p>
        </p:txBody>
      </p:sp>
      <p:sp>
        <p:nvSpPr>
          <p:cNvPr id="2" name="takeaway">
            <a:extLst>
              <a:ext uri="{FF2B5EF4-FFF2-40B4-BE49-F238E27FC236}">
                <a16:creationId xmlns:a16="http://schemas.microsoft.com/office/drawing/2014/main" id="{774459F2-14B8-4022-A35A-1410BF7C05CC}"/>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Run each expected failure separately. Record expected result, actual result and explanation.</a:t>
            </a:r>
          </a:p>
        </p:txBody>
      </p:sp>
      <p:sp>
        <p:nvSpPr>
          <p:cNvPr id="3" name="page">
            <a:extLst>
              <a:ext uri="{FF2B5EF4-FFF2-40B4-BE49-F238E27FC236}">
                <a16:creationId xmlns:a16="http://schemas.microsoft.com/office/drawing/2014/main" id="{6E40AEC0-97C8-4E9F-BE8C-E4B85A93A848}"/>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34</a:t>
            </a:r>
          </a:p>
        </p:txBody>
      </p:sp>
      <p:graphicFrame>
        <p:nvGraphicFramePr>
          <p:cNvPr id="4" name="Table 3">
            <a:extLst>
              <a:ext uri="{FF2B5EF4-FFF2-40B4-BE49-F238E27FC236}">
                <a16:creationId xmlns:a16="http://schemas.microsoft.com/office/drawing/2014/main" id="{4CC3F532-119F-40D7-9EEF-DD9556F93B15}"/>
              </a:ext>
            </a:extLst>
          </p:cNvPr>
          <p:cNvGraphicFramePr/>
          <p:nvPr/>
        </p:nvGraphicFramePr>
        <p:xfrm>
          <a:off x="609600" y="1476375"/>
          <a:ext cx="10972800" cy="4095750"/>
        </p:xfrm>
        <a:graphic>
          <a:graphicData uri="http://schemas.openxmlformats.org/drawingml/2006/table">
            <a:tbl>
              <a:tblPr/>
              <a:tblGrid>
                <a:gridCol w="2762250">
                  <a:extLst>
                    <a:ext uri="{9D8B030D-6E8A-4147-A177-3AD203B41FA5}">
                      <a16:colId xmlns:a16="http://schemas.microsoft.com/office/drawing/2014/main" val="20000"/>
                    </a:ext>
                  </a:extLst>
                </a:gridCol>
                <a:gridCol w="409575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682625">
                <a:tc>
                  <a:txBody>
                    <a:bodyPr/>
                    <a:lstStyle/>
                    <a:p>
                      <a:pPr>
                        <a:lnSpc>
                          <a:spcPct val="107000"/>
                        </a:lnSpc>
                        <a:buNone/>
                      </a:pPr>
                      <a:r>
                        <a:rPr sz="1800" b="1">
                          <a:solidFill>
                            <a:srgbClr val="FFFFFF"/>
                          </a:solidFill>
                          <a:latin typeface="Arial"/>
                          <a:ea typeface="Arial"/>
                          <a:cs typeface="Arial"/>
                        </a:rPr>
                        <a:t>Test in blocks 7–8</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Expected result</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What it demonstrates</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682625">
                <a:tc>
                  <a:txBody>
                    <a:bodyPr/>
                    <a:lstStyle/>
                    <a:p>
                      <a:pPr>
                        <a:lnSpc>
                          <a:spcPct val="107000"/>
                        </a:lnSpc>
                        <a:buNone/>
                      </a:pPr>
                      <a:r>
                        <a:rPr sz="1800" b="0">
                          <a:solidFill>
                            <a:srgbClr val="172E35"/>
                          </a:solidFill>
                          <a:latin typeface="Arial"/>
                          <a:ea typeface="Arial"/>
                          <a:cs typeface="Arial"/>
                        </a:rPr>
                        <a:t>Reuse Aisha’s email</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Reject: UNIQUE error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Duplicates are blocked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682625">
                <a:tc>
                  <a:txBody>
                    <a:bodyPr/>
                    <a:lstStyle/>
                    <a:p>
                      <a:pPr>
                        <a:lnSpc>
                          <a:spcPct val="107000"/>
                        </a:lnSpc>
                        <a:buNone/>
                      </a:pPr>
                      <a:r>
                        <a:rPr sz="1800" b="0">
                          <a:solidFill>
                            <a:srgbClr val="172E35"/>
                          </a:solidFill>
                          <a:latin typeface="Arial"/>
                          <a:ea typeface="Arial"/>
                          <a:cs typeface="Arial"/>
                        </a:rPr>
                        <a:t>Book price = -1</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Reject: CHECK error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Negative prices are blocked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682625">
                <a:tc>
                  <a:txBody>
                    <a:bodyPr/>
                    <a:lstStyle/>
                    <a:p>
                      <a:pPr>
                        <a:lnSpc>
                          <a:spcPct val="107000"/>
                        </a:lnSpc>
                        <a:buNone/>
                      </a:pPr>
                      <a:r>
                        <a:rPr sz="1800" b="0">
                          <a:solidFill>
                            <a:srgbClr val="172E35"/>
                          </a:solidFill>
                          <a:latin typeface="Arial"/>
                          <a:ea typeface="Arial"/>
                          <a:cs typeface="Arial"/>
                        </a:rPr>
                        <a:t>Delete borrower 1</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Reject: FK error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Loan history is protected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682625">
                <a:tc>
                  <a:txBody>
                    <a:bodyPr/>
                    <a:lstStyle/>
                    <a:p>
                      <a:pPr>
                        <a:lnSpc>
                          <a:spcPct val="107000"/>
                        </a:lnSpc>
                        <a:buNone/>
                      </a:pPr>
                      <a:r>
                        <a:rPr sz="1800" b="0">
                          <a:solidFill>
                            <a:srgbClr val="172E35"/>
                          </a:solidFill>
                          <a:latin typeface="Arial"/>
                          <a:ea typeface="Arial"/>
                          <a:cs typeface="Arial"/>
                        </a:rPr>
                        <a:t>Update borrower 9999</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Reject: procedure error</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 missing row is reported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682625">
                <a:tc>
                  <a:txBody>
                    <a:bodyPr/>
                    <a:lstStyle/>
                    <a:p>
                      <a:pPr>
                        <a:lnSpc>
                          <a:spcPct val="107000"/>
                        </a:lnSpc>
                        <a:buNone/>
                      </a:pPr>
                      <a:r>
                        <a:rPr sz="1800" b="0">
                          <a:solidFill>
                            <a:srgbClr val="172E35"/>
                          </a:solidFill>
                          <a:latin typeface="Arial"/>
                          <a:ea typeface="Arial"/>
                          <a:cs typeface="Arial"/>
                        </a:rPr>
                        <a:t>Book price = 0</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Accept, then roll back</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valid boundary is included</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113505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D58E4752-86CF-43DD-A20E-40CA1E48ADFF}"/>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 secondary index supports a query</a:t>
            </a:r>
          </a:p>
        </p:txBody>
      </p:sp>
      <p:sp>
        <p:nvSpPr>
          <p:cNvPr id="2" name="takeaway">
            <a:extLst>
              <a:ext uri="{FF2B5EF4-FFF2-40B4-BE49-F238E27FC236}">
                <a16:creationId xmlns:a16="http://schemas.microsoft.com/office/drawing/2014/main" id="{480BD79E-0076-4DF3-B5D7-ED7D1698910E}"/>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The extra index uses storage and adds work when rows change. Choose it for a real query.</a:t>
            </a:r>
          </a:p>
        </p:txBody>
      </p:sp>
      <p:sp>
        <p:nvSpPr>
          <p:cNvPr id="3" name="page">
            <a:extLst>
              <a:ext uri="{FF2B5EF4-FFF2-40B4-BE49-F238E27FC236}">
                <a16:creationId xmlns:a16="http://schemas.microsoft.com/office/drawing/2014/main" id="{FF457011-8ABF-407B-9CB9-ADAE990AD8BF}"/>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35</a:t>
            </a:r>
          </a:p>
        </p:txBody>
      </p:sp>
      <p:sp>
        <p:nvSpPr>
          <p:cNvPr id="4" name="sql">
            <a:extLst>
              <a:ext uri="{FF2B5EF4-FFF2-40B4-BE49-F238E27FC236}">
                <a16:creationId xmlns:a16="http://schemas.microsoft.com/office/drawing/2014/main" id="{896B869D-5A46-4287-8338-1E159103F0B3}"/>
              </a:ext>
            </a:extLst>
          </p:cNvPr>
          <p:cNvSpPr>
            <a:spLocks noGrp="1"/>
          </p:cNvSpPr>
          <p:nvPr/>
        </p:nvSpPr>
        <p:spPr>
          <a:xfrm>
            <a:off x="609600" y="1476375"/>
            <a:ext cx="10972800" cy="3476625"/>
          </a:xfrm>
          <a:prstGeom prst="rect">
            <a:avLst/>
          </a:prstGeom>
          <a:noFill/>
          <a:ln w="0">
            <a:noFill/>
          </a:ln>
        </p:spPr>
        <p:txBody>
          <a:bodyPr wrap="none" lIns="0" tIns="0" rIns="0" bIns="0" anchor="t">
            <a:noAutofit/>
          </a:bodyPr>
          <a:lstStyle>
            <a:defPPr>
              <a:defRPr sz="1950" b="0">
                <a:solidFill>
                  <a:srgbClr val="172E35"/>
                </a:solidFill>
                <a:latin typeface="Consolas"/>
                <a:ea typeface="Consolas"/>
                <a:cs typeface="Consolas"/>
              </a:defRPr>
            </a:defPPr>
          </a:lstStyle>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CREATE INDEX idx_loan_open_due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ON Loan(returned_date, due_date);</a:t>
            </a:r>
          </a:p>
          <a:p>
            <a:endParaRPr sz="1950" b="0">
              <a:solidFill>
                <a:srgbClr val="172E35"/>
              </a:solidFill>
              <a:latin typeface="Consolas"/>
              <a:ea typeface="Consolas"/>
              <a:cs typeface="Consolas"/>
            </a:endParaRP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SELECT loan_id, copy_id, due_date</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FROM Loan</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WHERE returned_date IS NULL</a:t>
            </a:r>
          </a:p>
          <a:p>
            <a:pPr>
              <a:lnSpc>
                <a:spcPct val="115000"/>
              </a:lnSpc>
              <a:buNone/>
              <a:defRPr sz="1950" b="0">
                <a:solidFill>
                  <a:srgbClr val="172E35"/>
                </a:solidFill>
                <a:latin typeface="Consolas"/>
                <a:ea typeface="Consolas"/>
                <a:cs typeface="Consolas"/>
              </a:defRPr>
            </a:pPr>
            <a:r>
              <a:rPr sz="1950" b="0">
                <a:solidFill>
                  <a:srgbClr val="172E35"/>
                </a:solidFill>
                <a:latin typeface="Consolas"/>
                <a:ea typeface="Consolas"/>
                <a:cs typeface="Consolas"/>
              </a:rPr>
              <a:t>  AND due_date &lt; '2026-10-08';</a:t>
            </a:r>
          </a:p>
        </p:txBody>
      </p:sp>
      <p:sp>
        <p:nvSpPr>
          <p:cNvPr id="5" name="body">
            <a:extLst>
              <a:ext uri="{FF2B5EF4-FFF2-40B4-BE49-F238E27FC236}">
                <a16:creationId xmlns:a16="http://schemas.microsoft.com/office/drawing/2014/main" id="{CE8C32B1-C2F9-4E25-B0E0-F935AC0D7705}"/>
              </a:ext>
            </a:extLst>
          </p:cNvPr>
          <p:cNvSpPr>
            <a:spLocks noGrp="1"/>
          </p:cNvSpPr>
          <p:nvPr/>
        </p:nvSpPr>
        <p:spPr>
          <a:xfrm>
            <a:off x="609600" y="4953000"/>
            <a:ext cx="10972800" cy="600075"/>
          </a:xfrm>
          <a:prstGeom prst="rect">
            <a:avLst/>
          </a:prstGeom>
          <a:noFill/>
          <a:ln w="0">
            <a:noFill/>
          </a:ln>
        </p:spPr>
        <p:txBody>
          <a:bodyPr wrap="square" lIns="0" tIns="0" rIns="0" bIns="0" anchor="t">
            <a:noAutofit/>
          </a:bodyPr>
          <a:lstStyle>
            <a:defPPr>
              <a:defRPr sz="1950" b="0">
                <a:solidFill>
                  <a:srgbClr val="172E35"/>
                </a:solidFill>
                <a:latin typeface="Arial"/>
                <a:ea typeface="Arial"/>
                <a:cs typeface="Arial"/>
              </a:defRPr>
            </a:defPPr>
          </a:lstStyle>
          <a:p>
            <a:pPr>
              <a:lnSpc>
                <a:spcPct val="112000"/>
              </a:lnSpc>
              <a:buNone/>
              <a:defRPr sz="1950" b="0">
                <a:solidFill>
                  <a:srgbClr val="172E35"/>
                </a:solidFill>
                <a:latin typeface="Arial"/>
                <a:ea typeface="Arial"/>
                <a:cs typeface="Arial"/>
              </a:defRPr>
            </a:pPr>
            <a:r>
              <a:rPr sz="1950" b="0">
                <a:solidFill>
                  <a:srgbClr val="172E35"/>
                </a:solidFill>
                <a:latin typeface="Arial"/>
                <a:ea typeface="Arial"/>
                <a:cs typeface="Arial"/>
              </a:rPr>
              <a:t>The index groups the equality condition first, then supports the due-date range.</a:t>
            </a:r>
          </a:p>
        </p:txBody>
      </p:sp>
    </p:spTree>
    <p:extLst>
      <p:ext uri="{BB962C8B-B14F-4D97-AF65-F5344CB8AC3E}">
        <p14:creationId xmlns:p14="http://schemas.microsoft.com/office/powerpoint/2010/main" val="243669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8DA71179-0B2C-477D-B704-8845800DDEF4}"/>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EXPLAIN gives evidence for index choices</a:t>
            </a:r>
          </a:p>
        </p:txBody>
      </p:sp>
      <p:sp>
        <p:nvSpPr>
          <p:cNvPr id="2" name="takeaway">
            <a:extLst>
              <a:ext uri="{FF2B5EF4-FFF2-40B4-BE49-F238E27FC236}">
                <a16:creationId xmlns:a16="http://schemas.microsoft.com/office/drawing/2014/main" id="{A60AA91F-B6AC-465B-A4D6-F32DE2EFFC66}"/>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Tutor runs 05_indexes_tutor_demo.sql. The larger measurement table contains 50,000 synthetic rows.</a:t>
            </a:r>
          </a:p>
        </p:txBody>
      </p:sp>
      <p:sp>
        <p:nvSpPr>
          <p:cNvPr id="3" name="page">
            <a:extLst>
              <a:ext uri="{FF2B5EF4-FFF2-40B4-BE49-F238E27FC236}">
                <a16:creationId xmlns:a16="http://schemas.microsoft.com/office/drawing/2014/main" id="{F0ABEF22-A859-41B7-B4BA-2A9C317FB539}"/>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36</a:t>
            </a:r>
          </a:p>
        </p:txBody>
      </p:sp>
      <p:graphicFrame>
        <p:nvGraphicFramePr>
          <p:cNvPr id="4" name="Table 3">
            <a:extLst>
              <a:ext uri="{FF2B5EF4-FFF2-40B4-BE49-F238E27FC236}">
                <a16:creationId xmlns:a16="http://schemas.microsoft.com/office/drawing/2014/main" id="{33D608E9-B229-48BB-A375-2549C94E8C08}"/>
              </a:ext>
            </a:extLst>
          </p:cNvPr>
          <p:cNvGraphicFramePr/>
          <p:nvPr/>
        </p:nvGraphicFramePr>
        <p:xfrm>
          <a:off x="609600" y="1476375"/>
          <a:ext cx="10972800" cy="3619500"/>
        </p:xfrm>
        <a:graphic>
          <a:graphicData uri="http://schemas.openxmlformats.org/drawingml/2006/table">
            <a:tbl>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723900">
                <a:tc>
                  <a:txBody>
                    <a:bodyPr/>
                    <a:lstStyle/>
                    <a:p>
                      <a:pPr>
                        <a:lnSpc>
                          <a:spcPct val="107000"/>
                        </a:lnSpc>
                        <a:buNone/>
                      </a:pPr>
                      <a:r>
                        <a:rPr sz="1800" b="1">
                          <a:solidFill>
                            <a:srgbClr val="FFFFFF"/>
                          </a:solidFill>
                          <a:latin typeface="Arial"/>
                          <a:ea typeface="Arial"/>
                          <a:cs typeface="Arial"/>
                        </a:rPr>
                        <a:t>Command / observation</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What to look for</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723900">
                <a:tc>
                  <a:txBody>
                    <a:bodyPr/>
                    <a:lstStyle/>
                    <a:p>
                      <a:pPr>
                        <a:lnSpc>
                          <a:spcPct val="107000"/>
                        </a:lnSpc>
                        <a:buNone/>
                      </a:pPr>
                      <a:r>
                        <a:rPr sz="1800" b="0">
                          <a:solidFill>
                            <a:srgbClr val="172E35"/>
                          </a:solidFill>
                          <a:latin typeface="Arial"/>
                          <a:ea typeface="Arial"/>
                          <a:cs typeface="Arial"/>
                        </a:rPr>
                        <a:t>EXPLAIN SELECT ...</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chosen access path, possible key and row estimates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723900">
                <a:tc>
                  <a:txBody>
                    <a:bodyPr/>
                    <a:lstStyle/>
                    <a:p>
                      <a:pPr>
                        <a:lnSpc>
                          <a:spcPct val="107000"/>
                        </a:lnSpc>
                        <a:buNone/>
                      </a:pPr>
                      <a:r>
                        <a:rPr sz="1800" b="0">
                          <a:solidFill>
                            <a:srgbClr val="172E35"/>
                          </a:solidFill>
                          <a:latin typeface="Arial"/>
                          <a:ea typeface="Arial"/>
                          <a:cs typeface="Arial"/>
                        </a:rPr>
                        <a:t>EXPLAIN ANALYZE SELECT ...</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Actual execution information and iterator timings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723900">
                <a:tc>
                  <a:txBody>
                    <a:bodyPr/>
                    <a:lstStyle/>
                    <a:p>
                      <a:pPr>
                        <a:lnSpc>
                          <a:spcPct val="107000"/>
                        </a:lnSpc>
                        <a:buNone/>
                      </a:pPr>
                      <a:r>
                        <a:rPr sz="1800" b="0">
                          <a:solidFill>
                            <a:srgbClr val="172E35"/>
                          </a:solidFill>
                          <a:latin typeface="Arial"/>
                          <a:ea typeface="Arial"/>
                          <a:cs typeface="Arial"/>
                        </a:rPr>
                        <a:t>Before and after the index</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The same query, same data and same matching rows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723900">
                <a:tc>
                  <a:txBody>
                    <a:bodyPr/>
                    <a:lstStyle/>
                    <a:p>
                      <a:pPr>
                        <a:lnSpc>
                          <a:spcPct val="107000"/>
                        </a:lnSpc>
                        <a:buNone/>
                      </a:pPr>
                      <a:r>
                        <a:rPr sz="1800" b="0">
                          <a:solidFill>
                            <a:srgbClr val="172E35"/>
                          </a:solidFill>
                          <a:latin typeface="Arial"/>
                          <a:ea typeface="Arial"/>
                          <a:cs typeface="Arial"/>
                        </a:rPr>
                        <a:t>Repeated observations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Cache effects and small timing differences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998693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CFBF7"/>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8403A0D0-7CAC-4AAE-85B2-B34FADF5D17A}"/>
              </a:ext>
            </a:extLst>
          </p:cNvPr>
          <p:cNvSpPr>
            <a:spLocks noGrp="1"/>
          </p:cNvSpPr>
          <p:nvPr/>
        </p:nvSpPr>
        <p:spPr>
          <a:xfrm>
            <a:off x="609600" y="428625"/>
            <a:ext cx="10972800" cy="800100"/>
          </a:xfrm>
          <a:prstGeom prst="rect">
            <a:avLst/>
          </a:prstGeom>
          <a:noFill/>
          <a:ln w="0">
            <a:noFill/>
          </a:ln>
        </p:spPr>
        <p:txBody>
          <a:bodyPr wrap="square" lIns="0" tIns="0" rIns="0" bIns="0" anchor="t">
            <a:noAutofit/>
          </a:bodyPr>
          <a:lstStyle>
            <a:defPPr>
              <a:defRPr sz="3300" b="1">
                <a:solidFill>
                  <a:srgbClr val="172E35"/>
                </a:solidFill>
                <a:latin typeface="Arial"/>
                <a:ea typeface="Arial"/>
                <a:cs typeface="Arial"/>
              </a:defRPr>
            </a:defPPr>
          </a:lstStyle>
          <a:p>
            <a:pPr>
              <a:lnSpc>
                <a:spcPct val="112000"/>
              </a:lnSpc>
              <a:buNone/>
              <a:defRPr sz="3300" b="1">
                <a:solidFill>
                  <a:srgbClr val="172E35"/>
                </a:solidFill>
                <a:latin typeface="Arial"/>
                <a:ea typeface="Arial"/>
                <a:cs typeface="Arial"/>
              </a:defRPr>
            </a:pPr>
            <a:r>
              <a:rPr sz="3300" b="1">
                <a:solidFill>
                  <a:srgbClr val="172E35"/>
                </a:solidFill>
                <a:latin typeface="Arial"/>
                <a:ea typeface="Arial"/>
                <a:cs typeface="Arial"/>
              </a:rPr>
              <a:t>Applying the process to your coursework</a:t>
            </a:r>
          </a:p>
        </p:txBody>
      </p:sp>
      <p:sp>
        <p:nvSpPr>
          <p:cNvPr id="2" name="takeaway">
            <a:extLst>
              <a:ext uri="{FF2B5EF4-FFF2-40B4-BE49-F238E27FC236}">
                <a16:creationId xmlns:a16="http://schemas.microsoft.com/office/drawing/2014/main" id="{1D8B14B8-25A9-453A-B77D-5C86D8BE5BF4}"/>
              </a:ext>
            </a:extLst>
          </p:cNvPr>
          <p:cNvSpPr>
            <a:spLocks noGrp="1"/>
          </p:cNvSpPr>
          <p:nvPr/>
        </p:nvSpPr>
        <p:spPr>
          <a:xfrm>
            <a:off x="609600" y="5810250"/>
            <a:ext cx="10906125" cy="552450"/>
          </a:xfrm>
          <a:prstGeom prst="rect">
            <a:avLst/>
          </a:prstGeom>
          <a:noFill/>
          <a:ln w="0">
            <a:noFill/>
          </a:ln>
        </p:spPr>
        <p:txBody>
          <a:bodyPr wrap="square" lIns="0" tIns="0" rIns="0" bIns="0" anchor="t">
            <a:noAutofit/>
          </a:bodyPr>
          <a:lstStyle>
            <a:defPPr>
              <a:defRPr sz="1725" b="0">
                <a:solidFill>
                  <a:srgbClr val="087C83"/>
                </a:solidFill>
                <a:latin typeface="Arial"/>
                <a:ea typeface="Arial"/>
                <a:cs typeface="Arial"/>
              </a:defRPr>
            </a:defPPr>
          </a:lstStyle>
          <a:p>
            <a:pPr>
              <a:lnSpc>
                <a:spcPct val="112000"/>
              </a:lnSpc>
              <a:buNone/>
              <a:defRPr sz="1725" b="0">
                <a:solidFill>
                  <a:srgbClr val="087C83"/>
                </a:solidFill>
                <a:latin typeface="Arial"/>
                <a:ea typeface="Arial"/>
                <a:cs typeface="Arial"/>
              </a:defRPr>
            </a:pPr>
            <a:r>
              <a:rPr sz="1725" b="0">
                <a:solidFill>
                  <a:srgbClr val="087C83"/>
                </a:solidFill>
                <a:latin typeface="Arial"/>
                <a:ea typeface="Arial"/>
                <a:cs typeface="Arial"/>
              </a:rPr>
              <a:t>The report still needs design reasoning, screenshots, evaluation, reflection and appropriate references.</a:t>
            </a:r>
          </a:p>
        </p:txBody>
      </p:sp>
      <p:sp>
        <p:nvSpPr>
          <p:cNvPr id="3" name="page">
            <a:extLst>
              <a:ext uri="{FF2B5EF4-FFF2-40B4-BE49-F238E27FC236}">
                <a16:creationId xmlns:a16="http://schemas.microsoft.com/office/drawing/2014/main" id="{DE0E4A2C-A165-4ACA-A033-B3BB8B94B23D}"/>
              </a:ext>
            </a:extLst>
          </p:cNvPr>
          <p:cNvSpPr>
            <a:spLocks noGrp="1"/>
          </p:cNvSpPr>
          <p:nvPr/>
        </p:nvSpPr>
        <p:spPr>
          <a:xfrm>
            <a:off x="11144250" y="6457950"/>
            <a:ext cx="428625" cy="209550"/>
          </a:xfrm>
          <a:prstGeom prst="rect">
            <a:avLst/>
          </a:prstGeom>
          <a:noFill/>
          <a:ln w="0">
            <a:noFill/>
          </a:ln>
        </p:spPr>
        <p:txBody>
          <a:bodyPr wrap="square" lIns="0" tIns="0" rIns="0" bIns="0" anchor="t">
            <a:noAutofit/>
          </a:bodyPr>
          <a:lstStyle>
            <a:defPPr>
              <a:defRPr sz="1125" b="0">
                <a:solidFill>
                  <a:srgbClr val="506369"/>
                </a:solidFill>
                <a:latin typeface="Arial"/>
                <a:ea typeface="Arial"/>
                <a:cs typeface="Arial"/>
              </a:defRPr>
            </a:defPPr>
          </a:lstStyle>
          <a:p>
            <a:pPr>
              <a:lnSpc>
                <a:spcPct val="112000"/>
              </a:lnSpc>
              <a:buNone/>
              <a:defRPr sz="1125" b="0">
                <a:solidFill>
                  <a:srgbClr val="506369"/>
                </a:solidFill>
                <a:latin typeface="Arial"/>
                <a:ea typeface="Arial"/>
                <a:cs typeface="Arial"/>
              </a:defRPr>
            </a:pPr>
            <a:r>
              <a:rPr sz="1125" b="0">
                <a:solidFill>
                  <a:srgbClr val="506369"/>
                </a:solidFill>
                <a:latin typeface="Arial"/>
                <a:ea typeface="Arial"/>
                <a:cs typeface="Arial"/>
              </a:rPr>
              <a:t>37</a:t>
            </a:r>
          </a:p>
        </p:txBody>
      </p:sp>
      <p:graphicFrame>
        <p:nvGraphicFramePr>
          <p:cNvPr id="4" name="Table 3">
            <a:extLst>
              <a:ext uri="{FF2B5EF4-FFF2-40B4-BE49-F238E27FC236}">
                <a16:creationId xmlns:a16="http://schemas.microsoft.com/office/drawing/2014/main" id="{C543E983-2BE9-4128-91C4-5DDAC4760FFE}"/>
              </a:ext>
            </a:extLst>
          </p:cNvPr>
          <p:cNvGraphicFramePr/>
          <p:nvPr/>
        </p:nvGraphicFramePr>
        <p:xfrm>
          <a:off x="609600" y="1476375"/>
          <a:ext cx="10972800" cy="4095750"/>
        </p:xfrm>
        <a:graphic>
          <a:graphicData uri="http://schemas.openxmlformats.org/drawingml/2006/table">
            <a:tbl>
              <a:tblPr/>
              <a:tblGrid>
                <a:gridCol w="54864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tblGrid>
              <a:tr h="682625">
                <a:tc>
                  <a:txBody>
                    <a:bodyPr/>
                    <a:lstStyle/>
                    <a:p>
                      <a:pPr>
                        <a:lnSpc>
                          <a:spcPct val="107000"/>
                        </a:lnSpc>
                        <a:buNone/>
                      </a:pPr>
                      <a:r>
                        <a:rPr sz="1800" b="1">
                          <a:solidFill>
                            <a:srgbClr val="FFFFFF"/>
                          </a:solidFill>
                          <a:latin typeface="Arial"/>
                          <a:ea typeface="Arial"/>
                          <a:cs typeface="Arial"/>
                        </a:rPr>
                        <a:t>Transfer the technique</a:t>
                      </a:r>
                    </a:p>
                  </a:txBody>
                  <a:tcPr>
                    <a:lnL w="5715">
                      <a:solidFill>
                        <a:srgbClr val="D3DDDB"/>
                      </a:solidFill>
                      <a:prstDash val="soli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tc>
                  <a:txBody>
                    <a:bodyPr/>
                    <a:lstStyle/>
                    <a:p>
                      <a:pPr>
                        <a:lnSpc>
                          <a:spcPct val="107000"/>
                        </a:lnSpc>
                        <a:buNone/>
                      </a:pPr>
                      <a:r>
                        <a:rPr sz="1800" b="1">
                          <a:solidFill>
                            <a:srgbClr val="FFFFFF"/>
                          </a:solidFill>
                          <a:latin typeface="Arial"/>
                          <a:ea typeface="Arial"/>
                          <a:cs typeface="Arial"/>
                        </a:rPr>
                        <a:t>Make your own design decision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a:solidFill>
                        <a:srgbClr val="D3DDDB"/>
                      </a:solidFill>
                      <a:prstDash val="solid"/>
                    </a:lnT>
                    <a:lnB w="5715">
                      <a:solidFill>
                        <a:srgbClr val="D3DDDB"/>
                      </a:solidFill>
                      <a:prstDash val="solid"/>
                    </a:lnB>
                    <a:solidFill>
                      <a:srgbClr val="087C83"/>
                    </a:solidFill>
                  </a:tcPr>
                </a:tc>
                <a:extLst>
                  <a:ext uri="{0D108BD9-81ED-4DB2-BD59-A6C34878D82A}">
                    <a16:rowId xmlns:a16="http://schemas.microsoft.com/office/drawing/2014/main" val="10000"/>
                  </a:ext>
                </a:extLst>
              </a:tr>
              <a:tr h="682625">
                <a:tc>
                  <a:txBody>
                    <a:bodyPr/>
                    <a:lstStyle/>
                    <a:p>
                      <a:pPr>
                        <a:lnSpc>
                          <a:spcPct val="107000"/>
                        </a:lnSpc>
                        <a:buNone/>
                      </a:pPr>
                      <a:r>
                        <a:rPr sz="1800" b="0">
                          <a:solidFill>
                            <a:srgbClr val="172E35"/>
                          </a:solidFill>
                          <a:latin typeface="Arial"/>
                          <a:ea typeface="Arial"/>
                          <a:cs typeface="Arial"/>
                        </a:rPr>
                        <a:t>Identify entities and relationships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Model the StarTrack Fitness scenario</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1"/>
                  </a:ext>
                </a:extLst>
              </a:tr>
              <a:tr h="682625">
                <a:tc>
                  <a:txBody>
                    <a:bodyPr/>
                    <a:lstStyle/>
                    <a:p>
                      <a:pPr>
                        <a:lnSpc>
                          <a:spcPct val="107000"/>
                        </a:lnSpc>
                        <a:buNone/>
                      </a:pPr>
                      <a:r>
                        <a:rPr sz="1800" b="0">
                          <a:solidFill>
                            <a:srgbClr val="172E35"/>
                          </a:solidFill>
                          <a:latin typeface="Arial"/>
                          <a:ea typeface="Arial"/>
                          <a:cs typeface="Arial"/>
                        </a:rPr>
                        <a:t>Explain normalization and constraints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Justify your dependencies and business rules</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2"/>
                  </a:ext>
                </a:extLst>
              </a:tr>
              <a:tr h="682625">
                <a:tc>
                  <a:txBody>
                    <a:bodyPr/>
                    <a:lstStyle/>
                    <a:p>
                      <a:pPr>
                        <a:lnSpc>
                          <a:spcPct val="107000"/>
                        </a:lnSpc>
                        <a:buNone/>
                      </a:pPr>
                      <a:r>
                        <a:rPr sz="1800" b="0">
                          <a:solidFill>
                            <a:srgbClr val="172E35"/>
                          </a:solidFill>
                          <a:latin typeface="Arial"/>
                          <a:ea typeface="Arial"/>
                          <a:cs typeface="Arial"/>
                        </a:rPr>
                        <a:t>Use procedures, functions and triggers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Choose meaningful operations and audit coverage</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3"/>
                  </a:ext>
                </a:extLst>
              </a:tr>
              <a:tr h="682625">
                <a:tc>
                  <a:txBody>
                    <a:bodyPr/>
                    <a:lstStyle/>
                    <a:p>
                      <a:pPr>
                        <a:lnSpc>
                          <a:spcPct val="107000"/>
                        </a:lnSpc>
                        <a:buNone/>
                      </a:pPr>
                      <a:r>
                        <a:rPr sz="1800" b="0">
                          <a:solidFill>
                            <a:srgbClr val="172E35"/>
                          </a:solidFill>
                          <a:latin typeface="Arial"/>
                          <a:ea typeface="Arial"/>
                          <a:cs typeface="Arial"/>
                        </a:rPr>
                        <a:t>Demonstrate a related transaction</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tc>
                  <a:txBody>
                    <a:bodyPr/>
                    <a:lstStyle/>
                    <a:p>
                      <a:pPr>
                        <a:lnSpc>
                          <a:spcPct val="107000"/>
                        </a:lnSpc>
                        <a:buNone/>
                      </a:pPr>
                      <a:r>
                        <a:rPr sz="1800" b="0">
                          <a:solidFill>
                            <a:srgbClr val="172E35"/>
                          </a:solidFill>
                          <a:latin typeface="Arial"/>
                          <a:ea typeface="Arial"/>
                          <a:cs typeface="Arial"/>
                        </a:rPr>
                        <a:t>Explain what must succeed together and why</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EAF2F1"/>
                    </a:solidFill>
                  </a:tcPr>
                </a:tc>
                <a:extLst>
                  <a:ext uri="{0D108BD9-81ED-4DB2-BD59-A6C34878D82A}">
                    <a16:rowId xmlns:a16="http://schemas.microsoft.com/office/drawing/2014/main" val="10004"/>
                  </a:ext>
                </a:extLst>
              </a:tr>
              <a:tr h="682625">
                <a:tc>
                  <a:txBody>
                    <a:bodyPr/>
                    <a:lstStyle/>
                    <a:p>
                      <a:pPr>
                        <a:lnSpc>
                          <a:spcPct val="107000"/>
                        </a:lnSpc>
                        <a:buNone/>
                      </a:pPr>
                      <a:r>
                        <a:rPr sz="1800" b="0">
                          <a:solidFill>
                            <a:srgbClr val="172E35"/>
                          </a:solidFill>
                          <a:latin typeface="Arial"/>
                          <a:ea typeface="Arial"/>
                          <a:cs typeface="Arial"/>
                        </a:rPr>
                        <a:t>Test and evaluate indexes</a:t>
                      </a:r>
                    </a:p>
                  </a:txBody>
                  <a:tcPr>
                    <a:lnL w="5715">
                      <a:solidFill>
                        <a:srgbClr val="D3DDDB"/>
                      </a:solidFill>
                      <a:prstDash val="soli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tc>
                  <a:txBody>
                    <a:bodyPr/>
                    <a:lstStyle/>
                    <a:p>
                      <a:pPr>
                        <a:lnSpc>
                          <a:spcPct val="107000"/>
                        </a:lnSpc>
                        <a:buNone/>
                      </a:pPr>
                      <a:r>
                        <a:rPr sz="1800" b="0">
                          <a:solidFill>
                            <a:srgbClr val="172E35"/>
                          </a:solidFill>
                          <a:latin typeface="Arial"/>
                          <a:ea typeface="Arial"/>
                          <a:cs typeface="Arial"/>
                        </a:rPr>
                        <a:t>Capture evidence from your own implementation</a:t>
                      </a:r>
                    </a:p>
                  </a:txBody>
                  <a:tcPr>
                    <a:lnL w="5715" cap="flat" cmpd="sng" algn="ctr">
                      <a:solidFill>
                        <a:srgbClr val="D3DDDB"/>
                      </a:solidFill>
                      <a:prstDash val="solid"/>
                      <a:round/>
                      <a:headEnd type="none" w="med" len="med"/>
                      <a:tailEnd type="none" w="med" len="med"/>
                    </a:lnL>
                    <a:lnR w="5715">
                      <a:solidFill>
                        <a:srgbClr val="D3DDDB"/>
                      </a:solidFill>
                      <a:prstDash val="solid"/>
                    </a:lnR>
                    <a:lnT w="5715" cap="flat" cmpd="sng" algn="ctr">
                      <a:solidFill>
                        <a:srgbClr val="D3DDDB"/>
                      </a:solidFill>
                      <a:prstDash val="solid"/>
                      <a:round/>
                      <a:headEnd type="none" w="med" len="med"/>
                      <a:tailEnd type="none" w="med" len="med"/>
                    </a:lnT>
                    <a:lnB w="5715">
                      <a:solidFill>
                        <a:srgbClr val="D3DDDB"/>
                      </a:solidFill>
                      <a:prstDash val="solid"/>
                    </a:lnB>
                    <a:solidFill>
                      <a:srgbClr val="FFFFFF"/>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91986302"/>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6594</Words>
  <Application>Microsoft Office PowerPoint</Application>
  <DocSecurity>0</DocSecurity>
  <PresentationFormat>Widescreen</PresentationFormat>
  <Paragraphs>576</Paragraphs>
  <Slides>34</Slides>
  <Notes>34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Aptos</vt:lpstr>
      <vt:lpstr>Arial</vt:lpstr>
      <vt:lpstr>Consolas</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Md Shantanu Islam</cp:lastModifiedBy>
  <cp:revision>3</cp:revision>
  <dcterms:created xsi:type="dcterms:W3CDTF">2026-10-15T12:26:34Z</dcterms:created>
  <dcterms:modified xsi:type="dcterms:W3CDTF">2026-10-15T12:38:26Z</dcterms:modified>
</cp:coreProperties>
</file>