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57" r:id="rId6"/>
    <p:sldId id="258" r:id="rId7"/>
    <p:sldId id="269" r:id="rId8"/>
    <p:sldId id="259" r:id="rId9"/>
    <p:sldId id="260" r:id="rId10"/>
    <p:sldId id="270" r:id="rId11"/>
    <p:sldId id="261" r:id="rId12"/>
    <p:sldId id="262" r:id="rId13"/>
    <p:sldId id="263" r:id="rId14"/>
    <p:sldId id="264" r:id="rId15"/>
    <p:sldId id="274" r:id="rId16"/>
    <p:sldId id="266" r:id="rId17"/>
    <p:sldId id="273" r:id="rId18"/>
    <p:sldId id="267" r:id="rId19"/>
    <p:sldId id="268" r:id="rId20"/>
    <p:sldId id="272"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inimized">
    <p:restoredLeft sz="16985" autoAdjust="0"/>
    <p:restoredTop sz="27395" autoAdjust="0"/>
  </p:normalViewPr>
  <p:slideViewPr>
    <p:cSldViewPr snapToGrid="0">
      <p:cViewPr varScale="1">
        <p:scale>
          <a:sx n="19" d="100"/>
          <a:sy n="19" d="100"/>
        </p:scale>
        <p:origin x="261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E4115-BA48-43D4-A947-E1A0BDBA4F3E}"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233CEB5-BB37-49EE-A8B5-DF1ED8A71062}">
      <dgm:prSet/>
      <dgm:spPr/>
      <dgm:t>
        <a:bodyPr/>
        <a:lstStyle/>
        <a:p>
          <a:r>
            <a:rPr lang="en-GB"/>
            <a:t>Benefits both teachers and pupils. </a:t>
          </a:r>
          <a:endParaRPr lang="en-US"/>
        </a:p>
      </dgm:t>
    </dgm:pt>
    <dgm:pt modelId="{8030331F-03F3-4FFD-99E2-FE836D7D64A8}" type="parTrans" cxnId="{84CBD134-CAEB-43D3-B4DF-9220FB09CD01}">
      <dgm:prSet/>
      <dgm:spPr/>
      <dgm:t>
        <a:bodyPr/>
        <a:lstStyle/>
        <a:p>
          <a:endParaRPr lang="en-US"/>
        </a:p>
      </dgm:t>
    </dgm:pt>
    <dgm:pt modelId="{873F61E2-D7E8-467E-86F0-DD16FA6681AA}" type="sibTrans" cxnId="{84CBD134-CAEB-43D3-B4DF-9220FB09CD01}">
      <dgm:prSet/>
      <dgm:spPr/>
      <dgm:t>
        <a:bodyPr/>
        <a:lstStyle/>
        <a:p>
          <a:endParaRPr lang="en-US"/>
        </a:p>
      </dgm:t>
    </dgm:pt>
    <dgm:pt modelId="{858997BB-8601-44B9-A32E-E808BDE246D4}">
      <dgm:prSet/>
      <dgm:spPr/>
      <dgm:t>
        <a:bodyPr/>
        <a:lstStyle/>
        <a:p>
          <a:r>
            <a:rPr lang="en-GB"/>
            <a:t>Having a better understanding of the child's thought processes can allow teachers to adapt their teaching strategies. </a:t>
          </a:r>
          <a:endParaRPr lang="en-US"/>
        </a:p>
      </dgm:t>
    </dgm:pt>
    <dgm:pt modelId="{60C7DD27-2DC3-4946-96FD-7EB198125207}" type="parTrans" cxnId="{0AECE43F-EE4E-4CFC-99AF-668AF282B51E}">
      <dgm:prSet/>
      <dgm:spPr/>
      <dgm:t>
        <a:bodyPr/>
        <a:lstStyle/>
        <a:p>
          <a:endParaRPr lang="en-US"/>
        </a:p>
      </dgm:t>
    </dgm:pt>
    <dgm:pt modelId="{DC3274A3-B715-497A-97B3-A03E8211C28C}" type="sibTrans" cxnId="{0AECE43F-EE4E-4CFC-99AF-668AF282B51E}">
      <dgm:prSet/>
      <dgm:spPr/>
      <dgm:t>
        <a:bodyPr/>
        <a:lstStyle/>
        <a:p>
          <a:endParaRPr lang="en-US"/>
        </a:p>
      </dgm:t>
    </dgm:pt>
    <dgm:pt modelId="{EDEA33CC-09CC-4138-9748-F47964E89920}">
      <dgm:prSet/>
      <dgm:spPr/>
      <dgm:t>
        <a:bodyPr/>
        <a:lstStyle/>
        <a:p>
          <a:r>
            <a:rPr lang="en-GB"/>
            <a:t>Teachers should take an active mentoring role towards their pupils </a:t>
          </a:r>
          <a:endParaRPr lang="en-US"/>
        </a:p>
      </dgm:t>
    </dgm:pt>
    <dgm:pt modelId="{BE217B30-1A90-4546-B56E-1FBB0D19F7BA}" type="parTrans" cxnId="{301E52AD-D6B6-4639-90EE-D3796420F579}">
      <dgm:prSet/>
      <dgm:spPr/>
      <dgm:t>
        <a:bodyPr/>
        <a:lstStyle/>
        <a:p>
          <a:endParaRPr lang="en-US"/>
        </a:p>
      </dgm:t>
    </dgm:pt>
    <dgm:pt modelId="{162127A1-B599-41AA-A316-D48958F43E56}" type="sibTrans" cxnId="{301E52AD-D6B6-4639-90EE-D3796420F579}">
      <dgm:prSet/>
      <dgm:spPr/>
      <dgm:t>
        <a:bodyPr/>
        <a:lstStyle/>
        <a:p>
          <a:endParaRPr lang="en-US"/>
        </a:p>
      </dgm:t>
    </dgm:pt>
    <dgm:pt modelId="{004F3C44-6E5D-4FE7-82F3-51C85876ED72}">
      <dgm:prSet/>
      <dgm:spPr/>
      <dgm:t>
        <a:bodyPr/>
        <a:lstStyle/>
        <a:p>
          <a:r>
            <a:rPr lang="en-GB"/>
            <a:t>The curriculum being taught is created and implemented by teachers (Garner, 2008). </a:t>
          </a:r>
          <a:endParaRPr lang="en-US"/>
        </a:p>
      </dgm:t>
    </dgm:pt>
    <dgm:pt modelId="{1D5A87FA-5845-4DC3-8C8A-81DF54DD5657}" type="parTrans" cxnId="{EB930B25-54BC-424E-B144-50BC20845AB1}">
      <dgm:prSet/>
      <dgm:spPr/>
      <dgm:t>
        <a:bodyPr/>
        <a:lstStyle/>
        <a:p>
          <a:endParaRPr lang="en-US"/>
        </a:p>
      </dgm:t>
    </dgm:pt>
    <dgm:pt modelId="{5194AB71-1A40-47FE-95EF-6BEBDFD7E484}" type="sibTrans" cxnId="{EB930B25-54BC-424E-B144-50BC20845AB1}">
      <dgm:prSet/>
      <dgm:spPr/>
      <dgm:t>
        <a:bodyPr/>
        <a:lstStyle/>
        <a:p>
          <a:endParaRPr lang="en-US"/>
        </a:p>
      </dgm:t>
    </dgm:pt>
    <dgm:pt modelId="{08445283-50EE-484C-BD4F-9CD7A792FD3E}">
      <dgm:prSet/>
      <dgm:spPr/>
      <dgm:t>
        <a:bodyPr/>
        <a:lstStyle/>
        <a:p>
          <a:r>
            <a:rPr lang="en-GB"/>
            <a:t>Hands-on classroom activities allows pupils to experience the content for themselves should supplement traditional teaching. </a:t>
          </a:r>
          <a:endParaRPr lang="en-US"/>
        </a:p>
      </dgm:t>
    </dgm:pt>
    <dgm:pt modelId="{D6DA06F1-03C2-48AE-BA56-2C54EB1343D7}" type="parTrans" cxnId="{644A26A3-9E3F-4ACC-BA94-33391E06580A}">
      <dgm:prSet/>
      <dgm:spPr/>
      <dgm:t>
        <a:bodyPr/>
        <a:lstStyle/>
        <a:p>
          <a:endParaRPr lang="en-US"/>
        </a:p>
      </dgm:t>
    </dgm:pt>
    <dgm:pt modelId="{5FC14296-B4C2-40A4-B5F4-9E9F211DD800}" type="sibTrans" cxnId="{644A26A3-9E3F-4ACC-BA94-33391E06580A}">
      <dgm:prSet/>
      <dgm:spPr/>
      <dgm:t>
        <a:bodyPr/>
        <a:lstStyle/>
        <a:p>
          <a:endParaRPr lang="en-US"/>
        </a:p>
      </dgm:t>
    </dgm:pt>
    <dgm:pt modelId="{CF6EF828-3E93-4EAD-B10A-45A0DC6C9DAB}">
      <dgm:prSet/>
      <dgm:spPr/>
      <dgm:t>
        <a:bodyPr/>
        <a:lstStyle/>
        <a:p>
          <a:r>
            <a:rPr lang="en-GB"/>
            <a:t>Giving children responsibilities in the classroom can also aid learning and development. </a:t>
          </a:r>
          <a:endParaRPr lang="en-US"/>
        </a:p>
      </dgm:t>
    </dgm:pt>
    <dgm:pt modelId="{989D659F-2FFD-4A01-B0B0-052335CEEA91}" type="parTrans" cxnId="{25DB6AC4-C384-4482-9266-7E79B6ADCAA2}">
      <dgm:prSet/>
      <dgm:spPr/>
      <dgm:t>
        <a:bodyPr/>
        <a:lstStyle/>
        <a:p>
          <a:endParaRPr lang="en-US"/>
        </a:p>
      </dgm:t>
    </dgm:pt>
    <dgm:pt modelId="{D1D477D5-9AD4-467A-8DDF-A4A0499B3464}" type="sibTrans" cxnId="{25DB6AC4-C384-4482-9266-7E79B6ADCAA2}">
      <dgm:prSet/>
      <dgm:spPr/>
      <dgm:t>
        <a:bodyPr/>
        <a:lstStyle/>
        <a:p>
          <a:endParaRPr lang="en-US"/>
        </a:p>
      </dgm:t>
    </dgm:pt>
    <dgm:pt modelId="{43567C8D-84AE-4EA5-965D-E278176DE67E}">
      <dgm:prSet/>
      <dgm:spPr/>
      <dgm:t>
        <a:bodyPr/>
        <a:lstStyle/>
        <a:p>
          <a:r>
            <a:rPr lang="en-GB"/>
            <a:t>Recognising that each child has their own unique interests and abilities. </a:t>
          </a:r>
          <a:endParaRPr lang="en-US"/>
        </a:p>
      </dgm:t>
    </dgm:pt>
    <dgm:pt modelId="{DCF2CFE1-33DC-4A8C-B105-BF5200405B23}" type="parTrans" cxnId="{36AC95B0-807D-41B8-94AA-3638F305AAB7}">
      <dgm:prSet/>
      <dgm:spPr/>
      <dgm:t>
        <a:bodyPr/>
        <a:lstStyle/>
        <a:p>
          <a:endParaRPr lang="en-US"/>
        </a:p>
      </dgm:t>
    </dgm:pt>
    <dgm:pt modelId="{F3D417B2-D31C-4598-AB2F-00CE78EB0070}" type="sibTrans" cxnId="{36AC95B0-807D-41B8-94AA-3638F305AAB7}">
      <dgm:prSet/>
      <dgm:spPr/>
      <dgm:t>
        <a:bodyPr/>
        <a:lstStyle/>
        <a:p>
          <a:endParaRPr lang="en-US"/>
        </a:p>
      </dgm:t>
    </dgm:pt>
    <dgm:pt modelId="{8B86A378-C8A4-45F4-A83F-7EF224B979D2}">
      <dgm:prSet/>
      <dgm:spPr/>
      <dgm:t>
        <a:bodyPr/>
        <a:lstStyle/>
        <a:p>
          <a:r>
            <a:rPr lang="en-GB"/>
            <a:t>Planning a variety of classroom activities that incorporates all the learning styles (Furth and Wachs, 1975).</a:t>
          </a:r>
          <a:endParaRPr lang="en-US"/>
        </a:p>
      </dgm:t>
    </dgm:pt>
    <dgm:pt modelId="{85B37F4A-77F9-4815-9E17-3FD16E795E91}" type="parTrans" cxnId="{E0F11D90-CE2F-491C-859C-502B02FD38BC}">
      <dgm:prSet/>
      <dgm:spPr/>
      <dgm:t>
        <a:bodyPr/>
        <a:lstStyle/>
        <a:p>
          <a:endParaRPr lang="en-US"/>
        </a:p>
      </dgm:t>
    </dgm:pt>
    <dgm:pt modelId="{E54DF483-7945-42C1-8BAE-D2BEC3EAA353}" type="sibTrans" cxnId="{E0F11D90-CE2F-491C-859C-502B02FD38BC}">
      <dgm:prSet/>
      <dgm:spPr/>
      <dgm:t>
        <a:bodyPr/>
        <a:lstStyle/>
        <a:p>
          <a:endParaRPr lang="en-US"/>
        </a:p>
      </dgm:t>
    </dgm:pt>
    <dgm:pt modelId="{9E011691-0A86-4782-80E7-5519E348522D}">
      <dgm:prSet/>
      <dgm:spPr/>
      <dgm:t>
        <a:bodyPr/>
        <a:lstStyle/>
        <a:p>
          <a:r>
            <a:rPr lang="en-GB"/>
            <a:t>Concentrate on both the learning outcomes and the process of learning. </a:t>
          </a:r>
          <a:endParaRPr lang="en-US"/>
        </a:p>
      </dgm:t>
    </dgm:pt>
    <dgm:pt modelId="{8F649947-2CD2-40A6-816E-247F0A232BC7}" type="parTrans" cxnId="{9E6C9A1A-E1D7-478A-975A-B7B02766191B}">
      <dgm:prSet/>
      <dgm:spPr/>
      <dgm:t>
        <a:bodyPr/>
        <a:lstStyle/>
        <a:p>
          <a:endParaRPr lang="en-US"/>
        </a:p>
      </dgm:t>
    </dgm:pt>
    <dgm:pt modelId="{50A9B427-0AB4-46D4-A7C3-5722EB2DADAE}" type="sibTrans" cxnId="{9E6C9A1A-E1D7-478A-975A-B7B02766191B}">
      <dgm:prSet/>
      <dgm:spPr/>
      <dgm:t>
        <a:bodyPr/>
        <a:lstStyle/>
        <a:p>
          <a:endParaRPr lang="en-US"/>
        </a:p>
      </dgm:t>
    </dgm:pt>
    <dgm:pt modelId="{F2AB5431-04EA-4AAE-9C43-92DB6BAA1D29}">
      <dgm:prSet/>
      <dgm:spPr/>
      <dgm:t>
        <a:bodyPr/>
        <a:lstStyle/>
        <a:p>
          <a:r>
            <a:rPr lang="en-GB"/>
            <a:t>Focus on the steps that need to be taken in order for them to complete a task (Blake and Pope, 2008). </a:t>
          </a:r>
          <a:endParaRPr lang="en-US"/>
        </a:p>
      </dgm:t>
    </dgm:pt>
    <dgm:pt modelId="{0C52C76A-D409-4721-A034-9138A42FD5C9}" type="parTrans" cxnId="{E1DD446E-4D4B-448C-B520-BCF63F4374D6}">
      <dgm:prSet/>
      <dgm:spPr/>
      <dgm:t>
        <a:bodyPr/>
        <a:lstStyle/>
        <a:p>
          <a:endParaRPr lang="en-US"/>
        </a:p>
      </dgm:t>
    </dgm:pt>
    <dgm:pt modelId="{05325757-6C9A-4FEB-B0FF-075D7D225077}" type="sibTrans" cxnId="{E1DD446E-4D4B-448C-B520-BCF63F4374D6}">
      <dgm:prSet/>
      <dgm:spPr/>
      <dgm:t>
        <a:bodyPr/>
        <a:lstStyle/>
        <a:p>
          <a:endParaRPr lang="en-US"/>
        </a:p>
      </dgm:t>
    </dgm:pt>
    <dgm:pt modelId="{B452822A-FBB5-423A-A29E-80F903A48760}" type="pres">
      <dgm:prSet presAssocID="{376E4115-BA48-43D4-A947-E1A0BDBA4F3E}" presName="diagram" presStyleCnt="0">
        <dgm:presLayoutVars>
          <dgm:dir/>
          <dgm:resizeHandles val="exact"/>
        </dgm:presLayoutVars>
      </dgm:prSet>
      <dgm:spPr/>
    </dgm:pt>
    <dgm:pt modelId="{F1A51A04-7A20-49AF-AEBF-6875D3EC9AB7}" type="pres">
      <dgm:prSet presAssocID="{A233CEB5-BB37-49EE-A8B5-DF1ED8A71062}" presName="node" presStyleLbl="node1" presStyleIdx="0" presStyleCnt="10">
        <dgm:presLayoutVars>
          <dgm:bulletEnabled val="1"/>
        </dgm:presLayoutVars>
      </dgm:prSet>
      <dgm:spPr/>
    </dgm:pt>
    <dgm:pt modelId="{8DB7ACB8-592D-47F3-ACF1-727AEE7C71E3}" type="pres">
      <dgm:prSet presAssocID="{873F61E2-D7E8-467E-86F0-DD16FA6681AA}" presName="sibTrans" presStyleCnt="0"/>
      <dgm:spPr/>
    </dgm:pt>
    <dgm:pt modelId="{EE52AB3B-2207-42D3-8E1E-03CB262C1487}" type="pres">
      <dgm:prSet presAssocID="{858997BB-8601-44B9-A32E-E808BDE246D4}" presName="node" presStyleLbl="node1" presStyleIdx="1" presStyleCnt="10">
        <dgm:presLayoutVars>
          <dgm:bulletEnabled val="1"/>
        </dgm:presLayoutVars>
      </dgm:prSet>
      <dgm:spPr/>
    </dgm:pt>
    <dgm:pt modelId="{5FD26FF1-E5C0-46A6-90C9-EB0233B893E6}" type="pres">
      <dgm:prSet presAssocID="{DC3274A3-B715-497A-97B3-A03E8211C28C}" presName="sibTrans" presStyleCnt="0"/>
      <dgm:spPr/>
    </dgm:pt>
    <dgm:pt modelId="{0744FF93-197C-4ECD-9B9F-35BEB6ED40BF}" type="pres">
      <dgm:prSet presAssocID="{EDEA33CC-09CC-4138-9748-F47964E89920}" presName="node" presStyleLbl="node1" presStyleIdx="2" presStyleCnt="10">
        <dgm:presLayoutVars>
          <dgm:bulletEnabled val="1"/>
        </dgm:presLayoutVars>
      </dgm:prSet>
      <dgm:spPr/>
    </dgm:pt>
    <dgm:pt modelId="{1ECCC669-14CB-45F4-9256-17A2451B4336}" type="pres">
      <dgm:prSet presAssocID="{162127A1-B599-41AA-A316-D48958F43E56}" presName="sibTrans" presStyleCnt="0"/>
      <dgm:spPr/>
    </dgm:pt>
    <dgm:pt modelId="{8CEBE2FF-58D2-4687-A52D-18355445A9F6}" type="pres">
      <dgm:prSet presAssocID="{004F3C44-6E5D-4FE7-82F3-51C85876ED72}" presName="node" presStyleLbl="node1" presStyleIdx="3" presStyleCnt="10">
        <dgm:presLayoutVars>
          <dgm:bulletEnabled val="1"/>
        </dgm:presLayoutVars>
      </dgm:prSet>
      <dgm:spPr/>
    </dgm:pt>
    <dgm:pt modelId="{4171AEEB-EE95-4891-907E-DC57E92A608B}" type="pres">
      <dgm:prSet presAssocID="{5194AB71-1A40-47FE-95EF-6BEBDFD7E484}" presName="sibTrans" presStyleCnt="0"/>
      <dgm:spPr/>
    </dgm:pt>
    <dgm:pt modelId="{D7C375D1-A4F7-4DEE-B2A8-E8CE21AA19A5}" type="pres">
      <dgm:prSet presAssocID="{08445283-50EE-484C-BD4F-9CD7A792FD3E}" presName="node" presStyleLbl="node1" presStyleIdx="4" presStyleCnt="10">
        <dgm:presLayoutVars>
          <dgm:bulletEnabled val="1"/>
        </dgm:presLayoutVars>
      </dgm:prSet>
      <dgm:spPr/>
    </dgm:pt>
    <dgm:pt modelId="{113B6D4A-A67A-43BC-9A4D-41B11E3CB3AB}" type="pres">
      <dgm:prSet presAssocID="{5FC14296-B4C2-40A4-B5F4-9E9F211DD800}" presName="sibTrans" presStyleCnt="0"/>
      <dgm:spPr/>
    </dgm:pt>
    <dgm:pt modelId="{6E7DE1AE-A230-4716-9A21-C31D60B30955}" type="pres">
      <dgm:prSet presAssocID="{CF6EF828-3E93-4EAD-B10A-45A0DC6C9DAB}" presName="node" presStyleLbl="node1" presStyleIdx="5" presStyleCnt="10">
        <dgm:presLayoutVars>
          <dgm:bulletEnabled val="1"/>
        </dgm:presLayoutVars>
      </dgm:prSet>
      <dgm:spPr/>
    </dgm:pt>
    <dgm:pt modelId="{EE8402B7-AAC6-478D-96EF-933EC730A841}" type="pres">
      <dgm:prSet presAssocID="{D1D477D5-9AD4-467A-8DDF-A4A0499B3464}" presName="sibTrans" presStyleCnt="0"/>
      <dgm:spPr/>
    </dgm:pt>
    <dgm:pt modelId="{F09935C6-95D5-4842-A912-814A7BC47A91}" type="pres">
      <dgm:prSet presAssocID="{43567C8D-84AE-4EA5-965D-E278176DE67E}" presName="node" presStyleLbl="node1" presStyleIdx="6" presStyleCnt="10">
        <dgm:presLayoutVars>
          <dgm:bulletEnabled val="1"/>
        </dgm:presLayoutVars>
      </dgm:prSet>
      <dgm:spPr/>
    </dgm:pt>
    <dgm:pt modelId="{C76A7BA4-BA04-49CB-B838-208AF4558C05}" type="pres">
      <dgm:prSet presAssocID="{F3D417B2-D31C-4598-AB2F-00CE78EB0070}" presName="sibTrans" presStyleCnt="0"/>
      <dgm:spPr/>
    </dgm:pt>
    <dgm:pt modelId="{AB792B18-1F23-463A-8F5E-766F38F6AACB}" type="pres">
      <dgm:prSet presAssocID="{8B86A378-C8A4-45F4-A83F-7EF224B979D2}" presName="node" presStyleLbl="node1" presStyleIdx="7" presStyleCnt="10">
        <dgm:presLayoutVars>
          <dgm:bulletEnabled val="1"/>
        </dgm:presLayoutVars>
      </dgm:prSet>
      <dgm:spPr/>
    </dgm:pt>
    <dgm:pt modelId="{C2A0DDE0-FBE2-4CF8-B8D4-94662210181A}" type="pres">
      <dgm:prSet presAssocID="{E54DF483-7945-42C1-8BAE-D2BEC3EAA353}" presName="sibTrans" presStyleCnt="0"/>
      <dgm:spPr/>
    </dgm:pt>
    <dgm:pt modelId="{8B05895D-C983-45DF-B390-B7364A9FBE89}" type="pres">
      <dgm:prSet presAssocID="{9E011691-0A86-4782-80E7-5519E348522D}" presName="node" presStyleLbl="node1" presStyleIdx="8" presStyleCnt="10">
        <dgm:presLayoutVars>
          <dgm:bulletEnabled val="1"/>
        </dgm:presLayoutVars>
      </dgm:prSet>
      <dgm:spPr/>
    </dgm:pt>
    <dgm:pt modelId="{9740C068-12AE-4AAD-9E3D-3216E198F009}" type="pres">
      <dgm:prSet presAssocID="{50A9B427-0AB4-46D4-A7C3-5722EB2DADAE}" presName="sibTrans" presStyleCnt="0"/>
      <dgm:spPr/>
    </dgm:pt>
    <dgm:pt modelId="{8549A8C3-33F4-4787-AAA5-22EED37745E4}" type="pres">
      <dgm:prSet presAssocID="{F2AB5431-04EA-4AAE-9C43-92DB6BAA1D29}" presName="node" presStyleLbl="node1" presStyleIdx="9" presStyleCnt="10">
        <dgm:presLayoutVars>
          <dgm:bulletEnabled val="1"/>
        </dgm:presLayoutVars>
      </dgm:prSet>
      <dgm:spPr/>
    </dgm:pt>
  </dgm:ptLst>
  <dgm:cxnLst>
    <dgm:cxn modelId="{9E6C9A1A-E1D7-478A-975A-B7B02766191B}" srcId="{376E4115-BA48-43D4-A947-E1A0BDBA4F3E}" destId="{9E011691-0A86-4782-80E7-5519E348522D}" srcOrd="8" destOrd="0" parTransId="{8F649947-2CD2-40A6-816E-247F0A232BC7}" sibTransId="{50A9B427-0AB4-46D4-A7C3-5722EB2DADAE}"/>
    <dgm:cxn modelId="{750F0A24-E707-4E5B-A403-FCF21A079042}" type="presOf" srcId="{376E4115-BA48-43D4-A947-E1A0BDBA4F3E}" destId="{B452822A-FBB5-423A-A29E-80F903A48760}" srcOrd="0" destOrd="0" presId="urn:microsoft.com/office/officeart/2005/8/layout/default"/>
    <dgm:cxn modelId="{EB930B25-54BC-424E-B144-50BC20845AB1}" srcId="{376E4115-BA48-43D4-A947-E1A0BDBA4F3E}" destId="{004F3C44-6E5D-4FE7-82F3-51C85876ED72}" srcOrd="3" destOrd="0" parTransId="{1D5A87FA-5845-4DC3-8C8A-81DF54DD5657}" sibTransId="{5194AB71-1A40-47FE-95EF-6BEBDFD7E484}"/>
    <dgm:cxn modelId="{84CBD134-CAEB-43D3-B4DF-9220FB09CD01}" srcId="{376E4115-BA48-43D4-A947-E1A0BDBA4F3E}" destId="{A233CEB5-BB37-49EE-A8B5-DF1ED8A71062}" srcOrd="0" destOrd="0" parTransId="{8030331F-03F3-4FFD-99E2-FE836D7D64A8}" sibTransId="{873F61E2-D7E8-467E-86F0-DD16FA6681AA}"/>
    <dgm:cxn modelId="{0AECE43F-EE4E-4CFC-99AF-668AF282B51E}" srcId="{376E4115-BA48-43D4-A947-E1A0BDBA4F3E}" destId="{858997BB-8601-44B9-A32E-E808BDE246D4}" srcOrd="1" destOrd="0" parTransId="{60C7DD27-2DC3-4946-96FD-7EB198125207}" sibTransId="{DC3274A3-B715-497A-97B3-A03E8211C28C}"/>
    <dgm:cxn modelId="{E1DD446E-4D4B-448C-B520-BCF63F4374D6}" srcId="{376E4115-BA48-43D4-A947-E1A0BDBA4F3E}" destId="{F2AB5431-04EA-4AAE-9C43-92DB6BAA1D29}" srcOrd="9" destOrd="0" parTransId="{0C52C76A-D409-4721-A034-9138A42FD5C9}" sibTransId="{05325757-6C9A-4FEB-B0FF-075D7D225077}"/>
    <dgm:cxn modelId="{E0F11D90-CE2F-491C-859C-502B02FD38BC}" srcId="{376E4115-BA48-43D4-A947-E1A0BDBA4F3E}" destId="{8B86A378-C8A4-45F4-A83F-7EF224B979D2}" srcOrd="7" destOrd="0" parTransId="{85B37F4A-77F9-4815-9E17-3FD16E795E91}" sibTransId="{E54DF483-7945-42C1-8BAE-D2BEC3EAA353}"/>
    <dgm:cxn modelId="{44C9BF91-CFFB-4A32-96E0-C5A043E61594}" type="presOf" srcId="{9E011691-0A86-4782-80E7-5519E348522D}" destId="{8B05895D-C983-45DF-B390-B7364A9FBE89}" srcOrd="0" destOrd="0" presId="urn:microsoft.com/office/officeart/2005/8/layout/default"/>
    <dgm:cxn modelId="{3E73269E-17A2-42FF-AD8B-D3AD1CC22742}" type="presOf" srcId="{858997BB-8601-44B9-A32E-E808BDE246D4}" destId="{EE52AB3B-2207-42D3-8E1E-03CB262C1487}" srcOrd="0" destOrd="0" presId="urn:microsoft.com/office/officeart/2005/8/layout/default"/>
    <dgm:cxn modelId="{644A26A3-9E3F-4ACC-BA94-33391E06580A}" srcId="{376E4115-BA48-43D4-A947-E1A0BDBA4F3E}" destId="{08445283-50EE-484C-BD4F-9CD7A792FD3E}" srcOrd="4" destOrd="0" parTransId="{D6DA06F1-03C2-48AE-BA56-2C54EB1343D7}" sibTransId="{5FC14296-B4C2-40A4-B5F4-9E9F211DD800}"/>
    <dgm:cxn modelId="{9B004AAC-F521-4702-8A55-286AF2804A66}" type="presOf" srcId="{43567C8D-84AE-4EA5-965D-E278176DE67E}" destId="{F09935C6-95D5-4842-A912-814A7BC47A91}" srcOrd="0" destOrd="0" presId="urn:microsoft.com/office/officeart/2005/8/layout/default"/>
    <dgm:cxn modelId="{301E52AD-D6B6-4639-90EE-D3796420F579}" srcId="{376E4115-BA48-43D4-A947-E1A0BDBA4F3E}" destId="{EDEA33CC-09CC-4138-9748-F47964E89920}" srcOrd="2" destOrd="0" parTransId="{BE217B30-1A90-4546-B56E-1FBB0D19F7BA}" sibTransId="{162127A1-B599-41AA-A316-D48958F43E56}"/>
    <dgm:cxn modelId="{36AC95B0-807D-41B8-94AA-3638F305AAB7}" srcId="{376E4115-BA48-43D4-A947-E1A0BDBA4F3E}" destId="{43567C8D-84AE-4EA5-965D-E278176DE67E}" srcOrd="6" destOrd="0" parTransId="{DCF2CFE1-33DC-4A8C-B105-BF5200405B23}" sibTransId="{F3D417B2-D31C-4598-AB2F-00CE78EB0070}"/>
    <dgm:cxn modelId="{391C76B2-D888-443C-99D8-285082AE6DDC}" type="presOf" srcId="{EDEA33CC-09CC-4138-9748-F47964E89920}" destId="{0744FF93-197C-4ECD-9B9F-35BEB6ED40BF}" srcOrd="0" destOrd="0" presId="urn:microsoft.com/office/officeart/2005/8/layout/default"/>
    <dgm:cxn modelId="{7B8CFEB6-343D-4276-B996-39CFFD2140F4}" type="presOf" srcId="{A233CEB5-BB37-49EE-A8B5-DF1ED8A71062}" destId="{F1A51A04-7A20-49AF-AEBF-6875D3EC9AB7}" srcOrd="0" destOrd="0" presId="urn:microsoft.com/office/officeart/2005/8/layout/default"/>
    <dgm:cxn modelId="{0090D3BD-5A62-4AA3-BAE8-00F0F81B710F}" type="presOf" srcId="{8B86A378-C8A4-45F4-A83F-7EF224B979D2}" destId="{AB792B18-1F23-463A-8F5E-766F38F6AACB}" srcOrd="0" destOrd="0" presId="urn:microsoft.com/office/officeart/2005/8/layout/default"/>
    <dgm:cxn modelId="{25DB6AC4-C384-4482-9266-7E79B6ADCAA2}" srcId="{376E4115-BA48-43D4-A947-E1A0BDBA4F3E}" destId="{CF6EF828-3E93-4EAD-B10A-45A0DC6C9DAB}" srcOrd="5" destOrd="0" parTransId="{989D659F-2FFD-4A01-B0B0-052335CEEA91}" sibTransId="{D1D477D5-9AD4-467A-8DDF-A4A0499B3464}"/>
    <dgm:cxn modelId="{CCA462D2-D663-4594-A8D9-CA4A3AD5E9BE}" type="presOf" srcId="{CF6EF828-3E93-4EAD-B10A-45A0DC6C9DAB}" destId="{6E7DE1AE-A230-4716-9A21-C31D60B30955}" srcOrd="0" destOrd="0" presId="urn:microsoft.com/office/officeart/2005/8/layout/default"/>
    <dgm:cxn modelId="{1B4E0AE6-F042-40B8-8097-1CCC3C6BD5E6}" type="presOf" srcId="{F2AB5431-04EA-4AAE-9C43-92DB6BAA1D29}" destId="{8549A8C3-33F4-4787-AAA5-22EED37745E4}" srcOrd="0" destOrd="0" presId="urn:microsoft.com/office/officeart/2005/8/layout/default"/>
    <dgm:cxn modelId="{AE5511E9-1A30-4C8F-A349-DEED63AA2841}" type="presOf" srcId="{004F3C44-6E5D-4FE7-82F3-51C85876ED72}" destId="{8CEBE2FF-58D2-4687-A52D-18355445A9F6}" srcOrd="0" destOrd="0" presId="urn:microsoft.com/office/officeart/2005/8/layout/default"/>
    <dgm:cxn modelId="{D45C45FE-B92C-4C3D-9D07-1A156B32AA63}" type="presOf" srcId="{08445283-50EE-484C-BD4F-9CD7A792FD3E}" destId="{D7C375D1-A4F7-4DEE-B2A8-E8CE21AA19A5}" srcOrd="0" destOrd="0" presId="urn:microsoft.com/office/officeart/2005/8/layout/default"/>
    <dgm:cxn modelId="{0DB1EE59-1CA8-446F-AB2C-D6BB269DA3D8}" type="presParOf" srcId="{B452822A-FBB5-423A-A29E-80F903A48760}" destId="{F1A51A04-7A20-49AF-AEBF-6875D3EC9AB7}" srcOrd="0" destOrd="0" presId="urn:microsoft.com/office/officeart/2005/8/layout/default"/>
    <dgm:cxn modelId="{22D0EAD1-6D09-4C57-A31D-EA7D8A7BC211}" type="presParOf" srcId="{B452822A-FBB5-423A-A29E-80F903A48760}" destId="{8DB7ACB8-592D-47F3-ACF1-727AEE7C71E3}" srcOrd="1" destOrd="0" presId="urn:microsoft.com/office/officeart/2005/8/layout/default"/>
    <dgm:cxn modelId="{07E588E9-53F4-49A8-ACB7-0925860BF2F1}" type="presParOf" srcId="{B452822A-FBB5-423A-A29E-80F903A48760}" destId="{EE52AB3B-2207-42D3-8E1E-03CB262C1487}" srcOrd="2" destOrd="0" presId="urn:microsoft.com/office/officeart/2005/8/layout/default"/>
    <dgm:cxn modelId="{50B583B8-2FB3-44CB-872E-C9ACA2C96C2F}" type="presParOf" srcId="{B452822A-FBB5-423A-A29E-80F903A48760}" destId="{5FD26FF1-E5C0-46A6-90C9-EB0233B893E6}" srcOrd="3" destOrd="0" presId="urn:microsoft.com/office/officeart/2005/8/layout/default"/>
    <dgm:cxn modelId="{8A9ECDB3-3FF3-4417-A00E-48571AFCBDB7}" type="presParOf" srcId="{B452822A-FBB5-423A-A29E-80F903A48760}" destId="{0744FF93-197C-4ECD-9B9F-35BEB6ED40BF}" srcOrd="4" destOrd="0" presId="urn:microsoft.com/office/officeart/2005/8/layout/default"/>
    <dgm:cxn modelId="{13622C12-E653-4301-BB20-06828A301E0A}" type="presParOf" srcId="{B452822A-FBB5-423A-A29E-80F903A48760}" destId="{1ECCC669-14CB-45F4-9256-17A2451B4336}" srcOrd="5" destOrd="0" presId="urn:microsoft.com/office/officeart/2005/8/layout/default"/>
    <dgm:cxn modelId="{9F07F390-79EF-49BE-9791-91B6F1E8C73E}" type="presParOf" srcId="{B452822A-FBB5-423A-A29E-80F903A48760}" destId="{8CEBE2FF-58D2-4687-A52D-18355445A9F6}" srcOrd="6" destOrd="0" presId="urn:microsoft.com/office/officeart/2005/8/layout/default"/>
    <dgm:cxn modelId="{23A1DB3F-6949-42E6-A4E4-17A9AF4AD39E}" type="presParOf" srcId="{B452822A-FBB5-423A-A29E-80F903A48760}" destId="{4171AEEB-EE95-4891-907E-DC57E92A608B}" srcOrd="7" destOrd="0" presId="urn:microsoft.com/office/officeart/2005/8/layout/default"/>
    <dgm:cxn modelId="{029355ED-1963-4FA9-A729-7DD69311E9BA}" type="presParOf" srcId="{B452822A-FBB5-423A-A29E-80F903A48760}" destId="{D7C375D1-A4F7-4DEE-B2A8-E8CE21AA19A5}" srcOrd="8" destOrd="0" presId="urn:microsoft.com/office/officeart/2005/8/layout/default"/>
    <dgm:cxn modelId="{B700B9EA-1CAD-460C-9968-6BFC23665F82}" type="presParOf" srcId="{B452822A-FBB5-423A-A29E-80F903A48760}" destId="{113B6D4A-A67A-43BC-9A4D-41B11E3CB3AB}" srcOrd="9" destOrd="0" presId="urn:microsoft.com/office/officeart/2005/8/layout/default"/>
    <dgm:cxn modelId="{E109A781-D215-4351-8518-D504E7F7C6B9}" type="presParOf" srcId="{B452822A-FBB5-423A-A29E-80F903A48760}" destId="{6E7DE1AE-A230-4716-9A21-C31D60B30955}" srcOrd="10" destOrd="0" presId="urn:microsoft.com/office/officeart/2005/8/layout/default"/>
    <dgm:cxn modelId="{8B73BE05-C3C3-491E-8352-21079C1A6A63}" type="presParOf" srcId="{B452822A-FBB5-423A-A29E-80F903A48760}" destId="{EE8402B7-AAC6-478D-96EF-933EC730A841}" srcOrd="11" destOrd="0" presId="urn:microsoft.com/office/officeart/2005/8/layout/default"/>
    <dgm:cxn modelId="{8C7F5747-6D50-4987-92EF-EDD97BAFCC54}" type="presParOf" srcId="{B452822A-FBB5-423A-A29E-80F903A48760}" destId="{F09935C6-95D5-4842-A912-814A7BC47A91}" srcOrd="12" destOrd="0" presId="urn:microsoft.com/office/officeart/2005/8/layout/default"/>
    <dgm:cxn modelId="{CBDA52A1-AA43-4DCF-9BE5-BB53DDE00888}" type="presParOf" srcId="{B452822A-FBB5-423A-A29E-80F903A48760}" destId="{C76A7BA4-BA04-49CB-B838-208AF4558C05}" srcOrd="13" destOrd="0" presId="urn:microsoft.com/office/officeart/2005/8/layout/default"/>
    <dgm:cxn modelId="{82B126CC-5E38-44F1-9C6B-2B33A5D9F3AE}" type="presParOf" srcId="{B452822A-FBB5-423A-A29E-80F903A48760}" destId="{AB792B18-1F23-463A-8F5E-766F38F6AACB}" srcOrd="14" destOrd="0" presId="urn:microsoft.com/office/officeart/2005/8/layout/default"/>
    <dgm:cxn modelId="{94DBE668-5EE9-4CEF-8F36-1A2047ADEFCE}" type="presParOf" srcId="{B452822A-FBB5-423A-A29E-80F903A48760}" destId="{C2A0DDE0-FBE2-4CF8-B8D4-94662210181A}" srcOrd="15" destOrd="0" presId="urn:microsoft.com/office/officeart/2005/8/layout/default"/>
    <dgm:cxn modelId="{ED3103E2-C46B-46FA-859C-AAABE8E7F3EB}" type="presParOf" srcId="{B452822A-FBB5-423A-A29E-80F903A48760}" destId="{8B05895D-C983-45DF-B390-B7364A9FBE89}" srcOrd="16" destOrd="0" presId="urn:microsoft.com/office/officeart/2005/8/layout/default"/>
    <dgm:cxn modelId="{0FAF50F9-7927-4C5C-B07F-A124CBEE7598}" type="presParOf" srcId="{B452822A-FBB5-423A-A29E-80F903A48760}" destId="{9740C068-12AE-4AAD-9E3D-3216E198F009}" srcOrd="17" destOrd="0" presId="urn:microsoft.com/office/officeart/2005/8/layout/default"/>
    <dgm:cxn modelId="{21EFB45C-0A57-4038-B29C-159870E4E032}" type="presParOf" srcId="{B452822A-FBB5-423A-A29E-80F903A48760}" destId="{8549A8C3-33F4-4787-AAA5-22EED37745E4}"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51A04-7A20-49AF-AEBF-6875D3EC9AB7}">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Benefits both teachers and pupils. </a:t>
          </a:r>
          <a:endParaRPr lang="en-US" sz="1400" kern="1200"/>
        </a:p>
      </dsp:txBody>
      <dsp:txXfrm>
        <a:off x="582645" y="1178"/>
        <a:ext cx="2174490" cy="1304694"/>
      </dsp:txXfrm>
    </dsp:sp>
    <dsp:sp modelId="{EE52AB3B-2207-42D3-8E1E-03CB262C1487}">
      <dsp:nvSpPr>
        <dsp:cNvPr id="0" name=""/>
        <dsp:cNvSpPr/>
      </dsp:nvSpPr>
      <dsp:spPr>
        <a:xfrm>
          <a:off x="2974584" y="1178"/>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Having a better understanding of the child's thought processes can allow teachers to adapt their teaching strategies. </a:t>
          </a:r>
          <a:endParaRPr lang="en-US" sz="1400" kern="1200"/>
        </a:p>
      </dsp:txBody>
      <dsp:txXfrm>
        <a:off x="2974584" y="1178"/>
        <a:ext cx="2174490" cy="1304694"/>
      </dsp:txXfrm>
    </dsp:sp>
    <dsp:sp modelId="{0744FF93-197C-4ECD-9B9F-35BEB6ED40BF}">
      <dsp:nvSpPr>
        <dsp:cNvPr id="0" name=""/>
        <dsp:cNvSpPr/>
      </dsp:nvSpPr>
      <dsp:spPr>
        <a:xfrm>
          <a:off x="5366524" y="1178"/>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Teachers should take an active mentoring role towards their pupils </a:t>
          </a:r>
          <a:endParaRPr lang="en-US" sz="1400" kern="1200"/>
        </a:p>
      </dsp:txBody>
      <dsp:txXfrm>
        <a:off x="5366524" y="1178"/>
        <a:ext cx="2174490" cy="1304694"/>
      </dsp:txXfrm>
    </dsp:sp>
    <dsp:sp modelId="{8CEBE2FF-58D2-4687-A52D-18355445A9F6}">
      <dsp:nvSpPr>
        <dsp:cNvPr id="0" name=""/>
        <dsp:cNvSpPr/>
      </dsp:nvSpPr>
      <dsp:spPr>
        <a:xfrm>
          <a:off x="7758464" y="1178"/>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curriculum being taught is created and implemented by teachers (Garner, 2008). </a:t>
          </a:r>
          <a:endParaRPr lang="en-US" sz="1400" kern="1200"/>
        </a:p>
      </dsp:txBody>
      <dsp:txXfrm>
        <a:off x="7758464" y="1178"/>
        <a:ext cx="2174490" cy="1304694"/>
      </dsp:txXfrm>
    </dsp:sp>
    <dsp:sp modelId="{D7C375D1-A4F7-4DEE-B2A8-E8CE21AA19A5}">
      <dsp:nvSpPr>
        <dsp:cNvPr id="0" name=""/>
        <dsp:cNvSpPr/>
      </dsp:nvSpPr>
      <dsp:spPr>
        <a:xfrm>
          <a:off x="582645" y="1523321"/>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Hands-on classroom activities allows pupils to experience the content for themselves should supplement traditional teaching. </a:t>
          </a:r>
          <a:endParaRPr lang="en-US" sz="1400" kern="1200"/>
        </a:p>
      </dsp:txBody>
      <dsp:txXfrm>
        <a:off x="582645" y="1523321"/>
        <a:ext cx="2174490" cy="1304694"/>
      </dsp:txXfrm>
    </dsp:sp>
    <dsp:sp modelId="{6E7DE1AE-A230-4716-9A21-C31D60B30955}">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Giving children responsibilities in the classroom can also aid learning and development. </a:t>
          </a:r>
          <a:endParaRPr lang="en-US" sz="1400" kern="1200"/>
        </a:p>
      </dsp:txBody>
      <dsp:txXfrm>
        <a:off x="2974584" y="1523321"/>
        <a:ext cx="2174490" cy="1304694"/>
      </dsp:txXfrm>
    </dsp:sp>
    <dsp:sp modelId="{F09935C6-95D5-4842-A912-814A7BC47A91}">
      <dsp:nvSpPr>
        <dsp:cNvPr id="0" name=""/>
        <dsp:cNvSpPr/>
      </dsp:nvSpPr>
      <dsp:spPr>
        <a:xfrm>
          <a:off x="5366524" y="1523321"/>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Recognising that each child has their own unique interests and abilities. </a:t>
          </a:r>
          <a:endParaRPr lang="en-US" sz="1400" kern="1200"/>
        </a:p>
      </dsp:txBody>
      <dsp:txXfrm>
        <a:off x="5366524" y="1523321"/>
        <a:ext cx="2174490" cy="1304694"/>
      </dsp:txXfrm>
    </dsp:sp>
    <dsp:sp modelId="{AB792B18-1F23-463A-8F5E-766F38F6AACB}">
      <dsp:nvSpPr>
        <dsp:cNvPr id="0" name=""/>
        <dsp:cNvSpPr/>
      </dsp:nvSpPr>
      <dsp:spPr>
        <a:xfrm>
          <a:off x="7758464" y="1523321"/>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Planning a variety of classroom activities that incorporates all the learning styles (Furth and Wachs, 1975).</a:t>
          </a:r>
          <a:endParaRPr lang="en-US" sz="1400" kern="1200"/>
        </a:p>
      </dsp:txBody>
      <dsp:txXfrm>
        <a:off x="7758464" y="1523321"/>
        <a:ext cx="2174490" cy="1304694"/>
      </dsp:txXfrm>
    </dsp:sp>
    <dsp:sp modelId="{8B05895D-C983-45DF-B390-B7364A9FBE89}">
      <dsp:nvSpPr>
        <dsp:cNvPr id="0" name=""/>
        <dsp:cNvSpPr/>
      </dsp:nvSpPr>
      <dsp:spPr>
        <a:xfrm>
          <a:off x="2974584" y="3045465"/>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Concentrate on both the learning outcomes and the process of learning. </a:t>
          </a:r>
          <a:endParaRPr lang="en-US" sz="1400" kern="1200"/>
        </a:p>
      </dsp:txBody>
      <dsp:txXfrm>
        <a:off x="2974584" y="3045465"/>
        <a:ext cx="2174490" cy="1304694"/>
      </dsp:txXfrm>
    </dsp:sp>
    <dsp:sp modelId="{8549A8C3-33F4-4787-AAA5-22EED37745E4}">
      <dsp:nvSpPr>
        <dsp:cNvPr id="0" name=""/>
        <dsp:cNvSpPr/>
      </dsp:nvSpPr>
      <dsp:spPr>
        <a:xfrm>
          <a:off x="5366524" y="3045465"/>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Focus on the steps that need to be taken in order for them to complete a task (Blake and Pope, 2008). </a:t>
          </a:r>
          <a:endParaRPr lang="en-US" sz="1400" kern="1200"/>
        </a:p>
      </dsp:txBody>
      <dsp:txXfrm>
        <a:off x="536652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2E3E1-0438-430F-A37A-581F994B7CD9}" type="datetimeFigureOut">
              <a:rPr lang="en-GB" smtClean="0"/>
              <a:t>16/01/2022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F22FA5-0E41-435F-96C0-279CDC0EEF90}" type="slidenum">
              <a:rPr lang="en-GB" smtClean="0"/>
              <a:t>‹#›</a:t>
            </a:fld>
            <a:endParaRPr lang="en-GB"/>
          </a:p>
        </p:txBody>
      </p:sp>
    </p:spTree>
    <p:extLst>
      <p:ext uri="{BB962C8B-B14F-4D97-AF65-F5344CB8AC3E}">
        <p14:creationId xmlns:p14="http://schemas.microsoft.com/office/powerpoint/2010/main" val="4017487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2</a:t>
            </a:fld>
            <a:endParaRPr lang="en-GB"/>
          </a:p>
        </p:txBody>
      </p:sp>
    </p:spTree>
    <p:extLst>
      <p:ext uri="{BB962C8B-B14F-4D97-AF65-F5344CB8AC3E}">
        <p14:creationId xmlns:p14="http://schemas.microsoft.com/office/powerpoint/2010/main" val="2199442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3</a:t>
            </a:fld>
            <a:endParaRPr lang="en-GB"/>
          </a:p>
        </p:txBody>
      </p:sp>
    </p:spTree>
    <p:extLst>
      <p:ext uri="{BB962C8B-B14F-4D97-AF65-F5344CB8AC3E}">
        <p14:creationId xmlns:p14="http://schemas.microsoft.com/office/powerpoint/2010/main" val="123210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4</a:t>
            </a:fld>
            <a:endParaRPr lang="en-GB"/>
          </a:p>
        </p:txBody>
      </p:sp>
    </p:spTree>
    <p:extLst>
      <p:ext uri="{BB962C8B-B14F-4D97-AF65-F5344CB8AC3E}">
        <p14:creationId xmlns:p14="http://schemas.microsoft.com/office/powerpoint/2010/main" val="1248706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5</a:t>
            </a:fld>
            <a:endParaRPr lang="en-GB"/>
          </a:p>
        </p:txBody>
      </p:sp>
    </p:spTree>
    <p:extLst>
      <p:ext uri="{BB962C8B-B14F-4D97-AF65-F5344CB8AC3E}">
        <p14:creationId xmlns:p14="http://schemas.microsoft.com/office/powerpoint/2010/main" val="1975361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6</a:t>
            </a:fld>
            <a:endParaRPr lang="en-GB"/>
          </a:p>
        </p:txBody>
      </p:sp>
    </p:spTree>
    <p:extLst>
      <p:ext uri="{BB962C8B-B14F-4D97-AF65-F5344CB8AC3E}">
        <p14:creationId xmlns:p14="http://schemas.microsoft.com/office/powerpoint/2010/main" val="3525959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7</a:t>
            </a:fld>
            <a:endParaRPr lang="en-GB"/>
          </a:p>
        </p:txBody>
      </p:sp>
    </p:spTree>
    <p:extLst>
      <p:ext uri="{BB962C8B-B14F-4D97-AF65-F5344CB8AC3E}">
        <p14:creationId xmlns:p14="http://schemas.microsoft.com/office/powerpoint/2010/main" val="394200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8</a:t>
            </a:fld>
            <a:endParaRPr lang="en-GB"/>
          </a:p>
        </p:txBody>
      </p:sp>
    </p:spTree>
    <p:extLst>
      <p:ext uri="{BB962C8B-B14F-4D97-AF65-F5344CB8AC3E}">
        <p14:creationId xmlns:p14="http://schemas.microsoft.com/office/powerpoint/2010/main" val="3127195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F22FA5-0E41-435F-96C0-279CDC0EEF90}" type="slidenum">
              <a:rPr lang="en-GB" smtClean="0"/>
              <a:t>9</a:t>
            </a:fld>
            <a:endParaRPr lang="en-GB"/>
          </a:p>
        </p:txBody>
      </p:sp>
    </p:spTree>
    <p:extLst>
      <p:ext uri="{BB962C8B-B14F-4D97-AF65-F5344CB8AC3E}">
        <p14:creationId xmlns:p14="http://schemas.microsoft.com/office/powerpoint/2010/main" val="1742281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10</a:t>
            </a:fld>
            <a:endParaRPr lang="en-GB"/>
          </a:p>
        </p:txBody>
      </p:sp>
    </p:spTree>
    <p:extLst>
      <p:ext uri="{BB962C8B-B14F-4D97-AF65-F5344CB8AC3E}">
        <p14:creationId xmlns:p14="http://schemas.microsoft.com/office/powerpoint/2010/main" val="3367627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F22FA5-0E41-435F-96C0-279CDC0EEF90}" type="slidenum">
              <a:rPr lang="en-GB" smtClean="0"/>
              <a:t>12</a:t>
            </a:fld>
            <a:endParaRPr lang="en-GB"/>
          </a:p>
        </p:txBody>
      </p:sp>
    </p:spTree>
    <p:extLst>
      <p:ext uri="{BB962C8B-B14F-4D97-AF65-F5344CB8AC3E}">
        <p14:creationId xmlns:p14="http://schemas.microsoft.com/office/powerpoint/2010/main" val="31313116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13</a:t>
            </a:fld>
            <a:endParaRPr lang="en-GB"/>
          </a:p>
        </p:txBody>
      </p:sp>
    </p:spTree>
    <p:extLst>
      <p:ext uri="{BB962C8B-B14F-4D97-AF65-F5344CB8AC3E}">
        <p14:creationId xmlns:p14="http://schemas.microsoft.com/office/powerpoint/2010/main" val="136909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44F22FA5-0E41-435F-96C0-279CDC0EEF90}" type="slidenum">
              <a:rPr lang="en-GB" smtClean="0"/>
              <a:t>15</a:t>
            </a:fld>
            <a:endParaRPr lang="en-GB"/>
          </a:p>
        </p:txBody>
      </p:sp>
    </p:spTree>
    <p:extLst>
      <p:ext uri="{BB962C8B-B14F-4D97-AF65-F5344CB8AC3E}">
        <p14:creationId xmlns:p14="http://schemas.microsoft.com/office/powerpoint/2010/main" val="3456458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0FDB-518E-4EA9-997D-5A53A00647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62A413-DF8E-4F35-BBBE-A2BF94BDB7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2058DC-3597-49B0-8EDA-CF75542BDE5F}"/>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F9D1428C-1818-44BC-B0D6-37FCAA6787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4E9AFE-6A13-4D3A-9006-B38C05869DCC}"/>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967218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3368-F41F-4155-B8B1-2E3B4DD52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20BC0D-28D0-41BF-B470-3F0C0148DC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41AE62-C4D1-4FC5-9C68-4C5B24B65583}"/>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EA746701-DB69-4F4C-B15E-B7D83ADF3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AC807-5340-4CE4-929F-9C52AE7FF1DE}"/>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380807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B29C-9F4A-4DFE-9B39-A3DD54082E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5AB546-777D-46A3-AAAC-220D82F970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5826E-9FF5-49B0-B60D-7BE3E1328AF3}"/>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46FB01C1-1470-46C3-802F-835B383AC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6D5D26-5AE0-40C9-A114-9484998291F8}"/>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1051442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DA46F-39F7-4FC9-B3FF-E6A91A5FC4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F56553-6587-4D5E-95FE-511E70138B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646FCF-74BF-4787-A75A-50F26CE72E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0E5448-BEB0-48D1-8DDA-7477F37F504C}"/>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6" name="Footer Placeholder 5">
            <a:extLst>
              <a:ext uri="{FF2B5EF4-FFF2-40B4-BE49-F238E27FC236}">
                <a16:creationId xmlns:a16="http://schemas.microsoft.com/office/drawing/2014/main" id="{C3764F20-7AD9-4E22-93C9-3EC8680FEC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638C8E-C32D-4F61-AF68-B15D84593A2A}"/>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367380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C216-CD74-4F3F-941A-B0B46E72E2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B3CAB4-3A23-4EB0-8097-33DEFFCA37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50B11B-D96C-49F0-B078-F055C7B210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1CA72-9111-4793-959F-C4D54CDD2C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0F9A69-5395-40E8-A582-5559182156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66EF73-AC21-4127-A0B3-A94D30E05DE1}"/>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8" name="Footer Placeholder 7">
            <a:extLst>
              <a:ext uri="{FF2B5EF4-FFF2-40B4-BE49-F238E27FC236}">
                <a16:creationId xmlns:a16="http://schemas.microsoft.com/office/drawing/2014/main" id="{7F95474F-0DB2-4A8B-AAA5-C6CA68839C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4575D-D455-4726-82B4-2FF2EE5EE52C}"/>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2177610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07B9-027D-4F22-9165-C16FFACDA7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80D1B1-A593-46B9-BE1F-8E69CEA86F5B}"/>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4" name="Footer Placeholder 3">
            <a:extLst>
              <a:ext uri="{FF2B5EF4-FFF2-40B4-BE49-F238E27FC236}">
                <a16:creationId xmlns:a16="http://schemas.microsoft.com/office/drawing/2014/main" id="{F7B5FFCA-B8B9-4960-969E-DABBD97F58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85CF3-5D11-455B-9870-72C30F5138FE}"/>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1435075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EF8EBA-C200-4DF4-A0FD-EEEC13B795DD}"/>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3" name="Footer Placeholder 2">
            <a:extLst>
              <a:ext uri="{FF2B5EF4-FFF2-40B4-BE49-F238E27FC236}">
                <a16:creationId xmlns:a16="http://schemas.microsoft.com/office/drawing/2014/main" id="{3B33C830-164C-4CF7-AA62-E881B1CC26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278473-B01E-45D2-B0D6-92F98173633B}"/>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305716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FFB0-0C28-4C58-B9ED-3448E9F57F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CDD8A9-7397-4F14-99E6-B1F23CA73D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CA641-6C6A-4C10-A792-21F4BFC503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41358D-5BD1-4EE8-9A03-3C06913523BF}"/>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6" name="Footer Placeholder 5">
            <a:extLst>
              <a:ext uri="{FF2B5EF4-FFF2-40B4-BE49-F238E27FC236}">
                <a16:creationId xmlns:a16="http://schemas.microsoft.com/office/drawing/2014/main" id="{29E2F6B7-E0E3-4CA4-8A9C-43587891B8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F1B287-10E5-4F80-AB8C-14325E0F41F2}"/>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2545605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A5957-A8AC-4FDA-8297-7CA96576A4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B4D7D0-9F07-4F4F-8054-68ED23866A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C7B5A1-AC19-4DAC-99E0-F5CD157F16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C5295C-8665-44A0-996C-994F5E531315}"/>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6" name="Footer Placeholder 5">
            <a:extLst>
              <a:ext uri="{FF2B5EF4-FFF2-40B4-BE49-F238E27FC236}">
                <a16:creationId xmlns:a16="http://schemas.microsoft.com/office/drawing/2014/main" id="{2DFF60A2-9FAC-4C00-9E45-190FB88016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F5FB6F-7847-4077-B1AF-5F087F1ECAFB}"/>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2913087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A3F0-0DA4-4F12-B62C-23435D46FA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28E244-A718-4E4F-9A76-D5DC3264EB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E46A0-C6EE-47D0-989B-169B702B8632}"/>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3F300F51-CCB6-49A6-826A-60D5279A41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B3BFAB-6CF0-4A42-9FAD-ABE40906A1E0}"/>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3092243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EAABD5-F0D4-47F0-B3CE-263B460F4B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6DF1A6-9803-48B9-BBAB-3008A6707B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A3B3F-0713-488A-9747-70A808592CCD}"/>
              </a:ext>
            </a:extLst>
          </p:cNvPr>
          <p:cNvSpPr>
            <a:spLocks noGrp="1"/>
          </p:cNvSpPr>
          <p:nvPr>
            <p:ph type="dt" sz="half" idx="10"/>
          </p:nvPr>
        </p:nvSpPr>
        <p:spPr/>
        <p:txBody>
          <a:body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EF8931C2-EC1A-4211-96A4-6BAB6F97E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0A3833-33AE-475E-8F8E-D2349FA60443}"/>
              </a:ext>
            </a:extLst>
          </p:cNvPr>
          <p:cNvSpPr>
            <a:spLocks noGrp="1"/>
          </p:cNvSpPr>
          <p:nvPr>
            <p:ph type="sldNum" sz="quarter" idx="12"/>
          </p:nvPr>
        </p:nvSpPr>
        <p:spPr/>
        <p:txBody>
          <a:bodyPr/>
          <a:lstStyle/>
          <a:p>
            <a:fld id="{4C2FA86B-1F31-400C-8935-09591B5C9351}" type="slidenum">
              <a:rPr lang="en-GB" smtClean="0"/>
              <a:t>‹#›</a:t>
            </a:fld>
            <a:endParaRPr lang="en-GB"/>
          </a:p>
        </p:txBody>
      </p:sp>
    </p:spTree>
    <p:extLst>
      <p:ext uri="{BB962C8B-B14F-4D97-AF65-F5344CB8AC3E}">
        <p14:creationId xmlns:p14="http://schemas.microsoft.com/office/powerpoint/2010/main" val="1863244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DE08B5-E572-4962-8349-7ED9FEF168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FCF1A0-8F03-420E-B8B5-D793C4ABE4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E408D9-1614-4DFC-B790-22226EFBC6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EAC5A-FE8C-4FA6-8B30-9D825ED2CAE6}" type="datetimeFigureOut">
              <a:rPr lang="en-GB" smtClean="0"/>
              <a:t>16/01/2022</a:t>
            </a:fld>
            <a:endParaRPr lang="en-GB"/>
          </a:p>
        </p:txBody>
      </p:sp>
      <p:sp>
        <p:nvSpPr>
          <p:cNvPr id="5" name="Footer Placeholder 4">
            <a:extLst>
              <a:ext uri="{FF2B5EF4-FFF2-40B4-BE49-F238E27FC236}">
                <a16:creationId xmlns:a16="http://schemas.microsoft.com/office/drawing/2014/main" id="{C67B7C59-014F-441D-947A-C77359942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BC8242-FDE5-44F7-A117-7F3A1D51ED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2FA86B-1F31-400C-8935-09591B5C9351}" type="slidenum">
              <a:rPr lang="en-GB" smtClean="0"/>
              <a:t>‹#›</a:t>
            </a:fld>
            <a:endParaRPr lang="en-GB"/>
          </a:p>
        </p:txBody>
      </p:sp>
    </p:spTree>
    <p:extLst>
      <p:ext uri="{BB962C8B-B14F-4D97-AF65-F5344CB8AC3E}">
        <p14:creationId xmlns:p14="http://schemas.microsoft.com/office/powerpoint/2010/main" val="2129575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mericanprofile.com/articles/simple-marbles-games/" TargetMode="External"/><Relationship Id="rId7"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www.rbth.com/education/332871-vygotsky-soviet-psychology" TargetMode="External"/><Relationship Id="rId1" Type="http://schemas.openxmlformats.org/officeDocument/2006/relationships/slideLayout" Target="../slideLayouts/slideLayout2.xml"/><Relationship Id="rId6" Type="http://schemas.openxmlformats.org/officeDocument/2006/relationships/hyperlink" Target="https://hwb.gov.wales/storage/8f0b360f-f1f6-4bec-b11a-df88168007f9/learning-and-teaching-pedagogy.pdf" TargetMode="External"/><Relationship Id="rId5" Type="http://schemas.openxmlformats.org/officeDocument/2006/relationships/hyperlink" Target="https://discoverearlychildhoodedu.wordpress.com/2019/08/22/lev-vygotskys-social-development-theory/" TargetMode="External"/><Relationship Id="rId4" Type="http://schemas.openxmlformats.org/officeDocument/2006/relationships/hyperlink" Target="https://www.wesa.fm/education/2018-08-27/twenty-pittsburgh-kids-to-attend-pre-k-at-the-carnegie-science-center"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gov.wales/designed-smile-child-oral-health-improvement-programme-whc201723" TargetMode="External"/><Relationship Id="rId3" Type="http://schemas.openxmlformats.org/officeDocument/2006/relationships/hyperlink" Target="https://www.estyn.gov.wales/effective-practice/enabling-pupils-become-independent-learners" TargetMode="External"/><Relationship Id="rId7" Type="http://schemas.openxmlformats.org/officeDocument/2006/relationships/hyperlink" Target="https://hwb.gov.wales/api/storage/932d8940-56f5-4660-aa85-afb4e87560a9/an-introduction-to-the-professional-standards-for-teaching-and-leadership.pdf" TargetMode="External"/><Relationship Id="rId2" Type="http://schemas.openxmlformats.org/officeDocument/2006/relationships/hyperlink" Target="https://childrenshouse-montessori.com/2020/01/21/why-are-montessori-classrooms-mixed-age/" TargetMode="External"/><Relationship Id="rId1" Type="http://schemas.openxmlformats.org/officeDocument/2006/relationships/slideLayout" Target="../slideLayouts/slideLayout2.xml"/><Relationship Id="rId6" Type="http://schemas.openxmlformats.org/officeDocument/2006/relationships/hyperlink" Target="https://sbuhb.nhs.wales/news/swansea-bay-health-news/designed-to-smile" TargetMode="External"/><Relationship Id="rId5" Type="http://schemas.openxmlformats.org/officeDocument/2006/relationships/hyperlink" Target="https://themontessorifamily.com/?s=prepared+environment" TargetMode="External"/><Relationship Id="rId4" Type="http://schemas.openxmlformats.org/officeDocument/2006/relationships/hyperlink" Target="https://www.cmu.edu/news/stories/archives/2014/may/may27_decoratedclassrooms.html" TargetMode="External"/><Relationship Id="rId9" Type="http://schemas.openxmlformats.org/officeDocument/2006/relationships/hyperlink" Target="https://gov.wales/foundation-phase-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581E150-4A3B-44A3-87D9-065335BB823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55E29-43C5-40AC-8AFC-28FB2284EE14}"/>
              </a:ext>
            </a:extLst>
          </p:cNvPr>
          <p:cNvSpPr>
            <a:spLocks noGrp="1"/>
          </p:cNvSpPr>
          <p:nvPr>
            <p:ph type="ctrTitle"/>
          </p:nvPr>
        </p:nvSpPr>
        <p:spPr>
          <a:xfrm>
            <a:off x="1068525" y="210532"/>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Demonstrate how learning theories can support effective teaching and learning.</a:t>
            </a:r>
          </a:p>
        </p:txBody>
      </p:sp>
      <p:sp>
        <p:nvSpPr>
          <p:cNvPr id="3" name="Subtitle 2">
            <a:extLst>
              <a:ext uri="{FF2B5EF4-FFF2-40B4-BE49-F238E27FC236}">
                <a16:creationId xmlns:a16="http://schemas.microsoft.com/office/drawing/2014/main" id="{AE5232F4-E9D9-43FF-9C0A-75CC80BE081C}"/>
              </a:ext>
            </a:extLst>
          </p:cNvPr>
          <p:cNvSpPr>
            <a:spLocks noGrp="1"/>
          </p:cNvSpPr>
          <p:nvPr>
            <p:ph type="subTitle" idx="1"/>
          </p:nvPr>
        </p:nvSpPr>
        <p:spPr>
          <a:xfrm>
            <a:off x="1071296" y="4417100"/>
            <a:ext cx="10058400" cy="1282707"/>
          </a:xfrm>
          <a:effectLst>
            <a:outerShdw blurRad="50800" dist="38100" dir="2700000" algn="tl" rotWithShape="0">
              <a:prstClr val="black">
                <a:alpha val="40000"/>
              </a:prstClr>
            </a:outerShdw>
          </a:effectLst>
        </p:spPr>
        <p:txBody>
          <a:bodyPr>
            <a:normAutofit/>
          </a:bodyPr>
          <a:lstStyle/>
          <a:p>
            <a:r>
              <a:rPr lang="en-GB" sz="2200">
                <a:solidFill>
                  <a:srgbClr val="FFFFFF"/>
                </a:solidFill>
              </a:rPr>
              <a:t>Declan Milton-Harris – 1900817</a:t>
            </a:r>
          </a:p>
          <a:p>
            <a:r>
              <a:rPr lang="en-GB" sz="2200">
                <a:solidFill>
                  <a:srgbClr val="FFFFFF"/>
                </a:solidFill>
              </a:rPr>
              <a:t>Chloe Evans – 2105814</a:t>
            </a:r>
          </a:p>
          <a:p>
            <a:r>
              <a:rPr lang="en-GB" sz="2200">
                <a:solidFill>
                  <a:srgbClr val="FFFFFF"/>
                </a:solidFill>
              </a:rPr>
              <a:t>Ryan John Green - 2017590</a:t>
            </a:r>
          </a:p>
        </p:txBody>
      </p:sp>
      <p:sp>
        <p:nvSpPr>
          <p:cNvPr id="4" name="Footer Placeholder 3">
            <a:extLst>
              <a:ext uri="{FF2B5EF4-FFF2-40B4-BE49-F238E27FC236}">
                <a16:creationId xmlns:a16="http://schemas.microsoft.com/office/drawing/2014/main" id="{63712433-549B-4755-9F87-C37DBB3D8B57}"/>
              </a:ext>
            </a:extLst>
          </p:cNvPr>
          <p:cNvSpPr>
            <a:spLocks noGrp="1"/>
          </p:cNvSpPr>
          <p:nvPr>
            <p:ph type="ftr" sz="quarter" idx="11"/>
          </p:nvPr>
        </p:nvSpPr>
        <p:spPr>
          <a:xfrm>
            <a:off x="4038600" y="6356350"/>
            <a:ext cx="4114800" cy="36512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492953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E13C-5907-4D4B-B98D-793BBA67607C}"/>
              </a:ext>
            </a:extLst>
          </p:cNvPr>
          <p:cNvSpPr>
            <a:spLocks noGrp="1"/>
          </p:cNvSpPr>
          <p:nvPr>
            <p:ph type="title"/>
          </p:nvPr>
        </p:nvSpPr>
        <p:spPr>
          <a:xfrm>
            <a:off x="565030" y="5691"/>
            <a:ext cx="10515600" cy="1325563"/>
          </a:xfrm>
        </p:spPr>
        <p:txBody>
          <a:bodyPr/>
          <a:lstStyle/>
          <a:p>
            <a:r>
              <a:rPr lang="en-GB" u="sng"/>
              <a:t>Introduction </a:t>
            </a:r>
            <a:endParaRPr lang="en-GB"/>
          </a:p>
        </p:txBody>
      </p:sp>
      <p:sp>
        <p:nvSpPr>
          <p:cNvPr id="3" name="Content Placeholder 2">
            <a:extLst>
              <a:ext uri="{FF2B5EF4-FFF2-40B4-BE49-F238E27FC236}">
                <a16:creationId xmlns:a16="http://schemas.microsoft.com/office/drawing/2014/main" id="{49AB67CD-7B41-4820-8B9B-3BD8D90C364C}"/>
              </a:ext>
            </a:extLst>
          </p:cNvPr>
          <p:cNvSpPr>
            <a:spLocks noGrp="1"/>
          </p:cNvSpPr>
          <p:nvPr>
            <p:ph idx="1"/>
          </p:nvPr>
        </p:nvSpPr>
        <p:spPr>
          <a:xfrm>
            <a:off x="291860" y="1149890"/>
            <a:ext cx="10515600" cy="5249245"/>
          </a:xfrm>
        </p:spPr>
        <p:txBody>
          <a:bodyPr vert="horz" lIns="91440" tIns="45720" rIns="91440" bIns="45720" rtlCol="0" anchor="t">
            <a:normAutofit fontScale="77500" lnSpcReduction="20000"/>
          </a:bodyPr>
          <a:lstStyle/>
          <a:p>
            <a:pPr marL="0" indent="0">
              <a:buNone/>
            </a:pPr>
            <a:r>
              <a:rPr lang="en-GB" dirty="0">
                <a:ea typeface="+mn-lt"/>
                <a:cs typeface="+mn-lt"/>
              </a:rPr>
              <a:t>Piaget's Theory (Ryan):</a:t>
            </a:r>
            <a:endParaRPr lang="en-GB" dirty="0">
              <a:cs typeface="Calibri"/>
            </a:endParaRPr>
          </a:p>
          <a:p>
            <a:r>
              <a:rPr lang="en-GB" dirty="0">
                <a:ea typeface="+mn-lt"/>
                <a:cs typeface="+mn-lt"/>
              </a:rPr>
              <a:t>Born in Switzerland 1896; Graduated 1918 with a PhD; Worked for Alfred Binet</a:t>
            </a:r>
          </a:p>
          <a:p>
            <a:r>
              <a:rPr lang="en-GB" dirty="0">
                <a:ea typeface="+mn-lt"/>
                <a:cs typeface="+mn-lt"/>
              </a:rPr>
              <a:t>Believed that children should learn based on their interests (Similar to Montessori)</a:t>
            </a:r>
          </a:p>
          <a:p>
            <a:r>
              <a:rPr lang="en-GB" dirty="0">
                <a:ea typeface="+mn-lt"/>
                <a:cs typeface="+mn-lt"/>
              </a:rPr>
              <a:t>Children move through Four Stages of Cognitive Development. </a:t>
            </a:r>
          </a:p>
          <a:p>
            <a:pPr marL="0" indent="0">
              <a:buNone/>
            </a:pPr>
            <a:r>
              <a:rPr lang="en-GB" dirty="0">
                <a:ea typeface="+mn-lt"/>
                <a:cs typeface="+mn-lt"/>
              </a:rPr>
              <a:t>Vygotsky’s Theory (Declan)</a:t>
            </a:r>
            <a:endParaRPr lang="en-GB" dirty="0">
              <a:cs typeface="Calibri" panose="020F0502020204030204"/>
            </a:endParaRPr>
          </a:p>
          <a:p>
            <a:r>
              <a:rPr lang="en-GB" dirty="0">
                <a:ea typeface="+mn-lt"/>
                <a:cs typeface="+mn-lt"/>
              </a:rPr>
              <a:t>Socio-cultural factors – language, culture, play. (Newman and Latifi, 2021).</a:t>
            </a:r>
            <a:endParaRPr lang="en-GB" dirty="0"/>
          </a:p>
          <a:p>
            <a:r>
              <a:rPr lang="en-GB" dirty="0">
                <a:ea typeface="+mn-lt"/>
                <a:cs typeface="+mn-lt"/>
              </a:rPr>
              <a:t>4 stages – "Primitive, Prelinguistic, Egocentric and inner ingrowth speech". (Bee and Boyd, 2019)</a:t>
            </a:r>
            <a:endParaRPr lang="en-GB" dirty="0"/>
          </a:p>
          <a:p>
            <a:r>
              <a:rPr lang="en-GB" dirty="0">
                <a:ea typeface="+mn-lt"/>
                <a:cs typeface="+mn-lt"/>
              </a:rPr>
              <a:t>Zone of proximal Development and Scaffolding.</a:t>
            </a:r>
            <a:endParaRPr lang="en-GB" dirty="0">
              <a:cs typeface="Calibri"/>
            </a:endParaRPr>
          </a:p>
          <a:p>
            <a:r>
              <a:rPr lang="en-GB" dirty="0">
                <a:ea typeface="+mn-lt"/>
                <a:cs typeface="+mn-lt"/>
              </a:rPr>
              <a:t>Learning assistance to promote learning.</a:t>
            </a:r>
            <a:endParaRPr lang="en-US" dirty="0">
              <a:ea typeface="+mn-lt"/>
              <a:cs typeface="+mn-lt"/>
            </a:endParaRPr>
          </a:p>
          <a:p>
            <a:pPr marL="0" indent="0">
              <a:buNone/>
            </a:pPr>
            <a:r>
              <a:rPr lang="en-GB" dirty="0">
                <a:ea typeface="+mn-lt"/>
                <a:cs typeface="+mn-lt"/>
              </a:rPr>
              <a:t>Montessori</a:t>
            </a:r>
            <a:r>
              <a:rPr lang="en-US" dirty="0">
                <a:ea typeface="+mn-lt"/>
                <a:cs typeface="+mn-lt"/>
              </a:rPr>
              <a:t>’s Theory (Chloe)</a:t>
            </a:r>
          </a:p>
          <a:p>
            <a:r>
              <a:rPr lang="en-US" dirty="0">
                <a:ea typeface="+mn-lt"/>
                <a:cs typeface="+mn-lt"/>
              </a:rPr>
              <a:t>Independence</a:t>
            </a:r>
          </a:p>
          <a:p>
            <a:r>
              <a:rPr lang="en-US" dirty="0">
                <a:ea typeface="+mn-lt"/>
                <a:cs typeface="+mn-lt"/>
              </a:rPr>
              <a:t>Carine Robin (2019) Freedom within limits </a:t>
            </a:r>
          </a:p>
          <a:p>
            <a:r>
              <a:rPr lang="en-US" dirty="0">
                <a:ea typeface="+mn-lt"/>
                <a:cs typeface="+mn-lt"/>
              </a:rPr>
              <a:t>Respect for child’s natural development </a:t>
            </a:r>
          </a:p>
          <a:p>
            <a:endParaRPr lang="en-GB">
              <a:cs typeface="Calibri" panose="020F0502020204030204"/>
            </a:endParaRPr>
          </a:p>
          <a:p>
            <a:endParaRPr lang="en-GB">
              <a:cs typeface="Calibri" panose="020F0502020204030204"/>
            </a:endParaRPr>
          </a:p>
        </p:txBody>
      </p:sp>
      <p:pic>
        <p:nvPicPr>
          <p:cNvPr id="4" name="Picture 4">
            <a:extLst>
              <a:ext uri="{FF2B5EF4-FFF2-40B4-BE49-F238E27FC236}">
                <a16:creationId xmlns:a16="http://schemas.microsoft.com/office/drawing/2014/main" id="{5B52B156-8A73-4650-8F88-56AD02A1D07C}"/>
              </a:ext>
            </a:extLst>
          </p:cNvPr>
          <p:cNvPicPr>
            <a:picLocks noChangeAspect="1"/>
          </p:cNvPicPr>
          <p:nvPr/>
        </p:nvPicPr>
        <p:blipFill>
          <a:blip r:embed="rId3"/>
          <a:stretch>
            <a:fillRect/>
          </a:stretch>
        </p:blipFill>
        <p:spPr>
          <a:xfrm>
            <a:off x="10274059" y="2640871"/>
            <a:ext cx="1751164" cy="2381391"/>
          </a:xfrm>
          <a:prstGeom prst="rect">
            <a:avLst/>
          </a:prstGeom>
        </p:spPr>
      </p:pic>
      <p:sp>
        <p:nvSpPr>
          <p:cNvPr id="5" name="TextBox 4">
            <a:extLst>
              <a:ext uri="{FF2B5EF4-FFF2-40B4-BE49-F238E27FC236}">
                <a16:creationId xmlns:a16="http://schemas.microsoft.com/office/drawing/2014/main" id="{DDD810ED-61E9-40CF-83A1-1674B32F1A8A}"/>
              </a:ext>
            </a:extLst>
          </p:cNvPr>
          <p:cNvSpPr txBox="1"/>
          <p:nvPr/>
        </p:nvSpPr>
        <p:spPr>
          <a:xfrm>
            <a:off x="10144664" y="5011947"/>
            <a:ext cx="1765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(Berliner, 2020)</a:t>
            </a:r>
          </a:p>
        </p:txBody>
      </p:sp>
      <p:pic>
        <p:nvPicPr>
          <p:cNvPr id="6" name="Picture 6" descr="A picture containing person, posing&#10;&#10;Description automatically generated">
            <a:extLst>
              <a:ext uri="{FF2B5EF4-FFF2-40B4-BE49-F238E27FC236}">
                <a16:creationId xmlns:a16="http://schemas.microsoft.com/office/drawing/2014/main" id="{17CAC123-272A-4173-ABE9-8B03E501A4C8}"/>
              </a:ext>
            </a:extLst>
          </p:cNvPr>
          <p:cNvPicPr>
            <a:picLocks noChangeAspect="1"/>
          </p:cNvPicPr>
          <p:nvPr/>
        </p:nvPicPr>
        <p:blipFill>
          <a:blip r:embed="rId4"/>
          <a:stretch>
            <a:fillRect/>
          </a:stretch>
        </p:blipFill>
        <p:spPr>
          <a:xfrm>
            <a:off x="6960432" y="4093564"/>
            <a:ext cx="1868774" cy="1868774"/>
          </a:xfrm>
          <a:prstGeom prst="rect">
            <a:avLst/>
          </a:prstGeom>
        </p:spPr>
      </p:pic>
      <p:sp>
        <p:nvSpPr>
          <p:cNvPr id="7" name="TextBox 6">
            <a:extLst>
              <a:ext uri="{FF2B5EF4-FFF2-40B4-BE49-F238E27FC236}">
                <a16:creationId xmlns:a16="http://schemas.microsoft.com/office/drawing/2014/main" id="{C1991014-3AC0-4372-9CF7-AC562A57B473}"/>
              </a:ext>
            </a:extLst>
          </p:cNvPr>
          <p:cNvSpPr txBox="1"/>
          <p:nvPr/>
        </p:nvSpPr>
        <p:spPr>
          <a:xfrm>
            <a:off x="6848007" y="6061023"/>
            <a:ext cx="240592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https://www.biography.com/scholar/maria-montessori</a:t>
            </a:r>
          </a:p>
        </p:txBody>
      </p:sp>
    </p:spTree>
    <p:extLst>
      <p:ext uri="{BB962C8B-B14F-4D97-AF65-F5344CB8AC3E}">
        <p14:creationId xmlns:p14="http://schemas.microsoft.com/office/powerpoint/2010/main" val="1944714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7523F-06E1-4333-BE17-83E3A43B53C3}"/>
              </a:ext>
            </a:extLst>
          </p:cNvPr>
          <p:cNvSpPr>
            <a:spLocks noGrp="1"/>
          </p:cNvSpPr>
          <p:nvPr>
            <p:ph type="title"/>
          </p:nvPr>
        </p:nvSpPr>
        <p:spPr>
          <a:xfrm>
            <a:off x="108397" y="118280"/>
            <a:ext cx="3893713" cy="1336295"/>
          </a:xfrm>
        </p:spPr>
        <p:txBody>
          <a:bodyPr>
            <a:normAutofit fontScale="90000"/>
          </a:bodyPr>
          <a:lstStyle/>
          <a:p>
            <a:pPr algn="ctr"/>
            <a:r>
              <a:rPr lang="en-GB" sz="3200" u="sng">
                <a:cs typeface="Calibri Light"/>
              </a:rPr>
              <a:t>Piaget's Four Stages of Cognitive Development</a:t>
            </a:r>
            <a:endParaRPr lang="en-US" u="sng">
              <a:cs typeface="Calibri Light"/>
            </a:endParaRPr>
          </a:p>
        </p:txBody>
      </p:sp>
      <p:graphicFrame>
        <p:nvGraphicFramePr>
          <p:cNvPr id="5" name="Table 4">
            <a:extLst>
              <a:ext uri="{FF2B5EF4-FFF2-40B4-BE49-F238E27FC236}">
                <a16:creationId xmlns:a16="http://schemas.microsoft.com/office/drawing/2014/main" id="{6F35EC43-4671-46B4-9636-FA988E42AB9F}"/>
              </a:ext>
            </a:extLst>
          </p:cNvPr>
          <p:cNvGraphicFramePr>
            <a:graphicFrameLocks noGrp="1"/>
          </p:cNvGraphicFramePr>
          <p:nvPr>
            <p:extLst>
              <p:ext uri="{D42A27DB-BD31-4B8C-83A1-F6EECF244321}">
                <p14:modId xmlns:p14="http://schemas.microsoft.com/office/powerpoint/2010/main" val="896504274"/>
              </p:ext>
            </p:extLst>
          </p:nvPr>
        </p:nvGraphicFramePr>
        <p:xfrm>
          <a:off x="3933422" y="499056"/>
          <a:ext cx="7860936" cy="5329859"/>
        </p:xfrm>
        <a:graphic>
          <a:graphicData uri="http://schemas.openxmlformats.org/drawingml/2006/table">
            <a:tbl>
              <a:tblPr firstRow="1" bandRow="1">
                <a:tableStyleId>{5940675A-B579-460E-94D1-54222C63F5DA}</a:tableStyleId>
              </a:tblPr>
              <a:tblGrid>
                <a:gridCol w="2620021">
                  <a:extLst>
                    <a:ext uri="{9D8B030D-6E8A-4147-A177-3AD203B41FA5}">
                      <a16:colId xmlns:a16="http://schemas.microsoft.com/office/drawing/2014/main" val="3470554846"/>
                    </a:ext>
                  </a:extLst>
                </a:gridCol>
                <a:gridCol w="2620021">
                  <a:extLst>
                    <a:ext uri="{9D8B030D-6E8A-4147-A177-3AD203B41FA5}">
                      <a16:colId xmlns:a16="http://schemas.microsoft.com/office/drawing/2014/main" val="782038976"/>
                    </a:ext>
                  </a:extLst>
                </a:gridCol>
                <a:gridCol w="2620894">
                  <a:extLst>
                    <a:ext uri="{9D8B030D-6E8A-4147-A177-3AD203B41FA5}">
                      <a16:colId xmlns:a16="http://schemas.microsoft.com/office/drawing/2014/main" val="2918139056"/>
                    </a:ext>
                  </a:extLst>
                </a:gridCol>
              </a:tblGrid>
              <a:tr h="1073239">
                <a:tc>
                  <a:txBody>
                    <a:bodyPr/>
                    <a:lstStyle/>
                    <a:p>
                      <a:pPr algn="ctr"/>
                      <a:endParaRPr lang="en-GB" sz="1600" b="1">
                        <a:effectLst/>
                      </a:endParaRPr>
                    </a:p>
                    <a:p>
                      <a:pPr lvl="0" algn="ctr">
                        <a:buNone/>
                      </a:pPr>
                      <a:endParaRPr lang="en-GB" sz="1600" b="1">
                        <a:effectLst/>
                      </a:endParaRPr>
                    </a:p>
                    <a:p>
                      <a:pPr lvl="0" algn="ctr">
                        <a:buNone/>
                      </a:pPr>
                      <a:r>
                        <a:rPr lang="en-GB" sz="1600" b="1">
                          <a:effectLst/>
                        </a:rPr>
                        <a:t>Stage</a:t>
                      </a:r>
                      <a:endParaRPr lang="en-GB" sz="1600" b="1"/>
                    </a:p>
                    <a:p>
                      <a:pPr algn="ctr"/>
                      <a:endParaRPr lang="en-GB" sz="1600" b="1">
                        <a:effectLst/>
                      </a:endParaRPr>
                    </a:p>
                  </a:txBody>
                  <a:tcPr marL="68580" marR="68580" marT="0" marB="0">
                    <a:solidFill>
                      <a:schemeClr val="accent2">
                        <a:lumMod val="60000"/>
                        <a:lumOff val="40000"/>
                      </a:schemeClr>
                    </a:solidFill>
                  </a:tcPr>
                </a:tc>
                <a:tc>
                  <a:txBody>
                    <a:bodyPr/>
                    <a:lstStyle/>
                    <a:p>
                      <a:pPr algn="ctr"/>
                      <a:endParaRPr lang="en-GB" sz="1600" b="1">
                        <a:effectLst/>
                      </a:endParaRPr>
                    </a:p>
                    <a:p>
                      <a:pPr algn="ctr"/>
                      <a:endParaRPr lang="en-GB" sz="1600" b="1">
                        <a:effectLst/>
                      </a:endParaRPr>
                    </a:p>
                    <a:p>
                      <a:pPr lvl="0" algn="ctr">
                        <a:buNone/>
                      </a:pPr>
                      <a:r>
                        <a:rPr lang="en-GB" sz="1600" b="1">
                          <a:effectLst/>
                        </a:rPr>
                        <a:t>Age Achieved</a:t>
                      </a:r>
                      <a:endParaRPr lang="en-GB" sz="1600" b="1"/>
                    </a:p>
                  </a:txBody>
                  <a:tcPr marL="68580" marR="68580" marT="0" marB="0">
                    <a:solidFill>
                      <a:schemeClr val="accent1">
                        <a:lumMod val="40000"/>
                        <a:lumOff val="60000"/>
                      </a:schemeClr>
                    </a:solidFill>
                  </a:tcPr>
                </a:tc>
                <a:tc>
                  <a:txBody>
                    <a:bodyPr/>
                    <a:lstStyle/>
                    <a:p>
                      <a:pPr algn="ctr"/>
                      <a:endParaRPr lang="en-GB" sz="1600" b="1">
                        <a:effectLst/>
                      </a:endParaRPr>
                    </a:p>
                    <a:p>
                      <a:pPr lvl="0" algn="ctr">
                        <a:buNone/>
                      </a:pPr>
                      <a:endParaRPr lang="en-GB" sz="1600" b="1">
                        <a:effectLst/>
                      </a:endParaRPr>
                    </a:p>
                    <a:p>
                      <a:pPr lvl="0" algn="ctr">
                        <a:buNone/>
                      </a:pPr>
                      <a:r>
                        <a:rPr lang="en-GB" sz="1600" b="1">
                          <a:effectLst/>
                        </a:rPr>
                        <a:t>Objective</a:t>
                      </a:r>
                      <a:endParaRPr lang="en-GB" sz="1600" b="1"/>
                    </a:p>
                  </a:txBody>
                  <a:tcPr marL="68580" marR="68580" marT="0" marB="0">
                    <a:solidFill>
                      <a:schemeClr val="accent6">
                        <a:lumMod val="60000"/>
                        <a:lumOff val="40000"/>
                      </a:schemeClr>
                    </a:solidFill>
                  </a:tcPr>
                </a:tc>
                <a:extLst>
                  <a:ext uri="{0D108BD9-81ED-4DB2-BD59-A6C34878D82A}">
                    <a16:rowId xmlns:a16="http://schemas.microsoft.com/office/drawing/2014/main" val="719287581"/>
                  </a:ext>
                </a:extLst>
              </a:tr>
              <a:tr h="1064155">
                <a:tc>
                  <a:txBody>
                    <a:bodyPr/>
                    <a:lstStyle/>
                    <a:p>
                      <a:pPr algn="ctr"/>
                      <a:endParaRPr lang="en-GB" sz="1600">
                        <a:effectLst/>
                      </a:endParaRPr>
                    </a:p>
                    <a:p>
                      <a:pPr lvl="0" algn="ctr">
                        <a:buNone/>
                      </a:pPr>
                      <a:endParaRPr lang="en-GB" sz="1600">
                        <a:effectLst/>
                      </a:endParaRPr>
                    </a:p>
                    <a:p>
                      <a:pPr lvl="0" algn="ctr">
                        <a:buNone/>
                      </a:pPr>
                      <a:r>
                        <a:rPr lang="en-GB" sz="1600">
                          <a:effectLst/>
                        </a:rPr>
                        <a:t>Sensorimotor</a:t>
                      </a:r>
                      <a:endParaRPr lang="en-GB" sz="1600"/>
                    </a:p>
                    <a:p>
                      <a:pPr algn="ctr"/>
                      <a:endParaRPr lang="en-GB" sz="1600">
                        <a:effectLst/>
                      </a:endParaRPr>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Birth – 24mths</a:t>
                      </a:r>
                      <a:endParaRPr lang="en-GB" sz="1600"/>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Object Permanence</a:t>
                      </a:r>
                      <a:endParaRPr lang="en-GB" sz="1600"/>
                    </a:p>
                  </a:txBody>
                  <a:tcPr marL="68580" marR="68580" marT="0" marB="0">
                    <a:solidFill>
                      <a:schemeClr val="bg1">
                        <a:lumMod val="95000"/>
                      </a:schemeClr>
                    </a:solidFill>
                  </a:tcPr>
                </a:tc>
                <a:extLst>
                  <a:ext uri="{0D108BD9-81ED-4DB2-BD59-A6C34878D82A}">
                    <a16:rowId xmlns:a16="http://schemas.microsoft.com/office/drawing/2014/main" val="3279123182"/>
                  </a:ext>
                </a:extLst>
              </a:tr>
              <a:tr h="1064155">
                <a:tc>
                  <a:txBody>
                    <a:bodyPr/>
                    <a:lstStyle/>
                    <a:p>
                      <a:pPr algn="ctr"/>
                      <a:endParaRPr lang="en-GB" sz="1600">
                        <a:effectLst/>
                      </a:endParaRPr>
                    </a:p>
                    <a:p>
                      <a:pPr lvl="0" algn="ctr">
                        <a:buNone/>
                      </a:pPr>
                      <a:endParaRPr lang="en-GB" sz="1600">
                        <a:effectLst/>
                      </a:endParaRPr>
                    </a:p>
                    <a:p>
                      <a:pPr lvl="0" algn="ctr">
                        <a:buNone/>
                      </a:pPr>
                      <a:r>
                        <a:rPr lang="en-GB" sz="1600">
                          <a:effectLst/>
                        </a:rPr>
                        <a:t>Pre-operational</a:t>
                      </a:r>
                    </a:p>
                    <a:p>
                      <a:pPr algn="ctr"/>
                      <a:endParaRPr lang="en-GB" sz="1600">
                        <a:effectLst/>
                      </a:endParaRPr>
                    </a:p>
                  </a:txBody>
                  <a:tcPr marL="68580" marR="68580" marT="0" marB="0">
                    <a:solidFill>
                      <a:schemeClr val="bg1">
                        <a:lumMod val="95000"/>
                      </a:schemeClr>
                    </a:solidFill>
                  </a:tcPr>
                </a:tc>
                <a:tc>
                  <a:txBody>
                    <a:bodyPr/>
                    <a:lstStyle/>
                    <a:p>
                      <a:pPr algn="ctr"/>
                      <a:endParaRPr lang="en-GB" sz="1600">
                        <a:effectLst/>
                      </a:endParaRPr>
                    </a:p>
                    <a:p>
                      <a:pPr algn="ctr"/>
                      <a:endParaRPr lang="en-GB" sz="1600">
                        <a:effectLst/>
                      </a:endParaRPr>
                    </a:p>
                    <a:p>
                      <a:pPr lvl="0" algn="ctr">
                        <a:buNone/>
                      </a:pPr>
                      <a:r>
                        <a:rPr lang="en-GB" sz="1600">
                          <a:effectLst/>
                        </a:rPr>
                        <a:t>2 – 7yrs </a:t>
                      </a:r>
                      <a:endParaRPr lang="en-GB" sz="1600"/>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Symbolic Thought</a:t>
                      </a:r>
                      <a:endParaRPr lang="en-GB" sz="1600"/>
                    </a:p>
                  </a:txBody>
                  <a:tcPr marL="68580" marR="68580" marT="0" marB="0">
                    <a:solidFill>
                      <a:schemeClr val="bg1">
                        <a:lumMod val="95000"/>
                      </a:schemeClr>
                    </a:solidFill>
                  </a:tcPr>
                </a:tc>
                <a:extLst>
                  <a:ext uri="{0D108BD9-81ED-4DB2-BD59-A6C34878D82A}">
                    <a16:rowId xmlns:a16="http://schemas.microsoft.com/office/drawing/2014/main" val="2339334854"/>
                  </a:ext>
                </a:extLst>
              </a:tr>
              <a:tr h="1064155">
                <a:tc>
                  <a:txBody>
                    <a:bodyPr/>
                    <a:lstStyle/>
                    <a:p>
                      <a:pPr algn="ctr"/>
                      <a:endParaRPr lang="en-GB" sz="1600">
                        <a:effectLst/>
                      </a:endParaRPr>
                    </a:p>
                    <a:p>
                      <a:pPr lvl="0" algn="ctr">
                        <a:buNone/>
                      </a:pPr>
                      <a:endParaRPr lang="en-GB" sz="1600">
                        <a:effectLst/>
                      </a:endParaRPr>
                    </a:p>
                    <a:p>
                      <a:pPr lvl="0" algn="ctr">
                        <a:buNone/>
                      </a:pPr>
                      <a:r>
                        <a:rPr lang="en-GB" sz="1600">
                          <a:effectLst/>
                        </a:rPr>
                        <a:t>Concrete Operational</a:t>
                      </a:r>
                      <a:endParaRPr lang="en-GB" sz="1600"/>
                    </a:p>
                    <a:p>
                      <a:pPr algn="ctr"/>
                      <a:endParaRPr lang="en-GB" sz="1600">
                        <a:effectLst/>
                      </a:endParaRPr>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7 – 11yrs</a:t>
                      </a:r>
                      <a:endParaRPr lang="en-GB" sz="1600"/>
                    </a:p>
                  </a:txBody>
                  <a:tcPr marL="68580" marR="68580" marT="0" marB="0">
                    <a:solidFill>
                      <a:schemeClr val="bg1">
                        <a:lumMod val="95000"/>
                      </a:schemeClr>
                    </a:solidFill>
                  </a:tcPr>
                </a:tc>
                <a:tc>
                  <a:txBody>
                    <a:bodyPr/>
                    <a:lstStyle/>
                    <a:p>
                      <a:pPr algn="ctr"/>
                      <a:endParaRPr lang="en-GB" sz="1600">
                        <a:effectLst/>
                      </a:endParaRPr>
                    </a:p>
                    <a:p>
                      <a:pPr algn="ctr"/>
                      <a:endParaRPr lang="en-GB" sz="1600">
                        <a:effectLst/>
                      </a:endParaRPr>
                    </a:p>
                    <a:p>
                      <a:pPr lvl="0" algn="ctr">
                        <a:buNone/>
                      </a:pPr>
                      <a:r>
                        <a:rPr lang="en-GB" sz="1600">
                          <a:effectLst/>
                        </a:rPr>
                        <a:t>Logical Thought</a:t>
                      </a:r>
                      <a:endParaRPr lang="en-GB" sz="1600"/>
                    </a:p>
                  </a:txBody>
                  <a:tcPr marL="68580" marR="68580" marT="0" marB="0">
                    <a:solidFill>
                      <a:schemeClr val="bg1">
                        <a:lumMod val="95000"/>
                      </a:schemeClr>
                    </a:solidFill>
                  </a:tcPr>
                </a:tc>
                <a:extLst>
                  <a:ext uri="{0D108BD9-81ED-4DB2-BD59-A6C34878D82A}">
                    <a16:rowId xmlns:a16="http://schemas.microsoft.com/office/drawing/2014/main" val="1491616469"/>
                  </a:ext>
                </a:extLst>
              </a:tr>
              <a:tr h="1064155">
                <a:tc>
                  <a:txBody>
                    <a:bodyPr/>
                    <a:lstStyle/>
                    <a:p>
                      <a:pPr algn="ctr"/>
                      <a:endParaRPr lang="en-GB" sz="1600">
                        <a:effectLst/>
                      </a:endParaRPr>
                    </a:p>
                    <a:p>
                      <a:pPr lvl="0" algn="ctr">
                        <a:buNone/>
                      </a:pPr>
                      <a:endParaRPr lang="en-GB" sz="1600">
                        <a:effectLst/>
                      </a:endParaRPr>
                    </a:p>
                    <a:p>
                      <a:pPr lvl="0" algn="ctr">
                        <a:buNone/>
                      </a:pPr>
                      <a:r>
                        <a:rPr lang="en-GB" sz="1600">
                          <a:effectLst/>
                        </a:rPr>
                        <a:t>Formal Operational</a:t>
                      </a:r>
                      <a:endParaRPr lang="en-GB" sz="1600"/>
                    </a:p>
                    <a:p>
                      <a:pPr algn="ctr"/>
                      <a:endParaRPr lang="en-GB" sz="1600">
                        <a:effectLst/>
                      </a:endParaRPr>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Adolescence – Adulthood</a:t>
                      </a:r>
                      <a:endParaRPr lang="en-GB" sz="1600"/>
                    </a:p>
                  </a:txBody>
                  <a:tcPr marL="68580" marR="68580" marT="0" marB="0">
                    <a:solidFill>
                      <a:schemeClr val="bg1">
                        <a:lumMod val="95000"/>
                      </a:schemeClr>
                    </a:solidFill>
                  </a:tcPr>
                </a:tc>
                <a:tc>
                  <a:txBody>
                    <a:bodyPr/>
                    <a:lstStyle/>
                    <a:p>
                      <a:pPr algn="ctr"/>
                      <a:endParaRPr lang="en-GB" sz="1600">
                        <a:effectLst/>
                      </a:endParaRPr>
                    </a:p>
                    <a:p>
                      <a:pPr lvl="0" algn="ctr">
                        <a:buNone/>
                      </a:pPr>
                      <a:endParaRPr lang="en-GB" sz="1600">
                        <a:effectLst/>
                      </a:endParaRPr>
                    </a:p>
                    <a:p>
                      <a:pPr lvl="0" algn="ctr">
                        <a:buNone/>
                      </a:pPr>
                      <a:r>
                        <a:rPr lang="en-GB" sz="1600">
                          <a:effectLst/>
                        </a:rPr>
                        <a:t>Scientific Reasoning</a:t>
                      </a:r>
                      <a:endParaRPr lang="en-GB" sz="1600"/>
                    </a:p>
                    <a:p>
                      <a:pPr algn="ctr"/>
                      <a:endParaRPr lang="en-GB" sz="1600">
                        <a:effectLst/>
                      </a:endParaRPr>
                    </a:p>
                  </a:txBody>
                  <a:tcPr marL="68580" marR="68580" marT="0" marB="0">
                    <a:solidFill>
                      <a:schemeClr val="bg1">
                        <a:lumMod val="95000"/>
                      </a:schemeClr>
                    </a:solidFill>
                  </a:tcPr>
                </a:tc>
                <a:extLst>
                  <a:ext uri="{0D108BD9-81ED-4DB2-BD59-A6C34878D82A}">
                    <a16:rowId xmlns:a16="http://schemas.microsoft.com/office/drawing/2014/main" val="3677966555"/>
                  </a:ext>
                </a:extLst>
              </a:tr>
            </a:tbl>
          </a:graphicData>
        </a:graphic>
      </p:graphicFrame>
      <p:pic>
        <p:nvPicPr>
          <p:cNvPr id="6" name="Picture 6" descr="A picture containing outdoor, tree, person, grass&#10;&#10;Description automatically generated">
            <a:extLst>
              <a:ext uri="{FF2B5EF4-FFF2-40B4-BE49-F238E27FC236}">
                <a16:creationId xmlns:a16="http://schemas.microsoft.com/office/drawing/2014/main" id="{97310D2A-9C49-4760-BAC2-4FB5EF2A4EBA}"/>
              </a:ext>
            </a:extLst>
          </p:cNvPr>
          <p:cNvPicPr>
            <a:picLocks noChangeAspect="1"/>
          </p:cNvPicPr>
          <p:nvPr/>
        </p:nvPicPr>
        <p:blipFill>
          <a:blip r:embed="rId3"/>
          <a:stretch>
            <a:fillRect/>
          </a:stretch>
        </p:blipFill>
        <p:spPr>
          <a:xfrm>
            <a:off x="588068" y="1486102"/>
            <a:ext cx="2945103" cy="4427783"/>
          </a:xfrm>
          <a:prstGeom prst="rect">
            <a:avLst/>
          </a:prstGeom>
        </p:spPr>
      </p:pic>
      <p:sp>
        <p:nvSpPr>
          <p:cNvPr id="3" name="TextBox 2">
            <a:extLst>
              <a:ext uri="{FF2B5EF4-FFF2-40B4-BE49-F238E27FC236}">
                <a16:creationId xmlns:a16="http://schemas.microsoft.com/office/drawing/2014/main" id="{8BF71EE9-AB11-4901-9C2E-DC3764721BE1}"/>
              </a:ext>
            </a:extLst>
          </p:cNvPr>
          <p:cNvSpPr txBox="1"/>
          <p:nvPr/>
        </p:nvSpPr>
        <p:spPr>
          <a:xfrm>
            <a:off x="488619" y="6197931"/>
            <a:ext cx="9121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t>Ryan Green</a:t>
            </a:r>
            <a:endParaRPr lang="en-US" sz="1200">
              <a:cs typeface="Calibri"/>
            </a:endParaRPr>
          </a:p>
        </p:txBody>
      </p:sp>
    </p:spTree>
    <p:extLst>
      <p:ext uri="{BB962C8B-B14F-4D97-AF65-F5344CB8AC3E}">
        <p14:creationId xmlns:p14="http://schemas.microsoft.com/office/powerpoint/2010/main" val="2604820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9C8DB41-78EF-4E1A-BBFE-42CAB8CBC53B}"/>
              </a:ext>
            </a:extLst>
          </p:cNvPr>
          <p:cNvPicPr>
            <a:picLocks noChangeAspect="1"/>
          </p:cNvPicPr>
          <p:nvPr/>
        </p:nvPicPr>
        <p:blipFill rotWithShape="1">
          <a:blip r:embed="rId3">
            <a:alphaModFix amt="35000"/>
          </a:blip>
          <a:srcRect t="3691" r="-2" b="11912"/>
          <a:stretch/>
        </p:blipFill>
        <p:spPr>
          <a:xfrm>
            <a:off x="20" y="10"/>
            <a:ext cx="12191980" cy="6857990"/>
          </a:xfrm>
          <a:prstGeom prst="rect">
            <a:avLst/>
          </a:prstGeom>
        </p:spPr>
      </p:pic>
      <p:sp>
        <p:nvSpPr>
          <p:cNvPr id="2" name="Title 1">
            <a:extLst>
              <a:ext uri="{FF2B5EF4-FFF2-40B4-BE49-F238E27FC236}">
                <a16:creationId xmlns:a16="http://schemas.microsoft.com/office/drawing/2014/main" id="{25817D30-D36F-42EC-B475-F9FD723867A5}"/>
              </a:ext>
            </a:extLst>
          </p:cNvPr>
          <p:cNvSpPr>
            <a:spLocks noGrp="1"/>
          </p:cNvSpPr>
          <p:nvPr>
            <p:ph type="title"/>
          </p:nvPr>
        </p:nvSpPr>
        <p:spPr>
          <a:xfrm>
            <a:off x="838200" y="365125"/>
            <a:ext cx="10515600" cy="1325563"/>
          </a:xfrm>
        </p:spPr>
        <p:txBody>
          <a:bodyPr>
            <a:normAutofit/>
          </a:bodyPr>
          <a:lstStyle/>
          <a:p>
            <a:pPr algn="ctr"/>
            <a:r>
              <a:rPr lang="en-GB" b="1" u="sng">
                <a:solidFill>
                  <a:srgbClr val="FFFFFF"/>
                </a:solidFill>
                <a:cs typeface="Calibri Light"/>
              </a:rPr>
              <a:t>How Piaget's Theories Can Be Used to Develop Skills &amp; Learning</a:t>
            </a:r>
            <a:endParaRPr lang="en-US"/>
          </a:p>
        </p:txBody>
      </p:sp>
      <p:graphicFrame>
        <p:nvGraphicFramePr>
          <p:cNvPr id="5" name="Content Placeholder 2">
            <a:extLst>
              <a:ext uri="{FF2B5EF4-FFF2-40B4-BE49-F238E27FC236}">
                <a16:creationId xmlns:a16="http://schemas.microsoft.com/office/drawing/2014/main" id="{5922EFEA-D483-49BD-8720-C568A3A3BACE}"/>
              </a:ext>
            </a:extLst>
          </p:cNvPr>
          <p:cNvGraphicFramePr>
            <a:graphicFrameLocks noGrp="1"/>
          </p:cNvGraphicFramePr>
          <p:nvPr>
            <p:ph idx="1"/>
            <p:extLst>
              <p:ext uri="{D42A27DB-BD31-4B8C-83A1-F6EECF244321}">
                <p14:modId xmlns:p14="http://schemas.microsoft.com/office/powerpoint/2010/main" val="18306451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TextBox 17">
            <a:extLst>
              <a:ext uri="{FF2B5EF4-FFF2-40B4-BE49-F238E27FC236}">
                <a16:creationId xmlns:a16="http://schemas.microsoft.com/office/drawing/2014/main" id="{7BA9A7F4-04B7-4029-B631-8BF35712D3B6}"/>
              </a:ext>
            </a:extLst>
          </p:cNvPr>
          <p:cNvSpPr txBox="1"/>
          <p:nvPr/>
        </p:nvSpPr>
        <p:spPr>
          <a:xfrm>
            <a:off x="124679" y="6442453"/>
            <a:ext cx="9121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13456662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267E5-9685-48C3-8A7D-0CA6156722DF}"/>
              </a:ext>
            </a:extLst>
          </p:cNvPr>
          <p:cNvSpPr>
            <a:spLocks noGrp="1"/>
          </p:cNvSpPr>
          <p:nvPr>
            <p:ph type="title"/>
          </p:nvPr>
        </p:nvSpPr>
        <p:spPr>
          <a:xfrm>
            <a:off x="762001" y="803325"/>
            <a:ext cx="5314536" cy="1325563"/>
          </a:xfrm>
        </p:spPr>
        <p:txBody>
          <a:bodyPr>
            <a:normAutofit/>
          </a:bodyPr>
          <a:lstStyle/>
          <a:p>
            <a:r>
              <a:rPr lang="en-GB" sz="3700" u="sng">
                <a:cs typeface="Calibri Light"/>
              </a:rPr>
              <a:t>Using Vygotsky's theory to develop skills and learning</a:t>
            </a:r>
          </a:p>
        </p:txBody>
      </p:sp>
      <p:sp>
        <p:nvSpPr>
          <p:cNvPr id="3" name="Content Placeholder 2">
            <a:extLst>
              <a:ext uri="{FF2B5EF4-FFF2-40B4-BE49-F238E27FC236}">
                <a16:creationId xmlns:a16="http://schemas.microsoft.com/office/drawing/2014/main" id="{E3B9D8FA-AA54-4DC1-8E58-90B87639D183}"/>
              </a:ext>
            </a:extLst>
          </p:cNvPr>
          <p:cNvSpPr>
            <a:spLocks noGrp="1"/>
          </p:cNvSpPr>
          <p:nvPr>
            <p:ph idx="1"/>
          </p:nvPr>
        </p:nvSpPr>
        <p:spPr>
          <a:xfrm>
            <a:off x="762000" y="2120867"/>
            <a:ext cx="5328920" cy="3577203"/>
          </a:xfrm>
        </p:spPr>
        <p:txBody>
          <a:bodyPr vert="horz" lIns="91440" tIns="45720" rIns="91440" bIns="45720" rtlCol="0" anchor="t">
            <a:noAutofit/>
          </a:bodyPr>
          <a:lstStyle/>
          <a:p>
            <a:pPr marL="342900" indent="-342900"/>
            <a:r>
              <a:rPr lang="en-GB" sz="1200">
                <a:cs typeface="Calibri"/>
              </a:rPr>
              <a:t>F</a:t>
            </a:r>
            <a:r>
              <a:rPr lang="en-GB" sz="1400">
                <a:cs typeface="Calibri"/>
              </a:rPr>
              <a:t>oundation phase education – Key to learning Curriculum.</a:t>
            </a:r>
            <a:endParaRPr lang="en-US" sz="1400">
              <a:cs typeface="Calibri" panose="020F0502020204030204"/>
            </a:endParaRPr>
          </a:p>
          <a:p>
            <a:pPr marL="342900" indent="-342900"/>
            <a:r>
              <a:rPr lang="en-GB" sz="1400">
                <a:cs typeface="Calibri"/>
              </a:rPr>
              <a:t>"To Help children develop communicative, self-regulative and cognitive abilities." (Dolya, 2010) </a:t>
            </a:r>
          </a:p>
          <a:p>
            <a:pPr marL="342900" indent="-342900"/>
            <a:r>
              <a:rPr lang="en-GB" sz="1400">
                <a:cs typeface="Calibri"/>
              </a:rPr>
              <a:t>12 programmes - "freeze game", "</a:t>
            </a:r>
            <a:r>
              <a:rPr lang="en-GB" sz="1400" err="1">
                <a:cs typeface="Calibri"/>
              </a:rPr>
              <a:t>artographics</a:t>
            </a:r>
            <a:r>
              <a:rPr lang="en-GB" sz="1400">
                <a:cs typeface="Calibri"/>
              </a:rPr>
              <a:t>" and "buttons for buttonholes". (Dolya, 2010)</a:t>
            </a:r>
          </a:p>
          <a:p>
            <a:pPr marL="342900" indent="-342900"/>
            <a:r>
              <a:rPr lang="en-GB" sz="1400">
                <a:cs typeface="Calibri"/>
              </a:rPr>
              <a:t>The contribution from the teacher to enhance the learning of students.</a:t>
            </a:r>
          </a:p>
          <a:p>
            <a:pPr marL="342900" indent="-342900"/>
            <a:endParaRPr lang="en-GB" sz="1400">
              <a:cs typeface="Calibri"/>
            </a:endParaRPr>
          </a:p>
          <a:p>
            <a:pPr marL="342900" indent="-342900"/>
            <a:r>
              <a:rPr lang="en-GB" sz="1400">
                <a:cs typeface="Calibri"/>
              </a:rPr>
              <a:t>At ages 3-6 learners and the influence of social interaction and play. (Karpov, 2005)  </a:t>
            </a:r>
          </a:p>
          <a:p>
            <a:pPr marL="342900" indent="-342900"/>
            <a:r>
              <a:rPr lang="en-GB" sz="1400">
                <a:cs typeface="Calibri"/>
              </a:rPr>
              <a:t>Pretend play, through dressing up as firemen, policemen or other occupations.</a:t>
            </a:r>
          </a:p>
          <a:p>
            <a:pPr marL="342900" indent="-342900"/>
            <a:endParaRPr lang="en-GB" sz="1400">
              <a:cs typeface="Calibri"/>
            </a:endParaRPr>
          </a:p>
          <a:p>
            <a:pPr marL="342900" indent="-342900"/>
            <a:r>
              <a:rPr lang="en-GB" sz="1400">
                <a:cs typeface="Calibri"/>
              </a:rPr>
              <a:t>Criticisms of Vygotsky's theory with thoughts of it being "weak and unclear" (</a:t>
            </a:r>
            <a:r>
              <a:rPr lang="en-GB" sz="1400" err="1">
                <a:cs typeface="Calibri"/>
              </a:rPr>
              <a:t>Luntley</a:t>
            </a:r>
            <a:r>
              <a:rPr lang="en-GB" sz="1400">
                <a:cs typeface="Calibri"/>
              </a:rPr>
              <a:t>, 2017).</a:t>
            </a:r>
          </a:p>
          <a:p>
            <a:pPr marL="342900" indent="-342900"/>
            <a:r>
              <a:rPr lang="en-GB" sz="1400">
                <a:cs typeface="Calibri"/>
              </a:rPr>
              <a:t>Creation of a continuous question loop, who gained knowledge to educate others first?</a:t>
            </a:r>
          </a:p>
          <a:p>
            <a:endParaRPr lang="en-GB" sz="1200">
              <a:cs typeface="Calibri"/>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6DDADFCC-9534-4514-9A01-175C45D6F99F}"/>
              </a:ext>
            </a:extLst>
          </p:cNvPr>
          <p:cNvPicPr>
            <a:picLocks noChangeAspect="1"/>
          </p:cNvPicPr>
          <p:nvPr/>
        </p:nvPicPr>
        <p:blipFill rotWithShape="1">
          <a:blip r:embed="rId3"/>
          <a:srcRect l="22848" r="1073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0C44F0F7-CB0B-4017-AA82-389819E40FDE}"/>
              </a:ext>
            </a:extLst>
          </p:cNvPr>
          <p:cNvSpPr txBox="1"/>
          <p:nvPr/>
        </p:nvSpPr>
        <p:spPr>
          <a:xfrm>
            <a:off x="6750141" y="5089444"/>
            <a:ext cx="5441859" cy="56549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(Discover Learning Childhood EDU, 2019)</a:t>
            </a:r>
          </a:p>
        </p:txBody>
      </p:sp>
      <p:sp>
        <p:nvSpPr>
          <p:cNvPr id="6" name="TextBox 5">
            <a:extLst>
              <a:ext uri="{FF2B5EF4-FFF2-40B4-BE49-F238E27FC236}">
                <a16:creationId xmlns:a16="http://schemas.microsoft.com/office/drawing/2014/main" id="{C1EF8442-E3BA-47CE-A534-C8C504F4222A}"/>
              </a:ext>
            </a:extLst>
          </p:cNvPr>
          <p:cNvSpPr txBox="1"/>
          <p:nvPr/>
        </p:nvSpPr>
        <p:spPr>
          <a:xfrm>
            <a:off x="10087155"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Declan Milton-Harris</a:t>
            </a:r>
          </a:p>
        </p:txBody>
      </p:sp>
    </p:spTree>
    <p:extLst>
      <p:ext uri="{BB962C8B-B14F-4D97-AF65-F5344CB8AC3E}">
        <p14:creationId xmlns:p14="http://schemas.microsoft.com/office/powerpoint/2010/main" val="214937294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C02D-A68E-4A3A-BB6A-0803D873C834}"/>
              </a:ext>
            </a:extLst>
          </p:cNvPr>
          <p:cNvSpPr>
            <a:spLocks noGrp="1"/>
          </p:cNvSpPr>
          <p:nvPr>
            <p:ph type="title"/>
          </p:nvPr>
        </p:nvSpPr>
        <p:spPr>
          <a:xfrm>
            <a:off x="6417733" y="490537"/>
            <a:ext cx="5291663" cy="1628775"/>
          </a:xfrm>
        </p:spPr>
        <p:txBody>
          <a:bodyPr anchor="b">
            <a:normAutofit/>
          </a:bodyPr>
          <a:lstStyle/>
          <a:p>
            <a:r>
              <a:rPr lang="en-US" sz="3700">
                <a:cs typeface="Calibri Light"/>
              </a:rPr>
              <a:t>Using </a:t>
            </a:r>
            <a:r>
              <a:rPr lang="en-GB" sz="3700">
                <a:cs typeface="Calibri Light"/>
              </a:rPr>
              <a:t>Montessori</a:t>
            </a:r>
            <a:r>
              <a:rPr lang="en-US" sz="3700">
                <a:cs typeface="Calibri Light"/>
              </a:rPr>
              <a:t>’s theory to develop skills and learning</a:t>
            </a:r>
            <a:endParaRPr lang="en-GB" sz="3700"/>
          </a:p>
        </p:txBody>
      </p:sp>
      <p:pic>
        <p:nvPicPr>
          <p:cNvPr id="11" name="Picture 11" descr="A picture containing person, indoor, child, baby&#10;&#10;Description automatically generated">
            <a:extLst>
              <a:ext uri="{FF2B5EF4-FFF2-40B4-BE49-F238E27FC236}">
                <a16:creationId xmlns:a16="http://schemas.microsoft.com/office/drawing/2014/main" id="{6F0AB2A8-F816-440B-85FB-EF724703122B}"/>
              </a:ext>
            </a:extLst>
          </p:cNvPr>
          <p:cNvPicPr>
            <a:picLocks noChangeAspect="1"/>
          </p:cNvPicPr>
          <p:nvPr/>
        </p:nvPicPr>
        <p:blipFill rotWithShape="1">
          <a:blip r:embed="rId3"/>
          <a:srcRect l="6165" r="34486"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20A025A0-F128-4DD6-87AC-67CE119D0490}"/>
              </a:ext>
            </a:extLst>
          </p:cNvPr>
          <p:cNvSpPr>
            <a:spLocks noGrp="1"/>
          </p:cNvSpPr>
          <p:nvPr>
            <p:ph idx="1"/>
          </p:nvPr>
        </p:nvSpPr>
        <p:spPr>
          <a:xfrm>
            <a:off x="6417734" y="2614612"/>
            <a:ext cx="5291663" cy="3752849"/>
          </a:xfrm>
        </p:spPr>
        <p:txBody>
          <a:bodyPr vert="horz" lIns="91440" tIns="45720" rIns="91440" bIns="45720" rtlCol="0" anchor="t">
            <a:normAutofit/>
          </a:bodyPr>
          <a:lstStyle/>
          <a:p>
            <a:r>
              <a:rPr lang="en-GB" sz="1500">
                <a:cs typeface="Calibri"/>
              </a:rPr>
              <a:t>Having limited but wholly educational objects and materials are said by </a:t>
            </a:r>
            <a:r>
              <a:rPr lang="en-GB" sz="1500">
                <a:ea typeface="+mn-lt"/>
                <a:cs typeface="+mn-lt"/>
              </a:rPr>
              <a:t>(</a:t>
            </a:r>
            <a:r>
              <a:rPr lang="en-GB" sz="1500" err="1">
                <a:ea typeface="+mn-lt"/>
                <a:cs typeface="+mn-lt"/>
              </a:rPr>
              <a:t>Feez</a:t>
            </a:r>
            <a:r>
              <a:rPr lang="en-GB" sz="1500">
                <a:ea typeface="+mn-lt"/>
                <a:cs typeface="+mn-lt"/>
              </a:rPr>
              <a:t>, 2010) to be effective as children can "materialize educational knowledge from using these specific objects. </a:t>
            </a:r>
            <a:endParaRPr lang="en-US" sz="1500"/>
          </a:p>
          <a:p>
            <a:r>
              <a:rPr lang="en-GB" sz="1500">
                <a:cs typeface="Calibri"/>
              </a:rPr>
              <a:t>This is supported by (Woods, 1999) who argues</a:t>
            </a:r>
            <a:r>
              <a:rPr lang="en-US" sz="1500">
                <a:ea typeface="+mn-lt"/>
                <a:cs typeface="+mn-lt"/>
              </a:rPr>
              <a:t> that physical features, materials, organization, and climate are key features for a classroom for effective teaching. </a:t>
            </a:r>
          </a:p>
          <a:p>
            <a:r>
              <a:rPr lang="en-US" sz="1500">
                <a:cs typeface="Calibri"/>
              </a:rPr>
              <a:t>An example of educational materials supported by Montessori's theory would be wooden blocks</a:t>
            </a:r>
          </a:p>
          <a:p>
            <a:r>
              <a:rPr lang="en-US" sz="1500">
                <a:cs typeface="Calibri"/>
              </a:rPr>
              <a:t>Hand-eye coordination skills, </a:t>
            </a:r>
            <a:r>
              <a:rPr lang="en-US" sz="1500" err="1">
                <a:cs typeface="Calibri"/>
              </a:rPr>
              <a:t>socialisation</a:t>
            </a:r>
            <a:r>
              <a:rPr lang="en-US" sz="1500">
                <a:cs typeface="Calibri"/>
              </a:rPr>
              <a:t> and creativity skills are all developed through this type of learning. </a:t>
            </a:r>
          </a:p>
          <a:p>
            <a:r>
              <a:rPr lang="en-US" sz="1500">
                <a:cs typeface="Calibri"/>
              </a:rPr>
              <a:t>A criticism of this comes from (O'Donnell,2013,p.132) who argues that</a:t>
            </a:r>
            <a:r>
              <a:rPr lang="en-US" sz="1500">
                <a:ea typeface="+mn-lt"/>
                <a:cs typeface="+mn-lt"/>
              </a:rPr>
              <a:t> there is potentially not enough materials which limit a child’s resourcefulness which may affect their learning</a:t>
            </a:r>
            <a:endParaRPr lang="en-US" sz="1500">
              <a:cs typeface="Calibri"/>
            </a:endParaRPr>
          </a:p>
          <a:p>
            <a:endParaRPr lang="en-US" sz="1500">
              <a:cs typeface="Calibri"/>
            </a:endParaRPr>
          </a:p>
        </p:txBody>
      </p:sp>
      <p:sp>
        <p:nvSpPr>
          <p:cNvPr id="20" name="TextBox 19">
            <a:extLst>
              <a:ext uri="{FF2B5EF4-FFF2-40B4-BE49-F238E27FC236}">
                <a16:creationId xmlns:a16="http://schemas.microsoft.com/office/drawing/2014/main" id="{4A788FCC-E5D2-4326-A915-75B9EE16788D}"/>
              </a:ext>
            </a:extLst>
          </p:cNvPr>
          <p:cNvSpPr txBox="1"/>
          <p:nvPr/>
        </p:nvSpPr>
        <p:spPr>
          <a:xfrm>
            <a:off x="10820400" y="6493789"/>
            <a:ext cx="13741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Chloe Evans </a:t>
            </a:r>
          </a:p>
        </p:txBody>
      </p:sp>
      <p:sp>
        <p:nvSpPr>
          <p:cNvPr id="9" name="TextBox 8">
            <a:extLst>
              <a:ext uri="{FF2B5EF4-FFF2-40B4-BE49-F238E27FC236}">
                <a16:creationId xmlns:a16="http://schemas.microsoft.com/office/drawing/2014/main" id="{E7D4D3AD-02F0-45F5-B600-0E80B6DCB47D}"/>
              </a:ext>
            </a:extLst>
          </p:cNvPr>
          <p:cNvSpPr txBox="1"/>
          <p:nvPr/>
        </p:nvSpPr>
        <p:spPr>
          <a:xfrm>
            <a:off x="52467" y="6185941"/>
            <a:ext cx="62533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ea typeface="+mn-lt"/>
                <a:cs typeface="+mn-lt"/>
              </a:rPr>
              <a:t>https://www.howwemontessori.com/how-we-montessori/2019/01/importance-of-toddler-block-play.html</a:t>
            </a:r>
            <a:endParaRPr lang="en-US"/>
          </a:p>
        </p:txBody>
      </p:sp>
    </p:spTree>
    <p:extLst>
      <p:ext uri="{BB962C8B-B14F-4D97-AF65-F5344CB8AC3E}">
        <p14:creationId xmlns:p14="http://schemas.microsoft.com/office/powerpoint/2010/main" val="19019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2" descr="A picture containing indoor, floor&#10;&#10;Description automatically generated">
            <a:extLst>
              <a:ext uri="{FF2B5EF4-FFF2-40B4-BE49-F238E27FC236}">
                <a16:creationId xmlns:a16="http://schemas.microsoft.com/office/drawing/2014/main" id="{DAE059E2-55CB-42AE-B873-F3D41757BA77}"/>
              </a:ext>
            </a:extLst>
          </p:cNvPr>
          <p:cNvPicPr>
            <a:picLocks noChangeAspect="1"/>
          </p:cNvPicPr>
          <p:nvPr/>
        </p:nvPicPr>
        <p:blipFill rotWithShape="1">
          <a:blip r:embed="rId3"/>
          <a:srcRect l="19968" r="13350"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0AF2AE5B-A741-4EC9-ADE2-CA0AAC2F9563}"/>
              </a:ext>
            </a:extLst>
          </p:cNvPr>
          <p:cNvSpPr>
            <a:spLocks noGrp="1"/>
          </p:cNvSpPr>
          <p:nvPr>
            <p:ph idx="1"/>
          </p:nvPr>
        </p:nvSpPr>
        <p:spPr>
          <a:xfrm>
            <a:off x="6142915" y="178711"/>
            <a:ext cx="5566482" cy="6188750"/>
          </a:xfrm>
        </p:spPr>
        <p:txBody>
          <a:bodyPr vert="horz" lIns="91440" tIns="45720" rIns="91440" bIns="45720" rtlCol="0" anchor="t">
            <a:normAutofit/>
          </a:bodyPr>
          <a:lstStyle/>
          <a:p>
            <a:r>
              <a:rPr lang="en-US" sz="1600">
                <a:ea typeface="+mn-lt"/>
                <a:cs typeface="+mn-lt"/>
              </a:rPr>
              <a:t>Similarities can be drawn here with Vygotsky's theory as there is an emphasis on developing cognitive skills through  hands-on activities where they learn skills indirectly. </a:t>
            </a:r>
            <a:endParaRPr lang="en-US" sz="1600">
              <a:cs typeface="Calibri"/>
            </a:endParaRPr>
          </a:p>
          <a:p>
            <a:r>
              <a:rPr lang="en-US" sz="1600">
                <a:cs typeface="Calibri"/>
              </a:rPr>
              <a:t>Child- led teaching means children have the freedom to learn from their own experiences </a:t>
            </a:r>
          </a:p>
          <a:p>
            <a:r>
              <a:rPr lang="en-US" sz="1600">
                <a:cs typeface="Calibri"/>
              </a:rPr>
              <a:t>(Schneir and Schneir, 1971, pp.71-97) believes that children learn best from</a:t>
            </a:r>
            <a:r>
              <a:rPr lang="en-US" sz="1600">
                <a:ea typeface="+mn-lt"/>
                <a:cs typeface="+mn-lt"/>
              </a:rPr>
              <a:t> "an enriched and carefully planned environment” meaning that the classroom should be designed in such way that the child wants to explore and build independence. For example: shelving that’s in reach for the children.</a:t>
            </a:r>
          </a:p>
          <a:p>
            <a:endParaRPr lang="en-US" sz="1600">
              <a:ea typeface="+mn-lt"/>
              <a:cs typeface="+mn-lt"/>
            </a:endParaRPr>
          </a:p>
          <a:p>
            <a:r>
              <a:rPr lang="en-US" sz="1600">
                <a:cs typeface="Calibri"/>
              </a:rPr>
              <a:t>Mixed age classrooms encourages </a:t>
            </a:r>
            <a:r>
              <a:rPr lang="en-US" sz="1600" err="1">
                <a:cs typeface="Calibri"/>
              </a:rPr>
              <a:t>socialisation</a:t>
            </a:r>
            <a:r>
              <a:rPr lang="en-US" sz="1600">
                <a:cs typeface="Calibri"/>
              </a:rPr>
              <a:t>. Older children build on leadership skills by helping the younger children whilst younger children have a stronger sense of belonging</a:t>
            </a:r>
          </a:p>
          <a:p>
            <a:r>
              <a:rPr lang="en-US" sz="1600">
                <a:cs typeface="Calibri"/>
              </a:rPr>
              <a:t>(Little, 2001) argues that mixed age classrooms aren't effective because there is too much pressure put on teachers with the extra planning and </a:t>
            </a:r>
            <a:r>
              <a:rPr lang="en-US" sz="1600" err="1">
                <a:cs typeface="Calibri"/>
              </a:rPr>
              <a:t>organistation</a:t>
            </a:r>
            <a:r>
              <a:rPr lang="en-US" sz="1600">
                <a:cs typeface="Calibri"/>
              </a:rPr>
              <a:t> that is needed.</a:t>
            </a:r>
          </a:p>
          <a:p>
            <a:r>
              <a:rPr lang="en-US" sz="1600">
                <a:cs typeface="Calibri"/>
              </a:rPr>
              <a:t>Karen Disney (2020) supports mixed age classrooms arguing that it develops skills in a more natural environment. </a:t>
            </a:r>
          </a:p>
        </p:txBody>
      </p:sp>
      <p:sp>
        <p:nvSpPr>
          <p:cNvPr id="4" name="TextBox 3">
            <a:extLst>
              <a:ext uri="{FF2B5EF4-FFF2-40B4-BE49-F238E27FC236}">
                <a16:creationId xmlns:a16="http://schemas.microsoft.com/office/drawing/2014/main" id="{D9D79C7D-370A-46F7-BCE0-570D0CA4C4E8}"/>
              </a:ext>
            </a:extLst>
          </p:cNvPr>
          <p:cNvSpPr txBox="1"/>
          <p:nvPr/>
        </p:nvSpPr>
        <p:spPr>
          <a:xfrm>
            <a:off x="10820400" y="6493789"/>
            <a:ext cx="13096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Chloe Evans</a:t>
            </a:r>
          </a:p>
        </p:txBody>
      </p:sp>
      <p:sp>
        <p:nvSpPr>
          <p:cNvPr id="9" name="TextBox 8">
            <a:extLst>
              <a:ext uri="{FF2B5EF4-FFF2-40B4-BE49-F238E27FC236}">
                <a16:creationId xmlns:a16="http://schemas.microsoft.com/office/drawing/2014/main" id="{3206B05E-14DC-4FB8-82D7-62F491E47634}"/>
              </a:ext>
            </a:extLst>
          </p:cNvPr>
          <p:cNvSpPr txBox="1"/>
          <p:nvPr/>
        </p:nvSpPr>
        <p:spPr>
          <a:xfrm>
            <a:off x="89941" y="6485744"/>
            <a:ext cx="4579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https://www.missymontessori.com/blog</a:t>
            </a:r>
          </a:p>
        </p:txBody>
      </p:sp>
    </p:spTree>
    <p:extLst>
      <p:ext uri="{BB962C8B-B14F-4D97-AF65-F5344CB8AC3E}">
        <p14:creationId xmlns:p14="http://schemas.microsoft.com/office/powerpoint/2010/main" val="868624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C7B08C23-DF29-4E33-9AD9-5CF7387E05F8}"/>
              </a:ext>
            </a:extLst>
          </p:cNvPr>
          <p:cNvPicPr>
            <a:picLocks noChangeAspect="1"/>
          </p:cNvPicPr>
          <p:nvPr/>
        </p:nvPicPr>
        <p:blipFill>
          <a:blip r:embed="rId3"/>
          <a:stretch>
            <a:fillRect/>
          </a:stretch>
        </p:blipFill>
        <p:spPr>
          <a:xfrm>
            <a:off x="6437245" y="171783"/>
            <a:ext cx="4776922" cy="4464497"/>
          </a:xfrm>
          <a:prstGeom prst="rect">
            <a:avLst/>
          </a:prstGeom>
        </p:spPr>
      </p:pic>
      <p:sp>
        <p:nvSpPr>
          <p:cNvPr id="2" name="Title 1">
            <a:extLst>
              <a:ext uri="{FF2B5EF4-FFF2-40B4-BE49-F238E27FC236}">
                <a16:creationId xmlns:a16="http://schemas.microsoft.com/office/drawing/2014/main" id="{9A4BBFCB-5B71-4C97-913E-0A0ECCA9933C}"/>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Planning Learning with Piaget's Theory. </a:t>
            </a:r>
          </a:p>
        </p:txBody>
      </p:sp>
      <p:pic>
        <p:nvPicPr>
          <p:cNvPr id="10" name="Picture 10">
            <a:extLst>
              <a:ext uri="{FF2B5EF4-FFF2-40B4-BE49-F238E27FC236}">
                <a16:creationId xmlns:a16="http://schemas.microsoft.com/office/drawing/2014/main" id="{1DDF2CB0-E296-4CFA-B1C0-1595651C3DB1}"/>
              </a:ext>
            </a:extLst>
          </p:cNvPr>
          <p:cNvPicPr>
            <a:picLocks noChangeAspect="1"/>
          </p:cNvPicPr>
          <p:nvPr/>
        </p:nvPicPr>
        <p:blipFill>
          <a:blip r:embed="rId4"/>
          <a:stretch>
            <a:fillRect/>
          </a:stretch>
        </p:blipFill>
        <p:spPr>
          <a:xfrm>
            <a:off x="6435576" y="4637153"/>
            <a:ext cx="4583805" cy="2182260"/>
          </a:xfrm>
          <a:prstGeom prst="rect">
            <a:avLst/>
          </a:prstGeom>
        </p:spPr>
      </p:pic>
      <p:sp>
        <p:nvSpPr>
          <p:cNvPr id="4" name="TextBox 3">
            <a:extLst>
              <a:ext uri="{FF2B5EF4-FFF2-40B4-BE49-F238E27FC236}">
                <a16:creationId xmlns:a16="http://schemas.microsoft.com/office/drawing/2014/main" id="{C84581AB-4CD9-4695-B4B6-06355C6E7388}"/>
              </a:ext>
            </a:extLst>
          </p:cNvPr>
          <p:cNvSpPr txBox="1"/>
          <p:nvPr/>
        </p:nvSpPr>
        <p:spPr>
          <a:xfrm>
            <a:off x="33694" y="6482259"/>
            <a:ext cx="9121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122375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A picture containing person, indoor, group, soup&#10;&#10;Description automatically generated">
            <a:extLst>
              <a:ext uri="{FF2B5EF4-FFF2-40B4-BE49-F238E27FC236}">
                <a16:creationId xmlns:a16="http://schemas.microsoft.com/office/drawing/2014/main" id="{B16E548B-E249-4755-8F90-65C56A0DE2E6}"/>
              </a:ext>
            </a:extLst>
          </p:cNvPr>
          <p:cNvPicPr>
            <a:picLocks noChangeAspect="1"/>
          </p:cNvPicPr>
          <p:nvPr/>
        </p:nvPicPr>
        <p:blipFill rotWithShape="1">
          <a:blip r:embed="rId3"/>
          <a:srcRect l="12253" r="25907"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5" name="Freeform: Shape 14">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Freeform: Shape 16">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C061E7-476E-4A7A-8B7F-D0A6C6553C84}"/>
              </a:ext>
            </a:extLst>
          </p:cNvPr>
          <p:cNvSpPr>
            <a:spLocks noGrp="1"/>
          </p:cNvSpPr>
          <p:nvPr>
            <p:ph type="title"/>
          </p:nvPr>
        </p:nvSpPr>
        <p:spPr>
          <a:xfrm>
            <a:off x="732786" y="447383"/>
            <a:ext cx="4782458" cy="1325563"/>
          </a:xfrm>
        </p:spPr>
        <p:txBody>
          <a:bodyPr>
            <a:normAutofit/>
          </a:bodyPr>
          <a:lstStyle/>
          <a:p>
            <a:r>
              <a:rPr lang="en-GB" sz="3700" u="sng">
                <a:cs typeface="Calibri Light"/>
              </a:rPr>
              <a:t>Planning Learning with Vygotsky's theory</a:t>
            </a:r>
          </a:p>
        </p:txBody>
      </p:sp>
      <p:sp>
        <p:nvSpPr>
          <p:cNvPr id="3" name="Content Placeholder 2">
            <a:extLst>
              <a:ext uri="{FF2B5EF4-FFF2-40B4-BE49-F238E27FC236}">
                <a16:creationId xmlns:a16="http://schemas.microsoft.com/office/drawing/2014/main" id="{537EAAF1-2934-4F0A-A0B3-ABCB66E18F90}"/>
              </a:ext>
            </a:extLst>
          </p:cNvPr>
          <p:cNvSpPr>
            <a:spLocks noGrp="1"/>
          </p:cNvSpPr>
          <p:nvPr>
            <p:ph idx="1"/>
          </p:nvPr>
        </p:nvSpPr>
        <p:spPr>
          <a:xfrm>
            <a:off x="660898" y="1923076"/>
            <a:ext cx="4782458" cy="3181684"/>
          </a:xfrm>
        </p:spPr>
        <p:txBody>
          <a:bodyPr vert="horz" lIns="91440" tIns="45720" rIns="91440" bIns="45720" rtlCol="0" anchor="t">
            <a:noAutofit/>
          </a:bodyPr>
          <a:lstStyle/>
          <a:p>
            <a:pPr>
              <a:buFont typeface="Arial"/>
            </a:pPr>
            <a:r>
              <a:rPr lang="en-GB" sz="1400">
                <a:cs typeface="Calibri"/>
              </a:rPr>
              <a:t>Estyn (2009) created a document of case studies to encourage a more detailed delivery of education to foundation phase pupils aged 3-7.</a:t>
            </a:r>
            <a:endParaRPr lang="en-US" sz="1400">
              <a:cs typeface="Calibri" panose="020F0502020204030204"/>
            </a:endParaRPr>
          </a:p>
          <a:p>
            <a:pPr>
              <a:buFont typeface="Arial"/>
            </a:pPr>
            <a:r>
              <a:rPr lang="en-GB" sz="1400">
                <a:cs typeface="Calibri"/>
              </a:rPr>
              <a:t>Examples include using areas of learning within the class.</a:t>
            </a:r>
          </a:p>
          <a:p>
            <a:pPr>
              <a:buFont typeface="Arial"/>
            </a:pPr>
            <a:r>
              <a:rPr lang="en-GB" sz="1400">
                <a:cs typeface="Calibri"/>
              </a:rPr>
              <a:t>Further development of skills with the influence of the teacher to promote their educational evolution.</a:t>
            </a:r>
          </a:p>
          <a:p>
            <a:pPr>
              <a:buFont typeface="Arial"/>
            </a:pPr>
            <a:endParaRPr lang="en-GB" sz="1400">
              <a:cs typeface="Calibri"/>
            </a:endParaRPr>
          </a:p>
          <a:p>
            <a:pPr>
              <a:buFont typeface="Arial"/>
            </a:pPr>
            <a:r>
              <a:rPr lang="en-GB" sz="1400">
                <a:cs typeface="Calibri"/>
              </a:rPr>
              <a:t>Using Vygotsky's theory as a universal tool to learn through "CHAT, Cultural-Historical Activity Theory". (Roth and Lee, 2007).</a:t>
            </a:r>
          </a:p>
          <a:p>
            <a:pPr>
              <a:buFont typeface="Arial"/>
            </a:pPr>
            <a:r>
              <a:rPr lang="en-GB" sz="1400">
                <a:cs typeface="Calibri"/>
              </a:rPr>
              <a:t>More kinaesthetic learning, for example; marbles or puppets. </a:t>
            </a:r>
          </a:p>
          <a:p>
            <a:pPr>
              <a:buFont typeface="Arial"/>
            </a:pPr>
            <a:endParaRPr lang="en-GB" sz="1400">
              <a:cs typeface="Calibri"/>
            </a:endParaRPr>
          </a:p>
          <a:p>
            <a:pPr>
              <a:buFont typeface="Arial"/>
            </a:pPr>
            <a:r>
              <a:rPr lang="en-GB" sz="1400">
                <a:cs typeface="Calibri"/>
              </a:rPr>
              <a:t>The increased struggle of the building an education for learners through children increasing in diversity. (</a:t>
            </a:r>
            <a:r>
              <a:rPr lang="en-GB" sz="1400" err="1">
                <a:cs typeface="Calibri"/>
              </a:rPr>
              <a:t>Eun</a:t>
            </a:r>
            <a:r>
              <a:rPr lang="en-GB" sz="1400">
                <a:cs typeface="Calibri"/>
              </a:rPr>
              <a:t>, 2011).</a:t>
            </a:r>
          </a:p>
          <a:p>
            <a:pPr>
              <a:buFont typeface="Arial"/>
            </a:pPr>
            <a:r>
              <a:rPr lang="en-GB" sz="1400">
                <a:cs typeface="Calibri"/>
              </a:rPr>
              <a:t>Cognition of learners begins to plateau, due to the lack of education for practitioners.</a:t>
            </a:r>
          </a:p>
        </p:txBody>
      </p:sp>
      <p:sp>
        <p:nvSpPr>
          <p:cNvPr id="5" name="TextBox 4">
            <a:extLst>
              <a:ext uri="{FF2B5EF4-FFF2-40B4-BE49-F238E27FC236}">
                <a16:creationId xmlns:a16="http://schemas.microsoft.com/office/drawing/2014/main" id="{BE2BCF41-7246-4376-AB0C-AF62AEEAC38D}"/>
              </a:ext>
            </a:extLst>
          </p:cNvPr>
          <p:cNvSpPr txBox="1"/>
          <p:nvPr/>
        </p:nvSpPr>
        <p:spPr>
          <a:xfrm>
            <a:off x="5182104" y="6172201"/>
            <a:ext cx="7009896"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(Crupper, 2013)</a:t>
            </a:r>
          </a:p>
        </p:txBody>
      </p:sp>
      <p:sp>
        <p:nvSpPr>
          <p:cNvPr id="6" name="TextBox 5">
            <a:extLst>
              <a:ext uri="{FF2B5EF4-FFF2-40B4-BE49-F238E27FC236}">
                <a16:creationId xmlns:a16="http://schemas.microsoft.com/office/drawing/2014/main" id="{1B8E768E-C906-4819-9389-9BF103B76898}"/>
              </a:ext>
            </a:extLst>
          </p:cNvPr>
          <p:cNvSpPr txBox="1"/>
          <p:nvPr/>
        </p:nvSpPr>
        <p:spPr>
          <a:xfrm>
            <a:off x="-5751"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Declan Milton-Harris</a:t>
            </a:r>
          </a:p>
        </p:txBody>
      </p:sp>
    </p:spTree>
    <p:extLst>
      <p:ext uri="{BB962C8B-B14F-4D97-AF65-F5344CB8AC3E}">
        <p14:creationId xmlns:p14="http://schemas.microsoft.com/office/powerpoint/2010/main" val="331500508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DE46-A001-422E-A225-86D4DFA7E69B}"/>
              </a:ext>
            </a:extLst>
          </p:cNvPr>
          <p:cNvSpPr>
            <a:spLocks noGrp="1"/>
          </p:cNvSpPr>
          <p:nvPr>
            <p:ph type="title"/>
          </p:nvPr>
        </p:nvSpPr>
        <p:spPr>
          <a:xfrm>
            <a:off x="5955536" y="3356"/>
            <a:ext cx="5966220" cy="1079136"/>
          </a:xfrm>
        </p:spPr>
        <p:txBody>
          <a:bodyPr anchor="b">
            <a:normAutofit/>
          </a:bodyPr>
          <a:lstStyle/>
          <a:p>
            <a:pPr algn="ctr"/>
            <a:r>
              <a:rPr lang="en-US" sz="2800" u="sng">
                <a:cs typeface="Calibri Light"/>
              </a:rPr>
              <a:t>Planning learning with </a:t>
            </a:r>
            <a:r>
              <a:rPr lang="en-GB" sz="2800" u="sng">
                <a:cs typeface="Calibri Light"/>
              </a:rPr>
              <a:t>Montessori</a:t>
            </a:r>
            <a:r>
              <a:rPr lang="en-US" sz="2800" u="sng">
                <a:cs typeface="Calibri Light"/>
              </a:rPr>
              <a:t>’s theory</a:t>
            </a:r>
            <a:endParaRPr lang="en-GB" sz="2800" u="sng">
              <a:cs typeface="Calibri Light" panose="020F0302020204030204"/>
            </a:endParaRPr>
          </a:p>
        </p:txBody>
      </p:sp>
      <p:pic>
        <p:nvPicPr>
          <p:cNvPr id="5" name="Picture 5" descr="A picture containing cluttered&#10;&#10;Description automatically generated">
            <a:extLst>
              <a:ext uri="{FF2B5EF4-FFF2-40B4-BE49-F238E27FC236}">
                <a16:creationId xmlns:a16="http://schemas.microsoft.com/office/drawing/2014/main" id="{41F31227-A6E2-41FE-B221-C80728855766}"/>
              </a:ext>
            </a:extLst>
          </p:cNvPr>
          <p:cNvPicPr>
            <a:picLocks noChangeAspect="1"/>
          </p:cNvPicPr>
          <p:nvPr/>
        </p:nvPicPr>
        <p:blipFill rotWithShape="1">
          <a:blip r:embed="rId3"/>
          <a:srcRect l="18900" r="14419"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0D9DB92-A6FA-4DB1-93AB-C7AD5DC790BB}"/>
              </a:ext>
            </a:extLst>
          </p:cNvPr>
          <p:cNvSpPr>
            <a:spLocks noGrp="1"/>
          </p:cNvSpPr>
          <p:nvPr>
            <p:ph idx="1"/>
          </p:nvPr>
        </p:nvSpPr>
        <p:spPr>
          <a:xfrm>
            <a:off x="6292816" y="1190546"/>
            <a:ext cx="5628942" cy="5776521"/>
          </a:xfrm>
        </p:spPr>
        <p:txBody>
          <a:bodyPr vert="horz" lIns="91440" tIns="45720" rIns="91440" bIns="45720" rtlCol="0" anchor="t">
            <a:noAutofit/>
          </a:bodyPr>
          <a:lstStyle/>
          <a:p>
            <a:r>
              <a:rPr lang="en-GB" sz="1800" baseline="30000">
                <a:cs typeface="Calibri" panose="020F0502020204030204"/>
              </a:rPr>
              <a:t>'Prepared environment' - The classroom should be engaging for children where they are able to access all learning materials easily. The classroom should be simplistic in its decoration to avoid distractions. Rea (2014) finds that heavily decorated rooms can distract from learning and that children focus best with fewer visual displays on the walls</a:t>
            </a:r>
          </a:p>
          <a:p>
            <a:r>
              <a:rPr lang="en-GB" sz="1800" baseline="30000">
                <a:cs typeface="Calibri" panose="020F0502020204030204"/>
              </a:rPr>
              <a:t>To support free movement there should be lots of space at tables and on the floor. This is supported by the Reggio- Emilia approach which designs its classrooms to encourage hands-on learning in open space for uninterrupted independent learning, </a:t>
            </a:r>
          </a:p>
          <a:p>
            <a:r>
              <a:rPr lang="en-GB" sz="1800" baseline="30000">
                <a:ea typeface="+mn-lt"/>
                <a:cs typeface="+mn-lt"/>
              </a:rPr>
              <a:t>To have an effectively prepared environment is vital according to (Gillet, 1969) it “is necessary for the formation of children's intelligence”.</a:t>
            </a:r>
          </a:p>
          <a:p>
            <a:r>
              <a:rPr lang="en-GB" sz="1800" baseline="30000">
                <a:ea typeface="+mn-lt"/>
                <a:cs typeface="+mn-lt"/>
              </a:rPr>
              <a:t>(Isaacs, 2012, p.53) finds that one feature of Montessori's theory allows children to learn new skills through "scaffolding". This is the breaking down of information into smaller, more manageable pieces so that a child can learn in stages. Montessori's theory allows for teachers or peers to assist with this by asking questions, using props or through demonstration.  </a:t>
            </a:r>
          </a:p>
          <a:p>
            <a:r>
              <a:rPr lang="en-GB" sz="1800" baseline="30000">
                <a:cs typeface="Calibri" panose="020F0502020204030204"/>
              </a:rPr>
              <a:t>Lessons should have uninterrupted blocks of work time - This is to help with concentration. This idea differs from the current teaching framework whereby the teacher may stop a lesson after an hour to move onto a different subject. </a:t>
            </a:r>
          </a:p>
        </p:txBody>
      </p:sp>
      <p:sp>
        <p:nvSpPr>
          <p:cNvPr id="4" name="TextBox 3">
            <a:extLst>
              <a:ext uri="{FF2B5EF4-FFF2-40B4-BE49-F238E27FC236}">
                <a16:creationId xmlns:a16="http://schemas.microsoft.com/office/drawing/2014/main" id="{FFCFB808-BAE7-45D1-AF7F-09374AD240BA}"/>
              </a:ext>
            </a:extLst>
          </p:cNvPr>
          <p:cNvSpPr txBox="1"/>
          <p:nvPr/>
        </p:nvSpPr>
        <p:spPr>
          <a:xfrm>
            <a:off x="10742908" y="6493789"/>
            <a:ext cx="14516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Chloe Evans </a:t>
            </a:r>
          </a:p>
        </p:txBody>
      </p:sp>
      <p:sp>
        <p:nvSpPr>
          <p:cNvPr id="6" name="TextBox 5">
            <a:extLst>
              <a:ext uri="{FF2B5EF4-FFF2-40B4-BE49-F238E27FC236}">
                <a16:creationId xmlns:a16="http://schemas.microsoft.com/office/drawing/2014/main" id="{7A514694-AB47-4EFD-A6A5-B9CF831E0A97}"/>
              </a:ext>
            </a:extLst>
          </p:cNvPr>
          <p:cNvSpPr txBox="1"/>
          <p:nvPr/>
        </p:nvSpPr>
        <p:spPr>
          <a:xfrm>
            <a:off x="2138596" y="6498236"/>
            <a:ext cx="46294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solidFill>
                  <a:schemeClr val="bg2"/>
                </a:solidFill>
              </a:rPr>
              <a:t>https://www.missymontessori.com/blog</a:t>
            </a:r>
          </a:p>
        </p:txBody>
      </p:sp>
    </p:spTree>
    <p:extLst>
      <p:ext uri="{BB962C8B-B14F-4D97-AF65-F5344CB8AC3E}">
        <p14:creationId xmlns:p14="http://schemas.microsoft.com/office/powerpoint/2010/main" val="245926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2B3B8BF-33CB-4E9B-8820-3CD68FABACFE}"/>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Piaget Today</a:t>
            </a:r>
            <a:endParaRPr lang="en-GB"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9ECAA9-651C-4274-8D5A-B86C04777F88}"/>
              </a:ext>
            </a:extLst>
          </p:cNvPr>
          <p:cNvSpPr>
            <a:spLocks noGrp="1"/>
          </p:cNvSpPr>
          <p:nvPr>
            <p:ph idx="1"/>
          </p:nvPr>
        </p:nvSpPr>
        <p:spPr>
          <a:xfrm>
            <a:off x="4244513" y="982564"/>
            <a:ext cx="7481143" cy="4883726"/>
          </a:xfrm>
        </p:spPr>
        <p:txBody>
          <a:bodyPr vert="horz" lIns="91440" tIns="45720" rIns="91440" bIns="45720" rtlCol="0" anchor="ctr">
            <a:normAutofit/>
          </a:bodyPr>
          <a:lstStyle/>
          <a:p>
            <a:r>
              <a:rPr lang="en-GB" sz="2600" baseline="30000" dirty="0">
                <a:ea typeface="+mn-lt"/>
                <a:cs typeface="+mn-lt"/>
              </a:rPr>
              <a:t>Piaget's theory is still relevant today, especially within the Foundation Phase environment because of his belief that children learn through play to construct the knowledge they are learning and build on it to reach the equilibrium stage after passing the schemas. </a:t>
            </a:r>
            <a:endParaRPr lang="en-GB" sz="2600" baseline="30000" dirty="0">
              <a:cs typeface="Calibri"/>
            </a:endParaRPr>
          </a:p>
          <a:p>
            <a:r>
              <a:rPr lang="en-GB" sz="2600" baseline="30000" dirty="0">
                <a:cs typeface="Calibri"/>
              </a:rPr>
              <a:t>Both the Welsh Government and Estyn are very clear that learning should mainly take place through play and other fun activities which engage the pupils as opposed to sitting them down with worksheets all day. </a:t>
            </a:r>
          </a:p>
          <a:p>
            <a:r>
              <a:rPr lang="en-GB" sz="2600" baseline="30000" dirty="0">
                <a:cs typeface="Calibri"/>
              </a:rPr>
              <a:t>Most classrooms in schools today provide stimulating environments for children – both inside and outside – so they have enough activities and opportunities to allow them to develop based on their own interests. </a:t>
            </a:r>
          </a:p>
          <a:p>
            <a:r>
              <a:rPr lang="en-GB" sz="2600" baseline="30000" dirty="0">
                <a:cs typeface="Calibri"/>
              </a:rPr>
              <a:t>During their inspections, Estyn ensure that the schools and teachers are providing the environment in which children need to learn new skills and develop. They also help to identify areas for improvement within the learning environment so that the teacher or practitioner is able to meet their pupil's learning needs. </a:t>
            </a:r>
          </a:p>
          <a:p>
            <a:endParaRPr lang="en-GB" sz="2600" baseline="30000" dirty="0">
              <a:cs typeface="Calibri"/>
            </a:endParaRPr>
          </a:p>
          <a:p>
            <a:endParaRPr lang="en-GB" sz="2600" baseline="30000" dirty="0">
              <a:cs typeface="Calibri"/>
            </a:endParaRPr>
          </a:p>
          <a:p>
            <a:endParaRPr lang="en-GB" sz="2600" dirty="0">
              <a:cs typeface="Calibri" panose="020F0502020204030204"/>
            </a:endParaRPr>
          </a:p>
        </p:txBody>
      </p:sp>
      <p:sp>
        <p:nvSpPr>
          <p:cNvPr id="6" name="TextBox 5">
            <a:extLst>
              <a:ext uri="{FF2B5EF4-FFF2-40B4-BE49-F238E27FC236}">
                <a16:creationId xmlns:a16="http://schemas.microsoft.com/office/drawing/2014/main" id="{66BD6B18-3626-4EAD-BBDF-3D14BE5C2F97}"/>
              </a:ext>
            </a:extLst>
          </p:cNvPr>
          <p:cNvSpPr txBox="1"/>
          <p:nvPr/>
        </p:nvSpPr>
        <p:spPr>
          <a:xfrm>
            <a:off x="1580440" y="6118319"/>
            <a:ext cx="9121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780189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9F59D-64EA-45B1-B8FF-5900F076B308}"/>
              </a:ext>
            </a:extLst>
          </p:cNvPr>
          <p:cNvSpPr>
            <a:spLocks noGrp="1"/>
          </p:cNvSpPr>
          <p:nvPr>
            <p:ph type="title"/>
          </p:nvPr>
        </p:nvSpPr>
        <p:spPr>
          <a:xfrm>
            <a:off x="6053668" y="803325"/>
            <a:ext cx="5314536" cy="1325563"/>
          </a:xfrm>
        </p:spPr>
        <p:txBody>
          <a:bodyPr>
            <a:normAutofit/>
          </a:bodyPr>
          <a:lstStyle/>
          <a:p>
            <a:r>
              <a:rPr lang="en-GB" sz="3100" u="sng">
                <a:ea typeface="+mj-lt"/>
                <a:cs typeface="+mj-lt"/>
              </a:rPr>
              <a:t>Evidence of Vygotsky's Theory in Foundation phase environment.</a:t>
            </a:r>
            <a:endParaRPr lang="en-US" sz="310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8" descr="A picture containing text, indoor, bedroom&#10;&#10;Description automatically generated">
            <a:extLst>
              <a:ext uri="{FF2B5EF4-FFF2-40B4-BE49-F238E27FC236}">
                <a16:creationId xmlns:a16="http://schemas.microsoft.com/office/drawing/2014/main" id="{168E81CA-B6B7-4AE8-B4E1-5377FC9E0E69}"/>
              </a:ext>
            </a:extLst>
          </p:cNvPr>
          <p:cNvPicPr>
            <a:picLocks noChangeAspect="1"/>
          </p:cNvPicPr>
          <p:nvPr/>
        </p:nvPicPr>
        <p:blipFill>
          <a:blip r:embed="rId3"/>
          <a:stretch>
            <a:fillRect/>
          </a:stretch>
        </p:blipFill>
        <p:spPr>
          <a:xfrm>
            <a:off x="321733" y="1017524"/>
            <a:ext cx="3835488" cy="2886709"/>
          </a:xfrm>
          <a:prstGeom prst="rect">
            <a:avLst/>
          </a:prstGeom>
        </p:spPr>
      </p:pic>
      <p:sp>
        <p:nvSpPr>
          <p:cNvPr id="3" name="Content Placeholder 2">
            <a:extLst>
              <a:ext uri="{FF2B5EF4-FFF2-40B4-BE49-F238E27FC236}">
                <a16:creationId xmlns:a16="http://schemas.microsoft.com/office/drawing/2014/main" id="{63CC652B-33BD-405E-BBE5-4718F68AC608}"/>
              </a:ext>
            </a:extLst>
          </p:cNvPr>
          <p:cNvSpPr>
            <a:spLocks noGrp="1"/>
          </p:cNvSpPr>
          <p:nvPr>
            <p:ph idx="1"/>
          </p:nvPr>
        </p:nvSpPr>
        <p:spPr>
          <a:xfrm>
            <a:off x="6053667" y="2279018"/>
            <a:ext cx="5314543" cy="3375920"/>
          </a:xfrm>
        </p:spPr>
        <p:txBody>
          <a:bodyPr vert="horz" lIns="91440" tIns="45720" rIns="91440" bIns="45720" rtlCol="0" anchor="t">
            <a:noAutofit/>
          </a:bodyPr>
          <a:lstStyle/>
          <a:p>
            <a:pPr marL="342900" indent="-342900">
              <a:spcBef>
                <a:spcPts val="0"/>
              </a:spcBef>
              <a:buFont typeface="Arial,Sans-Serif" panose="020B0604020202020204" pitchFamily="34" charset="0"/>
            </a:pPr>
            <a:r>
              <a:rPr lang="en-US" sz="1600">
                <a:ea typeface="+mn-lt"/>
                <a:cs typeface="+mn-lt"/>
              </a:rPr>
              <a:t>Importance of the implementation of a variety of theorists within early years education. (Welsh Assembly Government, 2008).</a:t>
            </a:r>
          </a:p>
          <a:p>
            <a:pPr marL="342900" indent="-342900">
              <a:spcBef>
                <a:spcPts val="0"/>
              </a:spcBef>
              <a:buFont typeface="Arial,Sans-Serif" panose="020B0604020202020204" pitchFamily="34" charset="0"/>
            </a:pPr>
            <a:r>
              <a:rPr lang="en-US" sz="1600">
                <a:ea typeface="+mn-lt"/>
                <a:cs typeface="+mn-lt"/>
              </a:rPr>
              <a:t>Through social free-play, visual aids, external educators.</a:t>
            </a:r>
          </a:p>
          <a:p>
            <a:pPr marL="342900" indent="-342900">
              <a:spcBef>
                <a:spcPts val="0"/>
              </a:spcBef>
              <a:buFont typeface="Arial,Sans-Serif" panose="020B0604020202020204" pitchFamily="34" charset="0"/>
            </a:pPr>
            <a:r>
              <a:rPr lang="en-US" sz="1600">
                <a:ea typeface="+mn-lt"/>
                <a:cs typeface="+mn-lt"/>
              </a:rPr>
              <a:t>For example, individuals in the local community.</a:t>
            </a:r>
          </a:p>
          <a:p>
            <a:pPr marL="342900" indent="-342900">
              <a:spcBef>
                <a:spcPts val="0"/>
              </a:spcBef>
              <a:buFont typeface="Arial,Sans-Serif" panose="020B0604020202020204" pitchFamily="34" charset="0"/>
            </a:pPr>
            <a:endParaRPr lang="en-US" sz="1600">
              <a:ea typeface="+mn-lt"/>
              <a:cs typeface="+mn-lt"/>
            </a:endParaRPr>
          </a:p>
          <a:p>
            <a:pPr marL="342900" indent="-342900">
              <a:spcBef>
                <a:spcPts val="0"/>
              </a:spcBef>
              <a:buFont typeface="Arial,Sans-Serif" panose="020B0604020202020204" pitchFamily="34" charset="0"/>
            </a:pPr>
            <a:r>
              <a:rPr lang="en-US" sz="1600">
                <a:ea typeface="+mn-lt"/>
                <a:cs typeface="+mn-lt"/>
              </a:rPr>
              <a:t>Reinforcement of Vygotsky's theory within Foundation phase framework. (Welsh Government, 2015).</a:t>
            </a:r>
          </a:p>
          <a:p>
            <a:pPr marL="342900" indent="-342900">
              <a:spcBef>
                <a:spcPts val="0"/>
              </a:spcBef>
              <a:buFont typeface="Arial,Sans-Serif" panose="020B0604020202020204" pitchFamily="34" charset="0"/>
            </a:pPr>
            <a:r>
              <a:rPr lang="en-US" sz="1600">
                <a:ea typeface="+mn-lt"/>
                <a:cs typeface="+mn-lt"/>
              </a:rPr>
              <a:t>Altering group sizes in activities within or out of the classroom.</a:t>
            </a:r>
          </a:p>
          <a:p>
            <a:pPr marL="342900" indent="-342900">
              <a:spcBef>
                <a:spcPts val="0"/>
              </a:spcBef>
              <a:buFont typeface="Arial,Sans-Serif" panose="020B0604020202020204" pitchFamily="34" charset="0"/>
            </a:pPr>
            <a:r>
              <a:rPr lang="en-US" sz="1600">
                <a:ea typeface="+mn-lt"/>
                <a:cs typeface="+mn-lt"/>
              </a:rPr>
              <a:t>Personal experiences as a coach, using games like stuck in the mud.</a:t>
            </a:r>
          </a:p>
          <a:p>
            <a:pPr marL="342900" indent="-342900">
              <a:spcBef>
                <a:spcPts val="0"/>
              </a:spcBef>
              <a:buFont typeface="Arial,Sans-Serif" panose="020B0604020202020204" pitchFamily="34" charset="0"/>
            </a:pPr>
            <a:endParaRPr lang="en-US" sz="1600">
              <a:ea typeface="+mn-lt"/>
              <a:cs typeface="+mn-lt"/>
            </a:endParaRPr>
          </a:p>
          <a:p>
            <a:pPr marL="342900" indent="-342900">
              <a:spcBef>
                <a:spcPts val="0"/>
              </a:spcBef>
              <a:buFont typeface="Arial,Sans-Serif" panose="020B0604020202020204" pitchFamily="34" charset="0"/>
            </a:pPr>
            <a:r>
              <a:rPr lang="en-US" sz="1600">
                <a:ea typeface="+mn-lt"/>
                <a:cs typeface="+mn-lt"/>
              </a:rPr>
              <a:t>Implications due to the use of Vygotsky's theory in the classroom. </a:t>
            </a:r>
          </a:p>
          <a:p>
            <a:pPr marL="342900" indent="-342900">
              <a:spcBef>
                <a:spcPts val="0"/>
              </a:spcBef>
              <a:buFont typeface="Arial,Sans-Serif" panose="020B0604020202020204" pitchFamily="34" charset="0"/>
            </a:pPr>
            <a:r>
              <a:rPr lang="en-US" sz="1600">
                <a:ea typeface="+mn-lt"/>
                <a:cs typeface="+mn-lt"/>
              </a:rPr>
              <a:t>Lacking acknowledgement of lifelike experiences to develop key skills compared to other theorists. (Yilmaz, 2011).</a:t>
            </a:r>
          </a:p>
          <a:p>
            <a:pPr marL="457200" indent="-457200">
              <a:spcBef>
                <a:spcPts val="0"/>
              </a:spcBef>
              <a:buFont typeface="Arial,Sans-Serif" panose="020B0604020202020204" pitchFamily="34" charset="0"/>
            </a:pPr>
            <a:endParaRPr lang="en-US" sz="1400">
              <a:ea typeface="+mn-lt"/>
              <a:cs typeface="+mn-lt"/>
            </a:endParaRPr>
          </a:p>
          <a:p>
            <a:endParaRPr lang="en-GB" sz="1400">
              <a:cs typeface="Calibri"/>
            </a:endParaRPr>
          </a:p>
        </p:txBody>
      </p:sp>
      <p:sp>
        <p:nvSpPr>
          <p:cNvPr id="7" name="TextBox 6">
            <a:extLst>
              <a:ext uri="{FF2B5EF4-FFF2-40B4-BE49-F238E27FC236}">
                <a16:creationId xmlns:a16="http://schemas.microsoft.com/office/drawing/2014/main" id="{7CE3E4B6-7D56-452B-B651-C551894391DF}"/>
              </a:ext>
            </a:extLst>
          </p:cNvPr>
          <p:cNvSpPr txBox="1"/>
          <p:nvPr/>
        </p:nvSpPr>
        <p:spPr>
          <a:xfrm>
            <a:off x="322555" y="3900578"/>
            <a:ext cx="3832502"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600">
                <a:solidFill>
                  <a:srgbClr val="FFFFFF"/>
                </a:solidFill>
                <a:cs typeface="Calibri"/>
              </a:rPr>
              <a:t>(Davis,2018)</a:t>
            </a:r>
          </a:p>
        </p:txBody>
      </p:sp>
      <p:sp>
        <p:nvSpPr>
          <p:cNvPr id="9" name="TextBox 8">
            <a:extLst>
              <a:ext uri="{FF2B5EF4-FFF2-40B4-BE49-F238E27FC236}">
                <a16:creationId xmlns:a16="http://schemas.microsoft.com/office/drawing/2014/main" id="{AC237338-D988-47BE-B8F0-8FBBD9488154}"/>
              </a:ext>
            </a:extLst>
          </p:cNvPr>
          <p:cNvSpPr txBox="1"/>
          <p:nvPr/>
        </p:nvSpPr>
        <p:spPr>
          <a:xfrm>
            <a:off x="10072777" y="644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Declan Miton-Harris</a:t>
            </a:r>
          </a:p>
        </p:txBody>
      </p:sp>
    </p:spTree>
    <p:extLst>
      <p:ext uri="{BB962C8B-B14F-4D97-AF65-F5344CB8AC3E}">
        <p14:creationId xmlns:p14="http://schemas.microsoft.com/office/powerpoint/2010/main" val="159946527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87F0D4-F1FE-47F4-8A75-D64507F64B0D}"/>
              </a:ext>
            </a:extLst>
          </p:cNvPr>
          <p:cNvSpPr txBox="1"/>
          <p:nvPr/>
        </p:nvSpPr>
        <p:spPr>
          <a:xfrm>
            <a:off x="6180389" y="3356"/>
            <a:ext cx="5778843" cy="95421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100">
                <a:latin typeface="+mj-lt"/>
                <a:ea typeface="+mj-ea"/>
                <a:cs typeface="+mj-cs"/>
              </a:rPr>
              <a:t>Evidence of Montessori’s theory in Foundation phase environment</a:t>
            </a:r>
          </a:p>
        </p:txBody>
      </p:sp>
      <p:pic>
        <p:nvPicPr>
          <p:cNvPr id="2" name="Picture 3" descr="A picture containing person, indoor, crowd&#10;&#10;Description automatically generated">
            <a:extLst>
              <a:ext uri="{FF2B5EF4-FFF2-40B4-BE49-F238E27FC236}">
                <a16:creationId xmlns:a16="http://schemas.microsoft.com/office/drawing/2014/main" id="{A21A6A32-5491-4B1C-8644-62687574BC83}"/>
              </a:ext>
            </a:extLst>
          </p:cNvPr>
          <p:cNvPicPr>
            <a:picLocks noChangeAspect="1"/>
          </p:cNvPicPr>
          <p:nvPr/>
        </p:nvPicPr>
        <p:blipFill rotWithShape="1">
          <a:blip r:embed="rId3"/>
          <a:srcRect l="35433" r="544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A4719342-F00F-4775-8254-A9C117C6FAF6}"/>
              </a:ext>
            </a:extLst>
          </p:cNvPr>
          <p:cNvSpPr>
            <a:spLocks noGrp="1"/>
          </p:cNvSpPr>
          <p:nvPr>
            <p:ph idx="1"/>
          </p:nvPr>
        </p:nvSpPr>
        <p:spPr>
          <a:xfrm>
            <a:off x="6092948" y="965695"/>
            <a:ext cx="5866285" cy="5726552"/>
          </a:xfrm>
        </p:spPr>
        <p:txBody>
          <a:bodyPr vert="horz" lIns="91440" tIns="45720" rIns="91440" bIns="45720" rtlCol="0" anchor="t">
            <a:normAutofit/>
          </a:bodyPr>
          <a:lstStyle/>
          <a:p>
            <a:r>
              <a:rPr lang="en-US" sz="1600"/>
              <a:t>Within the professional teaching standards specification posted by (Welsh Government, 2017) there is evidence of Montessori's theory as it claims that the teacher should encourage collaboration amongst learners.</a:t>
            </a:r>
            <a:endParaRPr lang="en-US" sz="1600">
              <a:cs typeface="Calibri"/>
            </a:endParaRPr>
          </a:p>
          <a:p>
            <a:r>
              <a:rPr lang="en-US" sz="1600"/>
              <a:t>Montessori believed that mixed aged classrooms allowed for children to learn from each other- An (</a:t>
            </a:r>
            <a:r>
              <a:rPr lang="en-US" sz="1600" err="1"/>
              <a:t>Estyn</a:t>
            </a:r>
            <a:r>
              <a:rPr lang="en-US" sz="1600"/>
              <a:t> 2019) report recently commended a Welsh primary school (which has mixed aged classrooms) for enabling their pupils to become independent learners.  They achieved this by choosing their own topics each term, peer assessment and goal setting. </a:t>
            </a:r>
            <a:endParaRPr lang="en-US" sz="1600">
              <a:cs typeface="Calibri"/>
            </a:endParaRPr>
          </a:p>
          <a:p>
            <a:r>
              <a:rPr lang="en-US" sz="1600"/>
              <a:t>Children are encouraged to learn from real-life experiences - the Designed to Smile </a:t>
            </a:r>
            <a:r>
              <a:rPr lang="en-US" sz="1600" err="1"/>
              <a:t>programme</a:t>
            </a:r>
            <a:r>
              <a:rPr lang="en-US" sz="1600"/>
              <a:t> set by (Welsh government, 2017) gets them to brush their teeth every day in school making it an everyday, real-life lesson. This was supported by Swansea Bay University Health Board (2019) that found children who were involved in the </a:t>
            </a:r>
            <a:r>
              <a:rPr lang="en-US" sz="1600" err="1"/>
              <a:t>programme</a:t>
            </a:r>
            <a:r>
              <a:rPr lang="en-US" sz="1600"/>
              <a:t> learnt more because of the socialization involved.</a:t>
            </a:r>
            <a:endParaRPr lang="en-US" sz="1600">
              <a:cs typeface="Calibri"/>
            </a:endParaRPr>
          </a:p>
          <a:p>
            <a:r>
              <a:rPr lang="en-US" sz="1600"/>
              <a:t>(Welsh Government, 2019) stated in its foundation phase framework that pupils are to show curiosity and a positive attitude towards learning whilst becoming independent thinkers and learners. Interestingly, this mirrors the ideas of Montessori for effective teaching and learning. </a:t>
            </a:r>
            <a:r>
              <a:rPr lang="en-US" sz="1100"/>
              <a:t> </a:t>
            </a:r>
            <a:endParaRPr lang="en-US" sz="1100">
              <a:cs typeface="Calibri"/>
            </a:endParaRPr>
          </a:p>
          <a:p>
            <a:endParaRPr lang="en-US" sz="1100"/>
          </a:p>
        </p:txBody>
      </p:sp>
      <p:sp>
        <p:nvSpPr>
          <p:cNvPr id="9" name="TextBox 8">
            <a:extLst>
              <a:ext uri="{FF2B5EF4-FFF2-40B4-BE49-F238E27FC236}">
                <a16:creationId xmlns:a16="http://schemas.microsoft.com/office/drawing/2014/main" id="{5579107B-CE00-4474-99CF-251A8576E342}"/>
              </a:ext>
            </a:extLst>
          </p:cNvPr>
          <p:cNvSpPr txBox="1"/>
          <p:nvPr/>
        </p:nvSpPr>
        <p:spPr>
          <a:xfrm>
            <a:off x="10613756" y="6455043"/>
            <a:ext cx="14775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Chloe Evans</a:t>
            </a:r>
          </a:p>
        </p:txBody>
      </p:sp>
      <p:sp>
        <p:nvSpPr>
          <p:cNvPr id="4" name="TextBox 3">
            <a:extLst>
              <a:ext uri="{FF2B5EF4-FFF2-40B4-BE49-F238E27FC236}">
                <a16:creationId xmlns:a16="http://schemas.microsoft.com/office/drawing/2014/main" id="{BEB82B8A-0821-4D3B-88E3-94E21EFD71B0}"/>
              </a:ext>
            </a:extLst>
          </p:cNvPr>
          <p:cNvSpPr txBox="1"/>
          <p:nvPr/>
        </p:nvSpPr>
        <p:spPr>
          <a:xfrm>
            <a:off x="1713875" y="6510728"/>
            <a:ext cx="43796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solidFill>
              </a:rPr>
              <a:t>(Swansea Bay University Health Board, 2019)</a:t>
            </a:r>
            <a:endParaRPr lang="en-US">
              <a:solidFill>
                <a:schemeClr val="bg2"/>
              </a:solidFill>
              <a:cs typeface="Calibri"/>
            </a:endParaRPr>
          </a:p>
        </p:txBody>
      </p:sp>
    </p:spTree>
    <p:extLst>
      <p:ext uri="{BB962C8B-B14F-4D97-AF65-F5344CB8AC3E}">
        <p14:creationId xmlns:p14="http://schemas.microsoft.com/office/powerpoint/2010/main" val="3490632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2D8C-5FB4-432A-B631-1FDB318B1954}"/>
              </a:ext>
            </a:extLst>
          </p:cNvPr>
          <p:cNvSpPr>
            <a:spLocks noGrp="1"/>
          </p:cNvSpPr>
          <p:nvPr>
            <p:ph type="title"/>
          </p:nvPr>
        </p:nvSpPr>
        <p:spPr>
          <a:xfrm>
            <a:off x="838200" y="5691"/>
            <a:ext cx="10515600" cy="1325563"/>
          </a:xfrm>
        </p:spPr>
        <p:txBody>
          <a:bodyPr/>
          <a:lstStyle/>
          <a:p>
            <a:pPr algn="ctr"/>
            <a:endParaRPr lang="en-GB" dirty="0">
              <a:cs typeface="Calibri Light"/>
            </a:endParaRPr>
          </a:p>
        </p:txBody>
      </p:sp>
      <p:graphicFrame>
        <p:nvGraphicFramePr>
          <p:cNvPr id="8" name="Table 8">
            <a:extLst>
              <a:ext uri="{FF2B5EF4-FFF2-40B4-BE49-F238E27FC236}">
                <a16:creationId xmlns:a16="http://schemas.microsoft.com/office/drawing/2014/main" id="{CA6A38E5-E290-4D27-9676-4DAC85C39F16}"/>
              </a:ext>
            </a:extLst>
          </p:cNvPr>
          <p:cNvGraphicFramePr>
            <a:graphicFrameLocks noGrp="1"/>
          </p:cNvGraphicFramePr>
          <p:nvPr>
            <p:extLst>
              <p:ext uri="{D42A27DB-BD31-4B8C-83A1-F6EECF244321}">
                <p14:modId xmlns:p14="http://schemas.microsoft.com/office/powerpoint/2010/main" val="662827070"/>
              </p:ext>
            </p:extLst>
          </p:nvPr>
        </p:nvGraphicFramePr>
        <p:xfrm>
          <a:off x="43132" y="-28754"/>
          <a:ext cx="12160231" cy="6892101"/>
        </p:xfrm>
        <a:graphic>
          <a:graphicData uri="http://schemas.openxmlformats.org/drawingml/2006/table">
            <a:tbl>
              <a:tblPr firstRow="1" bandRow="1">
                <a:tableStyleId>{5C22544A-7EE6-4342-B048-85BDC9FD1C3A}</a:tableStyleId>
              </a:tblPr>
              <a:tblGrid>
                <a:gridCol w="2829461">
                  <a:extLst>
                    <a:ext uri="{9D8B030D-6E8A-4147-A177-3AD203B41FA5}">
                      <a16:colId xmlns:a16="http://schemas.microsoft.com/office/drawing/2014/main" val="1623710640"/>
                    </a:ext>
                  </a:extLst>
                </a:gridCol>
                <a:gridCol w="2835359">
                  <a:extLst>
                    <a:ext uri="{9D8B030D-6E8A-4147-A177-3AD203B41FA5}">
                      <a16:colId xmlns:a16="http://schemas.microsoft.com/office/drawing/2014/main" val="161765946"/>
                    </a:ext>
                  </a:extLst>
                </a:gridCol>
                <a:gridCol w="3270232">
                  <a:extLst>
                    <a:ext uri="{9D8B030D-6E8A-4147-A177-3AD203B41FA5}">
                      <a16:colId xmlns:a16="http://schemas.microsoft.com/office/drawing/2014/main" val="2082498289"/>
                    </a:ext>
                  </a:extLst>
                </a:gridCol>
                <a:gridCol w="3225179">
                  <a:extLst>
                    <a:ext uri="{9D8B030D-6E8A-4147-A177-3AD203B41FA5}">
                      <a16:colId xmlns:a16="http://schemas.microsoft.com/office/drawing/2014/main" val="1380006822"/>
                    </a:ext>
                  </a:extLst>
                </a:gridCol>
              </a:tblGrid>
              <a:tr h="1427153">
                <a:tc>
                  <a:txBody>
                    <a:bodyPr/>
                    <a:lstStyle/>
                    <a:p>
                      <a:r>
                        <a:rPr lang="en-GB" dirty="0">
                          <a:solidFill>
                            <a:srgbClr val="00B050"/>
                          </a:solidFill>
                        </a:rPr>
                        <a:t>Similarities </a:t>
                      </a:r>
                      <a:r>
                        <a:rPr lang="en-GB" dirty="0"/>
                        <a:t>/</a:t>
                      </a:r>
                      <a:r>
                        <a:rPr lang="en-GB" dirty="0">
                          <a:solidFill>
                            <a:srgbClr val="FF0000"/>
                          </a:solidFill>
                        </a:rPr>
                        <a:t> Differences</a:t>
                      </a:r>
                    </a:p>
                  </a:txBody>
                  <a:tcPr>
                    <a:solidFill>
                      <a:schemeClr val="tx2">
                        <a:lumMod val="40000"/>
                        <a:lumOff val="60000"/>
                      </a:schemeClr>
                    </a:solidFill>
                  </a:tcPr>
                </a:tc>
                <a:tc>
                  <a:txBody>
                    <a:bodyPr/>
                    <a:lstStyle/>
                    <a:p>
                      <a:r>
                        <a:rPr lang="en-GB" dirty="0"/>
                        <a:t>Piaget</a:t>
                      </a:r>
                    </a:p>
                  </a:txBody>
                  <a:tcPr>
                    <a:solidFill>
                      <a:schemeClr val="tx2">
                        <a:lumMod val="40000"/>
                        <a:lumOff val="60000"/>
                      </a:schemeClr>
                    </a:solidFill>
                  </a:tcPr>
                </a:tc>
                <a:tc>
                  <a:txBody>
                    <a:bodyPr/>
                    <a:lstStyle/>
                    <a:p>
                      <a:r>
                        <a:rPr lang="en-GB" dirty="0"/>
                        <a:t>Vygotsky</a:t>
                      </a:r>
                    </a:p>
                  </a:txBody>
                  <a:tcPr>
                    <a:solidFill>
                      <a:schemeClr val="tx2">
                        <a:lumMod val="40000"/>
                        <a:lumOff val="60000"/>
                      </a:schemeClr>
                    </a:solidFill>
                  </a:tcPr>
                </a:tc>
                <a:tc>
                  <a:txBody>
                    <a:bodyPr/>
                    <a:lstStyle/>
                    <a:p>
                      <a:r>
                        <a:rPr lang="en-GB" dirty="0"/>
                        <a:t>Montessori</a:t>
                      </a:r>
                    </a:p>
                  </a:txBody>
                  <a:tcPr>
                    <a:solidFill>
                      <a:schemeClr val="tx2">
                        <a:lumMod val="40000"/>
                        <a:lumOff val="60000"/>
                      </a:schemeClr>
                    </a:solidFill>
                  </a:tcPr>
                </a:tc>
                <a:extLst>
                  <a:ext uri="{0D108BD9-81ED-4DB2-BD59-A6C34878D82A}">
                    <a16:rowId xmlns:a16="http://schemas.microsoft.com/office/drawing/2014/main" val="1542787086"/>
                  </a:ext>
                </a:extLst>
              </a:tr>
              <a:tr h="1496771">
                <a:tc>
                  <a:txBody>
                    <a:bodyPr/>
                    <a:lstStyle/>
                    <a:p>
                      <a:r>
                        <a:rPr lang="en-GB" dirty="0">
                          <a:solidFill>
                            <a:srgbClr val="00B050"/>
                          </a:solidFill>
                        </a:rPr>
                        <a:t>How Children learn.</a:t>
                      </a:r>
                    </a:p>
                  </a:txBody>
                  <a:tcPr>
                    <a:solidFill>
                      <a:schemeClr val="tx2">
                        <a:lumMod val="20000"/>
                        <a:lumOff val="80000"/>
                      </a:schemeClr>
                    </a:solidFill>
                  </a:tcPr>
                </a:tc>
                <a:tc>
                  <a:txBody>
                    <a:bodyPr/>
                    <a:lstStyle/>
                    <a:p>
                      <a:r>
                        <a:rPr lang="en-GB" dirty="0">
                          <a:solidFill>
                            <a:srgbClr val="00B050"/>
                          </a:solidFill>
                        </a:rPr>
                        <a:t>Through being active learners, play and learning from their interests</a:t>
                      </a:r>
                    </a:p>
                  </a:txBody>
                  <a:tcPr>
                    <a:solidFill>
                      <a:schemeClr val="tx2">
                        <a:lumMod val="20000"/>
                        <a:lumOff val="80000"/>
                      </a:schemeClr>
                    </a:solidFill>
                  </a:tcPr>
                </a:tc>
                <a:tc>
                  <a:txBody>
                    <a:bodyPr/>
                    <a:lstStyle/>
                    <a:p>
                      <a:pPr lvl="0">
                        <a:buNone/>
                      </a:pPr>
                      <a:r>
                        <a:rPr lang="en-GB" sz="1800" b="0" i="0" u="none" strike="noStrike" noProof="0" dirty="0">
                          <a:solidFill>
                            <a:srgbClr val="00B050"/>
                          </a:solidFill>
                          <a:latin typeface="Calibri"/>
                        </a:rPr>
                        <a:t>Children are active in social groups and develop logical thinking through play and scaffolding.</a:t>
                      </a:r>
                    </a:p>
                  </a:txBody>
                  <a:tcPr>
                    <a:solidFill>
                      <a:schemeClr val="tx2">
                        <a:lumMod val="20000"/>
                        <a:lumOff val="80000"/>
                      </a:schemeClr>
                    </a:solidFill>
                  </a:tcPr>
                </a:tc>
                <a:tc>
                  <a:txBody>
                    <a:bodyPr/>
                    <a:lstStyle/>
                    <a:p>
                      <a:pPr lvl="0">
                        <a:buNone/>
                      </a:pPr>
                      <a:r>
                        <a:rPr lang="en-GB" sz="1800" b="0" i="0" u="none" strike="noStrike" noProof="0" dirty="0">
                          <a:solidFill>
                            <a:srgbClr val="00B050"/>
                          </a:solidFill>
                          <a:latin typeface="Calibri"/>
                        </a:rPr>
                        <a:t>Through being active and developing logical thinking through exploration . The teacher should "follow the child". </a:t>
                      </a:r>
                      <a:endParaRPr lang="en-US" dirty="0"/>
                    </a:p>
                  </a:txBody>
                  <a:tcPr>
                    <a:solidFill>
                      <a:schemeClr val="tx2">
                        <a:lumMod val="20000"/>
                        <a:lumOff val="80000"/>
                      </a:schemeClr>
                    </a:solidFill>
                  </a:tcPr>
                </a:tc>
                <a:extLst>
                  <a:ext uri="{0D108BD9-81ED-4DB2-BD59-A6C34878D82A}">
                    <a16:rowId xmlns:a16="http://schemas.microsoft.com/office/drawing/2014/main" val="3160534184"/>
                  </a:ext>
                </a:extLst>
              </a:tr>
              <a:tr h="1479367">
                <a:tc>
                  <a:txBody>
                    <a:bodyPr/>
                    <a:lstStyle/>
                    <a:p>
                      <a:r>
                        <a:rPr lang="en-GB" dirty="0">
                          <a:solidFill>
                            <a:srgbClr val="FF0000"/>
                          </a:solidFill>
                        </a:rPr>
                        <a:t>How cognitive development happens.</a:t>
                      </a:r>
                    </a:p>
                  </a:txBody>
                  <a:tcPr>
                    <a:solidFill>
                      <a:schemeClr val="tx2">
                        <a:lumMod val="20000"/>
                        <a:lumOff val="80000"/>
                      </a:schemeClr>
                    </a:solidFill>
                  </a:tcPr>
                </a:tc>
                <a:tc>
                  <a:txBody>
                    <a:bodyPr/>
                    <a:lstStyle/>
                    <a:p>
                      <a:r>
                        <a:rPr lang="en-GB" dirty="0">
                          <a:solidFill>
                            <a:srgbClr val="FF0000"/>
                          </a:solidFill>
                        </a:rPr>
                        <a:t>Reaching the equilibrium stage to progress to the next schema or developmental stage. </a:t>
                      </a:r>
                    </a:p>
                  </a:txBody>
                  <a:tcPr>
                    <a:solidFill>
                      <a:schemeClr val="tx2">
                        <a:lumMod val="20000"/>
                        <a:lumOff val="80000"/>
                      </a:schemeClr>
                    </a:solidFill>
                  </a:tcPr>
                </a:tc>
                <a:tc>
                  <a:txBody>
                    <a:bodyPr/>
                    <a:lstStyle/>
                    <a:p>
                      <a:r>
                        <a:rPr lang="en-GB" dirty="0">
                          <a:solidFill>
                            <a:srgbClr val="FF0000"/>
                          </a:solidFill>
                        </a:rPr>
                        <a:t>Social interaction and use of social and cultural factors that scaffold learning to allow a learner to proceed their Zone of Proximal Development.</a:t>
                      </a:r>
                    </a:p>
                  </a:txBody>
                  <a:tcPr>
                    <a:solidFill>
                      <a:schemeClr val="tx2">
                        <a:lumMod val="20000"/>
                        <a:lumOff val="80000"/>
                      </a:schemeClr>
                    </a:solidFill>
                  </a:tcPr>
                </a:tc>
                <a:tc>
                  <a:txBody>
                    <a:bodyPr/>
                    <a:lstStyle/>
                    <a:p>
                      <a:r>
                        <a:rPr lang="en-GB" dirty="0">
                          <a:solidFill>
                            <a:srgbClr val="FF0000"/>
                          </a:solidFill>
                        </a:rPr>
                        <a:t>Through independently choosing learning materials and having the freedom to do what they want within limits. </a:t>
                      </a:r>
                    </a:p>
                  </a:txBody>
                  <a:tcPr>
                    <a:solidFill>
                      <a:schemeClr val="tx2">
                        <a:lumMod val="20000"/>
                        <a:lumOff val="80000"/>
                      </a:schemeClr>
                    </a:solidFill>
                  </a:tcPr>
                </a:tc>
                <a:extLst>
                  <a:ext uri="{0D108BD9-81ED-4DB2-BD59-A6C34878D82A}">
                    <a16:rowId xmlns:a16="http://schemas.microsoft.com/office/drawing/2014/main" val="902508790"/>
                  </a:ext>
                </a:extLst>
              </a:tr>
              <a:tr h="2488810">
                <a:tc>
                  <a:txBody>
                    <a:bodyPr/>
                    <a:lstStyle/>
                    <a:p>
                      <a:r>
                        <a:rPr lang="en-GB" dirty="0">
                          <a:solidFill>
                            <a:srgbClr val="FF0000"/>
                          </a:solidFill>
                        </a:rPr>
                        <a:t>Structure of the learning environment</a:t>
                      </a:r>
                    </a:p>
                  </a:txBody>
                  <a:tcPr>
                    <a:solidFill>
                      <a:schemeClr val="tx2">
                        <a:lumMod val="20000"/>
                        <a:lumOff val="80000"/>
                      </a:schemeClr>
                    </a:solidFill>
                  </a:tcPr>
                </a:tc>
                <a:tc>
                  <a:txBody>
                    <a:bodyPr/>
                    <a:lstStyle/>
                    <a:p>
                      <a:r>
                        <a:rPr lang="en-GB" dirty="0">
                          <a:solidFill>
                            <a:srgbClr val="FF0000"/>
                          </a:solidFill>
                        </a:rPr>
                        <a:t>There is no formal layout of a classroom such as with Montessori, but children should be able to follow their interests and have plenty of opportunities to play and role-play. </a:t>
                      </a:r>
                      <a:endParaRPr lang="en-GB" dirty="0" err="1">
                        <a:solidFill>
                          <a:srgbClr val="FF0000"/>
                        </a:solidFill>
                      </a:endParaRPr>
                    </a:p>
                  </a:txBody>
                  <a:tcPr>
                    <a:solidFill>
                      <a:schemeClr val="tx2">
                        <a:lumMod val="20000"/>
                        <a:lumOff val="80000"/>
                      </a:schemeClr>
                    </a:solidFill>
                  </a:tcPr>
                </a:tc>
                <a:tc>
                  <a:txBody>
                    <a:bodyPr/>
                    <a:lstStyle/>
                    <a:p>
                      <a:r>
                        <a:rPr lang="en-GB" dirty="0">
                          <a:solidFill>
                            <a:srgbClr val="FF0000"/>
                          </a:solidFill>
                        </a:rPr>
                        <a:t>The Teacher or more knowledgeable individual instructs or participates in groups with the children. Activities can have different areas where children interact with each other.</a:t>
                      </a:r>
                    </a:p>
                  </a:txBody>
                  <a:tcPr>
                    <a:solidFill>
                      <a:schemeClr val="tx2">
                        <a:lumMod val="20000"/>
                        <a:lumOff val="80000"/>
                      </a:schemeClr>
                    </a:solidFill>
                  </a:tcPr>
                </a:tc>
                <a:tc>
                  <a:txBody>
                    <a:bodyPr/>
                    <a:lstStyle/>
                    <a:p>
                      <a:r>
                        <a:rPr lang="en-GB" dirty="0">
                          <a:solidFill>
                            <a:srgbClr val="FF0000"/>
                          </a:solidFill>
                        </a:rPr>
                        <a:t>Emphasis on shelving and materials to be easily accessible to the children. </a:t>
                      </a:r>
                    </a:p>
                    <a:p>
                      <a:pPr lvl="0">
                        <a:buNone/>
                      </a:pPr>
                      <a:r>
                        <a:rPr lang="en-GB" dirty="0">
                          <a:solidFill>
                            <a:srgbClr val="FF0000"/>
                          </a:solidFill>
                        </a:rPr>
                        <a:t>Lots of space on floor and at tables.</a:t>
                      </a:r>
                    </a:p>
                    <a:p>
                      <a:pPr lvl="0">
                        <a:buNone/>
                      </a:pPr>
                      <a:r>
                        <a:rPr lang="en-GB" dirty="0">
                          <a:solidFill>
                            <a:srgbClr val="FF0000"/>
                          </a:solidFill>
                        </a:rPr>
                        <a:t>There should be blocks of uninterrupted work time.</a:t>
                      </a:r>
                    </a:p>
                  </a:txBody>
                  <a:tcPr>
                    <a:solidFill>
                      <a:schemeClr val="tx2">
                        <a:lumMod val="20000"/>
                        <a:lumOff val="80000"/>
                      </a:schemeClr>
                    </a:solidFill>
                  </a:tcPr>
                </a:tc>
                <a:extLst>
                  <a:ext uri="{0D108BD9-81ED-4DB2-BD59-A6C34878D82A}">
                    <a16:rowId xmlns:a16="http://schemas.microsoft.com/office/drawing/2014/main" val="3333906090"/>
                  </a:ext>
                </a:extLst>
              </a:tr>
            </a:tbl>
          </a:graphicData>
        </a:graphic>
      </p:graphicFrame>
    </p:spTree>
    <p:extLst>
      <p:ext uri="{BB962C8B-B14F-4D97-AF65-F5344CB8AC3E}">
        <p14:creationId xmlns:p14="http://schemas.microsoft.com/office/powerpoint/2010/main" val="1206031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C6D1-4A30-499C-B132-5CB48B1577C0}"/>
              </a:ext>
            </a:extLst>
          </p:cNvPr>
          <p:cNvSpPr>
            <a:spLocks noGrp="1"/>
          </p:cNvSpPr>
          <p:nvPr>
            <p:ph type="title"/>
          </p:nvPr>
        </p:nvSpPr>
        <p:spPr>
          <a:xfrm>
            <a:off x="1653363" y="365760"/>
            <a:ext cx="9367203" cy="1188720"/>
          </a:xfrm>
        </p:spPr>
        <p:txBody>
          <a:bodyPr>
            <a:normAutofit/>
          </a:bodyPr>
          <a:lstStyle/>
          <a:p>
            <a:r>
              <a:rPr lang="en-GB">
                <a:cs typeface="Calibri Light"/>
              </a:rPr>
              <a:t>Conclusion</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FA2AA0-D64D-4A1F-B62C-A21A91D95BE3}"/>
              </a:ext>
            </a:extLst>
          </p:cNvPr>
          <p:cNvSpPr>
            <a:spLocks noGrp="1"/>
          </p:cNvSpPr>
          <p:nvPr>
            <p:ph idx="1"/>
          </p:nvPr>
        </p:nvSpPr>
        <p:spPr>
          <a:xfrm>
            <a:off x="1653363" y="2176272"/>
            <a:ext cx="9367204" cy="4041648"/>
          </a:xfrm>
        </p:spPr>
        <p:txBody>
          <a:bodyPr vert="horz" lIns="91440" tIns="45720" rIns="91440" bIns="45720" rtlCol="0" anchor="t">
            <a:normAutofit/>
          </a:bodyPr>
          <a:lstStyle/>
          <a:p>
            <a:pPr marL="0" indent="0">
              <a:buNone/>
            </a:pPr>
            <a:r>
              <a:rPr lang="en-GB" sz="1100" dirty="0">
                <a:cs typeface="Calibri" panose="020F0502020204030204"/>
              </a:rPr>
              <a:t>Ryan Green</a:t>
            </a:r>
            <a:r>
              <a:rPr lang="en-GB" sz="1100" dirty="0">
                <a:ea typeface="+mn-lt"/>
                <a:cs typeface="+mn-lt"/>
              </a:rPr>
              <a:t>:</a:t>
            </a:r>
          </a:p>
          <a:p>
            <a:pPr marL="0" indent="0">
              <a:buNone/>
            </a:pPr>
            <a:r>
              <a:rPr lang="en-GB" sz="1100" dirty="0">
                <a:ea typeface="+mn-lt"/>
                <a:cs typeface="+mn-lt"/>
              </a:rPr>
              <a:t> </a:t>
            </a:r>
            <a:r>
              <a:rPr lang="en-US" sz="1100" dirty="0">
                <a:ea typeface="+mn-lt"/>
                <a:cs typeface="+mn-lt"/>
              </a:rPr>
              <a:t>Piaget's theory is widely used both in Wales and England as guidance for providing a stimulating environment for Early Years pupils. It has also influenced the conversation about 'readiness' meaning that pupils need to reach a particular level in their cognitive development before they can be expected to understand certain concepts. Observations are also important as it helps teachers and practitioners understand each child's interests, learning styles and achievements to adapt their lesson planning and ensure they are providing suitable opportunities for their children to learn and develop. By doing this it is thought that while they are involved in activities and play practitioners will be able to assess how each child is developing and will allow them to gain an understanding of what they are able to do and gather details of their personal learning preferences. It is also thought that Piaget's theory can help teachers to understand children's </a:t>
            </a:r>
            <a:r>
              <a:rPr lang="en-US" sz="1100" dirty="0" err="1">
                <a:ea typeface="+mn-lt"/>
                <a:cs typeface="+mn-lt"/>
              </a:rPr>
              <a:t>behaviour</a:t>
            </a:r>
            <a:r>
              <a:rPr lang="en-US" sz="1100" dirty="0">
                <a:ea typeface="+mn-lt"/>
                <a:cs typeface="+mn-lt"/>
              </a:rPr>
              <a:t> – for example if a child will not share then it is likely that they don’t understand conservation (PACEY, 2016)</a:t>
            </a:r>
            <a:endParaRPr lang="en-GB" sz="1100" dirty="0">
              <a:ea typeface="+mn-lt"/>
              <a:cs typeface="+mn-lt"/>
            </a:endParaRPr>
          </a:p>
          <a:p>
            <a:pPr marL="0" indent="0">
              <a:buNone/>
            </a:pPr>
            <a:r>
              <a:rPr lang="en-GB" sz="1100" dirty="0">
                <a:cs typeface="Calibri" panose="020F0502020204030204"/>
              </a:rPr>
              <a:t>Declan Milton-Harris:</a:t>
            </a:r>
          </a:p>
          <a:p>
            <a:pPr marL="0" indent="0">
              <a:buNone/>
            </a:pPr>
            <a:r>
              <a:rPr lang="en-GB" sz="1100" dirty="0">
                <a:cs typeface="Calibri" panose="020F0502020204030204"/>
              </a:rPr>
              <a:t>The effectiveness of Vygotsky's theory is supported through the works of Dolya (2010) and Welsh Government (2015) to distinguish how effective teaching is promoted in a foundation phase setting. </a:t>
            </a:r>
            <a:r>
              <a:rPr lang="en-GB" sz="1100" dirty="0" err="1">
                <a:cs typeface="Calibri" panose="020F0502020204030204"/>
              </a:rPr>
              <a:t>Eun</a:t>
            </a:r>
            <a:r>
              <a:rPr lang="en-GB" sz="1100" dirty="0">
                <a:cs typeface="Calibri" panose="020F0502020204030204"/>
              </a:rPr>
              <a:t> (2011) and Yilmaz (2011)  raises concern over the  relevancy of the theory in effective teaching for the future as it is limited with no real-life experiences. I believe Vygotsky's theory is partially evident within early years education to support effective learning, however support from other theoretical frameworks are needed. </a:t>
            </a:r>
            <a:endParaRPr lang="en-GB" sz="1100" dirty="0"/>
          </a:p>
          <a:p>
            <a:pPr marL="0" indent="0">
              <a:buNone/>
            </a:pPr>
            <a:r>
              <a:rPr lang="en-GB" sz="1100" dirty="0">
                <a:cs typeface="Calibri" panose="020F0502020204030204"/>
              </a:rPr>
              <a:t>Chloe Evans:</a:t>
            </a:r>
          </a:p>
          <a:p>
            <a:pPr marL="0" indent="0">
              <a:buNone/>
            </a:pPr>
            <a:r>
              <a:rPr lang="en-GB" sz="1100" dirty="0">
                <a:cs typeface="Calibri" panose="020F0502020204030204"/>
              </a:rPr>
              <a:t>Elements</a:t>
            </a:r>
            <a:r>
              <a:rPr lang="en-GB" sz="1100" dirty="0">
                <a:ea typeface="+mn-lt"/>
                <a:cs typeface="+mn-lt"/>
              </a:rPr>
              <a:t> of Montessori's theory can be found in effective teaching and learning practice. Children learn through socialisation with other children and through independent exploration. This is encouraged in primary schools with the assistance of educational toys and materials. The foundation framework by the (Welsh Government, 2019) sets out that a well-planned curriculum strikes a balance between child-initiated activities, but also structured activities directed by teachers. This concludes that parts of Montessori's theory are present in schools, backing that her theory does support effective teaching and learning.</a:t>
            </a:r>
            <a:endParaRPr lang="en-US" sz="1100" dirty="0">
              <a:ea typeface="+mn-lt"/>
              <a:cs typeface="+mn-lt"/>
            </a:endParaRPr>
          </a:p>
          <a:p>
            <a:pPr marL="0" indent="0">
              <a:buNone/>
            </a:pPr>
            <a:endParaRPr lang="en-GB" sz="1100">
              <a:ea typeface="+mn-lt"/>
              <a:cs typeface="+mn-lt"/>
            </a:endParaRPr>
          </a:p>
        </p:txBody>
      </p:sp>
    </p:spTree>
    <p:extLst>
      <p:ext uri="{BB962C8B-B14F-4D97-AF65-F5344CB8AC3E}">
        <p14:creationId xmlns:p14="http://schemas.microsoft.com/office/powerpoint/2010/main" val="3475781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01133-C5BA-49E1-8762-1D0193DCD41E}"/>
              </a:ext>
            </a:extLst>
          </p:cNvPr>
          <p:cNvSpPr>
            <a:spLocks noGrp="1"/>
          </p:cNvSpPr>
          <p:nvPr>
            <p:ph type="title"/>
          </p:nvPr>
        </p:nvSpPr>
        <p:spPr>
          <a:xfrm>
            <a:off x="110319" y="92170"/>
            <a:ext cx="3123062" cy="358846"/>
          </a:xfrm>
        </p:spPr>
        <p:txBody>
          <a:bodyPr>
            <a:noAutofit/>
          </a:bodyPr>
          <a:lstStyle/>
          <a:p>
            <a:r>
              <a:rPr lang="en-GB" sz="2400">
                <a:cs typeface="Calibri Light"/>
              </a:rPr>
              <a:t>Ryan's References</a:t>
            </a:r>
          </a:p>
        </p:txBody>
      </p:sp>
      <p:sp>
        <p:nvSpPr>
          <p:cNvPr id="3" name="Content Placeholder 2">
            <a:extLst>
              <a:ext uri="{FF2B5EF4-FFF2-40B4-BE49-F238E27FC236}">
                <a16:creationId xmlns:a16="http://schemas.microsoft.com/office/drawing/2014/main" id="{1604160D-4B5B-44AF-8D41-B0EB74C52555}"/>
              </a:ext>
            </a:extLst>
          </p:cNvPr>
          <p:cNvSpPr>
            <a:spLocks noGrp="1"/>
          </p:cNvSpPr>
          <p:nvPr>
            <p:ph idx="1"/>
          </p:nvPr>
        </p:nvSpPr>
        <p:spPr>
          <a:xfrm>
            <a:off x="263106" y="1365550"/>
            <a:ext cx="11752052" cy="4538243"/>
          </a:xfrm>
        </p:spPr>
        <p:txBody>
          <a:bodyPr vert="horz" lIns="91440" tIns="45720" rIns="91440" bIns="45720" rtlCol="0" anchor="t">
            <a:normAutofit/>
          </a:bodyPr>
          <a:lstStyle/>
          <a:p>
            <a:pPr marL="0" indent="0">
              <a:buNone/>
            </a:pPr>
            <a:endParaRPr lang="en-GB" sz="4800">
              <a:cs typeface="Calibri"/>
            </a:endParaRPr>
          </a:p>
          <a:p>
            <a:pPr>
              <a:buNone/>
            </a:pPr>
            <a:endParaRPr lang="en-US" sz="3200">
              <a:ea typeface="+mn-lt"/>
              <a:cs typeface="+mn-lt"/>
            </a:endParaRPr>
          </a:p>
          <a:p>
            <a:pPr>
              <a:buNone/>
            </a:pPr>
            <a:endParaRPr lang="en-US" sz="5600">
              <a:cs typeface="Calibri"/>
            </a:endParaRPr>
          </a:p>
        </p:txBody>
      </p:sp>
      <p:pic>
        <p:nvPicPr>
          <p:cNvPr id="8" name="Picture 8">
            <a:extLst>
              <a:ext uri="{FF2B5EF4-FFF2-40B4-BE49-F238E27FC236}">
                <a16:creationId xmlns:a16="http://schemas.microsoft.com/office/drawing/2014/main" id="{BE4238AE-E4DF-47EC-BC1B-9EE53E2090C1}"/>
              </a:ext>
            </a:extLst>
          </p:cNvPr>
          <p:cNvPicPr>
            <a:picLocks noChangeAspect="1"/>
          </p:cNvPicPr>
          <p:nvPr/>
        </p:nvPicPr>
        <p:blipFill>
          <a:blip r:embed="rId2"/>
          <a:stretch>
            <a:fillRect/>
          </a:stretch>
        </p:blipFill>
        <p:spPr>
          <a:xfrm>
            <a:off x="112594" y="593848"/>
            <a:ext cx="12040737" cy="5738542"/>
          </a:xfrm>
          <a:prstGeom prst="rect">
            <a:avLst/>
          </a:prstGeom>
        </p:spPr>
      </p:pic>
    </p:spTree>
    <p:extLst>
      <p:ext uri="{BB962C8B-B14F-4D97-AF65-F5344CB8AC3E}">
        <p14:creationId xmlns:p14="http://schemas.microsoft.com/office/powerpoint/2010/main" val="3523208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7C43-A8C6-4A7A-8DCC-871AC4A1453C}"/>
              </a:ext>
            </a:extLst>
          </p:cNvPr>
          <p:cNvSpPr>
            <a:spLocks noGrp="1"/>
          </p:cNvSpPr>
          <p:nvPr>
            <p:ph type="title"/>
          </p:nvPr>
        </p:nvSpPr>
        <p:spPr>
          <a:xfrm>
            <a:off x="507521" y="-224347"/>
            <a:ext cx="10515600" cy="1325563"/>
          </a:xfrm>
        </p:spPr>
        <p:txBody>
          <a:bodyPr/>
          <a:lstStyle/>
          <a:p>
            <a:r>
              <a:rPr lang="en-GB">
                <a:cs typeface="Calibri Light"/>
              </a:rPr>
              <a:t>Declan's References</a:t>
            </a:r>
            <a:endParaRPr lang="en-GB"/>
          </a:p>
        </p:txBody>
      </p:sp>
      <p:sp>
        <p:nvSpPr>
          <p:cNvPr id="3" name="Content Placeholder 2">
            <a:extLst>
              <a:ext uri="{FF2B5EF4-FFF2-40B4-BE49-F238E27FC236}">
                <a16:creationId xmlns:a16="http://schemas.microsoft.com/office/drawing/2014/main" id="{250007D3-DFA1-4446-88FA-DB9FE9ECEA9B}"/>
              </a:ext>
            </a:extLst>
          </p:cNvPr>
          <p:cNvSpPr>
            <a:spLocks noGrp="1"/>
          </p:cNvSpPr>
          <p:nvPr>
            <p:ph idx="1"/>
          </p:nvPr>
        </p:nvSpPr>
        <p:spPr>
          <a:xfrm>
            <a:off x="219973" y="445398"/>
            <a:ext cx="10515600" cy="7399337"/>
          </a:xfrm>
        </p:spPr>
        <p:txBody>
          <a:bodyPr vert="horz" lIns="91440" tIns="45720" rIns="91440" bIns="45720" rtlCol="0" anchor="t">
            <a:noAutofit/>
          </a:bodyPr>
          <a:lstStyle/>
          <a:p>
            <a:pPr marL="0" indent="0">
              <a:buNone/>
            </a:pPr>
            <a:endParaRPr lang="en-US" sz="1200">
              <a:ea typeface="+mn-lt"/>
              <a:cs typeface="+mn-lt"/>
            </a:endParaRPr>
          </a:p>
          <a:p>
            <a:r>
              <a:rPr lang="en-US" sz="1300">
                <a:ea typeface="+mn-lt"/>
                <a:cs typeface="+mn-lt"/>
              </a:rPr>
              <a:t>Bee, H. and Boyd, D., (2019) </a:t>
            </a:r>
            <a:r>
              <a:rPr lang="en-US" sz="1300" i="1">
                <a:ea typeface="+mn-lt"/>
                <a:cs typeface="+mn-lt"/>
              </a:rPr>
              <a:t>Lifespan Development. </a:t>
            </a:r>
            <a:r>
              <a:rPr lang="en-US" sz="1300">
                <a:ea typeface="+mn-lt"/>
                <a:cs typeface="+mn-lt"/>
              </a:rPr>
              <a:t>8 ed. Harlow: Pearson Education.  </a:t>
            </a:r>
            <a:endParaRPr lang="en-US" sz="1300">
              <a:cs typeface="Calibri"/>
            </a:endParaRPr>
          </a:p>
          <a:p>
            <a:r>
              <a:rPr lang="en-US" sz="1300">
                <a:ea typeface="+mn-lt"/>
                <a:cs typeface="+mn-lt"/>
              </a:rPr>
              <a:t>Berliner, Y., (2020) 'Mozart of psychology': How Lev Vygotsky helped shape modern thinking. [Online] Available at: </a:t>
            </a:r>
            <a:r>
              <a:rPr lang="en-US" sz="1300">
                <a:ea typeface="+mn-lt"/>
                <a:cs typeface="+mn-lt"/>
                <a:hlinkClick r:id="rId2"/>
              </a:rPr>
              <a:t>‘Mozart of psychology': How Lev Vygotsky helped shape modern thinking - Russia Beyond (rbth.com)</a:t>
            </a:r>
            <a:r>
              <a:rPr lang="en-US" sz="1300">
                <a:ea typeface="+mn-lt"/>
                <a:cs typeface="+mn-lt"/>
              </a:rPr>
              <a:t> [Accessed 14 January 2022]. </a:t>
            </a:r>
            <a:endParaRPr lang="en-US" sz="1300">
              <a:cs typeface="Calibri"/>
            </a:endParaRPr>
          </a:p>
          <a:p>
            <a:r>
              <a:rPr lang="en-US" sz="1300">
                <a:ea typeface="+mn-lt"/>
                <a:cs typeface="+mn-lt"/>
              </a:rPr>
              <a:t>Crupper, C., (2013) Simple Marbles Games. [Online] Available at: </a:t>
            </a:r>
            <a:r>
              <a:rPr lang="en-US" sz="1300">
                <a:ea typeface="+mn-lt"/>
                <a:cs typeface="+mn-lt"/>
                <a:hlinkClick r:id="rId3"/>
              </a:rPr>
              <a:t>Simple Marbles Games - American Profile</a:t>
            </a:r>
            <a:r>
              <a:rPr lang="en-US" sz="1300">
                <a:ea typeface="+mn-lt"/>
                <a:cs typeface="+mn-lt"/>
              </a:rPr>
              <a:t> [Accessed 14 January 2022] </a:t>
            </a:r>
            <a:endParaRPr lang="en-US" sz="1300">
              <a:cs typeface="Calibri"/>
            </a:endParaRPr>
          </a:p>
          <a:p>
            <a:r>
              <a:rPr lang="en-US" sz="1300">
                <a:ea typeface="+mn-lt"/>
                <a:cs typeface="+mn-lt"/>
              </a:rPr>
              <a:t>Davis, K., (2018) Twenty Pittsburgh kids to attend Pre-K at the Carnegie Science Center. [Online] </a:t>
            </a:r>
            <a:r>
              <a:rPr lang="en-US" sz="1300">
                <a:ea typeface="+mn-lt"/>
                <a:cs typeface="+mn-lt"/>
                <a:hlinkClick r:id="rId4"/>
              </a:rPr>
              <a:t>Twenty Pittsburgh Kids To Attend Pre-K At The Carnegie Science Center | 90.5 WESA</a:t>
            </a:r>
            <a:r>
              <a:rPr lang="en-US" sz="1300">
                <a:ea typeface="+mn-lt"/>
                <a:cs typeface="+mn-lt"/>
              </a:rPr>
              <a:t> [Accessed 14 January 2022]</a:t>
            </a:r>
            <a:endParaRPr lang="en-US" sz="1300">
              <a:cs typeface="Calibri"/>
            </a:endParaRPr>
          </a:p>
          <a:p>
            <a:r>
              <a:rPr lang="en-US" sz="1300">
                <a:ea typeface="+mn-lt"/>
                <a:cs typeface="+mn-lt"/>
              </a:rPr>
              <a:t>Discover Learning Childhood EDU., (2019) Lev Vygotsky's social development theory. [Online] </a:t>
            </a:r>
            <a:r>
              <a:rPr lang="en-GB" sz="1300">
                <a:ea typeface="+mn-lt"/>
                <a:cs typeface="+mn-lt"/>
              </a:rPr>
              <a:t>Available at: </a:t>
            </a:r>
            <a:r>
              <a:rPr lang="en-GB" sz="1300">
                <a:ea typeface="+mn-lt"/>
                <a:cs typeface="+mn-lt"/>
                <a:hlinkClick r:id="rId5"/>
              </a:rPr>
              <a:t>Lev Vygotsky’s Social Development Theory – Discover Early Childhood EDU (wordpress.com)</a:t>
            </a:r>
            <a:r>
              <a:rPr lang="en-GB" sz="1300">
                <a:ea typeface="+mn-lt"/>
                <a:cs typeface="+mn-lt"/>
              </a:rPr>
              <a:t> [Accessed 14 January 2022]. </a:t>
            </a:r>
            <a:r>
              <a:rPr lang="en-US" sz="1300">
                <a:ea typeface="+mn-lt"/>
                <a:cs typeface="+mn-lt"/>
              </a:rPr>
              <a:t> </a:t>
            </a:r>
            <a:endParaRPr lang="en-US" sz="1300">
              <a:cs typeface="Calibri"/>
            </a:endParaRPr>
          </a:p>
          <a:p>
            <a:r>
              <a:rPr lang="en-US" sz="1300">
                <a:ea typeface="+mn-lt"/>
                <a:cs typeface="+mn-lt"/>
              </a:rPr>
              <a:t>Dolya, G., (2010) </a:t>
            </a:r>
            <a:r>
              <a:rPr lang="en-US" sz="1300" i="1">
                <a:ea typeface="+mn-lt"/>
                <a:cs typeface="+mn-lt"/>
              </a:rPr>
              <a:t>Vygotsky in action in the early years the key to learning curriculum. </a:t>
            </a:r>
            <a:r>
              <a:rPr lang="en-US" sz="1300">
                <a:ea typeface="+mn-lt"/>
                <a:cs typeface="+mn-lt"/>
              </a:rPr>
              <a:t>London: Routledge.  </a:t>
            </a:r>
            <a:endParaRPr lang="en-US" sz="1300">
              <a:cs typeface="Calibri"/>
            </a:endParaRPr>
          </a:p>
          <a:p>
            <a:r>
              <a:rPr lang="en-US" sz="1300" err="1">
                <a:ea typeface="+mn-lt"/>
                <a:cs typeface="+mn-lt"/>
              </a:rPr>
              <a:t>Estyn</a:t>
            </a:r>
            <a:r>
              <a:rPr lang="en-US" sz="1300">
                <a:ea typeface="+mn-lt"/>
                <a:cs typeface="+mn-lt"/>
              </a:rPr>
              <a:t>., (2009) </a:t>
            </a:r>
            <a:r>
              <a:rPr lang="en-US" sz="1300" i="1">
                <a:ea typeface="+mn-lt"/>
                <a:cs typeface="+mn-lt"/>
              </a:rPr>
              <a:t>Play and Active Learning: A Toolkit for Foundation Phase practitioners, </a:t>
            </a:r>
            <a:r>
              <a:rPr lang="en-US" sz="1300">
                <a:ea typeface="+mn-lt"/>
                <a:cs typeface="+mn-lt"/>
              </a:rPr>
              <a:t>Cardiff: </a:t>
            </a:r>
            <a:r>
              <a:rPr lang="en-US" sz="1300" err="1">
                <a:ea typeface="+mn-lt"/>
                <a:cs typeface="+mn-lt"/>
              </a:rPr>
              <a:t>Estyn</a:t>
            </a:r>
            <a:r>
              <a:rPr lang="en-US" sz="1300">
                <a:ea typeface="+mn-lt"/>
                <a:cs typeface="+mn-lt"/>
              </a:rPr>
              <a:t>.  </a:t>
            </a:r>
            <a:endParaRPr lang="en-US" sz="1300">
              <a:cs typeface="Calibri"/>
            </a:endParaRPr>
          </a:p>
          <a:p>
            <a:r>
              <a:rPr lang="en-US" sz="1300" err="1">
                <a:ea typeface="+mn-lt"/>
                <a:cs typeface="+mn-lt"/>
              </a:rPr>
              <a:t>Eun</a:t>
            </a:r>
            <a:r>
              <a:rPr lang="en-US" sz="1300">
                <a:ea typeface="+mn-lt"/>
                <a:cs typeface="+mn-lt"/>
              </a:rPr>
              <a:t>, B., (2011) A Vygotskian theory‐based professional development: implications for culturally diverse classrooms. </a:t>
            </a:r>
            <a:r>
              <a:rPr lang="en-US" sz="1300" i="1">
                <a:ea typeface="+mn-lt"/>
                <a:cs typeface="+mn-lt"/>
              </a:rPr>
              <a:t>Professional Development in Education, </a:t>
            </a:r>
            <a:r>
              <a:rPr lang="en-US" sz="1300">
                <a:ea typeface="+mn-lt"/>
                <a:cs typeface="+mn-lt"/>
              </a:rPr>
              <a:t>37(3), pp. 319-333.  </a:t>
            </a:r>
            <a:endParaRPr lang="en-US" sz="1300">
              <a:cs typeface="Calibri"/>
            </a:endParaRPr>
          </a:p>
          <a:p>
            <a:r>
              <a:rPr lang="en-US" sz="1300">
                <a:ea typeface="+mn-lt"/>
                <a:cs typeface="+mn-lt"/>
              </a:rPr>
              <a:t>Karpov, Y., (2005) </a:t>
            </a:r>
            <a:r>
              <a:rPr lang="en-US" sz="1300" i="1">
                <a:ea typeface="+mn-lt"/>
                <a:cs typeface="+mn-lt"/>
              </a:rPr>
              <a:t>The neo-Vygotskian approach to child development. </a:t>
            </a:r>
            <a:r>
              <a:rPr lang="en-US" sz="1300">
                <a:ea typeface="+mn-lt"/>
                <a:cs typeface="+mn-lt"/>
              </a:rPr>
              <a:t>Cambridge: Cambridge University Press.  </a:t>
            </a:r>
            <a:endParaRPr lang="en-US" sz="1300">
              <a:cs typeface="Calibri"/>
            </a:endParaRPr>
          </a:p>
          <a:p>
            <a:r>
              <a:rPr lang="en-US" sz="1300" err="1">
                <a:ea typeface="+mn-lt"/>
                <a:cs typeface="+mn-lt"/>
              </a:rPr>
              <a:t>Luntley</a:t>
            </a:r>
            <a:r>
              <a:rPr lang="en-US" sz="1300">
                <a:ea typeface="+mn-lt"/>
                <a:cs typeface="+mn-lt"/>
              </a:rPr>
              <a:t>, M., (2017) </a:t>
            </a:r>
            <a:r>
              <a:rPr lang="en-US" sz="1300" err="1">
                <a:ea typeface="+mn-lt"/>
                <a:cs typeface="+mn-lt"/>
              </a:rPr>
              <a:t>Forgetski</a:t>
            </a:r>
            <a:r>
              <a:rPr lang="en-US" sz="1300">
                <a:ea typeface="+mn-lt"/>
                <a:cs typeface="+mn-lt"/>
              </a:rPr>
              <a:t> Vygotsky: Or, a plea for bootstrapping accounts of learning. </a:t>
            </a:r>
            <a:r>
              <a:rPr lang="en-US" sz="1300" i="1">
                <a:ea typeface="+mn-lt"/>
                <a:cs typeface="+mn-lt"/>
              </a:rPr>
              <a:t>Educational Philosophy and Theory, </a:t>
            </a:r>
            <a:r>
              <a:rPr lang="en-US" sz="1300">
                <a:ea typeface="+mn-lt"/>
                <a:cs typeface="+mn-lt"/>
              </a:rPr>
              <a:t>49(10), pp. 957-970.  </a:t>
            </a:r>
            <a:endParaRPr lang="en-US" sz="1300">
              <a:cs typeface="Calibri"/>
            </a:endParaRPr>
          </a:p>
          <a:p>
            <a:r>
              <a:rPr lang="en-US" sz="1300">
                <a:ea typeface="+mn-lt"/>
                <a:cs typeface="+mn-lt"/>
              </a:rPr>
              <a:t>Newman, S. and Latifi, A., (2021) Vygotsky, Education and teacher education. </a:t>
            </a:r>
            <a:r>
              <a:rPr lang="en-US" sz="1300" i="1">
                <a:ea typeface="+mn-lt"/>
                <a:cs typeface="+mn-lt"/>
              </a:rPr>
              <a:t>Journal of education for teaching, </a:t>
            </a:r>
            <a:r>
              <a:rPr lang="en-US" sz="1300">
                <a:ea typeface="+mn-lt"/>
                <a:cs typeface="+mn-lt"/>
              </a:rPr>
              <a:t>47(1), pp. 4-17.  </a:t>
            </a:r>
            <a:endParaRPr lang="en-US" sz="1300">
              <a:cs typeface="Calibri"/>
            </a:endParaRPr>
          </a:p>
          <a:p>
            <a:r>
              <a:rPr lang="en-US" sz="1300">
                <a:ea typeface="+mn-lt"/>
                <a:cs typeface="+mn-lt"/>
              </a:rPr>
              <a:t>Roth, W.-M. and Lee, Y. J., (2007) "Vygotsky's Neglected Legacy": Cultural-Historical Activity Theory. </a:t>
            </a:r>
            <a:r>
              <a:rPr lang="en-US" sz="1300" i="1">
                <a:ea typeface="+mn-lt"/>
                <a:cs typeface="+mn-lt"/>
              </a:rPr>
              <a:t>Review of educational research, </a:t>
            </a:r>
            <a:r>
              <a:rPr lang="en-US" sz="1300">
                <a:ea typeface="+mn-lt"/>
                <a:cs typeface="+mn-lt"/>
              </a:rPr>
              <a:t>77(2), pp. 186-232.  </a:t>
            </a:r>
            <a:endParaRPr lang="en-US" sz="1300">
              <a:cs typeface="Calibri"/>
            </a:endParaRPr>
          </a:p>
          <a:p>
            <a:r>
              <a:rPr lang="en-US" sz="1300">
                <a:ea typeface="+mn-lt"/>
                <a:cs typeface="+mn-lt"/>
              </a:rPr>
              <a:t>Welsh Assembly Government., (2008) Foundation phase framework. [Online] Available at: </a:t>
            </a:r>
            <a:r>
              <a:rPr lang="en-US" sz="1300">
                <a:ea typeface="+mn-lt"/>
                <a:cs typeface="+mn-lt"/>
                <a:hlinkClick r:id="rId6"/>
              </a:rPr>
              <a:t>https://hwb.gov.wales/storage/8f0b360f-f1f6-4bec-b11a-df88168007f9/learning-and-teaching-pedagogy.pdf</a:t>
            </a:r>
            <a:r>
              <a:rPr lang="en-US" sz="1300">
                <a:ea typeface="+mn-lt"/>
                <a:cs typeface="+mn-lt"/>
              </a:rPr>
              <a:t> [Accessed 10 January 2022].  </a:t>
            </a:r>
            <a:endParaRPr lang="en-US" sz="1300">
              <a:cs typeface="Calibri"/>
            </a:endParaRPr>
          </a:p>
          <a:p>
            <a:r>
              <a:rPr lang="en-US" sz="1300">
                <a:ea typeface="+mn-lt"/>
                <a:cs typeface="+mn-lt"/>
              </a:rPr>
              <a:t>Welsh Government., (2015) Learning and Teaching Pedagogy.</a:t>
            </a:r>
            <a:r>
              <a:rPr lang="en-US" sz="1300" i="1">
                <a:ea typeface="+mn-lt"/>
                <a:cs typeface="+mn-lt"/>
              </a:rPr>
              <a:t> </a:t>
            </a:r>
            <a:r>
              <a:rPr lang="en-US" sz="1300">
                <a:ea typeface="+mn-lt"/>
                <a:cs typeface="+mn-lt"/>
              </a:rPr>
              <a:t>[Online] Available at: </a:t>
            </a:r>
            <a:r>
              <a:rPr lang="en-US" sz="1300">
                <a:ea typeface="+mn-lt"/>
                <a:cs typeface="+mn-lt"/>
                <a:hlinkClick r:id="rId7"/>
              </a:rPr>
              <a:t>https://gov.wales/sites/default/files/publications/2018-02/foundation-phase-framework-revised-2015.pdf</a:t>
            </a:r>
            <a:r>
              <a:rPr lang="en-US" sz="1300">
                <a:ea typeface="+mn-lt"/>
                <a:cs typeface="+mn-lt"/>
              </a:rPr>
              <a:t> [Accessed 10 January 2022].  </a:t>
            </a:r>
            <a:endParaRPr lang="en-US" sz="1300">
              <a:cs typeface="Calibri"/>
            </a:endParaRPr>
          </a:p>
          <a:p>
            <a:r>
              <a:rPr lang="en-US" sz="1300">
                <a:ea typeface="+mn-lt"/>
                <a:cs typeface="+mn-lt"/>
              </a:rPr>
              <a:t>Yilmaz, K., (2011) The Cognitive Perspective on Learning: Its Theoretical Underpinnings and Implications for Classroom Practices. </a:t>
            </a:r>
            <a:r>
              <a:rPr lang="en-US" sz="1300" i="1">
                <a:ea typeface="+mn-lt"/>
                <a:cs typeface="+mn-lt"/>
              </a:rPr>
              <a:t>The Clearing house, </a:t>
            </a:r>
            <a:r>
              <a:rPr lang="en-US" sz="1300">
                <a:ea typeface="+mn-lt"/>
                <a:cs typeface="+mn-lt"/>
              </a:rPr>
              <a:t>84(5), pp. 204-212.  </a:t>
            </a:r>
            <a:endParaRPr lang="en-US" sz="1300">
              <a:cs typeface="Calibri"/>
            </a:endParaRPr>
          </a:p>
          <a:p>
            <a:endParaRPr lang="en-US" sz="1200">
              <a:ea typeface="+mn-lt"/>
              <a:cs typeface="+mn-lt"/>
            </a:endParaRPr>
          </a:p>
        </p:txBody>
      </p:sp>
    </p:spTree>
    <p:extLst>
      <p:ext uri="{BB962C8B-B14F-4D97-AF65-F5344CB8AC3E}">
        <p14:creationId xmlns:p14="http://schemas.microsoft.com/office/powerpoint/2010/main" val="361313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86BB-4C85-4E80-938C-3D3F7114B23E}"/>
              </a:ext>
            </a:extLst>
          </p:cNvPr>
          <p:cNvSpPr>
            <a:spLocks noGrp="1"/>
          </p:cNvSpPr>
          <p:nvPr>
            <p:ph type="title"/>
          </p:nvPr>
        </p:nvSpPr>
        <p:spPr>
          <a:xfrm>
            <a:off x="838200" y="238125"/>
            <a:ext cx="10515600" cy="1325563"/>
          </a:xfrm>
        </p:spPr>
        <p:txBody>
          <a:bodyPr/>
          <a:lstStyle/>
          <a:p>
            <a:r>
              <a:rPr lang="en-US">
                <a:cs typeface="Calibri Light"/>
              </a:rPr>
              <a:t>Chloe's reference list: </a:t>
            </a:r>
          </a:p>
        </p:txBody>
      </p:sp>
      <p:sp>
        <p:nvSpPr>
          <p:cNvPr id="3" name="Content Placeholder 2">
            <a:extLst>
              <a:ext uri="{FF2B5EF4-FFF2-40B4-BE49-F238E27FC236}">
                <a16:creationId xmlns:a16="http://schemas.microsoft.com/office/drawing/2014/main" id="{0A5227CE-D8EB-443F-A7F5-1309A2213500}"/>
              </a:ext>
            </a:extLst>
          </p:cNvPr>
          <p:cNvSpPr>
            <a:spLocks noGrp="1"/>
          </p:cNvSpPr>
          <p:nvPr>
            <p:ph idx="1"/>
          </p:nvPr>
        </p:nvSpPr>
        <p:spPr>
          <a:xfrm>
            <a:off x="838200" y="1242219"/>
            <a:ext cx="10515600" cy="5368660"/>
          </a:xfrm>
        </p:spPr>
        <p:txBody>
          <a:bodyPr vert="horz" lIns="91440" tIns="45720" rIns="91440" bIns="45720" rtlCol="0" anchor="t">
            <a:normAutofit fontScale="47500" lnSpcReduction="20000"/>
          </a:bodyPr>
          <a:lstStyle/>
          <a:p>
            <a:pPr>
              <a:buNone/>
            </a:pPr>
            <a:r>
              <a:rPr lang="en-US">
                <a:ea typeface="+mn-lt"/>
                <a:cs typeface="+mn-lt"/>
              </a:rPr>
              <a:t>Disney, K. (2020) ‘Why are Montessori classes mixed age’, Children’s House Montessori School of Reston [blog] 21 January. Available at: </a:t>
            </a:r>
            <a:r>
              <a:rPr lang="en-US">
                <a:ea typeface="+mn-lt"/>
                <a:cs typeface="+mn-lt"/>
                <a:hlinkClick r:id="rId2"/>
              </a:rPr>
              <a:t>https://childrenshouse-montessori.com/2020/01/21/why-are-montessori-classrooms-mixed-age/</a:t>
            </a:r>
            <a:endParaRPr lang="en-US">
              <a:ea typeface="+mn-lt"/>
              <a:cs typeface="+mn-lt"/>
            </a:endParaRPr>
          </a:p>
          <a:p>
            <a:pPr>
              <a:buNone/>
            </a:pPr>
            <a:r>
              <a:rPr lang="en-US" err="1">
                <a:ea typeface="+mn-lt"/>
                <a:cs typeface="+mn-lt"/>
              </a:rPr>
              <a:t>Estyn</a:t>
            </a:r>
            <a:r>
              <a:rPr lang="en-US">
                <a:ea typeface="+mn-lt"/>
                <a:cs typeface="+mn-lt"/>
              </a:rPr>
              <a:t> (2019) Effective Practice Available at: </a:t>
            </a:r>
            <a:r>
              <a:rPr lang="en-US">
                <a:ea typeface="+mn-lt"/>
                <a:cs typeface="+mn-lt"/>
                <a:hlinkClick r:id="rId3"/>
              </a:rPr>
              <a:t>https://www.estyn.gov.wales/effective-practice/enabling-pupils-become-independent-learners</a:t>
            </a:r>
            <a:endParaRPr lang="en-US">
              <a:ea typeface="+mn-lt"/>
              <a:cs typeface="+mn-lt"/>
            </a:endParaRPr>
          </a:p>
          <a:p>
            <a:pPr>
              <a:buNone/>
            </a:pPr>
            <a:r>
              <a:rPr lang="en-US" err="1">
                <a:ea typeface="+mn-lt"/>
                <a:cs typeface="+mn-lt"/>
              </a:rPr>
              <a:t>Feez</a:t>
            </a:r>
            <a:r>
              <a:rPr lang="en-US">
                <a:ea typeface="+mn-lt"/>
                <a:cs typeface="+mn-lt"/>
              </a:rPr>
              <a:t>, S. (2010) Montessori and Early Childhood</a:t>
            </a:r>
            <a:r>
              <a:rPr lang="en-US" i="1">
                <a:ea typeface="+mn-lt"/>
                <a:cs typeface="+mn-lt"/>
              </a:rPr>
              <a:t>: A Guide for Students</a:t>
            </a:r>
            <a:r>
              <a:rPr lang="en-US">
                <a:ea typeface="+mn-lt"/>
                <a:cs typeface="+mn-lt"/>
              </a:rPr>
              <a:t>. Los Angeles: Sage Publications Ltd.</a:t>
            </a:r>
          </a:p>
          <a:p>
            <a:pPr>
              <a:buNone/>
            </a:pPr>
            <a:r>
              <a:rPr lang="en-US">
                <a:ea typeface="+mn-lt"/>
                <a:cs typeface="+mn-lt"/>
              </a:rPr>
              <a:t>Gillet, A. M. (1969) </a:t>
            </a:r>
            <a:r>
              <a:rPr lang="en-US" i="1">
                <a:ea typeface="+mn-lt"/>
                <a:cs typeface="+mn-lt"/>
              </a:rPr>
              <a:t>Introduction to Biology</a:t>
            </a:r>
            <a:r>
              <a:rPr lang="en-US">
                <a:ea typeface="+mn-lt"/>
                <a:cs typeface="+mn-lt"/>
              </a:rPr>
              <a:t>. Bergama: Montessori Conference. </a:t>
            </a:r>
          </a:p>
          <a:p>
            <a:pPr>
              <a:buNone/>
            </a:pPr>
            <a:r>
              <a:rPr lang="en-US">
                <a:ea typeface="+mn-lt"/>
                <a:cs typeface="+mn-lt"/>
              </a:rPr>
              <a:t>Isaacs, B. (2012)</a:t>
            </a:r>
            <a:r>
              <a:rPr lang="en-US" i="1">
                <a:ea typeface="+mn-lt"/>
                <a:cs typeface="+mn-lt"/>
              </a:rPr>
              <a:t> Understanding the Montessori approach</a:t>
            </a:r>
            <a:r>
              <a:rPr lang="en-US">
                <a:ea typeface="+mn-lt"/>
                <a:cs typeface="+mn-lt"/>
              </a:rPr>
              <a:t>: early years. Routledge</a:t>
            </a:r>
          </a:p>
          <a:p>
            <a:pPr>
              <a:buNone/>
            </a:pPr>
            <a:r>
              <a:rPr lang="en-US">
                <a:ea typeface="+mn-lt"/>
                <a:cs typeface="+mn-lt"/>
              </a:rPr>
              <a:t>Little, W. (2001).</a:t>
            </a:r>
            <a:r>
              <a:rPr lang="en-US" i="1">
                <a:ea typeface="+mn-lt"/>
                <a:cs typeface="+mn-lt"/>
              </a:rPr>
              <a:t> </a:t>
            </a:r>
            <a:r>
              <a:rPr lang="en-US">
                <a:ea typeface="+mn-lt"/>
                <a:cs typeface="+mn-lt"/>
              </a:rPr>
              <a:t>'Multigrade teaching: towards an international research and policy agenda'.</a:t>
            </a:r>
            <a:r>
              <a:rPr lang="en-US" i="1">
                <a:ea typeface="+mn-lt"/>
                <a:cs typeface="+mn-lt"/>
              </a:rPr>
              <a:t> International Journal of Educational Development. </a:t>
            </a:r>
            <a:r>
              <a:rPr lang="en-US">
                <a:ea typeface="+mn-lt"/>
                <a:cs typeface="+mn-lt"/>
              </a:rPr>
              <a:t>21, 481-497. </a:t>
            </a:r>
          </a:p>
          <a:p>
            <a:pPr>
              <a:buNone/>
            </a:pPr>
            <a:r>
              <a:rPr lang="en-US">
                <a:ea typeface="+mn-lt"/>
                <a:cs typeface="+mn-lt"/>
              </a:rPr>
              <a:t>O'Donnell M. (2013) </a:t>
            </a:r>
            <a:r>
              <a:rPr lang="en-US" i="1">
                <a:ea typeface="+mn-lt"/>
                <a:cs typeface="+mn-lt"/>
              </a:rPr>
              <a:t>A critical introduction to key themes and debates. Bloomsbury publishing. </a:t>
            </a:r>
            <a:endParaRPr lang="en-US">
              <a:ea typeface="+mn-lt"/>
              <a:cs typeface="+mn-lt"/>
            </a:endParaRPr>
          </a:p>
          <a:p>
            <a:pPr>
              <a:buNone/>
            </a:pPr>
            <a:r>
              <a:rPr lang="en-US">
                <a:ea typeface="+mn-lt"/>
                <a:cs typeface="+mn-lt"/>
              </a:rPr>
              <a:t>Rea, S. (2014) Press Release: Heavily Decorated Classrooms Disrupt Attention and Learning In Young Children, According To New Carnegie Mellon Research. Available at: </a:t>
            </a:r>
            <a:r>
              <a:rPr lang="en-US">
                <a:ea typeface="+mn-lt"/>
                <a:cs typeface="+mn-lt"/>
                <a:hlinkClick r:id="rId4"/>
              </a:rPr>
              <a:t>https://www.cmu.edu/news/stories/archives/2014/may/may27_decoratedclassrooms.html</a:t>
            </a:r>
            <a:endParaRPr lang="en-US">
              <a:ea typeface="+mn-lt"/>
              <a:cs typeface="+mn-lt"/>
            </a:endParaRPr>
          </a:p>
          <a:p>
            <a:pPr>
              <a:buNone/>
            </a:pPr>
            <a:r>
              <a:rPr lang="en-US">
                <a:ea typeface="+mn-lt"/>
                <a:cs typeface="+mn-lt"/>
              </a:rPr>
              <a:t>Robin, C. (2019) ‘What is a prepared environment’ Montessori Family [Blog]. August 23. Available at: </a:t>
            </a:r>
            <a:r>
              <a:rPr lang="en-US">
                <a:ea typeface="+mn-lt"/>
                <a:cs typeface="+mn-lt"/>
                <a:hlinkClick r:id="rId5"/>
              </a:rPr>
              <a:t>https://themontessorifamily.com/?s=prepared+environment</a:t>
            </a:r>
            <a:r>
              <a:rPr lang="en-US">
                <a:ea typeface="+mn-lt"/>
                <a:cs typeface="+mn-lt"/>
              </a:rPr>
              <a:t> (Accessed: 11 January 2021)</a:t>
            </a:r>
          </a:p>
          <a:p>
            <a:pPr>
              <a:buNone/>
            </a:pPr>
            <a:r>
              <a:rPr lang="en-US">
                <a:ea typeface="+mn-lt"/>
                <a:cs typeface="+mn-lt"/>
              </a:rPr>
              <a:t>Schneir, W. and Schneir M. (1971) ‘The Joy of Learning – in the open corridor’. New York Magazine, pp. 72-97.</a:t>
            </a:r>
          </a:p>
          <a:p>
            <a:pPr>
              <a:buNone/>
            </a:pPr>
            <a:r>
              <a:rPr lang="en-US">
                <a:ea typeface="+mn-lt"/>
                <a:cs typeface="+mn-lt"/>
              </a:rPr>
              <a:t>Swansea Bay University Health Board (2017) Designed to smile. Available at: </a:t>
            </a:r>
            <a:r>
              <a:rPr lang="en-US">
                <a:ea typeface="+mn-lt"/>
                <a:cs typeface="+mn-lt"/>
                <a:hlinkClick r:id="rId6"/>
              </a:rPr>
              <a:t>https://sbuhb.nhs.wales/news/swansea-bay-health-news/designed-to-smile</a:t>
            </a:r>
            <a:endParaRPr lang="en-US">
              <a:ea typeface="+mn-lt"/>
              <a:cs typeface="+mn-lt"/>
            </a:endParaRPr>
          </a:p>
          <a:p>
            <a:pPr>
              <a:buNone/>
            </a:pPr>
            <a:r>
              <a:rPr lang="en-US">
                <a:ea typeface="+mn-lt"/>
                <a:cs typeface="+mn-lt"/>
              </a:rPr>
              <a:t>Swansea Bay University Health Board (2017) </a:t>
            </a:r>
            <a:r>
              <a:rPr lang="en-US" i="1">
                <a:ea typeface="+mn-lt"/>
                <a:cs typeface="+mn-lt"/>
              </a:rPr>
              <a:t>Designed to smile</a:t>
            </a:r>
            <a:r>
              <a:rPr lang="en-US">
                <a:ea typeface="+mn-lt"/>
                <a:cs typeface="+mn-lt"/>
              </a:rPr>
              <a:t>. Available at: </a:t>
            </a:r>
            <a:r>
              <a:rPr lang="en-US">
                <a:ea typeface="+mn-lt"/>
                <a:cs typeface="+mn-lt"/>
                <a:hlinkClick r:id="rId6"/>
              </a:rPr>
              <a:t>https://sbuhb.nhs.wales/news/swansea-bay-health-news/designed-to-smile</a:t>
            </a:r>
            <a:endParaRPr lang="en-US">
              <a:ea typeface="+mn-lt"/>
              <a:cs typeface="+mn-lt"/>
            </a:endParaRPr>
          </a:p>
          <a:p>
            <a:pPr>
              <a:buNone/>
            </a:pPr>
            <a:r>
              <a:rPr lang="en-US">
                <a:ea typeface="+mn-lt"/>
                <a:cs typeface="+mn-lt"/>
              </a:rPr>
              <a:t>Welsh Government (2017) An introduction to the professional standards for teaching .leadership. Available at: </a:t>
            </a:r>
            <a:r>
              <a:rPr lang="en-US">
                <a:ea typeface="+mn-lt"/>
                <a:cs typeface="+mn-lt"/>
                <a:hlinkClick r:id="rId7"/>
              </a:rPr>
              <a:t>https://hwb.gov.wales/api/storage/932d8940-56f5-4660-aa85-afb4e87560a9/an-introduction-to-the-professional-standards-for-teaching-and-leadership.pdf</a:t>
            </a:r>
            <a:endParaRPr lang="en-US">
              <a:ea typeface="+mn-lt"/>
              <a:cs typeface="+mn-lt"/>
            </a:endParaRPr>
          </a:p>
          <a:p>
            <a:pPr>
              <a:buNone/>
            </a:pPr>
            <a:r>
              <a:rPr lang="en-US">
                <a:ea typeface="+mn-lt"/>
                <a:cs typeface="+mn-lt"/>
              </a:rPr>
              <a:t>Welsh Government (2017) Designed to Smile child oral health improvement </a:t>
            </a:r>
            <a:r>
              <a:rPr lang="en-US" err="1">
                <a:ea typeface="+mn-lt"/>
                <a:cs typeface="+mn-lt"/>
              </a:rPr>
              <a:t>programme</a:t>
            </a:r>
            <a:r>
              <a:rPr lang="en-US">
                <a:ea typeface="+mn-lt"/>
                <a:cs typeface="+mn-lt"/>
              </a:rPr>
              <a:t>. Available at: </a:t>
            </a:r>
            <a:r>
              <a:rPr lang="en-US">
                <a:ea typeface="+mn-lt"/>
                <a:cs typeface="+mn-lt"/>
                <a:hlinkClick r:id="rId8"/>
              </a:rPr>
              <a:t>https://gov.wales/designed-smile-child-oral-health-improvement-programme-whc201723</a:t>
            </a:r>
            <a:endParaRPr lang="en-US">
              <a:ea typeface="+mn-lt"/>
              <a:cs typeface="+mn-lt"/>
            </a:endParaRPr>
          </a:p>
          <a:p>
            <a:pPr>
              <a:buNone/>
            </a:pPr>
            <a:r>
              <a:rPr lang="en-US">
                <a:ea typeface="+mn-lt"/>
                <a:cs typeface="+mn-lt"/>
              </a:rPr>
              <a:t>Welsh Government (2019) Foundation phase Framework. Available at: </a:t>
            </a:r>
            <a:r>
              <a:rPr lang="en-US">
                <a:ea typeface="+mn-lt"/>
                <a:cs typeface="+mn-lt"/>
                <a:hlinkClick r:id="rId9"/>
              </a:rPr>
              <a:t>https://gov.wales/foundation-phase-framework</a:t>
            </a:r>
            <a:endParaRPr lang="en-US">
              <a:ea typeface="+mn-lt"/>
              <a:cs typeface="+mn-lt"/>
            </a:endParaRPr>
          </a:p>
          <a:p>
            <a:pPr>
              <a:buNone/>
            </a:pPr>
            <a:r>
              <a:rPr lang="en-US">
                <a:ea typeface="+mn-lt"/>
                <a:cs typeface="+mn-lt"/>
              </a:rPr>
              <a:t>Wood, M. (1999) Essentials of classroom Teaching: Elementary Language Arts. 2nd </a:t>
            </a:r>
            <a:r>
              <a:rPr lang="en-US" err="1">
                <a:ea typeface="+mn-lt"/>
                <a:cs typeface="+mn-lt"/>
              </a:rPr>
              <a:t>edn</a:t>
            </a:r>
            <a:r>
              <a:rPr lang="en-US">
                <a:ea typeface="+mn-lt"/>
                <a:cs typeface="+mn-lt"/>
              </a:rPr>
              <a:t>. Boston: Allyn and Bacon. </a:t>
            </a:r>
          </a:p>
          <a:p>
            <a:pPr>
              <a:buNone/>
            </a:pPr>
            <a:endParaRPr lang="en-US">
              <a:ea typeface="+mn-lt"/>
              <a:cs typeface="+mn-lt"/>
            </a:endParaRPr>
          </a:p>
          <a:p>
            <a:pPr marL="0" indent="0">
              <a:buNone/>
            </a:pPr>
            <a:endParaRPr lang="en-US">
              <a:cs typeface="Calibri" panose="020F0502020204030204"/>
            </a:endParaRPr>
          </a:p>
        </p:txBody>
      </p:sp>
    </p:spTree>
    <p:extLst>
      <p:ext uri="{BB962C8B-B14F-4D97-AF65-F5344CB8AC3E}">
        <p14:creationId xmlns:p14="http://schemas.microsoft.com/office/powerpoint/2010/main" val="3107203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4" ma:contentTypeDescription="Create a new document." ma:contentTypeScope="" ma:versionID="fe20b7efdbaab09c74013926fe1d6310">
  <xsd:schema xmlns:xsd="http://www.w3.org/2001/XMLSchema" xmlns:xs="http://www.w3.org/2001/XMLSchema" xmlns:p="http://schemas.microsoft.com/office/2006/metadata/properties" xmlns:ns3="be49ff73-cec0-4379-9da8-63ff3cc411bb" targetNamespace="http://schemas.microsoft.com/office/2006/metadata/properties" ma:root="true" ma:fieldsID="88d392c79c05f0eecaa93bc11aebfa1f" ns3:_="">
    <xsd:import namespace="be49ff73-cec0-4379-9da8-63ff3cc411b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13A609C-0BD0-4ADB-A767-A23BEAFC046A}">
  <ds:schemaRefs>
    <ds:schemaRef ds:uri="http://schemas.microsoft.com/sharepoint/v3/contenttype/forms"/>
  </ds:schemaRefs>
</ds:datastoreItem>
</file>

<file path=customXml/itemProps2.xml><?xml version="1.0" encoding="utf-8"?>
<ds:datastoreItem xmlns:ds="http://schemas.openxmlformats.org/officeDocument/2006/customXml" ds:itemID="{804C742F-4433-4E45-A40A-71E3DF2A71CC}">
  <ds:schemaRefs>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235079E-8EF6-4970-B282-7CA7006B2AA0}">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0</TotalTime>
  <Words>3307</Words>
  <Application>Microsoft Office PowerPoint</Application>
  <PresentationFormat>Widescreen</PresentationFormat>
  <Paragraphs>233</Paragraphs>
  <Slides>18</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Arial,Sans-Serif</vt:lpstr>
      <vt:lpstr>Calibri</vt:lpstr>
      <vt:lpstr>Calibri Light</vt:lpstr>
      <vt:lpstr>Office Theme</vt:lpstr>
      <vt:lpstr>Demonstrate how learning theories can support effective teaching and learning.</vt:lpstr>
      <vt:lpstr>Introduction </vt:lpstr>
      <vt:lpstr>Piaget's Four Stages of Cognitive Development</vt:lpstr>
      <vt:lpstr>How Piaget's Theories Can Be Used to Develop Skills &amp; Learning</vt:lpstr>
      <vt:lpstr>Using Vygotsky's theory to develop skills and learning</vt:lpstr>
      <vt:lpstr>Using Montessori’s theory to develop skills and learning</vt:lpstr>
      <vt:lpstr>PowerPoint Presentation</vt:lpstr>
      <vt:lpstr>Planning Learning with Piaget's Theory. </vt:lpstr>
      <vt:lpstr>Planning Learning with Vygotsky's theory</vt:lpstr>
      <vt:lpstr>Planning learning with Montessori’s theory</vt:lpstr>
      <vt:lpstr>Piaget Today</vt:lpstr>
      <vt:lpstr>Evidence of Vygotsky's Theory in Foundation phase environment.</vt:lpstr>
      <vt:lpstr>PowerPoint Presentation</vt:lpstr>
      <vt:lpstr>PowerPoint Presentation</vt:lpstr>
      <vt:lpstr>Conclusion</vt:lpstr>
      <vt:lpstr>Ryan's References</vt:lpstr>
      <vt:lpstr>Declan's References</vt:lpstr>
      <vt:lpstr>Chloe's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learning theories can support effective teaching and learning.</dc:title>
  <dc:creator>declan harris</dc:creator>
  <cp:lastModifiedBy>declan harris</cp:lastModifiedBy>
  <cp:revision>702</cp:revision>
  <dcterms:created xsi:type="dcterms:W3CDTF">2021-12-14T10:53:27Z</dcterms:created>
  <dcterms:modified xsi:type="dcterms:W3CDTF">2022-01-16T18:46:13Z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