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213" autoAdjust="0"/>
  </p:normalViewPr>
  <p:slideViewPr>
    <p:cSldViewPr snapToGrid="0">
      <p:cViewPr varScale="1">
        <p:scale>
          <a:sx n="69" d="100"/>
          <a:sy n="69" d="100"/>
        </p:scale>
        <p:origin x="1205"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929920-1194-4E21-87A3-4348F2A25872}" type="datetimeFigureOut">
              <a:rPr lang="en-GB" smtClean="0"/>
              <a:t>05/04/2024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71B60D-7984-4374-A0C5-A2A96082137C}" type="slidenum">
              <a:rPr lang="en-GB" smtClean="0"/>
              <a:t>‹#›</a:t>
            </a:fld>
            <a:endParaRPr lang="en-GB"/>
          </a:p>
        </p:txBody>
      </p:sp>
    </p:spTree>
    <p:extLst>
      <p:ext uri="{BB962C8B-B14F-4D97-AF65-F5344CB8AC3E}">
        <p14:creationId xmlns:p14="http://schemas.microsoft.com/office/powerpoint/2010/main" val="1342904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GSK, which is a UK-based top pharmaceutical company, aims to diversify its international presence by entering the German market. The vision of GSK is to provide innovative medicines and health solutions with a mission of improving the quality and accessibility of healthcare in Germany. GSK, focusing on ethical conduct and responsible growth, promises to be a reliable partner in the search for solutions to healthcare challenges. Besides, GSK has placed itself among the leading pharmaceutical companies in the world developing products that generate more than £34 billion in revenues in 2020.</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3</a:t>
            </a:fld>
            <a:endParaRPr lang="en-GB"/>
          </a:p>
        </p:txBody>
      </p:sp>
    </p:spTree>
    <p:extLst>
      <p:ext uri="{BB962C8B-B14F-4D97-AF65-F5344CB8AC3E}">
        <p14:creationId xmlns:p14="http://schemas.microsoft.com/office/powerpoint/2010/main" val="1731562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Germany is known for the various characteristics of their culture that differ from those of the UK. One of the key distinctions is communication strategies; Germans tend to be direct and clear while the British tend to use more roundabout language. For example, during business meetings, Germans are likely to expect straight feedback, while the British use a more measured communication technique to express feedback. Moreover, punctuality is one of the key values in German culture, and lateness is regarded as disrespectful compared to the British custom and their relaxed attitude. Likewise, Germans and the British appreciate politeness, however, in business settings, Germans often come to prioritise efficiency over politeness which is a result of their practical attitude toward work.</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4</a:t>
            </a:fld>
            <a:endParaRPr lang="en-GB"/>
          </a:p>
        </p:txBody>
      </p:sp>
    </p:spTree>
    <p:extLst>
      <p:ext uri="{BB962C8B-B14F-4D97-AF65-F5344CB8AC3E}">
        <p14:creationId xmlns:p14="http://schemas.microsoft.com/office/powerpoint/2010/main" val="1100623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The factor of success in Germany depends on recognizing and adjusting important cultural and business characteristics. Proficiency or willingness to communicate in German reveals respect and makes communication easier. Secondly, a "Vitamin B" or "</a:t>
            </a: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Beziehungen</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which is the ability to build and nurture relationships with German business counterparts, would help a lot in this situation. This can be achieved through a series of networking events or social gatherings. Furthermore, setting up high-quality standards and proving reliability in the supply of products and services is implicit in gaining the loyalty of customers and respect in the German market. On the other hand, ignorance of cultural subtleties, like being too informal in professional settings or not respecting time-consciousness can harm partnerships. To illustrate, Volkswagen's embarrassing emission scandal in Germany dealt with the brand's loss of trust, its violation of quality expectations and the fact that it emphasizes the virtue of ethical conduct and observance of regulations as the condition of success in the German market (</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Barth et. al., 2022)</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5</a:t>
            </a:fld>
            <a:endParaRPr lang="en-GB"/>
          </a:p>
        </p:txBody>
      </p:sp>
    </p:spTree>
    <p:extLst>
      <p:ext uri="{BB962C8B-B14F-4D97-AF65-F5344CB8AC3E}">
        <p14:creationId xmlns:p14="http://schemas.microsoft.com/office/powerpoint/2010/main" val="4129405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1. Language: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In Germany, </a:t>
            </a: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Hochdeutsch</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is the standard language as the official language, but in the UK, English is the primary language used in different regional accents and dialects.</a:t>
            </a:r>
          </a:p>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2. Ethnic makeup:</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 characteristic of Germany is that its ethnic composition is more homogeneous as compared to the UK which has a population with different nationalities because of historical immigration. Germany's largest minority groups are Turks, Poles and Russians, however, the UK has a more colourful ethnic minority array of South Asians, Caribbean and Africans.</a:t>
            </a:r>
          </a:p>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3. Social structures:</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In Germany, solidarity and social cohesion represent the core values, for which the top priority is given to a long process of negotiations aimed at finding a common denominator for political decision-making. The UK is a country where the value of individualism and a free person without a strong caste system and social mobility is highly appreciated.</a:t>
            </a:r>
          </a:p>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4. Religious values:</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Both nations are predominantly Christian but the level of adherence is not the same. Germany's society is significantly more secular in comparison to the UK where the coexistence of religious diversity and secularism is observed.</a:t>
            </a:r>
          </a:p>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5. Business and work-related attitudes:</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Germans are known to be oriented towards efficiency, accuracy, and promptness in the workplace. A formality is mostly observed, despite work relationships. However, the UK can be more agile and casual, and cheer collaboration and creativity along with professionalism (</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Haller et. al., 2023)</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6</a:t>
            </a:fld>
            <a:endParaRPr lang="en-GB"/>
          </a:p>
        </p:txBody>
      </p:sp>
    </p:spTree>
    <p:extLst>
      <p:ext uri="{BB962C8B-B14F-4D97-AF65-F5344CB8AC3E}">
        <p14:creationId xmlns:p14="http://schemas.microsoft.com/office/powerpoint/2010/main" val="1276677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200000"/>
              </a:lnSpc>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Power Distance: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Germany has less power distance than the UK which implies a relatively low hierarchy and equality in the decision-making process. GSK might need to modify its management approach because of cultural differences.</a:t>
            </a:r>
          </a:p>
          <a:p>
            <a:pPr marL="342900" lvl="0" indent="-342900" algn="just">
              <a:lnSpc>
                <a:spcPct val="200000"/>
              </a:lnSpc>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Individualism vs. Collectivism:</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The UK is more individualistic, whereas Germany is more collectivistic. GSK needs to promote teamwork that focuses on group achievements in their German office.</a:t>
            </a:r>
          </a:p>
          <a:p>
            <a:pPr marL="342900" lvl="0" indent="-342900" algn="just">
              <a:lnSpc>
                <a:spcPct val="200000"/>
              </a:lnSpc>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Uncertainty Avoidance: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Germany has more uncertainty avoidance than the UK and shows a tendency towards regulations and order. The company should set the proper procedures and standards for its German team.</a:t>
            </a:r>
          </a:p>
          <a:p>
            <a:pPr marL="342900" lvl="0" indent="-342900" algn="just">
              <a:lnSpc>
                <a:spcPct val="200000"/>
              </a:lnSpc>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Masculinity vs. Femininity:</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Both countries are in the lead in the scale of masculinity. GSK should be assertive but also cooperative in its business behaviour in Germany.</a:t>
            </a:r>
          </a:p>
          <a:p>
            <a:pPr marL="342900" lvl="0" indent="-342900" algn="just">
              <a:lnSpc>
                <a:spcPct val="200000"/>
              </a:lnSpc>
              <a:spcAft>
                <a:spcPts val="800"/>
              </a:spcAft>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Long-Term Orientation: </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Germany maintains a higher long-term orientation compared to the UK, as the former focuses on characteristics of endurance and prudence. GSK must prove its integrity and sustainability in Germany's territory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Gerlich</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7</a:t>
            </a:fld>
            <a:endParaRPr lang="en-GB"/>
          </a:p>
        </p:txBody>
      </p:sp>
    </p:spTree>
    <p:extLst>
      <p:ext uri="{BB962C8B-B14F-4D97-AF65-F5344CB8AC3E}">
        <p14:creationId xmlns:p14="http://schemas.microsoft.com/office/powerpoint/2010/main" val="954935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For GSK to succeed in Germany's expansion, business recommendations should be crafted in line with the culture of Germany. An effective way to promote the understanding of German cultural values and acceptance is the organisation’s cross-cultural training programs for the employees. Open channels of communication and team collaboration can stimulate a higher level of productivity and creativity (</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Lee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Wechtler</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In addition, the company will be able to reach German consumers better, if it can adapt its marketing strategies according to the value and taste systems of the Germans. Overall, cultural sensitivity and communication strategies will be GSK's key to success in Germany.</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8</a:t>
            </a:fld>
            <a:endParaRPr lang="en-GB"/>
          </a:p>
        </p:txBody>
      </p:sp>
    </p:spTree>
    <p:extLst>
      <p:ext uri="{BB962C8B-B14F-4D97-AF65-F5344CB8AC3E}">
        <p14:creationId xmlns:p14="http://schemas.microsoft.com/office/powerpoint/2010/main" val="734326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In conclusion, solid success in Germany will be achieved due to GSK’s flexibility in cultural adjustment and effective communication. By establishing cross-cultural training and putting up communication channels locally as well as formulating the marketing messages for German consumers, the pharmaceutical company will ensure its dominance in the market. The enterprise will not be limited to the obstacles of a foreign market but rather will overcome and thrive in Germany through the efforts illustrated.</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9</a:t>
            </a:fld>
            <a:endParaRPr lang="en-GB"/>
          </a:p>
        </p:txBody>
      </p:sp>
    </p:spTree>
    <p:extLst>
      <p:ext uri="{BB962C8B-B14F-4D97-AF65-F5344CB8AC3E}">
        <p14:creationId xmlns:p14="http://schemas.microsoft.com/office/powerpoint/2010/main" val="325042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10</a:t>
            </a:fld>
            <a:endParaRPr lang="en-GB"/>
          </a:p>
        </p:txBody>
      </p:sp>
    </p:spTree>
    <p:extLst>
      <p:ext uri="{BB962C8B-B14F-4D97-AF65-F5344CB8AC3E}">
        <p14:creationId xmlns:p14="http://schemas.microsoft.com/office/powerpoint/2010/main" val="3119667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16142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1770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91272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7362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55687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51989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11612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56557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57320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82162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4/5/2024</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3585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4/5/2024</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887831173"/>
      </p:ext>
    </p:extLst>
  </p:cSld>
  <p:clrMap bg1="dk1" tx1="lt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8" r:id="rId6"/>
    <p:sldLayoutId id="2147483753" r:id="rId7"/>
    <p:sldLayoutId id="2147483754" r:id="rId8"/>
    <p:sldLayoutId id="2147483755" r:id="rId9"/>
    <p:sldLayoutId id="2147483757"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0"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2" name="Group 51">
            <a:extLst>
              <a:ext uri="{FF2B5EF4-FFF2-40B4-BE49-F238E27FC236}">
                <a16:creationId xmlns:a16="http://schemas.microsoft.com/office/drawing/2014/main" id="{193327DE-AF96-4552-944C-F5FB663CD0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53" name="Oval 52">
              <a:extLst>
                <a:ext uri="{FF2B5EF4-FFF2-40B4-BE49-F238E27FC236}">
                  <a16:creationId xmlns:a16="http://schemas.microsoft.com/office/drawing/2014/main" id="{487A98A1-D478-4890-9CAB-83521D6C7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54" name="Freeform: Shape 53">
              <a:extLst>
                <a:ext uri="{FF2B5EF4-FFF2-40B4-BE49-F238E27FC236}">
                  <a16:creationId xmlns:a16="http://schemas.microsoft.com/office/drawing/2014/main" id="{E76BB555-B9B3-4F0E-8005-2D40CC16BF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282DB48-F1F9-487D-8AC3-94C762AFD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56" name="Oval 55">
              <a:extLst>
                <a:ext uri="{FF2B5EF4-FFF2-40B4-BE49-F238E27FC236}">
                  <a16:creationId xmlns:a16="http://schemas.microsoft.com/office/drawing/2014/main" id="{B930DAE9-1ABF-4097-906C-3946FCEEC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492DF14-4BD1-9DBD-DE39-0E1B9C58DF26}"/>
              </a:ext>
            </a:extLst>
          </p:cNvPr>
          <p:cNvSpPr>
            <a:spLocks noGrp="1"/>
          </p:cNvSpPr>
          <p:nvPr>
            <p:ph type="ctrTitle"/>
          </p:nvPr>
        </p:nvSpPr>
        <p:spPr>
          <a:xfrm>
            <a:off x="1084710" y="453951"/>
            <a:ext cx="5478843" cy="2340864"/>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International Business Communications</a:t>
            </a:r>
            <a:endParaRPr lang="en-US" dirty="0"/>
          </a:p>
        </p:txBody>
      </p:sp>
      <p:sp>
        <p:nvSpPr>
          <p:cNvPr id="3" name="Subtitle 2">
            <a:extLst>
              <a:ext uri="{FF2B5EF4-FFF2-40B4-BE49-F238E27FC236}">
                <a16:creationId xmlns:a16="http://schemas.microsoft.com/office/drawing/2014/main" id="{B07331DB-C500-CCA5-DDD6-7F6646D3AF2B}"/>
              </a:ext>
            </a:extLst>
          </p:cNvPr>
          <p:cNvSpPr>
            <a:spLocks noGrp="1"/>
          </p:cNvSpPr>
          <p:nvPr>
            <p:ph type="subTitle" idx="1"/>
          </p:nvPr>
        </p:nvSpPr>
        <p:spPr>
          <a:xfrm>
            <a:off x="457199" y="3840480"/>
            <a:ext cx="6146193" cy="2047364"/>
          </a:xfrm>
        </p:spPr>
        <p:txBody>
          <a:bodyPr vert="horz" lIns="91440" tIns="45720" rIns="91440" bIns="45720" rtlCol="0">
            <a:normAutofit/>
          </a:bodyPr>
          <a:lstStyle/>
          <a:p>
            <a:pPr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Module: LCBB6001</a:t>
            </a:r>
          </a:p>
          <a:p>
            <a:pPr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Lecturer Name: Charles </a:t>
            </a:r>
            <a:r>
              <a:rPr lang="en-US" dirty="0" err="1">
                <a:latin typeface="Times New Roman" panose="02020603050405020304" pitchFamily="18" charset="0"/>
                <a:cs typeface="Times New Roman" panose="02020603050405020304" pitchFamily="18" charset="0"/>
              </a:rPr>
              <a:t>Nwaogwugwu</a:t>
            </a:r>
            <a:endParaRPr lang="en-US" dirty="0">
              <a:latin typeface="Times New Roman" panose="02020603050405020304" pitchFamily="18" charset="0"/>
              <a:cs typeface="Times New Roman" panose="02020603050405020304" pitchFamily="18" charset="0"/>
            </a:endParaRPr>
          </a:p>
          <a:p>
            <a:pPr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Student Name: Maricela Broasca</a:t>
            </a:r>
          </a:p>
          <a:p>
            <a:pPr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Student ID: 2125147</a:t>
            </a:r>
          </a:p>
        </p:txBody>
      </p:sp>
      <p:pic>
        <p:nvPicPr>
          <p:cNvPr id="5" name="Picture Placeholder 15" descr="people looking at floorplan">
            <a:extLst>
              <a:ext uri="{FF2B5EF4-FFF2-40B4-BE49-F238E27FC236}">
                <a16:creationId xmlns:a16="http://schemas.microsoft.com/office/drawing/2014/main" id="{A48352FF-0228-5C4E-070A-E06B77C6CA1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171" r="2077" b="-3"/>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042191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8B11D-4EDF-D0CD-4CEF-FF99D1EBC841}"/>
              </a:ext>
            </a:extLst>
          </p:cNvPr>
          <p:cNvSpPr>
            <a:spLocks noGrp="1"/>
          </p:cNvSpPr>
          <p:nvPr>
            <p:ph type="title"/>
          </p:nvPr>
        </p:nvSpPr>
        <p:spPr>
          <a:xfrm>
            <a:off x="2587083" y="602166"/>
            <a:ext cx="4125951" cy="956549"/>
          </a:xfrm>
        </p:spPr>
        <p:txBody>
          <a:bodyPr/>
          <a:lstStyle/>
          <a:p>
            <a:r>
              <a:rPr lang="en-US" dirty="0">
                <a:latin typeface="Times New Roman" panose="02020603050405020304" pitchFamily="18" charset="0"/>
                <a:cs typeface="Times New Roman" panose="02020603050405020304" pitchFamily="18" charset="0"/>
              </a:rPr>
              <a:t>Table of content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86F5E3-177D-85E6-6784-0E4FDFF8B770}"/>
              </a:ext>
            </a:extLst>
          </p:cNvPr>
          <p:cNvSpPr>
            <a:spLocks noGrp="1"/>
          </p:cNvSpPr>
          <p:nvPr>
            <p:ph idx="1"/>
          </p:nvPr>
        </p:nvSpPr>
        <p:spPr>
          <a:xfrm>
            <a:off x="457200" y="2096713"/>
            <a:ext cx="7192537" cy="3657316"/>
          </a:xfrm>
        </p:spPr>
        <p:txBody>
          <a:bodyPr/>
          <a:lstStyle/>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Introduction to the context</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Introduce the German culture</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Success and failure factors of succeeding in Germany</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Cultural sensitivity in Germany/The differences from the UK</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Hofstede cultural Dimensions: UK and Germany</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Recommendations</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7898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1C12850C-EF14-4106-A11F-48C4BA40AC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31143" y="0"/>
            <a:ext cx="9960857" cy="6836857"/>
            <a:chOff x="2189580" y="0"/>
            <a:chExt cx="9960857" cy="6836857"/>
          </a:xfrm>
        </p:grpSpPr>
        <p:sp>
          <p:nvSpPr>
            <p:cNvPr id="14" name="Graphic 9">
              <a:extLst>
                <a:ext uri="{FF2B5EF4-FFF2-40B4-BE49-F238E27FC236}">
                  <a16:creationId xmlns:a16="http://schemas.microsoft.com/office/drawing/2014/main" id="{1D73543B-AFB9-417A-B636-13EFA6B58D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15718" y="1723281"/>
              <a:ext cx="5113576" cy="511357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15" name="Graphic 18">
              <a:extLst>
                <a:ext uri="{FF2B5EF4-FFF2-40B4-BE49-F238E27FC236}">
                  <a16:creationId xmlns:a16="http://schemas.microsoft.com/office/drawing/2014/main" id="{7706CBA2-68DA-4EEA-8553-1E2DEA3A7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007460">
              <a:off x="8912226" y="21507"/>
              <a:ext cx="958174" cy="146030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6" name="Oval 15">
              <a:extLst>
                <a:ext uri="{FF2B5EF4-FFF2-40B4-BE49-F238E27FC236}">
                  <a16:creationId xmlns:a16="http://schemas.microsoft.com/office/drawing/2014/main" id="{359CEB65-181C-4A08-84C1-900DD539A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46265" y="1054209"/>
              <a:ext cx="296462" cy="29646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D739CE8-0044-4E29-A3E2-4A660BD2E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0326" y="0"/>
              <a:ext cx="1610111" cy="2327087"/>
            </a:xfrm>
            <a:custGeom>
              <a:avLst/>
              <a:gdLst>
                <a:gd name="connsiteX0" fmla="*/ 0 w 1610111"/>
                <a:gd name="connsiteY0" fmla="*/ 0 h 2327087"/>
                <a:gd name="connsiteX1" fmla="*/ 1610111 w 1610111"/>
                <a:gd name="connsiteY1" fmla="*/ 0 h 2327087"/>
                <a:gd name="connsiteX2" fmla="*/ 1610111 w 1610111"/>
                <a:gd name="connsiteY2" fmla="*/ 2324325 h 2327087"/>
                <a:gd name="connsiteX3" fmla="*/ 1606169 w 1610111"/>
                <a:gd name="connsiteY3" fmla="*/ 2327087 h 2327087"/>
                <a:gd name="connsiteX4" fmla="*/ 8368 w 1610111"/>
                <a:gd name="connsiteY4" fmla="*/ 116098 h 232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111" h="2327087">
                  <a:moveTo>
                    <a:pt x="0" y="0"/>
                  </a:moveTo>
                  <a:lnTo>
                    <a:pt x="1610111" y="0"/>
                  </a:lnTo>
                  <a:lnTo>
                    <a:pt x="1610111" y="2324325"/>
                  </a:lnTo>
                  <a:lnTo>
                    <a:pt x="1606169" y="2327087"/>
                  </a:lnTo>
                  <a:cubicBezTo>
                    <a:pt x="1606169" y="2327087"/>
                    <a:pt x="185901" y="1357961"/>
                    <a:pt x="8368" y="116098"/>
                  </a:cubicBezTo>
                  <a:close/>
                </a:path>
              </a:pathLst>
            </a:custGeom>
            <a:blipFill dpi="0" rotWithShape="1">
              <a:blip r:embed="rId3">
                <a:alphaModFix amt="6000"/>
              </a:blip>
              <a:srcRect/>
              <a:tile tx="0" ty="0" sx="100000" sy="100000" flip="none" algn="tl"/>
            </a:blipFill>
            <a:ln w="9525" cap="flat">
              <a:noFill/>
              <a:prstDash val="solid"/>
              <a:miter/>
            </a:ln>
          </p:spPr>
          <p:txBody>
            <a:bodyPr wrap="square" rtlCol="0" anchor="ctr">
              <a:noAutofit/>
            </a:bodyPr>
            <a:lstStyle/>
            <a:p>
              <a:endParaRPr lang="en-US" dirty="0"/>
            </a:p>
          </p:txBody>
        </p:sp>
        <p:sp>
          <p:nvSpPr>
            <p:cNvPr id="18" name="Freeform: Shape 17">
              <a:extLst>
                <a:ext uri="{FF2B5EF4-FFF2-40B4-BE49-F238E27FC236}">
                  <a16:creationId xmlns:a16="http://schemas.microsoft.com/office/drawing/2014/main" id="{BF589D34-480E-4EBD-B77D-955465FEB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9580" y="0"/>
              <a:ext cx="4776075" cy="1569643"/>
            </a:xfrm>
            <a:custGeom>
              <a:avLst/>
              <a:gdLst>
                <a:gd name="connsiteX0" fmla="*/ 0 w 4776075"/>
                <a:gd name="connsiteY0" fmla="*/ 0 h 1569643"/>
                <a:gd name="connsiteX1" fmla="*/ 4776075 w 4776075"/>
                <a:gd name="connsiteY1" fmla="*/ 0 h 1569643"/>
                <a:gd name="connsiteX2" fmla="*/ 4776075 w 4776075"/>
                <a:gd name="connsiteY2" fmla="*/ 1569643 h 1569643"/>
                <a:gd name="connsiteX3" fmla="*/ 2319291 w 4776075"/>
                <a:gd name="connsiteY3" fmla="*/ 1569643 h 1569643"/>
                <a:gd name="connsiteX4" fmla="*/ 48913 w 4776075"/>
                <a:gd name="connsiteY4" fmla="*/ 128022 h 15696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76075" h="1569643">
                  <a:moveTo>
                    <a:pt x="0" y="0"/>
                  </a:moveTo>
                  <a:lnTo>
                    <a:pt x="4776075" y="0"/>
                  </a:lnTo>
                  <a:lnTo>
                    <a:pt x="4776075" y="1569643"/>
                  </a:lnTo>
                  <a:lnTo>
                    <a:pt x="2319291" y="1569643"/>
                  </a:lnTo>
                  <a:cubicBezTo>
                    <a:pt x="1298654" y="1569643"/>
                    <a:pt x="422966" y="975207"/>
                    <a:pt x="48913" y="128022"/>
                  </a:cubicBezTo>
                  <a:close/>
                </a:path>
              </a:pathLst>
            </a:custGeom>
            <a:solidFill>
              <a:schemeClr val="accent4">
                <a:lumMod val="75000"/>
                <a:alpha val="28000"/>
              </a:schemeClr>
            </a:solidFill>
            <a:ln w="9525" cap="flat">
              <a:noFill/>
              <a:prstDash val="solid"/>
              <a:miter/>
            </a:ln>
          </p:spPr>
          <p:txBody>
            <a:bodyPr wrap="square" rtlCol="0" anchor="ctr">
              <a:noAutofit/>
            </a:bodyPr>
            <a:lstStyle/>
            <a:p>
              <a:endParaRPr lang="en-US" dirty="0"/>
            </a:p>
          </p:txBody>
        </p:sp>
      </p:grpSp>
      <p:sp>
        <p:nvSpPr>
          <p:cNvPr id="20" name="Texture">
            <a:extLst>
              <a:ext uri="{FF2B5EF4-FFF2-40B4-BE49-F238E27FC236}">
                <a16:creationId xmlns:a16="http://schemas.microsoft.com/office/drawing/2014/main" id="{E81A6D98-2A79-43ED-9D02-D6826F621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D93CA03-DF94-0FF5-BF69-B28A8B816E7A}"/>
              </a:ext>
            </a:extLst>
          </p:cNvPr>
          <p:cNvSpPr>
            <a:spLocks noGrp="1"/>
          </p:cNvSpPr>
          <p:nvPr>
            <p:ph type="title"/>
          </p:nvPr>
        </p:nvSpPr>
        <p:spPr>
          <a:xfrm>
            <a:off x="2135588" y="647386"/>
            <a:ext cx="3211550" cy="813645"/>
          </a:xfrm>
        </p:spPr>
        <p:txBody>
          <a:bodyPr anchor="b">
            <a:normAutofit/>
          </a:bodyPr>
          <a:lstStyle/>
          <a:p>
            <a:r>
              <a:rPr lang="en-US"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018239B-FAFD-192E-5ACD-9B9C7D785251}"/>
              </a:ext>
            </a:extLst>
          </p:cNvPr>
          <p:cNvSpPr>
            <a:spLocks noGrp="1"/>
          </p:cNvSpPr>
          <p:nvPr>
            <p:ph idx="1"/>
          </p:nvPr>
        </p:nvSpPr>
        <p:spPr>
          <a:xfrm>
            <a:off x="323386" y="2250825"/>
            <a:ext cx="6158753" cy="4440864"/>
          </a:xfrm>
        </p:spPr>
        <p:txBody>
          <a:bodyPr>
            <a:normAutofit/>
          </a:bodyPr>
          <a:lstStyle/>
          <a:p>
            <a:pPr marL="342900" lvl="0" indent="-342900">
              <a:lnSpc>
                <a:spcPct val="10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GSK, a leading pharmacy company that bases its headquarters in the UK, is now expanding to Germany to enhance its global footprint.</a:t>
            </a:r>
          </a:p>
          <a:p>
            <a:pPr marL="342900" lvl="0" indent="-342900">
              <a:lnSpc>
                <a:spcPct val="10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company's vision focuses on improving the accessibility of healthcare and driving progress in the health and well-being of people through innovative medicines and healthcare solutions.</a:t>
            </a:r>
          </a:p>
          <a:p>
            <a:pPr marL="342900" lvl="0" indent="-342900">
              <a:lnSpc>
                <a:spcPct val="100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GSK's mission involves scientific research, partnerships, improving the lives of patients, and adherence to ethical standards among other aspects that contribute to sustainable growth. GSK posted revenues of more than £34 billion in 2020, demonstrating its proven performance in the area of pharmaceutical industries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Schuhmacher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2023)</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indent="0">
              <a:buNone/>
            </a:pPr>
            <a:endParaRPr lang="en-GB" sz="1700" dirty="0"/>
          </a:p>
        </p:txBody>
      </p:sp>
      <p:pic>
        <p:nvPicPr>
          <p:cNvPr id="4" name="Picture 2" descr="Why GSK had to sell its Indian consumer health business">
            <a:extLst>
              <a:ext uri="{FF2B5EF4-FFF2-40B4-BE49-F238E27FC236}">
                <a16:creationId xmlns:a16="http://schemas.microsoft.com/office/drawing/2014/main" id="{F5A58EAE-A541-1CC5-EAA3-527211233219}"/>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tretch/>
        </p:blipFill>
        <p:spPr bwMode="auto">
          <a:xfrm>
            <a:off x="7854549" y="2733973"/>
            <a:ext cx="3482386" cy="29861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638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4" name="Oval 13">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6"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7" name="Oval 16">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8" name="Freeform: Shape 17">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A99077E-944C-011B-EAE7-01B09B8D9ED4}"/>
              </a:ext>
            </a:extLst>
          </p:cNvPr>
          <p:cNvSpPr>
            <a:spLocks noGrp="1"/>
          </p:cNvSpPr>
          <p:nvPr>
            <p:ph type="title"/>
          </p:nvPr>
        </p:nvSpPr>
        <p:spPr>
          <a:xfrm>
            <a:off x="457200" y="668049"/>
            <a:ext cx="5895581" cy="1325563"/>
          </a:xfrm>
        </p:spPr>
        <p:txBody>
          <a:bodyPr>
            <a:normAutofit/>
          </a:bodyPr>
          <a:lstStyle/>
          <a:p>
            <a:pPr algn="ctr"/>
            <a:r>
              <a:rPr lang="en-US" dirty="0">
                <a:latin typeface="Times New Roman" panose="02020603050405020304" pitchFamily="18" charset="0"/>
                <a:cs typeface="Times New Roman" panose="02020603050405020304" pitchFamily="18" charset="0"/>
              </a:rPr>
              <a:t>Introduction of the German culture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36AAE9-513E-2342-3C22-D29E74A3AF56}"/>
              </a:ext>
            </a:extLst>
          </p:cNvPr>
          <p:cNvSpPr>
            <a:spLocks noGrp="1"/>
          </p:cNvSpPr>
          <p:nvPr>
            <p:ph idx="1"/>
          </p:nvPr>
        </p:nvSpPr>
        <p:spPr>
          <a:xfrm>
            <a:off x="426046" y="2661661"/>
            <a:ext cx="5895581" cy="3400838"/>
          </a:xfrm>
        </p:spPr>
        <p:txBody>
          <a:bodyPr>
            <a:normAutofit/>
          </a:bodyPr>
          <a:lstStyle/>
          <a:p>
            <a:pPr marL="342900" lvl="0" indent="-342900">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Communication styles in the UK and Germany are substantially different. The Germans are direct and clear, expecting blunt feedback during business meetings, while the British use roundabout language to convey feedback (</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Atkinson and </a:t>
            </a:r>
            <a:r>
              <a:rPr lang="en-GB" kern="100" dirty="0" err="1">
                <a:effectLst/>
                <a:latin typeface="Times New Roman" panose="02020603050405020304" pitchFamily="18" charset="0"/>
                <a:ea typeface="Calibri" panose="020F0502020204030204" pitchFamily="34" charset="0"/>
                <a:cs typeface="Times New Roman" panose="02020603050405020304" pitchFamily="18" charset="0"/>
              </a:rPr>
              <a:t>Marzec</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2023).</a:t>
            </a:r>
            <a:endParaRPr lang="en-IN"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When it comes to the value of punctuality for Germans, their attitude towards any delay is highly disrespectful. This is different from the British, who are known to be in a more relaxed manner towards punctuality.</a:t>
            </a:r>
          </a:p>
          <a:p>
            <a:endParaRPr lang="en-GB" dirty="0"/>
          </a:p>
        </p:txBody>
      </p:sp>
      <p:pic>
        <p:nvPicPr>
          <p:cNvPr id="4" name="Picture Placeholder 25" descr="woman looking at tablet device">
            <a:extLst>
              <a:ext uri="{FF2B5EF4-FFF2-40B4-BE49-F238E27FC236}">
                <a16:creationId xmlns:a16="http://schemas.microsoft.com/office/drawing/2014/main" id="{6E3BF8B7-C758-170A-B8D1-7715D70B98C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3" b="25502"/>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2475144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0"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32"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34"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95A9374-7D52-2B0A-6D6C-48F9E1B8F448}"/>
              </a:ext>
            </a:extLst>
          </p:cNvPr>
          <p:cNvSpPr>
            <a:spLocks noGrp="1"/>
          </p:cNvSpPr>
          <p:nvPr>
            <p:ph type="title"/>
          </p:nvPr>
        </p:nvSpPr>
        <p:spPr>
          <a:xfrm>
            <a:off x="6094476" y="234811"/>
            <a:ext cx="3607086" cy="1738954"/>
          </a:xfrm>
        </p:spPr>
        <p:txBody>
          <a:bodyPr anchor="b">
            <a:normAutofit/>
          </a:bodyPr>
          <a:lstStyle/>
          <a:p>
            <a:pPr algn="ctr"/>
            <a:r>
              <a:rPr lang="en-US" sz="3100" dirty="0">
                <a:latin typeface="Times New Roman" panose="02020603050405020304" pitchFamily="18" charset="0"/>
                <a:cs typeface="Times New Roman" panose="02020603050405020304" pitchFamily="18" charset="0"/>
              </a:rPr>
              <a:t>Success and failure factors of succeeding in Germany</a:t>
            </a:r>
            <a:endParaRPr lang="en-GB" sz="3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0213AF-A93E-3420-7AA6-23E3E547FB62}"/>
              </a:ext>
            </a:extLst>
          </p:cNvPr>
          <p:cNvSpPr>
            <a:spLocks noGrp="1"/>
          </p:cNvSpPr>
          <p:nvPr>
            <p:ph idx="1"/>
          </p:nvPr>
        </p:nvSpPr>
        <p:spPr>
          <a:xfrm>
            <a:off x="104161" y="1728438"/>
            <a:ext cx="5081445" cy="3914078"/>
          </a:xfrm>
        </p:spPr>
        <p:txBody>
          <a:bodyPr>
            <a:normAutofit/>
          </a:bodyPr>
          <a:lstStyle/>
          <a:p>
            <a:pPr marL="342900" lvl="0" indent="-342900">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German language competence proves essential and a top priority when it comes to showing respect and building trustful relationships.</a:t>
            </a:r>
          </a:p>
          <a:p>
            <a:pPr marL="342900" lvl="0" indent="-342900">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Forging strong social connections, known as "Vitamin B" or "</a:t>
            </a:r>
            <a:r>
              <a:rPr lang="en-IN" sz="1900" kern="100" dirty="0" err="1">
                <a:effectLst/>
                <a:latin typeface="Times New Roman" panose="02020603050405020304" pitchFamily="18" charset="0"/>
                <a:ea typeface="Calibri" panose="020F0502020204030204" pitchFamily="34" charset="0"/>
                <a:cs typeface="Times New Roman" panose="02020603050405020304" pitchFamily="18" charset="0"/>
              </a:rPr>
              <a:t>Beziehungen</a:t>
            </a: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 through networking events is fundamental for the extension of businesses.</a:t>
            </a:r>
          </a:p>
          <a:p>
            <a:pPr marL="342900" lvl="0" indent="-342900">
              <a:spcAft>
                <a:spcPts val="800"/>
              </a:spcAft>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Some of the general fundamentals for earning trust and maintaining credibility in the German market are quality and consistency in the delivery of products or services (</a:t>
            </a: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Adams et. al., 2020)</a:t>
            </a: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GB" sz="1900" dirty="0"/>
          </a:p>
        </p:txBody>
      </p:sp>
      <p:pic>
        <p:nvPicPr>
          <p:cNvPr id="4" name="Picture 2" descr="World Bank say UK is better than Germany for business | Daily Mail Online">
            <a:extLst>
              <a:ext uri="{FF2B5EF4-FFF2-40B4-BE49-F238E27FC236}">
                <a16:creationId xmlns:a16="http://schemas.microsoft.com/office/drawing/2014/main" id="{9342D8C4-9995-AA93-0B6B-B3FD42F221A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78426" y="2833046"/>
            <a:ext cx="4593771" cy="2756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9646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62A01-2526-20CC-94C0-49F1F5AFC702}"/>
              </a:ext>
            </a:extLst>
          </p:cNvPr>
          <p:cNvSpPr>
            <a:spLocks noGrp="1"/>
          </p:cNvSpPr>
          <p:nvPr>
            <p:ph type="title"/>
          </p:nvPr>
        </p:nvSpPr>
        <p:spPr/>
        <p:txBody>
          <a:bodyPr>
            <a:normAutofit fontScale="90000"/>
          </a:bodyPr>
          <a:lstStyle/>
          <a:p>
            <a:pPr algn="ctr"/>
            <a:r>
              <a:rPr lang="en-US" sz="4400" dirty="0">
                <a:solidFill>
                  <a:srgbClr val="FFFEFF"/>
                </a:solidFill>
                <a:latin typeface="Times New Roman" panose="02020603050405020304" pitchFamily="18" charset="0"/>
                <a:cs typeface="Times New Roman" panose="02020603050405020304" pitchFamily="18" charset="0"/>
              </a:rPr>
              <a:t>Cultural sensitivity in Germany/The differences from the UK</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0781F0-FAAF-2A6E-498D-19B3CD274AC5}"/>
              </a:ext>
            </a:extLst>
          </p:cNvPr>
          <p:cNvSpPr>
            <a:spLocks noGrp="1"/>
          </p:cNvSpPr>
          <p:nvPr>
            <p:ph idx="1"/>
          </p:nvPr>
        </p:nvSpPr>
        <p:spPr>
          <a:xfrm>
            <a:off x="457200" y="2096713"/>
            <a:ext cx="7304049" cy="4093238"/>
          </a:xfrm>
        </p:spPr>
        <p:txBody>
          <a:bodyPr>
            <a:normAutofit fontScale="92500"/>
          </a:bodyPr>
          <a:lstStyle/>
          <a:p>
            <a:pPr marL="342900" lvl="0" indent="-342900" algn="jus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Language:</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Germany generally refers to Standard German, and the UK has various dialects of English.</a:t>
            </a:r>
          </a:p>
          <a:p>
            <a:pPr marL="342900" lvl="0" indent="-342900" algn="jus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Ethnic makeup:</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Germany has a more homogeneous ethnicity, their minority groups are Turkey, Poland and Russia. The UK has a wider population, comprising South Asian, Caribbean, and African communities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Giovanis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Social structures: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Germany stresses unity and agreement among the people, while the UK puts more value on individuality and social rank.</a:t>
            </a:r>
          </a:p>
          <a:p>
            <a:pPr marL="342900" lvl="0" indent="-342900" algn="jus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Religious values: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Both Germany and the UK are Christian majority, but the UK is more secularised than Germany.</a:t>
            </a:r>
          </a:p>
          <a:p>
            <a:pPr marL="342900" lvl="0" indent="-342900" algn="just">
              <a:spcAft>
                <a:spcPts val="800"/>
              </a:spcAf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Business attitudes: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The Germans stand for efficiency and formality, and the UK is flexibility and innovation created by professionalism.</a:t>
            </a:r>
          </a:p>
          <a:p>
            <a:endParaRPr lang="en-GB" dirty="0"/>
          </a:p>
        </p:txBody>
      </p:sp>
      <p:pic>
        <p:nvPicPr>
          <p:cNvPr id="4" name="Picture 3">
            <a:extLst>
              <a:ext uri="{FF2B5EF4-FFF2-40B4-BE49-F238E27FC236}">
                <a16:creationId xmlns:a16="http://schemas.microsoft.com/office/drawing/2014/main" id="{E972ECB3-E5EB-B8A5-890F-C8486B78877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92003" y="2096713"/>
            <a:ext cx="4114800" cy="3064056"/>
          </a:xfrm>
          <a:prstGeom prst="flowChartConnector">
            <a:avLst/>
          </a:prstGeom>
          <a:ln w="76200">
            <a:solidFill>
              <a:schemeClr val="accent1"/>
            </a:solidFill>
          </a:ln>
        </p:spPr>
      </p:pic>
    </p:spTree>
    <p:extLst>
      <p:ext uri="{BB962C8B-B14F-4D97-AF65-F5344CB8AC3E}">
        <p14:creationId xmlns:p14="http://schemas.microsoft.com/office/powerpoint/2010/main" val="1604724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0F12AF72-0A2D-40D4-A252-24C87E05DA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14" name="Freeform: Shape 13">
              <a:extLst>
                <a:ext uri="{FF2B5EF4-FFF2-40B4-BE49-F238E27FC236}">
                  <a16:creationId xmlns:a16="http://schemas.microsoft.com/office/drawing/2014/main" id="{D88A98EA-9E50-4276-960F-ECEAF7766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CB3898D6-076D-4851-882A-D47468169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B7488EFE-4EEE-4339-8F66-31FAF34B4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7" name="Freeform: Shape 16">
              <a:extLst>
                <a:ext uri="{FF2B5EF4-FFF2-40B4-BE49-F238E27FC236}">
                  <a16:creationId xmlns:a16="http://schemas.microsoft.com/office/drawing/2014/main" id="{85C8BA76-F88E-472D-B6F3-07C1A158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132DFE1D-3FB1-4421-8E87-BA954FD23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0A1234F-9D1E-B25E-4E67-371EC150A99E}"/>
              </a:ext>
            </a:extLst>
          </p:cNvPr>
          <p:cNvSpPr>
            <a:spLocks noGrp="1"/>
          </p:cNvSpPr>
          <p:nvPr>
            <p:ph type="title"/>
          </p:nvPr>
        </p:nvSpPr>
        <p:spPr>
          <a:xfrm>
            <a:off x="457201" y="668049"/>
            <a:ext cx="5505994" cy="1325563"/>
          </a:xfrm>
        </p:spPr>
        <p:txBody>
          <a:bodyPr>
            <a:normAutofit/>
          </a:bodyPr>
          <a:lstStyle/>
          <a:p>
            <a:pPr algn="ctr"/>
            <a:r>
              <a:rPr lang="en-US" sz="3400" dirty="0">
                <a:latin typeface="Times New Roman" panose="02020603050405020304" pitchFamily="18" charset="0"/>
                <a:cs typeface="Times New Roman" panose="02020603050405020304" pitchFamily="18" charset="0"/>
              </a:rPr>
              <a:t>Hofstede cultural Dimensions: UK and Germany</a:t>
            </a:r>
            <a:endParaRPr lang="en-GB" sz="3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6AE66D5-D2FF-D1D3-D67C-F336AF7B3348}"/>
              </a:ext>
            </a:extLst>
          </p:cNvPr>
          <p:cNvSpPr>
            <a:spLocks noGrp="1"/>
          </p:cNvSpPr>
          <p:nvPr>
            <p:ph idx="1"/>
          </p:nvPr>
        </p:nvSpPr>
        <p:spPr>
          <a:xfrm>
            <a:off x="131372" y="2096713"/>
            <a:ext cx="5831823" cy="4493658"/>
          </a:xfrm>
        </p:spPr>
        <p:txBody>
          <a:bodyPr>
            <a:normAutofit lnSpcReduction="10000"/>
          </a:bodyPr>
          <a:lstStyle/>
          <a:p>
            <a:pPr marL="342900" lvl="0" indent="-342900">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Power Distance: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Germany has a smaller power distance compared to the UK, this requires GSK to take on a management style that displays more equality in decision-making.</a:t>
            </a:r>
          </a:p>
          <a:p>
            <a:pPr marL="342900" lvl="0" indent="-342900">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Individualism vs. Collectivism:</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Working in Germany is more group-oriented, therefore GSK should base its key focus on emphasizing teamwork and group achievement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Arrak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2020)</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Uncertainty Avoidance: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Germany imposes law and order, which calls for GSK to give clear guidelines to the company.</a:t>
            </a:r>
          </a:p>
          <a:p>
            <a:pPr marL="342900" lvl="0" indent="-342900">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Masculinity vs. Femininity: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Both countries are highly masculine in their culture which forces GSK to find a balance between assertive and cooperative leadership.</a:t>
            </a:r>
          </a:p>
          <a:p>
            <a:pPr marL="342900" lvl="0" indent="-342900">
              <a:spcAft>
                <a:spcPts val="800"/>
              </a:spcAft>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Long-Term Orientation: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Germany's emphasis on dedication obliges GSK to present reliability and stability.</a:t>
            </a:r>
          </a:p>
          <a:p>
            <a:endParaRPr lang="en-GB" sz="1600" dirty="0"/>
          </a:p>
        </p:txBody>
      </p:sp>
      <p:pic>
        <p:nvPicPr>
          <p:cNvPr id="4" name="Picture 2" descr="Hofstede’s Cultural Dimensions">
            <a:extLst>
              <a:ext uri="{FF2B5EF4-FFF2-40B4-BE49-F238E27FC236}">
                <a16:creationId xmlns:a16="http://schemas.microsoft.com/office/drawing/2014/main" id="{7EC13E91-2886-2E90-9341-F75C211112E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 b="5009"/>
          <a:stretch/>
        </p:blipFill>
        <p:spPr bwMode="auto">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0873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1"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2" name="Group 21">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14" name="Oval 13">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3"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C01AB76-679C-DBB1-A47F-D0F45A905CD1}"/>
              </a:ext>
            </a:extLst>
          </p:cNvPr>
          <p:cNvSpPr>
            <a:spLocks noGrp="1"/>
          </p:cNvSpPr>
          <p:nvPr>
            <p:ph type="title"/>
          </p:nvPr>
        </p:nvSpPr>
        <p:spPr>
          <a:xfrm>
            <a:off x="1809133" y="1454194"/>
            <a:ext cx="4694663" cy="1078835"/>
          </a:xfrm>
        </p:spPr>
        <p:txBody>
          <a:bodyPr>
            <a:normAutofit/>
          </a:bodyPr>
          <a:lstStyle/>
          <a:p>
            <a:r>
              <a:rPr lang="en-US" dirty="0">
                <a:latin typeface="Times New Roman" panose="02020603050405020304" pitchFamily="18" charset="0"/>
                <a:cs typeface="Times New Roman" panose="02020603050405020304" pitchFamily="18" charset="0"/>
              </a:rPr>
              <a:t>Recommendation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6EC61AC-79BF-2D05-77D2-D618940E52E2}"/>
              </a:ext>
            </a:extLst>
          </p:cNvPr>
          <p:cNvSpPr>
            <a:spLocks noGrp="1"/>
          </p:cNvSpPr>
          <p:nvPr>
            <p:ph idx="1"/>
          </p:nvPr>
        </p:nvSpPr>
        <p:spPr>
          <a:xfrm>
            <a:off x="123503" y="3183458"/>
            <a:ext cx="7685037" cy="2484696"/>
          </a:xfrm>
        </p:spPr>
        <p:txBody>
          <a:bodyPr>
            <a:normAutofit/>
          </a:bodyPr>
          <a:lstStyle/>
          <a:p>
            <a:pPr marL="342900" lvl="0" indent="-342900">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The staff cross-cultural training contributes to understanding of German values and this supports the integration.</a:t>
            </a:r>
          </a:p>
          <a:p>
            <a:pPr marL="342900" lvl="0" indent="-342900">
              <a:spcAft>
                <a:spcPts val="800"/>
              </a:spcAft>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Open communication and cooperative work improve productivity, while personalised marketing resonates with German consumers leading to increased market shares.</a:t>
            </a:r>
          </a:p>
          <a:p>
            <a:endParaRPr lang="en-GB" dirty="0"/>
          </a:p>
        </p:txBody>
      </p:sp>
      <p:pic>
        <p:nvPicPr>
          <p:cNvPr id="4" name="Picture Placeholder 31" descr="Person at desk talking.">
            <a:extLst>
              <a:ext uri="{FF2B5EF4-FFF2-40B4-BE49-F238E27FC236}">
                <a16:creationId xmlns:a16="http://schemas.microsoft.com/office/drawing/2014/main" id="{FCAABF16-D0FF-52C8-F040-84BDEEA10FC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9500" r="3" b="3"/>
          <a:stretch/>
        </p:blipFill>
        <p:spPr>
          <a:xfrm flipH="1">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68164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9349-73A7-D6CE-FA85-0B47C1888BB8}"/>
              </a:ext>
            </a:extLst>
          </p:cNvPr>
          <p:cNvSpPr>
            <a:spLocks noGrp="1"/>
          </p:cNvSpPr>
          <p:nvPr>
            <p:ph type="title"/>
          </p:nvPr>
        </p:nvSpPr>
        <p:spPr>
          <a:xfrm>
            <a:off x="3925229" y="275245"/>
            <a:ext cx="2899317" cy="811583"/>
          </a:xfrm>
        </p:spPr>
        <p:txBody>
          <a:bodyPr/>
          <a:lstStyle/>
          <a:p>
            <a:r>
              <a:rPr lang="en-US"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EA42E14-38E7-DCEA-3F99-734F7F7B6AC3}"/>
              </a:ext>
            </a:extLst>
          </p:cNvPr>
          <p:cNvSpPr>
            <a:spLocks noGrp="1"/>
          </p:cNvSpPr>
          <p:nvPr>
            <p:ph idx="1"/>
          </p:nvPr>
        </p:nvSpPr>
        <p:spPr>
          <a:xfrm>
            <a:off x="591014" y="1445520"/>
            <a:ext cx="7685037" cy="2363775"/>
          </a:xfrm>
        </p:spPr>
        <p:txBody>
          <a:bodyPr/>
          <a:lstStyle/>
          <a:p>
            <a:pPr marL="342900" lvl="0" indent="-342900" algn="just">
              <a:lnSpc>
                <a:spcPct val="120000"/>
              </a:lnSpc>
              <a:buFont typeface="Symbol" panose="05050102010706020507" pitchFamily="18" charset="2"/>
              <a:buChar char=""/>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Cultural sensitivity and good communication are the main factors of GSK's success in Germany.</a:t>
            </a:r>
          </a:p>
          <a:p>
            <a:pPr marL="342900" lvl="0" indent="-342900" algn="just">
              <a:lnSpc>
                <a:spcPct val="120000"/>
              </a:lnSpc>
              <a:spcAft>
                <a:spcPts val="800"/>
              </a:spcAft>
              <a:buFont typeface="Symbol" panose="05050102010706020507" pitchFamily="18" charset="2"/>
              <a:buChar char=""/>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Cultural training, communication and strategic marketing are the major factors that will pave the way for GSK to establish and develop stable market support and development in Germany.</a:t>
            </a:r>
          </a:p>
          <a:p>
            <a:endParaRPr lang="en-GB" dirty="0"/>
          </a:p>
        </p:txBody>
      </p:sp>
      <p:pic>
        <p:nvPicPr>
          <p:cNvPr id="4" name="Picture Placeholder 21" descr="A group of people in a room at an easel">
            <a:extLst>
              <a:ext uri="{FF2B5EF4-FFF2-40B4-BE49-F238E27FC236}">
                <a16:creationId xmlns:a16="http://schemas.microsoft.com/office/drawing/2014/main" id="{BD04AB4B-8787-42B0-F569-5215A63F7C18}"/>
              </a:ext>
            </a:extLst>
          </p:cNvPr>
          <p:cNvPicPr>
            <a:picLocks noChangeAspect="1"/>
          </p:cNvPicPr>
          <p:nvPr/>
        </p:nvPicPr>
        <p:blipFill rotWithShape="1">
          <a:blip r:embed="rId3" cstate="screen">
            <a:grayscl/>
            <a:extLst>
              <a:ext uri="{BEBA8EAE-BF5A-486C-A8C5-ECC9F3942E4B}">
                <a14:imgProps xmlns:a14="http://schemas.microsoft.com/office/drawing/2010/main">
                  <a14:imgLayer r:embed="rId4">
                    <a14:imgEffect>
                      <a14:brightnessContrast contrast="21000"/>
                    </a14:imgEffect>
                  </a14:imgLayer>
                </a14:imgProps>
              </a:ext>
              <a:ext uri="{28A0092B-C50C-407E-A947-70E740481C1C}">
                <a14:useLocalDpi xmlns:a14="http://schemas.microsoft.com/office/drawing/2010/main"/>
              </a:ext>
            </a:extLst>
          </a:blip>
          <a:srcRect l="113" r="113"/>
          <a:stretch/>
        </p:blipFill>
        <p:spPr>
          <a:xfrm>
            <a:off x="368808" y="4230592"/>
            <a:ext cx="11365992" cy="2457856"/>
          </a:xfrm>
          <a:prstGeom prst="rect">
            <a:avLst/>
          </a:prstGeom>
        </p:spPr>
      </p:pic>
    </p:spTree>
    <p:extLst>
      <p:ext uri="{BB962C8B-B14F-4D97-AF65-F5344CB8AC3E}">
        <p14:creationId xmlns:p14="http://schemas.microsoft.com/office/powerpoint/2010/main" val="2872315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508D9-9D06-CF9C-453A-3430AB3AE8BA}"/>
              </a:ext>
            </a:extLst>
          </p:cNvPr>
          <p:cNvSpPr>
            <a:spLocks noGrp="1"/>
          </p:cNvSpPr>
          <p:nvPr>
            <p:ph type="title"/>
          </p:nvPr>
        </p:nvSpPr>
        <p:spPr>
          <a:xfrm>
            <a:off x="3445726" y="0"/>
            <a:ext cx="2966225" cy="845036"/>
          </a:xfrm>
        </p:spPr>
        <p:txBody>
          <a:bodyPr/>
          <a:lstStyle/>
          <a:p>
            <a:r>
              <a:rPr lang="en-IN"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457F98-71DC-ED08-F4AD-146408EBA3CA}"/>
              </a:ext>
            </a:extLst>
          </p:cNvPr>
          <p:cNvSpPr>
            <a:spLocks noGrp="1"/>
          </p:cNvSpPr>
          <p:nvPr>
            <p:ph idx="1"/>
          </p:nvPr>
        </p:nvSpPr>
        <p:spPr>
          <a:xfrm>
            <a:off x="457200" y="936702"/>
            <a:ext cx="7685037" cy="5419493"/>
          </a:xfrm>
        </p:spPr>
        <p:txBody>
          <a:bodyPr>
            <a:normAutofit fontScale="70000" lnSpcReduction="20000"/>
          </a:bodyPr>
          <a:lstStyle/>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Adams, B.G., Meyers, M.C.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Sekaja</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L., (2020). Positive leadership: Relationships with employee inclusion, discrimination, and well</a:t>
            </a:r>
            <a:r>
              <a:rPr lang="en-GB" sz="2000" kern="100" dirty="0">
                <a:effectLst/>
                <a:latin typeface="Cambria Math" panose="02040503050406030204" pitchFamily="18" charset="0"/>
                <a:ea typeface="Calibri" panose="020F0502020204030204" pitchFamily="34" charset="0"/>
                <a:cs typeface="Cambria Math" panose="02040503050406030204" pitchFamily="18" charset="0"/>
              </a:rPr>
              <a: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being.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Applied Psychology</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69</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(4), pp.1145-1173.</a:t>
            </a:r>
          </a:p>
          <a:p>
            <a:pPr marL="171450" indent="-171450" algn="just">
              <a:spcAft>
                <a:spcPts val="800"/>
              </a:spcAft>
              <a:buFont typeface="Arial" panose="020B0604020202020204" pitchFamily="34" charset="0"/>
              <a:buChar char="•"/>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Arrak</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K.,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Kaasa</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Varblane</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U., (2020). Regional cultural context as a determinant of entrepreneurial behaviour: The case of Germany.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The Journal of Entrepreneurship</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(1), pp.88-118.</a:t>
            </a:r>
          </a:p>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Atkinson, W.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Marzec</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P., (2023). The German space of lifestyles: A multidetermined structure.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Consumer Culture</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23</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(4), pp.926-948.</a:t>
            </a:r>
          </a:p>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Barth, F., Eckert, C.,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Gatzert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N. and Scholz, H., (2022). Spillover effects from the Volkswagen emissions scandal: An analysis of stock and corporate bond markets. </a:t>
            </a:r>
            <a:r>
              <a:rPr lang="en-IN" sz="2000" i="1" kern="100" dirty="0" err="1">
                <a:effectLst/>
                <a:latin typeface="Times New Roman" panose="02020603050405020304" pitchFamily="18" charset="0"/>
                <a:ea typeface="Calibri" panose="020F0502020204030204" pitchFamily="34" charset="0"/>
                <a:cs typeface="Times New Roman" panose="02020603050405020304" pitchFamily="18" charset="0"/>
              </a:rPr>
              <a:t>Schmalenbach</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 Journal of Business Research</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74</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(1), pp.37-76.</a:t>
            </a:r>
          </a:p>
          <a:p>
            <a:pPr marL="171450" indent="-171450" algn="just">
              <a:spcAft>
                <a:spcPts val="800"/>
              </a:spcAft>
              <a:buFont typeface="Arial" panose="020B0604020202020204" pitchFamily="34" charset="0"/>
              <a:buChar char="•"/>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Gerlich</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M., (2023). How Short-Term Orientation Dominates Western Businesses and the Challenges They Face—An Example Using Germany, the UK, and the USA.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Administrative Sciences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(1), p.25.</a:t>
            </a:r>
          </a:p>
          <a:p>
            <a:pPr marL="171450" indent="-171450" algn="just">
              <a:spcAft>
                <a:spcPts val="800"/>
              </a:spcAft>
              <a:buFont typeface="Arial" panose="020B0604020202020204" pitchFamily="34" charset="0"/>
              <a:buChar char="•"/>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Giovanis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E., (2021). Participation in socio-cultural activities and subjective well-being of natives and migrants: Evidence from Germany and the UK.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Review of Economics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68</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(4), pp.423-463.</a:t>
            </a:r>
          </a:p>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Haller, M.,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Klösch</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B.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Hadler</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M., (2023). The centrality of work: A comparative analysis of work commitment and work orientation in present-day societies.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SAGE Open</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(3), p.21582440231192114.</a:t>
            </a:r>
          </a:p>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Lee, E.S.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Wechtler</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H., (2024). Hidden agenda for cross-cultural training: understanding refugees’ cross-cultural experience through the capability approach.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Resource Management</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(6), pp.1007-1047.</a:t>
            </a:r>
          </a:p>
          <a:p>
            <a:pPr marL="171450" indent="-171450" algn="just">
              <a:spcAft>
                <a:spcPts val="800"/>
              </a:spcAft>
              <a:buFont typeface="Arial" panose="020B0604020202020204" pitchFamily="34" charset="0"/>
              <a:buChar char="•"/>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Schuhmacher</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 Hinder, M., und Stein, A.V.S.,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Hartl</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D. and Gassmann, O., (2023). Analysis of pharma R&amp;D productivity–a new perspective needed.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Drug Discovery Today</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p.103726.</a:t>
            </a:r>
          </a:p>
          <a:p>
            <a:endParaRPr lang="en-GB" dirty="0"/>
          </a:p>
        </p:txBody>
      </p:sp>
    </p:spTree>
    <p:extLst>
      <p:ext uri="{BB962C8B-B14F-4D97-AF65-F5344CB8AC3E}">
        <p14:creationId xmlns:p14="http://schemas.microsoft.com/office/powerpoint/2010/main" val="2009100807"/>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3966</TotalTime>
  <Words>2154</Words>
  <Application>Microsoft Office PowerPoint</Application>
  <PresentationFormat>Widescreen</PresentationFormat>
  <Paragraphs>75</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Cambria Math</vt:lpstr>
      <vt:lpstr>Gill Sans Nova</vt:lpstr>
      <vt:lpstr>Symbol</vt:lpstr>
      <vt:lpstr>Times New Roman</vt:lpstr>
      <vt:lpstr>TropicVTI</vt:lpstr>
      <vt:lpstr>International Business Communications</vt:lpstr>
      <vt:lpstr>Table of content</vt:lpstr>
      <vt:lpstr>Introduction</vt:lpstr>
      <vt:lpstr>Introduction of the German culture</vt:lpstr>
      <vt:lpstr>Success and failure factors of succeeding in Germany</vt:lpstr>
      <vt:lpstr>Cultural sensitivity in Germany/The differences from the UK</vt:lpstr>
      <vt:lpstr>Hofstede cultural Dimensions: UK and Germany</vt:lpstr>
      <vt:lpstr>Recommendation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Maricela Broasca (2125147)</dc:creator>
  <cp:lastModifiedBy>Maricela Broasca (2125147)</cp:lastModifiedBy>
  <cp:revision>3</cp:revision>
  <dcterms:created xsi:type="dcterms:W3CDTF">2024-04-01T13:50:45Z</dcterms:created>
  <dcterms:modified xsi:type="dcterms:W3CDTF">2024-04-05T10:18:30Z</dcterms:modified>
</cp:coreProperties>
</file>