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10.jpg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</p:sldMasterIdLst>
  <p:sldIdLst>
    <p:sldId id="256" r:id="rId2"/>
    <p:sldId id="263" r:id="rId3"/>
    <p:sldId id="266" r:id="rId4"/>
    <p:sldId id="257" r:id="rId5"/>
    <p:sldId id="274" r:id="rId6"/>
    <p:sldId id="275" r:id="rId7"/>
    <p:sldId id="261" r:id="rId8"/>
    <p:sldId id="258" r:id="rId9"/>
    <p:sldId id="273" r:id="rId10"/>
    <p:sldId id="271" r:id="rId11"/>
    <p:sldId id="276" r:id="rId12"/>
    <p:sldId id="265" r:id="rId13"/>
    <p:sldId id="264" r:id="rId14"/>
    <p:sldId id="260" r:id="rId15"/>
    <p:sldId id="268" r:id="rId16"/>
    <p:sldId id="267" r:id="rId17"/>
    <p:sldId id="269" r:id="rId18"/>
    <p:sldId id="270" r:id="rId19"/>
    <p:sldId id="259" r:id="rId20"/>
  </p:sldIdLst>
  <p:sldSz cx="12192000" cy="6858000"/>
  <p:notesSz cx="6669088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F60326-DD41-4100-92EC-DA1900B2F5F1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F7C0AA-96EC-473A-98FF-D4DC0A4CF64A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From the handouts provided, fill in the missing words to complete the sentences.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59790A-B16F-4574-83AD-0ADA1BB4F2BC}" type="parTrans" cxnId="{307E4076-F68D-4318-B9EB-C7FDB7116B6F}">
      <dgm:prSet/>
      <dgm:spPr/>
      <dgm:t>
        <a:bodyPr/>
        <a:lstStyle/>
        <a:p>
          <a:endParaRPr lang="en-US"/>
        </a:p>
      </dgm:t>
    </dgm:pt>
    <dgm:pt modelId="{4470C7AC-8DEC-42E7-9376-412623D02AFE}" type="sibTrans" cxnId="{307E4076-F68D-4318-B9EB-C7FDB7116B6F}">
      <dgm:prSet/>
      <dgm:spPr/>
      <dgm:t>
        <a:bodyPr/>
        <a:lstStyle/>
        <a:p>
          <a:endParaRPr lang="en-US"/>
        </a:p>
      </dgm:t>
    </dgm:pt>
    <dgm:pt modelId="{8B9A1E3C-9DD2-4DAC-8216-099C2544B184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outcome; Activity enables learners to recall previous information given. Draws on knowledge and helps to build language and comprehension. 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28D15D-8E9A-45AA-83BA-D51640781AC8}" type="parTrans" cxnId="{44A25C03-DE54-43C3-98C0-E7B9F1FBD7C6}">
      <dgm:prSet/>
      <dgm:spPr/>
      <dgm:t>
        <a:bodyPr/>
        <a:lstStyle/>
        <a:p>
          <a:endParaRPr lang="en-US"/>
        </a:p>
      </dgm:t>
    </dgm:pt>
    <dgm:pt modelId="{5726D971-B4BA-4909-8FCE-870BE75CC75B}" type="sibTrans" cxnId="{44A25C03-DE54-43C3-98C0-E7B9F1FBD7C6}">
      <dgm:prSet/>
      <dgm:spPr/>
      <dgm:t>
        <a:bodyPr/>
        <a:lstStyle/>
        <a:p>
          <a:endParaRPr lang="en-US"/>
        </a:p>
      </dgm:t>
    </dgm:pt>
    <dgm:pt modelId="{F19422C2-97A6-4D90-B182-AEA9E2566FEB}" type="pres">
      <dgm:prSet presAssocID="{1CF60326-DD41-4100-92EC-DA1900B2F5F1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A1974AC-310B-4356-B316-EBFB80F4B14E}" type="pres">
      <dgm:prSet presAssocID="{D0F7C0AA-96EC-473A-98FF-D4DC0A4CF64A}" presName="hierRoot1" presStyleCnt="0">
        <dgm:presLayoutVars>
          <dgm:hierBranch val="init"/>
        </dgm:presLayoutVars>
      </dgm:prSet>
      <dgm:spPr/>
    </dgm:pt>
    <dgm:pt modelId="{7CFEF250-2527-4816-B446-32EA72D6EA1C}" type="pres">
      <dgm:prSet presAssocID="{D0F7C0AA-96EC-473A-98FF-D4DC0A4CF64A}" presName="rootComposite1" presStyleCnt="0"/>
      <dgm:spPr/>
    </dgm:pt>
    <dgm:pt modelId="{68FD922D-808F-404A-ABF0-09245916FEFD}" type="pres">
      <dgm:prSet presAssocID="{D0F7C0AA-96EC-473A-98FF-D4DC0A4CF64A}" presName="rootText1" presStyleLbl="node0" presStyleIdx="0" presStyleCnt="2">
        <dgm:presLayoutVars>
          <dgm:chPref val="3"/>
        </dgm:presLayoutVars>
      </dgm:prSet>
      <dgm:spPr/>
    </dgm:pt>
    <dgm:pt modelId="{ADEAFDFF-9AB3-4802-9691-BF80CB8DC548}" type="pres">
      <dgm:prSet presAssocID="{D0F7C0AA-96EC-473A-98FF-D4DC0A4CF64A}" presName="rootConnector1" presStyleLbl="node1" presStyleIdx="0" presStyleCnt="0"/>
      <dgm:spPr/>
    </dgm:pt>
    <dgm:pt modelId="{F33DD85D-8F58-45F2-AD3F-5D1E0F6FA9B4}" type="pres">
      <dgm:prSet presAssocID="{D0F7C0AA-96EC-473A-98FF-D4DC0A4CF64A}" presName="hierChild2" presStyleCnt="0"/>
      <dgm:spPr/>
    </dgm:pt>
    <dgm:pt modelId="{8BE8EC6A-5B90-4D1D-B427-3B93603E4B06}" type="pres">
      <dgm:prSet presAssocID="{D0F7C0AA-96EC-473A-98FF-D4DC0A4CF64A}" presName="hierChild3" presStyleCnt="0"/>
      <dgm:spPr/>
    </dgm:pt>
    <dgm:pt modelId="{44B7E6EC-D947-469B-AA87-1D4D981ED322}" type="pres">
      <dgm:prSet presAssocID="{8B9A1E3C-9DD2-4DAC-8216-099C2544B184}" presName="hierRoot1" presStyleCnt="0">
        <dgm:presLayoutVars>
          <dgm:hierBranch val="init"/>
        </dgm:presLayoutVars>
      </dgm:prSet>
      <dgm:spPr/>
    </dgm:pt>
    <dgm:pt modelId="{2D4967C7-5219-4683-8E27-B7C8A4683309}" type="pres">
      <dgm:prSet presAssocID="{8B9A1E3C-9DD2-4DAC-8216-099C2544B184}" presName="rootComposite1" presStyleCnt="0"/>
      <dgm:spPr/>
    </dgm:pt>
    <dgm:pt modelId="{4A7572AD-F864-4157-91B8-45EC1B2372AF}" type="pres">
      <dgm:prSet presAssocID="{8B9A1E3C-9DD2-4DAC-8216-099C2544B184}" presName="rootText1" presStyleLbl="node0" presStyleIdx="1" presStyleCnt="2" custLinFactNeighborX="-211" custLinFactNeighborY="1087">
        <dgm:presLayoutVars>
          <dgm:chPref val="3"/>
        </dgm:presLayoutVars>
      </dgm:prSet>
      <dgm:spPr/>
    </dgm:pt>
    <dgm:pt modelId="{E6F51E4E-DC48-4B60-B78C-968B683352E6}" type="pres">
      <dgm:prSet presAssocID="{8B9A1E3C-9DD2-4DAC-8216-099C2544B184}" presName="rootConnector1" presStyleLbl="node1" presStyleIdx="0" presStyleCnt="0"/>
      <dgm:spPr/>
    </dgm:pt>
    <dgm:pt modelId="{63CB532B-935C-409D-BA71-A057441AFCC1}" type="pres">
      <dgm:prSet presAssocID="{8B9A1E3C-9DD2-4DAC-8216-099C2544B184}" presName="hierChild2" presStyleCnt="0"/>
      <dgm:spPr/>
    </dgm:pt>
    <dgm:pt modelId="{FCFC7143-ABE3-44BB-8EE7-9FE8B65025E8}" type="pres">
      <dgm:prSet presAssocID="{8B9A1E3C-9DD2-4DAC-8216-099C2544B184}" presName="hierChild3" presStyleCnt="0"/>
      <dgm:spPr/>
    </dgm:pt>
  </dgm:ptLst>
  <dgm:cxnLst>
    <dgm:cxn modelId="{44A25C03-DE54-43C3-98C0-E7B9F1FBD7C6}" srcId="{1CF60326-DD41-4100-92EC-DA1900B2F5F1}" destId="{8B9A1E3C-9DD2-4DAC-8216-099C2544B184}" srcOrd="1" destOrd="0" parTransId="{FC28D15D-8E9A-45AA-83BA-D51640781AC8}" sibTransId="{5726D971-B4BA-4909-8FCE-870BE75CC75B}"/>
    <dgm:cxn modelId="{42AFF307-218A-4F9B-B934-E434C7D0BEED}" type="presOf" srcId="{8B9A1E3C-9DD2-4DAC-8216-099C2544B184}" destId="{E6F51E4E-DC48-4B60-B78C-968B683352E6}" srcOrd="1" destOrd="0" presId="urn:microsoft.com/office/officeart/2009/3/layout/HorizontalOrganizationChart"/>
    <dgm:cxn modelId="{3FD3D91D-4A5A-4167-812F-7F117014EED8}" type="presOf" srcId="{8B9A1E3C-9DD2-4DAC-8216-099C2544B184}" destId="{4A7572AD-F864-4157-91B8-45EC1B2372AF}" srcOrd="0" destOrd="0" presId="urn:microsoft.com/office/officeart/2009/3/layout/HorizontalOrganizationChart"/>
    <dgm:cxn modelId="{CF4BF16D-966F-488C-BBB2-18B5CADC974B}" type="presOf" srcId="{D0F7C0AA-96EC-473A-98FF-D4DC0A4CF64A}" destId="{ADEAFDFF-9AB3-4802-9691-BF80CB8DC548}" srcOrd="1" destOrd="0" presId="urn:microsoft.com/office/officeart/2009/3/layout/HorizontalOrganizationChart"/>
    <dgm:cxn modelId="{307E4076-F68D-4318-B9EB-C7FDB7116B6F}" srcId="{1CF60326-DD41-4100-92EC-DA1900B2F5F1}" destId="{D0F7C0AA-96EC-473A-98FF-D4DC0A4CF64A}" srcOrd="0" destOrd="0" parTransId="{4E59790A-B16F-4574-83AD-0ADA1BB4F2BC}" sibTransId="{4470C7AC-8DEC-42E7-9376-412623D02AFE}"/>
    <dgm:cxn modelId="{DE8BCA9A-8FE4-4D90-B858-1808B44F09F7}" type="presOf" srcId="{D0F7C0AA-96EC-473A-98FF-D4DC0A4CF64A}" destId="{68FD922D-808F-404A-ABF0-09245916FEFD}" srcOrd="0" destOrd="0" presId="urn:microsoft.com/office/officeart/2009/3/layout/HorizontalOrganizationChart"/>
    <dgm:cxn modelId="{4551CAEB-0472-4412-B94E-52B425ED38AC}" type="presOf" srcId="{1CF60326-DD41-4100-92EC-DA1900B2F5F1}" destId="{F19422C2-97A6-4D90-B182-AEA9E2566FEB}" srcOrd="0" destOrd="0" presId="urn:microsoft.com/office/officeart/2009/3/layout/HorizontalOrganizationChart"/>
    <dgm:cxn modelId="{6C212B68-8C77-4AD3-B764-0A98CB732A3A}" type="presParOf" srcId="{F19422C2-97A6-4D90-B182-AEA9E2566FEB}" destId="{FA1974AC-310B-4356-B316-EBFB80F4B14E}" srcOrd="0" destOrd="0" presId="urn:microsoft.com/office/officeart/2009/3/layout/HorizontalOrganizationChart"/>
    <dgm:cxn modelId="{BB16E13E-D62A-4EC1-9D14-E4100C4A8DE5}" type="presParOf" srcId="{FA1974AC-310B-4356-B316-EBFB80F4B14E}" destId="{7CFEF250-2527-4816-B446-32EA72D6EA1C}" srcOrd="0" destOrd="0" presId="urn:microsoft.com/office/officeart/2009/3/layout/HorizontalOrganizationChart"/>
    <dgm:cxn modelId="{4C67D874-AD55-4828-92EF-BFD64C41A9FF}" type="presParOf" srcId="{7CFEF250-2527-4816-B446-32EA72D6EA1C}" destId="{68FD922D-808F-404A-ABF0-09245916FEFD}" srcOrd="0" destOrd="0" presId="urn:microsoft.com/office/officeart/2009/3/layout/HorizontalOrganizationChart"/>
    <dgm:cxn modelId="{814866A2-807F-40D1-ADD4-BB4E7B8FD424}" type="presParOf" srcId="{7CFEF250-2527-4816-B446-32EA72D6EA1C}" destId="{ADEAFDFF-9AB3-4802-9691-BF80CB8DC548}" srcOrd="1" destOrd="0" presId="urn:microsoft.com/office/officeart/2009/3/layout/HorizontalOrganizationChart"/>
    <dgm:cxn modelId="{D3A2624E-2C5A-4FAB-B070-610B56391B11}" type="presParOf" srcId="{FA1974AC-310B-4356-B316-EBFB80F4B14E}" destId="{F33DD85D-8F58-45F2-AD3F-5D1E0F6FA9B4}" srcOrd="1" destOrd="0" presId="urn:microsoft.com/office/officeart/2009/3/layout/HorizontalOrganizationChart"/>
    <dgm:cxn modelId="{3FBFB856-045F-40BB-90D2-02C0AB104E97}" type="presParOf" srcId="{FA1974AC-310B-4356-B316-EBFB80F4B14E}" destId="{8BE8EC6A-5B90-4D1D-B427-3B93603E4B06}" srcOrd="2" destOrd="0" presId="urn:microsoft.com/office/officeart/2009/3/layout/HorizontalOrganizationChart"/>
    <dgm:cxn modelId="{14457EF9-8FAF-4A2C-A242-72548E09E9D1}" type="presParOf" srcId="{F19422C2-97A6-4D90-B182-AEA9E2566FEB}" destId="{44B7E6EC-D947-469B-AA87-1D4D981ED322}" srcOrd="1" destOrd="0" presId="urn:microsoft.com/office/officeart/2009/3/layout/HorizontalOrganizationChart"/>
    <dgm:cxn modelId="{18582810-AEB2-4239-820F-11F682876F7D}" type="presParOf" srcId="{44B7E6EC-D947-469B-AA87-1D4D981ED322}" destId="{2D4967C7-5219-4683-8E27-B7C8A4683309}" srcOrd="0" destOrd="0" presId="urn:microsoft.com/office/officeart/2009/3/layout/HorizontalOrganizationChart"/>
    <dgm:cxn modelId="{6F538A44-7503-436F-BCD8-9E34FEF321BB}" type="presParOf" srcId="{2D4967C7-5219-4683-8E27-B7C8A4683309}" destId="{4A7572AD-F864-4157-91B8-45EC1B2372AF}" srcOrd="0" destOrd="0" presId="urn:microsoft.com/office/officeart/2009/3/layout/HorizontalOrganizationChart"/>
    <dgm:cxn modelId="{AF207E91-7ABC-4373-B1AE-C7C2F82C86D2}" type="presParOf" srcId="{2D4967C7-5219-4683-8E27-B7C8A4683309}" destId="{E6F51E4E-DC48-4B60-B78C-968B683352E6}" srcOrd="1" destOrd="0" presId="urn:microsoft.com/office/officeart/2009/3/layout/HorizontalOrganizationChart"/>
    <dgm:cxn modelId="{DF615397-20C6-411A-9A9F-7B4716A1E7D9}" type="presParOf" srcId="{44B7E6EC-D947-469B-AA87-1D4D981ED322}" destId="{63CB532B-935C-409D-BA71-A057441AFCC1}" srcOrd="1" destOrd="0" presId="urn:microsoft.com/office/officeart/2009/3/layout/HorizontalOrganizationChart"/>
    <dgm:cxn modelId="{F943BE7D-1522-42C6-8387-1DAC69D9BD22}" type="presParOf" srcId="{44B7E6EC-D947-469B-AA87-1D4D981ED322}" destId="{FCFC7143-ABE3-44BB-8EE7-9FE8B65025E8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D922D-808F-404A-ABF0-09245916FEFD}">
      <dsp:nvSpPr>
        <dsp:cNvPr id="0" name=""/>
        <dsp:cNvSpPr/>
      </dsp:nvSpPr>
      <dsp:spPr>
        <a:xfrm>
          <a:off x="452772" y="241"/>
          <a:ext cx="6282655" cy="19162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From the handouts provided, fill in the missing words to complete the sentences.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2772" y="241"/>
        <a:ext cx="6282655" cy="1916209"/>
      </dsp:txXfrm>
    </dsp:sp>
    <dsp:sp modelId="{4A7572AD-F864-4157-91B8-45EC1B2372AF}">
      <dsp:nvSpPr>
        <dsp:cNvPr id="0" name=""/>
        <dsp:cNvSpPr/>
      </dsp:nvSpPr>
      <dsp:spPr>
        <a:xfrm>
          <a:off x="439515" y="2702024"/>
          <a:ext cx="6282655" cy="191620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outcome; Activity enables learners to recall previous information given. Draws on knowledge and helps to build language and comprehension. 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9515" y="2702024"/>
        <a:ext cx="6282655" cy="19162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90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37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042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851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74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25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21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203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43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994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896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4B378-3264-4D53-ADE5-C361279C231A}" type="datetimeFigureOut">
              <a:rPr lang="en-GB" smtClean="0"/>
              <a:t>28/11/2018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56206-4E21-4C7F-90DE-5FB6F97B8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1853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isk-engineering.org/benefit-cost-analysi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hatislove-2010.blogspot.com.es/2012/11/wordless-wednesday-uk-floods-nov-2012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1.jpg"/><Relationship Id="rId3" Type="http://schemas.openxmlformats.org/officeDocument/2006/relationships/hyperlink" Target="http://theconversation.com/how-social-class-affects-health-23366" TargetMode="External"/><Relationship Id="rId7" Type="http://schemas.openxmlformats.org/officeDocument/2006/relationships/hyperlink" Target="http://www.progressive-charlestown.com/2011/12/too-many-american-children-live-in.html" TargetMode="External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11" Type="http://schemas.openxmlformats.org/officeDocument/2006/relationships/hyperlink" Target="https://pursuit.unimelb.edu.au/articles/disadvantage-family-breakdown-and-homelessness" TargetMode="External"/><Relationship Id="rId5" Type="http://schemas.openxmlformats.org/officeDocument/2006/relationships/hyperlink" Target="https://pixabay.com/en/poverty-hands-poor-font-arm-81827/" TargetMode="External"/><Relationship Id="rId10" Type="http://schemas.openxmlformats.org/officeDocument/2006/relationships/image" Target="../media/image10.jpg"/><Relationship Id="rId4" Type="http://schemas.openxmlformats.org/officeDocument/2006/relationships/image" Target="../media/image7.jpg"/><Relationship Id="rId9" Type="http://schemas.openxmlformats.org/officeDocument/2006/relationships/hyperlink" Target="https://bibledrivethru.blogspot.com/2017/06/champion-of-poor.html" TargetMode="External"/><Relationship Id="rId14" Type="http://schemas.openxmlformats.org/officeDocument/2006/relationships/hyperlink" Target="http://withkashmir.org/2017/03/23/notes-on-child-sexual-abuse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spcc.org.uk/preventing-abuse/child-abuse-and-neglect/neglect/who-is-affected-by-neglect/#pageref1733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ithkashmir.org/2017/03/23/notes-on-child-sexual-abuse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ithkashmir.org/2017/03/23/notes-on-child-sexual-abuse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motomichi/2230414971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spcc.org.uk/services-and-resources/research-and-resources/2014/how-safe-are-our-children-2014/" TargetMode="External"/><Relationship Id="rId2" Type="http://schemas.openxmlformats.org/officeDocument/2006/relationships/hyperlink" Target="https://dx.doi.org/10.1016/S0145-2134(99)00020-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0F32F-A9DD-4A22-AB9C-EAD547C5C7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8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4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Socio-Economic Disadvantage Linked with</a:t>
            </a:r>
            <a:br>
              <a:rPr lang="en-US" sz="44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Serious Case Reviews</a:t>
            </a: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C51CF99-1341-4B94-B28C-89951A1375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16536" y="1424609"/>
            <a:ext cx="1358929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587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lowchart: Document 32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D6A30-1C4B-4BD1-98C3-7D46C8F8E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679234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Following on from the previous session</a:t>
            </a: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lesson will highlight socio–economic disadvantage, which has been linked to neglect and abuse, furthermore serious case reviews.</a:t>
            </a: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400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F5650027-D307-4AFD-A3E7-0767C57598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4448"/>
          <a:stretch/>
        </p:blipFill>
        <p:spPr>
          <a:xfrm>
            <a:off x="4207933" y="963461"/>
            <a:ext cx="7347537" cy="4932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14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2596D-C64C-4D63-8525-7E5F48F18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Re-cap of Last Session:</a:t>
            </a:r>
          </a:p>
        </p:txBody>
      </p:sp>
      <p:pic>
        <p:nvPicPr>
          <p:cNvPr id="7" name="Graphic 6" descr="User">
            <a:extLst>
              <a:ext uri="{FF2B5EF4-FFF2-40B4-BE49-F238E27FC236}">
                <a16:creationId xmlns:a16="http://schemas.microsoft.com/office/drawing/2014/main" id="{AC661826-BD41-4F07-90D6-7AAD7D881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897AB-16D5-44CB-9654-693EDDCE0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6693" y="2627290"/>
            <a:ext cx="7263903" cy="318348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Previous lesson discussed Serious Case reviews within Health &amp; Social care.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 focused on Daniel Pelka’s video, analysing the neglect and physical abuse he suffered.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video featured a breakdown of events, which established the failings that ultimately resulted in his death.</a:t>
            </a:r>
          </a:p>
        </p:txBody>
      </p:sp>
    </p:spTree>
    <p:extLst>
      <p:ext uri="{BB962C8B-B14F-4D97-AF65-F5344CB8AC3E}">
        <p14:creationId xmlns:p14="http://schemas.microsoft.com/office/powerpoint/2010/main" val="112926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2C3D28-F8F3-445A-8F6A-A16C96252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336" y="2302002"/>
            <a:ext cx="3550271" cy="2513189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aim of this lesson is to establish if socio- economic disadvantage is associated with serious case reviews.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684A5-90E2-493C-B063-CCAC0C35F9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266700"/>
            <a:ext cx="6281928" cy="70485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Objectives:</a:t>
            </a:r>
          </a:p>
          <a:p>
            <a:pPr marL="0" indent="0">
              <a:buNone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what socio-economic disadvantage is.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how socio-economic disadvantage can pose risk to some individuals.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 learning outcomes stated on activity slides.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recommendations for change.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8411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557CF-0AA6-40CA-870D-878E90D4B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040"/>
            <a:ext cx="3494362" cy="5574083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cross cutting enhancement theme will be carried out  through using Blooms Taxonomy.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0619F-9D95-4CC5-8794-FEF0D660C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477078"/>
            <a:ext cx="6377769" cy="6217920"/>
          </a:xfrm>
        </p:spPr>
        <p:txBody>
          <a:bodyPr anchor="ctr">
            <a:normAutofit lnSpcReduction="10000"/>
          </a:bodyPr>
          <a:lstStyle/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Justification for this is that it enables evaluation, creation, analysis, application, comprehension and knowledge to be assessed throughout the learning process. Therefore, cognitive skills are evaluated and differentiated throughout.</a:t>
            </a:r>
          </a:p>
          <a:p>
            <a:pPr marL="0" indent="0">
              <a:buNone/>
            </a:pP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also gives a structure throughout the process, additionally covering every aspect of development.</a:t>
            </a:r>
          </a:p>
          <a:p>
            <a:pPr marL="0" indent="0">
              <a:buNone/>
            </a:pP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Bloom’s Taxonomy significantly helps learners to develop critical high order thinking skills, which are intrinsically linked to the requirements of businesses and organisations expectations of employees (Employability skills).</a:t>
            </a:r>
          </a:p>
          <a:p>
            <a:pPr marL="0" indent="0">
              <a:buNone/>
            </a:pP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Transferable skills are invaluable and fundamental for further progression, therefore Bloom’s Taxonomy seemed to be the most appropriate effective tool to use, clarifying the importance of cognition abilities (Adams, 2015).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3121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3CB23-B2C3-43C2-96E1-EFF721D2A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Blooms Taxonomy</a:t>
            </a:r>
          </a:p>
        </p:txBody>
      </p:sp>
      <p:pic>
        <p:nvPicPr>
          <p:cNvPr id="1026" name="Picture 2" descr="Image result for diagram of blooms taxonomy">
            <a:extLst>
              <a:ext uri="{FF2B5EF4-FFF2-40B4-BE49-F238E27FC236}">
                <a16:creationId xmlns:a16="http://schemas.microsoft.com/office/drawing/2014/main" id="{2D971CA4-5E65-4C17-ADAD-D9D87C13D7A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3312" y="1825625"/>
            <a:ext cx="592537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808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2869E-BAD6-4BF8-AECF-7D463DCAF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2067950"/>
            <a:ext cx="3667760" cy="18850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Socio-economic disadvantage </a:t>
            </a:r>
          </a:p>
        </p:txBody>
      </p:sp>
      <p:pic>
        <p:nvPicPr>
          <p:cNvPr id="11" name="Picture 10" descr="A person sitting on a bench in front of a building&#10;&#10;Description automatically generated">
            <a:extLst>
              <a:ext uri="{FF2B5EF4-FFF2-40B4-BE49-F238E27FC236}">
                <a16:creationId xmlns:a16="http://schemas.microsoft.com/office/drawing/2014/main" id="{DA35FFDE-30EC-44FD-B04E-F945BC791B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2" b="3817"/>
          <a:stretch/>
        </p:blipFill>
        <p:spPr>
          <a:xfrm>
            <a:off x="4657343" y="-1"/>
            <a:ext cx="2829214" cy="218305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A0A1A06-0B67-4864-BA87-19BBB47A297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0669" r="4" b="4"/>
          <a:stretch/>
        </p:blipFill>
        <p:spPr>
          <a:xfrm>
            <a:off x="4657343" y="2274491"/>
            <a:ext cx="2825496" cy="2241463"/>
          </a:xfrm>
          <a:prstGeom prst="rect">
            <a:avLst/>
          </a:prstGeom>
        </p:spPr>
      </p:pic>
      <p:pic>
        <p:nvPicPr>
          <p:cNvPr id="14" name="Picture 13" descr="A group of young children sitting next to a window&#10;&#10;Description automatically generated">
            <a:extLst>
              <a:ext uri="{FF2B5EF4-FFF2-40B4-BE49-F238E27FC236}">
                <a16:creationId xmlns:a16="http://schemas.microsoft.com/office/drawing/2014/main" id="{241CD1E0-6B83-4A9E-9595-9F0475599D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6382" b="10291"/>
          <a:stretch/>
        </p:blipFill>
        <p:spPr>
          <a:xfrm>
            <a:off x="7570565" y="10"/>
            <a:ext cx="4614002" cy="338327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1437475-40F2-445A-8090-11EE2645D6F4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r="-3" b="20772"/>
          <a:stretch/>
        </p:blipFill>
        <p:spPr>
          <a:xfrm>
            <a:off x="4653627" y="4616536"/>
            <a:ext cx="2829212" cy="2241464"/>
          </a:xfrm>
          <a:prstGeom prst="rect">
            <a:avLst/>
          </a:prstGeom>
        </p:spPr>
      </p:pic>
      <p:pic>
        <p:nvPicPr>
          <p:cNvPr id="42" name="Content Placeholder 4" descr="A person lying on a brick wall&#10;&#10;Description automatically generated">
            <a:extLst>
              <a:ext uri="{FF2B5EF4-FFF2-40B4-BE49-F238E27FC236}">
                <a16:creationId xmlns:a16="http://schemas.microsoft.com/office/drawing/2014/main" id="{A0758A26-D217-43F2-9998-3743DEEDF32A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rcRect l="17459" r="10944" b="1"/>
          <a:stretch/>
        </p:blipFill>
        <p:spPr>
          <a:xfrm>
            <a:off x="7570565" y="3474720"/>
            <a:ext cx="4614002" cy="338328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95CE266-681C-45B3-BCAF-5DA49EE296EB}"/>
              </a:ext>
            </a:extLst>
          </p:cNvPr>
          <p:cNvSpPr txBox="1"/>
          <p:nvPr/>
        </p:nvSpPr>
        <p:spPr>
          <a:xfrm>
            <a:off x="5023511" y="6657945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bibledrivethru.blogspot.com/2017/06/champion-of-poo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7" name="Picture 6" descr="A close up of a girl&#10;&#10;Description automatically generated">
            <a:extLst>
              <a:ext uri="{FF2B5EF4-FFF2-40B4-BE49-F238E27FC236}">
                <a16:creationId xmlns:a16="http://schemas.microsoft.com/office/drawing/2014/main" id="{28F28AE5-F8BE-4C7F-AA6E-914D174A97F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7434" y="4403503"/>
            <a:ext cx="4558468" cy="2454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090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3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8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07A40A-2354-4B31-BE14-349EC53A6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Define-socio economic disadvantage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45339-E897-4B86-AA9A-4542ABA64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133" y="804672"/>
            <a:ext cx="6510435" cy="52486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Socio-economic disadvantage can be defined as an individual growing up in a deprived area.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Additionally, exposed to deprivation of: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Clothing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Schooling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Wellbeing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Inhabitable housing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 opportunities (JRF, 2003)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50808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EA645C8-0F25-4C51-B822-B171C732C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4510" y="1918701"/>
            <a:ext cx="2743200" cy="2743200"/>
          </a:xfrm>
          <a:prstGeom prst="ellipse">
            <a:avLst/>
          </a:prstGeom>
          <a:solidFill>
            <a:srgbClr val="7B7B7B"/>
          </a:solidFill>
          <a:ln w="174625" cmpd="thinThick">
            <a:solidFill>
              <a:srgbClr val="7B7B7B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889698C9-9F68-4234-B240-8D039A751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350176"/>
              </p:ext>
            </p:extLst>
          </p:nvPr>
        </p:nvGraphicFramePr>
        <p:xfrm>
          <a:off x="4038600" y="981184"/>
          <a:ext cx="7188200" cy="4618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1656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57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D8804-CD2F-49F1-B68E-526FB79A1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Answers: 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Patterns suggest children are more likely to suffer neglect if they:</a:t>
            </a:r>
          </a:p>
        </p:txBody>
      </p:sp>
      <p:pic>
        <p:nvPicPr>
          <p:cNvPr id="7" name="Graphic 6" descr="Male Profile">
            <a:extLst>
              <a:ext uri="{FF2B5EF4-FFF2-40B4-BE49-F238E27FC236}">
                <a16:creationId xmlns:a16="http://schemas.microsoft.com/office/drawing/2014/main" id="{5D0C043B-2CAF-4E32-884C-57BD71D329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0301C-2BC5-4E74-BD65-07BB254FF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1" y="2055813"/>
            <a:ext cx="7342292" cy="4689544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 in poverty, unsuitable housing or deprived area (Thoburn et al, 2000).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parents who were abused or neglected themselves (Harmer et al, 1999).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has also shown a link between</a:t>
            </a:r>
            <a:r>
              <a:rPr lang="en-GB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Domestic abuse, child physical &amp; child sexual abuse (Hester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al, 2007).</a:t>
            </a: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shows that parents: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low income are more likely to feel chronically stressed than parents with higher incomes.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Living in poorer neighbourhoods have high stress levels (Jütte</a:t>
            </a:r>
            <a:r>
              <a:rPr lang="en-GB" sz="2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al, 2014)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943550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9164-B54F-406C-A0CE-0D5DFF878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78102"/>
            <a:ext cx="10999894" cy="1062644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Poverty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hildren">
            <a:extLst>
              <a:ext uri="{FF2B5EF4-FFF2-40B4-BE49-F238E27FC236}">
                <a16:creationId xmlns:a16="http://schemas.microsoft.com/office/drawing/2014/main" id="{8E4DFFC0-BEA1-4658-BD23-274D65C54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1692" y="2811104"/>
            <a:ext cx="3235570" cy="29281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19729-5392-463D-BCF3-78BFBA2EC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616" y="2489329"/>
            <a:ext cx="7368908" cy="340885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Joseph Rowntree Foundation (2018) state that 4.5 million children are now growing up in poverty within the UK, compared to 3.1 million children in 2000 (Institute for Fiscal Studies, 2010).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thirds of children in poverty currently live in working families.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 the last three years working family poverty has risen by over 1 million within the UK (JRF, 2018).</a:t>
            </a:r>
          </a:p>
          <a:p>
            <a:endParaRPr lang="en-GB" sz="1900" dirty="0"/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507826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BD40A-76E9-48A8-B058-317D1C6C4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Video – Eyes of a Child</a:t>
            </a:r>
          </a:p>
        </p:txBody>
      </p:sp>
      <p:pic>
        <p:nvPicPr>
          <p:cNvPr id="32" name="Content Placeholder 4" descr="A close up of a girl&#10;&#10;Description generated with high confidence">
            <a:extLst>
              <a:ext uri="{FF2B5EF4-FFF2-40B4-BE49-F238E27FC236}">
                <a16:creationId xmlns:a16="http://schemas.microsoft.com/office/drawing/2014/main" id="{C3B229B0-57F6-4C52-B396-E3A7C46B57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160" r="50411" b="2"/>
          <a:stretch/>
        </p:blipFill>
        <p:spPr>
          <a:xfrm>
            <a:off x="2532185" y="2391508"/>
            <a:ext cx="3052689" cy="3274788"/>
          </a:xfrm>
          <a:prstGeom prst="rect">
            <a:avLst/>
          </a:prstGeom>
        </p:spPr>
      </p:pic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09C49-3961-40F6-A992-36BF2900B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https://youtu.be/i4f8ntZfGBI?t=38</a:t>
            </a:r>
          </a:p>
        </p:txBody>
      </p:sp>
    </p:spTree>
    <p:extLst>
      <p:ext uri="{BB962C8B-B14F-4D97-AF65-F5344CB8AC3E}">
        <p14:creationId xmlns:p14="http://schemas.microsoft.com/office/powerpoint/2010/main" val="539209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3" name="Freeform: Shape 52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131FD-437A-4C5C-A5B8-AFB672353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Activity: Re-cap on video through Collaborative Learning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4" descr="A close up of a girl&#10;&#10;Description generated with high confidence">
            <a:extLst>
              <a:ext uri="{FF2B5EF4-FFF2-40B4-BE49-F238E27FC236}">
                <a16:creationId xmlns:a16="http://schemas.microsoft.com/office/drawing/2014/main" id="{E05BBC33-7CBC-4C1F-9ECF-AE97B180EB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160" r="50411" b="2"/>
          <a:stretch/>
        </p:blipFill>
        <p:spPr>
          <a:xfrm>
            <a:off x="1485996" y="2989536"/>
            <a:ext cx="2056321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E27A5-85C1-429E-8B43-005FD2D90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062" y="2944459"/>
            <a:ext cx="6841534" cy="3913541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in groups of three.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Each group to work collaboratively to create a factsheet highlighting:</a:t>
            </a:r>
          </a:p>
          <a:p>
            <a:pPr marL="0" indent="0">
              <a:buNone/>
            </a:pP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factors from the video.</a:t>
            </a:r>
          </a:p>
          <a:p>
            <a:pPr lvl="1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Circumstances that can influence neglect and poverty.</a:t>
            </a:r>
          </a:p>
          <a:p>
            <a:pPr lvl="1"/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these factors can be linked to Serious Case reviews.</a:t>
            </a:r>
          </a:p>
          <a:p>
            <a:pPr marL="457200" lvl="1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outcomes: By undertaking this activity students will develop communication, teamwork, understanding of working autonomously, alongside responsibility. 			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721427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6F276-D04D-4044-AE10-46E909D8F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 factsheets with peer group</a:t>
            </a:r>
            <a:endParaRPr lang="en-GB" sz="4800" dirty="0">
              <a:solidFill>
                <a:schemeClr val="accent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67BC416A-4CDA-4733-83BF-0E129ED6C5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133" r="1798" b="-2"/>
          <a:stretch/>
        </p:blipFill>
        <p:spPr>
          <a:xfrm>
            <a:off x="1114023" y="2811104"/>
            <a:ext cx="3366480" cy="2834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2320-8119-4136-9694-050A4705D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350" y="2682433"/>
            <a:ext cx="6532173" cy="321574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 groups must: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key information established from the factsheet.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Complete a mini presentation with findings from the factsheet.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outcome: By undertaking this activity students will develop communication, adaptability and teamwork, additionally knowledge from peers, alongside peer assessment.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01750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1647E4-2F02-49F0-9498-D340AB6D9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27A18A-E7F6-4014-B4DF-1438AA8DF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Poverty.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Deprivation.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Neglect.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Abuse.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the link between socio-economic disadvantage and serious case reviews.</a:t>
            </a:r>
          </a:p>
        </p:txBody>
      </p:sp>
    </p:spTree>
    <p:extLst>
      <p:ext uri="{BB962C8B-B14F-4D97-AF65-F5344CB8AC3E}">
        <p14:creationId xmlns:p14="http://schemas.microsoft.com/office/powerpoint/2010/main" val="1605623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F561A-B090-4FA4-9141-A4169973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627564"/>
            <a:ext cx="779145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F5736-11D7-4AAC-B0F2-70F141549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1" y="1695450"/>
            <a:ext cx="6966455" cy="4972049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to tackle socio-economic issues such as financial, employment and housing.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polices and procedures for young children.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Enlist more Social workers.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Stringent measures put into place for parents of neglected children.</a:t>
            </a:r>
          </a:p>
          <a:p>
            <a:endParaRPr lang="en-GB" sz="2200" dirty="0"/>
          </a:p>
        </p:txBody>
      </p:sp>
      <p:sp>
        <p:nvSpPr>
          <p:cNvPr id="27" name="Rectangle 2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6" descr="Judge">
            <a:extLst>
              <a:ext uri="{FF2B5EF4-FFF2-40B4-BE49-F238E27FC236}">
                <a16:creationId xmlns:a16="http://schemas.microsoft.com/office/drawing/2014/main" id="{B0211DFC-1F7B-4126-971E-1C92AD2D0E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378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46C5A-28B7-4F1A-AAE6-C4798C756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211015"/>
            <a:ext cx="7474172" cy="84406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Learners to 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A4662-C7AF-4258-B060-AA204983E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358913"/>
            <a:ext cx="6467867" cy="412629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Venn Diagram">
            <a:extLst>
              <a:ext uri="{FF2B5EF4-FFF2-40B4-BE49-F238E27FC236}">
                <a16:creationId xmlns:a16="http://schemas.microsoft.com/office/drawing/2014/main" id="{F50B3314-8AFF-4FEE-A0E9-5C7973FA9A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437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lowchart: Document 21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892F9-2095-4265-AEC5-4A7C3D94D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  <p:pic>
        <p:nvPicPr>
          <p:cNvPr id="14" name="Graphic 13" descr="Help">
            <a:extLst>
              <a:ext uri="{FF2B5EF4-FFF2-40B4-BE49-F238E27FC236}">
                <a16:creationId xmlns:a16="http://schemas.microsoft.com/office/drawing/2014/main" id="{9E931EB3-A60A-4551-AA46-867549D268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92293" y="640080"/>
            <a:ext cx="5578816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0090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D9DC0-E1EE-41B0-9C26-A10569B89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6017"/>
            <a:ext cx="10515600" cy="94385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GB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solidFill>
                <a:schemeClr val="accent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582D9-3C47-44DD-AE55-E28A4B5FC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9868"/>
            <a:ext cx="10515600" cy="57021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Adams, N, (2015) Bloom’s taxonomy of cognitive learning objectives.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the Medical Library Association: JMLA.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103 (3) p, 152-153.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Harmer, A., Sanderson, J. and Mertin, P. (1999)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 tooltip="Influence of negative childhood experience on psychological functioning, social support, and parenting for mothers recovering from addiction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Influence of negative childhood experiences on psychological functioning, social support, and parenting for mothers recovering from addiction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Child Abuse and Neglect 23(5): 421-433.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Hester, M. et al. (2007) Making an impact: children and domestic violence: a reader. London: Jessica Kingsley.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Institute of Fiscal Studies, (2010)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Poverty in the UK since 1998-99: Lessons from the Past Decade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Online. Available at: https://www.ifs.org.uk/wps/wp1023.pdf (Accessed 28th October 2018)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Joseph Rowntree Foundation, (2003)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Socio – economic disadvantage and experience in higher education.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Online, Available at: https://www.jrf.org.uk/report/socio-economic-disadvantage-and-experience-higher-education (Accessed 22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2018)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Joseph Rowntree Foundation, (2018) </a:t>
            </a: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Budget 2018: Tackling the rising tide of in-work poverty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Online, Available at: https://www.jrf.org.uk/report/budget-2018-tackling-rising-tide-work-poverty?gclid=EAIaIQobChMI3aLljd-p3gIVEOJ3Ch2P_QpsEAAYASAAEgK2nvD_BwE (Accessed 28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2018)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Jütte, S. et al (2014) 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 tooltip="How safe are our children? 20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safe are our children? 2014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NSPCC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Thoburn, J., Wilding, J. and Watson, J. (2000) Family support in cases of emotional maltreatment and neglect. London: The Stationery Office.</a:t>
            </a:r>
          </a:p>
        </p:txBody>
      </p:sp>
    </p:spTree>
    <p:extLst>
      <p:ext uri="{BB962C8B-B14F-4D97-AF65-F5344CB8AC3E}">
        <p14:creationId xmlns:p14="http://schemas.microsoft.com/office/powerpoint/2010/main" val="3782901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752</Words>
  <Application>Microsoft Office PowerPoint</Application>
  <PresentationFormat>Widescreen</PresentationFormat>
  <Paragraphs>99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Office Theme</vt:lpstr>
      <vt:lpstr> Socio-Economic Disadvantage Linked with  Serious Case Reviews</vt:lpstr>
      <vt:lpstr>             Following on from the previous session.          This lesson will highlight socio–economic disadvantage, which has been linked to neglect and abuse, furthermore serious case reviews.        </vt:lpstr>
      <vt:lpstr>Re-cap of Last Session:</vt:lpstr>
      <vt:lpstr>The aim of this lesson is to establish if socio- economic disadvantage is associated with serious case reviews.</vt:lpstr>
      <vt:lpstr>The cross cutting enhancement theme will be carried out  through using Blooms Taxonomy.</vt:lpstr>
      <vt:lpstr>Blooms Taxonomy</vt:lpstr>
      <vt:lpstr>Socio-economic disadvantage </vt:lpstr>
      <vt:lpstr>Define-socio economic disadvantage</vt:lpstr>
      <vt:lpstr>Activity</vt:lpstr>
      <vt:lpstr>Answers:  Patterns suggest children are more likely to suffer neglect if they:</vt:lpstr>
      <vt:lpstr>Child Poverty</vt:lpstr>
      <vt:lpstr>Video – Eyes of a Child</vt:lpstr>
      <vt:lpstr>Activity: Re-cap on video through Collaborative Learning</vt:lpstr>
      <vt:lpstr>Share factsheets with peer group</vt:lpstr>
      <vt:lpstr>Discuss</vt:lpstr>
      <vt:lpstr>Recommendations for change</vt:lpstr>
      <vt:lpstr>Learners to Summarise</vt:lpstr>
      <vt:lpstr>Any Questions?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Socio-Economic Disadvantage Linked with  Serious Case Reviews</dc:title>
  <dc:creator>Joanna Fender</dc:creator>
  <cp:lastModifiedBy>Joanna Fender</cp:lastModifiedBy>
  <cp:revision>12</cp:revision>
  <cp:lastPrinted>2018-10-29T18:19:39Z</cp:lastPrinted>
  <dcterms:created xsi:type="dcterms:W3CDTF">2018-10-28T19:20:58Z</dcterms:created>
  <dcterms:modified xsi:type="dcterms:W3CDTF">2018-11-28T00:52:46Z</dcterms:modified>
</cp:coreProperties>
</file>