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79" r:id="rId3"/>
    <p:sldId id="278" r:id="rId4"/>
    <p:sldId id="280" r:id="rId5"/>
    <p:sldId id="281" r:id="rId6"/>
    <p:sldId id="282" r:id="rId7"/>
    <p:sldId id="262" r:id="rId8"/>
    <p:sldId id="283" r:id="rId9"/>
    <p:sldId id="284" r:id="rId10"/>
    <p:sldId id="257" r:id="rId11"/>
    <p:sldId id="264" r:id="rId12"/>
    <p:sldId id="289" r:id="rId13"/>
    <p:sldId id="265" r:id="rId14"/>
    <p:sldId id="263" r:id="rId15"/>
    <p:sldId id="259" r:id="rId16"/>
    <p:sldId id="260" r:id="rId17"/>
    <p:sldId id="285" r:id="rId18"/>
    <p:sldId id="286" r:id="rId19"/>
    <p:sldId id="287" r:id="rId20"/>
    <p:sldId id="28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  <a:srgbClr val="009900"/>
    <a:srgbClr val="3366FF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33A188-1001-47A3-A40B-81EC4FC63011}" v="88" dt="2018-10-25T13:44:41.7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99"/>
  </p:normalViewPr>
  <p:slideViewPr>
    <p:cSldViewPr>
      <p:cViewPr varScale="1">
        <p:scale>
          <a:sx n="94" d="100"/>
          <a:sy n="94" d="100"/>
        </p:scale>
        <p:origin x="47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0A0B3E-7E51-4F31-B757-C6D1E6624A0D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56C16-6DAD-4639-AB48-CA4A4E6B2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846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D56C16-6DAD-4639-AB48-CA4A4E6B26E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25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B3D5A15-EE2D-44D1-81C3-7D95E32A90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3964A317-7EFD-4D37-998B-AD499FEAED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983AABD1-02B6-4E02-844F-DF971042BE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C4E16EC1-4ADF-44E6-9C73-8FFD811DA2A5}" type="slidenum">
              <a:rPr lang="en-US" altLang="en-US" smtClean="0">
                <a:latin typeface="Calibri" panose="020F0502020204030204" pitchFamily="34" charset="0"/>
              </a:rPr>
              <a:pPr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C372C04B-CF2D-46C3-919F-4747A2F949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AE830ED2-0CBC-4218-B001-CF2608CA91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A3934F4A-CAE9-4C88-998F-7F92FC23F2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84E8EB0F-95AA-4C22-BB0D-9ED8852718FD}" type="slidenum">
              <a:rPr lang="en-US" altLang="en-US" smtClean="0">
                <a:latin typeface="Calibri" panose="020F0502020204030204" pitchFamily="34" charset="0"/>
              </a:rPr>
              <a:pPr/>
              <a:t>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15926680-3F2A-4BAC-B5E3-D344B6E9E4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5ED1C6D-B625-4AC0-B96D-AC7BF04E03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65AE2249-491D-4606-A3B3-D01056AA13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39E88101-B118-4741-923E-E01B59C3B47D}" type="slidenum">
              <a:rPr lang="en-US" altLang="en-US" smtClean="0">
                <a:latin typeface="Calibri" panose="020F0502020204030204" pitchFamily="34" charset="0"/>
              </a:rPr>
              <a:pPr/>
              <a:t>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e.g.</a:t>
            </a:r>
            <a:r>
              <a:rPr lang="en-GB" baseline="0" dirty="0"/>
              <a:t> TSD is in the consumer market – suggest a strategy for SfWP – but what about organisational markets</a:t>
            </a:r>
          </a:p>
          <a:p>
            <a:endParaRPr lang="en-GB" baseline="0" dirty="0"/>
          </a:p>
          <a:p>
            <a:endParaRPr lang="en-GB" dirty="0"/>
          </a:p>
          <a:p>
            <a:r>
              <a:rPr lang="en-GB" dirty="0"/>
              <a:t>How market segments can be identified and ‘serviced’24 is influenced by</a:t>
            </a:r>
          </a:p>
          <a:p>
            <a:r>
              <a:rPr lang="en-GB" dirty="0"/>
              <a:t>a number of trends in the business environment already discussed in this</a:t>
            </a:r>
          </a:p>
          <a:p>
            <a:r>
              <a:rPr lang="en-GB" dirty="0"/>
              <a:t>chapter. For example, the wide availability of consumer data and the ability</a:t>
            </a:r>
          </a:p>
          <a:p>
            <a:r>
              <a:rPr lang="en-GB" dirty="0"/>
              <a:t>to process it electronically combined with increased flexibility of companies’</a:t>
            </a:r>
          </a:p>
          <a:p>
            <a:r>
              <a:rPr lang="en-GB" dirty="0"/>
              <a:t>operations allow segmentation to be undertaken at a micro-level – even down</a:t>
            </a:r>
          </a:p>
          <a:p>
            <a:r>
              <a:rPr lang="en-GB" dirty="0"/>
              <a:t>to individual consumers. So internet shopping selectively targets consumers</a:t>
            </a:r>
          </a:p>
          <a:p>
            <a:r>
              <a:rPr lang="en-GB" dirty="0"/>
              <a:t>with special offers based on their past purchasing patterns. The emergence</a:t>
            </a:r>
          </a:p>
          <a:p>
            <a:r>
              <a:rPr lang="en-GB" dirty="0"/>
              <a:t>of more affluent, mobile consumers means that geographical segmentation</a:t>
            </a:r>
          </a:p>
          <a:p>
            <a:r>
              <a:rPr lang="en-GB" dirty="0"/>
              <a:t>may be much less effective than lifestyle segmentation (across national</a:t>
            </a:r>
          </a:p>
          <a:p>
            <a:r>
              <a:rPr lang="en-GB" dirty="0"/>
              <a:t>boundaries).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D56C16-6DAD-4639-AB48-CA4A4E6B26E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27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BF28F-AD1E-49F1-8A00-2D961B4C0B56}" type="datetimeFigureOut">
              <a:rPr lang="en-GB"/>
              <a:pPr>
                <a:defRPr/>
              </a:pPr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5CEAE-229B-49D6-BE43-1A21C1D241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988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76875-EEA1-4144-8DCE-7CAE93481DDC}" type="datetimeFigureOut">
              <a:rPr lang="en-GB"/>
              <a:pPr>
                <a:defRPr/>
              </a:pPr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B61E1-D031-4C89-8B34-C4698E893B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54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20AC2-6F7D-47FA-BDA7-A2CEEA4B86D9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B1E74-D8B1-439B-97AF-B7D6477E5C1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854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615E0-4FA8-420F-9139-4531ED4BE9D9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B0839-29C7-402C-8B1C-ED6AEDF92D6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79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50C-2A35-4725-9A5C-BDF38420544A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E72D6-7E5F-4A8C-8116-8DA0C4167B3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506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57B6D-774B-42B5-AE26-659F67BB2F06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85043-4704-40C3-95C2-54245A146C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00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47E6A-A717-45F7-8457-D47937270B5D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619AA-52EF-4CD5-9DFD-727F107A0C0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634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57291-CED6-460F-AEC4-F90D913590C5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63C7B-6022-42B6-A72A-13F836300E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435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E561A-C3C0-4AEC-9E2A-B2CB3607A080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63805-D024-410A-9B62-668285555C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012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5B7A0-F987-4835-A6BD-3CC3B49ED08F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9890B-E9E2-499F-A8DC-3F5DCED9CB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535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DBCC0-743B-4D99-ADAF-49C61111FDBB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55CD-C487-4B7E-A42A-11CF157AF0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241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033CD6-4A19-44F1-9070-CCAC16D670D5}" type="datetimeFigureOut">
              <a:rPr lang="en-GB"/>
              <a:pPr>
                <a:defRPr/>
              </a:pPr>
              <a:t>16/10/2019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C2319A-AC50-4E18-8628-CF6BE16E8F5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71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marketing.eu/social-media-ispirazione-dai-competitor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wesomelyluvvie.com/2011/08/spades-question-did-they-renege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mindfulword.org/2015/preferences-happy-unhappy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2012books.lardbucket.org/books/designing-business-information-systems-apps-websites-and-more/s08-01-mis-and-marketing.html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2204864"/>
            <a:ext cx="8276456" cy="1470025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BMSK6004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Strategic Management for SMEs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5372" y="4077072"/>
            <a:ext cx="6400800" cy="1008112"/>
          </a:xfrm>
        </p:spPr>
        <p:txBody>
          <a:bodyPr/>
          <a:lstStyle/>
          <a:p>
            <a:r>
              <a:rPr lang="en-GB" sz="4000" b="1" dirty="0">
                <a:solidFill>
                  <a:schemeClr val="bg1"/>
                </a:solidFill>
              </a:rPr>
              <a:t>Evening Session 1</a:t>
            </a:r>
          </a:p>
        </p:txBody>
      </p:sp>
    </p:spTree>
    <p:extLst>
      <p:ext uri="{BB962C8B-B14F-4D97-AF65-F5344CB8AC3E}">
        <p14:creationId xmlns:p14="http://schemas.microsoft.com/office/powerpoint/2010/main" val="4195047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1D5D012A-BFAF-4AA3-8D4D-F9218B4E8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Organisational Strategy About?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52E26D15-FA36-4A21-A029-FF2C93DE1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800">
                <a:solidFill>
                  <a:srgbClr val="660066"/>
                </a:solidFill>
              </a:rPr>
              <a:t>The long term direction of the organisation</a:t>
            </a:r>
          </a:p>
          <a:p>
            <a:r>
              <a:rPr lang="en-GB" altLang="en-US" sz="2800">
                <a:solidFill>
                  <a:srgbClr val="0000FF"/>
                </a:solidFill>
              </a:rPr>
              <a:t>The scope of the organisations activities</a:t>
            </a:r>
          </a:p>
          <a:p>
            <a:r>
              <a:rPr lang="en-GB" altLang="en-US" sz="2800">
                <a:solidFill>
                  <a:srgbClr val="FF0000"/>
                </a:solidFill>
              </a:rPr>
              <a:t>Gaining a competitive advantage over the competition</a:t>
            </a:r>
          </a:p>
          <a:p>
            <a:r>
              <a:rPr lang="en-GB" altLang="en-US" sz="2800">
                <a:solidFill>
                  <a:srgbClr val="009900"/>
                </a:solidFill>
              </a:rPr>
              <a:t>Addressing and anticipating changes in the organisations environment</a:t>
            </a:r>
          </a:p>
          <a:p>
            <a:r>
              <a:rPr lang="en-GB" altLang="en-US" sz="2800">
                <a:solidFill>
                  <a:srgbClr val="002060"/>
                </a:solidFill>
              </a:rPr>
              <a:t>Meeting the values and expectation of stakeholders</a:t>
            </a: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CE34670B-2230-417D-B0A5-A3007027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649F19B-CBB4-47BE-9C16-10878C840DEE}" type="slidenum">
              <a:rPr lang="en-GB" altLang="en-US" sz="1200" smtClean="0">
                <a:solidFill>
                  <a:srgbClr val="898989"/>
                </a:solidFill>
                <a:latin typeface="Corbel" panose="020B0503020204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latin typeface="Corbel" panose="020B0503020204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7001E-2F83-449A-8A87-2C923B27B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391636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Depth of critical analysis of your chosen organisation’s internal and external environment. </a:t>
            </a:r>
            <a:r>
              <a:rPr lang="en-GB" sz="24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66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Conduct a stakeholder analysis and an evaluation of stakeholder expectations. </a:t>
            </a:r>
            <a:r>
              <a:rPr lang="en-GB" sz="2400" b="1" dirty="0">
                <a:solidFill>
                  <a:srgbClr val="66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0000C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Application of a range of relevant academic theories/models. </a:t>
            </a:r>
            <a:r>
              <a:rPr lang="en-GB" sz="2400" b="1" dirty="0">
                <a:solidFill>
                  <a:srgbClr val="0000C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CC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Provide a critical appraisal of your chosen organisation’s current strategic direction. </a:t>
            </a:r>
            <a:r>
              <a:rPr lang="en-GB" sz="2400" b="1" dirty="0">
                <a:solidFill>
                  <a:srgbClr val="CC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15%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Depth and clarity of the proposed new strategy. 1</a:t>
            </a:r>
            <a:r>
              <a:rPr lang="en-GB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0099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Evidence of wide reading and research. </a:t>
            </a:r>
            <a:r>
              <a:rPr lang="en-GB" sz="2400" b="1" dirty="0">
                <a:solidFill>
                  <a:srgbClr val="0099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FF99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Citation/referencing, report structure, syntax, grammar and punctuation. </a:t>
            </a:r>
            <a:r>
              <a:rPr lang="en-GB" sz="2400" b="1" dirty="0">
                <a:solidFill>
                  <a:srgbClr val="FF99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10%</a:t>
            </a:r>
          </a:p>
          <a:p>
            <a:pPr>
              <a:defRPr/>
            </a:pPr>
            <a:endParaRPr lang="en-GB" sz="2400" dirty="0"/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93C6B473-268D-4C03-9733-BB330AD94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700DACE-948F-4596-B40A-DBF6BD7E32A6}" type="slidenum">
              <a:rPr lang="en-GB" altLang="en-US" sz="1200" smtClean="0">
                <a:solidFill>
                  <a:srgbClr val="898989"/>
                </a:solidFill>
                <a:latin typeface="Corbel" panose="020B0503020204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latin typeface="Corbel" panose="020B0503020204020204" pitchFamily="34" charset="0"/>
            </a:endParaRPr>
          </a:p>
        </p:txBody>
      </p:sp>
      <p:sp>
        <p:nvSpPr>
          <p:cNvPr id="20484" name="Title 1">
            <a:extLst>
              <a:ext uri="{FF2B5EF4-FFF2-40B4-BE49-F238E27FC236}">
                <a16:creationId xmlns:a16="http://schemas.microsoft.com/office/drawing/2014/main" id="{581D0063-E178-413D-83A6-FDDEABF50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263"/>
            <a:ext cx="8229600" cy="768350"/>
          </a:xfrm>
        </p:spPr>
        <p:txBody>
          <a:bodyPr/>
          <a:lstStyle/>
          <a:p>
            <a:pPr eaLnBrk="1" hangingPunct="1"/>
            <a:r>
              <a:rPr lang="en-GB" altLang="en-US"/>
              <a:t>Assessment Criteria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F02BA-07AB-469B-8158-EF51FD2E1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75" y="765175"/>
            <a:ext cx="8353425" cy="1143000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3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Depth of critical analysis of your chosen organisation’s internal and external </a:t>
            </a:r>
            <a:br>
              <a:rPr lang="en-GB" sz="4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8BFA2-3DAE-4301-AC09-CB0E3A97C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989138"/>
            <a:ext cx="8229600" cy="4525962"/>
          </a:xfrm>
        </p:spPr>
        <p:txBody>
          <a:bodyPr/>
          <a:lstStyle/>
          <a:p>
            <a:r>
              <a:rPr lang="en-US" altLang="en-US" sz="2400" b="1">
                <a:solidFill>
                  <a:srgbClr val="FF0000"/>
                </a:solidFill>
              </a:rPr>
              <a:t>Critical analysis </a:t>
            </a:r>
            <a:r>
              <a:rPr lang="en-US" altLang="en-US" sz="2400">
                <a:solidFill>
                  <a:srgbClr val="FF0000"/>
                </a:solidFill>
              </a:rPr>
              <a:t>- supported &amp; referenced research</a:t>
            </a:r>
          </a:p>
          <a:p>
            <a:pPr marL="742950" lvl="2" indent="-342900"/>
            <a:r>
              <a:rPr lang="en-US" altLang="en-US" sz="1600">
                <a:solidFill>
                  <a:srgbClr val="FF0000"/>
                </a:solidFill>
              </a:rPr>
              <a:t>Detailed (</a:t>
            </a:r>
            <a:r>
              <a:rPr lang="en-US" altLang="en-US" sz="1200" i="1">
                <a:solidFill>
                  <a:srgbClr val="FF0000"/>
                </a:solidFill>
              </a:rPr>
              <a:t>depth</a:t>
            </a:r>
            <a:r>
              <a:rPr lang="en-US" altLang="en-US" sz="1600">
                <a:solidFill>
                  <a:srgbClr val="FF0000"/>
                </a:solidFill>
              </a:rPr>
              <a:t>) Macro &amp; Micro Environmental analysis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 sz="2400" b="1">
                <a:solidFill>
                  <a:srgbClr val="CC0099"/>
                </a:solidFill>
              </a:rPr>
              <a:t>Select an organisation - </a:t>
            </a:r>
            <a:r>
              <a:rPr lang="en-US" altLang="en-US" sz="2400">
                <a:solidFill>
                  <a:srgbClr val="CC0099"/>
                </a:solidFill>
              </a:rPr>
              <a:t>where you can satisfy the need for supported and referenced research </a:t>
            </a:r>
            <a:r>
              <a:rPr lang="en-US" altLang="en-US" sz="1600">
                <a:solidFill>
                  <a:srgbClr val="CC0099"/>
                </a:solidFill>
              </a:rPr>
              <a:t>(it might not be your own)</a:t>
            </a:r>
            <a:endParaRPr lang="en-US" altLang="en-US" sz="2000">
              <a:solidFill>
                <a:srgbClr val="CC0099"/>
              </a:solidFill>
            </a:endParaRPr>
          </a:p>
          <a:p>
            <a:r>
              <a:rPr lang="en-US" altLang="en-US" sz="2400" b="1">
                <a:solidFill>
                  <a:srgbClr val="0000CC"/>
                </a:solidFill>
              </a:rPr>
              <a:t>Give a brief explanation - </a:t>
            </a:r>
            <a:r>
              <a:rPr lang="en-US" altLang="en-US" sz="2400">
                <a:solidFill>
                  <a:srgbClr val="0000CC"/>
                </a:solidFill>
              </a:rPr>
              <a:t>about your chosen organisation and why you chose it. </a:t>
            </a:r>
            <a:r>
              <a:rPr lang="en-US" altLang="en-US" sz="1600">
                <a:solidFill>
                  <a:srgbClr val="0000CC"/>
                </a:solidFill>
              </a:rPr>
              <a:t>(500 words max)</a:t>
            </a:r>
          </a:p>
        </p:txBody>
      </p:sp>
      <p:pic>
        <p:nvPicPr>
          <p:cNvPr id="21508" name="Picture 2">
            <a:extLst>
              <a:ext uri="{FF2B5EF4-FFF2-40B4-BE49-F238E27FC236}">
                <a16:creationId xmlns:a16="http://schemas.microsoft.com/office/drawing/2014/main" id="{8FDC87D2-DC94-4F9C-9EFB-6D5F3B9078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9AE4-CC2E-48D9-8737-80DB3D551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defRPr/>
            </a:pPr>
            <a:b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Conduct a stakeholder analysis and an evaluation of stakeholder expectations. </a:t>
            </a:r>
            <a:b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6FC24-41C3-4A68-B315-459D980CD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989138"/>
            <a:ext cx="8229600" cy="4525962"/>
          </a:xfrm>
        </p:spPr>
        <p:txBody>
          <a:bodyPr/>
          <a:lstStyle/>
          <a:p>
            <a:r>
              <a:rPr lang="en-US" altLang="en-US" sz="2400" b="1">
                <a:solidFill>
                  <a:srgbClr val="0000CC"/>
                </a:solidFill>
              </a:rPr>
              <a:t>Detailed stakeholder analysis</a:t>
            </a:r>
          </a:p>
          <a:p>
            <a:pPr lvl="1"/>
            <a:r>
              <a:rPr lang="en-US" altLang="en-US" sz="1600">
                <a:solidFill>
                  <a:srgbClr val="0000CC"/>
                </a:solidFill>
              </a:rPr>
              <a:t>Map stakeholders and analyse them by their Power and Interest</a:t>
            </a:r>
          </a:p>
          <a:p>
            <a:pPr lvl="1"/>
            <a:r>
              <a:rPr lang="en-US" altLang="en-US" sz="1600">
                <a:solidFill>
                  <a:srgbClr val="0000CC"/>
                </a:solidFill>
              </a:rPr>
              <a:t>Stakeholder map and analysis</a:t>
            </a:r>
          </a:p>
          <a:p>
            <a:pPr lvl="1"/>
            <a:endParaRPr lang="en-US" altLang="en-US"/>
          </a:p>
        </p:txBody>
      </p:sp>
      <p:pic>
        <p:nvPicPr>
          <p:cNvPr id="23556" name="Picture 2">
            <a:extLst>
              <a:ext uri="{FF2B5EF4-FFF2-40B4-BE49-F238E27FC236}">
                <a16:creationId xmlns:a16="http://schemas.microsoft.com/office/drawing/2014/main" id="{5B046A1A-126A-4D75-90E3-CAF8D796D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F3372-377B-4184-B4CA-303D847CD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defRPr/>
            </a:pPr>
            <a:b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Application of a range of relevant academic theories/models. </a:t>
            </a:r>
            <a:b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A575D-18C3-431C-A11E-91BEE2C4C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b="1">
                <a:solidFill>
                  <a:srgbClr val="FF0000"/>
                </a:solidFill>
              </a:rPr>
              <a:t>Select at least two models or theories</a:t>
            </a:r>
          </a:p>
          <a:p>
            <a:pPr marL="742950" lvl="2" indent="-342900"/>
            <a:r>
              <a:rPr lang="en-US" altLang="en-US" sz="1600">
                <a:solidFill>
                  <a:srgbClr val="FF0000"/>
                </a:solidFill>
              </a:rPr>
              <a:t>Select ones which are the most appropriate for your selected organisation, ensuring that their selection over the other models or theories is briefly explained</a:t>
            </a:r>
          </a:p>
          <a:p>
            <a:r>
              <a:rPr lang="en-US" altLang="en-US" sz="2400" b="1">
                <a:solidFill>
                  <a:srgbClr val="CC3399"/>
                </a:solidFill>
              </a:rPr>
              <a:t>Apply both models and or theories to your chosen organisation</a:t>
            </a:r>
          </a:p>
          <a:p>
            <a:pPr lvl="1"/>
            <a:r>
              <a:rPr lang="en-US" altLang="en-US" sz="1600">
                <a:solidFill>
                  <a:srgbClr val="CC3399"/>
                </a:solidFill>
              </a:rPr>
              <a:t>Use wherever possible use your research to illuminate your application</a:t>
            </a:r>
            <a:endParaRPr lang="en-US" altLang="en-US">
              <a:solidFill>
                <a:srgbClr val="CC3399"/>
              </a:solidFill>
            </a:endParaRPr>
          </a:p>
          <a:p>
            <a:endParaRPr lang="en-US" altLang="en-US"/>
          </a:p>
        </p:txBody>
      </p:sp>
      <p:pic>
        <p:nvPicPr>
          <p:cNvPr id="25604" name="Picture 2">
            <a:extLst>
              <a:ext uri="{FF2B5EF4-FFF2-40B4-BE49-F238E27FC236}">
                <a16:creationId xmlns:a16="http://schemas.microsoft.com/office/drawing/2014/main" id="{8C61164F-A80A-4AE5-95B6-71C1CF2AE9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F31E6B6E-DFDB-4C5A-911F-E867D18C1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 algn="l"/>
            <a:r>
              <a:rPr lang="en-GB" altLang="en-US" sz="2800">
                <a:latin typeface="Tahoma" panose="020B0604030504040204" pitchFamily="34" charset="0"/>
                <a:cs typeface="Tahoma" panose="020B0604030504040204" pitchFamily="34" charset="0"/>
              </a:rPr>
              <a:t>4. Provide a critical appraisal of your chosen organisation’s current strategic direction</a:t>
            </a:r>
            <a:endParaRPr lang="en-GB" altLang="en-US" sz="2800" b="1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E63CE-C7A7-47A1-A90C-539831C3A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b="1">
                <a:solidFill>
                  <a:srgbClr val="009900"/>
                </a:solidFill>
              </a:rPr>
              <a:t>Critically appraise to what degree is or is not, your chosen organisation current strategic direction is followed or achieved and why</a:t>
            </a:r>
            <a:r>
              <a:rPr lang="en-US" altLang="en-US" sz="2400">
                <a:solidFill>
                  <a:srgbClr val="009900"/>
                </a:solidFill>
              </a:rPr>
              <a:t>?</a:t>
            </a:r>
          </a:p>
          <a:p>
            <a:r>
              <a:rPr lang="en-US" altLang="en-US" sz="2400" b="1">
                <a:solidFill>
                  <a:srgbClr val="0000FF"/>
                </a:solidFill>
              </a:rPr>
              <a:t>Strategic Direction is about:</a:t>
            </a:r>
          </a:p>
          <a:p>
            <a:pPr lvl="1"/>
            <a:r>
              <a:rPr lang="en-US" altLang="en-US" sz="2000">
                <a:solidFill>
                  <a:srgbClr val="0000FF"/>
                </a:solidFill>
              </a:rPr>
              <a:t>Vision	</a:t>
            </a:r>
            <a:r>
              <a:rPr lang="en-US" altLang="en-US" sz="2000" i="1">
                <a:solidFill>
                  <a:srgbClr val="0000FF"/>
                </a:solidFill>
              </a:rPr>
              <a:t>(the why)</a:t>
            </a:r>
          </a:p>
          <a:p>
            <a:pPr lvl="1"/>
            <a:r>
              <a:rPr lang="en-US" altLang="en-US" sz="2000">
                <a:solidFill>
                  <a:srgbClr val="0000FF"/>
                </a:solidFill>
              </a:rPr>
              <a:t>Mission	</a:t>
            </a:r>
            <a:r>
              <a:rPr lang="en-US" altLang="en-US" sz="2000" i="1">
                <a:solidFill>
                  <a:srgbClr val="0000FF"/>
                </a:solidFill>
              </a:rPr>
              <a:t>(the how)</a:t>
            </a:r>
          </a:p>
          <a:p>
            <a:pPr lvl="1"/>
            <a:r>
              <a:rPr lang="en-US" altLang="en-US" sz="2000">
                <a:solidFill>
                  <a:srgbClr val="0000FF"/>
                </a:solidFill>
              </a:rPr>
              <a:t>Satisfying stakeholders expectations and goals</a:t>
            </a:r>
          </a:p>
        </p:txBody>
      </p:sp>
      <p:pic>
        <p:nvPicPr>
          <p:cNvPr id="26628" name="Picture 2">
            <a:extLst>
              <a:ext uri="{FF2B5EF4-FFF2-40B4-BE49-F238E27FC236}">
                <a16:creationId xmlns:a16="http://schemas.microsoft.com/office/drawing/2014/main" id="{563EDEFA-16B9-4203-9D68-388D346788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E10E6-7F5A-4E0E-A083-11EF9FDCC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b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5. Depth and clarity of the proposed new strategy. </a:t>
            </a:r>
            <a:b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44BF1-17BE-4E17-A388-58E37E004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>
                <a:solidFill>
                  <a:srgbClr val="CC0099"/>
                </a:solidFill>
              </a:rPr>
              <a:t>Propose a clear new strategy based on your detailed research findings and analysis undertaken in assessment 1-4</a:t>
            </a:r>
          </a:p>
          <a:p>
            <a:r>
              <a:rPr lang="en-US" altLang="en-US" sz="2400">
                <a:solidFill>
                  <a:srgbClr val="0000CC"/>
                </a:solidFill>
              </a:rPr>
              <a:t>Have a voice and present your proposal clearly, logically and written in way that would convince a board of directors to consider changing the organisations strategic direction</a:t>
            </a:r>
            <a:endParaRPr lang="en-US" altLang="en-US">
              <a:solidFill>
                <a:srgbClr val="0000CC"/>
              </a:solidFill>
            </a:endParaRPr>
          </a:p>
        </p:txBody>
      </p:sp>
      <p:pic>
        <p:nvPicPr>
          <p:cNvPr id="28676" name="Picture 2">
            <a:extLst>
              <a:ext uri="{FF2B5EF4-FFF2-40B4-BE49-F238E27FC236}">
                <a16:creationId xmlns:a16="http://schemas.microsoft.com/office/drawing/2014/main" id="{2E4DAD03-A508-4066-BF44-419D5C4B03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tatue of a person flying through the air&#10;&#10;Description generated with high confidence">
            <a:extLst>
              <a:ext uri="{FF2B5EF4-FFF2-40B4-BE49-F238E27FC236}">
                <a16:creationId xmlns:a16="http://schemas.microsoft.com/office/drawing/2014/main" id="{B9F7B1B5-04A8-48BF-8D8D-2C41E494F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450" y="3284538"/>
            <a:ext cx="4572000" cy="239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Title 1">
            <a:extLst>
              <a:ext uri="{FF2B5EF4-FFF2-40B4-BE49-F238E27FC236}">
                <a16:creationId xmlns:a16="http://schemas.microsoft.com/office/drawing/2014/main" id="{E090A8D1-D3EB-401E-9D02-9EF6DC017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613" y="144463"/>
            <a:ext cx="8229600" cy="1143000"/>
          </a:xfrm>
        </p:spPr>
        <p:txBody>
          <a:bodyPr/>
          <a:lstStyle/>
          <a:p>
            <a:r>
              <a:rPr lang="en-US" altLang="en-US"/>
              <a:t>The final but important touches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347B7-4839-4020-A0BD-351EB7BFE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938" y="1038225"/>
            <a:ext cx="8874125" cy="39179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6. Evidence of wide reading and research.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>
                <a:solidFill>
                  <a:srgbClr val="00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7. Citation/ referencing, report structure, syntax, grammar and punctuation.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Submission date: </a:t>
            </a:r>
            <a:r>
              <a:rPr lang="en-GB" altLang="en-US" sz="2400" b="1" u="sng" dirty="0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11:59pm, Sunday, 24</a:t>
            </a:r>
            <a:r>
              <a:rPr lang="en-GB" altLang="en-US" sz="2400" b="1" u="sng" baseline="30000" dirty="0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</a:t>
            </a:r>
            <a:r>
              <a:rPr lang="en-GB" altLang="en-US" sz="2400" b="1" u="sng" dirty="0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November</a:t>
            </a:r>
            <a:r>
              <a:rPr lang="en-GB" altLang="en-US" sz="2400" b="1" u="sng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, 2019 </a:t>
            </a:r>
            <a:endParaRPr lang="en-US" altLang="en-US" b="1" u="sng" dirty="0">
              <a:solidFill>
                <a:srgbClr val="FF00FF"/>
              </a:solidFill>
            </a:endParaRPr>
          </a:p>
        </p:txBody>
      </p:sp>
      <p:pic>
        <p:nvPicPr>
          <p:cNvPr id="29701" name="Picture 2">
            <a:extLst>
              <a:ext uri="{FF2B5EF4-FFF2-40B4-BE49-F238E27FC236}">
                <a16:creationId xmlns:a16="http://schemas.microsoft.com/office/drawing/2014/main" id="{BABAB1DD-BB7C-4207-B8EA-4207FE002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 baseline="0" dirty="0">
                <a:latin typeface="HelveticaNeue-Medium"/>
              </a:rPr>
              <a:t>Layers of the business environment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6803795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437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786F-7652-4F4D-93F1-506290EC4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You need to analyse these using…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D703B-50DB-4F3D-910E-0BAC6B44C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PESTEL</a:t>
            </a:r>
          </a:p>
          <a:p>
            <a:r>
              <a:rPr lang="en-GB" dirty="0">
                <a:solidFill>
                  <a:srgbClr val="0000FF"/>
                </a:solidFill>
              </a:rPr>
              <a:t>Porter’s Five Forces</a:t>
            </a:r>
          </a:p>
          <a:p>
            <a:r>
              <a:rPr lang="en-GB" dirty="0">
                <a:solidFill>
                  <a:srgbClr val="FF0066"/>
                </a:solidFill>
              </a:rPr>
              <a:t>SWOT</a:t>
            </a:r>
          </a:p>
          <a:p>
            <a:r>
              <a:rPr lang="en-GB" dirty="0">
                <a:solidFill>
                  <a:srgbClr val="FF0066"/>
                </a:solidFill>
              </a:rPr>
              <a:t>Databanks</a:t>
            </a:r>
          </a:p>
          <a:p>
            <a:pPr marL="0" indent="0">
              <a:buNone/>
            </a:pPr>
            <a:r>
              <a:rPr lang="en-GB" i="1" dirty="0">
                <a:solidFill>
                  <a:srgbClr val="FF0066"/>
                </a:solidFill>
              </a:rPr>
              <a:t>………….etc.</a:t>
            </a:r>
          </a:p>
        </p:txBody>
      </p:sp>
      <p:pic>
        <p:nvPicPr>
          <p:cNvPr id="5" name="Picture 4" descr="A picture containing indoor, table, writing implement, floor&#10;&#10;Description generated with very high confidence">
            <a:extLst>
              <a:ext uri="{FF2B5EF4-FFF2-40B4-BE49-F238E27FC236}">
                <a16:creationId xmlns:a16="http://schemas.microsoft.com/office/drawing/2014/main" id="{E73F3328-0F4D-4729-A8EF-3D616BFF97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08104" y="2924944"/>
            <a:ext cx="2965512" cy="1977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42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7CC27-698E-46FF-91C4-3FAB00833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325"/>
            <a:ext cx="8229600" cy="1143000"/>
          </a:xfrm>
        </p:spPr>
        <p:txBody>
          <a:bodyPr/>
          <a:lstStyle/>
          <a:p>
            <a:r>
              <a:rPr lang="en-GB" dirty="0"/>
              <a:t>A thought…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611D7-EA9A-4D25-82D8-63F868692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024" y="1206513"/>
            <a:ext cx="8229600" cy="3917032"/>
          </a:xfrm>
        </p:spPr>
        <p:txBody>
          <a:bodyPr/>
          <a:lstStyle/>
          <a:p>
            <a:r>
              <a:rPr lang="en-GB" dirty="0"/>
              <a:t>“Culture trumps strategy every time”</a:t>
            </a:r>
          </a:p>
          <a:p>
            <a:pPr lvl="1"/>
            <a:r>
              <a:rPr lang="en-GB" i="1" dirty="0"/>
              <a:t>Attributed to Peter Drucker….but no evidence</a:t>
            </a:r>
          </a:p>
          <a:p>
            <a:pPr marL="457200" lvl="1" indent="0">
              <a:buNone/>
            </a:pPr>
            <a:endParaRPr lang="en-GB" i="1" dirty="0"/>
          </a:p>
          <a:p>
            <a:r>
              <a:rPr lang="en-GB" dirty="0"/>
              <a:t>“Culture constrains strategy”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“Culture determines and limits strategy”</a:t>
            </a:r>
          </a:p>
          <a:p>
            <a:pPr lvl="1"/>
            <a:r>
              <a:rPr lang="en-GB" sz="2000" dirty="0"/>
              <a:t>From Schein, Edgar H. (1985) </a:t>
            </a:r>
            <a:r>
              <a:rPr lang="en-GB" sz="2000" i="1" dirty="0"/>
              <a:t>Organisational Culture and Leadership: A Dynamic View</a:t>
            </a:r>
            <a:r>
              <a:rPr lang="en-GB" sz="2000" dirty="0"/>
              <a:t>. San Francisco, CA: Jossey-Bass</a:t>
            </a:r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2F2644A-9DD2-45C6-835B-7BA6D820DB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96335" y="49325"/>
            <a:ext cx="1547664" cy="16851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7D7709-10F9-49B6-8E79-E965B06F43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4208" y="2420888"/>
            <a:ext cx="2515875" cy="11839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C1814B-085E-4F39-B4D7-A57230BA8F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40086" y="4291261"/>
            <a:ext cx="981075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148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75FEE-11FF-422B-90E0-81E089181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Your</a:t>
            </a:r>
            <a:r>
              <a:rPr lang="en-GB" dirty="0"/>
              <a:t> 5 Forces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86CE2-E83A-4AAC-94DB-1C4568CE9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9900"/>
                </a:solidFill>
              </a:rPr>
              <a:t>Review of </a:t>
            </a:r>
            <a:r>
              <a:rPr lang="en-GB" i="1" dirty="0">
                <a:solidFill>
                  <a:srgbClr val="009900"/>
                </a:solidFill>
              </a:rPr>
              <a:t>your own investigation </a:t>
            </a:r>
            <a:r>
              <a:rPr lang="en-GB" dirty="0">
                <a:solidFill>
                  <a:srgbClr val="009900"/>
                </a:solidFill>
              </a:rPr>
              <a:t>into Porter’s Five Forces for your chosen organisation.</a:t>
            </a:r>
          </a:p>
          <a:p>
            <a:endParaRPr lang="en-GB" dirty="0">
              <a:solidFill>
                <a:srgbClr val="0099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9900"/>
                </a:solidFill>
              </a:rPr>
              <a:t>Discussion.</a:t>
            </a:r>
          </a:p>
        </p:txBody>
      </p:sp>
      <p:pic>
        <p:nvPicPr>
          <p:cNvPr id="5" name="Picture 4" descr="A person wearing a costume&#10;&#10;Description generated with high confidence">
            <a:extLst>
              <a:ext uri="{FF2B5EF4-FFF2-40B4-BE49-F238E27FC236}">
                <a16:creationId xmlns:a16="http://schemas.microsoft.com/office/drawing/2014/main" id="{5313CBED-18A8-4889-8E02-CAAAE1C872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08104" y="2992289"/>
            <a:ext cx="3482681" cy="252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11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974" y="260648"/>
            <a:ext cx="8229600" cy="789511"/>
          </a:xfrm>
        </p:spPr>
        <p:txBody>
          <a:bodyPr/>
          <a:lstStyle/>
          <a:p>
            <a:r>
              <a:rPr lang="en-GB" dirty="0"/>
              <a:t>Segmenting a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0159"/>
            <a:ext cx="8229600" cy="1298721"/>
          </a:xfrm>
        </p:spPr>
        <p:txBody>
          <a:bodyPr/>
          <a:lstStyle/>
          <a:p>
            <a:r>
              <a:rPr lang="en-GB" dirty="0">
                <a:solidFill>
                  <a:srgbClr val="660066"/>
                </a:solidFill>
              </a:rPr>
              <a:t>What is market segmentation?</a:t>
            </a:r>
          </a:p>
          <a:p>
            <a:r>
              <a:rPr lang="en-GB" dirty="0">
                <a:solidFill>
                  <a:srgbClr val="3366FF"/>
                </a:solidFill>
              </a:rPr>
              <a:t>In what way can a market be segmented?</a:t>
            </a:r>
          </a:p>
        </p:txBody>
      </p:sp>
      <p:pic>
        <p:nvPicPr>
          <p:cNvPr id="5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102001D8-4111-4AFE-8CFB-58CB6A6762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77847" y="2348880"/>
            <a:ext cx="5646481" cy="328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87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960"/>
            <a:ext cx="8229600" cy="810344"/>
          </a:xfrm>
        </p:spPr>
        <p:txBody>
          <a:bodyPr>
            <a:noAutofit/>
          </a:bodyPr>
          <a:lstStyle/>
          <a:p>
            <a:r>
              <a:rPr lang="en-GB" sz="3600" dirty="0"/>
              <a:t>Some bases of market segmentation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90686"/>
            <a:ext cx="5472607" cy="4331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8AE91D-95ED-492A-B542-CA3152929F66}"/>
              </a:ext>
            </a:extLst>
          </p:cNvPr>
          <p:cNvSpPr txBox="1"/>
          <p:nvPr/>
        </p:nvSpPr>
        <p:spPr>
          <a:xfrm rot="19619643">
            <a:off x="180002" y="2594979"/>
            <a:ext cx="17624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66"/>
                </a:solidFill>
              </a:rPr>
              <a:t>Look at some marketing texts…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D42812-FB02-4DDB-9208-25666879CB39}"/>
              </a:ext>
            </a:extLst>
          </p:cNvPr>
          <p:cNvSpPr txBox="1"/>
          <p:nvPr/>
        </p:nvSpPr>
        <p:spPr>
          <a:xfrm rot="2340102">
            <a:off x="7002786" y="3117943"/>
            <a:ext cx="23800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9900"/>
                </a:solidFill>
              </a:rPr>
              <a:t>Think about your organisation…what are it’s segments?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6DFB0E-D199-4205-8D35-25374BF90B77}"/>
              </a:ext>
            </a:extLst>
          </p:cNvPr>
          <p:cNvSpPr txBox="1"/>
          <p:nvPr/>
        </p:nvSpPr>
        <p:spPr>
          <a:xfrm rot="1577920">
            <a:off x="597553" y="4420328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Find and use some stats!</a:t>
            </a:r>
          </a:p>
        </p:txBody>
      </p:sp>
    </p:spTree>
    <p:extLst>
      <p:ext uri="{BB962C8B-B14F-4D97-AF65-F5344CB8AC3E}">
        <p14:creationId xmlns:p14="http://schemas.microsoft.com/office/powerpoint/2010/main" val="195255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5558"/>
            <a:ext cx="8229600" cy="826922"/>
          </a:xfrm>
        </p:spPr>
        <p:txBody>
          <a:bodyPr/>
          <a:lstStyle/>
          <a:p>
            <a:r>
              <a:rPr lang="en-GB" dirty="0"/>
              <a:t>Strategy development directions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38696"/>
            <a:ext cx="6734394" cy="478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6180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7700C9-B91B-43FC-AD9F-115F86ABB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332656"/>
            <a:ext cx="6912768" cy="5190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098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C9B65-1B0A-4CFC-BB24-5BD5BF22F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584" y="-4572"/>
            <a:ext cx="8229600" cy="1143000"/>
          </a:xfrm>
        </p:spPr>
        <p:txBody>
          <a:bodyPr/>
          <a:lstStyle/>
          <a:p>
            <a:r>
              <a:rPr lang="en-GB" dirty="0"/>
              <a:t>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8AD50-CB87-47CD-A07A-972798095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448" y="1138428"/>
            <a:ext cx="3250704" cy="3917032"/>
          </a:xfrm>
        </p:spPr>
        <p:txBody>
          <a:bodyPr/>
          <a:lstStyle/>
          <a:p>
            <a:r>
              <a:rPr lang="en-GB" dirty="0">
                <a:solidFill>
                  <a:srgbClr val="FF0066"/>
                </a:solidFill>
              </a:rPr>
              <a:t>Product</a:t>
            </a:r>
          </a:p>
          <a:p>
            <a:r>
              <a:rPr lang="en-GB" dirty="0">
                <a:solidFill>
                  <a:srgbClr val="FF0066"/>
                </a:solidFill>
              </a:rPr>
              <a:t>Price</a:t>
            </a:r>
          </a:p>
          <a:p>
            <a:r>
              <a:rPr lang="en-GB" dirty="0">
                <a:solidFill>
                  <a:srgbClr val="FF0066"/>
                </a:solidFill>
              </a:rPr>
              <a:t>Place</a:t>
            </a:r>
          </a:p>
          <a:p>
            <a:r>
              <a:rPr lang="en-GB" dirty="0">
                <a:solidFill>
                  <a:srgbClr val="FF0066"/>
                </a:solidFill>
              </a:rPr>
              <a:t>Promotion</a:t>
            </a:r>
          </a:p>
          <a:p>
            <a:r>
              <a:rPr lang="en-GB" dirty="0">
                <a:solidFill>
                  <a:srgbClr val="0000FF"/>
                </a:solidFill>
              </a:rPr>
              <a:t>Physical Layout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F3EF105-71B9-4A85-8C6E-22911FC47EFB}"/>
              </a:ext>
            </a:extLst>
          </p:cNvPr>
          <p:cNvSpPr txBox="1">
            <a:spLocks/>
          </p:cNvSpPr>
          <p:nvPr/>
        </p:nvSpPr>
        <p:spPr bwMode="auto">
          <a:xfrm>
            <a:off x="5652120" y="1138428"/>
            <a:ext cx="3250704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0066"/>
                </a:solidFill>
              </a:rPr>
              <a:t>Processes</a:t>
            </a:r>
          </a:p>
          <a:p>
            <a:r>
              <a:rPr lang="en-GB" dirty="0">
                <a:solidFill>
                  <a:srgbClr val="0000FF"/>
                </a:solidFill>
              </a:rPr>
              <a:t>Provision of Customer Service</a:t>
            </a:r>
          </a:p>
          <a:p>
            <a:r>
              <a:rPr lang="en-GB" dirty="0">
                <a:solidFill>
                  <a:srgbClr val="FF0066"/>
                </a:solidFill>
              </a:rPr>
              <a:t>People</a:t>
            </a:r>
          </a:p>
          <a:p>
            <a:r>
              <a:rPr lang="en-GB" dirty="0">
                <a:solidFill>
                  <a:srgbClr val="FF0066"/>
                </a:solidFill>
              </a:rPr>
              <a:t>Physical Evidence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D1BC6-C319-4B7B-8BF5-7982A35C8BE1}"/>
              </a:ext>
            </a:extLst>
          </p:cNvPr>
          <p:cNvSpPr txBox="1"/>
          <p:nvPr/>
        </p:nvSpPr>
        <p:spPr>
          <a:xfrm rot="19405013">
            <a:off x="3111690" y="1637731"/>
            <a:ext cx="2107003" cy="6436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0066"/>
                </a:solidFill>
              </a:rPr>
              <a:t>The 9 P’s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0D4C5B-ECE4-4FDD-A14E-89B816195860}"/>
              </a:ext>
            </a:extLst>
          </p:cNvPr>
          <p:cNvSpPr txBox="1"/>
          <p:nvPr/>
        </p:nvSpPr>
        <p:spPr>
          <a:xfrm rot="1684841">
            <a:off x="3311396" y="3302423"/>
            <a:ext cx="20868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0000FF"/>
                </a:solidFill>
              </a:rPr>
              <a:t>The 7 P’s</a:t>
            </a:r>
          </a:p>
        </p:txBody>
      </p:sp>
    </p:spTree>
    <p:extLst>
      <p:ext uri="{BB962C8B-B14F-4D97-AF65-F5344CB8AC3E}">
        <p14:creationId xmlns:p14="http://schemas.microsoft.com/office/powerpoint/2010/main" val="3895623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ED35D06-63CC-43DF-9D53-4278E48CF4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260648"/>
            <a:ext cx="7709879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773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6864-D250-4770-85CB-7158676C8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0014"/>
            <a:ext cx="8229600" cy="878706"/>
          </a:xfrm>
        </p:spPr>
        <p:txBody>
          <a:bodyPr/>
          <a:lstStyle/>
          <a:p>
            <a:r>
              <a:rPr lang="en-GB" sz="2400" dirty="0"/>
              <a:t>Understanding the suitability of strategic options by using concepts about the strategic position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43E34E23-5453-481B-BB0C-EE27196427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155210"/>
              </p:ext>
            </p:extLst>
          </p:nvPr>
        </p:nvGraphicFramePr>
        <p:xfrm>
          <a:off x="0" y="910294"/>
          <a:ext cx="9110286" cy="4875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5416">
                  <a:extLst>
                    <a:ext uri="{9D8B030D-6E8A-4147-A177-3AD203B41FA5}">
                      <a16:colId xmlns:a16="http://schemas.microsoft.com/office/drawing/2014/main" val="3823128446"/>
                    </a:ext>
                  </a:extLst>
                </a:gridCol>
                <a:gridCol w="4147772">
                  <a:extLst>
                    <a:ext uri="{9D8B030D-6E8A-4147-A177-3AD203B41FA5}">
                      <a16:colId xmlns:a16="http://schemas.microsoft.com/office/drawing/2014/main" val="861753742"/>
                    </a:ext>
                  </a:extLst>
                </a:gridCol>
                <a:gridCol w="3407098">
                  <a:extLst>
                    <a:ext uri="{9D8B030D-6E8A-4147-A177-3AD203B41FA5}">
                      <a16:colId xmlns:a16="http://schemas.microsoft.com/office/drawing/2014/main" val="338829135"/>
                    </a:ext>
                  </a:extLst>
                </a:gridCol>
              </a:tblGrid>
              <a:tr h="50942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Concept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Helps with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Suitable Strategies Must Address (Examples)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9631736"/>
                  </a:ext>
                </a:extLst>
              </a:tr>
              <a:tr h="455804">
                <a:tc>
                  <a:txBody>
                    <a:bodyPr/>
                    <a:lstStyle/>
                    <a:p>
                      <a:r>
                        <a:rPr lang="en-GB" sz="1400" b="1" dirty="0"/>
                        <a:t>PESTEL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Opportunities for growth/decline</a:t>
                      </a:r>
                    </a:p>
                    <a:p>
                      <a:r>
                        <a:rPr lang="en-GB" sz="1400" dirty="0"/>
                        <a:t>Changes in Industry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Industry convergence (through vertical integration?)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0738309"/>
                  </a:ext>
                </a:extLst>
              </a:tr>
              <a:tr h="281140">
                <a:tc>
                  <a:txBody>
                    <a:bodyPr/>
                    <a:lstStyle/>
                    <a:p>
                      <a:r>
                        <a:rPr lang="en-GB" sz="1400" b="1" dirty="0"/>
                        <a:t>Scenarios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Extent of uncertainty/risk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Need for contingency plans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0494048"/>
                  </a:ext>
                </a:extLst>
              </a:tr>
              <a:tr h="455804">
                <a:tc>
                  <a:txBody>
                    <a:bodyPr/>
                    <a:lstStyle/>
                    <a:p>
                      <a:r>
                        <a:rPr lang="en-GB" sz="1400" b="1" dirty="0"/>
                        <a:t>5-Forces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Competitive forces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Development of barriers to new entrants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0400646"/>
                  </a:ext>
                </a:extLst>
              </a:tr>
              <a:tr h="643488">
                <a:tc>
                  <a:txBody>
                    <a:bodyPr/>
                    <a:lstStyle/>
                    <a:p>
                      <a:r>
                        <a:rPr lang="en-GB" sz="1400" b="1" dirty="0"/>
                        <a:t>Strategic Groups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Attractiveness of groups</a:t>
                      </a:r>
                    </a:p>
                    <a:p>
                      <a:r>
                        <a:rPr lang="en-GB" sz="1400" dirty="0"/>
                        <a:t>Mobility barriers</a:t>
                      </a:r>
                    </a:p>
                    <a:p>
                      <a:r>
                        <a:rPr lang="en-GB" sz="1400" dirty="0"/>
                        <a:t>Strategic spaces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Need to reposition to a more attractive group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8598742"/>
                  </a:ext>
                </a:extLst>
              </a:tr>
              <a:tr h="455804">
                <a:tc>
                  <a:txBody>
                    <a:bodyPr/>
                    <a:lstStyle/>
                    <a:p>
                      <a:r>
                        <a:rPr lang="en-GB" sz="1400" b="1" dirty="0"/>
                        <a:t>Core Competencies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Industry threshold standards</a:t>
                      </a:r>
                    </a:p>
                    <a:p>
                      <a:r>
                        <a:rPr lang="en-GB" sz="1400" dirty="0"/>
                        <a:t>Basis of competitive advantage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Eliminating weaknesses</a:t>
                      </a:r>
                    </a:p>
                    <a:p>
                      <a:r>
                        <a:rPr lang="en-GB" sz="1400" dirty="0"/>
                        <a:t>Exploiting (enhancing?) strengths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6926081"/>
                  </a:ext>
                </a:extLst>
              </a:tr>
              <a:tr h="455804">
                <a:tc>
                  <a:txBody>
                    <a:bodyPr/>
                    <a:lstStyle/>
                    <a:p>
                      <a:r>
                        <a:rPr lang="en-GB" sz="1400" b="1" dirty="0"/>
                        <a:t>Value Chain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Opportunities for vertical integration or outsourcing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would vertical integration be achieved (e.g. merger or alliances)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6306857"/>
                  </a:ext>
                </a:extLst>
              </a:tr>
              <a:tr h="693182">
                <a:tc>
                  <a:txBody>
                    <a:bodyPr/>
                    <a:lstStyle/>
                    <a:p>
                      <a:r>
                        <a:rPr lang="en-GB" sz="1400" b="1" dirty="0"/>
                        <a:t>Stakeholder Mapping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Acceptability of strategies to stakeholders</a:t>
                      </a:r>
                    </a:p>
                    <a:p>
                      <a:r>
                        <a:rPr lang="en-GB" sz="1400" dirty="0"/>
                        <a:t>Power and Interest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each stakeholder will be affected.  How  could this political (power/interest) be managed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20587"/>
                  </a:ext>
                </a:extLst>
              </a:tr>
              <a:tr h="455804">
                <a:tc>
                  <a:txBody>
                    <a:bodyPr/>
                    <a:lstStyle/>
                    <a:p>
                      <a:r>
                        <a:rPr lang="en-GB" sz="1400" b="1" dirty="0"/>
                        <a:t>Cultural Web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‘Real’ acceptability</a:t>
                      </a:r>
                    </a:p>
                    <a:p>
                      <a:r>
                        <a:rPr lang="en-GB" sz="1400" dirty="0"/>
                        <a:t>Impact on feasibility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culture ‘clash’ would be managed in a merger or alliance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7833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6108270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869</Words>
  <Application>Microsoft Office PowerPoint</Application>
  <PresentationFormat>On-screen Show (4:3)</PresentationFormat>
  <Paragraphs>139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Corbel</vt:lpstr>
      <vt:lpstr>HelveticaNeue-Medium</vt:lpstr>
      <vt:lpstr>Myriad Pro</vt:lpstr>
      <vt:lpstr>Tahoma</vt:lpstr>
      <vt:lpstr>SftWP July 15</vt:lpstr>
      <vt:lpstr>BMSK6004 Strategic Management for SMEs</vt:lpstr>
      <vt:lpstr>What is Organisational Strategy About?</vt:lpstr>
      <vt:lpstr>Assessment Criteria</vt:lpstr>
      <vt:lpstr>1. Depth of critical analysis of your chosen organisation’s internal and external  </vt:lpstr>
      <vt:lpstr>  2. Conduct a stakeholder analysis and an evaluation of stakeholder expectations.  </vt:lpstr>
      <vt:lpstr> 3. Application of a range of relevant academic theories/models.  </vt:lpstr>
      <vt:lpstr>4. Provide a critical appraisal of your chosen organisation’s current strategic direction</vt:lpstr>
      <vt:lpstr> 5. Depth and clarity of the proposed new strategy.  </vt:lpstr>
      <vt:lpstr>The final but important touches</vt:lpstr>
      <vt:lpstr>Layers of the business environment</vt:lpstr>
      <vt:lpstr>You need to analyse these using…</vt:lpstr>
      <vt:lpstr>A thought…</vt:lpstr>
      <vt:lpstr>Your 5 Forces Analysis</vt:lpstr>
      <vt:lpstr>Segmenting a market</vt:lpstr>
      <vt:lpstr>Some bases of market segmentation</vt:lpstr>
      <vt:lpstr>Strategy development directions</vt:lpstr>
      <vt:lpstr>PowerPoint Presentation</vt:lpstr>
      <vt:lpstr>Marketing</vt:lpstr>
      <vt:lpstr>PowerPoint Presentation</vt:lpstr>
      <vt:lpstr>Understanding the suitability of strategic options by using concepts about the strategic position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Maund</dc:creator>
  <cp:lastModifiedBy>Paul Tinkler</cp:lastModifiedBy>
  <cp:revision>19</cp:revision>
  <dcterms:created xsi:type="dcterms:W3CDTF">2015-10-27T10:51:31Z</dcterms:created>
  <dcterms:modified xsi:type="dcterms:W3CDTF">2019-10-16T14:01:15Z</dcterms:modified>
</cp:coreProperties>
</file>