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6" r:id="rId5"/>
    <p:sldId id="261" r:id="rId6"/>
    <p:sldId id="259" r:id="rId7"/>
    <p:sldId id="265" r:id="rId8"/>
    <p:sldId id="260" r:id="rId9"/>
    <p:sldId id="262" r:id="rId10"/>
    <p:sldId id="263"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92" autoAdjust="0"/>
    <p:restoredTop sz="87013" autoAdjust="0"/>
  </p:normalViewPr>
  <p:slideViewPr>
    <p:cSldViewPr snapToGrid="0">
      <p:cViewPr varScale="1">
        <p:scale>
          <a:sx n="63" d="100"/>
          <a:sy n="63" d="100"/>
        </p:scale>
        <p:origin x="97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ADD82B-8330-473C-93B5-61E07D2FC242}" type="datetimeFigureOut">
              <a:rPr lang="en-GB" smtClean="0"/>
              <a:t>05/02/2019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4832B-B59A-4A21-87D5-37FF31FE2668}" type="slidenum">
              <a:rPr lang="en-GB" smtClean="0"/>
              <a:t>‹#›</a:t>
            </a:fld>
            <a:endParaRPr lang="en-GB"/>
          </a:p>
        </p:txBody>
      </p:sp>
    </p:spTree>
    <p:extLst>
      <p:ext uri="{BB962C8B-B14F-4D97-AF65-F5344CB8AC3E}">
        <p14:creationId xmlns:p14="http://schemas.microsoft.com/office/powerpoint/2010/main" val="2246498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My initial question for my dissertation as outlined in my research proposal was: How does the local political structure differ in Sri Lanka from the UK? Having conducted my research and compiled my notes I do not think this question is as applicable any more. Therefore I have gathered some key themes from my research and shown them here. The local customs of Sri Lanka their language, history and local politics became perhaps the largest part of my research which I will discuss further on in this presentation. The second was that of colonialization, its effects and legacy, this has had a resounding and most interesting impact on Sri Lanka. Buddhism and Religion in Sri Lanka was very fascinating especially due to the hybridisation of </a:t>
            </a:r>
            <a:r>
              <a:rPr lang="en-GB" dirty="0" err="1"/>
              <a:t>hindu</a:t>
            </a:r>
            <a:r>
              <a:rPr lang="en-GB" dirty="0"/>
              <a:t> Buddhism however there are issues within the religious communities as different factions have emerged. Healthcare emerged as a major theme as Sri Lanka is recorded to have the oldest hospital in the world located in </a:t>
            </a:r>
            <a:r>
              <a:rPr lang="en-GB" dirty="0" err="1"/>
              <a:t>mahintele</a:t>
            </a:r>
            <a:r>
              <a:rPr lang="en-GB" dirty="0"/>
              <a:t>. Finally I was shocked to see how rapidly the country was industrialising and how tourism and its associate features worked in Sri Lanka.</a:t>
            </a:r>
          </a:p>
          <a:p>
            <a:r>
              <a:rPr lang="en-GB" dirty="0"/>
              <a:t>I have suggested a new question being what effects do the forces of Globalisation have on local culture in Sri Lanka however I wouldn’t mind other suggestions or greater clarity.</a:t>
            </a:r>
          </a:p>
        </p:txBody>
      </p:sp>
      <p:sp>
        <p:nvSpPr>
          <p:cNvPr id="4" name="Slide Number Placeholder 3"/>
          <p:cNvSpPr>
            <a:spLocks noGrp="1"/>
          </p:cNvSpPr>
          <p:nvPr>
            <p:ph type="sldNum" sz="quarter" idx="5"/>
          </p:nvPr>
        </p:nvSpPr>
        <p:spPr/>
        <p:txBody>
          <a:bodyPr/>
          <a:lstStyle/>
          <a:p>
            <a:fld id="{F594832B-B59A-4A21-87D5-37FF31FE2668}" type="slidenum">
              <a:rPr lang="en-GB" smtClean="0"/>
              <a:t>2</a:t>
            </a:fld>
            <a:endParaRPr lang="en-GB"/>
          </a:p>
        </p:txBody>
      </p:sp>
    </p:spTree>
    <p:extLst>
      <p:ext uri="{BB962C8B-B14F-4D97-AF65-F5344CB8AC3E}">
        <p14:creationId xmlns:p14="http://schemas.microsoft.com/office/powerpoint/2010/main" val="2765111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my research I mainly used the research journal as my central tool and making notes often on the back of receipts. My second central research method was participant observation. My secondary methods included photos, videos and soundscapes. The pictures include my research Journal in the top right, my brother and friend on the top left, we were planning our next few moves. Below that image is one of the ritual masks in the Museum of National history. Below that is an image of the house where we stayed. Unfortunately my phone did not possess enough power to record long conversations but only soundscapes and the odd brief video. I would also try to be descriptive and keep to ethical guidelines that were specified.</a:t>
            </a:r>
          </a:p>
        </p:txBody>
      </p:sp>
      <p:sp>
        <p:nvSpPr>
          <p:cNvPr id="4" name="Slide Number Placeholder 3"/>
          <p:cNvSpPr>
            <a:spLocks noGrp="1"/>
          </p:cNvSpPr>
          <p:nvPr>
            <p:ph type="sldNum" sz="quarter" idx="5"/>
          </p:nvPr>
        </p:nvSpPr>
        <p:spPr/>
        <p:txBody>
          <a:bodyPr/>
          <a:lstStyle/>
          <a:p>
            <a:fld id="{F594832B-B59A-4A21-87D5-37FF31FE2668}" type="slidenum">
              <a:rPr lang="en-GB" smtClean="0"/>
              <a:t>3</a:t>
            </a:fld>
            <a:endParaRPr lang="en-GB"/>
          </a:p>
        </p:txBody>
      </p:sp>
    </p:spTree>
    <p:extLst>
      <p:ext uri="{BB962C8B-B14F-4D97-AF65-F5344CB8AC3E}">
        <p14:creationId xmlns:p14="http://schemas.microsoft.com/office/powerpoint/2010/main" val="3279437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chose Sri Lanka to conduct my research due to family and friendly connections as they had worked there on the monsoon powered Sri Lankan forges with Gill </a:t>
            </a:r>
            <a:r>
              <a:rPr lang="en-GB" dirty="0" err="1"/>
              <a:t>Juleff</a:t>
            </a:r>
            <a:r>
              <a:rPr lang="en-GB" dirty="0"/>
              <a:t>. These forges and the information pertaining to them will be drawn into my work and thanks made to all those who made it possible for me to go there and meet the people I did. The Sri Lankan forges themselves are part of a testament to Sri Lankas incredible technological and cultural history.</a:t>
            </a:r>
          </a:p>
        </p:txBody>
      </p:sp>
      <p:sp>
        <p:nvSpPr>
          <p:cNvPr id="4" name="Slide Number Placeholder 3"/>
          <p:cNvSpPr>
            <a:spLocks noGrp="1"/>
          </p:cNvSpPr>
          <p:nvPr>
            <p:ph type="sldNum" sz="quarter" idx="5"/>
          </p:nvPr>
        </p:nvSpPr>
        <p:spPr/>
        <p:txBody>
          <a:bodyPr/>
          <a:lstStyle/>
          <a:p>
            <a:fld id="{F594832B-B59A-4A21-87D5-37FF31FE2668}" type="slidenum">
              <a:rPr lang="en-GB" smtClean="0"/>
              <a:t>4</a:t>
            </a:fld>
            <a:endParaRPr lang="en-GB"/>
          </a:p>
        </p:txBody>
      </p:sp>
    </p:spTree>
    <p:extLst>
      <p:ext uri="{BB962C8B-B14F-4D97-AF65-F5344CB8AC3E}">
        <p14:creationId xmlns:p14="http://schemas.microsoft.com/office/powerpoint/2010/main" val="11676037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Four of these books I had managed to purchase in Sri Lanka and took them back with me these include the top four. They cover a complete history of the island, caste in Sri Lanka, curative rituals and mine searching which are linked to shamanism. These books will be used and incorporated into my dissertation and backup relevant facts.. I will be using the lower five books to analyse the information I have found to further develop my research.</a:t>
            </a:r>
          </a:p>
        </p:txBody>
      </p:sp>
      <p:sp>
        <p:nvSpPr>
          <p:cNvPr id="4" name="Slide Number Placeholder 3"/>
          <p:cNvSpPr>
            <a:spLocks noGrp="1"/>
          </p:cNvSpPr>
          <p:nvPr>
            <p:ph type="sldNum" sz="quarter" idx="5"/>
          </p:nvPr>
        </p:nvSpPr>
        <p:spPr/>
        <p:txBody>
          <a:bodyPr/>
          <a:lstStyle/>
          <a:p>
            <a:fld id="{F594832B-B59A-4A21-87D5-37FF31FE2668}" type="slidenum">
              <a:rPr lang="en-GB" smtClean="0"/>
              <a:t>5</a:t>
            </a:fld>
            <a:endParaRPr lang="en-GB"/>
          </a:p>
        </p:txBody>
      </p:sp>
    </p:spTree>
    <p:extLst>
      <p:ext uri="{BB962C8B-B14F-4D97-AF65-F5344CB8AC3E}">
        <p14:creationId xmlns:p14="http://schemas.microsoft.com/office/powerpoint/2010/main" val="1122799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will describe to the class what I discovered in this part of my research. I will also relate to various sources.</a:t>
            </a:r>
          </a:p>
        </p:txBody>
      </p:sp>
      <p:sp>
        <p:nvSpPr>
          <p:cNvPr id="4" name="Slide Number Placeholder 3"/>
          <p:cNvSpPr>
            <a:spLocks noGrp="1"/>
          </p:cNvSpPr>
          <p:nvPr>
            <p:ph type="sldNum" sz="quarter" idx="5"/>
          </p:nvPr>
        </p:nvSpPr>
        <p:spPr/>
        <p:txBody>
          <a:bodyPr/>
          <a:lstStyle/>
          <a:p>
            <a:fld id="{F594832B-B59A-4A21-87D5-37FF31FE2668}" type="slidenum">
              <a:rPr lang="en-GB" smtClean="0"/>
              <a:t>6</a:t>
            </a:fld>
            <a:endParaRPr lang="en-GB"/>
          </a:p>
        </p:txBody>
      </p:sp>
    </p:spTree>
    <p:extLst>
      <p:ext uri="{BB962C8B-B14F-4D97-AF65-F5344CB8AC3E}">
        <p14:creationId xmlns:p14="http://schemas.microsoft.com/office/powerpoint/2010/main" val="1359962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 will describe to the class what I discovered in this part of my research. I will also relate to various sources.</a:t>
            </a:r>
          </a:p>
          <a:p>
            <a:endParaRPr lang="en-GB" dirty="0"/>
          </a:p>
        </p:txBody>
      </p:sp>
      <p:sp>
        <p:nvSpPr>
          <p:cNvPr id="4" name="Slide Number Placeholder 3"/>
          <p:cNvSpPr>
            <a:spLocks noGrp="1"/>
          </p:cNvSpPr>
          <p:nvPr>
            <p:ph type="sldNum" sz="quarter" idx="5"/>
          </p:nvPr>
        </p:nvSpPr>
        <p:spPr/>
        <p:txBody>
          <a:bodyPr/>
          <a:lstStyle/>
          <a:p>
            <a:fld id="{F594832B-B59A-4A21-87D5-37FF31FE2668}" type="slidenum">
              <a:rPr lang="en-GB" smtClean="0"/>
              <a:t>7</a:t>
            </a:fld>
            <a:endParaRPr lang="en-GB"/>
          </a:p>
        </p:txBody>
      </p:sp>
    </p:spTree>
    <p:extLst>
      <p:ext uri="{BB962C8B-B14F-4D97-AF65-F5344CB8AC3E}">
        <p14:creationId xmlns:p14="http://schemas.microsoft.com/office/powerpoint/2010/main" val="3286177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 will describe to the class what I discovered in this part of my research. I will also relate to various sources.</a:t>
            </a:r>
          </a:p>
          <a:p>
            <a:endParaRPr lang="en-GB" dirty="0"/>
          </a:p>
        </p:txBody>
      </p:sp>
      <p:sp>
        <p:nvSpPr>
          <p:cNvPr id="4" name="Slide Number Placeholder 3"/>
          <p:cNvSpPr>
            <a:spLocks noGrp="1"/>
          </p:cNvSpPr>
          <p:nvPr>
            <p:ph type="sldNum" sz="quarter" idx="5"/>
          </p:nvPr>
        </p:nvSpPr>
        <p:spPr/>
        <p:txBody>
          <a:bodyPr/>
          <a:lstStyle/>
          <a:p>
            <a:fld id="{F594832B-B59A-4A21-87D5-37FF31FE2668}" type="slidenum">
              <a:rPr lang="en-GB" smtClean="0"/>
              <a:t>8</a:t>
            </a:fld>
            <a:endParaRPr lang="en-GB"/>
          </a:p>
        </p:txBody>
      </p:sp>
    </p:spTree>
    <p:extLst>
      <p:ext uri="{BB962C8B-B14F-4D97-AF65-F5344CB8AC3E}">
        <p14:creationId xmlns:p14="http://schemas.microsoft.com/office/powerpoint/2010/main" val="3455721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 will describe to the class what I discovered in this part of my research. I will also relate to various sources.</a:t>
            </a:r>
          </a:p>
          <a:p>
            <a:endParaRPr lang="en-GB" dirty="0"/>
          </a:p>
        </p:txBody>
      </p:sp>
      <p:sp>
        <p:nvSpPr>
          <p:cNvPr id="4" name="Slide Number Placeholder 3"/>
          <p:cNvSpPr>
            <a:spLocks noGrp="1"/>
          </p:cNvSpPr>
          <p:nvPr>
            <p:ph type="sldNum" sz="quarter" idx="5"/>
          </p:nvPr>
        </p:nvSpPr>
        <p:spPr/>
        <p:txBody>
          <a:bodyPr/>
          <a:lstStyle/>
          <a:p>
            <a:fld id="{F594832B-B59A-4A21-87D5-37FF31FE2668}" type="slidenum">
              <a:rPr lang="en-GB" smtClean="0"/>
              <a:t>9</a:t>
            </a:fld>
            <a:endParaRPr lang="en-GB"/>
          </a:p>
        </p:txBody>
      </p:sp>
    </p:spTree>
    <p:extLst>
      <p:ext uri="{BB962C8B-B14F-4D97-AF65-F5344CB8AC3E}">
        <p14:creationId xmlns:p14="http://schemas.microsoft.com/office/powerpoint/2010/main" val="16421538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Everything is ready to go however any advice is welcome (and required). Also any further help with the question or further clarity on it would be welcome.</a:t>
            </a:r>
          </a:p>
        </p:txBody>
      </p:sp>
      <p:sp>
        <p:nvSpPr>
          <p:cNvPr id="4" name="Slide Number Placeholder 3"/>
          <p:cNvSpPr>
            <a:spLocks noGrp="1"/>
          </p:cNvSpPr>
          <p:nvPr>
            <p:ph type="sldNum" sz="quarter" idx="5"/>
          </p:nvPr>
        </p:nvSpPr>
        <p:spPr/>
        <p:txBody>
          <a:bodyPr/>
          <a:lstStyle/>
          <a:p>
            <a:fld id="{F594832B-B59A-4A21-87D5-37FF31FE2668}" type="slidenum">
              <a:rPr lang="en-GB" smtClean="0"/>
              <a:t>10</a:t>
            </a:fld>
            <a:endParaRPr lang="en-GB"/>
          </a:p>
        </p:txBody>
      </p:sp>
    </p:spTree>
    <p:extLst>
      <p:ext uri="{BB962C8B-B14F-4D97-AF65-F5344CB8AC3E}">
        <p14:creationId xmlns:p14="http://schemas.microsoft.com/office/powerpoint/2010/main" val="1757807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 so far.</a:t>
            </a:r>
          </a:p>
        </p:txBody>
      </p:sp>
      <p:sp>
        <p:nvSpPr>
          <p:cNvPr id="4" name="Slide Number Placeholder 3"/>
          <p:cNvSpPr>
            <a:spLocks noGrp="1"/>
          </p:cNvSpPr>
          <p:nvPr>
            <p:ph type="sldNum" sz="quarter" idx="5"/>
          </p:nvPr>
        </p:nvSpPr>
        <p:spPr/>
        <p:txBody>
          <a:bodyPr/>
          <a:lstStyle/>
          <a:p>
            <a:fld id="{F594832B-B59A-4A21-87D5-37FF31FE2668}" type="slidenum">
              <a:rPr lang="en-GB" smtClean="0"/>
              <a:t>11</a:t>
            </a:fld>
            <a:endParaRPr lang="en-GB"/>
          </a:p>
        </p:txBody>
      </p:sp>
    </p:spTree>
    <p:extLst>
      <p:ext uri="{BB962C8B-B14F-4D97-AF65-F5344CB8AC3E}">
        <p14:creationId xmlns:p14="http://schemas.microsoft.com/office/powerpoint/2010/main" val="3709411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0F7F9C3-4983-4856-99D9-DB805DAF52E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21820281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F7F9C3-4983-4856-99D9-DB805DAF52E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826873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0F7F9C3-4983-4856-99D9-DB805DAF52E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1276399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0F7F9C3-4983-4856-99D9-DB805DAF52E9}" type="datetimeFigureOut">
              <a:rPr lang="en-GB" smtClean="0"/>
              <a:t>05/02/2019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3279607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0F7F9C3-4983-4856-99D9-DB805DAF52E9}" type="datetimeFigureOut">
              <a:rPr lang="en-GB" smtClean="0"/>
              <a:t>05/02/2019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1367941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0F7F9C3-4983-4856-99D9-DB805DAF52E9}" type="datetimeFigureOut">
              <a:rPr lang="en-GB" smtClean="0"/>
              <a:t>05/02/2019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1306161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F7F9C3-4983-4856-99D9-DB805DAF52E9}" type="datetimeFigureOut">
              <a:rPr lang="en-GB" smtClean="0"/>
              <a:t>05/02/2019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2495606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0F7F9C3-4983-4856-99D9-DB805DAF52E9}" type="datetimeFigureOut">
              <a:rPr lang="en-GB" smtClean="0"/>
              <a:t>05/02/2019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1719556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0F7F9C3-4983-4856-99D9-DB805DAF52E9}" type="datetimeFigureOut">
              <a:rPr lang="en-GB" smtClean="0"/>
              <a:t>05/02/2019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1147620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F7F9C3-4983-4856-99D9-DB805DAF52E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944668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F7F9C3-4983-4856-99D9-DB805DAF52E9}" type="datetimeFigureOut">
              <a:rPr lang="en-GB" smtClean="0"/>
              <a:t>05/02/2019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4657BD-CECF-48D2-81B9-CE237D3D4C5D}" type="slidenum">
              <a:rPr lang="en-GB" smtClean="0"/>
              <a:t>‹#›</a:t>
            </a:fld>
            <a:endParaRPr lang="en-GB"/>
          </a:p>
        </p:txBody>
      </p:sp>
    </p:spTree>
    <p:extLst>
      <p:ext uri="{BB962C8B-B14F-4D97-AF65-F5344CB8AC3E}">
        <p14:creationId xmlns:p14="http://schemas.microsoft.com/office/powerpoint/2010/main" val="3707894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F7F9C3-4983-4856-99D9-DB805DAF52E9}" type="datetimeFigureOut">
              <a:rPr lang="en-GB" smtClean="0"/>
              <a:t>05/02/2019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4657BD-CECF-48D2-81B9-CE237D3D4C5D}" type="slidenum">
              <a:rPr lang="en-GB" smtClean="0"/>
              <a:t>‹#›</a:t>
            </a:fld>
            <a:endParaRPr lang="en-GB"/>
          </a:p>
        </p:txBody>
      </p:sp>
    </p:spTree>
    <p:extLst>
      <p:ext uri="{BB962C8B-B14F-4D97-AF65-F5344CB8AC3E}">
        <p14:creationId xmlns:p14="http://schemas.microsoft.com/office/powerpoint/2010/main" val="4207712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notesSlide" Target="../notesSlides/notesSlide5.xml"/><Relationship Id="rId7" Type="http://schemas.openxmlformats.org/officeDocument/2006/relationships/image" Target="../media/image21.jpeg"/><Relationship Id="rId12"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9.emf"/><Relationship Id="rId11" Type="http://schemas.openxmlformats.org/officeDocument/2006/relationships/image" Target="../media/image25.jpeg"/><Relationship Id="rId5" Type="http://schemas.openxmlformats.org/officeDocument/2006/relationships/oleObject" Target="../embeddings/oleObject1.bin"/><Relationship Id="rId10" Type="http://schemas.openxmlformats.org/officeDocument/2006/relationships/image" Target="../media/image24.jpeg"/><Relationship Id="rId4" Type="http://schemas.openxmlformats.org/officeDocument/2006/relationships/image" Target="../media/image20.jpeg"/><Relationship Id="rId9" Type="http://schemas.openxmlformats.org/officeDocument/2006/relationships/image" Target="../media/image23.jpeg"/></Relationships>
</file>

<file path=ppt/slides/_rels/slide7.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7.jpeg"/><Relationship Id="rId7" Type="http://schemas.openxmlformats.org/officeDocument/2006/relationships/image" Target="../media/image30.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www.dailynews.lk/2017/03/02/features/109118/charles-henry-de-soysa-%E2%80%93-philanthropist-beyond-calculation" TargetMode="External"/><Relationship Id="rId5" Type="http://schemas.openxmlformats.org/officeDocument/2006/relationships/image" Target="../media/image29.jpeg"/><Relationship Id="rId10" Type="http://schemas.openxmlformats.org/officeDocument/2006/relationships/image" Target="../media/image33.jpeg"/><Relationship Id="rId4" Type="http://schemas.openxmlformats.org/officeDocument/2006/relationships/image" Target="../media/image28.jpeg"/><Relationship Id="rId9" Type="http://schemas.openxmlformats.org/officeDocument/2006/relationships/image" Target="../media/image32.jpeg"/></Relationships>
</file>

<file path=ppt/slides/_rels/slide8.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7.jpeg"/><Relationship Id="rId11" Type="http://schemas.openxmlformats.org/officeDocument/2006/relationships/image" Target="../media/image42.jpeg"/><Relationship Id="rId5" Type="http://schemas.openxmlformats.org/officeDocument/2006/relationships/image" Target="../media/image36.jpeg"/><Relationship Id="rId10" Type="http://schemas.openxmlformats.org/officeDocument/2006/relationships/image" Target="../media/image41.jpeg"/><Relationship Id="rId4" Type="http://schemas.openxmlformats.org/officeDocument/2006/relationships/image" Target="../media/image35.jpeg"/><Relationship Id="rId9" Type="http://schemas.openxmlformats.org/officeDocument/2006/relationships/image" Target="../media/image40.jpeg"/></Relationships>
</file>

<file path=ppt/slides/_rels/slide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 Id="rId9" Type="http://schemas.openxmlformats.org/officeDocument/2006/relationships/hyperlink" Target="https://www.aroohatours.lk/tours/colombo-by-jeep"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TextBox 4"/>
          <p:cNvSpPr txBox="1"/>
          <p:nvPr/>
        </p:nvSpPr>
        <p:spPr>
          <a:xfrm>
            <a:off x="3805148" y="6309480"/>
            <a:ext cx="4581700" cy="276999"/>
          </a:xfrm>
          <a:prstGeom prst="rect">
            <a:avLst/>
          </a:prstGeom>
          <a:solidFill>
            <a:schemeClr val="bg1"/>
          </a:solidFill>
          <a:ln w="38100">
            <a:solidFill>
              <a:srgbClr val="FFC000"/>
            </a:solidFill>
          </a:ln>
        </p:spPr>
        <p:txBody>
          <a:bodyPr wrap="square" rtlCol="0">
            <a:spAutoFit/>
          </a:bodyPr>
          <a:lstStyle/>
          <a:p>
            <a:pPr algn="ctr"/>
            <a:r>
              <a:rPr lang="en-GB" sz="1200" dirty="0"/>
              <a:t>All photos copyright to Rufus Malim 2018 unless otherwise specified.</a:t>
            </a:r>
          </a:p>
        </p:txBody>
      </p:sp>
      <p:sp>
        <p:nvSpPr>
          <p:cNvPr id="6" name="TextBox 5"/>
          <p:cNvSpPr txBox="1"/>
          <p:nvPr/>
        </p:nvSpPr>
        <p:spPr>
          <a:xfrm>
            <a:off x="5068682" y="3228945"/>
            <a:ext cx="2054629" cy="400110"/>
          </a:xfrm>
          <a:prstGeom prst="rect">
            <a:avLst/>
          </a:prstGeom>
          <a:solidFill>
            <a:schemeClr val="bg1"/>
          </a:solidFill>
          <a:ln w="38100">
            <a:solidFill>
              <a:srgbClr val="FFC000"/>
            </a:solidFill>
          </a:ln>
        </p:spPr>
        <p:txBody>
          <a:bodyPr wrap="square" rtlCol="0">
            <a:spAutoFit/>
          </a:bodyPr>
          <a:lstStyle/>
          <a:p>
            <a:pPr algn="ctr"/>
            <a:r>
              <a:rPr lang="en-GB" sz="2000" dirty="0"/>
              <a:t>Sri Lanka</a:t>
            </a:r>
          </a:p>
        </p:txBody>
      </p:sp>
      <p:sp>
        <p:nvSpPr>
          <p:cNvPr id="7" name="TextBox 6"/>
          <p:cNvSpPr txBox="1"/>
          <p:nvPr/>
        </p:nvSpPr>
        <p:spPr>
          <a:xfrm>
            <a:off x="3163751" y="513944"/>
            <a:ext cx="5864489" cy="307777"/>
          </a:xfrm>
          <a:prstGeom prst="rect">
            <a:avLst/>
          </a:prstGeom>
          <a:solidFill>
            <a:schemeClr val="bg1"/>
          </a:solidFill>
          <a:ln w="38100">
            <a:solidFill>
              <a:srgbClr val="FFC000"/>
            </a:solidFill>
          </a:ln>
        </p:spPr>
        <p:txBody>
          <a:bodyPr wrap="square" rtlCol="0">
            <a:spAutoFit/>
          </a:bodyPr>
          <a:lstStyle/>
          <a:p>
            <a:pPr algn="ctr"/>
            <a:r>
              <a:rPr lang="en-GB" sz="1400" dirty="0"/>
              <a:t>Rufus Malim: 1600003     Dissertation  Anthropology  Supervisor: Andy Bevan </a:t>
            </a:r>
          </a:p>
        </p:txBody>
      </p:sp>
    </p:spTree>
    <p:extLst>
      <p:ext uri="{BB962C8B-B14F-4D97-AF65-F5344CB8AC3E}">
        <p14:creationId xmlns:p14="http://schemas.microsoft.com/office/powerpoint/2010/main" val="3648010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1"/>
            <a:ext cx="12192000" cy="6874624"/>
          </a:xfrm>
          <a:prstGeom prst="rect">
            <a:avLst/>
          </a:prstGeom>
        </p:spPr>
      </p:pic>
      <p:sp>
        <p:nvSpPr>
          <p:cNvPr id="6" name="TextBox 5"/>
          <p:cNvSpPr txBox="1"/>
          <p:nvPr/>
        </p:nvSpPr>
        <p:spPr>
          <a:xfrm>
            <a:off x="5068685" y="236363"/>
            <a:ext cx="2054629" cy="400110"/>
          </a:xfrm>
          <a:prstGeom prst="rect">
            <a:avLst/>
          </a:prstGeom>
          <a:solidFill>
            <a:schemeClr val="bg1"/>
          </a:solidFill>
          <a:ln w="38100">
            <a:solidFill>
              <a:srgbClr val="FFC000"/>
            </a:solidFill>
          </a:ln>
        </p:spPr>
        <p:txBody>
          <a:bodyPr wrap="square" rtlCol="0">
            <a:spAutoFit/>
          </a:bodyPr>
          <a:lstStyle/>
          <a:p>
            <a:pPr algn="ctr"/>
            <a:r>
              <a:rPr lang="en-GB" sz="2000" dirty="0"/>
              <a:t>Initial Question</a:t>
            </a:r>
          </a:p>
        </p:txBody>
      </p:sp>
      <p:sp>
        <p:nvSpPr>
          <p:cNvPr id="7" name="Rectangle 6"/>
          <p:cNvSpPr/>
          <p:nvPr/>
        </p:nvSpPr>
        <p:spPr>
          <a:xfrm>
            <a:off x="3484417" y="969464"/>
            <a:ext cx="5223164" cy="307777"/>
          </a:xfrm>
          <a:prstGeom prst="rect">
            <a:avLst/>
          </a:prstGeom>
          <a:solidFill>
            <a:schemeClr val="bg1"/>
          </a:solidFill>
          <a:ln w="38100">
            <a:solidFill>
              <a:srgbClr val="FFC000"/>
            </a:solidFill>
          </a:ln>
        </p:spPr>
        <p:txBody>
          <a:bodyPr wrap="square">
            <a:spAutoFit/>
          </a:bodyPr>
          <a:lstStyle/>
          <a:p>
            <a:pPr algn="ctr"/>
            <a:r>
              <a:rPr lang="en-GB" sz="1400" dirty="0"/>
              <a:t>How does the local political structure differ in Sri Lanka from the UK?</a:t>
            </a:r>
          </a:p>
        </p:txBody>
      </p:sp>
      <p:sp>
        <p:nvSpPr>
          <p:cNvPr id="8" name="Rectangle 7"/>
          <p:cNvSpPr/>
          <p:nvPr/>
        </p:nvSpPr>
        <p:spPr>
          <a:xfrm>
            <a:off x="4999411" y="1545815"/>
            <a:ext cx="2193176" cy="307777"/>
          </a:xfrm>
          <a:prstGeom prst="rect">
            <a:avLst/>
          </a:prstGeom>
          <a:solidFill>
            <a:schemeClr val="bg1"/>
          </a:solidFill>
          <a:ln w="38100">
            <a:solidFill>
              <a:srgbClr val="FFC000"/>
            </a:solidFill>
          </a:ln>
        </p:spPr>
        <p:txBody>
          <a:bodyPr wrap="square">
            <a:spAutoFit/>
          </a:bodyPr>
          <a:lstStyle/>
          <a:p>
            <a:pPr algn="ctr"/>
            <a:r>
              <a:rPr lang="en-GB" sz="1400" dirty="0"/>
              <a:t>Themes from the Research:</a:t>
            </a:r>
          </a:p>
        </p:txBody>
      </p:sp>
      <p:sp>
        <p:nvSpPr>
          <p:cNvPr id="9" name="Rectangle 8"/>
          <p:cNvSpPr/>
          <p:nvPr/>
        </p:nvSpPr>
        <p:spPr>
          <a:xfrm>
            <a:off x="4999411" y="1985093"/>
            <a:ext cx="2193176" cy="738664"/>
          </a:xfrm>
          <a:prstGeom prst="rect">
            <a:avLst/>
          </a:prstGeom>
          <a:solidFill>
            <a:schemeClr val="bg1"/>
          </a:solidFill>
          <a:ln w="38100">
            <a:solidFill>
              <a:srgbClr val="FFC000"/>
            </a:solidFill>
          </a:ln>
        </p:spPr>
        <p:txBody>
          <a:bodyPr wrap="square">
            <a:spAutoFit/>
          </a:bodyPr>
          <a:lstStyle/>
          <a:p>
            <a:pPr algn="ctr"/>
            <a:r>
              <a:rPr lang="en-GB" sz="1400" dirty="0"/>
              <a:t>Local Customs, language, History and political structure</a:t>
            </a:r>
          </a:p>
        </p:txBody>
      </p:sp>
      <p:sp>
        <p:nvSpPr>
          <p:cNvPr id="10" name="Rectangle 9"/>
          <p:cNvSpPr/>
          <p:nvPr/>
        </p:nvSpPr>
        <p:spPr>
          <a:xfrm>
            <a:off x="4999411" y="2855258"/>
            <a:ext cx="2193176" cy="523220"/>
          </a:xfrm>
          <a:prstGeom prst="rect">
            <a:avLst/>
          </a:prstGeom>
          <a:solidFill>
            <a:schemeClr val="bg1"/>
          </a:solidFill>
          <a:ln w="38100">
            <a:solidFill>
              <a:srgbClr val="FFC000"/>
            </a:solidFill>
          </a:ln>
        </p:spPr>
        <p:txBody>
          <a:bodyPr wrap="square">
            <a:spAutoFit/>
          </a:bodyPr>
          <a:lstStyle/>
          <a:p>
            <a:pPr algn="ctr"/>
            <a:r>
              <a:rPr lang="en-GB" sz="1400" dirty="0"/>
              <a:t>Colonialization, its effects and legacy</a:t>
            </a:r>
          </a:p>
        </p:txBody>
      </p:sp>
      <p:sp>
        <p:nvSpPr>
          <p:cNvPr id="11" name="Rectangle 10"/>
          <p:cNvSpPr/>
          <p:nvPr/>
        </p:nvSpPr>
        <p:spPr>
          <a:xfrm>
            <a:off x="4999411" y="3552713"/>
            <a:ext cx="2193176" cy="523220"/>
          </a:xfrm>
          <a:prstGeom prst="rect">
            <a:avLst/>
          </a:prstGeom>
          <a:solidFill>
            <a:schemeClr val="bg1"/>
          </a:solidFill>
          <a:ln w="38100">
            <a:solidFill>
              <a:srgbClr val="FFC000"/>
            </a:solidFill>
          </a:ln>
        </p:spPr>
        <p:txBody>
          <a:bodyPr wrap="square">
            <a:spAutoFit/>
          </a:bodyPr>
          <a:lstStyle/>
          <a:p>
            <a:pPr algn="ctr"/>
            <a:r>
              <a:rPr lang="en-GB" sz="1400" dirty="0"/>
              <a:t>Buddhism and Religion in Sri Lanka</a:t>
            </a:r>
          </a:p>
        </p:txBody>
      </p:sp>
      <p:sp>
        <p:nvSpPr>
          <p:cNvPr id="12" name="Rectangle 11"/>
          <p:cNvSpPr/>
          <p:nvPr/>
        </p:nvSpPr>
        <p:spPr>
          <a:xfrm>
            <a:off x="4999411" y="4250168"/>
            <a:ext cx="2193176" cy="307777"/>
          </a:xfrm>
          <a:prstGeom prst="rect">
            <a:avLst/>
          </a:prstGeom>
          <a:solidFill>
            <a:schemeClr val="bg1"/>
          </a:solidFill>
          <a:ln w="38100">
            <a:solidFill>
              <a:srgbClr val="FFC000"/>
            </a:solidFill>
          </a:ln>
        </p:spPr>
        <p:txBody>
          <a:bodyPr wrap="square">
            <a:spAutoFit/>
          </a:bodyPr>
          <a:lstStyle/>
          <a:p>
            <a:pPr algn="ctr"/>
            <a:r>
              <a:rPr lang="en-GB" sz="1400" dirty="0"/>
              <a:t>Healthcare in Sri Lanka</a:t>
            </a:r>
          </a:p>
        </p:txBody>
      </p:sp>
      <p:sp>
        <p:nvSpPr>
          <p:cNvPr id="13" name="Rectangle 12"/>
          <p:cNvSpPr/>
          <p:nvPr/>
        </p:nvSpPr>
        <p:spPr>
          <a:xfrm>
            <a:off x="4999411" y="4728661"/>
            <a:ext cx="2193176" cy="523220"/>
          </a:xfrm>
          <a:prstGeom prst="rect">
            <a:avLst/>
          </a:prstGeom>
          <a:solidFill>
            <a:schemeClr val="bg1"/>
          </a:solidFill>
          <a:ln w="38100">
            <a:solidFill>
              <a:srgbClr val="FFC000"/>
            </a:solidFill>
          </a:ln>
        </p:spPr>
        <p:txBody>
          <a:bodyPr wrap="square">
            <a:spAutoFit/>
          </a:bodyPr>
          <a:lstStyle/>
          <a:p>
            <a:pPr algn="ctr"/>
            <a:r>
              <a:rPr lang="en-GB" sz="1400" dirty="0"/>
              <a:t>Globalisation and Tourism and its effects on Sri Lanka</a:t>
            </a:r>
          </a:p>
        </p:txBody>
      </p:sp>
      <p:sp>
        <p:nvSpPr>
          <p:cNvPr id="14" name="TextBox 13"/>
          <p:cNvSpPr txBox="1"/>
          <p:nvPr/>
        </p:nvSpPr>
        <p:spPr>
          <a:xfrm>
            <a:off x="3877886" y="5571703"/>
            <a:ext cx="4436226" cy="923330"/>
          </a:xfrm>
          <a:prstGeom prst="rect">
            <a:avLst/>
          </a:prstGeom>
          <a:solidFill>
            <a:schemeClr val="bg1"/>
          </a:solidFill>
          <a:ln w="38100">
            <a:solidFill>
              <a:srgbClr val="FFC000"/>
            </a:solidFill>
          </a:ln>
        </p:spPr>
        <p:txBody>
          <a:bodyPr wrap="square" rtlCol="0">
            <a:spAutoFit/>
          </a:bodyPr>
          <a:lstStyle/>
          <a:p>
            <a:pPr algn="ctr"/>
            <a:r>
              <a:rPr lang="en-GB" dirty="0"/>
              <a:t>New Question? What effects do the forces of Globalisation have on local culture in Sri Lanka?</a:t>
            </a:r>
          </a:p>
        </p:txBody>
      </p:sp>
      <p:pic>
        <p:nvPicPr>
          <p:cNvPr id="15" name="Picture 14"/>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9399990" y="343956"/>
            <a:ext cx="2192050" cy="1558791"/>
          </a:xfrm>
          <a:prstGeom prst="rect">
            <a:avLst/>
          </a:prstGeom>
          <a:ln w="38100">
            <a:solidFill>
              <a:srgbClr val="FFC000"/>
            </a:solidFill>
          </a:ln>
        </p:spPr>
      </p:pic>
      <p:pic>
        <p:nvPicPr>
          <p:cNvPr id="16" name="Picture 1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23829" y="343956"/>
            <a:ext cx="2536276" cy="1426655"/>
          </a:xfrm>
          <a:prstGeom prst="rect">
            <a:avLst/>
          </a:prstGeom>
          <a:ln w="38100">
            <a:solidFill>
              <a:srgbClr val="FFC000"/>
            </a:solidFill>
          </a:ln>
        </p:spPr>
      </p:pic>
      <p:pic>
        <p:nvPicPr>
          <p:cNvPr id="17" name="Picture 16"/>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9079037" y="4854209"/>
            <a:ext cx="2833956" cy="1594100"/>
          </a:xfrm>
          <a:prstGeom prst="rect">
            <a:avLst/>
          </a:prstGeom>
          <a:ln w="38100">
            <a:solidFill>
              <a:srgbClr val="FFC000"/>
            </a:solidFill>
          </a:ln>
        </p:spPr>
      </p:pic>
      <p:pic>
        <p:nvPicPr>
          <p:cNvPr id="18" name="Picture 17"/>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9027622" y="2552507"/>
            <a:ext cx="2936787" cy="1651942"/>
          </a:xfrm>
          <a:prstGeom prst="rect">
            <a:avLst/>
          </a:prstGeom>
          <a:ln w="38100">
            <a:solidFill>
              <a:srgbClr val="FFC000"/>
            </a:solidFill>
          </a:ln>
        </p:spPr>
      </p:pic>
      <p:pic>
        <p:nvPicPr>
          <p:cNvPr id="19" name="Picture 18"/>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244761" y="2354425"/>
            <a:ext cx="3094412" cy="1740607"/>
          </a:xfrm>
          <a:prstGeom prst="rect">
            <a:avLst/>
          </a:prstGeom>
          <a:ln w="38100">
            <a:solidFill>
              <a:srgbClr val="FFC000"/>
            </a:solidFill>
          </a:ln>
        </p:spPr>
      </p:pic>
      <p:pic>
        <p:nvPicPr>
          <p:cNvPr id="20" name="Picture 19"/>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523829" y="4728661"/>
            <a:ext cx="2647774" cy="1489373"/>
          </a:xfrm>
          <a:prstGeom prst="rect">
            <a:avLst/>
          </a:prstGeom>
          <a:ln w="38100">
            <a:solidFill>
              <a:srgbClr val="FFC000"/>
            </a:solidFill>
          </a:ln>
        </p:spPr>
      </p:pic>
    </p:spTree>
    <p:extLst>
      <p:ext uri="{BB962C8B-B14F-4D97-AF65-F5344CB8AC3E}">
        <p14:creationId xmlns:p14="http://schemas.microsoft.com/office/powerpoint/2010/main" val="8972380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5068685" y="236363"/>
            <a:ext cx="2054629" cy="400110"/>
          </a:xfrm>
          <a:prstGeom prst="rect">
            <a:avLst/>
          </a:prstGeom>
          <a:solidFill>
            <a:schemeClr val="bg1"/>
          </a:solidFill>
          <a:ln w="38100">
            <a:solidFill>
              <a:srgbClr val="FFC000"/>
            </a:solidFill>
          </a:ln>
        </p:spPr>
        <p:txBody>
          <a:bodyPr wrap="square" rtlCol="0">
            <a:spAutoFit/>
          </a:bodyPr>
          <a:lstStyle/>
          <a:p>
            <a:pPr algn="ctr"/>
            <a:r>
              <a:rPr lang="en-GB" sz="2000" dirty="0"/>
              <a:t>Research Method</a:t>
            </a:r>
          </a:p>
        </p:txBody>
      </p:sp>
      <p:sp>
        <p:nvSpPr>
          <p:cNvPr id="4" name="TextBox 3"/>
          <p:cNvSpPr txBox="1"/>
          <p:nvPr/>
        </p:nvSpPr>
        <p:spPr>
          <a:xfrm>
            <a:off x="5223509" y="1443263"/>
            <a:ext cx="1744980" cy="1169551"/>
          </a:xfrm>
          <a:prstGeom prst="rect">
            <a:avLst/>
          </a:prstGeom>
          <a:solidFill>
            <a:schemeClr val="bg1"/>
          </a:solidFill>
          <a:ln w="38100">
            <a:solidFill>
              <a:srgbClr val="FFC000"/>
            </a:solidFill>
          </a:ln>
        </p:spPr>
        <p:txBody>
          <a:bodyPr wrap="square" rtlCol="0">
            <a:spAutoFit/>
          </a:bodyPr>
          <a:lstStyle/>
          <a:p>
            <a:pPr algn="ctr"/>
            <a:r>
              <a:rPr lang="en-GB" sz="1400" dirty="0"/>
              <a:t>Notes and Research Journal with discussions. Participant Observation</a:t>
            </a:r>
          </a:p>
        </p:txBody>
      </p:sp>
      <p:sp>
        <p:nvSpPr>
          <p:cNvPr id="5" name="TextBox 4"/>
          <p:cNvSpPr txBox="1"/>
          <p:nvPr/>
        </p:nvSpPr>
        <p:spPr>
          <a:xfrm>
            <a:off x="5223509" y="3466666"/>
            <a:ext cx="1744980" cy="523220"/>
          </a:xfrm>
          <a:prstGeom prst="rect">
            <a:avLst/>
          </a:prstGeom>
          <a:solidFill>
            <a:schemeClr val="bg1"/>
          </a:solidFill>
          <a:ln w="38100">
            <a:solidFill>
              <a:srgbClr val="FFC000"/>
            </a:solidFill>
          </a:ln>
        </p:spPr>
        <p:txBody>
          <a:bodyPr wrap="square" rtlCol="0">
            <a:spAutoFit/>
          </a:bodyPr>
          <a:lstStyle/>
          <a:p>
            <a:pPr algn="ctr"/>
            <a:r>
              <a:rPr lang="en-GB" sz="1400" dirty="0"/>
              <a:t>Photos, Videos and Soundscapes</a:t>
            </a:r>
          </a:p>
        </p:txBody>
      </p:sp>
      <p:sp>
        <p:nvSpPr>
          <p:cNvPr id="6" name="TextBox 5"/>
          <p:cNvSpPr txBox="1"/>
          <p:nvPr/>
        </p:nvSpPr>
        <p:spPr>
          <a:xfrm>
            <a:off x="5223509" y="887075"/>
            <a:ext cx="1744980" cy="338554"/>
          </a:xfrm>
          <a:prstGeom prst="rect">
            <a:avLst/>
          </a:prstGeom>
          <a:solidFill>
            <a:schemeClr val="bg1"/>
          </a:solidFill>
          <a:ln w="38100">
            <a:solidFill>
              <a:srgbClr val="FFC000"/>
            </a:solidFill>
          </a:ln>
        </p:spPr>
        <p:txBody>
          <a:bodyPr wrap="square" rtlCol="0">
            <a:spAutoFit/>
          </a:bodyPr>
          <a:lstStyle/>
          <a:p>
            <a:pPr algn="ctr"/>
            <a:r>
              <a:rPr lang="en-GB" sz="1600" dirty="0"/>
              <a:t>Main Method</a:t>
            </a:r>
          </a:p>
        </p:txBody>
      </p:sp>
      <p:sp>
        <p:nvSpPr>
          <p:cNvPr id="7" name="TextBox 6"/>
          <p:cNvSpPr txBox="1"/>
          <p:nvPr/>
        </p:nvSpPr>
        <p:spPr>
          <a:xfrm>
            <a:off x="5187313" y="2883229"/>
            <a:ext cx="1817371" cy="338554"/>
          </a:xfrm>
          <a:prstGeom prst="rect">
            <a:avLst/>
          </a:prstGeom>
          <a:solidFill>
            <a:schemeClr val="bg1"/>
          </a:solidFill>
          <a:ln w="38100">
            <a:solidFill>
              <a:srgbClr val="FFC000"/>
            </a:solidFill>
          </a:ln>
        </p:spPr>
        <p:txBody>
          <a:bodyPr wrap="square" rtlCol="0">
            <a:spAutoFit/>
          </a:bodyPr>
          <a:lstStyle/>
          <a:p>
            <a:pPr algn="ctr"/>
            <a:r>
              <a:rPr lang="en-GB" sz="1600" dirty="0"/>
              <a:t>Secondary Method</a:t>
            </a:r>
          </a:p>
        </p:txBody>
      </p:sp>
      <p:pic>
        <p:nvPicPr>
          <p:cNvPr id="8" name="Picture 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90450" y="436418"/>
            <a:ext cx="2540924" cy="1429270"/>
          </a:xfrm>
          <a:prstGeom prst="rect">
            <a:avLst/>
          </a:prstGeom>
          <a:ln w="38100">
            <a:solidFill>
              <a:srgbClr val="FFC000"/>
            </a:solidFill>
          </a:ln>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845659" y="2128771"/>
            <a:ext cx="1822727" cy="2337018"/>
          </a:xfrm>
          <a:prstGeom prst="rect">
            <a:avLst/>
          </a:prstGeom>
          <a:ln w="38100">
            <a:solidFill>
              <a:srgbClr val="FFC000"/>
            </a:solidFill>
          </a:ln>
        </p:spPr>
      </p:pic>
      <p:pic>
        <p:nvPicPr>
          <p:cNvPr id="12" name="Picture 1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63569" y="4728989"/>
            <a:ext cx="2733584" cy="1537641"/>
          </a:xfrm>
          <a:prstGeom prst="rect">
            <a:avLst/>
          </a:prstGeom>
          <a:ln w="38100">
            <a:solidFill>
              <a:srgbClr val="FFC000"/>
            </a:solidFill>
          </a:ln>
        </p:spPr>
      </p:pic>
      <p:sp>
        <p:nvSpPr>
          <p:cNvPr id="13" name="TextBox 12"/>
          <p:cNvSpPr txBox="1"/>
          <p:nvPr/>
        </p:nvSpPr>
        <p:spPr>
          <a:xfrm>
            <a:off x="528864" y="6399025"/>
            <a:ext cx="2595534" cy="261610"/>
          </a:xfrm>
          <a:prstGeom prst="rect">
            <a:avLst/>
          </a:prstGeom>
          <a:solidFill>
            <a:schemeClr val="bg1"/>
          </a:solidFill>
          <a:ln w="38100">
            <a:solidFill>
              <a:srgbClr val="FFC000"/>
            </a:solidFill>
          </a:ln>
        </p:spPr>
        <p:txBody>
          <a:bodyPr wrap="square" rtlCol="0">
            <a:spAutoFit/>
          </a:bodyPr>
          <a:lstStyle/>
          <a:p>
            <a:pPr algn="ctr"/>
            <a:r>
              <a:rPr lang="en-GB" sz="1100" dirty="0"/>
              <a:t>^Photo Copyrighted: Hugo Malim 2018</a:t>
            </a:r>
          </a:p>
        </p:txBody>
      </p:sp>
      <p:pic>
        <p:nvPicPr>
          <p:cNvPr id="14" name="Picture 13"/>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9933709" y="436418"/>
            <a:ext cx="1748041" cy="2491778"/>
          </a:xfrm>
          <a:prstGeom prst="rect">
            <a:avLst/>
          </a:prstGeom>
          <a:ln w="38100">
            <a:solidFill>
              <a:srgbClr val="FFC000"/>
            </a:solidFill>
          </a:ln>
        </p:spPr>
      </p:pic>
      <p:pic>
        <p:nvPicPr>
          <p:cNvPr id="15" name="Picture 14"/>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9162542" y="4728989"/>
            <a:ext cx="2733584" cy="1537641"/>
          </a:xfrm>
          <a:prstGeom prst="rect">
            <a:avLst/>
          </a:prstGeom>
          <a:ln w="38100">
            <a:solidFill>
              <a:srgbClr val="FFC000"/>
            </a:solidFill>
          </a:ln>
        </p:spPr>
      </p:pic>
      <p:sp>
        <p:nvSpPr>
          <p:cNvPr id="17" name="TextBox 16">
            <a:extLst>
              <a:ext uri="{FF2B5EF4-FFF2-40B4-BE49-F238E27FC236}">
                <a16:creationId xmlns:a16="http://schemas.microsoft.com/office/drawing/2014/main" id="{D135C2FA-BBA1-444E-998E-5BC0AC30F62E}"/>
              </a:ext>
            </a:extLst>
          </p:cNvPr>
          <p:cNvSpPr txBox="1"/>
          <p:nvPr/>
        </p:nvSpPr>
        <p:spPr>
          <a:xfrm>
            <a:off x="7776726" y="1527134"/>
            <a:ext cx="1817371" cy="338554"/>
          </a:xfrm>
          <a:prstGeom prst="rect">
            <a:avLst/>
          </a:prstGeom>
          <a:solidFill>
            <a:schemeClr val="bg1"/>
          </a:solidFill>
          <a:ln w="38100">
            <a:solidFill>
              <a:srgbClr val="FFC000"/>
            </a:solidFill>
          </a:ln>
        </p:spPr>
        <p:txBody>
          <a:bodyPr wrap="square" rtlCol="0">
            <a:spAutoFit/>
          </a:bodyPr>
          <a:lstStyle/>
          <a:p>
            <a:pPr algn="ctr"/>
            <a:r>
              <a:rPr lang="en-GB" sz="1600" dirty="0"/>
              <a:t>Chanting in Kandy</a:t>
            </a:r>
          </a:p>
        </p:txBody>
      </p:sp>
      <p:sp>
        <p:nvSpPr>
          <p:cNvPr id="18" name="TextBox 17">
            <a:extLst>
              <a:ext uri="{FF2B5EF4-FFF2-40B4-BE49-F238E27FC236}">
                <a16:creationId xmlns:a16="http://schemas.microsoft.com/office/drawing/2014/main" id="{20E94EC6-A1DF-4CC1-9E80-BEFD7F365691}"/>
              </a:ext>
            </a:extLst>
          </p:cNvPr>
          <p:cNvSpPr txBox="1"/>
          <p:nvPr/>
        </p:nvSpPr>
        <p:spPr>
          <a:xfrm>
            <a:off x="3185675" y="1527134"/>
            <a:ext cx="1817371" cy="338554"/>
          </a:xfrm>
          <a:prstGeom prst="rect">
            <a:avLst/>
          </a:prstGeom>
          <a:solidFill>
            <a:schemeClr val="bg1"/>
          </a:solidFill>
          <a:ln w="38100">
            <a:solidFill>
              <a:srgbClr val="FFC000"/>
            </a:solidFill>
          </a:ln>
        </p:spPr>
        <p:txBody>
          <a:bodyPr wrap="square" rtlCol="0">
            <a:spAutoFit/>
          </a:bodyPr>
          <a:lstStyle/>
          <a:p>
            <a:pPr algn="ctr"/>
            <a:r>
              <a:rPr lang="en-GB" sz="1600" dirty="0"/>
              <a:t>Walking in Kandy</a:t>
            </a:r>
          </a:p>
        </p:txBody>
      </p:sp>
      <p:sp>
        <p:nvSpPr>
          <p:cNvPr id="21" name="TextBox 20">
            <a:extLst>
              <a:ext uri="{FF2B5EF4-FFF2-40B4-BE49-F238E27FC236}">
                <a16:creationId xmlns:a16="http://schemas.microsoft.com/office/drawing/2014/main" id="{3D9DA66C-2928-4DC5-80FA-88DA402F98D9}"/>
              </a:ext>
            </a:extLst>
          </p:cNvPr>
          <p:cNvSpPr txBox="1"/>
          <p:nvPr/>
        </p:nvSpPr>
        <p:spPr>
          <a:xfrm>
            <a:off x="9852052" y="4105169"/>
            <a:ext cx="1817371" cy="338554"/>
          </a:xfrm>
          <a:prstGeom prst="rect">
            <a:avLst/>
          </a:prstGeom>
          <a:solidFill>
            <a:schemeClr val="bg1"/>
          </a:solidFill>
          <a:ln w="38100">
            <a:solidFill>
              <a:srgbClr val="FFC000"/>
            </a:solidFill>
          </a:ln>
        </p:spPr>
        <p:txBody>
          <a:bodyPr wrap="square" rtlCol="0">
            <a:spAutoFit/>
          </a:bodyPr>
          <a:lstStyle/>
          <a:p>
            <a:pPr algn="ctr"/>
            <a:r>
              <a:rPr lang="en-GB" sz="1600" dirty="0"/>
              <a:t>Sri Lankan Train</a:t>
            </a:r>
          </a:p>
        </p:txBody>
      </p:sp>
    </p:spTree>
    <p:extLst>
      <p:ext uri="{BB962C8B-B14F-4D97-AF65-F5344CB8AC3E}">
        <p14:creationId xmlns:p14="http://schemas.microsoft.com/office/powerpoint/2010/main" val="2013136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5400000">
            <a:off x="2654531" y="-2654531"/>
            <a:ext cx="6882938" cy="12192000"/>
          </a:xfrm>
          <a:prstGeom prst="rect">
            <a:avLst/>
          </a:prstGeom>
        </p:spPr>
      </p:pic>
      <p:sp>
        <p:nvSpPr>
          <p:cNvPr id="5" name="TextBox 4"/>
          <p:cNvSpPr txBox="1"/>
          <p:nvPr/>
        </p:nvSpPr>
        <p:spPr>
          <a:xfrm>
            <a:off x="5223510" y="268620"/>
            <a:ext cx="1744980" cy="923330"/>
          </a:xfrm>
          <a:prstGeom prst="rect">
            <a:avLst/>
          </a:prstGeom>
          <a:solidFill>
            <a:schemeClr val="bg1"/>
          </a:solidFill>
          <a:ln w="38100">
            <a:solidFill>
              <a:srgbClr val="FFC000"/>
            </a:solidFill>
          </a:ln>
        </p:spPr>
        <p:txBody>
          <a:bodyPr wrap="square" rtlCol="0">
            <a:spAutoFit/>
          </a:bodyPr>
          <a:lstStyle/>
          <a:p>
            <a:pPr algn="ctr"/>
            <a:r>
              <a:rPr lang="en-GB" dirty="0"/>
              <a:t>Background for choosing Sri Lanka</a:t>
            </a:r>
          </a:p>
        </p:txBody>
      </p:sp>
      <p:pic>
        <p:nvPicPr>
          <p:cNvPr id="6" name="Picture 5"/>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590204" y="396541"/>
            <a:ext cx="2837410" cy="2128058"/>
          </a:xfrm>
          <a:prstGeom prst="rect">
            <a:avLst/>
          </a:prstGeom>
          <a:ln w="38100">
            <a:solidFill>
              <a:srgbClr val="FFC000"/>
            </a:solidFill>
          </a:ln>
        </p:spPr>
      </p:pic>
      <p:pic>
        <p:nvPicPr>
          <p:cNvPr id="7" name="Picture 6"/>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764386" y="396541"/>
            <a:ext cx="2849880" cy="2137410"/>
          </a:xfrm>
          <a:prstGeom prst="rect">
            <a:avLst/>
          </a:prstGeom>
          <a:ln w="38100">
            <a:solidFill>
              <a:srgbClr val="FFC000"/>
            </a:solidFill>
          </a:ln>
        </p:spPr>
      </p:pic>
      <p:sp>
        <p:nvSpPr>
          <p:cNvPr id="8" name="TextBox 7"/>
          <p:cNvSpPr txBox="1"/>
          <p:nvPr/>
        </p:nvSpPr>
        <p:spPr>
          <a:xfrm>
            <a:off x="5223510" y="1460570"/>
            <a:ext cx="1744980" cy="830997"/>
          </a:xfrm>
          <a:prstGeom prst="rect">
            <a:avLst/>
          </a:prstGeom>
          <a:solidFill>
            <a:schemeClr val="bg1"/>
          </a:solidFill>
          <a:ln w="38100">
            <a:solidFill>
              <a:srgbClr val="FFC000"/>
            </a:solidFill>
          </a:ln>
        </p:spPr>
        <p:txBody>
          <a:bodyPr wrap="square" rtlCol="0">
            <a:spAutoFit/>
          </a:bodyPr>
          <a:lstStyle/>
          <a:p>
            <a:pPr algn="ctr"/>
            <a:r>
              <a:rPr lang="en-GB" sz="1600" dirty="0"/>
              <a:t>A discovery around twenty years ago</a:t>
            </a:r>
          </a:p>
        </p:txBody>
      </p:sp>
      <p:sp>
        <p:nvSpPr>
          <p:cNvPr id="9" name="TextBox 8"/>
          <p:cNvSpPr txBox="1"/>
          <p:nvPr/>
        </p:nvSpPr>
        <p:spPr>
          <a:xfrm>
            <a:off x="5223510" y="6009485"/>
            <a:ext cx="1744980" cy="646331"/>
          </a:xfrm>
          <a:prstGeom prst="rect">
            <a:avLst/>
          </a:prstGeom>
          <a:solidFill>
            <a:schemeClr val="bg1"/>
          </a:solidFill>
          <a:ln w="38100">
            <a:solidFill>
              <a:srgbClr val="FFC000"/>
            </a:solidFill>
          </a:ln>
        </p:spPr>
        <p:txBody>
          <a:bodyPr wrap="square" rtlCol="0">
            <a:spAutoFit/>
          </a:bodyPr>
          <a:lstStyle/>
          <a:p>
            <a:pPr algn="ctr"/>
            <a:r>
              <a:rPr lang="en-GB" sz="900" dirty="0"/>
              <a:t>Photos taken by Caroline Malim 2019. Photos of the Nature magazine volume 379 published in 1996.</a:t>
            </a:r>
          </a:p>
        </p:txBody>
      </p:sp>
      <p:sp>
        <p:nvSpPr>
          <p:cNvPr id="10" name="TextBox 9"/>
          <p:cNvSpPr txBox="1"/>
          <p:nvPr/>
        </p:nvSpPr>
        <p:spPr>
          <a:xfrm>
            <a:off x="1136419" y="5130350"/>
            <a:ext cx="1744980" cy="369332"/>
          </a:xfrm>
          <a:prstGeom prst="rect">
            <a:avLst/>
          </a:prstGeom>
          <a:solidFill>
            <a:schemeClr val="bg1"/>
          </a:solidFill>
          <a:ln w="38100">
            <a:solidFill>
              <a:srgbClr val="FFC000"/>
            </a:solidFill>
          </a:ln>
        </p:spPr>
        <p:txBody>
          <a:bodyPr wrap="square" rtlCol="0">
            <a:spAutoFit/>
          </a:bodyPr>
          <a:lstStyle/>
          <a:p>
            <a:pPr algn="ctr"/>
            <a:r>
              <a:rPr lang="en-GB" dirty="0"/>
              <a:t>Of iron and steel</a:t>
            </a:r>
          </a:p>
        </p:txBody>
      </p:sp>
      <p:sp>
        <p:nvSpPr>
          <p:cNvPr id="11" name="TextBox 10"/>
          <p:cNvSpPr txBox="1"/>
          <p:nvPr/>
        </p:nvSpPr>
        <p:spPr>
          <a:xfrm>
            <a:off x="9375025" y="5128037"/>
            <a:ext cx="1744980" cy="646331"/>
          </a:xfrm>
          <a:prstGeom prst="rect">
            <a:avLst/>
          </a:prstGeom>
          <a:solidFill>
            <a:schemeClr val="bg1"/>
          </a:solidFill>
          <a:ln w="38100">
            <a:solidFill>
              <a:srgbClr val="FFC000"/>
            </a:solidFill>
          </a:ln>
        </p:spPr>
        <p:txBody>
          <a:bodyPr wrap="square" rtlCol="0">
            <a:spAutoFit/>
          </a:bodyPr>
          <a:lstStyle/>
          <a:p>
            <a:pPr algn="ctr"/>
            <a:r>
              <a:rPr lang="en-GB" dirty="0"/>
              <a:t>And family and friends</a:t>
            </a:r>
          </a:p>
        </p:txBody>
      </p:sp>
      <p:sp>
        <p:nvSpPr>
          <p:cNvPr id="12" name="TextBox 11"/>
          <p:cNvSpPr txBox="1"/>
          <p:nvPr/>
        </p:nvSpPr>
        <p:spPr>
          <a:xfrm>
            <a:off x="5223510" y="4663052"/>
            <a:ext cx="1744980" cy="369332"/>
          </a:xfrm>
          <a:prstGeom prst="rect">
            <a:avLst/>
          </a:prstGeom>
          <a:solidFill>
            <a:schemeClr val="bg1"/>
          </a:solidFill>
          <a:ln w="38100">
            <a:solidFill>
              <a:srgbClr val="FFC000"/>
            </a:solidFill>
          </a:ln>
        </p:spPr>
        <p:txBody>
          <a:bodyPr wrap="square" rtlCol="0">
            <a:spAutoFit/>
          </a:bodyPr>
          <a:lstStyle/>
          <a:p>
            <a:pPr algn="ctr"/>
            <a:r>
              <a:rPr lang="en-GB" dirty="0"/>
              <a:t>Sri Lanka</a:t>
            </a:r>
          </a:p>
        </p:txBody>
      </p:sp>
      <p:sp>
        <p:nvSpPr>
          <p:cNvPr id="13" name="TextBox 12"/>
          <p:cNvSpPr txBox="1"/>
          <p:nvPr/>
        </p:nvSpPr>
        <p:spPr>
          <a:xfrm>
            <a:off x="5223510" y="5316414"/>
            <a:ext cx="1744980" cy="369332"/>
          </a:xfrm>
          <a:prstGeom prst="rect">
            <a:avLst/>
          </a:prstGeom>
          <a:solidFill>
            <a:schemeClr val="bg1"/>
          </a:solidFill>
          <a:ln w="38100">
            <a:solidFill>
              <a:srgbClr val="FFC000"/>
            </a:solidFill>
          </a:ln>
        </p:spPr>
        <p:txBody>
          <a:bodyPr wrap="square" rtlCol="0">
            <a:spAutoFit/>
          </a:bodyPr>
          <a:lstStyle/>
          <a:p>
            <a:pPr algn="ctr"/>
            <a:r>
              <a:rPr lang="en-GB" dirty="0"/>
              <a:t>Gill </a:t>
            </a:r>
            <a:r>
              <a:rPr lang="en-GB" dirty="0" err="1"/>
              <a:t>Juleff</a:t>
            </a:r>
            <a:r>
              <a:rPr lang="en-GB" dirty="0"/>
              <a:t> </a:t>
            </a:r>
          </a:p>
        </p:txBody>
      </p:sp>
      <p:sp>
        <p:nvSpPr>
          <p:cNvPr id="14" name="TextBox 13"/>
          <p:cNvSpPr txBox="1"/>
          <p:nvPr/>
        </p:nvSpPr>
        <p:spPr>
          <a:xfrm>
            <a:off x="1130184" y="5638181"/>
            <a:ext cx="1744980" cy="461665"/>
          </a:xfrm>
          <a:prstGeom prst="rect">
            <a:avLst/>
          </a:prstGeom>
          <a:solidFill>
            <a:schemeClr val="bg1"/>
          </a:solidFill>
          <a:ln w="38100">
            <a:solidFill>
              <a:srgbClr val="FFC000"/>
            </a:solidFill>
          </a:ln>
        </p:spPr>
        <p:txBody>
          <a:bodyPr wrap="square" rtlCol="0">
            <a:spAutoFit/>
          </a:bodyPr>
          <a:lstStyle/>
          <a:p>
            <a:pPr algn="ctr"/>
            <a:r>
              <a:rPr lang="en-GB" sz="1200" dirty="0"/>
              <a:t>Historical Metallurgy Vol 3 Part 2 for 2009</a:t>
            </a:r>
          </a:p>
        </p:txBody>
      </p:sp>
      <p:sp>
        <p:nvSpPr>
          <p:cNvPr id="15" name="TextBox 14"/>
          <p:cNvSpPr txBox="1"/>
          <p:nvPr/>
        </p:nvSpPr>
        <p:spPr>
          <a:xfrm>
            <a:off x="9375025" y="5891021"/>
            <a:ext cx="1744980" cy="830997"/>
          </a:xfrm>
          <a:prstGeom prst="rect">
            <a:avLst/>
          </a:prstGeom>
          <a:solidFill>
            <a:schemeClr val="bg1"/>
          </a:solidFill>
          <a:ln w="38100">
            <a:solidFill>
              <a:srgbClr val="FFC000"/>
            </a:solidFill>
          </a:ln>
        </p:spPr>
        <p:txBody>
          <a:bodyPr wrap="square" rtlCol="0">
            <a:spAutoFit/>
          </a:bodyPr>
          <a:lstStyle/>
          <a:p>
            <a:pPr algn="ctr"/>
            <a:r>
              <a:rPr lang="en-GB" sz="1200" dirty="0"/>
              <a:t>Early Iron and steel in Sri Lanka a study of the </a:t>
            </a:r>
            <a:r>
              <a:rPr lang="en-GB" sz="1200" dirty="0" err="1"/>
              <a:t>Samanalawewa</a:t>
            </a:r>
            <a:r>
              <a:rPr lang="en-GB" sz="1200" dirty="0"/>
              <a:t> area by Gillian </a:t>
            </a:r>
            <a:r>
              <a:rPr lang="en-GB" sz="1200" dirty="0" err="1"/>
              <a:t>Juleff</a:t>
            </a:r>
            <a:endParaRPr lang="en-GB" sz="1200" dirty="0"/>
          </a:p>
        </p:txBody>
      </p:sp>
    </p:spTree>
    <p:extLst>
      <p:ext uri="{BB962C8B-B14F-4D97-AF65-F5344CB8AC3E}">
        <p14:creationId xmlns:p14="http://schemas.microsoft.com/office/powerpoint/2010/main" val="584286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5509691" y="172053"/>
            <a:ext cx="1172617" cy="369332"/>
          </a:xfrm>
          <a:prstGeom prst="rect">
            <a:avLst/>
          </a:prstGeom>
          <a:solidFill>
            <a:schemeClr val="bg1"/>
          </a:solidFill>
          <a:ln w="38100">
            <a:solidFill>
              <a:srgbClr val="FFC000"/>
            </a:solidFill>
          </a:ln>
        </p:spPr>
        <p:txBody>
          <a:bodyPr wrap="square" rtlCol="0">
            <a:spAutoFit/>
          </a:bodyPr>
          <a:lstStyle/>
          <a:p>
            <a:pPr algn="ctr"/>
            <a:r>
              <a:rPr lang="en-GB" dirty="0"/>
              <a:t>Literature</a:t>
            </a:r>
          </a:p>
        </p:txBody>
      </p:sp>
      <p:sp>
        <p:nvSpPr>
          <p:cNvPr id="4" name="Rectangle 3"/>
          <p:cNvSpPr/>
          <p:nvPr/>
        </p:nvSpPr>
        <p:spPr>
          <a:xfrm>
            <a:off x="586308" y="735084"/>
            <a:ext cx="6096000" cy="344069"/>
          </a:xfrm>
          <a:prstGeom prst="rect">
            <a:avLst/>
          </a:prstGeom>
          <a:solidFill>
            <a:schemeClr val="bg1"/>
          </a:solidFill>
          <a:ln w="38100">
            <a:solidFill>
              <a:srgbClr val="FFC000"/>
            </a:solidFill>
          </a:ln>
        </p:spPr>
        <p:txBody>
          <a:bodyPr>
            <a:spAutoFit/>
          </a:bodyPr>
          <a:lstStyle/>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Silva K.M. 2005. </a:t>
            </a:r>
            <a:r>
              <a:rPr lang="en-GB" sz="1600" i="1" dirty="0">
                <a:latin typeface="Calibri" panose="020F0502020204030204" pitchFamily="34" charset="0"/>
                <a:ea typeface="Calibri" panose="020F0502020204030204" pitchFamily="34" charset="0"/>
                <a:cs typeface="Times New Roman" panose="02020603050405020304" pitchFamily="18" charset="0"/>
              </a:rPr>
              <a:t>A History of Sri Lanka</a:t>
            </a:r>
            <a:r>
              <a:rPr lang="en-GB" sz="1600" dirty="0">
                <a:latin typeface="Calibri" panose="020F0502020204030204" pitchFamily="34" charset="0"/>
                <a:ea typeface="Calibri" panose="020F0502020204030204" pitchFamily="34" charset="0"/>
                <a:cs typeface="Times New Roman" panose="02020603050405020304" pitchFamily="18" charset="0"/>
              </a:rPr>
              <a:t>. India. </a:t>
            </a:r>
            <a:r>
              <a:rPr lang="en-GB" sz="1600" dirty="0" err="1">
                <a:latin typeface="Calibri" panose="020F0502020204030204" pitchFamily="34" charset="0"/>
                <a:ea typeface="Calibri" panose="020F0502020204030204" pitchFamily="34" charset="0"/>
                <a:cs typeface="Times New Roman" panose="02020603050405020304" pitchFamily="18" charset="0"/>
              </a:rPr>
              <a:t>Vijitha</a:t>
            </a:r>
            <a:r>
              <a:rPr lang="en-GB" sz="1600" dirty="0">
                <a:latin typeface="Calibri" panose="020F0502020204030204" pitchFamily="34" charset="0"/>
                <a:ea typeface="Calibri" panose="020F0502020204030204" pitchFamily="34" charset="0"/>
                <a:cs typeface="Times New Roman" panose="02020603050405020304" pitchFamily="18" charset="0"/>
              </a:rPr>
              <a:t> </a:t>
            </a:r>
            <a:r>
              <a:rPr lang="en-GB" sz="1600" dirty="0" err="1">
                <a:latin typeface="Calibri" panose="020F0502020204030204" pitchFamily="34" charset="0"/>
                <a:ea typeface="Calibri" panose="020F0502020204030204" pitchFamily="34" charset="0"/>
                <a:cs typeface="Times New Roman" panose="02020603050405020304" pitchFamily="18" charset="0"/>
              </a:rPr>
              <a:t>yapa</a:t>
            </a:r>
            <a:r>
              <a:rPr lang="en-GB" sz="1600" dirty="0">
                <a:latin typeface="Calibri" panose="020F0502020204030204" pitchFamily="34" charset="0"/>
                <a:ea typeface="Calibri" panose="020F0502020204030204" pitchFamily="34" charset="0"/>
                <a:cs typeface="Times New Roman" panose="02020603050405020304" pitchFamily="18" charset="0"/>
              </a:rPr>
              <a:t> publications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586303" y="1223248"/>
            <a:ext cx="7958051" cy="607539"/>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err="1">
                <a:latin typeface="Calibri" panose="020F0502020204030204" pitchFamily="34" charset="0"/>
                <a:ea typeface="Calibri" panose="020F0502020204030204" pitchFamily="34" charset="0"/>
                <a:cs typeface="Times New Roman" panose="02020603050405020304" pitchFamily="18" charset="0"/>
              </a:rPr>
              <a:t>Gunaratne</a:t>
            </a:r>
            <a:r>
              <a:rPr lang="en-GB" sz="1600" dirty="0">
                <a:latin typeface="Calibri" panose="020F0502020204030204" pitchFamily="34" charset="0"/>
                <a:ea typeface="Calibri" panose="020F0502020204030204" pitchFamily="34" charset="0"/>
                <a:cs typeface="Times New Roman" panose="02020603050405020304" pitchFamily="18" charset="0"/>
              </a:rPr>
              <a:t> H. 2017. </a:t>
            </a:r>
            <a:r>
              <a:rPr lang="en-GB" sz="1600" i="1" dirty="0">
                <a:latin typeface="Calibri" panose="020F0502020204030204" pitchFamily="34" charset="0"/>
                <a:ea typeface="Calibri" panose="020F0502020204030204" pitchFamily="34" charset="0"/>
                <a:cs typeface="Times New Roman" panose="02020603050405020304" pitchFamily="18" charset="0"/>
              </a:rPr>
              <a:t>God’s Secret Agent: A battle against dark forces</a:t>
            </a:r>
            <a:r>
              <a:rPr lang="en-GB" sz="1600" dirty="0">
                <a:latin typeface="Calibri" panose="020F0502020204030204" pitchFamily="34" charset="0"/>
                <a:ea typeface="Calibri" panose="020F0502020204030204" pitchFamily="34" charset="0"/>
                <a:cs typeface="Times New Roman" panose="02020603050405020304" pitchFamily="18" charset="0"/>
              </a:rPr>
              <a:t>. Sri Serendipity publishing house.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586302" y="2002202"/>
            <a:ext cx="7958051" cy="35580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err="1">
                <a:latin typeface="Calibri" panose="020F0502020204030204" pitchFamily="34" charset="0"/>
                <a:ea typeface="Calibri" panose="020F0502020204030204" pitchFamily="34" charset="0"/>
                <a:cs typeface="Times New Roman" panose="02020603050405020304" pitchFamily="18" charset="0"/>
              </a:rPr>
              <a:t>Kottegoda</a:t>
            </a:r>
            <a:r>
              <a:rPr lang="en-GB" sz="1600" dirty="0">
                <a:latin typeface="Calibri" panose="020F0502020204030204" pitchFamily="34" charset="0"/>
                <a:ea typeface="Calibri" panose="020F0502020204030204" pitchFamily="34" charset="0"/>
                <a:cs typeface="Times New Roman" panose="02020603050405020304" pitchFamily="18" charset="0"/>
              </a:rPr>
              <a:t> J. 2018. </a:t>
            </a:r>
            <a:r>
              <a:rPr lang="en-GB" sz="1600" i="1" dirty="0">
                <a:latin typeface="Calibri" panose="020F0502020204030204" pitchFamily="34" charset="0"/>
                <a:ea typeface="Calibri" panose="020F0502020204030204" pitchFamily="34" charset="0"/>
                <a:cs typeface="Times New Roman" panose="02020603050405020304" pitchFamily="18" charset="0"/>
              </a:rPr>
              <a:t>Literature of the Curative rituals in Southern Sri Lanka</a:t>
            </a:r>
            <a:r>
              <a:rPr lang="en-GB" sz="1600" dirty="0">
                <a:latin typeface="Calibri" panose="020F0502020204030204" pitchFamily="34" charset="0"/>
                <a:ea typeface="Calibri" panose="020F0502020204030204" pitchFamily="34" charset="0"/>
                <a:cs typeface="Times New Roman" panose="02020603050405020304" pitchFamily="18" charset="0"/>
              </a:rPr>
              <a:t>. J.K. Publications.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p:cNvSpPr/>
          <p:nvPr/>
        </p:nvSpPr>
        <p:spPr>
          <a:xfrm>
            <a:off x="586301" y="2469180"/>
            <a:ext cx="7958051" cy="619272"/>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Hussein A. 2013. </a:t>
            </a:r>
            <a:r>
              <a:rPr lang="en-GB" sz="1600" i="1" dirty="0">
                <a:latin typeface="Calibri" panose="020F0502020204030204" pitchFamily="34" charset="0"/>
                <a:ea typeface="Calibri" panose="020F0502020204030204" pitchFamily="34" charset="0"/>
                <a:cs typeface="Times New Roman" panose="02020603050405020304" pitchFamily="18" charset="0"/>
              </a:rPr>
              <a:t>Caste in Sri Lanka: From ancient times to the present day</a:t>
            </a:r>
            <a:r>
              <a:rPr lang="en-GB" sz="1600" dirty="0">
                <a:latin typeface="Calibri" panose="020F0502020204030204" pitchFamily="34" charset="0"/>
                <a:ea typeface="Calibri" panose="020F0502020204030204" pitchFamily="34" charset="0"/>
                <a:cs typeface="Times New Roman" panose="02020603050405020304" pitchFamily="18" charset="0"/>
              </a:rPr>
              <a:t>. Neptune Publications LTD.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p:cNvSpPr/>
          <p:nvPr/>
        </p:nvSpPr>
        <p:spPr>
          <a:xfrm>
            <a:off x="586300" y="3226664"/>
            <a:ext cx="7958051" cy="619272"/>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Krishna S. 2009. </a:t>
            </a:r>
            <a:r>
              <a:rPr lang="en-GB" sz="1600" i="1" dirty="0">
                <a:effectLst/>
                <a:latin typeface="Calibri" panose="020F0502020204030204" pitchFamily="34" charset="0"/>
                <a:ea typeface="Calibri" panose="020F0502020204030204" pitchFamily="34" charset="0"/>
                <a:cs typeface="Times New Roman" panose="02020603050405020304" pitchFamily="18" charset="0"/>
              </a:rPr>
              <a:t>Globalization and </a:t>
            </a:r>
            <a:r>
              <a:rPr lang="en-GB" sz="1600" i="1" dirty="0" err="1">
                <a:effectLst/>
                <a:latin typeface="Calibri" panose="020F0502020204030204" pitchFamily="34" charset="0"/>
                <a:ea typeface="Calibri" panose="020F0502020204030204" pitchFamily="34" charset="0"/>
                <a:cs typeface="Times New Roman" panose="02020603050405020304" pitchFamily="18" charset="0"/>
              </a:rPr>
              <a:t>Postcolonialism</a:t>
            </a:r>
            <a:r>
              <a:rPr lang="en-GB" sz="1600" i="1" dirty="0">
                <a:effectLst/>
                <a:latin typeface="Calibri" panose="020F0502020204030204" pitchFamily="34" charset="0"/>
                <a:ea typeface="Calibri" panose="020F0502020204030204" pitchFamily="34" charset="0"/>
                <a:cs typeface="Times New Roman" panose="02020603050405020304" pitchFamily="18" charset="0"/>
              </a:rPr>
              <a:t>: Hegemony and Resistance in the Twenty- first century</a:t>
            </a:r>
            <a:r>
              <a:rPr lang="en-GB" sz="1600" dirty="0">
                <a:latin typeface="Calibri" panose="020F0502020204030204" pitchFamily="34" charset="0"/>
                <a:ea typeface="Calibri" panose="020F0502020204030204" pitchFamily="34" charset="0"/>
                <a:cs typeface="Times New Roman" panose="02020603050405020304" pitchFamily="18" charset="0"/>
              </a:rPr>
              <a:t>.</a:t>
            </a:r>
            <a:r>
              <a:rPr lang="en-GB" sz="1600" dirty="0">
                <a:effectLst/>
                <a:latin typeface="Calibri" panose="020F0502020204030204" pitchFamily="34" charset="0"/>
                <a:ea typeface="Calibri" panose="020F0502020204030204" pitchFamily="34" charset="0"/>
                <a:cs typeface="Times New Roman" panose="02020603050405020304" pitchFamily="18" charset="0"/>
              </a:rPr>
              <a:t> Lanham MD: Rowan and Littlefield</a:t>
            </a:r>
          </a:p>
        </p:txBody>
      </p:sp>
      <p:sp>
        <p:nvSpPr>
          <p:cNvPr id="9" name="Rectangle 8"/>
          <p:cNvSpPr/>
          <p:nvPr/>
        </p:nvSpPr>
        <p:spPr>
          <a:xfrm>
            <a:off x="586300" y="4107518"/>
            <a:ext cx="7958051" cy="344069"/>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err="1">
                <a:effectLst/>
                <a:latin typeface="Calibri" panose="020F0502020204030204" pitchFamily="34" charset="0"/>
                <a:ea typeface="Calibri" panose="020F0502020204030204" pitchFamily="34" charset="0"/>
                <a:cs typeface="Times New Roman" panose="02020603050405020304" pitchFamily="18" charset="0"/>
              </a:rPr>
              <a:t>Nisbet</a:t>
            </a:r>
            <a:r>
              <a:rPr lang="en-GB" sz="1600" dirty="0">
                <a:effectLst/>
                <a:latin typeface="Calibri" panose="020F0502020204030204" pitchFamily="34" charset="0"/>
                <a:ea typeface="Calibri" panose="020F0502020204030204" pitchFamily="34" charset="0"/>
                <a:cs typeface="Times New Roman" panose="02020603050405020304" pitchFamily="18" charset="0"/>
              </a:rPr>
              <a:t> R A. 1975. </a:t>
            </a:r>
            <a:r>
              <a:rPr lang="en-GB" sz="1600" i="1" dirty="0">
                <a:effectLst/>
                <a:latin typeface="Calibri" panose="020F0502020204030204" pitchFamily="34" charset="0"/>
                <a:ea typeface="Calibri" panose="020F0502020204030204" pitchFamily="34" charset="0"/>
                <a:cs typeface="Times New Roman" panose="02020603050405020304" pitchFamily="18" charset="0"/>
              </a:rPr>
              <a:t>The Sociology of Emile Durkheim. </a:t>
            </a:r>
            <a:r>
              <a:rPr lang="en-GB" sz="1600" dirty="0">
                <a:effectLst/>
                <a:latin typeface="Calibri" panose="020F0502020204030204" pitchFamily="34" charset="0"/>
                <a:ea typeface="Calibri" panose="020F0502020204030204" pitchFamily="34" charset="0"/>
                <a:cs typeface="Times New Roman" panose="02020603050405020304" pitchFamily="18" charset="0"/>
              </a:rPr>
              <a:t>London. Heinemann</a:t>
            </a:r>
          </a:p>
        </p:txBody>
      </p:sp>
      <p:sp>
        <p:nvSpPr>
          <p:cNvPr id="10" name="Rectangle 9"/>
          <p:cNvSpPr/>
          <p:nvPr/>
        </p:nvSpPr>
        <p:spPr>
          <a:xfrm>
            <a:off x="586300" y="4667389"/>
            <a:ext cx="7958047" cy="619272"/>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err="1">
                <a:latin typeface="Calibri" panose="020F0502020204030204" pitchFamily="34" charset="0"/>
                <a:ea typeface="Calibri" panose="020F0502020204030204" pitchFamily="34" charset="0"/>
                <a:cs typeface="Times New Roman" panose="02020603050405020304" pitchFamily="18" charset="0"/>
              </a:rPr>
              <a:t>Ingold</a:t>
            </a:r>
            <a:r>
              <a:rPr lang="en-GB" sz="1600" dirty="0">
                <a:latin typeface="Calibri" panose="020F0502020204030204" pitchFamily="34" charset="0"/>
                <a:ea typeface="Calibri" panose="020F0502020204030204" pitchFamily="34" charset="0"/>
                <a:cs typeface="Times New Roman" panose="02020603050405020304" pitchFamily="18" charset="0"/>
              </a:rPr>
              <a:t> T. 1997. </a:t>
            </a:r>
            <a:r>
              <a:rPr lang="en-GB" sz="1600" i="1" dirty="0">
                <a:latin typeface="Calibri" panose="020F0502020204030204" pitchFamily="34" charset="0"/>
                <a:ea typeface="Calibri" panose="020F0502020204030204" pitchFamily="34" charset="0"/>
                <a:cs typeface="Times New Roman" panose="02020603050405020304" pitchFamily="18" charset="0"/>
              </a:rPr>
              <a:t>Companion </a:t>
            </a:r>
            <a:r>
              <a:rPr lang="en-GB" sz="1600" i="1" dirty="0" err="1">
                <a:latin typeface="Calibri" panose="020F0502020204030204" pitchFamily="34" charset="0"/>
                <a:ea typeface="Calibri" panose="020F0502020204030204" pitchFamily="34" charset="0"/>
                <a:cs typeface="Times New Roman" panose="02020603050405020304" pitchFamily="18" charset="0"/>
              </a:rPr>
              <a:t>Encyclopedia</a:t>
            </a:r>
            <a:r>
              <a:rPr lang="en-GB" sz="1600" i="1" dirty="0">
                <a:latin typeface="Calibri" panose="020F0502020204030204" pitchFamily="34" charset="0"/>
                <a:ea typeface="Calibri" panose="020F0502020204030204" pitchFamily="34" charset="0"/>
                <a:cs typeface="Times New Roman" panose="02020603050405020304" pitchFamily="18" charset="0"/>
              </a:rPr>
              <a:t> of Anthropology Humanity, Culture and Social life</a:t>
            </a:r>
            <a:r>
              <a:rPr lang="en-GB" sz="1600" dirty="0">
                <a:latin typeface="Calibri" panose="020F0502020204030204" pitchFamily="34" charset="0"/>
                <a:ea typeface="Calibri" panose="020F0502020204030204" pitchFamily="34" charset="0"/>
                <a:cs typeface="Times New Roman" panose="02020603050405020304" pitchFamily="18" charset="0"/>
              </a:rPr>
              <a:t>. London &amp; New York. Routledge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586300" y="5470654"/>
            <a:ext cx="7958047" cy="35580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Bush B. 2006. </a:t>
            </a:r>
            <a:r>
              <a:rPr lang="en-GB" sz="1600" i="1" dirty="0">
                <a:latin typeface="Calibri" panose="020F0502020204030204" pitchFamily="34" charset="0"/>
                <a:ea typeface="Calibri" panose="020F0502020204030204" pitchFamily="34" charset="0"/>
                <a:cs typeface="Times New Roman" panose="02020603050405020304" pitchFamily="18" charset="0"/>
              </a:rPr>
              <a:t>Imperialism and </a:t>
            </a:r>
            <a:r>
              <a:rPr lang="en-GB" sz="1600" i="1" dirty="0" err="1">
                <a:latin typeface="Calibri" panose="020F0502020204030204" pitchFamily="34" charset="0"/>
                <a:ea typeface="Calibri" panose="020F0502020204030204" pitchFamily="34" charset="0"/>
                <a:cs typeface="Times New Roman" panose="02020603050405020304" pitchFamily="18" charset="0"/>
              </a:rPr>
              <a:t>Postcolonialism</a:t>
            </a:r>
            <a:r>
              <a:rPr lang="en-GB" sz="1600" dirty="0">
                <a:latin typeface="Calibri" panose="020F0502020204030204" pitchFamily="34" charset="0"/>
                <a:ea typeface="Calibri" panose="020F0502020204030204" pitchFamily="34" charset="0"/>
                <a:cs typeface="Times New Roman" panose="02020603050405020304" pitchFamily="18" charset="0"/>
              </a:rPr>
              <a:t>. Croydon. Pearson Longman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586300" y="6137214"/>
            <a:ext cx="5494713" cy="35580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Bourdieu P. 1979. </a:t>
            </a:r>
            <a:r>
              <a:rPr lang="en-GB" sz="1600" i="1" dirty="0">
                <a:effectLst/>
                <a:latin typeface="Calibri" panose="020F0502020204030204" pitchFamily="34" charset="0"/>
                <a:ea typeface="Calibri" panose="020F0502020204030204" pitchFamily="34" charset="0"/>
                <a:cs typeface="Times New Roman" panose="02020603050405020304" pitchFamily="18" charset="0"/>
              </a:rPr>
              <a:t>Distinction</a:t>
            </a:r>
            <a:r>
              <a:rPr lang="en-GB" sz="1600" dirty="0">
                <a:effectLst/>
                <a:latin typeface="Calibri" panose="020F0502020204030204" pitchFamily="34" charset="0"/>
                <a:ea typeface="Calibri" panose="020F0502020204030204" pitchFamily="34" charset="0"/>
                <a:cs typeface="Times New Roman" panose="02020603050405020304" pitchFamily="18" charset="0"/>
              </a:rPr>
              <a:t>. London. Routledge &amp; Richard Nice </a:t>
            </a:r>
          </a:p>
        </p:txBody>
      </p:sp>
      <p:sp>
        <p:nvSpPr>
          <p:cNvPr id="13" name="Rectangle 12">
            <a:extLst>
              <a:ext uri="{FF2B5EF4-FFF2-40B4-BE49-F238E27FC236}">
                <a16:creationId xmlns:a16="http://schemas.microsoft.com/office/drawing/2014/main" id="{7E82869B-0F8D-4F19-8DEA-3FE2AC99FF96}"/>
              </a:ext>
            </a:extLst>
          </p:cNvPr>
          <p:cNvSpPr/>
          <p:nvPr/>
        </p:nvSpPr>
        <p:spPr>
          <a:xfrm>
            <a:off x="8702040" y="735084"/>
            <a:ext cx="3048000" cy="1134478"/>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600" dirty="0">
                <a:latin typeface="Calibri" panose="020F0502020204030204" pitchFamily="34" charset="0"/>
                <a:ea typeface="Calibri" panose="020F0502020204030204" pitchFamily="34" charset="0"/>
                <a:cs typeface="Times New Roman" panose="02020603050405020304" pitchFamily="18" charset="0"/>
              </a:rPr>
              <a:t>Fathy H. 1976. </a:t>
            </a:r>
            <a:r>
              <a:rPr lang="en-GB" sz="1600" i="1" dirty="0">
                <a:latin typeface="Calibri" panose="020F0502020204030204" pitchFamily="34" charset="0"/>
                <a:ea typeface="Calibri" panose="020F0502020204030204" pitchFamily="34" charset="0"/>
                <a:cs typeface="Times New Roman" panose="02020603050405020304" pitchFamily="18" charset="0"/>
              </a:rPr>
              <a:t>Architecture for the poor: An experiment in rural Egypt</a:t>
            </a:r>
            <a:r>
              <a:rPr lang="en-GB" sz="1600" dirty="0">
                <a:latin typeface="Calibri" panose="020F0502020204030204" pitchFamily="34" charset="0"/>
                <a:ea typeface="Calibri" panose="020F0502020204030204" pitchFamily="34" charset="0"/>
                <a:cs typeface="Times New Roman" panose="02020603050405020304" pitchFamily="18" charset="0"/>
              </a:rPr>
              <a:t>. Chicago &amp; London. The university of Chicago press.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7430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5654386" y="327802"/>
            <a:ext cx="883228" cy="400110"/>
          </a:xfrm>
          <a:prstGeom prst="rect">
            <a:avLst/>
          </a:prstGeom>
          <a:solidFill>
            <a:schemeClr val="bg1"/>
          </a:solidFill>
          <a:ln w="38100">
            <a:solidFill>
              <a:srgbClr val="FFC000"/>
            </a:solidFill>
          </a:ln>
        </p:spPr>
        <p:txBody>
          <a:bodyPr wrap="square" rtlCol="0">
            <a:spAutoFit/>
          </a:bodyPr>
          <a:lstStyle/>
          <a:p>
            <a:pPr algn="ctr"/>
            <a:r>
              <a:rPr lang="en-GB" sz="2000" dirty="0"/>
              <a:t>Data</a:t>
            </a:r>
          </a:p>
        </p:txBody>
      </p:sp>
      <p:graphicFrame>
        <p:nvGraphicFramePr>
          <p:cNvPr id="4" name="Object 3"/>
          <p:cNvGraphicFramePr>
            <a:graphicFrameLocks noChangeAspect="1"/>
          </p:cNvGraphicFramePr>
          <p:nvPr>
            <p:extLst>
              <p:ext uri="{D42A27DB-BD31-4B8C-83A1-F6EECF244321}">
                <p14:modId xmlns:p14="http://schemas.microsoft.com/office/powerpoint/2010/main" val="31468545"/>
              </p:ext>
            </p:extLst>
          </p:nvPr>
        </p:nvGraphicFramePr>
        <p:xfrm>
          <a:off x="8815922" y="152214"/>
          <a:ext cx="3167150" cy="4724422"/>
        </p:xfrm>
        <a:graphic>
          <a:graphicData uri="http://schemas.openxmlformats.org/presentationml/2006/ole">
            <mc:AlternateContent xmlns:mc="http://schemas.openxmlformats.org/markup-compatibility/2006">
              <mc:Choice xmlns:v="urn:schemas-microsoft-com:vml" Requires="v">
                <p:oleObj spid="_x0000_s2093" name="Document" r:id="rId5" imgW="5730132" imgH="8550107" progId="Word.Document.12">
                  <p:embed/>
                </p:oleObj>
              </mc:Choice>
              <mc:Fallback>
                <p:oleObj name="Document" r:id="rId5" imgW="5730132" imgH="8550107" progId="Word.Document.12">
                  <p:embed/>
                  <p:pic>
                    <p:nvPicPr>
                      <p:cNvPr id="10" name="Object 9"/>
                      <p:cNvPicPr/>
                      <p:nvPr/>
                    </p:nvPicPr>
                    <p:blipFill>
                      <a:blip r:embed="rId6"/>
                      <a:stretch>
                        <a:fillRect/>
                      </a:stretch>
                    </p:blipFill>
                    <p:spPr>
                      <a:xfrm>
                        <a:off x="8815922" y="152214"/>
                        <a:ext cx="3167150" cy="4724422"/>
                      </a:xfrm>
                      <a:prstGeom prst="rect">
                        <a:avLst/>
                      </a:prstGeom>
                      <a:solidFill>
                        <a:schemeClr val="bg1"/>
                      </a:solidFill>
                      <a:ln w="38100">
                        <a:solidFill>
                          <a:srgbClr val="FFC000"/>
                        </a:solidFill>
                      </a:ln>
                    </p:spPr>
                  </p:pic>
                </p:oleObj>
              </mc:Fallback>
            </mc:AlternateContent>
          </a:graphicData>
        </a:graphic>
      </p:graphicFrame>
      <p:sp>
        <p:nvSpPr>
          <p:cNvPr id="5" name="TextBox 4"/>
          <p:cNvSpPr txBox="1"/>
          <p:nvPr/>
        </p:nvSpPr>
        <p:spPr>
          <a:xfrm>
            <a:off x="5223510" y="887997"/>
            <a:ext cx="1744980" cy="738664"/>
          </a:xfrm>
          <a:prstGeom prst="rect">
            <a:avLst/>
          </a:prstGeom>
          <a:solidFill>
            <a:schemeClr val="bg1"/>
          </a:solidFill>
          <a:ln w="38100">
            <a:solidFill>
              <a:srgbClr val="FFC000"/>
            </a:solidFill>
          </a:ln>
        </p:spPr>
        <p:txBody>
          <a:bodyPr wrap="square" rtlCol="0">
            <a:spAutoFit/>
          </a:bodyPr>
          <a:lstStyle/>
          <a:p>
            <a:pPr algn="ctr"/>
            <a:r>
              <a:rPr lang="en-GB" sz="1400" dirty="0"/>
              <a:t>Discussions and Observations. Cultural aspects</a:t>
            </a:r>
          </a:p>
        </p:txBody>
      </p:sp>
      <p:sp>
        <p:nvSpPr>
          <p:cNvPr id="6" name="TextBox 5"/>
          <p:cNvSpPr txBox="1"/>
          <p:nvPr/>
        </p:nvSpPr>
        <p:spPr>
          <a:xfrm>
            <a:off x="5235357" y="1786747"/>
            <a:ext cx="1744980" cy="307777"/>
          </a:xfrm>
          <a:prstGeom prst="rect">
            <a:avLst/>
          </a:prstGeom>
          <a:solidFill>
            <a:schemeClr val="bg1"/>
          </a:solidFill>
          <a:ln w="38100">
            <a:solidFill>
              <a:srgbClr val="FFC000"/>
            </a:solidFill>
          </a:ln>
        </p:spPr>
        <p:txBody>
          <a:bodyPr wrap="square" rtlCol="0">
            <a:spAutoFit/>
          </a:bodyPr>
          <a:lstStyle/>
          <a:p>
            <a:pPr algn="ctr"/>
            <a:r>
              <a:rPr lang="en-GB" sz="1400" dirty="0" err="1"/>
              <a:t>Karunasena</a:t>
            </a:r>
            <a:endParaRPr lang="en-GB" sz="1400" dirty="0"/>
          </a:p>
        </p:txBody>
      </p:sp>
      <p:sp>
        <p:nvSpPr>
          <p:cNvPr id="7" name="TextBox 6"/>
          <p:cNvSpPr txBox="1"/>
          <p:nvPr/>
        </p:nvSpPr>
        <p:spPr>
          <a:xfrm>
            <a:off x="6718674" y="3105631"/>
            <a:ext cx="1744980" cy="307777"/>
          </a:xfrm>
          <a:prstGeom prst="rect">
            <a:avLst/>
          </a:prstGeom>
          <a:solidFill>
            <a:schemeClr val="bg1"/>
          </a:solidFill>
          <a:ln w="38100">
            <a:solidFill>
              <a:srgbClr val="FFC000"/>
            </a:solidFill>
          </a:ln>
        </p:spPr>
        <p:txBody>
          <a:bodyPr wrap="square" rtlCol="0">
            <a:spAutoFit/>
          </a:bodyPr>
          <a:lstStyle/>
          <a:p>
            <a:pPr algn="ctr"/>
            <a:r>
              <a:rPr lang="en-GB" sz="1400" dirty="0" err="1"/>
              <a:t>Grama</a:t>
            </a:r>
            <a:r>
              <a:rPr lang="en-GB" sz="1400" dirty="0"/>
              <a:t> </a:t>
            </a:r>
            <a:r>
              <a:rPr lang="en-GB" sz="1400" dirty="0" err="1"/>
              <a:t>Niladhari</a:t>
            </a:r>
            <a:endParaRPr lang="en-GB" sz="1400" dirty="0"/>
          </a:p>
        </p:txBody>
      </p:sp>
      <p:pic>
        <p:nvPicPr>
          <p:cNvPr id="8" name="Picture 7"/>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5654386" y="2254610"/>
            <a:ext cx="898525" cy="2385294"/>
          </a:xfrm>
          <a:prstGeom prst="rect">
            <a:avLst/>
          </a:prstGeom>
          <a:ln w="38100">
            <a:solidFill>
              <a:srgbClr val="FFC000"/>
            </a:solidFill>
          </a:ln>
        </p:spPr>
      </p:pic>
      <p:sp>
        <p:nvSpPr>
          <p:cNvPr id="9" name="TextBox 8"/>
          <p:cNvSpPr txBox="1"/>
          <p:nvPr/>
        </p:nvSpPr>
        <p:spPr>
          <a:xfrm>
            <a:off x="5223510" y="4835543"/>
            <a:ext cx="1744980" cy="369332"/>
          </a:xfrm>
          <a:prstGeom prst="rect">
            <a:avLst/>
          </a:prstGeom>
          <a:solidFill>
            <a:schemeClr val="bg1"/>
          </a:solidFill>
          <a:ln w="38100">
            <a:solidFill>
              <a:srgbClr val="FFC000"/>
            </a:solidFill>
          </a:ln>
        </p:spPr>
        <p:txBody>
          <a:bodyPr wrap="square" rtlCol="0">
            <a:spAutoFit/>
          </a:bodyPr>
          <a:lstStyle/>
          <a:p>
            <a:pPr algn="ctr"/>
            <a:r>
              <a:rPr lang="en-GB" sz="900" dirty="0" err="1"/>
              <a:t>Karunasena</a:t>
            </a:r>
            <a:r>
              <a:rPr lang="en-GB" sz="900" dirty="0"/>
              <a:t>. Photo Copyrighted: Hugo Malim 2018</a:t>
            </a:r>
          </a:p>
        </p:txBody>
      </p:sp>
      <p:pic>
        <p:nvPicPr>
          <p:cNvPr id="10" name="Picture 9"/>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206738" y="2244180"/>
            <a:ext cx="3488140" cy="1962078"/>
          </a:xfrm>
          <a:prstGeom prst="rect">
            <a:avLst/>
          </a:prstGeom>
          <a:ln w="38100">
            <a:solidFill>
              <a:srgbClr val="FFC000"/>
            </a:solidFill>
          </a:ln>
        </p:spPr>
      </p:pic>
      <p:pic>
        <p:nvPicPr>
          <p:cNvPr id="11" name="Picture 10"/>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9004344" y="5054269"/>
            <a:ext cx="2790305" cy="1569547"/>
          </a:xfrm>
          <a:prstGeom prst="rect">
            <a:avLst/>
          </a:prstGeom>
          <a:ln w="38100">
            <a:solidFill>
              <a:srgbClr val="FFC000"/>
            </a:solidFill>
          </a:ln>
        </p:spPr>
      </p:pic>
      <p:pic>
        <p:nvPicPr>
          <p:cNvPr id="12" name="Picture 11"/>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231723" y="5145969"/>
            <a:ext cx="3490464" cy="1571577"/>
          </a:xfrm>
          <a:prstGeom prst="rect">
            <a:avLst/>
          </a:prstGeom>
          <a:ln w="38100">
            <a:solidFill>
              <a:srgbClr val="FFC000"/>
            </a:solidFill>
          </a:ln>
        </p:spPr>
      </p:pic>
      <p:pic>
        <p:nvPicPr>
          <p:cNvPr id="13" name="Picture 12"/>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204414" y="152214"/>
            <a:ext cx="3490464" cy="1402303"/>
          </a:xfrm>
          <a:prstGeom prst="rect">
            <a:avLst/>
          </a:prstGeom>
          <a:ln w="38100">
            <a:solidFill>
              <a:srgbClr val="FFC000"/>
            </a:solidFill>
          </a:ln>
        </p:spPr>
      </p:pic>
      <p:sp>
        <p:nvSpPr>
          <p:cNvPr id="14" name="TextBox 13"/>
          <p:cNvSpPr txBox="1"/>
          <p:nvPr/>
        </p:nvSpPr>
        <p:spPr>
          <a:xfrm>
            <a:off x="4203866" y="2254610"/>
            <a:ext cx="826776" cy="307777"/>
          </a:xfrm>
          <a:prstGeom prst="rect">
            <a:avLst/>
          </a:prstGeom>
          <a:solidFill>
            <a:schemeClr val="bg1"/>
          </a:solidFill>
          <a:ln w="38100">
            <a:solidFill>
              <a:srgbClr val="FFC000"/>
            </a:solidFill>
          </a:ln>
        </p:spPr>
        <p:txBody>
          <a:bodyPr wrap="square" rtlCol="0">
            <a:spAutoFit/>
          </a:bodyPr>
          <a:lstStyle/>
          <a:p>
            <a:pPr algn="ctr"/>
            <a:r>
              <a:rPr lang="en-GB" sz="1400" dirty="0"/>
              <a:t>Caste</a:t>
            </a:r>
          </a:p>
        </p:txBody>
      </p:sp>
      <p:pic>
        <p:nvPicPr>
          <p:cNvPr id="15" name="Picture 14"/>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4907625" y="5378316"/>
            <a:ext cx="2380853" cy="1339230"/>
          </a:xfrm>
          <a:prstGeom prst="rect">
            <a:avLst/>
          </a:prstGeom>
          <a:ln w="38100">
            <a:solidFill>
              <a:srgbClr val="FFC000"/>
            </a:solidFill>
          </a:ln>
        </p:spPr>
      </p:pic>
      <p:sp>
        <p:nvSpPr>
          <p:cNvPr id="16" name="TextBox 15"/>
          <p:cNvSpPr txBox="1"/>
          <p:nvPr/>
        </p:nvSpPr>
        <p:spPr>
          <a:xfrm>
            <a:off x="7177776" y="2556496"/>
            <a:ext cx="826776" cy="307777"/>
          </a:xfrm>
          <a:prstGeom prst="rect">
            <a:avLst/>
          </a:prstGeom>
          <a:solidFill>
            <a:schemeClr val="bg1"/>
          </a:solidFill>
          <a:ln w="38100">
            <a:solidFill>
              <a:srgbClr val="FFC000"/>
            </a:solidFill>
          </a:ln>
        </p:spPr>
        <p:txBody>
          <a:bodyPr wrap="square" rtlCol="0">
            <a:spAutoFit/>
          </a:bodyPr>
          <a:lstStyle/>
          <a:p>
            <a:pPr algn="ctr"/>
            <a:r>
              <a:rPr lang="en-GB" sz="1400" dirty="0"/>
              <a:t>Rituals</a:t>
            </a:r>
          </a:p>
        </p:txBody>
      </p:sp>
      <p:sp>
        <p:nvSpPr>
          <p:cNvPr id="18" name="TextBox 17"/>
          <p:cNvSpPr txBox="1"/>
          <p:nvPr/>
        </p:nvSpPr>
        <p:spPr>
          <a:xfrm>
            <a:off x="4071310" y="2854633"/>
            <a:ext cx="1091889" cy="769441"/>
          </a:xfrm>
          <a:prstGeom prst="rect">
            <a:avLst/>
          </a:prstGeom>
          <a:solidFill>
            <a:schemeClr val="bg1"/>
          </a:solidFill>
          <a:ln w="38100">
            <a:solidFill>
              <a:srgbClr val="FFC000"/>
            </a:solidFill>
          </a:ln>
        </p:spPr>
        <p:txBody>
          <a:bodyPr wrap="square" rtlCol="0">
            <a:spAutoFit/>
          </a:bodyPr>
          <a:lstStyle/>
          <a:p>
            <a:pPr algn="ctr"/>
            <a:r>
              <a:rPr lang="en-GB" sz="1100" dirty="0"/>
              <a:t>Photos found in the royal bar and hotel in Kandy</a:t>
            </a:r>
          </a:p>
        </p:txBody>
      </p:sp>
      <p:sp>
        <p:nvSpPr>
          <p:cNvPr id="19" name="TextBox 18"/>
          <p:cNvSpPr txBox="1"/>
          <p:nvPr/>
        </p:nvSpPr>
        <p:spPr>
          <a:xfrm>
            <a:off x="7097552" y="3538949"/>
            <a:ext cx="987224" cy="307777"/>
          </a:xfrm>
          <a:prstGeom prst="rect">
            <a:avLst/>
          </a:prstGeom>
          <a:solidFill>
            <a:schemeClr val="bg1"/>
          </a:solidFill>
          <a:ln w="38100">
            <a:solidFill>
              <a:srgbClr val="FFC000"/>
            </a:solidFill>
          </a:ln>
        </p:spPr>
        <p:txBody>
          <a:bodyPr wrap="square" rtlCol="0">
            <a:spAutoFit/>
          </a:bodyPr>
          <a:lstStyle/>
          <a:p>
            <a:pPr algn="ctr"/>
            <a:r>
              <a:rPr lang="en-GB" sz="1400" dirty="0"/>
              <a:t>Religion</a:t>
            </a:r>
          </a:p>
        </p:txBody>
      </p:sp>
      <p:sp>
        <p:nvSpPr>
          <p:cNvPr id="20" name="TextBox 19"/>
          <p:cNvSpPr txBox="1"/>
          <p:nvPr/>
        </p:nvSpPr>
        <p:spPr>
          <a:xfrm>
            <a:off x="4123642" y="3857797"/>
            <a:ext cx="987224" cy="523220"/>
          </a:xfrm>
          <a:prstGeom prst="rect">
            <a:avLst/>
          </a:prstGeom>
          <a:solidFill>
            <a:schemeClr val="bg1"/>
          </a:solidFill>
          <a:ln w="38100">
            <a:solidFill>
              <a:srgbClr val="FFC000"/>
            </a:solidFill>
          </a:ln>
        </p:spPr>
        <p:txBody>
          <a:bodyPr wrap="square" rtlCol="0">
            <a:spAutoFit/>
          </a:bodyPr>
          <a:lstStyle/>
          <a:p>
            <a:pPr algn="ctr"/>
            <a:r>
              <a:rPr lang="en-GB" sz="1400" dirty="0"/>
              <a:t>Sinhalese and Tamil</a:t>
            </a:r>
          </a:p>
        </p:txBody>
      </p:sp>
      <p:sp>
        <p:nvSpPr>
          <p:cNvPr id="21" name="TextBox 20"/>
          <p:cNvSpPr txBox="1"/>
          <p:nvPr/>
        </p:nvSpPr>
        <p:spPr>
          <a:xfrm>
            <a:off x="7102328" y="4020987"/>
            <a:ext cx="987224" cy="307777"/>
          </a:xfrm>
          <a:prstGeom prst="rect">
            <a:avLst/>
          </a:prstGeom>
          <a:solidFill>
            <a:schemeClr val="bg1"/>
          </a:solidFill>
          <a:ln w="38100">
            <a:solidFill>
              <a:srgbClr val="FFC000"/>
            </a:solidFill>
          </a:ln>
        </p:spPr>
        <p:txBody>
          <a:bodyPr wrap="square" rtlCol="0">
            <a:spAutoFit/>
          </a:bodyPr>
          <a:lstStyle/>
          <a:p>
            <a:pPr algn="ctr"/>
            <a:r>
              <a:rPr lang="en-GB" sz="1400" dirty="0"/>
              <a:t>Fatalistic</a:t>
            </a:r>
          </a:p>
        </p:txBody>
      </p:sp>
      <p:sp>
        <p:nvSpPr>
          <p:cNvPr id="22" name="TextBox 21"/>
          <p:cNvSpPr txBox="1"/>
          <p:nvPr/>
        </p:nvSpPr>
        <p:spPr>
          <a:xfrm>
            <a:off x="869532" y="1761596"/>
            <a:ext cx="2214844" cy="307777"/>
          </a:xfrm>
          <a:prstGeom prst="rect">
            <a:avLst/>
          </a:prstGeom>
          <a:solidFill>
            <a:schemeClr val="bg1"/>
          </a:solidFill>
          <a:ln w="38100">
            <a:solidFill>
              <a:srgbClr val="FFC000"/>
            </a:solidFill>
          </a:ln>
        </p:spPr>
        <p:txBody>
          <a:bodyPr wrap="square" rtlCol="0">
            <a:spAutoFit/>
          </a:bodyPr>
          <a:lstStyle/>
          <a:p>
            <a:pPr algn="ctr"/>
            <a:r>
              <a:rPr lang="en-GB" sz="1400" dirty="0"/>
              <a:t>Chiefs and the King (</a:t>
            </a:r>
            <a:r>
              <a:rPr lang="en-GB" sz="1400" dirty="0" err="1"/>
              <a:t>Radala</a:t>
            </a:r>
            <a:r>
              <a:rPr lang="en-GB" sz="1400" dirty="0"/>
              <a:t>)</a:t>
            </a:r>
          </a:p>
        </p:txBody>
      </p:sp>
      <p:sp>
        <p:nvSpPr>
          <p:cNvPr id="23" name="TextBox 22"/>
          <p:cNvSpPr txBox="1"/>
          <p:nvPr/>
        </p:nvSpPr>
        <p:spPr>
          <a:xfrm>
            <a:off x="694670" y="4414503"/>
            <a:ext cx="2564568" cy="523220"/>
          </a:xfrm>
          <a:prstGeom prst="rect">
            <a:avLst/>
          </a:prstGeom>
          <a:solidFill>
            <a:schemeClr val="bg1"/>
          </a:solidFill>
          <a:ln w="38100">
            <a:solidFill>
              <a:srgbClr val="FFC000"/>
            </a:solidFill>
          </a:ln>
        </p:spPr>
        <p:txBody>
          <a:bodyPr wrap="square" rtlCol="0">
            <a:spAutoFit/>
          </a:bodyPr>
          <a:lstStyle/>
          <a:p>
            <a:pPr algn="ctr"/>
            <a:r>
              <a:rPr lang="en-GB" sz="1400" dirty="0" err="1"/>
              <a:t>Rodiya</a:t>
            </a:r>
            <a:r>
              <a:rPr lang="en-GB" sz="1400" dirty="0"/>
              <a:t> Caste and the </a:t>
            </a:r>
            <a:r>
              <a:rPr lang="en-GB" sz="1400" dirty="0" err="1"/>
              <a:t>Radala</a:t>
            </a:r>
            <a:r>
              <a:rPr lang="en-GB" sz="1400" dirty="0"/>
              <a:t>/</a:t>
            </a:r>
            <a:r>
              <a:rPr lang="en-GB" sz="1400" dirty="0" err="1"/>
              <a:t>Goviyo</a:t>
            </a:r>
            <a:r>
              <a:rPr lang="en-GB" sz="1400" dirty="0"/>
              <a:t> </a:t>
            </a:r>
          </a:p>
        </p:txBody>
      </p:sp>
    </p:spTree>
    <p:extLst>
      <p:ext uri="{BB962C8B-B14F-4D97-AF65-F5344CB8AC3E}">
        <p14:creationId xmlns:p14="http://schemas.microsoft.com/office/powerpoint/2010/main" val="2146156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8" name="TextBox 7"/>
          <p:cNvSpPr txBox="1"/>
          <p:nvPr/>
        </p:nvSpPr>
        <p:spPr>
          <a:xfrm>
            <a:off x="5654386" y="327802"/>
            <a:ext cx="883228" cy="400110"/>
          </a:xfrm>
          <a:prstGeom prst="rect">
            <a:avLst/>
          </a:prstGeom>
          <a:solidFill>
            <a:schemeClr val="bg1"/>
          </a:solidFill>
          <a:ln w="38100">
            <a:solidFill>
              <a:srgbClr val="FFC000"/>
            </a:solidFill>
          </a:ln>
        </p:spPr>
        <p:txBody>
          <a:bodyPr wrap="square" rtlCol="0">
            <a:spAutoFit/>
          </a:bodyPr>
          <a:lstStyle/>
          <a:p>
            <a:pPr algn="ctr"/>
            <a:r>
              <a:rPr lang="en-GB" sz="2000" dirty="0"/>
              <a:t>Data</a:t>
            </a:r>
          </a:p>
        </p:txBody>
      </p:sp>
      <p:sp>
        <p:nvSpPr>
          <p:cNvPr id="9" name="TextBox 8"/>
          <p:cNvSpPr txBox="1"/>
          <p:nvPr/>
        </p:nvSpPr>
        <p:spPr>
          <a:xfrm>
            <a:off x="5223510" y="873559"/>
            <a:ext cx="1744980" cy="523220"/>
          </a:xfrm>
          <a:prstGeom prst="rect">
            <a:avLst/>
          </a:prstGeom>
          <a:solidFill>
            <a:schemeClr val="bg1"/>
          </a:solidFill>
          <a:ln w="38100">
            <a:solidFill>
              <a:srgbClr val="FFC000"/>
            </a:solidFill>
          </a:ln>
        </p:spPr>
        <p:txBody>
          <a:bodyPr wrap="square" rtlCol="0">
            <a:spAutoFit/>
          </a:bodyPr>
          <a:lstStyle/>
          <a:p>
            <a:pPr algn="ctr"/>
            <a:r>
              <a:rPr lang="en-GB" sz="1400" dirty="0"/>
              <a:t>Healthcare and Infrastructure</a:t>
            </a:r>
          </a:p>
        </p:txBody>
      </p:sp>
      <p:pic>
        <p:nvPicPr>
          <p:cNvPr id="10" name="Picture 9"/>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753188" y="1558166"/>
            <a:ext cx="2685623" cy="1909776"/>
          </a:xfrm>
          <a:prstGeom prst="rect">
            <a:avLst/>
          </a:prstGeom>
          <a:ln w="38100">
            <a:solidFill>
              <a:srgbClr val="FFC000"/>
            </a:solidFill>
          </a:ln>
        </p:spPr>
      </p:pic>
      <p:pic>
        <p:nvPicPr>
          <p:cNvPr id="3074" name="Picture 2" descr="Image result for henry de soysa"/>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451351" y="327802"/>
            <a:ext cx="2375842" cy="1648005"/>
          </a:xfrm>
          <a:prstGeom prst="rect">
            <a:avLst/>
          </a:prstGeom>
          <a:noFill/>
          <a:ln w="38100">
            <a:solidFill>
              <a:srgbClr val="FFC000"/>
            </a:solidFill>
          </a:ln>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51351" y="2149720"/>
            <a:ext cx="2375842" cy="923330"/>
          </a:xfrm>
          <a:prstGeom prst="rect">
            <a:avLst/>
          </a:prstGeom>
          <a:solidFill>
            <a:schemeClr val="bg1"/>
          </a:solidFill>
          <a:ln w="38100">
            <a:solidFill>
              <a:srgbClr val="FFC000"/>
            </a:solidFill>
          </a:ln>
        </p:spPr>
        <p:txBody>
          <a:bodyPr wrap="square" rtlCol="0">
            <a:spAutoFit/>
          </a:bodyPr>
          <a:lstStyle/>
          <a:p>
            <a:pPr algn="ctr"/>
            <a:r>
              <a:rPr lang="en-GB" sz="900" dirty="0"/>
              <a:t>Daily news. 2017. </a:t>
            </a:r>
            <a:r>
              <a:rPr lang="en-GB" sz="900" i="1" dirty="0"/>
              <a:t>Charles Henry De </a:t>
            </a:r>
            <a:r>
              <a:rPr lang="en-GB" sz="900" i="1" dirty="0" err="1"/>
              <a:t>Soysa</a:t>
            </a:r>
            <a:r>
              <a:rPr lang="en-GB" sz="900" dirty="0"/>
              <a:t>. [Online] Available at: </a:t>
            </a:r>
            <a:r>
              <a:rPr lang="en-GB" sz="900" dirty="0">
                <a:hlinkClick r:id="rId6"/>
              </a:rPr>
              <a:t>http://www.dailynews.lk/2017/03/02/features/109118/charles-henry-de-soysa-%E2%80%93-philanthropist-beyond-calculation</a:t>
            </a:r>
            <a:r>
              <a:rPr lang="en-GB" sz="900" dirty="0"/>
              <a:t> [Last accessed: 04/02/2019]</a:t>
            </a:r>
          </a:p>
        </p:txBody>
      </p:sp>
      <p:pic>
        <p:nvPicPr>
          <p:cNvPr id="11" name="Picture 10"/>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9835128" y="323671"/>
            <a:ext cx="1643409" cy="2287714"/>
          </a:xfrm>
          <a:prstGeom prst="rect">
            <a:avLst/>
          </a:prstGeom>
          <a:ln w="38100">
            <a:solidFill>
              <a:srgbClr val="FFC000"/>
            </a:solidFill>
          </a:ln>
        </p:spPr>
      </p:pic>
      <p:pic>
        <p:nvPicPr>
          <p:cNvPr id="13" name="Picture 12"/>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277216" y="3413815"/>
            <a:ext cx="2724111" cy="1532313"/>
          </a:xfrm>
          <a:prstGeom prst="rect">
            <a:avLst/>
          </a:prstGeom>
          <a:ln w="38100">
            <a:solidFill>
              <a:srgbClr val="FFC000"/>
            </a:solidFill>
          </a:ln>
        </p:spPr>
      </p:pic>
      <p:pic>
        <p:nvPicPr>
          <p:cNvPr id="14" name="Picture 13"/>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9190672" y="3413814"/>
            <a:ext cx="2724112" cy="1532313"/>
          </a:xfrm>
          <a:prstGeom prst="rect">
            <a:avLst/>
          </a:prstGeom>
          <a:ln w="38100">
            <a:solidFill>
              <a:srgbClr val="FFC000"/>
            </a:solidFill>
          </a:ln>
        </p:spPr>
      </p:pic>
      <p:pic>
        <p:nvPicPr>
          <p:cNvPr id="15" name="Picture 14"/>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4539671" y="4255190"/>
            <a:ext cx="3179191" cy="1788295"/>
          </a:xfrm>
          <a:prstGeom prst="rect">
            <a:avLst/>
          </a:prstGeom>
          <a:ln w="38100">
            <a:solidFill>
              <a:srgbClr val="FFC000"/>
            </a:solidFill>
          </a:ln>
        </p:spPr>
      </p:pic>
      <p:sp>
        <p:nvSpPr>
          <p:cNvPr id="17" name="TextBox 16"/>
          <p:cNvSpPr txBox="1"/>
          <p:nvPr/>
        </p:nvSpPr>
        <p:spPr>
          <a:xfrm>
            <a:off x="5120829" y="6175516"/>
            <a:ext cx="2016876" cy="523220"/>
          </a:xfrm>
          <a:prstGeom prst="rect">
            <a:avLst/>
          </a:prstGeom>
          <a:solidFill>
            <a:schemeClr val="bg1"/>
          </a:solidFill>
          <a:ln w="38100">
            <a:solidFill>
              <a:srgbClr val="FFC000"/>
            </a:solidFill>
          </a:ln>
        </p:spPr>
        <p:txBody>
          <a:bodyPr wrap="square" rtlCol="0">
            <a:spAutoFit/>
          </a:bodyPr>
          <a:lstStyle/>
          <a:p>
            <a:pPr algn="ctr"/>
            <a:r>
              <a:rPr lang="en-GB" sz="1400" dirty="0"/>
              <a:t>Bricks, Granite, Plaster and limestone</a:t>
            </a:r>
          </a:p>
        </p:txBody>
      </p:sp>
      <p:sp>
        <p:nvSpPr>
          <p:cNvPr id="18" name="TextBox 17"/>
          <p:cNvSpPr txBox="1"/>
          <p:nvPr/>
        </p:nvSpPr>
        <p:spPr>
          <a:xfrm>
            <a:off x="630833" y="5128012"/>
            <a:ext cx="2016876" cy="738664"/>
          </a:xfrm>
          <a:prstGeom prst="rect">
            <a:avLst/>
          </a:prstGeom>
          <a:solidFill>
            <a:schemeClr val="bg1"/>
          </a:solidFill>
          <a:ln w="38100">
            <a:solidFill>
              <a:srgbClr val="FFC000"/>
            </a:solidFill>
          </a:ln>
        </p:spPr>
        <p:txBody>
          <a:bodyPr wrap="square" rtlCol="0">
            <a:spAutoFit/>
          </a:bodyPr>
          <a:lstStyle/>
          <a:p>
            <a:pPr algn="ctr"/>
            <a:r>
              <a:rPr lang="en-GB" sz="1400" dirty="0"/>
              <a:t>Vaulted ceiling similar to those found in Egypt built without supports</a:t>
            </a:r>
          </a:p>
        </p:txBody>
      </p:sp>
      <p:sp>
        <p:nvSpPr>
          <p:cNvPr id="19" name="TextBox 18"/>
          <p:cNvSpPr txBox="1"/>
          <p:nvPr/>
        </p:nvSpPr>
        <p:spPr>
          <a:xfrm>
            <a:off x="9544290" y="5091014"/>
            <a:ext cx="2016876" cy="738664"/>
          </a:xfrm>
          <a:prstGeom prst="rect">
            <a:avLst/>
          </a:prstGeom>
          <a:solidFill>
            <a:schemeClr val="bg1"/>
          </a:solidFill>
          <a:ln w="38100">
            <a:solidFill>
              <a:srgbClr val="FFC000"/>
            </a:solidFill>
          </a:ln>
        </p:spPr>
        <p:txBody>
          <a:bodyPr wrap="square" rtlCol="0">
            <a:spAutoFit/>
          </a:bodyPr>
          <a:lstStyle/>
          <a:p>
            <a:pPr algn="ctr"/>
            <a:r>
              <a:rPr lang="en-GB" sz="1400" dirty="0"/>
              <a:t>Artificial Lake in Kandy created by the </a:t>
            </a:r>
            <a:r>
              <a:rPr lang="en-GB" sz="1400" dirty="0" err="1"/>
              <a:t>Kandyan</a:t>
            </a:r>
            <a:r>
              <a:rPr lang="en-GB" sz="1400" dirty="0"/>
              <a:t> kingdom</a:t>
            </a:r>
          </a:p>
        </p:txBody>
      </p:sp>
      <p:sp>
        <p:nvSpPr>
          <p:cNvPr id="20" name="TextBox 19"/>
          <p:cNvSpPr txBox="1"/>
          <p:nvPr/>
        </p:nvSpPr>
        <p:spPr>
          <a:xfrm>
            <a:off x="5087561" y="3599939"/>
            <a:ext cx="2016876" cy="523220"/>
          </a:xfrm>
          <a:prstGeom prst="rect">
            <a:avLst/>
          </a:prstGeom>
          <a:solidFill>
            <a:schemeClr val="bg1"/>
          </a:solidFill>
          <a:ln w="38100">
            <a:solidFill>
              <a:srgbClr val="FFC000"/>
            </a:solidFill>
          </a:ln>
        </p:spPr>
        <p:txBody>
          <a:bodyPr wrap="square" rtlCol="0">
            <a:spAutoFit/>
          </a:bodyPr>
          <a:lstStyle/>
          <a:p>
            <a:pPr algn="ctr"/>
            <a:r>
              <a:rPr lang="en-GB" sz="1400" dirty="0"/>
              <a:t>Medicine bath in </a:t>
            </a:r>
            <a:r>
              <a:rPr lang="en-GB" sz="1400" dirty="0" err="1"/>
              <a:t>Polonaruwva</a:t>
            </a:r>
            <a:r>
              <a:rPr lang="en-GB" sz="1400" dirty="0"/>
              <a:t>.</a:t>
            </a:r>
          </a:p>
        </p:txBody>
      </p:sp>
    </p:spTree>
    <p:extLst>
      <p:ext uri="{BB962C8B-B14F-4D97-AF65-F5344CB8AC3E}">
        <p14:creationId xmlns:p14="http://schemas.microsoft.com/office/powerpoint/2010/main" val="3371044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5654386" y="327802"/>
            <a:ext cx="883228" cy="400110"/>
          </a:xfrm>
          <a:prstGeom prst="rect">
            <a:avLst/>
          </a:prstGeom>
          <a:solidFill>
            <a:schemeClr val="bg1"/>
          </a:solidFill>
          <a:ln w="38100">
            <a:solidFill>
              <a:srgbClr val="FFC000"/>
            </a:solidFill>
          </a:ln>
        </p:spPr>
        <p:txBody>
          <a:bodyPr wrap="square" rtlCol="0">
            <a:spAutoFit/>
          </a:bodyPr>
          <a:lstStyle/>
          <a:p>
            <a:pPr algn="ctr"/>
            <a:r>
              <a:rPr lang="en-GB" sz="2000" dirty="0"/>
              <a:t>Data</a:t>
            </a:r>
          </a:p>
        </p:txBody>
      </p:sp>
      <p:sp>
        <p:nvSpPr>
          <p:cNvPr id="4" name="TextBox 3"/>
          <p:cNvSpPr txBox="1"/>
          <p:nvPr/>
        </p:nvSpPr>
        <p:spPr>
          <a:xfrm>
            <a:off x="5223510" y="1055714"/>
            <a:ext cx="1744980" cy="307777"/>
          </a:xfrm>
          <a:prstGeom prst="rect">
            <a:avLst/>
          </a:prstGeom>
          <a:solidFill>
            <a:schemeClr val="bg1"/>
          </a:solidFill>
          <a:ln w="38100">
            <a:solidFill>
              <a:srgbClr val="FFC000"/>
            </a:solidFill>
          </a:ln>
        </p:spPr>
        <p:txBody>
          <a:bodyPr wrap="square" rtlCol="0">
            <a:spAutoFit/>
          </a:bodyPr>
          <a:lstStyle/>
          <a:p>
            <a:pPr algn="ctr"/>
            <a:r>
              <a:rPr lang="en-GB" sz="1400" dirty="0"/>
              <a:t>Colonialization</a:t>
            </a:r>
          </a:p>
        </p:txBody>
      </p:sp>
      <p:pic>
        <p:nvPicPr>
          <p:cNvPr id="5" name="Picture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99935" y="187034"/>
            <a:ext cx="3088640" cy="1737360"/>
          </a:xfrm>
          <a:prstGeom prst="rect">
            <a:avLst/>
          </a:prstGeom>
          <a:ln w="38100">
            <a:solidFill>
              <a:srgbClr val="FFC000"/>
            </a:solidFill>
          </a:ln>
        </p:spPr>
      </p:pic>
      <p:pic>
        <p:nvPicPr>
          <p:cNvPr id="6" name="Picture 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703425" y="187034"/>
            <a:ext cx="3168074" cy="1782042"/>
          </a:xfrm>
          <a:prstGeom prst="rect">
            <a:avLst/>
          </a:prstGeom>
          <a:ln w="38100">
            <a:solidFill>
              <a:srgbClr val="FFC000"/>
            </a:solidFill>
          </a:ln>
        </p:spPr>
      </p:pic>
      <p:pic>
        <p:nvPicPr>
          <p:cNvPr id="7" name="Picture 6"/>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8979593" y="2354578"/>
            <a:ext cx="2615738" cy="1471353"/>
          </a:xfrm>
          <a:prstGeom prst="rect">
            <a:avLst/>
          </a:prstGeom>
          <a:ln w="38100">
            <a:solidFill>
              <a:srgbClr val="FFC000"/>
            </a:solidFill>
          </a:ln>
        </p:spPr>
      </p:pic>
      <p:pic>
        <p:nvPicPr>
          <p:cNvPr id="9" name="Picture 8"/>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223510" y="1559081"/>
            <a:ext cx="1750878" cy="3112671"/>
          </a:xfrm>
          <a:prstGeom prst="rect">
            <a:avLst/>
          </a:prstGeom>
          <a:ln w="38100">
            <a:solidFill>
              <a:srgbClr val="FFC000"/>
            </a:solidFill>
          </a:ln>
        </p:spPr>
      </p:pic>
      <p:pic>
        <p:nvPicPr>
          <p:cNvPr id="10" name="Picture 9"/>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1189052" y="2261063"/>
            <a:ext cx="1510405" cy="2037470"/>
          </a:xfrm>
          <a:prstGeom prst="rect">
            <a:avLst/>
          </a:prstGeom>
          <a:ln w="38100">
            <a:solidFill>
              <a:srgbClr val="FFC000"/>
            </a:solidFill>
          </a:ln>
        </p:spPr>
      </p:pic>
      <p:pic>
        <p:nvPicPr>
          <p:cNvPr id="11" name="Picture 10"/>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399935" y="4635202"/>
            <a:ext cx="3165303" cy="1780483"/>
          </a:xfrm>
          <a:prstGeom prst="rect">
            <a:avLst/>
          </a:prstGeom>
          <a:ln w="38100">
            <a:solidFill>
              <a:srgbClr val="FFC000"/>
            </a:solidFill>
          </a:ln>
        </p:spPr>
      </p:pic>
      <p:pic>
        <p:nvPicPr>
          <p:cNvPr id="12" name="Picture 11"/>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8703425" y="4538887"/>
            <a:ext cx="3336530" cy="1876798"/>
          </a:xfrm>
          <a:prstGeom prst="rect">
            <a:avLst/>
          </a:prstGeom>
          <a:ln w="38100">
            <a:solidFill>
              <a:srgbClr val="FFC000"/>
            </a:solidFill>
          </a:ln>
        </p:spPr>
      </p:pic>
      <p:pic>
        <p:nvPicPr>
          <p:cNvPr id="13" name="Picture 12"/>
          <p:cNvPicPr>
            <a:picLocks noChangeAspect="1"/>
          </p:cNvPicPr>
          <p:nvPr/>
        </p:nvPicPr>
        <p:blipFill rotWithShape="1">
          <a:blip r:embed="rId11" cstate="print">
            <a:extLst>
              <a:ext uri="{28A0092B-C50C-407E-A947-70E740481C1C}">
                <a14:useLocalDpi xmlns:a14="http://schemas.microsoft.com/office/drawing/2010/main"/>
              </a:ext>
            </a:extLst>
          </a:blip>
          <a:srcRect/>
          <a:stretch/>
        </p:blipFill>
        <p:spPr>
          <a:xfrm>
            <a:off x="5119500" y="4933422"/>
            <a:ext cx="1971256" cy="1745855"/>
          </a:xfrm>
          <a:prstGeom prst="rect">
            <a:avLst/>
          </a:prstGeom>
          <a:ln w="38100">
            <a:solidFill>
              <a:srgbClr val="FFC000"/>
            </a:solidFill>
          </a:ln>
        </p:spPr>
      </p:pic>
      <p:sp>
        <p:nvSpPr>
          <p:cNvPr id="14" name="TextBox 13"/>
          <p:cNvSpPr txBox="1"/>
          <p:nvPr/>
        </p:nvSpPr>
        <p:spPr>
          <a:xfrm>
            <a:off x="7765371" y="2936365"/>
            <a:ext cx="796738" cy="307777"/>
          </a:xfrm>
          <a:prstGeom prst="rect">
            <a:avLst/>
          </a:prstGeom>
          <a:solidFill>
            <a:schemeClr val="bg1"/>
          </a:solidFill>
          <a:ln w="38100">
            <a:solidFill>
              <a:srgbClr val="FFC000"/>
            </a:solidFill>
          </a:ln>
        </p:spPr>
        <p:txBody>
          <a:bodyPr wrap="square" rtlCol="0">
            <a:spAutoFit/>
          </a:bodyPr>
          <a:lstStyle/>
          <a:p>
            <a:pPr algn="ctr"/>
            <a:r>
              <a:rPr lang="en-GB" sz="1400" dirty="0"/>
              <a:t>Tea</a:t>
            </a:r>
          </a:p>
        </p:txBody>
      </p:sp>
      <p:sp>
        <p:nvSpPr>
          <p:cNvPr id="15" name="TextBox 14"/>
          <p:cNvSpPr txBox="1"/>
          <p:nvPr/>
        </p:nvSpPr>
        <p:spPr>
          <a:xfrm>
            <a:off x="3465380" y="2949055"/>
            <a:ext cx="993929" cy="307777"/>
          </a:xfrm>
          <a:prstGeom prst="rect">
            <a:avLst/>
          </a:prstGeom>
          <a:solidFill>
            <a:schemeClr val="bg1"/>
          </a:solidFill>
          <a:ln w="38100">
            <a:solidFill>
              <a:srgbClr val="FFC000"/>
            </a:solidFill>
          </a:ln>
        </p:spPr>
        <p:txBody>
          <a:bodyPr wrap="square" rtlCol="0">
            <a:spAutoFit/>
          </a:bodyPr>
          <a:lstStyle/>
          <a:p>
            <a:pPr algn="ctr"/>
            <a:r>
              <a:rPr lang="en-GB" sz="1400" dirty="0"/>
              <a:t>Healthcare</a:t>
            </a:r>
          </a:p>
        </p:txBody>
      </p:sp>
      <p:sp>
        <p:nvSpPr>
          <p:cNvPr id="16" name="TextBox 15"/>
          <p:cNvSpPr txBox="1"/>
          <p:nvPr/>
        </p:nvSpPr>
        <p:spPr>
          <a:xfrm>
            <a:off x="3353992" y="3638239"/>
            <a:ext cx="1216704" cy="307777"/>
          </a:xfrm>
          <a:prstGeom prst="rect">
            <a:avLst/>
          </a:prstGeom>
          <a:solidFill>
            <a:schemeClr val="bg1"/>
          </a:solidFill>
          <a:ln w="38100">
            <a:solidFill>
              <a:srgbClr val="FFC000"/>
            </a:solidFill>
          </a:ln>
        </p:spPr>
        <p:txBody>
          <a:bodyPr wrap="square" rtlCol="0">
            <a:spAutoFit/>
          </a:bodyPr>
          <a:lstStyle/>
          <a:p>
            <a:pPr algn="ctr"/>
            <a:r>
              <a:rPr lang="en-GB" sz="1400" dirty="0"/>
              <a:t>Infrastructure</a:t>
            </a:r>
          </a:p>
        </p:txBody>
      </p:sp>
      <p:sp>
        <p:nvSpPr>
          <p:cNvPr id="17" name="TextBox 16"/>
          <p:cNvSpPr txBox="1"/>
          <p:nvPr/>
        </p:nvSpPr>
        <p:spPr>
          <a:xfrm>
            <a:off x="7644836" y="3638238"/>
            <a:ext cx="1037807" cy="307777"/>
          </a:xfrm>
          <a:prstGeom prst="rect">
            <a:avLst/>
          </a:prstGeom>
          <a:solidFill>
            <a:schemeClr val="bg1"/>
          </a:solidFill>
          <a:ln w="38100">
            <a:solidFill>
              <a:srgbClr val="FFC000"/>
            </a:solidFill>
          </a:ln>
        </p:spPr>
        <p:txBody>
          <a:bodyPr wrap="square" rtlCol="0">
            <a:spAutoFit/>
          </a:bodyPr>
          <a:lstStyle/>
          <a:p>
            <a:pPr algn="ctr"/>
            <a:r>
              <a:rPr lang="en-GB" sz="1400" dirty="0"/>
              <a:t>British Rule</a:t>
            </a:r>
          </a:p>
        </p:txBody>
      </p:sp>
    </p:spTree>
    <p:extLst>
      <p:ext uri="{BB962C8B-B14F-4D97-AF65-F5344CB8AC3E}">
        <p14:creationId xmlns:p14="http://schemas.microsoft.com/office/powerpoint/2010/main" val="1038560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5654386" y="327802"/>
            <a:ext cx="883228" cy="400110"/>
          </a:xfrm>
          <a:prstGeom prst="rect">
            <a:avLst/>
          </a:prstGeom>
          <a:solidFill>
            <a:schemeClr val="bg1"/>
          </a:solidFill>
          <a:ln w="38100">
            <a:solidFill>
              <a:srgbClr val="FFC000"/>
            </a:solidFill>
          </a:ln>
        </p:spPr>
        <p:txBody>
          <a:bodyPr wrap="square" rtlCol="0">
            <a:spAutoFit/>
          </a:bodyPr>
          <a:lstStyle/>
          <a:p>
            <a:pPr algn="ctr"/>
            <a:r>
              <a:rPr lang="en-GB" sz="2000" dirty="0"/>
              <a:t>Data</a:t>
            </a:r>
          </a:p>
        </p:txBody>
      </p:sp>
      <p:sp>
        <p:nvSpPr>
          <p:cNvPr id="4" name="TextBox 3"/>
          <p:cNvSpPr txBox="1"/>
          <p:nvPr/>
        </p:nvSpPr>
        <p:spPr>
          <a:xfrm>
            <a:off x="5223510" y="1055714"/>
            <a:ext cx="1744980" cy="307777"/>
          </a:xfrm>
          <a:prstGeom prst="rect">
            <a:avLst/>
          </a:prstGeom>
          <a:solidFill>
            <a:schemeClr val="bg1"/>
          </a:solidFill>
          <a:ln w="38100">
            <a:solidFill>
              <a:srgbClr val="FFC000"/>
            </a:solidFill>
          </a:ln>
        </p:spPr>
        <p:txBody>
          <a:bodyPr wrap="square" rtlCol="0">
            <a:spAutoFit/>
          </a:bodyPr>
          <a:lstStyle/>
          <a:p>
            <a:pPr algn="ctr"/>
            <a:r>
              <a:rPr lang="en-GB" sz="1400" dirty="0"/>
              <a:t>Globalization</a:t>
            </a:r>
          </a:p>
        </p:txBody>
      </p:sp>
      <p:pic>
        <p:nvPicPr>
          <p:cNvPr id="5" name="Picture 4"/>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74072" y="327801"/>
            <a:ext cx="3251143" cy="1828769"/>
          </a:xfrm>
          <a:prstGeom prst="rect">
            <a:avLst/>
          </a:prstGeom>
          <a:ln w="38100">
            <a:solidFill>
              <a:srgbClr val="FFC000"/>
            </a:solidFill>
          </a:ln>
        </p:spPr>
      </p:pic>
      <p:pic>
        <p:nvPicPr>
          <p:cNvPr id="6" name="Picture 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566785" y="327802"/>
            <a:ext cx="3251143" cy="1828768"/>
          </a:xfrm>
          <a:prstGeom prst="rect">
            <a:avLst/>
          </a:prstGeom>
          <a:ln w="38100">
            <a:solidFill>
              <a:srgbClr val="FFC000"/>
            </a:solidFill>
          </a:ln>
        </p:spPr>
      </p:pic>
      <p:pic>
        <p:nvPicPr>
          <p:cNvPr id="7" name="Picture 6"/>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37342" y="4846321"/>
            <a:ext cx="3124601" cy="1757588"/>
          </a:xfrm>
          <a:prstGeom prst="rect">
            <a:avLst/>
          </a:prstGeom>
          <a:ln w="38100">
            <a:solidFill>
              <a:srgbClr val="FFC000"/>
            </a:solidFill>
          </a:ln>
        </p:spPr>
      </p:pic>
      <p:pic>
        <p:nvPicPr>
          <p:cNvPr id="8" name="Picture 7"/>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8636111" y="4820285"/>
            <a:ext cx="3181817" cy="1789772"/>
          </a:xfrm>
          <a:prstGeom prst="rect">
            <a:avLst/>
          </a:prstGeom>
          <a:ln w="38100">
            <a:solidFill>
              <a:srgbClr val="FFC000"/>
            </a:solidFill>
          </a:ln>
        </p:spPr>
      </p:pic>
      <p:pic>
        <p:nvPicPr>
          <p:cNvPr id="4098" name="Picture 2" descr="Related image"/>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4248799" y="1647810"/>
            <a:ext cx="3694402" cy="2462935"/>
          </a:xfrm>
          <a:prstGeom prst="rect">
            <a:avLst/>
          </a:prstGeom>
          <a:noFill/>
          <a:ln w="38100">
            <a:solidFill>
              <a:srgbClr val="FFC000"/>
            </a:solidFill>
          </a:ln>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4476988" y="4250572"/>
            <a:ext cx="3238024" cy="507831"/>
          </a:xfrm>
          <a:prstGeom prst="rect">
            <a:avLst/>
          </a:prstGeom>
          <a:solidFill>
            <a:schemeClr val="bg1"/>
          </a:solidFill>
          <a:ln w="38100">
            <a:solidFill>
              <a:srgbClr val="FFC000"/>
            </a:solidFill>
          </a:ln>
        </p:spPr>
        <p:txBody>
          <a:bodyPr wrap="square" rtlCol="0">
            <a:spAutoFit/>
          </a:bodyPr>
          <a:lstStyle/>
          <a:p>
            <a:pPr algn="ctr"/>
            <a:r>
              <a:rPr lang="en-GB" sz="900" dirty="0" err="1"/>
              <a:t>Arooha</a:t>
            </a:r>
            <a:r>
              <a:rPr lang="en-GB" sz="900" dirty="0"/>
              <a:t>. 2018. </a:t>
            </a:r>
            <a:r>
              <a:rPr lang="en-GB" sz="900" i="1" dirty="0"/>
              <a:t>Private Colombo city tour by jeep</a:t>
            </a:r>
            <a:r>
              <a:rPr lang="en-GB" sz="900" dirty="0"/>
              <a:t>. [Online] Available at: </a:t>
            </a:r>
            <a:r>
              <a:rPr lang="en-GB" sz="900" dirty="0">
                <a:hlinkClick r:id="rId9"/>
              </a:rPr>
              <a:t>https://www.aroohatours.lk/tours/colombo-by-jeep</a:t>
            </a:r>
            <a:r>
              <a:rPr lang="en-GB" sz="900" dirty="0"/>
              <a:t> [Last accessed: 04/02/2019]</a:t>
            </a:r>
            <a:endParaRPr lang="en-GB" sz="900" i="1" dirty="0"/>
          </a:p>
        </p:txBody>
      </p:sp>
      <p:sp>
        <p:nvSpPr>
          <p:cNvPr id="12" name="TextBox 11"/>
          <p:cNvSpPr txBox="1"/>
          <p:nvPr/>
        </p:nvSpPr>
        <p:spPr>
          <a:xfrm>
            <a:off x="9787976" y="3061951"/>
            <a:ext cx="808759" cy="523220"/>
          </a:xfrm>
          <a:prstGeom prst="rect">
            <a:avLst/>
          </a:prstGeom>
          <a:solidFill>
            <a:schemeClr val="bg1"/>
          </a:solidFill>
          <a:ln w="38100">
            <a:solidFill>
              <a:srgbClr val="FFC000"/>
            </a:solidFill>
          </a:ln>
        </p:spPr>
        <p:txBody>
          <a:bodyPr wrap="square" rtlCol="0">
            <a:spAutoFit/>
          </a:bodyPr>
          <a:lstStyle/>
          <a:p>
            <a:pPr algn="ctr"/>
            <a:r>
              <a:rPr lang="en-GB" sz="1400" dirty="0"/>
              <a:t>Ella and alcohol</a:t>
            </a:r>
          </a:p>
        </p:txBody>
      </p:sp>
      <p:sp>
        <p:nvSpPr>
          <p:cNvPr id="13" name="TextBox 12"/>
          <p:cNvSpPr txBox="1"/>
          <p:nvPr/>
        </p:nvSpPr>
        <p:spPr>
          <a:xfrm>
            <a:off x="1470506" y="2954229"/>
            <a:ext cx="1058272" cy="738664"/>
          </a:xfrm>
          <a:prstGeom prst="rect">
            <a:avLst/>
          </a:prstGeom>
          <a:solidFill>
            <a:schemeClr val="bg1"/>
          </a:solidFill>
          <a:ln w="38100">
            <a:solidFill>
              <a:srgbClr val="FFC000"/>
            </a:solidFill>
          </a:ln>
        </p:spPr>
        <p:txBody>
          <a:bodyPr wrap="square" rtlCol="0">
            <a:spAutoFit/>
          </a:bodyPr>
          <a:lstStyle/>
          <a:p>
            <a:pPr algn="ctr"/>
            <a:r>
              <a:rPr lang="en-GB" sz="1400" dirty="0"/>
              <a:t>Materials and investment</a:t>
            </a:r>
          </a:p>
        </p:txBody>
      </p:sp>
      <p:sp>
        <p:nvSpPr>
          <p:cNvPr id="14" name="TextBox 13"/>
          <p:cNvSpPr txBox="1"/>
          <p:nvPr/>
        </p:nvSpPr>
        <p:spPr>
          <a:xfrm>
            <a:off x="5571537" y="5389223"/>
            <a:ext cx="1058272" cy="738664"/>
          </a:xfrm>
          <a:prstGeom prst="rect">
            <a:avLst/>
          </a:prstGeom>
          <a:solidFill>
            <a:schemeClr val="bg1"/>
          </a:solidFill>
          <a:ln w="38100">
            <a:solidFill>
              <a:srgbClr val="FFC000"/>
            </a:solidFill>
          </a:ln>
        </p:spPr>
        <p:txBody>
          <a:bodyPr wrap="square" rtlCol="0">
            <a:spAutoFit/>
          </a:bodyPr>
          <a:lstStyle/>
          <a:p>
            <a:pPr algn="ctr"/>
            <a:r>
              <a:rPr lang="en-GB" sz="1400" dirty="0"/>
              <a:t>Heritage and other concerns</a:t>
            </a:r>
          </a:p>
        </p:txBody>
      </p:sp>
    </p:spTree>
    <p:extLst>
      <p:ext uri="{BB962C8B-B14F-4D97-AF65-F5344CB8AC3E}">
        <p14:creationId xmlns:p14="http://schemas.microsoft.com/office/powerpoint/2010/main" val="2816904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5068685" y="327803"/>
            <a:ext cx="2054629" cy="400110"/>
          </a:xfrm>
          <a:prstGeom prst="rect">
            <a:avLst/>
          </a:prstGeom>
          <a:solidFill>
            <a:schemeClr val="bg1"/>
          </a:solidFill>
          <a:ln w="38100">
            <a:solidFill>
              <a:srgbClr val="FFC000"/>
            </a:solidFill>
          </a:ln>
        </p:spPr>
        <p:txBody>
          <a:bodyPr wrap="square" rtlCol="0">
            <a:spAutoFit/>
          </a:bodyPr>
          <a:lstStyle/>
          <a:p>
            <a:pPr algn="ctr"/>
            <a:r>
              <a:rPr lang="en-GB" sz="2000" dirty="0"/>
              <a:t>Conclusions</a:t>
            </a:r>
          </a:p>
        </p:txBody>
      </p:sp>
      <p:sp>
        <p:nvSpPr>
          <p:cNvPr id="4" name="TextBox 3"/>
          <p:cNvSpPr txBox="1"/>
          <p:nvPr/>
        </p:nvSpPr>
        <p:spPr>
          <a:xfrm>
            <a:off x="4691494" y="954029"/>
            <a:ext cx="2809010" cy="338554"/>
          </a:xfrm>
          <a:prstGeom prst="rect">
            <a:avLst/>
          </a:prstGeom>
          <a:solidFill>
            <a:schemeClr val="bg1"/>
          </a:solidFill>
          <a:ln w="38100">
            <a:solidFill>
              <a:srgbClr val="FFC000"/>
            </a:solidFill>
          </a:ln>
        </p:spPr>
        <p:txBody>
          <a:bodyPr wrap="square" rtlCol="0">
            <a:spAutoFit/>
          </a:bodyPr>
          <a:lstStyle/>
          <a:p>
            <a:pPr algn="ctr"/>
            <a:r>
              <a:rPr lang="en-GB" sz="1600" dirty="0"/>
              <a:t>What to do with the data</a:t>
            </a:r>
          </a:p>
        </p:txBody>
      </p:sp>
      <p:sp>
        <p:nvSpPr>
          <p:cNvPr id="5" name="TextBox 4"/>
          <p:cNvSpPr txBox="1"/>
          <p:nvPr/>
        </p:nvSpPr>
        <p:spPr>
          <a:xfrm>
            <a:off x="518504" y="2173944"/>
            <a:ext cx="2809010" cy="830997"/>
          </a:xfrm>
          <a:prstGeom prst="rect">
            <a:avLst/>
          </a:prstGeom>
          <a:solidFill>
            <a:schemeClr val="bg1"/>
          </a:solidFill>
          <a:ln w="38100">
            <a:solidFill>
              <a:srgbClr val="FFC000"/>
            </a:solidFill>
          </a:ln>
        </p:spPr>
        <p:txBody>
          <a:bodyPr wrap="square" rtlCol="0">
            <a:spAutoFit/>
          </a:bodyPr>
          <a:lstStyle/>
          <a:p>
            <a:pPr algn="ctr"/>
            <a:r>
              <a:rPr lang="en-GB" sz="1600" dirty="0"/>
              <a:t>Notes compiled, photos at the ready, footage and soundscapes ready if needed.</a:t>
            </a:r>
          </a:p>
        </p:txBody>
      </p:sp>
      <p:sp>
        <p:nvSpPr>
          <p:cNvPr id="6" name="TextBox 5"/>
          <p:cNvSpPr txBox="1"/>
          <p:nvPr/>
        </p:nvSpPr>
        <p:spPr>
          <a:xfrm>
            <a:off x="8914359" y="2173944"/>
            <a:ext cx="2809010" cy="584775"/>
          </a:xfrm>
          <a:prstGeom prst="rect">
            <a:avLst/>
          </a:prstGeom>
          <a:solidFill>
            <a:schemeClr val="bg1"/>
          </a:solidFill>
          <a:ln w="38100">
            <a:solidFill>
              <a:srgbClr val="FFC000"/>
            </a:solidFill>
          </a:ln>
        </p:spPr>
        <p:txBody>
          <a:bodyPr wrap="square" rtlCol="0">
            <a:spAutoFit/>
          </a:bodyPr>
          <a:lstStyle/>
          <a:p>
            <a:pPr algn="ctr"/>
            <a:r>
              <a:rPr lang="en-GB" sz="1600" dirty="0"/>
              <a:t>The clear and clarified question is required.</a:t>
            </a:r>
          </a:p>
        </p:txBody>
      </p:sp>
      <p:sp>
        <p:nvSpPr>
          <p:cNvPr id="7" name="TextBox 6"/>
          <p:cNvSpPr txBox="1"/>
          <p:nvPr/>
        </p:nvSpPr>
        <p:spPr>
          <a:xfrm>
            <a:off x="4633305" y="5060307"/>
            <a:ext cx="2809010" cy="830997"/>
          </a:xfrm>
          <a:prstGeom prst="rect">
            <a:avLst/>
          </a:prstGeom>
          <a:solidFill>
            <a:schemeClr val="bg1"/>
          </a:solidFill>
          <a:ln w="38100">
            <a:solidFill>
              <a:srgbClr val="FFC000"/>
            </a:solidFill>
          </a:ln>
        </p:spPr>
        <p:txBody>
          <a:bodyPr wrap="square" rtlCol="0">
            <a:spAutoFit/>
          </a:bodyPr>
          <a:lstStyle/>
          <a:p>
            <a:pPr algn="ctr"/>
            <a:r>
              <a:rPr lang="en-GB" sz="1600" dirty="0"/>
              <a:t>Relevant images, evidence </a:t>
            </a:r>
            <a:r>
              <a:rPr lang="en-GB" sz="1600" dirty="0" err="1"/>
              <a:t>etc</a:t>
            </a:r>
            <a:r>
              <a:rPr lang="en-GB" sz="1600" dirty="0"/>
              <a:t> will be made available in the appendix of the dissertation.</a:t>
            </a:r>
          </a:p>
        </p:txBody>
      </p:sp>
      <p:sp>
        <p:nvSpPr>
          <p:cNvPr id="8" name="TextBox 7"/>
          <p:cNvSpPr txBox="1"/>
          <p:nvPr/>
        </p:nvSpPr>
        <p:spPr>
          <a:xfrm>
            <a:off x="4691494" y="3794355"/>
            <a:ext cx="2809010" cy="830997"/>
          </a:xfrm>
          <a:prstGeom prst="rect">
            <a:avLst/>
          </a:prstGeom>
          <a:solidFill>
            <a:schemeClr val="bg1"/>
          </a:solidFill>
          <a:ln w="38100">
            <a:solidFill>
              <a:srgbClr val="FFC000"/>
            </a:solidFill>
          </a:ln>
        </p:spPr>
        <p:txBody>
          <a:bodyPr wrap="square" rtlCol="0">
            <a:spAutoFit/>
          </a:bodyPr>
          <a:lstStyle/>
          <a:p>
            <a:pPr algn="ctr"/>
            <a:r>
              <a:rPr lang="en-GB" sz="1600" dirty="0"/>
              <a:t>Compiled notes/ data will be analysed and cross referenced with relevant literary sources.</a:t>
            </a:r>
          </a:p>
        </p:txBody>
      </p:sp>
    </p:spTree>
    <p:extLst>
      <p:ext uri="{BB962C8B-B14F-4D97-AF65-F5344CB8AC3E}">
        <p14:creationId xmlns:p14="http://schemas.microsoft.com/office/powerpoint/2010/main" val="1267139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extBox 2"/>
          <p:cNvSpPr txBox="1"/>
          <p:nvPr/>
        </p:nvSpPr>
        <p:spPr>
          <a:xfrm>
            <a:off x="5370195" y="96136"/>
            <a:ext cx="1451610" cy="338554"/>
          </a:xfrm>
          <a:prstGeom prst="rect">
            <a:avLst/>
          </a:prstGeom>
          <a:solidFill>
            <a:schemeClr val="bg1"/>
          </a:solidFill>
          <a:ln w="38100">
            <a:solidFill>
              <a:srgbClr val="FFC000"/>
            </a:solidFill>
          </a:ln>
        </p:spPr>
        <p:txBody>
          <a:bodyPr wrap="square" rtlCol="0">
            <a:spAutoFit/>
          </a:bodyPr>
          <a:lstStyle/>
          <a:p>
            <a:pPr algn="ctr"/>
            <a:r>
              <a:rPr lang="en-GB" sz="1600" dirty="0"/>
              <a:t>Thank you</a:t>
            </a:r>
          </a:p>
        </p:txBody>
      </p:sp>
      <p:sp>
        <p:nvSpPr>
          <p:cNvPr id="4" name="Rectangle 3"/>
          <p:cNvSpPr/>
          <p:nvPr/>
        </p:nvSpPr>
        <p:spPr>
          <a:xfrm>
            <a:off x="137409" y="943587"/>
            <a:ext cx="6211489" cy="27347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Silva K.M. 2005. </a:t>
            </a:r>
            <a:r>
              <a:rPr lang="en-GB" sz="1100" i="1" dirty="0">
                <a:latin typeface="Calibri" panose="020F0502020204030204" pitchFamily="34" charset="0"/>
                <a:ea typeface="Calibri" panose="020F0502020204030204" pitchFamily="34" charset="0"/>
                <a:cs typeface="Times New Roman" panose="02020603050405020304" pitchFamily="18" charset="0"/>
              </a:rPr>
              <a:t>A History of Sri Lanka</a:t>
            </a:r>
            <a:r>
              <a:rPr lang="en-GB" sz="1100" dirty="0">
                <a:latin typeface="Calibri" panose="020F0502020204030204" pitchFamily="34" charset="0"/>
                <a:ea typeface="Calibri" panose="020F0502020204030204" pitchFamily="34" charset="0"/>
                <a:cs typeface="Times New Roman" panose="02020603050405020304" pitchFamily="18" charset="0"/>
              </a:rPr>
              <a:t>. India. </a:t>
            </a:r>
            <a:r>
              <a:rPr lang="en-GB" sz="1100" dirty="0" err="1">
                <a:latin typeface="Calibri" panose="020F0502020204030204" pitchFamily="34" charset="0"/>
                <a:ea typeface="Calibri" panose="020F0502020204030204" pitchFamily="34" charset="0"/>
                <a:cs typeface="Times New Roman" panose="02020603050405020304" pitchFamily="18" charset="0"/>
              </a:rPr>
              <a:t>Vijitha</a:t>
            </a:r>
            <a:r>
              <a:rPr lang="en-GB" sz="1100" dirty="0">
                <a:latin typeface="Calibri" panose="020F0502020204030204" pitchFamily="34" charset="0"/>
                <a:ea typeface="Calibri" panose="020F0502020204030204" pitchFamily="34" charset="0"/>
                <a:cs typeface="Times New Roman" panose="02020603050405020304" pitchFamily="18" charset="0"/>
              </a:rPr>
              <a:t> </a:t>
            </a:r>
            <a:r>
              <a:rPr lang="en-GB" sz="1100" dirty="0" err="1">
                <a:latin typeface="Calibri" panose="020F0502020204030204" pitchFamily="34" charset="0"/>
                <a:ea typeface="Calibri" panose="020F0502020204030204" pitchFamily="34" charset="0"/>
                <a:cs typeface="Times New Roman" panose="02020603050405020304" pitchFamily="18" charset="0"/>
              </a:rPr>
              <a:t>yapa</a:t>
            </a:r>
            <a:r>
              <a:rPr lang="en-GB" sz="1100" dirty="0">
                <a:latin typeface="Calibri" panose="020F0502020204030204" pitchFamily="34" charset="0"/>
                <a:ea typeface="Calibri" panose="020F0502020204030204" pitchFamily="34" charset="0"/>
                <a:cs typeface="Times New Roman" panose="02020603050405020304" pitchFamily="18" charset="0"/>
              </a:rPr>
              <a:t> publications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137409" y="1337340"/>
            <a:ext cx="6211489" cy="27347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err="1">
                <a:latin typeface="Calibri" panose="020F0502020204030204" pitchFamily="34" charset="0"/>
                <a:ea typeface="Calibri" panose="020F0502020204030204" pitchFamily="34" charset="0"/>
                <a:cs typeface="Times New Roman" panose="02020603050405020304" pitchFamily="18" charset="0"/>
              </a:rPr>
              <a:t>Gunaratne</a:t>
            </a:r>
            <a:r>
              <a:rPr lang="en-GB" sz="1100" dirty="0">
                <a:latin typeface="Calibri" panose="020F0502020204030204" pitchFamily="34" charset="0"/>
                <a:ea typeface="Calibri" panose="020F0502020204030204" pitchFamily="34" charset="0"/>
                <a:cs typeface="Times New Roman" panose="02020603050405020304" pitchFamily="18" charset="0"/>
              </a:rPr>
              <a:t> H. 2017. </a:t>
            </a:r>
            <a:r>
              <a:rPr lang="en-GB" sz="1100" i="1" dirty="0">
                <a:latin typeface="Calibri" panose="020F0502020204030204" pitchFamily="34" charset="0"/>
                <a:ea typeface="Calibri" panose="020F0502020204030204" pitchFamily="34" charset="0"/>
                <a:cs typeface="Times New Roman" panose="02020603050405020304" pitchFamily="18" charset="0"/>
              </a:rPr>
              <a:t>God’s Secret Agent: A battle against dark forces</a:t>
            </a:r>
            <a:r>
              <a:rPr lang="en-GB" sz="1100" dirty="0">
                <a:latin typeface="Calibri" panose="020F0502020204030204" pitchFamily="34" charset="0"/>
                <a:ea typeface="Calibri" panose="020F0502020204030204" pitchFamily="34" charset="0"/>
                <a:cs typeface="Times New Roman" panose="02020603050405020304" pitchFamily="18" charset="0"/>
              </a:rPr>
              <a:t>. Sri Serendipity publishing house.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137415" y="1765143"/>
            <a:ext cx="6211483" cy="27347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err="1">
                <a:latin typeface="Calibri" panose="020F0502020204030204" pitchFamily="34" charset="0"/>
                <a:ea typeface="Calibri" panose="020F0502020204030204" pitchFamily="34" charset="0"/>
                <a:cs typeface="Times New Roman" panose="02020603050405020304" pitchFamily="18" charset="0"/>
              </a:rPr>
              <a:t>Kottegoda</a:t>
            </a:r>
            <a:r>
              <a:rPr lang="en-GB" sz="1100" dirty="0">
                <a:latin typeface="Calibri" panose="020F0502020204030204" pitchFamily="34" charset="0"/>
                <a:ea typeface="Calibri" panose="020F0502020204030204" pitchFamily="34" charset="0"/>
                <a:cs typeface="Times New Roman" panose="02020603050405020304" pitchFamily="18" charset="0"/>
              </a:rPr>
              <a:t> J. 2018. </a:t>
            </a:r>
            <a:r>
              <a:rPr lang="en-GB" sz="1100" i="1" dirty="0">
                <a:latin typeface="Calibri" panose="020F0502020204030204" pitchFamily="34" charset="0"/>
                <a:ea typeface="Calibri" panose="020F0502020204030204" pitchFamily="34" charset="0"/>
                <a:cs typeface="Times New Roman" panose="02020603050405020304" pitchFamily="18" charset="0"/>
              </a:rPr>
              <a:t>Literature of the Curative rituals in Southern Sri Lanka</a:t>
            </a:r>
            <a:r>
              <a:rPr lang="en-GB" sz="1100" dirty="0">
                <a:latin typeface="Calibri" panose="020F0502020204030204" pitchFamily="34" charset="0"/>
                <a:ea typeface="Calibri" panose="020F0502020204030204" pitchFamily="34" charset="0"/>
                <a:cs typeface="Times New Roman" panose="02020603050405020304" pitchFamily="18" charset="0"/>
              </a:rPr>
              <a:t>. J.K. Publications.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p:cNvSpPr/>
          <p:nvPr/>
        </p:nvSpPr>
        <p:spPr>
          <a:xfrm>
            <a:off x="137414" y="2232121"/>
            <a:ext cx="6211484" cy="27347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Hussein A. 2013. </a:t>
            </a:r>
            <a:r>
              <a:rPr lang="en-GB" sz="1100" i="1" dirty="0">
                <a:latin typeface="Calibri" panose="020F0502020204030204" pitchFamily="34" charset="0"/>
                <a:ea typeface="Calibri" panose="020F0502020204030204" pitchFamily="34" charset="0"/>
                <a:cs typeface="Times New Roman" panose="02020603050405020304" pitchFamily="18" charset="0"/>
              </a:rPr>
              <a:t>Caste in Sri Lanka: From ancient times to the present day</a:t>
            </a:r>
            <a:r>
              <a:rPr lang="en-GB" sz="1100" dirty="0">
                <a:latin typeface="Calibri" panose="020F0502020204030204" pitchFamily="34" charset="0"/>
                <a:ea typeface="Calibri" panose="020F0502020204030204" pitchFamily="34" charset="0"/>
                <a:cs typeface="Times New Roman" panose="02020603050405020304" pitchFamily="18" charset="0"/>
              </a:rPr>
              <a:t>. Neptune Publications LTD.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p:cNvSpPr/>
          <p:nvPr/>
        </p:nvSpPr>
        <p:spPr>
          <a:xfrm>
            <a:off x="137413" y="2734944"/>
            <a:ext cx="6211485" cy="454612"/>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Krishna S. 2009. </a:t>
            </a:r>
            <a:r>
              <a:rPr lang="en-GB" sz="1100" i="1" dirty="0">
                <a:effectLst/>
                <a:latin typeface="Calibri" panose="020F0502020204030204" pitchFamily="34" charset="0"/>
                <a:ea typeface="Calibri" panose="020F0502020204030204" pitchFamily="34" charset="0"/>
                <a:cs typeface="Times New Roman" panose="02020603050405020304" pitchFamily="18" charset="0"/>
              </a:rPr>
              <a:t>Globalization and </a:t>
            </a:r>
            <a:r>
              <a:rPr lang="en-GB" sz="1100" i="1" dirty="0" err="1">
                <a:effectLst/>
                <a:latin typeface="Calibri" panose="020F0502020204030204" pitchFamily="34" charset="0"/>
                <a:ea typeface="Calibri" panose="020F0502020204030204" pitchFamily="34" charset="0"/>
                <a:cs typeface="Times New Roman" panose="02020603050405020304" pitchFamily="18" charset="0"/>
              </a:rPr>
              <a:t>Postcolonialism</a:t>
            </a:r>
            <a:r>
              <a:rPr lang="en-GB" sz="1100" i="1" dirty="0">
                <a:effectLst/>
                <a:latin typeface="Calibri" panose="020F0502020204030204" pitchFamily="34" charset="0"/>
                <a:ea typeface="Calibri" panose="020F0502020204030204" pitchFamily="34" charset="0"/>
                <a:cs typeface="Times New Roman" panose="02020603050405020304" pitchFamily="18" charset="0"/>
              </a:rPr>
              <a:t>: Hegemony and Resistance in the Twenty- first century</a:t>
            </a:r>
            <a:r>
              <a:rPr lang="en-GB" sz="1100" dirty="0">
                <a:latin typeface="Calibri" panose="020F0502020204030204" pitchFamily="34" charset="0"/>
                <a:ea typeface="Calibri" panose="020F0502020204030204" pitchFamily="34" charset="0"/>
                <a:cs typeface="Times New Roman" panose="02020603050405020304" pitchFamily="18" charset="0"/>
              </a:rPr>
              <a:t>.</a:t>
            </a:r>
            <a:r>
              <a:rPr lang="en-GB" sz="1100" dirty="0">
                <a:effectLst/>
                <a:latin typeface="Calibri" panose="020F0502020204030204" pitchFamily="34" charset="0"/>
                <a:ea typeface="Calibri" panose="020F0502020204030204" pitchFamily="34" charset="0"/>
                <a:cs typeface="Times New Roman" panose="02020603050405020304" pitchFamily="18" charset="0"/>
              </a:rPr>
              <a:t> Lanham MD: Rowan and Littlefield</a:t>
            </a:r>
          </a:p>
        </p:txBody>
      </p:sp>
      <p:sp>
        <p:nvSpPr>
          <p:cNvPr id="9" name="Rectangle 8"/>
          <p:cNvSpPr/>
          <p:nvPr/>
        </p:nvSpPr>
        <p:spPr>
          <a:xfrm>
            <a:off x="137409" y="3418906"/>
            <a:ext cx="6211489" cy="27347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err="1">
                <a:effectLst/>
                <a:latin typeface="Calibri" panose="020F0502020204030204" pitchFamily="34" charset="0"/>
                <a:ea typeface="Calibri" panose="020F0502020204030204" pitchFamily="34" charset="0"/>
                <a:cs typeface="Times New Roman" panose="02020603050405020304" pitchFamily="18" charset="0"/>
              </a:rPr>
              <a:t>Nisbet</a:t>
            </a:r>
            <a:r>
              <a:rPr lang="en-GB" sz="1100" dirty="0">
                <a:effectLst/>
                <a:latin typeface="Calibri" panose="020F0502020204030204" pitchFamily="34" charset="0"/>
                <a:ea typeface="Calibri" panose="020F0502020204030204" pitchFamily="34" charset="0"/>
                <a:cs typeface="Times New Roman" panose="02020603050405020304" pitchFamily="18" charset="0"/>
              </a:rPr>
              <a:t> R A. 1975. </a:t>
            </a:r>
            <a:r>
              <a:rPr lang="en-GB" sz="1100" i="1" dirty="0">
                <a:effectLst/>
                <a:latin typeface="Calibri" panose="020F0502020204030204" pitchFamily="34" charset="0"/>
                <a:ea typeface="Calibri" panose="020F0502020204030204" pitchFamily="34" charset="0"/>
                <a:cs typeface="Times New Roman" panose="02020603050405020304" pitchFamily="18" charset="0"/>
              </a:rPr>
              <a:t>The Sociology of Emile Durkheim. </a:t>
            </a:r>
            <a:r>
              <a:rPr lang="en-GB" sz="1100" dirty="0">
                <a:effectLst/>
                <a:latin typeface="Calibri" panose="020F0502020204030204" pitchFamily="34" charset="0"/>
                <a:ea typeface="Calibri" panose="020F0502020204030204" pitchFamily="34" charset="0"/>
                <a:cs typeface="Times New Roman" panose="02020603050405020304" pitchFamily="18" charset="0"/>
              </a:rPr>
              <a:t>London. Heinemann</a:t>
            </a:r>
          </a:p>
        </p:txBody>
      </p:sp>
      <p:sp>
        <p:nvSpPr>
          <p:cNvPr id="10" name="Rectangle 9"/>
          <p:cNvSpPr/>
          <p:nvPr/>
        </p:nvSpPr>
        <p:spPr>
          <a:xfrm>
            <a:off x="137409" y="3875562"/>
            <a:ext cx="6211485" cy="454612"/>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err="1">
                <a:latin typeface="Calibri" panose="020F0502020204030204" pitchFamily="34" charset="0"/>
                <a:ea typeface="Calibri" panose="020F0502020204030204" pitchFamily="34" charset="0"/>
                <a:cs typeface="Times New Roman" panose="02020603050405020304" pitchFamily="18" charset="0"/>
              </a:rPr>
              <a:t>Ingold</a:t>
            </a:r>
            <a:r>
              <a:rPr lang="en-GB" sz="1100" dirty="0">
                <a:latin typeface="Calibri" panose="020F0502020204030204" pitchFamily="34" charset="0"/>
                <a:ea typeface="Calibri" panose="020F0502020204030204" pitchFamily="34" charset="0"/>
                <a:cs typeface="Times New Roman" panose="02020603050405020304" pitchFamily="18" charset="0"/>
              </a:rPr>
              <a:t> T. 1997. </a:t>
            </a:r>
            <a:r>
              <a:rPr lang="en-GB" sz="1100" i="1" dirty="0">
                <a:latin typeface="Calibri" panose="020F0502020204030204" pitchFamily="34" charset="0"/>
                <a:ea typeface="Calibri" panose="020F0502020204030204" pitchFamily="34" charset="0"/>
                <a:cs typeface="Times New Roman" panose="02020603050405020304" pitchFamily="18" charset="0"/>
              </a:rPr>
              <a:t>Companion </a:t>
            </a:r>
            <a:r>
              <a:rPr lang="en-GB" sz="1100" i="1" dirty="0" err="1">
                <a:latin typeface="Calibri" panose="020F0502020204030204" pitchFamily="34" charset="0"/>
                <a:ea typeface="Calibri" panose="020F0502020204030204" pitchFamily="34" charset="0"/>
                <a:cs typeface="Times New Roman" panose="02020603050405020304" pitchFamily="18" charset="0"/>
              </a:rPr>
              <a:t>Encyclopedia</a:t>
            </a:r>
            <a:r>
              <a:rPr lang="en-GB" sz="1100" i="1" dirty="0">
                <a:latin typeface="Calibri" panose="020F0502020204030204" pitchFamily="34" charset="0"/>
                <a:ea typeface="Calibri" panose="020F0502020204030204" pitchFamily="34" charset="0"/>
                <a:cs typeface="Times New Roman" panose="02020603050405020304" pitchFamily="18" charset="0"/>
              </a:rPr>
              <a:t> of Anthropology Humanity, Culture and Social life</a:t>
            </a:r>
            <a:r>
              <a:rPr lang="en-GB" sz="1100" dirty="0">
                <a:latin typeface="Calibri" panose="020F0502020204030204" pitchFamily="34" charset="0"/>
                <a:ea typeface="Calibri" panose="020F0502020204030204" pitchFamily="34" charset="0"/>
                <a:cs typeface="Times New Roman" panose="02020603050405020304" pitchFamily="18" charset="0"/>
              </a:rPr>
              <a:t>. London &amp; New York. Routledge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137408" y="4498893"/>
            <a:ext cx="6211485" cy="27347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Bush B. 2006. </a:t>
            </a:r>
            <a:r>
              <a:rPr lang="en-GB" sz="1100" i="1" dirty="0">
                <a:latin typeface="Calibri" panose="020F0502020204030204" pitchFamily="34" charset="0"/>
                <a:ea typeface="Calibri" panose="020F0502020204030204" pitchFamily="34" charset="0"/>
                <a:cs typeface="Times New Roman" panose="02020603050405020304" pitchFamily="18" charset="0"/>
              </a:rPr>
              <a:t>Imperialism and </a:t>
            </a:r>
            <a:r>
              <a:rPr lang="en-GB" sz="1100" i="1" dirty="0" err="1">
                <a:latin typeface="Calibri" panose="020F0502020204030204" pitchFamily="34" charset="0"/>
                <a:ea typeface="Calibri" panose="020F0502020204030204" pitchFamily="34" charset="0"/>
                <a:cs typeface="Times New Roman" panose="02020603050405020304" pitchFamily="18" charset="0"/>
              </a:rPr>
              <a:t>Postcolonialism</a:t>
            </a:r>
            <a:r>
              <a:rPr lang="en-GB" sz="1100" dirty="0">
                <a:latin typeface="Calibri" panose="020F0502020204030204" pitchFamily="34" charset="0"/>
                <a:ea typeface="Calibri" panose="020F0502020204030204" pitchFamily="34" charset="0"/>
                <a:cs typeface="Times New Roman" panose="02020603050405020304" pitchFamily="18" charset="0"/>
              </a:rPr>
              <a:t>. Croydon. Pearson Longman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137408" y="4965871"/>
            <a:ext cx="3977387" cy="27347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Bourdieu P. 1979. </a:t>
            </a:r>
            <a:r>
              <a:rPr lang="en-GB" sz="1100" i="1" dirty="0">
                <a:effectLst/>
                <a:latin typeface="Calibri" panose="020F0502020204030204" pitchFamily="34" charset="0"/>
                <a:ea typeface="Calibri" panose="020F0502020204030204" pitchFamily="34" charset="0"/>
                <a:cs typeface="Times New Roman" panose="02020603050405020304" pitchFamily="18" charset="0"/>
              </a:rPr>
              <a:t>Distinction</a:t>
            </a:r>
            <a:r>
              <a:rPr lang="en-GB" sz="1100" dirty="0">
                <a:effectLst/>
                <a:latin typeface="Calibri" panose="020F0502020204030204" pitchFamily="34" charset="0"/>
                <a:ea typeface="Calibri" panose="020F0502020204030204" pitchFamily="34" charset="0"/>
                <a:cs typeface="Times New Roman" panose="02020603050405020304" pitchFamily="18" charset="0"/>
              </a:rPr>
              <a:t>. London. Routledge &amp; Richard Nice </a:t>
            </a:r>
          </a:p>
        </p:txBody>
      </p:sp>
      <p:sp>
        <p:nvSpPr>
          <p:cNvPr id="13" name="Rectangle 12"/>
          <p:cNvSpPr/>
          <p:nvPr/>
        </p:nvSpPr>
        <p:spPr>
          <a:xfrm>
            <a:off x="137408" y="5432849"/>
            <a:ext cx="6211485" cy="273473"/>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err="1">
                <a:effectLst/>
                <a:latin typeface="Calibri" panose="020F0502020204030204" pitchFamily="34" charset="0"/>
                <a:ea typeface="Calibri" panose="020F0502020204030204" pitchFamily="34" charset="0"/>
                <a:cs typeface="Times New Roman" panose="02020603050405020304" pitchFamily="18" charset="0"/>
              </a:rPr>
              <a:t>Coomaraswamy</a:t>
            </a:r>
            <a:r>
              <a:rPr lang="en-GB" sz="1100" dirty="0">
                <a:effectLst/>
                <a:latin typeface="Calibri" panose="020F0502020204030204" pitchFamily="34" charset="0"/>
                <a:ea typeface="Calibri" panose="020F0502020204030204" pitchFamily="34" charset="0"/>
                <a:cs typeface="Times New Roman" panose="02020603050405020304" pitchFamily="18" charset="0"/>
              </a:rPr>
              <a:t> A. K. </a:t>
            </a:r>
            <a:r>
              <a:rPr lang="en-GB" sz="1100" dirty="0">
                <a:latin typeface="Calibri" panose="020F0502020204030204" pitchFamily="34" charset="0"/>
                <a:ea typeface="Calibri" panose="020F0502020204030204" pitchFamily="34" charset="0"/>
                <a:cs typeface="Times New Roman" panose="02020603050405020304" pitchFamily="18" charset="0"/>
              </a:rPr>
              <a:t>Second Edition.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N.d.</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i="1" dirty="0">
                <a:effectLst/>
                <a:latin typeface="Calibri" panose="020F0502020204030204" pitchFamily="34" charset="0"/>
                <a:ea typeface="Calibri" panose="020F0502020204030204" pitchFamily="34" charset="0"/>
                <a:cs typeface="Times New Roman" panose="02020603050405020304" pitchFamily="18" charset="0"/>
              </a:rPr>
              <a:t>Mediaeval Sinhalese Art</a:t>
            </a:r>
            <a:r>
              <a:rPr lang="en-GB" sz="1100" dirty="0">
                <a:effectLst/>
                <a:latin typeface="Calibri" panose="020F0502020204030204" pitchFamily="34" charset="0"/>
                <a:ea typeface="Calibri" panose="020F0502020204030204" pitchFamily="34" charset="0"/>
                <a:cs typeface="Times New Roman" panose="02020603050405020304" pitchFamily="18" charset="0"/>
              </a:rPr>
              <a:t>. Colombo. Pantheon Books. </a:t>
            </a:r>
          </a:p>
        </p:txBody>
      </p:sp>
      <p:sp>
        <p:nvSpPr>
          <p:cNvPr id="14" name="Rectangle 13"/>
          <p:cNvSpPr/>
          <p:nvPr/>
        </p:nvSpPr>
        <p:spPr>
          <a:xfrm>
            <a:off x="137407" y="5836233"/>
            <a:ext cx="6211485" cy="454612"/>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err="1">
                <a:effectLst/>
                <a:latin typeface="Calibri" panose="020F0502020204030204" pitchFamily="34" charset="0"/>
                <a:ea typeface="Calibri" panose="020F0502020204030204" pitchFamily="34" charset="0"/>
                <a:cs typeface="Times New Roman" panose="02020603050405020304" pitchFamily="18" charset="0"/>
              </a:rPr>
              <a:t>Juleff</a:t>
            </a:r>
            <a:r>
              <a:rPr lang="en-GB" sz="1100" dirty="0">
                <a:effectLst/>
                <a:latin typeface="Calibri" panose="020F0502020204030204" pitchFamily="34" charset="0"/>
                <a:ea typeface="Calibri" panose="020F0502020204030204" pitchFamily="34" charset="0"/>
                <a:cs typeface="Times New Roman" panose="02020603050405020304" pitchFamily="18" charset="0"/>
              </a:rPr>
              <a:t> G. 1998. </a:t>
            </a:r>
            <a:r>
              <a:rPr lang="en-GB" sz="1100" i="1" dirty="0">
                <a:effectLst/>
                <a:latin typeface="Calibri" panose="020F0502020204030204" pitchFamily="34" charset="0"/>
                <a:ea typeface="Calibri" panose="020F0502020204030204" pitchFamily="34" charset="0"/>
                <a:cs typeface="Times New Roman" panose="02020603050405020304" pitchFamily="18" charset="0"/>
              </a:rPr>
              <a:t>Early Iron and Steel in Sri Lanka A study of the </a:t>
            </a:r>
            <a:r>
              <a:rPr lang="en-GB" sz="1100" i="1" dirty="0" err="1">
                <a:effectLst/>
                <a:latin typeface="Calibri" panose="020F0502020204030204" pitchFamily="34" charset="0"/>
                <a:ea typeface="Calibri" panose="020F0502020204030204" pitchFamily="34" charset="0"/>
                <a:cs typeface="Times New Roman" panose="02020603050405020304" pitchFamily="18" charset="0"/>
              </a:rPr>
              <a:t>Samanalawewa</a:t>
            </a:r>
            <a:r>
              <a:rPr lang="en-GB" sz="1100" i="1" dirty="0">
                <a:effectLst/>
                <a:latin typeface="Calibri" panose="020F0502020204030204" pitchFamily="34" charset="0"/>
                <a:ea typeface="Calibri" panose="020F0502020204030204" pitchFamily="34" charset="0"/>
                <a:cs typeface="Times New Roman" panose="02020603050405020304" pitchFamily="18" charset="0"/>
              </a:rPr>
              <a:t> area</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Impreso</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en</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Alemania</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Verlag</a:t>
            </a: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Phillipp</a:t>
            </a:r>
            <a:r>
              <a:rPr lang="en-GB" sz="1100" dirty="0">
                <a:effectLst/>
                <a:latin typeface="Calibri" panose="020F0502020204030204" pitchFamily="34" charset="0"/>
                <a:ea typeface="Calibri" panose="020F0502020204030204" pitchFamily="34" charset="0"/>
                <a:cs typeface="Times New Roman" panose="02020603050405020304" pitchFamily="18" charset="0"/>
              </a:rPr>
              <a:t> von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Zabern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p:cNvSpPr txBox="1"/>
          <p:nvPr/>
        </p:nvSpPr>
        <p:spPr>
          <a:xfrm>
            <a:off x="5370195" y="527868"/>
            <a:ext cx="1451610" cy="338554"/>
          </a:xfrm>
          <a:prstGeom prst="rect">
            <a:avLst/>
          </a:prstGeom>
          <a:solidFill>
            <a:schemeClr val="bg1"/>
          </a:solidFill>
          <a:ln w="38100">
            <a:solidFill>
              <a:srgbClr val="FFC000"/>
            </a:solidFill>
          </a:ln>
        </p:spPr>
        <p:txBody>
          <a:bodyPr wrap="square" rtlCol="0">
            <a:spAutoFit/>
          </a:bodyPr>
          <a:lstStyle/>
          <a:p>
            <a:pPr algn="ctr"/>
            <a:r>
              <a:rPr lang="en-GB" sz="1600" dirty="0"/>
              <a:t>References</a:t>
            </a:r>
          </a:p>
        </p:txBody>
      </p:sp>
      <p:sp>
        <p:nvSpPr>
          <p:cNvPr id="16" name="Rectangle 15">
            <a:extLst>
              <a:ext uri="{FF2B5EF4-FFF2-40B4-BE49-F238E27FC236}">
                <a16:creationId xmlns:a16="http://schemas.microsoft.com/office/drawing/2014/main" id="{5DFBEAD0-1ACF-46B2-8A15-11698D5B8D69}"/>
              </a:ext>
            </a:extLst>
          </p:cNvPr>
          <p:cNvSpPr/>
          <p:nvPr/>
        </p:nvSpPr>
        <p:spPr>
          <a:xfrm>
            <a:off x="6486307" y="943587"/>
            <a:ext cx="5568284" cy="446597"/>
          </a:xfrm>
          <a:prstGeom prst="rect">
            <a:avLst/>
          </a:prstGeom>
          <a:solidFill>
            <a:schemeClr val="bg1"/>
          </a:solidFill>
          <a:ln w="38100">
            <a:solidFill>
              <a:srgbClr val="FFC000"/>
            </a:solidFill>
          </a:ln>
        </p:spPr>
        <p:txBody>
          <a:bodyPr wrap="square">
            <a:spAutoFit/>
          </a:bodyPr>
          <a:lstStyle/>
          <a:p>
            <a:pPr>
              <a:lnSpc>
                <a:spcPct val="107000"/>
              </a:lnSpc>
              <a:spcAft>
                <a:spcPts val="800"/>
              </a:spcAft>
            </a:pPr>
            <a:r>
              <a:rPr lang="en-GB" sz="1100" dirty="0">
                <a:latin typeface="Calibri" panose="020F0502020204030204" pitchFamily="34" charset="0"/>
                <a:ea typeface="Calibri" panose="020F0502020204030204" pitchFamily="34" charset="0"/>
                <a:cs typeface="Times New Roman" panose="02020603050405020304" pitchFamily="18" charset="0"/>
              </a:rPr>
              <a:t>Fathy H. 1976. </a:t>
            </a:r>
            <a:r>
              <a:rPr lang="en-GB" sz="1100" i="1" dirty="0">
                <a:latin typeface="Calibri" panose="020F0502020204030204" pitchFamily="34" charset="0"/>
                <a:ea typeface="Calibri" panose="020F0502020204030204" pitchFamily="34" charset="0"/>
                <a:cs typeface="Times New Roman" panose="02020603050405020304" pitchFamily="18" charset="0"/>
              </a:rPr>
              <a:t>Architecture for the poor: An experiment in rural Egypt</a:t>
            </a:r>
            <a:r>
              <a:rPr lang="en-GB" sz="1100" dirty="0">
                <a:latin typeface="Calibri" panose="020F0502020204030204" pitchFamily="34" charset="0"/>
                <a:ea typeface="Calibri" panose="020F0502020204030204" pitchFamily="34" charset="0"/>
                <a:cs typeface="Times New Roman" panose="02020603050405020304" pitchFamily="18" charset="0"/>
              </a:rPr>
              <a:t>. Chicago &amp; London. The university of Chicago press.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635397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330</TotalTime>
  <Words>1548</Words>
  <Application>Microsoft Office PowerPoint</Application>
  <PresentationFormat>Widescreen</PresentationFormat>
  <Paragraphs>114</Paragraphs>
  <Slides>11</Slides>
  <Notes>10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6" baseType="lpstr">
      <vt:lpstr>Arial</vt:lpstr>
      <vt:lpstr>Calibri</vt:lpstr>
      <vt:lpstr>Calibri Light</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Rufus Malim (1600003)</dc:creator>
  <cp:lastModifiedBy>user</cp:lastModifiedBy>
  <cp:revision>53</cp:revision>
  <dcterms:created xsi:type="dcterms:W3CDTF">2019-02-04T12:02:11Z</dcterms:created>
  <dcterms:modified xsi:type="dcterms:W3CDTF">2019-02-05T21:39:53Z</dcterms:modified>
</cp:coreProperties>
</file>