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2" r:id="rId1"/>
  </p:sldMasterIdLst>
  <p:sldIdLst>
    <p:sldId id="256" r:id="rId2"/>
    <p:sldId id="258" r:id="rId3"/>
    <p:sldId id="259" r:id="rId4"/>
    <p:sldId id="260" r:id="rId5"/>
    <p:sldId id="261" r:id="rId6"/>
    <p:sldId id="262" r:id="rId7"/>
    <p:sldId id="263" r:id="rId8"/>
    <p:sldId id="264" r:id="rId9"/>
    <p:sldId id="265"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1" d="100"/>
          <a:sy n="61" d="100"/>
        </p:scale>
        <p:origin x="78"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0C45516-7F4A-470D-90F5-6E76A38077EA}" type="datetimeFigureOut">
              <a:rPr lang="en-GB" smtClean="0"/>
              <a:t>23/07/2020</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65AB8D27-581D-48F8-87B6-58C0B5584EDA}"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96632708"/>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C45516-7F4A-470D-90F5-6E76A38077EA}" type="datetimeFigureOut">
              <a:rPr lang="en-GB" smtClean="0"/>
              <a:t>23/07/2020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AB8D27-581D-48F8-87B6-58C0B5584EDA}"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53741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C45516-7F4A-470D-90F5-6E76A38077EA}" type="datetimeFigureOut">
              <a:rPr lang="en-GB" smtClean="0"/>
              <a:t>23/07/2020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AB8D27-581D-48F8-87B6-58C0B5584EDA}"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942843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0C45516-7F4A-470D-90F5-6E76A38077EA}" type="datetimeFigureOut">
              <a:rPr lang="en-GB" smtClean="0"/>
              <a:t>23/07/2020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AB8D27-581D-48F8-87B6-58C0B5584EDA}"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50045716"/>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0C45516-7F4A-470D-90F5-6E76A38077EA}" type="datetimeFigureOut">
              <a:rPr lang="en-GB" smtClean="0"/>
              <a:t>23/07/2020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5AB8D27-581D-48F8-87B6-58C0B5584EDA}"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11677994"/>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0C45516-7F4A-470D-90F5-6E76A38077EA}" type="datetimeFigureOut">
              <a:rPr lang="en-GB" smtClean="0"/>
              <a:t>23/07/2020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AB8D27-581D-48F8-87B6-58C0B5584EDA}"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424779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C45516-7F4A-470D-90F5-6E76A38077EA}" type="datetimeFigureOut">
              <a:rPr lang="en-GB" smtClean="0"/>
              <a:t>23/07/2020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5AB8D27-581D-48F8-87B6-58C0B5584EDA}" type="slidenum">
              <a:rPr lang="en-GB" smtClean="0"/>
              <a:t>‹#›</a:t>
            </a:fld>
            <a:endParaRPr lang="en-GB"/>
          </a:p>
        </p:txBody>
      </p:sp>
    </p:spTree>
    <p:extLst>
      <p:ext uri="{BB962C8B-B14F-4D97-AF65-F5344CB8AC3E}">
        <p14:creationId xmlns:p14="http://schemas.microsoft.com/office/powerpoint/2010/main" val="2787131334"/>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C45516-7F4A-470D-90F5-6E76A38077EA}" type="datetimeFigureOut">
              <a:rPr lang="en-GB" smtClean="0"/>
              <a:t>23/07/2020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AB8D27-581D-48F8-87B6-58C0B5584EDA}"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616167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00C45516-7F4A-470D-90F5-6E76A38077EA}" type="datetimeFigureOut">
              <a:rPr lang="en-GB" smtClean="0"/>
              <a:t>23/07/2020</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65AB8D27-581D-48F8-87B6-58C0B5584EDA}"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4208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C45516-7F4A-470D-90F5-6E76A38077EA}" type="datetimeFigureOut">
              <a:rPr lang="en-GB" smtClean="0"/>
              <a:t>23/07/2020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AB8D27-581D-48F8-87B6-58C0B5584EDA}"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30563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C45516-7F4A-470D-90F5-6E76A38077EA}" type="datetimeFigureOut">
              <a:rPr lang="en-GB" smtClean="0"/>
              <a:t>23/07/2020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AB8D27-581D-48F8-87B6-58C0B5584EDA}"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875780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00C45516-7F4A-470D-90F5-6E76A38077EA}" type="datetimeFigureOut">
              <a:rPr lang="en-GB" smtClean="0"/>
              <a:t>23/07/2020</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5AB8D27-581D-48F8-87B6-58C0B5584EDA}"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6884900"/>
      </p:ext>
    </p:extLst>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hyperlink" Target="http://env-health.org/" TargetMode="Externa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FDF89-EDCC-4EAE-B86E-85E09D1F99BC}"/>
              </a:ext>
            </a:extLst>
          </p:cNvPr>
          <p:cNvSpPr>
            <a:spLocks noGrp="1"/>
          </p:cNvSpPr>
          <p:nvPr>
            <p:ph type="ctrTitle"/>
          </p:nvPr>
        </p:nvSpPr>
        <p:spPr>
          <a:xfrm>
            <a:off x="1507067" y="1267012"/>
            <a:ext cx="7766936" cy="2783824"/>
          </a:xfrm>
        </p:spPr>
        <p:txBody>
          <a:bodyPr>
            <a:normAutofit/>
          </a:bodyPr>
          <a:lstStyle/>
          <a:p>
            <a:pPr>
              <a:lnSpc>
                <a:spcPct val="90000"/>
              </a:lnSpc>
            </a:pPr>
            <a:r>
              <a:rPr lang="en-GB" sz="1800">
                <a:solidFill>
                  <a:srgbClr val="FFFFFF"/>
                </a:solidFill>
                <a:latin typeface="Arial" panose="020B0604020202020204" pitchFamily="34" charset="0"/>
                <a:cs typeface="Arial" panose="020B0604020202020204" pitchFamily="34" charset="0"/>
              </a:rPr>
              <a:t>Student name: Dumitrita Munteanu</a:t>
            </a:r>
            <a:br>
              <a:rPr lang="en-GB" sz="1800">
                <a:solidFill>
                  <a:srgbClr val="FFFFFF"/>
                </a:solidFill>
                <a:latin typeface="Arial" panose="020B0604020202020204" pitchFamily="34" charset="0"/>
                <a:cs typeface="Arial" panose="020B0604020202020204" pitchFamily="34" charset="0"/>
              </a:rPr>
            </a:br>
            <a:r>
              <a:rPr lang="en-GB" sz="1800">
                <a:solidFill>
                  <a:srgbClr val="FFFFFF"/>
                </a:solidFill>
                <a:latin typeface="Arial" panose="020B0604020202020204" pitchFamily="34" charset="0"/>
                <a:cs typeface="Arial" panose="020B0604020202020204" pitchFamily="34" charset="0"/>
              </a:rPr>
              <a:t>Student number: 1813611</a:t>
            </a:r>
            <a:br>
              <a:rPr lang="en-GB" sz="1800">
                <a:solidFill>
                  <a:srgbClr val="FFFFFF"/>
                </a:solidFill>
                <a:latin typeface="Arial" panose="020B0604020202020204" pitchFamily="34" charset="0"/>
                <a:cs typeface="Arial" panose="020B0604020202020204" pitchFamily="34" charset="0"/>
              </a:rPr>
            </a:br>
            <a:r>
              <a:rPr lang="en-GB" sz="1800">
                <a:solidFill>
                  <a:srgbClr val="FFFFFF"/>
                </a:solidFill>
                <a:latin typeface="Arial" panose="020B0604020202020204" pitchFamily="34" charset="0"/>
                <a:cs typeface="Arial" panose="020B0604020202020204" pitchFamily="34" charset="0"/>
              </a:rPr>
              <a:t>Programmes:  BA International Hotel Management</a:t>
            </a:r>
            <a:br>
              <a:rPr lang="en-GB" sz="1800">
                <a:solidFill>
                  <a:srgbClr val="FFFFFF"/>
                </a:solidFill>
                <a:latin typeface="Arial" panose="020B0604020202020204" pitchFamily="34" charset="0"/>
                <a:cs typeface="Arial" panose="020B0604020202020204" pitchFamily="34" charset="0"/>
              </a:rPr>
            </a:br>
            <a:r>
              <a:rPr lang="en-GB" sz="1800">
                <a:solidFill>
                  <a:srgbClr val="FFFFFF"/>
                </a:solidFill>
                <a:latin typeface="Arial" panose="020B0604020202020204" pitchFamily="34" charset="0"/>
                <a:cs typeface="Arial" panose="020B0604020202020204" pitchFamily="34" charset="0"/>
              </a:rPr>
              <a:t>Module : Contemporary Themes in the Hotel and Hospitality Industry</a:t>
            </a:r>
            <a:br>
              <a:rPr lang="en-GB" sz="1800">
                <a:solidFill>
                  <a:srgbClr val="FFFFFF"/>
                </a:solidFill>
                <a:latin typeface="Arial" panose="020B0604020202020204" pitchFamily="34" charset="0"/>
                <a:cs typeface="Arial" panose="020B0604020202020204" pitchFamily="34" charset="0"/>
              </a:rPr>
            </a:br>
            <a:r>
              <a:rPr lang="en-GB" sz="1800">
                <a:solidFill>
                  <a:srgbClr val="FFFFFF"/>
                </a:solidFill>
                <a:latin typeface="Arial" panose="020B0604020202020204" pitchFamily="34" charset="0"/>
                <a:cs typeface="Arial" panose="020B0604020202020204" pitchFamily="34" charset="0"/>
              </a:rPr>
              <a:t>Assignment Title: Research Paper Presentation</a:t>
            </a:r>
            <a:br>
              <a:rPr lang="en-GB" sz="1800">
                <a:solidFill>
                  <a:srgbClr val="FFFFFF"/>
                </a:solidFill>
                <a:latin typeface="Arial" panose="020B0604020202020204" pitchFamily="34" charset="0"/>
                <a:cs typeface="Arial" panose="020B0604020202020204" pitchFamily="34" charset="0"/>
              </a:rPr>
            </a:br>
            <a:r>
              <a:rPr lang="en-GB" sz="1800">
                <a:solidFill>
                  <a:srgbClr val="FFFFFF"/>
                </a:solidFill>
                <a:latin typeface="Arial" panose="020B0604020202020204" pitchFamily="34" charset="0"/>
                <a:cs typeface="Arial" panose="020B0604020202020204" pitchFamily="34" charset="0"/>
              </a:rPr>
              <a:t>Module Code: M6X01931</a:t>
            </a:r>
            <a:br>
              <a:rPr lang="en-GB" sz="1800">
                <a:solidFill>
                  <a:srgbClr val="FFFFFF"/>
                </a:solidFill>
                <a:latin typeface="Arial" panose="020B0604020202020204" pitchFamily="34" charset="0"/>
                <a:cs typeface="Arial" panose="020B0604020202020204" pitchFamily="34" charset="0"/>
              </a:rPr>
            </a:br>
            <a:r>
              <a:rPr lang="en-GB" sz="1800">
                <a:solidFill>
                  <a:srgbClr val="FFFFFF"/>
                </a:solidFill>
                <a:latin typeface="Arial" panose="020B0604020202020204" pitchFamily="34" charset="0"/>
                <a:cs typeface="Arial" panose="020B0604020202020204" pitchFamily="34" charset="0"/>
              </a:rPr>
              <a:t>Lecturer: Abdi  Rahman</a:t>
            </a:r>
            <a:br>
              <a:rPr lang="en-GB" sz="1800">
                <a:solidFill>
                  <a:srgbClr val="FFFFFF"/>
                </a:solidFill>
              </a:rPr>
            </a:br>
            <a:endParaRPr lang="en-GB" sz="1800">
              <a:solidFill>
                <a:srgbClr val="FFFFFF"/>
              </a:solidFill>
            </a:endParaRPr>
          </a:p>
        </p:txBody>
      </p:sp>
      <p:sp>
        <p:nvSpPr>
          <p:cNvPr id="3" name="Subtitle 2">
            <a:extLst>
              <a:ext uri="{FF2B5EF4-FFF2-40B4-BE49-F238E27FC236}">
                <a16:creationId xmlns:a16="http://schemas.microsoft.com/office/drawing/2014/main" id="{34A9B069-B070-41E8-8A6F-0028715EAA04}"/>
              </a:ext>
            </a:extLst>
          </p:cNvPr>
          <p:cNvSpPr>
            <a:spLocks noGrp="1"/>
          </p:cNvSpPr>
          <p:nvPr>
            <p:ph type="subTitle" idx="1"/>
          </p:nvPr>
        </p:nvSpPr>
        <p:spPr/>
        <p:txBody>
          <a:bodyPr>
            <a:normAutofit/>
          </a:bodyPr>
          <a:lstStyle/>
          <a:p>
            <a:endParaRPr lang="en-GB">
              <a:solidFill>
                <a:srgbClr val="FFFFFF"/>
              </a:solidFill>
            </a:endParaRPr>
          </a:p>
        </p:txBody>
      </p:sp>
    </p:spTree>
    <p:extLst>
      <p:ext uri="{BB962C8B-B14F-4D97-AF65-F5344CB8AC3E}">
        <p14:creationId xmlns:p14="http://schemas.microsoft.com/office/powerpoint/2010/main" val="35455798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8A8E3-6584-4D76-A733-C5A01FC99C1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D9A4396-45E4-4596-BAAB-B3DC867B42F4}"/>
              </a:ext>
            </a:extLst>
          </p:cNvPr>
          <p:cNvSpPr>
            <a:spLocks noGrp="1"/>
          </p:cNvSpPr>
          <p:nvPr>
            <p:ph idx="1"/>
          </p:nvPr>
        </p:nvSpPr>
        <p:spPr/>
        <p:txBody>
          <a:bodyPr>
            <a:normAutofit fontScale="85000" lnSpcReduction="20000"/>
          </a:bodyPr>
          <a:lstStyle/>
          <a:p>
            <a:pPr marL="0" indent="0">
              <a:buNone/>
            </a:pPr>
            <a:r>
              <a:rPr lang="en-GB" dirty="0"/>
              <a:t>                                                </a:t>
            </a:r>
            <a:r>
              <a:rPr lang="en-GB" dirty="0">
                <a:latin typeface="Arial" panose="020B0604020202020204" pitchFamily="34" charset="0"/>
                <a:cs typeface="Arial" panose="020B0604020202020204" pitchFamily="34" charset="0"/>
              </a:rPr>
              <a:t>Content</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t>Introduction</a:t>
            </a:r>
          </a:p>
          <a:p>
            <a:pPr marL="0" indent="0">
              <a:buNone/>
            </a:pPr>
            <a:r>
              <a:rPr lang="en-GB" dirty="0"/>
              <a:t>About Bulgaria</a:t>
            </a:r>
          </a:p>
          <a:p>
            <a:pPr marL="0" indent="0">
              <a:buNone/>
            </a:pPr>
            <a:r>
              <a:rPr lang="en-GB" dirty="0"/>
              <a:t>Economy</a:t>
            </a:r>
          </a:p>
          <a:p>
            <a:pPr marL="0" indent="0">
              <a:buNone/>
            </a:pPr>
            <a:r>
              <a:rPr lang="en-GB" dirty="0"/>
              <a:t>SWOT analyse</a:t>
            </a:r>
          </a:p>
          <a:p>
            <a:pPr marL="0" indent="0">
              <a:buNone/>
            </a:pPr>
            <a:r>
              <a:rPr lang="en-GB" dirty="0"/>
              <a:t>Tourism</a:t>
            </a:r>
          </a:p>
          <a:p>
            <a:pPr marL="0" indent="0">
              <a:buNone/>
            </a:pPr>
            <a:r>
              <a:rPr lang="en-GB" dirty="0"/>
              <a:t> Contemporary issues</a:t>
            </a:r>
          </a:p>
          <a:p>
            <a:pPr marL="0" indent="0">
              <a:buNone/>
            </a:pPr>
            <a:r>
              <a:rPr lang="en-GB" dirty="0"/>
              <a:t>Population</a:t>
            </a:r>
          </a:p>
          <a:p>
            <a:pPr marL="0" indent="0">
              <a:buNone/>
            </a:pPr>
            <a:r>
              <a:rPr lang="en-GB" dirty="0"/>
              <a:t>Globalization</a:t>
            </a:r>
          </a:p>
          <a:p>
            <a:pPr marL="0" indent="0">
              <a:buNone/>
            </a:pPr>
            <a:r>
              <a:rPr lang="en-GB" dirty="0"/>
              <a:t>Conclusion</a:t>
            </a:r>
          </a:p>
          <a:p>
            <a:pPr marL="0" indent="0">
              <a:buNone/>
            </a:pPr>
            <a:r>
              <a:rPr lang="en-GB" dirty="0"/>
              <a:t>References</a:t>
            </a:r>
            <a:endParaRPr lang="en-GB" dirty="0">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A8A2AAB7-4200-41B7-91CC-996BD49C0321}"/>
              </a:ext>
            </a:extLst>
          </p:cNvPr>
          <p:cNvSpPr>
            <a:spLocks noGrp="1"/>
          </p:cNvSpPr>
          <p:nvPr>
            <p:ph type="body" sz="half" idx="2"/>
          </p:nvPr>
        </p:nvSpPr>
        <p:spPr/>
        <p:txBody>
          <a:bodyPr/>
          <a:lstStyle/>
          <a:p>
            <a:endParaRPr lang="en-GB" dirty="0"/>
          </a:p>
        </p:txBody>
      </p:sp>
    </p:spTree>
    <p:extLst>
      <p:ext uri="{BB962C8B-B14F-4D97-AF65-F5344CB8AC3E}">
        <p14:creationId xmlns:p14="http://schemas.microsoft.com/office/powerpoint/2010/main" val="34348263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F1A5E-8D22-44A9-B046-C821AD82FE2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2FCB4B1-ED2C-4DCF-ABC0-71B88BB023F1}"/>
              </a:ext>
            </a:extLst>
          </p:cNvPr>
          <p:cNvSpPr>
            <a:spLocks noGrp="1"/>
          </p:cNvSpPr>
          <p:nvPr>
            <p:ph idx="1"/>
          </p:nvPr>
        </p:nvSpPr>
        <p:spPr/>
        <p:txBody>
          <a:bodyPr>
            <a:normAutofit/>
          </a:bodyPr>
          <a:lstStyle/>
          <a:p>
            <a:r>
              <a:rPr lang="en-GB" b="1" dirty="0"/>
              <a:t>Introduction</a:t>
            </a:r>
            <a:endParaRPr lang="en-GB" dirty="0"/>
          </a:p>
          <a:p>
            <a:r>
              <a:rPr lang="en-GB" dirty="0"/>
              <a:t>The research paper is when you do the research yourself, in the research paper you can include different articles and you write with your own words. The current paper focuses on the essential and optional examination of the picture of the vacationer town and the method of its promotion. The goal of the exploration are to characterize the idea of the picture.</a:t>
            </a:r>
          </a:p>
          <a:p>
            <a:endParaRPr lang="en-GB" dirty="0"/>
          </a:p>
        </p:txBody>
      </p:sp>
      <p:sp>
        <p:nvSpPr>
          <p:cNvPr id="4" name="Text Placeholder 3">
            <a:extLst>
              <a:ext uri="{FF2B5EF4-FFF2-40B4-BE49-F238E27FC236}">
                <a16:creationId xmlns:a16="http://schemas.microsoft.com/office/drawing/2014/main" id="{630B13F0-1FE8-4B2A-AFDC-6938C82F87F4}"/>
              </a:ext>
            </a:extLst>
          </p:cNvPr>
          <p:cNvSpPr>
            <a:spLocks noGrp="1"/>
          </p:cNvSpPr>
          <p:nvPr>
            <p:ph type="body" sz="half" idx="2"/>
          </p:nvPr>
        </p:nvSpPr>
        <p:spPr/>
        <p:txBody>
          <a:bodyPr/>
          <a:lstStyle/>
          <a:p>
            <a:endParaRPr lang="en-GB"/>
          </a:p>
        </p:txBody>
      </p:sp>
    </p:spTree>
    <p:extLst>
      <p:ext uri="{BB962C8B-B14F-4D97-AF65-F5344CB8AC3E}">
        <p14:creationId xmlns:p14="http://schemas.microsoft.com/office/powerpoint/2010/main" val="2149903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1728F-B868-4CAE-96D7-C6710F42C7A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0D2C3C0-1D5D-4348-BF39-DD7C44237585}"/>
              </a:ext>
            </a:extLst>
          </p:cNvPr>
          <p:cNvSpPr>
            <a:spLocks noGrp="1"/>
          </p:cNvSpPr>
          <p:nvPr>
            <p:ph idx="1"/>
          </p:nvPr>
        </p:nvSpPr>
        <p:spPr/>
        <p:txBody>
          <a:bodyPr>
            <a:normAutofit fontScale="92500" lnSpcReduction="20000"/>
          </a:bodyPr>
          <a:lstStyle/>
          <a:p>
            <a:pPr marL="0" indent="0">
              <a:buNone/>
            </a:pPr>
            <a:r>
              <a:rPr lang="en-GB" b="1" dirty="0"/>
              <a:t>                                   About Bulgaria…………</a:t>
            </a:r>
            <a:endParaRPr lang="en-GB" dirty="0"/>
          </a:p>
          <a:p>
            <a:pPr marL="0" indent="0">
              <a:buNone/>
            </a:pPr>
            <a:r>
              <a:rPr lang="en-GB" dirty="0"/>
              <a:t>     Bulgaria is in the East part on the Balkan peninsula, Bulgaria have another 5 neighbouring countries and the Black Sea to the east. The 5 borders of Bulgaria are: Serbia, Romania, Macedonia, Greece and Turkey. The capital is Sofia located in the west of the country. </a:t>
            </a:r>
          </a:p>
          <a:p>
            <a:pPr marL="0" indent="0">
              <a:buNone/>
            </a:pPr>
            <a:endParaRPr lang="en-GB" dirty="0"/>
          </a:p>
          <a:p>
            <a:pPr marL="0" indent="0">
              <a:buNone/>
            </a:pPr>
            <a:r>
              <a:rPr lang="en-GB" dirty="0"/>
              <a:t>   City as Sofia, Plovdiv, Varna are the main industrial cities, the agricultural sectors most of them are now privatized but with a good climate and a fertile soil food those companies have a good profit.</a:t>
            </a:r>
          </a:p>
          <a:p>
            <a:pPr marL="0" indent="0">
              <a:buNone/>
            </a:pPr>
            <a:r>
              <a:rPr lang="en-GB" dirty="0"/>
              <a:t>  The main religions in Bulgaria are Orthodox and Muslim, the population is about 7.1 million</a:t>
            </a:r>
          </a:p>
        </p:txBody>
      </p:sp>
      <p:sp>
        <p:nvSpPr>
          <p:cNvPr id="4" name="Text Placeholder 3">
            <a:extLst>
              <a:ext uri="{FF2B5EF4-FFF2-40B4-BE49-F238E27FC236}">
                <a16:creationId xmlns:a16="http://schemas.microsoft.com/office/drawing/2014/main" id="{BD7B4294-F012-4156-921E-84E73E05D5E5}"/>
              </a:ext>
            </a:extLst>
          </p:cNvPr>
          <p:cNvSpPr>
            <a:spLocks noGrp="1"/>
          </p:cNvSpPr>
          <p:nvPr>
            <p:ph type="body" sz="half" idx="2"/>
          </p:nvPr>
        </p:nvSpPr>
        <p:spPr/>
        <p:txBody>
          <a:bodyPr/>
          <a:lstStyle/>
          <a:p>
            <a:endParaRPr lang="en-GB"/>
          </a:p>
        </p:txBody>
      </p:sp>
    </p:spTree>
    <p:extLst>
      <p:ext uri="{BB962C8B-B14F-4D97-AF65-F5344CB8AC3E}">
        <p14:creationId xmlns:p14="http://schemas.microsoft.com/office/powerpoint/2010/main" val="22834423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A74A4-17A0-4838-A55C-86806F65325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4C89276-3C87-4BC5-A778-A037AFB31FF1}"/>
              </a:ext>
            </a:extLst>
          </p:cNvPr>
          <p:cNvSpPr>
            <a:spLocks noGrp="1"/>
          </p:cNvSpPr>
          <p:nvPr>
            <p:ph idx="1"/>
          </p:nvPr>
        </p:nvSpPr>
        <p:spPr/>
        <p:txBody>
          <a:bodyPr/>
          <a:lstStyle/>
          <a:p>
            <a:r>
              <a:rPr lang="en-GB" dirty="0"/>
              <a:t>The GDP is: 63.651 billion $</a:t>
            </a:r>
          </a:p>
          <a:p>
            <a:r>
              <a:rPr lang="en-GB" dirty="0"/>
              <a:t>GDP per capital: 9,000$</a:t>
            </a:r>
          </a:p>
          <a:p>
            <a:r>
              <a:rPr lang="en-GB" dirty="0"/>
              <a:t>Unemployment: 5%</a:t>
            </a:r>
          </a:p>
          <a:p>
            <a:pPr marL="0" indent="0">
              <a:buNone/>
            </a:pPr>
            <a:r>
              <a:rPr lang="en-GB" dirty="0"/>
              <a:t>-Inflation: 1.9% </a:t>
            </a:r>
            <a:r>
              <a:rPr lang="en-GB" b="1" dirty="0"/>
              <a:t>(Martin, 2020)</a:t>
            </a:r>
            <a:endParaRPr lang="en-GB" dirty="0"/>
          </a:p>
          <a:p>
            <a:pPr marL="0" indent="0">
              <a:buNone/>
            </a:pPr>
            <a:r>
              <a:rPr lang="en-GB" b="1" dirty="0"/>
              <a:t> </a:t>
            </a:r>
            <a:endParaRPr lang="en-GB" dirty="0"/>
          </a:p>
          <a:p>
            <a:pPr marL="0" indent="0">
              <a:buNone/>
            </a:pPr>
            <a:endParaRPr lang="en-GB" dirty="0"/>
          </a:p>
        </p:txBody>
      </p:sp>
      <p:sp>
        <p:nvSpPr>
          <p:cNvPr id="4" name="Text Placeholder 3">
            <a:extLst>
              <a:ext uri="{FF2B5EF4-FFF2-40B4-BE49-F238E27FC236}">
                <a16:creationId xmlns:a16="http://schemas.microsoft.com/office/drawing/2014/main" id="{3455885D-7418-4BE1-BADD-EA4313FD0BF5}"/>
              </a:ext>
            </a:extLst>
          </p:cNvPr>
          <p:cNvSpPr>
            <a:spLocks noGrp="1"/>
          </p:cNvSpPr>
          <p:nvPr>
            <p:ph type="body" sz="half" idx="2"/>
          </p:nvPr>
        </p:nvSpPr>
        <p:spPr/>
        <p:txBody>
          <a:bodyPr/>
          <a:lstStyle/>
          <a:p>
            <a:endParaRPr lang="en-GB"/>
          </a:p>
        </p:txBody>
      </p:sp>
    </p:spTree>
    <p:extLst>
      <p:ext uri="{BB962C8B-B14F-4D97-AF65-F5344CB8AC3E}">
        <p14:creationId xmlns:p14="http://schemas.microsoft.com/office/powerpoint/2010/main" val="2999632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9E9D4-42A9-4957-8FDB-BE5E2A12F12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50537C5-7398-44AF-8A8D-106DFCF385B8}"/>
              </a:ext>
            </a:extLst>
          </p:cNvPr>
          <p:cNvSpPr>
            <a:spLocks noGrp="1"/>
          </p:cNvSpPr>
          <p:nvPr>
            <p:ph idx="1"/>
          </p:nvPr>
        </p:nvSpPr>
        <p:spPr/>
        <p:txBody>
          <a:bodyPr>
            <a:normAutofit fontScale="92500" lnSpcReduction="20000"/>
          </a:bodyPr>
          <a:lstStyle/>
          <a:p>
            <a:r>
              <a:rPr lang="en-GB" b="1" dirty="0"/>
              <a:t>Economy</a:t>
            </a:r>
            <a:endParaRPr lang="en-GB" dirty="0"/>
          </a:p>
          <a:p>
            <a:pPr marL="0" indent="0">
              <a:buNone/>
            </a:pPr>
            <a:r>
              <a:rPr lang="en-GB" dirty="0"/>
              <a:t>  Bulgaria's economy is driven by the free market system. Government regulations regarding the prices of goods and services are non-existent. Prices are supposed to be regulated by the demand of the goods and services.</a:t>
            </a:r>
          </a:p>
          <a:p>
            <a:pPr marL="0" indent="0">
              <a:buNone/>
            </a:pPr>
            <a:endParaRPr lang="en-GB" dirty="0"/>
          </a:p>
          <a:p>
            <a:r>
              <a:rPr lang="en-GB" dirty="0"/>
              <a:t> </a:t>
            </a:r>
            <a:r>
              <a:rPr lang="en-GB" b="1" dirty="0"/>
              <a:t>Tourism</a:t>
            </a:r>
            <a:endParaRPr lang="en-GB" dirty="0"/>
          </a:p>
          <a:p>
            <a:pPr marL="0" indent="0">
              <a:buNone/>
            </a:pPr>
            <a:r>
              <a:rPr lang="en-GB" dirty="0"/>
              <a:t>  The tourism in Bulgaria has rapidly expended since the fall of communism and the country attracts many tourists, because of the low prices, the amazing beaches and the mountains. Around ten million tourists visit the country annually and the Bulgarian have about four billion dollars in revenue</a:t>
            </a:r>
          </a:p>
        </p:txBody>
      </p:sp>
      <p:sp>
        <p:nvSpPr>
          <p:cNvPr id="4" name="Text Placeholder 3">
            <a:extLst>
              <a:ext uri="{FF2B5EF4-FFF2-40B4-BE49-F238E27FC236}">
                <a16:creationId xmlns:a16="http://schemas.microsoft.com/office/drawing/2014/main" id="{6429CD85-969A-4888-AFCB-B2571ABCA23A}"/>
              </a:ext>
            </a:extLst>
          </p:cNvPr>
          <p:cNvSpPr>
            <a:spLocks noGrp="1"/>
          </p:cNvSpPr>
          <p:nvPr>
            <p:ph type="body" sz="half" idx="2"/>
          </p:nvPr>
        </p:nvSpPr>
        <p:spPr/>
        <p:txBody>
          <a:bodyPr/>
          <a:lstStyle/>
          <a:p>
            <a:endParaRPr lang="en-GB"/>
          </a:p>
        </p:txBody>
      </p:sp>
    </p:spTree>
    <p:extLst>
      <p:ext uri="{BB962C8B-B14F-4D97-AF65-F5344CB8AC3E}">
        <p14:creationId xmlns:p14="http://schemas.microsoft.com/office/powerpoint/2010/main" val="3042189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C021D-3FEC-42CD-BDF0-25F6C9B0E46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3F9FA2C-4F67-4EE8-847C-FFB2A97F41BF}"/>
              </a:ext>
            </a:extLst>
          </p:cNvPr>
          <p:cNvSpPr>
            <a:spLocks noGrp="1"/>
          </p:cNvSpPr>
          <p:nvPr>
            <p:ph idx="1"/>
          </p:nvPr>
        </p:nvSpPr>
        <p:spPr/>
        <p:txBody>
          <a:bodyPr>
            <a:normAutofit fontScale="77500" lnSpcReduction="20000"/>
          </a:bodyPr>
          <a:lstStyle/>
          <a:p>
            <a:r>
              <a:rPr lang="en-GB" b="1" dirty="0"/>
              <a:t>Contemporary issues in Bulgaria</a:t>
            </a:r>
            <a:br>
              <a:rPr lang="en-GB" dirty="0"/>
            </a:br>
            <a:br>
              <a:rPr lang="en-GB" dirty="0"/>
            </a:br>
            <a:r>
              <a:rPr lang="en-GB" dirty="0"/>
              <a:t>    The global warming and the pollution are serious global issues. Bulgaria has one of the worst pollution problems anywhere in the world.</a:t>
            </a:r>
            <a:br>
              <a:rPr lang="en-GB" dirty="0"/>
            </a:br>
            <a:r>
              <a:rPr lang="en-GB" dirty="0"/>
              <a:t>"According to the WHO, 60 percent of the urban population in Bulgaria is exposed to dangerous</a:t>
            </a:r>
            <a:br>
              <a:rPr lang="en-GB" dirty="0"/>
            </a:br>
            <a:r>
              <a:rPr lang="en-GB" dirty="0"/>
              <a:t>(unhealthy) levels of particulate matter (PM10)9. Bulgaria has the highest rate of premature deaths due to air pollution in Europe. In 2010, 11,787 people in Bulgaria died prematurely from PM2. 5 and ozone exposure" - </a:t>
            </a:r>
            <a:r>
              <a:rPr lang="en-GB" u="sng" dirty="0">
                <a:hlinkClick r:id="rId2"/>
              </a:rPr>
              <a:t>env-health.org</a:t>
            </a:r>
            <a:br>
              <a:rPr lang="en-GB" dirty="0"/>
            </a:br>
            <a:r>
              <a:rPr lang="en-GB" dirty="0"/>
              <a:t>   The PM Concentrations in Bulgaria exceeds EU and WHO standards with 43ug/m^3 while the limit being 40ug/m^3 in Europe.</a:t>
            </a:r>
            <a:br>
              <a:rPr lang="en-GB" dirty="0"/>
            </a:br>
            <a:r>
              <a:rPr lang="en-GB" dirty="0"/>
              <a:t>With factories, like KCM AD, which is the largest producer of lead and zinc in Bulgaria and the undisputed leader on the production of non-ferrous and precious metals in South-eastern Europe and the Black Sea region.</a:t>
            </a:r>
            <a:br>
              <a:rPr lang="en-GB" dirty="0"/>
            </a:br>
            <a:r>
              <a:rPr lang="en-GB" dirty="0"/>
              <a:t> </a:t>
            </a:r>
          </a:p>
        </p:txBody>
      </p:sp>
      <p:sp>
        <p:nvSpPr>
          <p:cNvPr id="4" name="Text Placeholder 3">
            <a:extLst>
              <a:ext uri="{FF2B5EF4-FFF2-40B4-BE49-F238E27FC236}">
                <a16:creationId xmlns:a16="http://schemas.microsoft.com/office/drawing/2014/main" id="{7AD2D391-B603-4DCA-B419-2604DDA1F9A4}"/>
              </a:ext>
            </a:extLst>
          </p:cNvPr>
          <p:cNvSpPr>
            <a:spLocks noGrp="1"/>
          </p:cNvSpPr>
          <p:nvPr>
            <p:ph type="body" sz="half" idx="2"/>
          </p:nvPr>
        </p:nvSpPr>
        <p:spPr/>
        <p:txBody>
          <a:bodyPr/>
          <a:lstStyle/>
          <a:p>
            <a:endParaRPr lang="en-GB"/>
          </a:p>
        </p:txBody>
      </p:sp>
    </p:spTree>
    <p:extLst>
      <p:ext uri="{BB962C8B-B14F-4D97-AF65-F5344CB8AC3E}">
        <p14:creationId xmlns:p14="http://schemas.microsoft.com/office/powerpoint/2010/main" val="22082869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5DC0B-52A4-46FA-81FE-B3C72B3103F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347A133-3B53-405C-9AF4-8C56BD40BEBD}"/>
              </a:ext>
            </a:extLst>
          </p:cNvPr>
          <p:cNvSpPr>
            <a:spLocks noGrp="1"/>
          </p:cNvSpPr>
          <p:nvPr>
            <p:ph idx="1"/>
          </p:nvPr>
        </p:nvSpPr>
        <p:spPr/>
        <p:txBody>
          <a:bodyPr>
            <a:normAutofit/>
          </a:bodyPr>
          <a:lstStyle/>
          <a:p>
            <a:r>
              <a:rPr lang="en-GB" b="1" dirty="0"/>
              <a:t>Globalization</a:t>
            </a:r>
            <a:br>
              <a:rPr lang="en-GB" dirty="0"/>
            </a:br>
            <a:r>
              <a:rPr lang="en-GB" dirty="0"/>
              <a:t>The globalization has taken root in the country and has already spread too much for the government to get back grip on its industries.</a:t>
            </a:r>
            <a:br>
              <a:rPr lang="en-GB" dirty="0"/>
            </a:br>
            <a:r>
              <a:rPr lang="en-GB" dirty="0"/>
              <a:t>People often complain about the presence of foreign owned companies in the country, as they want the industries to be more nationalized. Finding a job usually is a hard process so any form of employer is always appreciated</a:t>
            </a:r>
          </a:p>
        </p:txBody>
      </p:sp>
      <p:sp>
        <p:nvSpPr>
          <p:cNvPr id="4" name="Text Placeholder 3">
            <a:extLst>
              <a:ext uri="{FF2B5EF4-FFF2-40B4-BE49-F238E27FC236}">
                <a16:creationId xmlns:a16="http://schemas.microsoft.com/office/drawing/2014/main" id="{ACEDB60C-CBF3-44BF-8132-42C2BD006647}"/>
              </a:ext>
            </a:extLst>
          </p:cNvPr>
          <p:cNvSpPr>
            <a:spLocks noGrp="1"/>
          </p:cNvSpPr>
          <p:nvPr>
            <p:ph type="body" sz="half" idx="2"/>
          </p:nvPr>
        </p:nvSpPr>
        <p:spPr/>
        <p:txBody>
          <a:bodyPr/>
          <a:lstStyle/>
          <a:p>
            <a:endParaRPr lang="en-GB"/>
          </a:p>
        </p:txBody>
      </p:sp>
    </p:spTree>
    <p:extLst>
      <p:ext uri="{BB962C8B-B14F-4D97-AF65-F5344CB8AC3E}">
        <p14:creationId xmlns:p14="http://schemas.microsoft.com/office/powerpoint/2010/main" val="18715158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BA7910-C8FE-4A79-B885-700B9423229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592642F-8069-4DD0-8356-3D712DE85690}"/>
              </a:ext>
            </a:extLst>
          </p:cNvPr>
          <p:cNvSpPr>
            <a:spLocks noGrp="1"/>
          </p:cNvSpPr>
          <p:nvPr>
            <p:ph idx="1"/>
          </p:nvPr>
        </p:nvSpPr>
        <p:spPr/>
        <p:txBody>
          <a:bodyPr>
            <a:normAutofit lnSpcReduction="10000"/>
          </a:bodyPr>
          <a:lstStyle/>
          <a:p>
            <a:r>
              <a:rPr lang="en-GB" b="1" dirty="0"/>
              <a:t>Conclusion</a:t>
            </a:r>
            <a:endParaRPr lang="en-GB" dirty="0"/>
          </a:p>
          <a:p>
            <a:pPr marL="0" indent="0">
              <a:buNone/>
            </a:pPr>
            <a:r>
              <a:rPr lang="en-GB" dirty="0"/>
              <a:t> </a:t>
            </a:r>
          </a:p>
          <a:p>
            <a:r>
              <a:rPr lang="en-GB" dirty="0"/>
              <a:t>The poorest country in Europe by statistics, with a polluted air and cheap labour, cheap real estate market, vacant villages, all might seem like a negative factor towards the country’s name, but the big tourism sector and the large flow of foreign investments all show a good indicator for businesses. The hospitality industry has a strong presence and the country’s government makes it easy to invest and even help stimulate foreign investments with tax breaks for companies who provide employment opportunities.</a:t>
            </a:r>
          </a:p>
        </p:txBody>
      </p:sp>
      <p:sp>
        <p:nvSpPr>
          <p:cNvPr id="4" name="Text Placeholder 3">
            <a:extLst>
              <a:ext uri="{FF2B5EF4-FFF2-40B4-BE49-F238E27FC236}">
                <a16:creationId xmlns:a16="http://schemas.microsoft.com/office/drawing/2014/main" id="{3DD4AE5F-8B2C-4A7B-9EE5-513A8FCD5C52}"/>
              </a:ext>
            </a:extLst>
          </p:cNvPr>
          <p:cNvSpPr>
            <a:spLocks noGrp="1"/>
          </p:cNvSpPr>
          <p:nvPr>
            <p:ph type="body" sz="half" idx="2"/>
          </p:nvPr>
        </p:nvSpPr>
        <p:spPr/>
        <p:txBody>
          <a:bodyPr/>
          <a:lstStyle/>
          <a:p>
            <a:endParaRPr lang="en-GB"/>
          </a:p>
        </p:txBody>
      </p:sp>
    </p:spTree>
    <p:extLst>
      <p:ext uri="{BB962C8B-B14F-4D97-AF65-F5344CB8AC3E}">
        <p14:creationId xmlns:p14="http://schemas.microsoft.com/office/powerpoint/2010/main" val="295739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2D2E0-DB20-4D68-82B9-FC0E33975A5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3CD378B-04A7-4765-83EF-D1D696DF157D}"/>
              </a:ext>
            </a:extLst>
          </p:cNvPr>
          <p:cNvSpPr>
            <a:spLocks noGrp="1"/>
          </p:cNvSpPr>
          <p:nvPr>
            <p:ph idx="1"/>
          </p:nvPr>
        </p:nvSpPr>
        <p:spPr/>
        <p:txBody>
          <a:bodyPr>
            <a:normAutofit fontScale="47500" lnSpcReduction="20000"/>
          </a:bodyPr>
          <a:lstStyle/>
          <a:p>
            <a:pPr marL="0" indent="0">
              <a:buNone/>
            </a:pPr>
            <a:r>
              <a:rPr lang="en-GB" dirty="0"/>
              <a:t> </a:t>
            </a:r>
          </a:p>
          <a:p>
            <a:pPr marL="0" indent="0">
              <a:buNone/>
            </a:pPr>
            <a:r>
              <a:rPr lang="en-GB" dirty="0"/>
              <a:t>                                                                                             References</a:t>
            </a:r>
          </a:p>
          <a:p>
            <a:pPr lvl="0"/>
            <a:r>
              <a:rPr lang="en-GB" dirty="0"/>
              <a:t>P. Saponaria, 2011. </a:t>
            </a:r>
            <a:r>
              <a:rPr lang="en-GB" i="1" dirty="0"/>
              <a:t>Weapons</a:t>
            </a:r>
            <a:r>
              <a:rPr lang="en-GB" dirty="0"/>
              <a:t> and the main source [Washington, D.C.]: U.S. Dept. of State, pp.22-65.</a:t>
            </a:r>
          </a:p>
          <a:p>
            <a:pPr marL="0" indent="0">
              <a:buNone/>
            </a:pPr>
            <a:r>
              <a:rPr lang="en-GB" dirty="0"/>
              <a:t> </a:t>
            </a:r>
          </a:p>
          <a:p>
            <a:pPr lvl="0"/>
            <a:r>
              <a:rPr lang="en-GB" dirty="0"/>
              <a:t>R. Crampton, 2007. </a:t>
            </a:r>
            <a:r>
              <a:rPr lang="en-GB" i="1" dirty="0"/>
              <a:t>Bulgaria- Tourism And Culture</a:t>
            </a:r>
            <a:r>
              <a:rPr lang="en-GB" dirty="0"/>
              <a:t>. Oxford: Oxford University Press, pp.10-25.</a:t>
            </a:r>
          </a:p>
          <a:p>
            <a:endParaRPr lang="en-GB" dirty="0"/>
          </a:p>
          <a:p>
            <a:pPr lvl="0"/>
            <a:r>
              <a:rPr lang="en-GB" dirty="0"/>
              <a:t>I . Dimitry., 2020. </a:t>
            </a:r>
            <a:r>
              <a:rPr lang="en-GB" i="1" dirty="0"/>
              <a:t>Bulgaria | History, Language, &amp; Points Of Interest</a:t>
            </a:r>
            <a:r>
              <a:rPr lang="en-GB" dirty="0"/>
              <a:t>. [online] Encyclopaedia Britannica. Available at: &lt;https://www.britannica.com/place/Bulgaria&gt; [Accessed 17 July 2020].</a:t>
            </a:r>
          </a:p>
          <a:p>
            <a:endParaRPr lang="en-GB" dirty="0"/>
          </a:p>
          <a:p>
            <a:pPr lvl="0"/>
            <a:r>
              <a:rPr lang="en-GB" dirty="0"/>
              <a:t>Hristov, C., 2020. </a:t>
            </a:r>
            <a:r>
              <a:rPr lang="en-GB" i="1" dirty="0"/>
              <a:t>Bulgaria - Wikitravel</a:t>
            </a:r>
            <a:r>
              <a:rPr lang="en-GB" dirty="0"/>
              <a:t>. [online] Wikitravel.org. Available at: &lt;https://wikitravel.org/en/Bulgaria&gt; [Accessed 12 July 2020].</a:t>
            </a:r>
          </a:p>
          <a:p>
            <a:endParaRPr lang="en-GB" dirty="0"/>
          </a:p>
          <a:p>
            <a:pPr lvl="0"/>
            <a:r>
              <a:rPr lang="en-GB" dirty="0"/>
              <a:t>A, M., 2020. Europe :: Bulgaria — The World Factbook - Central Intelligence Agency. [online] Cia.gov. Available at: &lt;https://www.cia.gov/library/publications/the-world-factbook/geos/bu.html&gt; [Accessed 10 July 2020].</a:t>
            </a:r>
          </a:p>
          <a:p>
            <a:pPr marL="0" indent="0">
              <a:buNone/>
            </a:pPr>
            <a:r>
              <a:rPr lang="en-GB" dirty="0"/>
              <a:t> </a:t>
            </a:r>
          </a:p>
          <a:p>
            <a:pPr lvl="0"/>
            <a:r>
              <a:rPr lang="en-GB" dirty="0"/>
              <a:t>Martin, C., 2020. </a:t>
            </a:r>
            <a:r>
              <a:rPr lang="en-GB" i="1" dirty="0"/>
              <a:t>Bulgaria Economy: Population, GDP, Inflation, Business, Trade, FDI, Corruption</a:t>
            </a:r>
            <a:r>
              <a:rPr lang="en-GB" dirty="0"/>
              <a:t>. [online] Heritage.org. Available at: &lt;https://www.heritage.org/index/country/bulgaria&gt; [Accessed 11 July 2020].</a:t>
            </a:r>
          </a:p>
          <a:p>
            <a:endParaRPr lang="en-GB" dirty="0"/>
          </a:p>
        </p:txBody>
      </p:sp>
      <p:sp>
        <p:nvSpPr>
          <p:cNvPr id="4" name="Text Placeholder 3">
            <a:extLst>
              <a:ext uri="{FF2B5EF4-FFF2-40B4-BE49-F238E27FC236}">
                <a16:creationId xmlns:a16="http://schemas.microsoft.com/office/drawing/2014/main" id="{38CBDFEB-3FFB-4646-900E-0A500E2205AC}"/>
              </a:ext>
            </a:extLst>
          </p:cNvPr>
          <p:cNvSpPr>
            <a:spLocks noGrp="1"/>
          </p:cNvSpPr>
          <p:nvPr>
            <p:ph type="body" sz="half" idx="2"/>
          </p:nvPr>
        </p:nvSpPr>
        <p:spPr/>
        <p:txBody>
          <a:bodyPr/>
          <a:lstStyle/>
          <a:p>
            <a:endParaRPr lang="en-GB"/>
          </a:p>
        </p:txBody>
      </p:sp>
    </p:spTree>
    <p:extLst>
      <p:ext uri="{BB962C8B-B14F-4D97-AF65-F5344CB8AC3E}">
        <p14:creationId xmlns:p14="http://schemas.microsoft.com/office/powerpoint/2010/main" val="183256924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ontemp themes in hosp ppt" id="{73403E4D-A7B7-439A-BCDB-554662F7A515}" vid="{1AF1339A-AC40-4A47-B5E6-7403C1AF9DD0}"/>
    </a:ext>
  </a:extLst>
</a:theme>
</file>

<file path=docProps/app.xml><?xml version="1.0" encoding="utf-8"?>
<Properties xmlns="http://schemas.openxmlformats.org/officeDocument/2006/extended-properties" xmlns:vt="http://schemas.openxmlformats.org/officeDocument/2006/docPropsVTypes">
  <Template/>
  <TotalTime>45</TotalTime>
  <Words>940</Words>
  <Application>Microsoft Office PowerPoint</Application>
  <PresentationFormat>Widescreen</PresentationFormat>
  <Paragraphs>48</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Gill Sans MT</vt:lpstr>
      <vt:lpstr>Gallery</vt:lpstr>
      <vt:lpstr>Student name: Dumitrita Munteanu Student number: 1813611 Programmes:  BA International Hotel Management Module : Contemporary Themes in the Hotel and Hospitality Industry Assignment Title: Research Paper Presentation Module Code: M6X01931 Lecturer: Abdi  Rahman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name: Dumitrita Munteanu Student number: 1813611 Programmes:  BA International Hotel Management Module : Contemporary Themes in the Hotel and Hospitality Industry Assignment Title: Research Paper Presentation Module Code: M6X01931 Lecturer: Abdi  Rahman</dc:title>
  <dc:creator>Dumitrita Munteanu</dc:creator>
  <cp:lastModifiedBy>Dumitrita Munteanu</cp:lastModifiedBy>
  <cp:revision>8</cp:revision>
  <dcterms:created xsi:type="dcterms:W3CDTF">2020-07-23T09:08:18Z</dcterms:created>
  <dcterms:modified xsi:type="dcterms:W3CDTF">2020-07-23T09:53:40Z</dcterms:modified>
</cp:coreProperties>
</file>