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ink/ink1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20"/>
  </p:notesMasterIdLst>
  <p:sldIdLst>
    <p:sldId id="256" r:id="rId5"/>
    <p:sldId id="258" r:id="rId6"/>
    <p:sldId id="259" r:id="rId7"/>
    <p:sldId id="257" r:id="rId8"/>
    <p:sldId id="260" r:id="rId9"/>
    <p:sldId id="261" r:id="rId10"/>
    <p:sldId id="263" r:id="rId11"/>
    <p:sldId id="270" r:id="rId12"/>
    <p:sldId id="262" r:id="rId13"/>
    <p:sldId id="264" r:id="rId14"/>
    <p:sldId id="265" r:id="rId15"/>
    <p:sldId id="266" r:id="rId16"/>
    <p:sldId id="267" r:id="rId17"/>
    <p:sldId id="271" r:id="rId18"/>
    <p:sldId id="272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709"/>
    <p:restoredTop sz="81671"/>
  </p:normalViewPr>
  <p:slideViewPr>
    <p:cSldViewPr snapToGrid="0" snapToObjects="1">
      <p:cViewPr varScale="1">
        <p:scale>
          <a:sx n="77" d="100"/>
          <a:sy n="77" d="100"/>
        </p:scale>
        <p:origin x="98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2736" units="cm"/>
          <inkml:channel name="Y" type="integer" max="1824" units="cm"/>
          <inkml:channel name="T" type="integer" max="2.14748E9" units="dev"/>
        </inkml:traceFormat>
        <inkml:channelProperties>
          <inkml:channelProperty channel="X" name="resolution" value="105.23077" units="1/cm"/>
          <inkml:channelProperty channel="Y" name="resolution" value="105.43353" units="1/cm"/>
          <inkml:channelProperty channel="T" name="resolution" value="1" units="1/dev"/>
        </inkml:channelProperties>
      </inkml:inkSource>
      <inkml:timestamp xml:id="ts0" timeString="2019-09-29T21:10:32.147"/>
    </inkml:context>
    <inkml:brush xml:id="br0">
      <inkml:brushProperty name="width" value="0.13333" units="cm"/>
      <inkml:brushProperty name="height" value="0.13333" units="cm"/>
      <inkml:brushProperty name="color" value="#3165BB"/>
      <inkml:brushProperty name="fitToCurve" value="1"/>
    </inkml:brush>
  </inkml:definitions>
  <inkml:traceGroup>
    <inkml:annotationXML>
      <emma:emma xmlns:emma="http://www.w3.org/2003/04/emma" version="1.0">
        <emma:interpretation id="{0314ECD1-487E-478B-8B35-20DE51A4CF9B}" emma:medium="tactile" emma:mode="ink">
          <msink:context xmlns:msink="http://schemas.microsoft.com/ink/2010/main" type="inkDrawing" rotatedBoundingBox="11864,11668 18393,10698 19104,15491 12575,16461" hotPoints="18447,14663 14358,15409 11671,12237 15760,11491" semanticType="enclosure" shapeName="Ellipse"/>
        </emma:interpretation>
      </emma:emma>
    </inkml:annotationXML>
    <inkml:trace contextRef="#ctx0" brushRef="#br0">5214 132 0,'-58'0'297,"29"0"-297,-15 0 0,0 0 16,-14 0-16,0 0 15,14 0-15,-15 0 16,1-30-16,-15 30 16,15 0-16,-30-14 15,-29 14-15,-14 0 0,72-29 16,1 29-16,0 0 15,-15 0-15,43 0 16,-43-15-16,44 15 0,-44 0 16,44 0-16,-29 0 15,-15 0-15,-15 0 16,30 0-16,-1 0 16,-28 0-16,28 0 0,-14 0 15,15 0-15,0 0 16,14 0-16,-15 0 15,1 0-15,-15 0 16,15 0-16,-30 0 0,30 0 16,-74 29-16,45-29 15,14 0-15,-29 15 16,14 14-16,30-29 0,-1 15 16,-14 14-16,15-15 15,14 16-15,-44-16 16,15 15-16,15 15 15,-30-29-15,15 14 0,-14 15 16,28-30-16,-28 16 16,14 13-16,14-43 15,-13 44-15,13-29 16,15 14-16,-14 15 0,-15-30 16,44 1-16,-44 29 15,14-15-15,16-15 16,-1 16-16,15-16 15,-15 30-15,0-44 0,0 15 16,30-1-16,-1-14 16,-14 44-16,0-44 15,14 29-15,-29 0 0,44-14 16,-29 0-16,14-1 16,1 30-16,-30 0 15,15-15-15,14 44 16,-29-15-16,44-14 0,-29 15 15,15 14-15,14-15 16,-44 0-16,44 30 16,-29 0-16,29-1 15,-15 15-15,15-43 0,0 28 16,0-28-16,0-1 16,0 30-16,0-15 15,0-15-15,29 30 16,-29-30-16,15 15 0,14-29 15,-29 14-15,15 1 16,14-16-16,-29 1 16,14-29-16,1 14 0,-15 15 15,44 0-15,-15-30 16,0 30-16,15 0 16,0-15-16,-15 0 15,15-14-15,0 28 0,-30-28 16,30 0-16,-29 28 15,-1-28-15,30 0 16,-29 28-16,-1 1 16,30-29-16,-29-1 0,-1 30 15,30 0-15,0 0 16,0-15-16,-1 15 16,1 0-16,-15-1 15,15 1-15,29 0 0,-14 0 16,28-30-16,15 16 15,-73 13-15,44-43 16,-14 15-16,-15 14 16,14-29-16,-14 15 0,0-1 15,-15 16-15,15-16 16,-30 1-16,30-1 16,0 30-16,-15-44 15,-14 15-15,28 14 0,-13-14 16,43 28-16,-15-13 15,73 13-15,-43 1 16,-15-15-16,-15 15 16,15-29-16,-14 14 0,-16 0 15,16 15-15,14-44 16,-29 44-16,-15-15 16,44-15-16,-15 16 0,59-16 15,44 15-15,-30 1 16,-43-30-16,-1 0 15,-14 14-15,-14 15 16,-1-29-16,0 0 0,-14 0 16,0 0-16,-15 0 15,29 0-15,15-14 16,-14-1-16,58-14 16,-15 14-16,-15-43 0,1 43 15,14-14-15,-43 15 16,-1-16-16,-14-13 15,58-1-15,-44 0 16,44-29-16,-14 29 0,87-43 16,0 28-16,-43 16 15,-45 13-15,1-13 16,-15-1-16,-15 0 0,15 0 16,-29 15-16,-29 14 15,14 1-15,-14-1 16,-1 1-16,15-1 15,-14-29-15,0 0 0,14 15 16,-15-15-16,30-14 16,29-15-16,-29 0 15,0 15-15,-1-15 16,1 14-16,-29 15 0,29 1 16,-30 14-16,1-15 15,29 0-15,-44 15 16,29-15-16,-15 0 15,-14 0-15,15 15 0,14-15 16,-29 1-16,0 13 16,0-28-16,0-30 15,0 1-15,0 14 16,0 14-16,-14 1 0,-1 14 16,15-14-16,-44 14 15,30 0-15,-16 0 16,1 30-16,0-30 15,-15 0-15,15 15 0,-15-15 16,0 1-16,1-1 16,-1 0-16,29-14 15,-28 14-15,-1-29 0,29 44 16,-14-44-16,14 43 16,-14-13-16,15-1 15,-30 0-15,29 15 0,1 0 16,-16 14-16,16-14 15,-30 0-15,29 14 16,1 0-16,-15 1 16,-15-1-16,0-14 15,0-15-15,15 30 0,14-1 16,-28 0-16,-1-14 16,29-15-16,-29 44 15,30-29-15,-1 29 0,-29-44 16,30 30-16,-1-1 15,-14 15-15,0-14 16,14-1-16,1-29 16,-1 44-16,15-29 15,-15 14-15,1-14 0,-15 0 16,14 14-16,0 1 16,1-1-16,14-14 15,-15 29-15,1 0 16,-1-14-16,-14-1 0,14 0 15,1 15 1,14-14-16,-15 14 16,0 0-16,15-15 0,-14 15 15,-1-14-15,-14-16 16,14 30 0,15-14-16,-14 14 15,-1 0-15,1-15 16,-1 15-16,1 0 15,-1-14 1,-14 14 0,14-15-16,1 0 15,-1 15 1,0-14 0,1 14-16,14-29 62,-15 29-31,-14 0 1,14-15-17,1 0-15,-15 1 16,14-1-16,-14 1 15,0-16-15,14 30 16,0-14-16,-28-1 0,28 1 16,0 14-1,1 0 1,-1 0-16,15-15 125,-29 15-78,29-15-32,-15 15 1,15-29 31,0 15-31,-14-1-1,-1 0-15,-29-28 16,30 28-16,-1 0 0,1 15 15,-1-29-15,0 29 16,-14 0 0</inkml:trace>
  </inkml:traceGroup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9/30/2019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Emphasise link between</a:t>
            </a:r>
            <a:r>
              <a:rPr lang="en-GB" baseline="0"/>
              <a:t> L.N.F. and FP Framework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85083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9/30/2019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9/30/2019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9/30/2019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9/30/2019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9/30/2019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9/30/2019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9/30/2019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4785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cwricwlwm-cymru-2008/" TargetMode="External"/><Relationship Id="rId7" Type="http://schemas.openxmlformats.org/officeDocument/2006/relationships/image" Target="../media/image10.emf"/><Relationship Id="rId2" Type="http://schemas.openxmlformats.org/officeDocument/2006/relationships/hyperlink" Target="https://hwb.gov.wales/curriculum-for-wales-2008/" TargetMode="External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1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://www.shodor.org/interactivate/activities/ShapeSorter" TargetMode="Externa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Relationship Id="rId5" Type="http://schemas.openxmlformats.org/officeDocument/2006/relationships/hyperlink" Target="http://www.wldps.com/gordons/carroll__-_shape.swf" TargetMode="External"/><Relationship Id="rId4" Type="http://schemas.openxmlformats.org/officeDocument/2006/relationships/hyperlink" Target="http://www.wldps.com/gordons/Carroll.swf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261241" y="4230414"/>
            <a:ext cx="693157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err="1">
                <a:solidFill>
                  <a:schemeClr val="bg1"/>
                </a:solidFill>
              </a:rPr>
              <a:t>Rhifedd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ar</a:t>
            </a:r>
            <a:r>
              <a:rPr lang="en-GB" dirty="0">
                <a:solidFill>
                  <a:schemeClr val="bg1"/>
                </a:solidFill>
              </a:rPr>
              <a:t> draws y </a:t>
            </a:r>
            <a:r>
              <a:rPr lang="en-GB" dirty="0" err="1">
                <a:solidFill>
                  <a:schemeClr val="bg1"/>
                </a:solidFill>
              </a:rPr>
              <a:t>Cwricwlwm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Cynradd</a:t>
            </a:r>
            <a:endParaRPr lang="en-GB" dirty="0">
              <a:solidFill>
                <a:schemeClr val="bg1"/>
              </a:solidFill>
            </a:endParaRPr>
          </a:p>
          <a:p>
            <a:pPr algn="ctr"/>
            <a:r>
              <a:rPr lang="en-GB" dirty="0">
                <a:solidFill>
                  <a:schemeClr val="bg1"/>
                </a:solidFill>
              </a:rPr>
              <a:t>Numeracy across the Primary Curriculum        </a:t>
            </a:r>
          </a:p>
          <a:p>
            <a:pPr algn="ctr"/>
            <a:r>
              <a:rPr lang="en-GB" dirty="0">
                <a:solidFill>
                  <a:schemeClr val="bg1"/>
                </a:solidFill>
              </a:rPr>
              <a:t>30.9.19</a:t>
            </a:r>
          </a:p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r>
              <a:rPr lang="en-GB" dirty="0" err="1">
                <a:solidFill>
                  <a:schemeClr val="bg1"/>
                </a:solidFill>
              </a:rPr>
              <a:t>Nerys</a:t>
            </a:r>
            <a:r>
              <a:rPr lang="en-GB" dirty="0">
                <a:solidFill>
                  <a:schemeClr val="bg1"/>
                </a:solidFill>
              </a:rPr>
              <a:t>  </a:t>
            </a:r>
            <a:r>
              <a:rPr lang="en-GB" dirty="0" err="1">
                <a:solidFill>
                  <a:schemeClr val="bg1"/>
                </a:solidFill>
              </a:rPr>
              <a:t>Defis</a:t>
            </a:r>
            <a:r>
              <a:rPr lang="en-GB" dirty="0">
                <a:solidFill>
                  <a:schemeClr val="bg1"/>
                </a:solidFill>
              </a:rPr>
              <a:t>                         Rachel Wallis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4695" y="999692"/>
            <a:ext cx="3054361" cy="120101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6598" y="999692"/>
            <a:ext cx="3078394" cy="12010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800" dirty="0" err="1">
                <a:solidFill>
                  <a:schemeClr val="accent1"/>
                </a:solidFill>
              </a:rPr>
              <a:t>Amcanion</a:t>
            </a:r>
            <a:r>
              <a:rPr lang="en-GB" sz="3800" dirty="0">
                <a:solidFill>
                  <a:schemeClr val="accent1"/>
                </a:solidFill>
              </a:rPr>
              <a:t> y </a:t>
            </a:r>
            <a:r>
              <a:rPr lang="en-GB" sz="3800" dirty="0" err="1">
                <a:solidFill>
                  <a:schemeClr val="accent1"/>
                </a:solidFill>
              </a:rPr>
              <a:t>Sesiwn</a:t>
            </a:r>
            <a:r>
              <a:rPr lang="en-GB" sz="3800" dirty="0">
                <a:solidFill>
                  <a:schemeClr val="accent1"/>
                </a:solidFill>
              </a:rPr>
              <a:t> - Session Objectives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dadansoddi</a:t>
            </a:r>
            <a:r>
              <a:rPr lang="en-GB" dirty="0"/>
              <a:t> </a:t>
            </a:r>
            <a:r>
              <a:rPr lang="en-GB" dirty="0" err="1"/>
              <a:t>rhifedd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cyfrifoldeb</a:t>
            </a:r>
            <a:r>
              <a:rPr lang="en-GB" dirty="0"/>
              <a:t> </a:t>
            </a:r>
            <a:r>
              <a:rPr lang="en-GB" dirty="0" err="1"/>
              <a:t>trawsgwricwlaidd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gynradd</a:t>
            </a:r>
            <a:endParaRPr lang="en-GB" dirty="0"/>
          </a:p>
          <a:p>
            <a:r>
              <a:rPr lang="en-GB" dirty="0" err="1"/>
              <a:t>archwilio</a:t>
            </a:r>
            <a:r>
              <a:rPr lang="en-GB" dirty="0"/>
              <a:t> a </a:t>
            </a:r>
            <a:r>
              <a:rPr lang="en-GB" dirty="0" err="1"/>
              <a:t>chymhwyso</a:t>
            </a:r>
            <a:r>
              <a:rPr lang="en-GB" dirty="0"/>
              <a:t> </a:t>
            </a:r>
            <a:r>
              <a:rPr lang="en-GB" dirty="0" err="1"/>
              <a:t>trin</a:t>
            </a:r>
            <a:r>
              <a:rPr lang="en-GB" dirty="0"/>
              <a:t> data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esiampl</a:t>
            </a:r>
            <a:r>
              <a:rPr lang="en-GB" dirty="0"/>
              <a:t> o </a:t>
            </a:r>
            <a:r>
              <a:rPr lang="en-GB" dirty="0" err="1"/>
              <a:t>rifedd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draws y </a:t>
            </a:r>
            <a:r>
              <a:rPr lang="en-GB" dirty="0" err="1"/>
              <a:t>cwricwlwm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to analyse numeracy as a cross-curricular responsibility in the primary school</a:t>
            </a:r>
          </a:p>
          <a:p>
            <a:r>
              <a:rPr lang="en-GB" dirty="0"/>
              <a:t>to explore and apply data handling as an exemplification of numeracy across the curriculum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17219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0083" y="1114225"/>
            <a:ext cx="3655217" cy="164250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6707" y="1041538"/>
            <a:ext cx="3731740" cy="1634483"/>
          </a:xfrm>
          <a:prstGeom prst="rect">
            <a:avLst/>
          </a:prstGeom>
        </p:spPr>
      </p:pic>
      <p:sp>
        <p:nvSpPr>
          <p:cNvPr id="8" name="Title 2"/>
          <p:cNvSpPr txBox="1">
            <a:spLocks/>
          </p:cNvSpPr>
          <p:nvPr/>
        </p:nvSpPr>
        <p:spPr>
          <a:xfrm>
            <a:off x="220083" y="109455"/>
            <a:ext cx="8728364" cy="857250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3200" err="1">
                <a:solidFill>
                  <a:schemeClr val="accent1">
                    <a:lumMod val="75000"/>
                  </a:schemeClr>
                </a:solidFill>
              </a:rPr>
              <a:t>Dogfennau</a:t>
            </a:r>
            <a:r>
              <a:rPr lang="en-GB" sz="1320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3200" err="1">
                <a:solidFill>
                  <a:schemeClr val="accent1">
                    <a:lumMod val="75000"/>
                  </a:schemeClr>
                </a:solidFill>
              </a:rPr>
              <a:t>cwricwlaidd</a:t>
            </a:r>
            <a:r>
              <a:rPr lang="en-GB" sz="1320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3200" err="1">
                <a:solidFill>
                  <a:schemeClr val="accent1">
                    <a:lumMod val="75000"/>
                  </a:schemeClr>
                </a:solidFill>
              </a:rPr>
              <a:t>cyfredol</a:t>
            </a:r>
            <a:endParaRPr lang="en-GB" sz="1320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13200">
                <a:solidFill>
                  <a:schemeClr val="accent1">
                    <a:lumMod val="75000"/>
                  </a:schemeClr>
                </a:solidFill>
              </a:rPr>
              <a:t>Current curricular documents</a:t>
            </a:r>
            <a:endParaRPr lang="en-GB" sz="3975"/>
          </a:p>
        </p:txBody>
      </p:sp>
      <p:sp>
        <p:nvSpPr>
          <p:cNvPr id="9" name="TextBox 8"/>
          <p:cNvSpPr txBox="1"/>
          <p:nvPr/>
        </p:nvSpPr>
        <p:spPr>
          <a:xfrm>
            <a:off x="245318" y="3101095"/>
            <a:ext cx="8677894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700" err="1"/>
              <a:t>Ff.Ll.Rh</a:t>
            </a:r>
            <a:r>
              <a:rPr lang="en-US" sz="2700"/>
              <a:t>. </a:t>
            </a:r>
            <a:r>
              <a:rPr lang="mr-IN" sz="2700"/>
              <a:t>–</a:t>
            </a:r>
            <a:r>
              <a:rPr lang="en-US" sz="2700"/>
              <a:t> print normal</a:t>
            </a:r>
          </a:p>
          <a:p>
            <a:pPr algn="ctr"/>
            <a:r>
              <a:rPr lang="en-US" sz="2700" b="1" err="1"/>
              <a:t>Sgil</a:t>
            </a:r>
            <a:r>
              <a:rPr lang="en-US" sz="2700" b="1"/>
              <a:t> </a:t>
            </a:r>
            <a:r>
              <a:rPr lang="en-US" sz="2700" b="1" err="1"/>
              <a:t>penodol</a:t>
            </a:r>
            <a:r>
              <a:rPr lang="en-US" sz="2700" b="1"/>
              <a:t> </a:t>
            </a:r>
            <a:r>
              <a:rPr lang="en-US" sz="2700" b="1" err="1"/>
              <a:t>Rhaglen</a:t>
            </a:r>
            <a:r>
              <a:rPr lang="en-US" sz="2700" b="1"/>
              <a:t> </a:t>
            </a:r>
            <a:r>
              <a:rPr lang="en-US" sz="2700" b="1" err="1"/>
              <a:t>Astudio</a:t>
            </a:r>
            <a:r>
              <a:rPr lang="en-US" sz="2700" b="1"/>
              <a:t> </a:t>
            </a:r>
            <a:r>
              <a:rPr lang="en-US" sz="2700" b="1" err="1"/>
              <a:t>Mathemateg</a:t>
            </a:r>
            <a:r>
              <a:rPr lang="en-US" sz="2700" b="1"/>
              <a:t> </a:t>
            </a:r>
            <a:r>
              <a:rPr lang="mr-IN" sz="2700" b="1"/>
              <a:t>–</a:t>
            </a:r>
            <a:r>
              <a:rPr lang="en-US" sz="2700" b="1"/>
              <a:t> print </a:t>
            </a:r>
            <a:r>
              <a:rPr lang="en-US" sz="2700" b="1" err="1"/>
              <a:t>trwm</a:t>
            </a:r>
            <a:endParaRPr lang="en-US" sz="2700" b="1"/>
          </a:p>
          <a:p>
            <a:pPr algn="ctr"/>
            <a:endParaRPr lang="en-US" sz="2100"/>
          </a:p>
          <a:p>
            <a:pPr algn="ctr"/>
            <a:r>
              <a:rPr lang="en-US" sz="2700"/>
              <a:t>L.N.F. </a:t>
            </a:r>
            <a:r>
              <a:rPr lang="mr-IN" sz="2700"/>
              <a:t>–</a:t>
            </a:r>
            <a:r>
              <a:rPr lang="en-US" sz="2700"/>
              <a:t> non-bold print</a:t>
            </a:r>
          </a:p>
          <a:p>
            <a:pPr algn="ctr"/>
            <a:r>
              <a:rPr lang="en-US" sz="2700" b="1"/>
              <a:t>Specific Mathematics </a:t>
            </a:r>
            <a:r>
              <a:rPr lang="en-US" sz="2700" b="1" err="1"/>
              <a:t>Programme</a:t>
            </a:r>
            <a:r>
              <a:rPr lang="en-US" sz="2700" b="1"/>
              <a:t> of Study skills - bold print </a:t>
            </a:r>
            <a:endParaRPr lang="en-US" sz="2100" b="1"/>
          </a:p>
          <a:p>
            <a:pPr algn="ctr"/>
            <a:endParaRPr lang="en-US" sz="2100"/>
          </a:p>
        </p:txBody>
      </p:sp>
    </p:spTree>
    <p:extLst>
      <p:ext uri="{BB962C8B-B14F-4D97-AF65-F5344CB8AC3E}">
        <p14:creationId xmlns:p14="http://schemas.microsoft.com/office/powerpoint/2010/main" val="787982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6744" y="735017"/>
            <a:ext cx="652166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https://hwb.gov.wales/curriculum-for-wales-2008/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756744" y="362635"/>
            <a:ext cx="48084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https://hwb.gov.wales/cwricwlwm-cymru-2008/</a:t>
            </a:r>
            <a:endParaRPr lang="en-GB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60280" y="1276244"/>
            <a:ext cx="4917133" cy="4065562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60280" y="1213072"/>
            <a:ext cx="5114595" cy="4402114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7" name="Ink 6"/>
              <p14:cNvContentPartPr/>
              <p14:nvPr/>
            </p14:nvContentPartPr>
            <p14:xfrm>
              <a:off x="4371194" y="4030647"/>
              <a:ext cx="2406600" cy="1708920"/>
            </p14:xfrm>
          </p:contentPart>
        </mc:Choice>
        <mc:Fallback xmlns="">
          <p:pic>
            <p:nvPicPr>
              <p:cNvPr id="7" name="Ink 6"/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4347074" y="4006527"/>
                <a:ext cx="2454840" cy="17571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743118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850" y="499024"/>
            <a:ext cx="3754164" cy="1325563"/>
          </a:xfrm>
        </p:spPr>
        <p:txBody>
          <a:bodyPr>
            <a:normAutofit fontScale="90000"/>
          </a:bodyPr>
          <a:lstStyle/>
          <a:p>
            <a:r>
              <a:rPr lang="en-GB" sz="3200" dirty="0" err="1">
                <a:solidFill>
                  <a:schemeClr val="accent1"/>
                </a:solidFill>
              </a:rPr>
              <a:t>Sut</a:t>
            </a:r>
            <a:r>
              <a:rPr lang="en-GB" sz="3200" dirty="0">
                <a:solidFill>
                  <a:schemeClr val="accent1"/>
                </a:solidFill>
              </a:rPr>
              <a:t> </a:t>
            </a:r>
            <a:r>
              <a:rPr lang="en-GB" sz="3200" dirty="0" err="1">
                <a:solidFill>
                  <a:schemeClr val="accent1"/>
                </a:solidFill>
              </a:rPr>
              <a:t>mae</a:t>
            </a:r>
            <a:r>
              <a:rPr lang="en-GB" sz="3200" dirty="0">
                <a:solidFill>
                  <a:schemeClr val="accent1"/>
                </a:solidFill>
              </a:rPr>
              <a:t> </a:t>
            </a:r>
            <a:r>
              <a:rPr lang="en-GB" sz="3200" dirty="0" err="1">
                <a:solidFill>
                  <a:schemeClr val="accent1"/>
                </a:solidFill>
              </a:rPr>
              <a:t>rhifedd</a:t>
            </a:r>
            <a:r>
              <a:rPr lang="en-GB" sz="3200" dirty="0">
                <a:solidFill>
                  <a:schemeClr val="accent1"/>
                </a:solidFill>
              </a:rPr>
              <a:t> </a:t>
            </a:r>
            <a:r>
              <a:rPr lang="en-GB" sz="3200" dirty="0" err="1">
                <a:solidFill>
                  <a:schemeClr val="accent1"/>
                </a:solidFill>
              </a:rPr>
              <a:t>yn</a:t>
            </a:r>
            <a:r>
              <a:rPr lang="en-GB" sz="3200" dirty="0">
                <a:solidFill>
                  <a:schemeClr val="accent1"/>
                </a:solidFill>
              </a:rPr>
              <a:t> </a:t>
            </a:r>
            <a:r>
              <a:rPr lang="en-GB" sz="3200" dirty="0" err="1">
                <a:solidFill>
                  <a:schemeClr val="accent1"/>
                </a:solidFill>
              </a:rPr>
              <a:t>cael</a:t>
            </a:r>
            <a:r>
              <a:rPr lang="en-GB" sz="3200" dirty="0">
                <a:solidFill>
                  <a:schemeClr val="accent1"/>
                </a:solidFill>
              </a:rPr>
              <a:t> </a:t>
            </a:r>
            <a:r>
              <a:rPr lang="en-GB" sz="3200" dirty="0" err="1">
                <a:solidFill>
                  <a:schemeClr val="accent1"/>
                </a:solidFill>
              </a:rPr>
              <a:t>ei</a:t>
            </a:r>
            <a:r>
              <a:rPr lang="en-GB" sz="3200" dirty="0">
                <a:solidFill>
                  <a:schemeClr val="accent1"/>
                </a:solidFill>
              </a:rPr>
              <a:t> </a:t>
            </a:r>
            <a:r>
              <a:rPr lang="en-GB" sz="3200" dirty="0" err="1">
                <a:solidFill>
                  <a:schemeClr val="accent1"/>
                </a:solidFill>
              </a:rPr>
              <a:t>ddisgrifio</a:t>
            </a:r>
            <a:r>
              <a:rPr lang="en-GB" sz="3200" dirty="0">
                <a:solidFill>
                  <a:schemeClr val="accent1"/>
                </a:solidFill>
              </a:rPr>
              <a:t> </a:t>
            </a:r>
            <a:r>
              <a:rPr lang="en-GB" sz="3200" dirty="0" err="1">
                <a:solidFill>
                  <a:schemeClr val="accent1"/>
                </a:solidFill>
              </a:rPr>
              <a:t>yn</a:t>
            </a:r>
            <a:r>
              <a:rPr lang="en-GB" sz="3200" dirty="0">
                <a:solidFill>
                  <a:schemeClr val="accent1"/>
                </a:solidFill>
              </a:rPr>
              <a:t> y </a:t>
            </a:r>
            <a:r>
              <a:rPr lang="en-GB" sz="3200" dirty="0" err="1">
                <a:solidFill>
                  <a:schemeClr val="accent1"/>
                </a:solidFill>
              </a:rPr>
              <a:t>cwricwlwm</a:t>
            </a:r>
            <a:r>
              <a:rPr lang="en-GB" sz="3200" dirty="0">
                <a:solidFill>
                  <a:schemeClr val="accent1"/>
                </a:solidFill>
              </a:rPr>
              <a:t> </a:t>
            </a:r>
            <a:r>
              <a:rPr lang="en-GB" sz="3200" dirty="0" err="1">
                <a:solidFill>
                  <a:schemeClr val="accent1"/>
                </a:solidFill>
              </a:rPr>
              <a:t>newydd</a:t>
            </a:r>
            <a:r>
              <a:rPr lang="en-GB" sz="3200" dirty="0">
                <a:solidFill>
                  <a:schemeClr val="accent1"/>
                </a:solidFill>
              </a:rPr>
              <a:t>?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6296" y="1923393"/>
            <a:ext cx="3813362" cy="245106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230" y="1963941"/>
            <a:ext cx="3474702" cy="2410512"/>
          </a:xfrm>
          <a:prstGeom prst="rect">
            <a:avLst/>
          </a:prstGeom>
        </p:spPr>
      </p:pic>
      <p:sp>
        <p:nvSpPr>
          <p:cNvPr id="5" name="Title 1"/>
          <p:cNvSpPr txBox="1">
            <a:spLocks/>
          </p:cNvSpPr>
          <p:nvPr/>
        </p:nvSpPr>
        <p:spPr>
          <a:xfrm>
            <a:off x="4516296" y="491033"/>
            <a:ext cx="409575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dirty="0">
                <a:solidFill>
                  <a:schemeClr val="accent1"/>
                </a:solidFill>
              </a:rPr>
              <a:t>How is numeracy described in the new curriculum? </a:t>
            </a:r>
          </a:p>
        </p:txBody>
      </p:sp>
    </p:spTree>
    <p:extLst>
      <p:ext uri="{BB962C8B-B14F-4D97-AF65-F5344CB8AC3E}">
        <p14:creationId xmlns:p14="http://schemas.microsoft.com/office/powerpoint/2010/main" val="14456630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6387" y="388882"/>
            <a:ext cx="4214648" cy="490039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586" y="388882"/>
            <a:ext cx="3940306" cy="4900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44208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loud Callout 2"/>
          <p:cNvSpPr/>
          <p:nvPr/>
        </p:nvSpPr>
        <p:spPr>
          <a:xfrm>
            <a:off x="1114096" y="289034"/>
            <a:ext cx="7120759" cy="424618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2448909" y="2816772"/>
            <a:ext cx="412531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What different ways could you sort the shapes?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448908" y="1213972"/>
            <a:ext cx="412531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>
                <a:solidFill>
                  <a:schemeClr val="bg1"/>
                </a:solidFill>
              </a:rPr>
              <a:t>Ym</a:t>
            </a:r>
            <a:r>
              <a:rPr lang="en-GB" sz="2800" dirty="0">
                <a:solidFill>
                  <a:schemeClr val="bg1"/>
                </a:solidFill>
              </a:rPr>
              <a:t> </a:t>
            </a:r>
            <a:r>
              <a:rPr lang="en-GB" sz="2800" dirty="0" err="1">
                <a:solidFill>
                  <a:schemeClr val="bg1"/>
                </a:solidFill>
              </a:rPr>
              <a:t>mha</a:t>
            </a:r>
            <a:r>
              <a:rPr lang="en-GB" sz="2800" dirty="0">
                <a:solidFill>
                  <a:schemeClr val="bg1"/>
                </a:solidFill>
              </a:rPr>
              <a:t> </a:t>
            </a:r>
            <a:r>
              <a:rPr lang="en-GB" sz="2800" dirty="0" err="1">
                <a:solidFill>
                  <a:schemeClr val="bg1"/>
                </a:solidFill>
              </a:rPr>
              <a:t>ffyrdd</a:t>
            </a:r>
            <a:r>
              <a:rPr lang="en-GB" sz="2800" dirty="0">
                <a:solidFill>
                  <a:schemeClr val="bg1"/>
                </a:solidFill>
              </a:rPr>
              <a:t> </a:t>
            </a:r>
            <a:r>
              <a:rPr lang="en-GB" sz="2800" dirty="0" err="1">
                <a:solidFill>
                  <a:schemeClr val="bg1"/>
                </a:solidFill>
              </a:rPr>
              <a:t>gwahanol</a:t>
            </a:r>
            <a:r>
              <a:rPr lang="en-GB" sz="2800" dirty="0">
                <a:solidFill>
                  <a:schemeClr val="bg1"/>
                </a:solidFill>
              </a:rPr>
              <a:t> y </a:t>
            </a:r>
            <a:r>
              <a:rPr lang="en-GB" sz="2800" dirty="0" err="1">
                <a:solidFill>
                  <a:schemeClr val="bg1"/>
                </a:solidFill>
              </a:rPr>
              <a:t>medrech</a:t>
            </a:r>
            <a:r>
              <a:rPr lang="en-GB" sz="2800" dirty="0">
                <a:solidFill>
                  <a:schemeClr val="bg1"/>
                </a:solidFill>
              </a:rPr>
              <a:t> </a:t>
            </a:r>
            <a:r>
              <a:rPr lang="en-GB" sz="2800" dirty="0" err="1">
                <a:solidFill>
                  <a:schemeClr val="bg1"/>
                </a:solidFill>
              </a:rPr>
              <a:t>ddidoli’r</a:t>
            </a:r>
            <a:r>
              <a:rPr lang="en-GB" sz="2800" dirty="0">
                <a:solidFill>
                  <a:schemeClr val="bg1"/>
                </a:solidFill>
              </a:rPr>
              <a:t> </a:t>
            </a:r>
            <a:r>
              <a:rPr lang="en-GB" sz="2800" dirty="0" err="1">
                <a:solidFill>
                  <a:schemeClr val="bg1"/>
                </a:solidFill>
              </a:rPr>
              <a:t>siapiau</a:t>
            </a:r>
            <a:r>
              <a:rPr lang="en-GB" sz="2800" dirty="0">
                <a:solidFill>
                  <a:schemeClr val="bg1"/>
                </a:solidFill>
              </a:rPr>
              <a:t>? </a:t>
            </a:r>
          </a:p>
        </p:txBody>
      </p:sp>
    </p:spTree>
    <p:extLst>
      <p:ext uri="{BB962C8B-B14F-4D97-AF65-F5344CB8AC3E}">
        <p14:creationId xmlns:p14="http://schemas.microsoft.com/office/powerpoint/2010/main" val="39478526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4914900" y="843172"/>
            <a:ext cx="3938561" cy="3767670"/>
          </a:xfrm>
          <a:prstGeom prst="rect">
            <a:avLst/>
          </a:prstGeom>
        </p:spPr>
        <p:txBody>
          <a:bodyPr>
            <a:norm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dirty="0"/>
              <a:t>communication skills</a:t>
            </a:r>
          </a:p>
          <a:p>
            <a:pPr marL="0" indent="0">
              <a:buFont typeface="Arial"/>
              <a:buNone/>
            </a:pPr>
            <a:endParaRPr lang="en-GB" sz="2800" dirty="0"/>
          </a:p>
          <a:p>
            <a:r>
              <a:rPr lang="en-GB" sz="2800" dirty="0"/>
              <a:t>understanding of more or less</a:t>
            </a:r>
          </a:p>
          <a:p>
            <a:endParaRPr lang="en-GB" sz="2800" dirty="0"/>
          </a:p>
          <a:p>
            <a:r>
              <a:rPr lang="en-GB" sz="2800" dirty="0"/>
              <a:t>being able to classify, sort and match objects</a:t>
            </a:r>
          </a:p>
        </p:txBody>
      </p:sp>
      <p:pic>
        <p:nvPicPr>
          <p:cNvPr id="3" name="Picture 2" descr="https://encrypted-tbn1.gstatic.com/images?q=tbn:ANd9GcR_bO7ovUSmG33XPeU7PhoVWZv9bIxJxVUc0ATCfKsQ-0I4MgA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057907"/>
            <a:ext cx="2016224" cy="1524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1"/>
          <p:cNvSpPr txBox="1">
            <a:spLocks/>
          </p:cNvSpPr>
          <p:nvPr/>
        </p:nvSpPr>
        <p:spPr>
          <a:xfrm>
            <a:off x="342900" y="172014"/>
            <a:ext cx="8257011" cy="11303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600" dirty="0" err="1">
                <a:latin typeface="+mn-lt"/>
              </a:rPr>
              <a:t>Sgiliau</a:t>
            </a:r>
            <a:r>
              <a:rPr lang="en-GB" sz="3600" dirty="0">
                <a:latin typeface="+mn-lt"/>
              </a:rPr>
              <a:t> </a:t>
            </a:r>
            <a:r>
              <a:rPr lang="en-GB" sz="3600" dirty="0" err="1">
                <a:latin typeface="+mn-lt"/>
              </a:rPr>
              <a:t>Cyn</a:t>
            </a:r>
            <a:r>
              <a:rPr lang="en-GB" sz="3600" dirty="0">
                <a:latin typeface="+mn-lt"/>
              </a:rPr>
              <a:t> </a:t>
            </a:r>
            <a:r>
              <a:rPr lang="en-GB" sz="3600" dirty="0" err="1">
                <a:latin typeface="+mn-lt"/>
              </a:rPr>
              <a:t>Cyfrif</a:t>
            </a:r>
            <a:r>
              <a:rPr lang="en-GB" sz="3600" dirty="0">
                <a:latin typeface="+mn-lt"/>
              </a:rPr>
              <a:t> - Pre-counting Skills</a:t>
            </a:r>
          </a:p>
        </p:txBody>
      </p:sp>
      <p:sp>
        <p:nvSpPr>
          <p:cNvPr id="5" name="Rectangle 4"/>
          <p:cNvSpPr/>
          <p:nvPr/>
        </p:nvSpPr>
        <p:spPr>
          <a:xfrm>
            <a:off x="342900" y="1052736"/>
            <a:ext cx="4572000" cy="2677656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GB" sz="2800" dirty="0" err="1"/>
              <a:t>sgiliau</a:t>
            </a:r>
            <a:r>
              <a:rPr lang="en-GB" sz="2800" dirty="0"/>
              <a:t> </a:t>
            </a:r>
            <a:r>
              <a:rPr lang="en-GB" sz="2800" dirty="0" err="1"/>
              <a:t>cyfathrebu</a:t>
            </a:r>
            <a:endParaRPr lang="en-GB" sz="2800" dirty="0"/>
          </a:p>
          <a:p>
            <a:pPr marL="285750" indent="-285750">
              <a:buFont typeface="Arial" charset="0"/>
              <a:buChar char="•"/>
            </a:pPr>
            <a:endParaRPr lang="en-GB" sz="2800" dirty="0"/>
          </a:p>
          <a:p>
            <a:pPr marL="285750" indent="-285750">
              <a:buFont typeface="Arial" charset="0"/>
              <a:buChar char="•"/>
            </a:pPr>
            <a:r>
              <a:rPr lang="en-GB" sz="2800" dirty="0" err="1"/>
              <a:t>deall</a:t>
            </a:r>
            <a:r>
              <a:rPr lang="en-GB" sz="2800" dirty="0"/>
              <a:t> </a:t>
            </a:r>
            <a:r>
              <a:rPr lang="en-GB" sz="2800" dirty="0" err="1"/>
              <a:t>mwy</a:t>
            </a:r>
            <a:r>
              <a:rPr lang="en-GB" sz="2800" dirty="0"/>
              <a:t> </a:t>
            </a:r>
            <a:r>
              <a:rPr lang="en-GB" sz="2800" dirty="0" err="1"/>
              <a:t>na</a:t>
            </a:r>
            <a:r>
              <a:rPr lang="en-GB" sz="2800" dirty="0"/>
              <a:t>/</a:t>
            </a:r>
            <a:r>
              <a:rPr lang="en-GB" sz="2800" dirty="0" err="1"/>
              <a:t>llai</a:t>
            </a:r>
            <a:r>
              <a:rPr lang="en-GB" sz="2800" dirty="0"/>
              <a:t> </a:t>
            </a:r>
            <a:r>
              <a:rPr lang="en-GB" sz="2800" dirty="0" err="1"/>
              <a:t>na</a:t>
            </a:r>
            <a:endParaRPr lang="en-GB" sz="2800" dirty="0"/>
          </a:p>
          <a:p>
            <a:pPr marL="285750" indent="-285750">
              <a:buFont typeface="Arial" charset="0"/>
              <a:buChar char="•"/>
            </a:pPr>
            <a:endParaRPr lang="en-GB" sz="2800" dirty="0"/>
          </a:p>
          <a:p>
            <a:pPr marL="285750" indent="-285750">
              <a:buFont typeface="Arial" charset="0"/>
              <a:buChar char="•"/>
            </a:pPr>
            <a:r>
              <a:rPr lang="en-GB" sz="2800" dirty="0" err="1"/>
              <a:t>medru</a:t>
            </a:r>
            <a:r>
              <a:rPr lang="en-GB" sz="2800" dirty="0"/>
              <a:t> </a:t>
            </a:r>
            <a:r>
              <a:rPr lang="en-GB" sz="2800" dirty="0" err="1"/>
              <a:t>dosbarthu</a:t>
            </a:r>
            <a:r>
              <a:rPr lang="en-GB" sz="2800" dirty="0"/>
              <a:t>, </a:t>
            </a:r>
            <a:r>
              <a:rPr lang="en-GB" sz="2800" dirty="0" err="1"/>
              <a:t>didoli</a:t>
            </a:r>
            <a:r>
              <a:rPr lang="en-GB" sz="2800" dirty="0"/>
              <a:t> a </a:t>
            </a:r>
            <a:r>
              <a:rPr lang="en-GB" sz="2800" dirty="0" err="1"/>
              <a:t>chyfateb</a:t>
            </a:r>
            <a:r>
              <a:rPr lang="en-GB" sz="2800" dirty="0"/>
              <a:t> </a:t>
            </a:r>
            <a:r>
              <a:rPr lang="en-GB" sz="2800" dirty="0" err="1"/>
              <a:t>gwrthrychau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863060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b="1" dirty="0"/>
              <a:t>Dilyniant o ran Trefnu a Dosbarthu</a:t>
            </a:r>
            <a:br>
              <a:rPr lang="cy-GB" b="1" dirty="0"/>
            </a:br>
            <a:r>
              <a:rPr lang="en-GB" b="1" dirty="0"/>
              <a:t>Progression in Sorting and Classifying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3466334"/>
          </a:xfrm>
        </p:spPr>
        <p:txBody>
          <a:bodyPr>
            <a:normAutofit lnSpcReduction="10000"/>
          </a:bodyPr>
          <a:lstStyle/>
          <a:p>
            <a:r>
              <a:rPr lang="cy-GB" dirty="0"/>
              <a:t>Un maen prawf</a:t>
            </a:r>
          </a:p>
          <a:p>
            <a:r>
              <a:rPr lang="cy-GB" dirty="0"/>
              <a:t>Dau faen prawf neu fwy (fel arfer, yn arwahanol - </a:t>
            </a:r>
            <a:r>
              <a:rPr lang="cy-GB" dirty="0" err="1"/>
              <a:t>discrete</a:t>
            </a:r>
            <a:r>
              <a:rPr lang="cy-GB" dirty="0"/>
              <a:t>)</a:t>
            </a:r>
          </a:p>
          <a:p>
            <a:r>
              <a:rPr lang="cy-GB" dirty="0"/>
              <a:t>Meini prawf </a:t>
            </a:r>
            <a:r>
              <a:rPr lang="cy-GB" dirty="0" err="1"/>
              <a:t>croestoriadol</a:t>
            </a:r>
            <a:r>
              <a:rPr lang="cy-GB" dirty="0"/>
              <a:t> (yn aml cânt eu cynrychioli gan ddiagramau  </a:t>
            </a:r>
            <a:r>
              <a:rPr lang="cy-GB" dirty="0" err="1"/>
              <a:t>Venn</a:t>
            </a:r>
            <a:r>
              <a:rPr lang="cy-GB" dirty="0"/>
              <a:t> a </a:t>
            </a:r>
            <a:r>
              <a:rPr lang="cy-GB" dirty="0" err="1"/>
              <a:t>Carroll</a:t>
            </a:r>
            <a:endParaRPr lang="en-GB" sz="1800" dirty="0">
              <a:hlinkClick r:id="rId2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570029" y="1951749"/>
            <a:ext cx="4104290" cy="484844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One criterion</a:t>
            </a:r>
          </a:p>
          <a:p>
            <a:r>
              <a:rPr lang="en-GB" dirty="0"/>
              <a:t>Two or more criteria (usually discrete)</a:t>
            </a:r>
          </a:p>
          <a:p>
            <a:r>
              <a:rPr lang="en-GB" dirty="0"/>
              <a:t>Non-discrete criteria (often represented in Venn and Carroll diagrams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628650" y="5051573"/>
            <a:ext cx="639029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dirty="0">
                <a:hlinkClick r:id="rId2"/>
              </a:rPr>
              <a:t>http://www.shodor.org/interactivate/activities/ShapeSorter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43943" y="4458227"/>
            <a:ext cx="2169285" cy="1101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86204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5734" y="584857"/>
            <a:ext cx="4311211" cy="4351338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y-GB" dirty="0"/>
              <a:t>Trefnwch yr eitemau ar eich bwrdd.</a:t>
            </a:r>
          </a:p>
          <a:p>
            <a:pPr marL="0" indent="0">
              <a:buNone/>
            </a:pPr>
            <a:r>
              <a:rPr lang="cy-GB" dirty="0"/>
              <a:t>1) Defnyddiwch un maen prawf</a:t>
            </a:r>
          </a:p>
          <a:p>
            <a:pPr marL="0" indent="0">
              <a:buNone/>
            </a:pPr>
            <a:r>
              <a:rPr lang="cy-GB" dirty="0"/>
              <a:t>2) Defnyddiwch mwy nag un maen prawf</a:t>
            </a:r>
          </a:p>
          <a:p>
            <a:pPr marL="0" indent="0">
              <a:buNone/>
            </a:pPr>
            <a:r>
              <a:rPr lang="cy-GB" dirty="0"/>
              <a:t>Cyfnewidiwch gyda gr</a:t>
            </a:r>
            <a:r>
              <a:rPr lang="cy-GB" dirty="0">
                <a:ea typeface="Verdana"/>
                <a:cs typeface="Verdana"/>
              </a:rPr>
              <a:t>ŵp arall. </a:t>
            </a:r>
          </a:p>
          <a:p>
            <a:pPr marL="0" indent="0">
              <a:buNone/>
            </a:pPr>
            <a:r>
              <a:rPr lang="cy-GB" dirty="0">
                <a:ea typeface="Verdana"/>
                <a:cs typeface="Verdana"/>
              </a:rPr>
              <a:t>Fedran nhw ddyfalu beth yw eich meini prawf ar gyfer trefnu?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00697" y="578507"/>
            <a:ext cx="3886200" cy="4419656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Sort the objects on your table.</a:t>
            </a:r>
          </a:p>
          <a:p>
            <a:pPr marL="0" indent="0">
              <a:buNone/>
            </a:pPr>
            <a:r>
              <a:rPr lang="en-GB" dirty="0"/>
              <a:t>1) Use one criterion</a:t>
            </a:r>
          </a:p>
          <a:p>
            <a:pPr marL="0" indent="0">
              <a:buNone/>
            </a:pPr>
            <a:r>
              <a:rPr lang="en-GB" dirty="0"/>
              <a:t>2) Use more than one criteria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Swap with another group.  </a:t>
            </a:r>
          </a:p>
          <a:p>
            <a:pPr marL="0" indent="0">
              <a:buNone/>
            </a:pPr>
            <a:r>
              <a:rPr lang="en-GB" dirty="0"/>
              <a:t>Can they guess what your criteria for sorting are?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5316" y="4223740"/>
            <a:ext cx="1341922" cy="134192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0697" y="4430534"/>
            <a:ext cx="928334" cy="928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37351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 Diagram Carroll/Carroll Diagram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0709" y="1832726"/>
            <a:ext cx="4594377" cy="238192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82775" y="4356684"/>
            <a:ext cx="5145470" cy="499915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1223255" y="4730534"/>
            <a:ext cx="429252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4"/>
              </a:rPr>
              <a:t>http://www.wldps.com/gordons/Carroll.swf</a:t>
            </a:r>
            <a:endParaRPr lang="en-GB" dirty="0"/>
          </a:p>
          <a:p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1182775" y="5110884"/>
            <a:ext cx="62321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5"/>
              </a:rPr>
              <a:t>http://www.wldps.com/gordons/carroll__-_shape.swf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51375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Lewis Carroll </a:t>
            </a:r>
            <a:br>
              <a:rPr lang="en-GB" sz="4000" dirty="0"/>
            </a:br>
            <a:r>
              <a:rPr lang="en-GB" sz="4000" dirty="0"/>
              <a:t>(</a:t>
            </a:r>
            <a:r>
              <a:rPr lang="en-GB" sz="4000" dirty="0" err="1"/>
              <a:t>neu</a:t>
            </a:r>
            <a:r>
              <a:rPr lang="en-GB" sz="4000" dirty="0"/>
              <a:t>/or Charles Dodgson)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3066941"/>
          </a:xfrm>
        </p:spPr>
        <p:txBody>
          <a:bodyPr>
            <a:normAutofit fontScale="92500" lnSpcReduction="20000"/>
          </a:bodyPr>
          <a:lstStyle/>
          <a:p>
            <a:r>
              <a:rPr lang="cy-GB" dirty="0"/>
              <a:t>Awdur ‘Alice </a:t>
            </a:r>
            <a:r>
              <a:rPr lang="cy-GB" dirty="0" err="1"/>
              <a:t>in</a:t>
            </a:r>
            <a:r>
              <a:rPr lang="cy-GB" dirty="0"/>
              <a:t> </a:t>
            </a:r>
            <a:r>
              <a:rPr lang="cy-GB" dirty="0" err="1"/>
              <a:t>Wonderland</a:t>
            </a:r>
            <a:r>
              <a:rPr lang="cy-GB" dirty="0"/>
              <a:t>’ a ‘</a:t>
            </a:r>
            <a:r>
              <a:rPr lang="cy-GB" dirty="0" err="1"/>
              <a:t>Through</a:t>
            </a:r>
            <a:r>
              <a:rPr lang="cy-GB" dirty="0"/>
              <a:t> the </a:t>
            </a:r>
            <a:r>
              <a:rPr lang="cy-GB" dirty="0" err="1"/>
              <a:t>Looking</a:t>
            </a:r>
            <a:r>
              <a:rPr lang="cy-GB" dirty="0"/>
              <a:t> </a:t>
            </a:r>
            <a:r>
              <a:rPr lang="cy-GB" dirty="0" err="1"/>
              <a:t>Glass</a:t>
            </a:r>
            <a:r>
              <a:rPr lang="cy-GB" dirty="0"/>
              <a:t>’</a:t>
            </a:r>
          </a:p>
          <a:p>
            <a:r>
              <a:rPr lang="cy-GB" dirty="0"/>
              <a:t>Mathemategwr oedd yn arbenigo mewn rhesymeg a phosau rhesymeg</a:t>
            </a:r>
          </a:p>
          <a:p>
            <a:r>
              <a:rPr lang="cy-GB" dirty="0"/>
              <a:t>Cafodd y Diagram </a:t>
            </a:r>
            <a:r>
              <a:rPr lang="cy-GB" dirty="0" err="1"/>
              <a:t>Carroll</a:t>
            </a:r>
            <a:r>
              <a:rPr lang="cy-GB" dirty="0"/>
              <a:t> ei enwi ar ei ôl 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The author of ‘Alice in Wonderland’ and ‘Through the Looking Glass’</a:t>
            </a:r>
          </a:p>
          <a:p>
            <a:r>
              <a:rPr lang="en-GB" dirty="0"/>
              <a:t>A mathematician who specialised in logic and logic puzzles</a:t>
            </a:r>
          </a:p>
          <a:p>
            <a:r>
              <a:rPr lang="en-GB" dirty="0"/>
              <a:t>The Carroll Diagram is named after him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42113" y="83032"/>
            <a:ext cx="1379220" cy="167512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90471" y="4776815"/>
            <a:ext cx="1243226" cy="1773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80767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3036"/>
            <a:ext cx="7886700" cy="1325563"/>
          </a:xfrm>
        </p:spPr>
        <p:txBody>
          <a:bodyPr/>
          <a:lstStyle/>
          <a:p>
            <a:r>
              <a:rPr lang="en-GB" dirty="0"/>
              <a:t>The Data Handling Cycle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515570"/>
            <a:ext cx="3886200" cy="4351338"/>
          </a:xfrm>
        </p:spPr>
        <p:txBody>
          <a:bodyPr>
            <a:normAutofit lnSpcReduction="10000"/>
          </a:bodyPr>
          <a:lstStyle/>
          <a:p>
            <a:r>
              <a:rPr lang="cy-GB" dirty="0"/>
              <a:t>Gofyn cwestiwn</a:t>
            </a:r>
          </a:p>
          <a:p>
            <a:r>
              <a:rPr lang="cy-GB" dirty="0"/>
              <a:t>Penderfynu ar y data sydd yn ateb y cwestiwn orau</a:t>
            </a:r>
          </a:p>
          <a:p>
            <a:r>
              <a:rPr lang="cy-GB" dirty="0"/>
              <a:t>Casglu, cofnodi a threfnu’r data hwnnw</a:t>
            </a:r>
          </a:p>
          <a:p>
            <a:r>
              <a:rPr lang="cy-GB" dirty="0"/>
              <a:t>Cynrychioli’r data</a:t>
            </a:r>
          </a:p>
          <a:p>
            <a:r>
              <a:rPr lang="cy-GB" dirty="0"/>
              <a:t>Dehongli’r data er mwyn ateb y cwestiwn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515570"/>
            <a:ext cx="3886200" cy="435133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Asking a question</a:t>
            </a:r>
          </a:p>
          <a:p>
            <a:r>
              <a:rPr lang="en-GB" dirty="0"/>
              <a:t>Deciding on the data which best answer the question</a:t>
            </a:r>
          </a:p>
          <a:p>
            <a:r>
              <a:rPr lang="en-GB" dirty="0"/>
              <a:t>Gathering, recording and organising that data</a:t>
            </a:r>
          </a:p>
          <a:p>
            <a:r>
              <a:rPr lang="en-GB" dirty="0"/>
              <a:t>Representing the data</a:t>
            </a:r>
          </a:p>
          <a:p>
            <a:r>
              <a:rPr lang="en-GB" dirty="0"/>
              <a:t>Interpreting the data to answer the question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6999" y="2264226"/>
            <a:ext cx="1162146" cy="116214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39040" y="110358"/>
            <a:ext cx="1601527" cy="1198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52521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618" y="954273"/>
            <a:ext cx="4521210" cy="4811657"/>
          </a:xfrm>
        </p:spPr>
        <p:txBody>
          <a:bodyPr>
            <a:normAutofit fontScale="92500"/>
          </a:bodyPr>
          <a:lstStyle/>
          <a:p>
            <a:r>
              <a:rPr lang="en-GB" dirty="0" err="1"/>
              <a:t>Edrychwch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dasg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gennych</a:t>
            </a:r>
            <a:r>
              <a:rPr lang="en-GB" dirty="0"/>
              <a:t> </a:t>
            </a:r>
          </a:p>
          <a:p>
            <a:r>
              <a:rPr lang="en-GB" dirty="0"/>
              <a:t>Mae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creu</a:t>
            </a:r>
            <a:r>
              <a:rPr lang="en-GB" dirty="0"/>
              <a:t> poster </a:t>
            </a:r>
            <a:r>
              <a:rPr lang="en-GB" dirty="0" err="1"/>
              <a:t>gweledol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‘</a:t>
            </a:r>
            <a:r>
              <a:rPr lang="en-GB" dirty="0" err="1"/>
              <a:t>werthu</a:t>
            </a:r>
            <a:r>
              <a:rPr lang="en-GB" dirty="0"/>
              <a:t>’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tasg</a:t>
            </a:r>
            <a:r>
              <a:rPr lang="en-GB" dirty="0"/>
              <a:t>.</a:t>
            </a:r>
          </a:p>
          <a:p>
            <a:r>
              <a:rPr lang="en-GB" dirty="0" err="1"/>
              <a:t>Dylai</a:t>
            </a:r>
            <a:r>
              <a:rPr lang="en-GB" dirty="0"/>
              <a:t> </a:t>
            </a:r>
            <a:r>
              <a:rPr lang="en-GB" dirty="0" err="1"/>
              <a:t>ddangos</a:t>
            </a:r>
            <a:r>
              <a:rPr lang="en-GB" dirty="0"/>
              <a:t> </a:t>
            </a:r>
            <a:r>
              <a:rPr lang="en-GB" dirty="0" err="1"/>
              <a:t>enghreifftiau</a:t>
            </a:r>
            <a:r>
              <a:rPr lang="en-GB" dirty="0"/>
              <a:t> o </a:t>
            </a:r>
            <a:r>
              <a:rPr lang="en-GB" dirty="0" err="1"/>
              <a:t>ddatblygu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trin</a:t>
            </a:r>
            <a:r>
              <a:rPr lang="en-GB" dirty="0"/>
              <a:t> data – </a:t>
            </a:r>
            <a:r>
              <a:rPr lang="en-GB" dirty="0" err="1"/>
              <a:t>gwnewch</a:t>
            </a:r>
            <a:r>
              <a:rPr lang="en-GB" dirty="0"/>
              <a:t> </a:t>
            </a:r>
            <a:r>
              <a:rPr lang="en-GB" dirty="0" err="1"/>
              <a:t>gyswllt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disgwyliadau’r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 (</a:t>
            </a:r>
            <a:r>
              <a:rPr lang="en-GB" dirty="0" err="1"/>
              <a:t>cyfredol</a:t>
            </a:r>
            <a:r>
              <a:rPr lang="en-GB" dirty="0"/>
              <a:t> a </a:t>
            </a:r>
            <a:r>
              <a:rPr lang="en-GB" dirty="0" err="1"/>
              <a:t>newydd</a:t>
            </a:r>
            <a:r>
              <a:rPr lang="en-GB" dirty="0"/>
              <a:t>) </a:t>
            </a:r>
          </a:p>
          <a:p>
            <a:r>
              <a:rPr lang="en-GB" dirty="0" err="1"/>
              <a:t>Sicrhewch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pawb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grŵp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esbonio'r</a:t>
            </a:r>
            <a:r>
              <a:rPr lang="en-GB" dirty="0"/>
              <a:t> </a:t>
            </a:r>
            <a:r>
              <a:rPr lang="en-GB" dirty="0" err="1"/>
              <a:t>dasg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deall</a:t>
            </a:r>
            <a:r>
              <a:rPr lang="en-GB" dirty="0"/>
              <a:t> y </a:t>
            </a:r>
            <a:r>
              <a:rPr lang="en-GB" dirty="0" err="1"/>
              <a:t>cysylltiadau</a:t>
            </a:r>
            <a:r>
              <a:rPr lang="en-GB" dirty="0"/>
              <a:t> </a:t>
            </a:r>
            <a:r>
              <a:rPr lang="en-GB" dirty="0" err="1"/>
              <a:t>trin</a:t>
            </a:r>
            <a:r>
              <a:rPr lang="en-GB" dirty="0"/>
              <a:t> data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71040" y="954273"/>
            <a:ext cx="4372960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pPr fontAlgn="base"/>
            <a:r>
              <a:rPr lang="en-GB" sz="2400" dirty="0"/>
              <a:t>Look at the task you have </a:t>
            </a:r>
            <a:r>
              <a:rPr lang="en-GB" sz="2400"/>
              <a:t>been allocated</a:t>
            </a:r>
            <a:endParaRPr lang="en-US" sz="2400" dirty="0"/>
          </a:p>
          <a:p>
            <a:pPr fontAlgn="base"/>
            <a:r>
              <a:rPr lang="en-GB" sz="2400" dirty="0"/>
              <a:t>Produce a visual poster to ‘sell’ your task </a:t>
            </a:r>
          </a:p>
          <a:p>
            <a:pPr fontAlgn="base"/>
            <a:r>
              <a:rPr lang="en-GB" sz="2400" dirty="0"/>
              <a:t>Show examples of possible data handling outcomes</a:t>
            </a:r>
            <a:r>
              <a:rPr lang="en-US" sz="2400" dirty="0"/>
              <a:t>​ - link to curriculum expectations (current and new)</a:t>
            </a:r>
          </a:p>
          <a:p>
            <a:pPr fontAlgn="base"/>
            <a:r>
              <a:rPr lang="en-GB" sz="2400" dirty="0"/>
              <a:t>Make sure everybody in the group is able to confidently give an overview of the task and the data handling links</a:t>
            </a:r>
            <a:r>
              <a:rPr lang="en-US" sz="2400" dirty="0"/>
              <a:t>​</a:t>
            </a:r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322650" y="-38870"/>
            <a:ext cx="7886700" cy="819698"/>
          </a:xfrm>
        </p:spPr>
        <p:txBody>
          <a:bodyPr>
            <a:normAutofit/>
          </a:bodyPr>
          <a:lstStyle/>
          <a:p>
            <a:r>
              <a:rPr lang="en-GB" dirty="0" err="1"/>
              <a:t>Tasg</a:t>
            </a:r>
            <a:r>
              <a:rPr lang="en-GB" dirty="0"/>
              <a:t>/Task </a:t>
            </a:r>
          </a:p>
        </p:txBody>
      </p:sp>
      <p:sp>
        <p:nvSpPr>
          <p:cNvPr id="7" name="AutoShape 4" descr="data:image/jpg;base64,%20/9j/4AAQSkZJRgABAQEAYABgAAD/2wBDAAUDBAQEAwUEBAQFBQUGBwwIBwcHBw8LCwkMEQ8SEhEPERETFhwXExQaFRERGCEYGh0dHx8fExciJCIeJBweHx7/2wBDAQUFBQcGBw4ICA4eFBEUHh4eHh4eHh4eHh4eHh4eHh4eHh4eHh4eHh4eHh4eHh4eHh4eHh4eHh4eHh4eHh4eHh7/wAARCAHoAdY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D4yooooAKKKKACiiigAooooAKKKKACiiigAooq3pmm3+pXKW9haS3ErnCqi5zSlJRV2xpNuyKlFeu+EfgT4k1NFn1iSPS4z1ifmQj2xkV614S+Anhix2vcWs+qt3+042/hjFfP43ifL8Je87vy/wA9j18PkWLrK7XKvPT/AIJ8o2Wn3t7KIrS1mmdugVSa6vSfhb461EqY9AuY4j/y0fAUfrX2roXgzT9LtxBa21vaw/3Ik6fnW5Do9lGADHv+tfJ4vxCSbVGn9+v+R6tPh6hH+JUb9D4+0n9n7xLcjfeahZWy/wB07i38q6Wy/ZvVv+PjV5z/ANc1HX8RX1PFbQRf6uJV/CptvsK8Ctx3mM37rt9x2RyvAw+xf1Z84WX7NmhKQ0l5q83GCG2AA/gK14/2e/C6oFNpcOR3JGTXvG2jFedPi7NJvWozaOEwkdqSPBj8APDH/QNufzFZ2o/s8eGbjlG1K0/65bT/ADr6KxRtohxbmcXf2j+8p4bCNWdKJ8man+zmy5+w6y4/67r/AICuW1n4C+L7GPdbTWl+cfdh3Z/UV9tlR6D8qiltYJRiSFW/CvToce5hB+9qc08qwM/sNejPzv1vwX4p0XcdT0S7twOpK5/lWC6Ohw6Mv1GK/SC40OylzhdntgEfrXH+J/hb4d1pHN5pNncO3RtpDD3GK+jwfiFRnZV4W9P+D/mcFXh6D/hVPvX6r/I+DaK+jfGf7Oarul0G+kgc8+Xdcr9BtFeOeLPh94r8NFm1HSZhADhZkGVb+tfY4HO8DjUvZVFfs9GeNicrxWG1nHTutUcrRSkFTggg+hpK9Y88KKKKACiiigAooooAKKKKACiiigAooooAKKKKACiiigAooooAKKKKACiiigAooooAKKKKACiiigAooooAKKKKACiiigAooooAKKKdGjyOEjVmY8AKMk0ANrT8P6Dq2v3yWek2Mt1Kx6KOB+PSvU/hb8FLzWEj1PxN5tlZsA0cC/6yQdj7CvpXwb4K0/R7BbXTLGGxtsDO1fmf3+tfJ5xxZhcCnGn70vw/4PyPoMDkNSslUrvlj+LPDvAXwEtYljuvFFw003BFtD90ezZH8q9y8LeCbDSbYQabptvp8Hoq8muwsrC2tR+7jBb+8etWwtfluZ8TYvGyd5afh9x9LQpYfCq1CFvPqULPS7W2wVTe/wDearwWnhacBXzs6kpu8nccqjbuxgWlC0/bTttQZuRHtFLinhaXbTsTzEeKXFSbaNtFhcxHik21LtoK0WDmIcUFal20hWlYfMQlaQrUxWkxQUpEDKCMEA1n3+j2d3GytEqk9TjrWqVppWrp1J03eLsaRqNbM8R8f/BHw1rG+YWZsZm5M9qMbj75rwPx58GfEvh2KS8swup2a5LNCPmjX3B/pX3QVrMv9It7gFowI3+nB+tfY5TxljMI1Go+aPn/AFdHNiMvwmK+OPLLuv8AI/N11ZGKupVh1BGCKSvsD4pfBjR/EHmXUcI0/UTkieIfJIf9oV8y+OfA+v8AhC9MOqWreST+7uEGUcevt+NfqmVZ/hMyivZu0u3+Xc+Wx2U18J728e6/XsczRRRXtnlhRRRQAUUUUAFFFFABRRRQAUUUUAFd38PfhP418brFcaRpMn2B22m8fAjX+p/KuW8MaW2teIbDSUba13OsQPpk1+kfhrSrLQ/D9jpOn20dtb28CqsaDABwMn8Tk14OeZvLARjGmryl36IpK58k337LHjS3sWuIdY0u6lCkiCMOGPtyMV4Xq+m3uk6lPp2oW729zAxWSNxgg1+nVfL37b/hOzjh0vxlbqsU0sn2OdVGPMOCwY++BivLybP61fEKjX15tn5g0fLdFFFfZEhRRRQAUUUUAFFFFABRRRQAUUUUAFFFFABRRRQAUUV0Pgbwjq/i/V0sNMgYrn97KR8sY9TWdWrClBzm7JF06cqklCCu2UfDeh6n4h1WLTdKtXnnkPQDhR6k19PfCn4P6Z4aMV5fImo6ucEMV+SI/wCyPWun+F/w+03wpp62OmRCW6kA+0XTD5nP19PSvUdM0+Kzj+X5pD95q/LeI+LpVL0aDtH8X69l5H2uX5RSwUVUrLmn+CKul6QkOJbjDydcdhWuBShaeFr82q1p1Zc0md9Sq5O7EC04CnAU4LUWMXIaFpwWnhacFoM3IYFpQtSBacFoIciLbS7alC0u32p2J5iLbRtqXbS7aLC5yHbQVqbbSbaLBzkO2kK1k634itdPn+zohmlU/OB/DUNn4r0+ZgsyPBnu3P8AKulYKu4c6jodUcNWceZR0NsrTStNF5ZsoZbiMg9Oar3WrabbKTJdL9BzWKpVG7KLIjGbdkiwRSFa5q/8WdVsrcf70nIrLfxFqTNneq+wFd0MqxEldqx2wwVaSu9Dt2WmFa4tPEWpKc71b2Iq9Z+KZN2LyBSvqnGKJ5TiIq6sy3g6sfM6KRFZSrqGU9Qa5fxZ4UsdWsJrae0iurWQfPA4yPwrp7S5t7yES28gdf5VIRXLQxFXC1LxdmjGM3G6f3Hxf8VvgrfaOZtU8NK93ZglpLc/6yL/ABFeNOrRuUdSrDggjBFfpFqmlxXQLoAkvr6/Wvn741/B+HWjNquiwra6qoLSxAYWf/69fq3DvGUa9qOKfz/z/wA/vPDzDJI1E6uFWvWP+R8uUVPf2lzY3clpeQvBPExV0cYIIqCv0NNNXR8o007MKKKKYgooooAKKKKACiiigDS8L6q+h+IrDWI4xI1nOswQ9Dg9K/R7whrmn+JfDdlrOl3CXFvPEp3IfutjkEduc1+aLRyKoZo2UHoSMZrsPh58S/FvgXzI9B1Fo7eRg7275MbH1Irwc7yh5hGMqbtJfiNOx+iZ4BY8AdSegr5L/bQ8e2eqX9p4L02eO4jsJPOu2Q52zYICg9D8prznxT8cviNr8Rhk1ySyiPDJaEoGHoeTXm0sjySNJIxd2OWYnJJriyjh6eFrKtWabWyQ3IbRRRX1ZIUUUUAFFFFABRRRQAUUUUAFFFFABRRRQAUUV0nw88I6h4y1+LTbJSseczTEcRrWdWrCjB1KjskXSpzqzUIK7Y/4d+DNU8Z62ljYxlYFIM85Hyxr/jX2F8PfBun+H9Li0jR4AiKB5spHzOe5J9aT4feD9P8AD+lw6Po8IRFGZZSPmc9yT616PZWsdrCI4x9T61+QcT8TyxUvZ09IrZfq/wBEfeZfl8Muhd61H+AljaxWsIjjX6nuatKtCrUiivgJScndmspt6sQCngUheNfvSIPqwqvJqunQttkulB9uauNOUvhVzO0pbIuKtPC1STVtNZdwulxUEviTR41bF1vYDhQp5rSOHrSekX9wvZVW9Iv7jWwFGWIA9TxRG0bHCSIx9FYGuB13xDc6iPKjBhg/ug8n61n6NcS2upQSROy/OA2D1HpXowyibp80nZ9jrjls3Byk7PsephacFp0fzIrY6gGnha8qx47kR7aXbUmKKCeYZtpdtOophcbtpNtPooC55T4kR49culcEHf8A0rPr0HxZ4cbUn+12jATgcqf4q48aJqhfb9jfOcV9ThcVTnSWuqPqcJi6dSktbNGdRW9beFdSZh9qC2ynuTn+VdBYaBpNqg8yM3L99/Sor5nh6P2rvyKqY6lDZ39Dg1jkb7sbn6KTU0Vndy/ct5D9VIr0qFbKPiO1SMewqyHVhwwrgeeJ/BH8TjnmkltA8rntLmE4kgkX/gJqCvWZY1dSrqGHoRWHqnhuxugWiXyJe23p+NbUc4i3apGxdLM4y0mrHI6LqMmn3YkHMbcOvqK7yKRJoUljOVcZB9q8+1Oxn0+5NvOvOMg+o9a6zwfc+fpflMfniOPw7VGa0YTpqvArGwjKKqxNRlqnqNjFeR4YYcfdb0rQIpjLXhQnKEuaL1OCE2ndHgnxp+FNp4ot5LiCJLbWol/dTKMCYf3W9favk3V9NvdJ1GbT9Qt3guYWKujDuK/SDUbOO8hKMMMPut6V4n8afhhbeLLR5Io1t9agX91KBxKB/C39PSv0zhXir2dsPiH7v5f8D8jgzPKo4yLq0Vaa3Xf/AIJ8gUVb1fTr3SdRm0/UIHguIWKujDvVSv1SMlJJp6HxTTi7MKKKKYgooooAK9o/ZX+Gdl458TT6lrUQn0jTceZCekkh5VW9V4Oa8Xr379kH4j6L4S1LUPD2uSfZYdVkR4rkjKrIowFPpnPXpXm5vKtHBzdD4vL8fwGtz6b1j4a+A9V002F14W03ytu1CsOGj91PY18U/Hz4fx/D3xzJpdrK8thOvm2rOctt7g/jX3o+s6NHZteNq9h9nVdxkFwhGPzr4T/aN8cW/jn4i3N5p5DadajybVsYLDuT+Oa+X4ZqYqWIabbhbW/fp8ypHmlFFFfdEBRRRQAUUUUAFFFFABRRRQAUUUUAFFFFABRRSqCzBVGSTgCgC9oGk32uatb6Zp8LS3E7bVA7e5r7E+Fvgm08H6DFptqokvJQDczY5du4+ntXJfs+eA4/DugprmoQD+071QybhzEnYexr3bw9Y+Wn2qVfnb7uewr8u4s4gVRujTfuR/F/5I+5ybLlg6X1iovfe3ki9pVktnbhf4zyxq8opFFSAV+Xzm5ycpbnZObbuxssiQxNLIwVFGSa5PV/Ek0+YrPMUf8Ae7mrfje6ZY4rRTgNy3uO1cqis7BVUsx6ACvdy3AwcFVqK/Y78HhouPtJj5JppP8AWSu/1NR9K6TSPCtxcAS3jeSh529z/hXR2nhvSoAP3Jk95DmuyrmVCk+Va+hpVzCjS0WvoecDnpzQetepfY9KhG1bK3+gSopLLR5PvadCPcKM1y/25RT1RiszT+wzzLNaWgabdX9/EIYm2KwLMRgAV28OkaGsu77Kp9mGRWzbxwRR7LdERPRBgUqmcQlG1NamVfNLRtGOvmPRdqKvoAKWlpQteIeBcbS04LTtlArkeKMVKEpdh9qA5iHFFS7PpQUoDmIaq3N1glI/xNO1GbZ+6XqetZ9c1Wrb3UddGkmuaQrMzHLEk0Vk6nrMVsxihHmSDqewrJfUNUvATEspHrCh/pXTh8rr11e1j04Yacld6I6sUtchG2sRnKpe/ijVcsdclik8q9Xj6YI+ta18lxFJXWpUsJK3utM6mKbHDc+9TEAjIrOt5op4xJC4ZT3q3byY+VunauCE2nyyOCpTtsY3jLTxdaeZ1X97DyPcVieBZdt/LF/z0UfpXcyxiSNkbowINcNpMB0/xgsB4UM2PcY4r3sJU9phqlF9FdHbhavPQnTfTU7BhTCKnYVGwrxzjiyFlrO1exW7gOABKv3TWoRUZFVTnKnJSjubwm4u6Pnb49fDxPE2jyanYwKmsWSknA5lQdQfXpxXynLG8UjRyKUdSVZSMEEdq/RnxBYbh9qhX5h98Dv718r/ALR3w9FnM3izR4MQSH/TI0H3GP8AFj35zX63wfxApxWGqPR7eT7f5Hk57lyrQ+tUlr9pfqeGUUUV+inx4UUUUAPijkmkWOKNpHY4VVGST9KSRHjcpIrIwOCrDBFfXv7H/gzwrdeBl8RTaZbXurGdg0kqhzDhiBj+7xXF/tseHtC0jXNEvNLsbWyubmGQ3KwqFMh3cMw9a8WnnUKmOeEUX1180O2lz59F/eiy+xC6mFtnPlbzt/Kq1FFeykkIKKKKYBRRRQAUUUUAFFFFABRRRQAUUUUAFFFFABXqH7P/AIF/4SbxENTv4s6ZYsGYEcSv2X8ODXnGl2U+o6hBY2sbPNM4RVA5ya+1fh74Zh8L+F7LRbcBpFUGZ1GPMc9Wr5viXNPqeG9nB+9L8F1Z7uQ5esVX55r3Y/n0Os0Sx+1XALLiKPr/AIV1aKMAAYHaq+m2wtbRIsc4y3uauIK/CsZiHWqeS2Prq9XnkKoqRRSKKkQVzHHJnCeMpC+ssD0VAK2fA2mqIGvpkBZjhM9vesfxfGf7eZP7yrj8a7nSIVg0y3jHG2MZ+te7i6rhg4Rj1PQxVXkwsIx6lokKpY9KqyzM/A4X0onkLnH8Iqrd3EVrEZJm2j+dfNyk5vlgedSpfeS0HjrxXM3WtXU8vl2y7QegAyxqu66y7bmhvv8Avhq9KjkleorvT8T0FhWviaR11OR2Q5U4rkI7/UrFh5vmr7TKf61t6bq8F1hJP3UnoTwawxOWV8Pra6IqYWUVfdHSWl0sjBJOG7H1q8FrAHqK0tOu9+IpD83Y+tc9KrfSR5Nehb3ol7ApaKK6DiCiiigApk0gjiZ26AU+qGryYRYh35NROXLFs0pQ55JGdI5kkZ26k1ia9qfkqbaBv3h+8R2q/ql2tnaNJxuPCj1NUvAmjtquqm8uBut4W3Nu53t6V6WQZTPMMRFJXu9P8/RHuJ06FKVep8MfxLPhTwhJfot5qe+KBuVQHDN7+1egWVrbWMXlWkKQr3CjGfrV21tpLhsLwo71qwWMEY5Xefev3zLcow+XwSpq8ur6nw+PzOvjp3m7LouhiZbHU4rJ1fw9pWpowmt1jkPPmRjDZ9zXbeTDjHlpj6VWuNOicEx/K36V3V6FLER5KsU15nHRrVKEuanKz8jxK9stQ8MahsmBkt3PyuOjD19jWzbTJcQrLGcqw4rs9e0qK/spbG8j4YfKe6n1BrzG0Nxo2ryabdZ27sZ7fUV+OcY8L/U5e3oL3X/Vv8j7fLsesxpPm0qR3813Ort23x4PUVg69ZH/AISCwu0HLEo34Cta3fZIPQ9aszwrI8bEZ2EkV8RhK7hr5NFRn7GpfvcY4qNhU7Co2FQRFkDCmMKmYVGRQbRZAwBBBGQeDXGeK9Gt54bixuohJZ3SFGB9D1rtmHNVNRtVurZom69VPvXVgsS8PUUr6HVRqcrs9mfnz8TPCtz4R8V3OmSqfJLF4GxwUPIH4DFcxX1x8ffBP/CS+F5Z4Ix/aWnBnjbHLKOWH44r5IdWRyjKVZTgg9jX79kWZrMMKpN+8tH/AJ/M+KzfAfU67S+F6r+vISiiivaPKOn8CePPFHgm5km8P6nLbrKMSQkkxufUrnGR61l+I/EGs+Ir832t6lc30/OGmkLbQT0GegrMorJUaam6iiubv1AKK1fCvh/VvFGuW+i6LaNdXtw21EBwPqSeAPc16J8QvgJ438H6MdYkhivbKKLzLl4mGYT3GM5P1FZ1cXQpVFTnNKT2QWPJqKK+lf2QfhnoHiHTb/xP4j0z7YYLgQ2sU65idduSxU9eajHY2GCoutPZDSufN0kE8aK8kMiK3QspANR1+jfin4d+DvEWg3Gj3mgWMcUiFUeGEK8RxwVPY1+f3jjQLjwt4t1Lw/dMHlsZjGzDvxkfoRXFlWc08w5opWa6eQNWM3TrK61G9isrG3kuLiZgsccaksx+lfRXgr9lnVrvT0u/E2sxafNImfsiJvZCemWBwarfsQaDDd+MNS125hSQWdvtt2K5KSkj5ge3Gfzr68rx89zyvQrewoO1t2NI+Ifif+zx4s8HaXJqtlcx67Ywrune3iKNGP8AdJJP4V4xX6ilVcGNgCrDawPcHg1+dnxvsLTS/i34m0+xgjgtoL91jjQYVR6AV15BnFXGuVKtutbg1Y42iiivpiQooooAKKKls4JLq6it41LPI4UADJ5NJuyuNK57V+zB4PW81KXxVeR5itG2W2R/y0xyfcYNfUXhy1825Nww+WPp7muO8B6FH4d8J6fo8ajfDEokYfxMe5r0vSbf7NZJGRhiMt9a/EeJ81eKrTmno9F6L+vxP0fCYZYLCRprd7+vX/ItqOalUU1BUi18WYyY5RUqimKKlQUzCTOR8YWxbXrOTqJCq/ka6+fEUIRfoKzPEdmZxaXCjmCUE/iQKv3zZl29hXVi63Nh6a7XRvOftIU12uVnZUQuxwoGTXOLFeeItXFtaqSuevZR6mrXie4kCR2sWd0h5A6n0rtvBejJpOlIW5uJwGkOMEei/hX0fBvD/wDaFb2k/hW/p/mycXjY5fh/a/aekf8AMm0Tw9pulwIqQJLMOsrjJz6j0rX3N/eNX7LT94DzZA7CtBLeBRxGv4iv3ChQpYeChSjZeR8HWrVK8nOpK7OXvbGzvFK3VtFLkYyy5I+lcV4j8E+VG91pDMwX5jCxyfcg/wBK9cktYJB80a/gMVTuNNx80Lfga48flWFx0Wqsde63OvBZlicHK9OWnboeJ6RqkkEv2W93DnALdVPvXQq3RlPuCK0PHXhkX0LXdrFsu4wSygY3j/GuV8O3xYGznOHQkLn9RX4lxRw5Uy2q5Jafmu/+Z9pQxNLHUfbUtGt12OzsLjzo9rffXr71ZrCtZTDMH7d/pW4pDKGHQ181SnzI8zEUuSWmzFooorU5wrEvpPMunPYcCtiZtsTN6CsBj1J965672R2YOOrkc34llae+jtowTt4wPWvUvCGiiy02CzXG4ANK4GNx9a818JwvqHi+KXG5Y38x8+nSvaong03S5Lq4dY40Uu7McAAV+0cCZcqVB1mtdl+bObibEckaeGT0SuyS+u7LSdOku7uaO3toV3O7nAArxjxN+0TotrO8OiaVNqC4wJnfywD/ALpGTXmnxR+I+s+P9SfTbQta6QjnbEDy4Hdj3+lc9aaTaQR4ZfMbuTX7Ng8mpU482J1fb/M/FM64vdKfs8M9O/U9d0H9o2B7lItY0N44mb5po5Qdg/3cc17R4U8T6J4osBe6LfR3Efdejr9V6ivkB9Os2UqYFGe4HNM8Oazq3gTxFBq2lzyCAP8AvI8/K69ww71ricnw9aL9j7svwZy5VxlUdRQxGqf3n2peW63EeDww6GvMvifpDNbLqaLiW3IEh9V7frXfeENesvE3h+11mwYGK4QNtzkoe4PvTfE1il1ZSqyBg6FSPft+tfDZpgVisPPDzWv5NbH6pluN9hWhXg9PzTPL9IuftNikn8Q+VvrW3A2+EH8K5TQA9ne3WnTH54mI/HvXT6ecoy+nNfzbiaLw+KlTasfcY2CTvHb/ADJGFRMKsMKiYVLOKLIGFRsKnYVEwqTeLImFRNUzCmMKRvFnM+JbQJMLgKCj8OMcV8YfHrwi3hjxnLNBGRY3xM0Ldtx5Yfma+6r+3W5tXhYdRx9a8X+N3hRfEngq8twg+2WYM0LY5yvVR9a+74Pzf6tXUZPR6P06P5EZjhfruEcV8UdUfHNFOkVo3aN1KspIIPY02v2g/PwooooA9A+AHjK38EfEqx1a9UfY5Qbe4fGTHGxGWA74xX1N8a/ir4Jg+GmsW1rrUN3dahaNDbRQncSzcjOOn418M0V5GNyaji8RGvJtNfjYaYrHLE+pr6m/ZN+K3h/TtAXwbr12lhcCb/RJX4jZTydzdBye9fLFFdWPwNPHUXSmCdj9HvEPxA8F6Ho9zql14l0yWK3QsUt7lJZG9gqnJr4B+I3iM+LfHGreJDb/AGf7fOZBHnO0YAH8q5+iuPK8lp5e5SUrt/kDdz1b9mj4ixeAvHA/tJ3Gk6goguTkkRZPD7e54xX3XZzQ3lrHdWcyXEEihkkibcrA+hFfl9XW+GviR408O6aNO0vXruG1X7kZkJCey88CuTOMh+uzVWk7S6+Y07H314/8WaR4I8OXGt63crBHGp8tD9+V+wUdTzX55eONfm8U+LtU8RXESxS39w0zIvRc9qZ4h8TeIPELhta1i9vwGLKs8zOqE+gJwKyK6cnyeOXpyk7yf5CbuFFFFe2IKKKKACvTv2cvDf8AbfjyO9mTdb6cvnMCOGPTH615jX1R+zNon9m+AjfyJiS/l81W/wBjGMfmK8PiLGPC4GTW8tF8/wDgHr5HhfrGMjfZa/cew6Jb/aL5cjKJy1datY3hiHbbPMRyxwPpW2g5r8GzCrz1mux9tiZ3mPAqRRTF61KoriOGTHqKlUcVGoqZaaMJMXYrLtYZFUZjulb61oj7prKuW2JK/oCayr3dkVh9WzO0W3XVPGkayAmKHJOOxXpXrOl2/mP5zj5QePrXmnwsAnv9SmI+Y7dp+pNeuWqCK3VenGTX75wdhI4fLItbv9NDw+IqjeL9n0ikv1Kmv6zpug6ZJqOq3UdtbRjlmPX2Hqa8N8VftEKt2YPDulGWJTxPK2N//AccVy/7Qni+Xxb4uHh/TpCdP09irEHh5OjE+uMcVx1jpttaoBsDv3ZhX6ngcqowpqpXV5Pp2Px/P+K50Kro4d7der/4B6Rp/wC0Vq0M4Oo6FHNET0WTYR+lex/D74i+G/GkO3TbrZdqMvby/K49cZ6j3r5dkggkBDwxkH/ZrMS11DR79NU0S5khnhbcpU4I9vce1b18qwtaNoLll+B52W8ZV41Eq7uvP/M+3L62E6bl4kHQ1478QtJfTNUXU7ZdkcjfMAMBW/8Ar11vwW8fweNvD377EWqWoCXMR7nsw+uPwroPGWjrqekzxKoLsp2g9A3Y1+fcQ5Q8TQnh6i95bev/AAT9fyLNYU6kK8HeEt/T/gHnGn3K3Vokq9SOR71v6XJvt9pPK1wnh6V7XUJLOQ4GSp+o4rr9Mk2XIXs3FfzhiaDwuIcOh9tjqKSaXqjXoooqjxSK8OLWQ/7Nc1qchj0+eQdQhNdHff8AHpJ/u1y2utt0uX3GKy5eatBea/M9PL1f7y58H7NptWuLo/c2eWfzzWh+0rrR0n4bT2yOVfUHFuuOvr/SrHwQjzp985HSYYP4V5r+1XqEl54s0fQUbMKQ+aw/29x/pX9McDYVOhR7ayf3nw3HeN9k68n5L8Dzfwnpc0ght7eMyXNywAAHOfSvTvFvws1Lw/4Qm15rl7uS3j8ye1ghLOF77cH5sVw+ieIrHwfqdr4j1EH7Hp8ivLgdjx/WvqO98S6LP4GuvEdrqVpLpv2R5BceaPL+7xlug5IFfY5pj6tGouT1PyrhjI8Lm1KrWxKbd7KztbS58TaJ8RPCesXwsrTUHSY9PPjMYP4mumuYUuIGhcZDCvkPULlp9TnulCxs8rOAgwAc54r6J+DXiVtf8LrDcybryz/dvk5LL2Y/nRl+ZSrz5J6PoYcScLxyyksThpNxvrfdeZ7t+yx4insdevvCd3NmCQeZbof+enfH4Cvo2dBJEynuK+MvCuonQfido+qJ2kAPvu+X+tfaFcmeUlGuqi+0vxPsuEsY8TgeWW8f1/pnifii3Gm+OMjpMPMb6mtjTz+9I9RTPjDB5Oq2dwAAXbrRpjbpEb+8M1/M/GWGVDNZcvV/8H9T9kpTdXA05vtb7i+wqJhU7VGwr505YsgcVG1TPUTCpN4shYUxhUrVG1Jm8WQtXL+IrYRXu/aDHKOnb3rqmFZmv2/nWLMPvJ82faurA1fZ1l2eh14efLNHwj8a/Df/AAjXj29t41P2edvOibsd3JA+hNcRX01+1F4dXUPC1tr0SZnsX8sgDqjckn6Yr5lr+gMixv1vBQk91o/VHxGcYT6ri5RWz1XzCiiivYPLCiiigAooooAKKKKACiiigAooooAKKKKACiiigCxp1vJeX8FrEhd5ZAoA75NfcnhrTI9I0Cw0qAfu7eFUUD/PvXyj8A9J/tT4laazqGitW86RT3GMf1r7F02Pzb6GPsWr894zxfvwpdIpt/1/W59pwxQ5aU6z66fcdZYQ+RaRRd1XmrS9KYtSL0r8flJybbPRm76ki1ItMWpVoOeQ9KlSmLUq1SOeTH/wn6Viah/x7Tf7p/lW5/Caxr5cwzr/ALLfyrOp8UWa4V+8XvhHbj7E83d5MH8DXc+NdQXS/CWqX2dpitZCn+9tOP1rifg1Jvjmts8xtux9a0fj/M8Pwu1Rozgnav4E1/SXC0Y1MJQitn/nqfJcTzlSxFefVX/I+V/D++4e41KbmSdyxPuTzXqFn8M9euvB76/EuZBGZY7UD55FAzx7nsK888PgQ2NudoYAhtp6H2r6w+GPinRvFXha3utHuFkFsot54x1ikQYII+oOK+/zbF1KFnDufivD2V4bN8XW+sN6LRL8z4PPxd0q31mbT9S025tBDIY3ZgdysDggr2rv9K1Kx1WzS80+5juIWGQyHOPY+hrxr9rpdPX486+NNEAi3Lv8nGN+PmzjvnrWF8GfFU2heIo7GZybK9YRspPCseAfbrXnYTNZuoo1dme1nfBmHhh5VcHdSir2ve//AAT6M8M6/deCfGtprtqzC3dgtwg6MhPzcetfYumXlvqmmQXts6yQ3EYdSDngjpXxhrEKT6fKOGCqWU/SvoD9lvWP7Q+HQsHcvJYSlGJOThiSBXZnVBToqst1o/QngjMpSvhpPTp/Xp+RlfEiyOk+L2njULHJh0AGOnWtC1lysUyn0NbXxrsQ+mWuohfmify8+x//AFVzGhSeZpcRPXkH86/mHjjBLD42Ukt3f79fzuf0Lg6v1jAU5vdaP5HXqcqD7UtMgOYUPtT6+WR5DVmRXa7raRf9muU11d2lzewzXXkZBBrl9XjJsrmP/ZNRflrQl5noZfK0vmjqvg0qDw/Ky9TJ831xXh3x/wDO/wCFvr5n3dg2fSvZ/ghMP7KvoC3zCfcB7Yry39qK3+y/EXRrxRhJbT5j77jX9ScC1FKhSt/K0fmviLRfJX9fzR4R8ebqe38DtHCpKzy7JMdlxmvCY/EniCPRG0RNb1FdMb71oLlxEf8AgOcV9LfELSG1vwff2ESgztHuiz2I5/lXytIjRyNG6kMpwQe1ernMGqyl0aPmOBK0JYGdNfEpa/PZ/p8htesfs2ysNe1SLkq1sp+h3V5z4Y0i417xBY6NavGk13MsSs7YUZ7k19XL8C5fg9q3n/21/asWoWqqXMPl+W4OSoGTkcda5su/3mB7HFTSymtfsvzRHcKP7f0lu/2qMf8Ajwr7cr4ltrea+8baRY243SGZGA+hyf5V9tV6efbUl5M8bgaLWFm35fqeZfG7AOnN33n+VUtC+aOFv9gVc+NrKz6dHnneePwqDw/Hi3X/AGUAr+b+O7PMn6r8kfuGEdssp/P8zQNRtUrUxq+PMIshbrUTVM9RPUs2iyFqjapmqJqRvFkT1FKgkRkPRhip271E1LY3izzHx3pP9p+G9X0lk3NNBIkY/wBojg18OXkDW13NbP8AeikZG+oOK/QrxDF5WoiQcBxn8q+Jvjboo0L4i6laxriORhMp7HcMn9TX7BwPjefmpPqk/wBGeZxLR56VOuvQ4miiiv0M+OCiiigAooooAKKKKACiiigAooooAKKKKACiiigD3v8AZM0n/SNV1xlyoX7MpI6Hhq+lPDce+/Lf3FzXj/7Nlklp8OEkVcG5mMre5xj+le0eFV+aZvbFfjPFeJdTE1pfL7tD9Hy2n7HL4Lur/eb61KtRrUor4IzkSL1qRajWpVpnPIlXtUq1EnUVMlUjCQ8VmalHhpF/vKa1BVXUk+VJPzqKq92/YKErTK/wYIj1vUYz1KjA+ma6H44WZvvhpqsIz8sfmf8AfPNcd4FuPsHj8RsdqTbs/j0r1rXbMajot7YMARcW7xc/7SkV/QPBOLUsDTkvsv8A4P6nhcV4f2lef9+P6W/Q+MdAk36dA3ocV88+Jtb8S+EvGerQ6RrWpacJpndlguHQEMSegOK+grKFtM1fUNEmyr2s7xqD3wSK8n/aF8Oy/aYPENtCWRl8u4YD7uOF/rX6bnVFzpc0emvyZ+I8K4hYLNp0amnPp891+p5FdXE91cPcXM0k00jFnkkYszE9yT1pkbNG6ujFWU5BHY02vc/2NIvh/N8SpIfHRtBvt2W0+2MBCWPY54z6V8ofqztbU77wndHUvCNjOzbi9sqk+pAAr2P9kO5Mc3iCy7PIjfkCP61yfju18O2Pia4tvC8ccWmJjYIzld2Pmx7Zrqf2TI3k1XX7hV/dq6qT7nNfXYluWXy5uyPynhyKp51OFN3Sk9transvxHt1uPCN5uGfLXzB9QK8t8Ktu08r/dNev+L1DeF9SU9DbP8Ayrxrwi37mdP9oY/Kv578RqS92Xl+p/RGQS5sFUXZnc2RzaofapqisxttkHtUtfmsdkYT+JhWJqsP76RT0YVt1Q1eLcqygdODUVV7t+xthZ8szK+D90bXxNcWkhwssZAH+1mnftP+F31fwausWqE3Gmt5jkdTH6fmayNNm/snxvaXbErEZNzf7tei+IPF2jm3msViN4JEKspHyEEetft3B3EeGwODjVrTUeV/en/TPP4qyieYz5acb88fuaPlXSbj7VYpIeWA2v8AWvKfiX8LL7UNYk1Tw8kTCc7poWbbtb1FfTGifD20tp5ZI4p5UkYsFOQq11Fp4XeJQsVpAv8Avda9vOvEzJ5JwoU5VPP4V+N3+B+c5H4e5tgcS6zrwpp9Pi080rL8T4o8K/B/xk2sW880f2KOFxJ5yEsykHjAr6P1zVPEGqxw/wBszzXLQIAGZMdB1xXqsXh64/i8pfpSTeHbg9Fhcf7WK+dw3ihDDzvHDL/wLX8j6DNeB5ZnBQq46y7KNl89dTzj9nnR31v4pnVGQ+TpiGQbhwc5Ufzr6qrx7S7LVNDmabToY7d2HzGNB8w9/Wun03xpd25EesWbhe8qrj9K9b/iImAzOsnVi6ellfVfev8AI7Mu4SnlmG9lRmp+mj+4574xTCTxLZ2oOSqKx/E1paXHstPx/SuY125/trxw1wisYS22MkdVHSuxiTy4VT0Ffk3E+KjisxlODutf8v0Ps60XQwlGi97ajHqJqmeomrwDkiRPUT9Kmaom6VLN4kLVG1StUbVJvEiNRvUkrKiNI7BEUEszHAA9TXzf8Wfi1rPivXm+Hvwztprq6uXMEt1ECWPZguOgHdu1eplGT4nNa/saC9X0S8ycRi6eGhzTNj4xfGnQ9J1FNH8PwnWtWRjGUiPyKxPQEZyfauBm+DHxr+Ll1Hr11odtpyMp8sXreQwX6EZPtX0l+zd+znovgG2j17xNHFqviWZdzGUb47fPUAHgn3r6BAAAAGAOgr9yyfh/C5VTSpq8l1e//APlsXmdfFLkk/d7HwhZ/sb65HbK2s+JILWcqTtii8xc+mciud1/9k3x/b3Crot1pl9Dg7nmuBEQfpzX6E6jbi4tHj25bGV+tcmwKkqeoOK9w84/PHxT+z58UPD9uZp9DF8B/DYOZ2/ICvL7y1ubK6ktbuCSCeM7XjkUqyn0IPSv1fVmX7rEfQ1xnjv4X+BfG0Hl69oFu753edb/ALmQn1LLyfxoA/M2ivp74o/so6pp1vLqPgnUl1ONSXe0nGx0X0U87z0r5t1jS9R0fUJdP1WxuLK7iOJIZkKOv1BoAp0UUUAFFFFABRRRQAUUUUAFFFFAH2P8DoVi+FWhMP8AlpAWP/fRr1bwsv8Aokrf7eK8u+Cv/JKPDv8A16n/ANCNeq+Gf+PBv9+vwjiGX7yr/if5s/TqemDp+kfyNZOtSrUa9akXrXyZxyJVqRKjXrUiUzCRMvWpV61EvWpVq0c8iQdaWeLzYGT2pF6ipk60NXVjFtp3OE13fYava6guQUcE4/2TXt+k3iX+m295GQRLGG47EjpXl3izTxcWzFRyRkfUVrfBzWvMtpdEuGxLCS0eepHcfhX6PwBmapzeFm9/z6fgXm9H61go1o7w39Dyn9pnwtNoviqHxZZR4tLvCzBRwjjrn65rgpI7TVtNaG4jWa3nXa6H3619d+O9J0fW/DV1puuMq2sq/eJ5VuxHuDXzpoHgGHTr6dJLx7uDzCIkAxuXPBPvX7RiOLsuy3CWxs/eWyWrkvT/AD0PxrNOCcdmmMVTArfW7dkn6/irHzt4g+Cd7daoz+HJENs3IjkblPb3rtfhf8E7jRbj+0dRjSe9A/diThY/cepr6R0zw7IEVY4EgQeo5rXh0CBf9ZKz+2MV+VY7xKtUcsFQUezk7/grI+4ocIyeGVDMcY56aqCSv5c2r/K55HceEtRaB1jkhDspA+bvXe/A0WvgTSL6HUC8t1eyq7mMZA2ggfzrrItMsYvuwj8Tmpvstv8A88U/KvKreJudVqbpycbP+7/wToy/hHI8uqe0oQlfzkX9Z8W6PqGhX1tC8qySQMqh0xkkV5v4YRojMsg2kkYz3rufslt/zxT8qa9lauPmhX8OK+ZzjP6+bwUa6V12PqcJVo4WnKnTTtImiG2JR7CnVFDBHCMR7gPc5qWvBOSW4VBeN+6MaoXZhgDt+NT0UBF2dzHj0SOVhJeEO3ZR2H1q/BYWkH+rhUfXmrNFPmdrGs69Se7EUBRhQAPaloopGIVR8QX0OmaFfahcOEjgt3csex2nH61eryP9rfxCuhfBrULdX2T6kVt4mB5BBBP6Zrsy/CvF4qnQX2mkRVnyQcj5X8PfGL4r22oahqmg6heSweYZpkMXnJGpPfIOBXpHhT9rXUF8u38TeG7e6T+O5jkO7/vnGK9W/YA8H2sHwrvtb1Kxhll1G7ZU82MMGhCrjr75r1rxt8D/AIY+Lyzav4XtRIR9+2zAQfX5MV+74rhzLMUrVKKv3Wj+9HgwxNWG0jyLwz8cPhX4imRrfVn0e6HU3yiNc+gJPSvVdA1vT9Yg32V/aXgH/LS3kDqfxFeMeNP2LNCuPMuPDHiS5tH/AILaaIMn/fWc15Dr/wCzz8cvA7/a9Iaa+ijJaMaZdO7Ee6YFfLY3w+oT1w9Vr11/yO+ObVGrVFc+1HqFu9fFFn8b/jN4FnSz8UWlw8acCC/tvKbjtuxmvR/Cf7V3h+72r4m0S409jwTafvRn8cV8jjOCs1w2sYKa/uv9HZnXSx9GW7sfRjVE3SuQ8N/FTwD4iVf7P8S2AlbpDLKFk/KuuBV4xIjBkYZDA8EV8viMNWoS5asXF+asejTnGS91kbVGetSmvNPjz45k8K+Ho9L0lftHiHWG+y2Fuv3tzfLu/DIqsFg6uNrxoUVeUnY1nVjSg5y2Rwfxs8d614s8SJ8KvhxG91qN03l3txF0jHQjI6AZ+Y9q+gP2dvgnoPwq0FX8tL3xBcoGvL1xkg/3U9AM4461S/Zg+Dlv8OfDx1bV1Fz4p1MCW+uHGWj3c7Bnp1Oa9nr+gsmyihlWGVCkter7vufIYrEzxE+aQUUUV6xzhWVf6Qs0plhbYT1HatWigDnH0a7H3ShH1qlPbzQNiWNl9yOK7CmSxxyoVkUMD60AccODxXBfF34VeF/iRo0ttqlqlvqG0m3v4lxJG+OCcffHsa9I1Wz+yXG1eUblap0AfmB8RvBeueA/FFzoGu25iniP7uQcpMnZlPcVzdff/wC1x4Hs/FPwrvtWFvnUtHT7RC6Jl3XoU9cc5r4BPBweDQAlFFFABRRRQAUUUUAFFFFAH2Z8Ff8AklHh3/r1P/oRr1Xwz/yDz/vV5V8Ff+SUeHf+vU/+hGvVPDDZsHHo9fg/EP8AEq/4n+bP06H+50/SP5GwvWpEqNKkFfKHHIlWpFqJalWmYSJV6ipVqJe1SrVIwkSr1FTJ1qBamSqMJCzxrNGUbvXFyLd6D4phvrVT97JHYjuK7eqr2q3FwJrhQwT7i+nvXRhMRPC1VVg7NG2FxHsuZSV4taoq30mo+Irrz7xjBbD7kY/zzVu0sra1XEUYB9TyasiinisZWxVR1asrtmMqr5VCOkV0QUVFdXEVtEZJmwP51knXgz7YrcsP1rCMHLYdOhUqK8UbdFVbS8WcDMUkZ/2hirVS1YzlFxdmFFFFBIUUUUAFFFFABRRRQAUUUUAFfJH7dWuNfeJfD/g+JydgW5IHQM5KY+vFfW5YKpduigk/QV8Uxwf8LQ/bEjsmzPp66iyq3ULFGCwJ/EV9rwHg/b5l7V7QTfzeiOHHz5adu59w/Bbw3/wifwt8P6A0eyW0skSXjktjkmuwoHAor9pPFCiiigDO1XQ9F1WN49S0myuw4wfOgVj+ZFeSeNP2YfhT4iEssejNpl5J/wAt7eVuP+A5xXtlFAHxN4y/Yu1izYzeC/FKXT9VF4PJI9srmvO7nwT+0R8M7h3tLXWJoozlprYNcwjHuw/pX6O0jqrqVZQynqCMg1jWw9KvHlqxUl5q5UZyi7xdj88NC/ac8ZaNIbPxLolvqE6cO0hMTg/7oFe0/sqeDdT8c+Jbn4z+Nod0kjGPRrWQZWFBkFtp/DB71n/GfTbP4y/HvTPhx4esLOLStEb7Rrd9DCoD9CYiwGQflI/GvqzRtNs9H0q10vT4VgtLWJYYY1/hVRgfyrgweSYDBVnWw9JRk9NP60+RrUxNWpHlnK6LdFFFeqYBRUEN3bzXEtvFIryQ48wD+HPTNT0AFFFFABRRRQBkeJgPIjbvurBrqtUs/tkAQNtYHIrJfRbkLlWQn0zQBg6xZpqGk3djIAVmhZSD34r8t/Eum3uka/fabqFtJa3VvOySRSLhlOe4+lfqtPDJBIY5FKsK8P8Aj/8AALSPiEtxrejOmn+JCNxkY/u7k46P6fUCgD4Iorb8aeFdd8H63Jo/iCwls7peQHUgOucblPcViUAFFFFABRRRQAUUUUAfZnwV/wCSUeHf+vU/+hGvT/CrfuJV/wBrNeR/AO4874X6Un/PJCn6k16v4Vb99Mn+zmvwziCDVSsv7z/M/T6L5sFB/wB1fkdCtSjrUS1IK+POORKtSLUQqVaZhIlXpUqVCtSJVIwkiZKmSoFqVKowkiYjOKWkXpS0GLCiiob19ls+PvMNq/U9KENK7sYd0JNV1B13bLeH7x7D1rnrzxV9ivWh022TyI2wS/VyOtdfew/YvD12I+H8lix98V5homm3Ws362dqU85lLZc8YHWvdyrCLFScVG/RI97CexlCc6nwR+7zbPSPDPiC11lWQIIrhBlkPf6Vt15NqWm6t4bvkaUGNxykqfdb6V13h3xhbXUaw6iwgn6b/AOFqjM8nq4Wo1ytW6dUcmIwUZx9thXzQfbU6uimo6yIHRgynoQetOrxTywooooAKKKKACiiigAoorN1fXNO0tT9omBkH/LNTlqqEJTfLFXZcISm+WKuyh8Stcj8N+AdZ1yVgqWtsxyexb5R+pr56/wCCeHh2TUfGev8Ai29QyrDCI4ZD/wA9S2W/Q1J+118QLubwNHo9viGC/n8t0B5ZQNwJ/EV7P+w54Y/4R74GWV2y/PrEpvskc4YAD/0Gv2PgTLZYXBzqzWs3+C/4Nzyc2hKlWVOW6X5nu1FFFfcnlBRRRQAUUUUAFcZ8a/Glt4B+GmseJLiTy3hgZLc+szAhB/31iuzr5f8A2n5JvH/xu8FfCizkYxRS/wBoanFnh4htYAj6KfzoA6v9jbwXeaH4CuPFuuKTrniiY31yx7oxLJ+jV7rUNjawWVnDZ2sYiggjWONB0VQMAflU1ABXE/FLxkfD0NloumDz/EGsSeRYQqMlM8GYj+4mQTXReLNd0/wz4cv9e1SUR2llA80hzyQozge5xXh/7Mq6p8RPFGsfGbxDGVS5drTQoT0gt1yrHHq2FoA9v8K6SNG0WCzZ/MnxvuJM53yHljn0yTitWiigAorgdR8VN4g8ef8ACG+H5d8djtk1m5TlYgeRBnsWB/Su9RVRAijCqMD6UALRRRQAUUUjMFUsxwB1NAGV4kjT7Mkm3592M+1YFaetX63JEMX+rU5z6msygDiPjH8NdB+Jnhl9L1SMRXkeWs7xF+eF8fqO2DxzX54+PvCer+CvFN54e1qJUurVypZMlJB2ZT3FfqLXyp+39oNqtn4f8TrEouZJTZM44yoUvz+NAHyPRRRQAUUUUAFFFFAH1H+y7fi68A3FuThra62Y9toOf1r2nw9Js1FV/vjFfNP7JeoH+09W0snCmHzwPU5Ar6MsJPKvYpPRq/IOJ8PyYytHvr96P0jKKntcvh6W+47QVIvSohUidK/OzORKtSL0qJakWmYyJVqVetQrUi00YSRMtSoahU09TVGMkWUNPqFDUq9KZhJC0yVBIoB7EGn0UEpkN7D9os54O8kZX868n0y7bQ9fS4clEglxKf8AYB5r16vNviNp4t9WFyq4juF6dsjrXt5Fi5YeuuXfdeqPVyxxqc+HntNHrF5p8V/pyPPAs9rPGHGR/CwyP515f4s8F3Gn77vTt09qOSv8SD/AV2Pwo8d6NcwW3hXUNQSLWUQmKGUgecg7p64GAa76702CbJUbGPX0NfuOIw2FzjDxlNbrRrdf12PkMPXxeS4mUaT0T1i9n/Xc+ddF13UNKkBhlLR9436Gu40jxhpt4AlwxtpO5f7ufatXxn4Cjvi1xbqsFz3dR8j/AFrzjV/DGs6azGa1aSJf+WsYytfnOccJVaUnLl5l/NH9UfXYfMcuzRe++Sp2en47M9Sgmhnj8yGVJF9VNSV4tb3V1ayb4ZZY2H1rVi8V67GuGvWf0yBxXyNTJ5p+7L7zepktT7Ek0eqUV5n/AMJnrH95Kjm8Ya3IPluPL4/hFZLKa/kZLJsR5HqH5Vkar4j0rT1PmXAlkH/LOPlq83uNX1a+PlzXc0pbsOM/lWhpXhDXNRO4w/Z0PIefoRXpYHh2tiZ8sU5en+Y54HD4SPPi6qSJtZ8Y6heBorTFtEe45Zh71S0Tw9q2uSh4o2EbHmaXO2u/0LwTpWn4kuAbybqC/RT7YrptpjgleNABFGz8DAGAT/Sv0XK+Co0kpYh2XZfqzxcXxXSop08vp/N/5f5/cfCX7UNotz8XtJ8I6dI9y0IjjlHfzSxB/Sv0E8IaNb+HvC+naJa/6myt1iTjsBXwd8B7dviX+11N4ldfOtYLyS9lUjIK7So/DOK/QavsKVGnRiqdNWij52pWqVpe0qu8nuFFFFaEBRRRQAUUUUAFfMvw6WwuP21fFc99NnUIbBFslPUrtYPj6DFfTVfC37SWq6z8If2pbbx7psPnxXFupUScBwRiRePrQB900V83eFf2wvhzqVuo1S11LTLkJlw6KUJ/2Turhfiz+2VFJZTaf8PdKmjlcFDe3igFD/eQAnP40Abv7WPiq68feO9E+CPhiZpBc3KSaxJFz5a5GOR2AJJr6Z8IaFZ+GvDOn6Fp8aR29lbpCu0YyVABP49a+P8A/gn1pEniHxp4o8e6w73OowlUWeTks0u4uf0FfatABXjv7T/xQvfAfh2z0Xw2gm8Va9J9l01Ouwt8pkHuCRXsVfOXhHS7f4nftQ654uuh9q0bwksdpp6P937Qygs49wymgD0/4EeA18B+BbeyuZWutXu/9J1K6f780zksc/TcQK76iigCK7uILS1lurqVIYYlLSOxwFA6k15p8IvEurfETV7/AMXsrWvhqJ2ttIh73IBw0ze4ZSBjjBrH/aX1e/1X+x/hX4flkTU/EswW6dP+WNlnEjn05Ir1Twnodj4a8OWOh6bCsVtZwrGir0yOp/E5P40AalYOu3xdzbRN8o+8R3Na9/N5FpJJnBA4+teGftD/ABEX4c/D241aH5tSu2NvZDriQgncfbANAHGftEfHyDwRdt4U8LQrqHiNjtmbOUtc9BxyX6HHTBrgdK+Lv7QHg/TBceLPBd1qsLjetxewlDtPpsxXSfsQ/CaXVruf4reMLY3Mlw5bTlnG7eSeZuevcCvsOWCGVdssMci+jKCKAPkSx/a28FfZU/tLw/rkdzj94sSJtB9stmvM/wBpT45eD/iX4MtNF0nSdTiuLe689ZLpVAX5ccbSa+4fE3w68D+JVK614Z0+7BGDmPb/AOg4ryrxX+yZ8K9YZzp1rc6Ju6C1csF+m8mgD85qK+2fEX7EmlLYk+H/ABhfvddhexoE/NRmvGvGv7LHxW8O7mtdMi11B308ljj6MBQB4XRWpr/h/W9Buzaazpd1YzjqksZBrLoAKKKKAPRf2eNUGnfEqyhZtq3mYSe3r/SvrfoQfxr4Q0O9l07WLS+gOJIZVYH8a+5tMuor7Tre8hOY5Y1ZT+FfnvGOG5a8Ky6q33f8OfbcL1+ajOk+jv8Aed1p03n2UUmeSvNW061h+F5t0EkJPKnI+lba1+S4mn7OrKJ6daPLJolFSL1qIGnrWJzSRMtPU1Epp6mgxaJlNSKahU1IpqkYyRPG1TKaqqamQ1RjJE4opimn0GTQVheOdP8At2hSMq/vIfnB9h1rdpGVWUqwypGCPUVpSqOnNTXQujUdKamuh8n/ABz0e6u/Cya3pkksGpaS4niljOGVRy3Stb4D/tdSWdvbaF8SIXuEXEcepxAbvrIMgYHqBXeeM9Hjt9Qu7CePdbTg5HYq3UV8W/FLwrceE/FdxZSAtbyMZLeTHDKecD6ZxX7PwlmMalJ0G/NenUfEuF5uTGU1o1r+h+qvhTxNoHivSY9U8P6pbajZyfdkhbIq5c6dbTZyu0n0Ffkt4I8b+K/BWo/b/C+t3Wmz42kxtkEehByK+ivh9+2Z4k0/ybXxdolvqVuo+e4gyJ2/AkLX2ibWx8hKKluj7Kv/AA3b3MZjeKCRPRlx/Kudv/h/pMiFU00Qt/fjJJ/WuY8EftN/CjxJCjT64uizvwIL4bWJ9PlyK9T0jxN4f1aNX03WLK5Vl3DZKOR61nVpUq38WCl6pFUp1aP8Kbj6Nnnx+HOmqcGS5H4CrsHgjQo02vp/mn+82c16MJrduksR+jCkae2X700I+rCsY4DBR2ox+5G0sbjpb15fezjdL8O6fYNusdNSNj1IGc/nWslhdMP9UVHvRrPjbwho0Tyan4g0+2RPvFpRx+VeWeNP2qPhT4fhdrHVH16QdEsBnJ+rYrrpuNOPLTikvI46lKVWXNUk5PzPX7bScfNO/wCAryX9qL4seGvAfw/1TR7bUoT4gvLcx2trE2XXJ5ZvQYzXzf8AFX9rvxj4jtZtN8K2segWr8faVJNwR6ckgcV833t1eajeNcXdxLc3ErZZ5GJJJolJvcuFOMNkfaP/AATj8M7NK8QeMXUBp5PsKk9SBtckfnX19Xl37LHhlfC/wR8P2jReVdXFuLi5H/TRv/rAV6jUlhRRRQAUUUUAFFFFABXnnxz+Evhz4seHY9N1rzLe6tiWtLyLHmQk9RzwQcDNeh0UAfAWvfsa/EC11CRNL1XSbu0z+7dnZWx7jb1rtfA/7G9pp+lzan43103FxFE0i2tkP3RwM4YsAfyr7IqG9gW6s5rZmKrLGyEjqMjFAHzP+wPe6ZHo/i3w7awrHcadqbBj3dC77fyxivp6vzVg8XeMv2ffjj4gaGzjeR7iUvbXOQk0TsSjcexr2DUv22l/4R+P+z/CX/E42nzPOf8A0cHtjDbqAPoL9of4maf8Mfh7eatNMDqUyNFYQqRuaUg4bH90HrVH9lbw23h/4R2M9ztfUNVkkv7qUdXaVi4/INivzy+I/jDxp8S9RuvFOvyT3UMDBcqP3NuG6IPyr9NPguwb4V+HCCCPsEXT/dFAHX0jsqqWZgqgZJPYUteWftUeM4/BPwY1q+E3lXd3EbS0IPPmuDgj8qAMj4C26+LvGvib4qXW6Rbuc2OlE9IoI/kkC/V0zXtVcJ8AdJj0T4Q+HrGMqf8ARvNYr0LOS5/VjXd0AY/iWbEaQDv8xr4j+K7TfGP9qLTPA8JL6Tpsy20kkTEqU4ZnP4nFfUnx58Yw+CfBuseIHePz7aAi1jc8SykcL/OvDP8Agnr4Sa5ufEHxDvo2E80htYN3O5WIdmH4jFAH1xo2n2mk6VbabYwpBbW0YjjRBgACrdFFABRRRQAUUUUAZ+raJo+rWz22paZaXUUgwyyRA5/Gvzx/bb0bwh4c+KcWi+EtFtdORLNZbowFvmlZmyCCeOAK/Rq6mW3tpbh/uxoXP0AzX5Q/HTxEfFXxa8R62sheG4vpDCM5CpngCgDiaKKKACvrr9n7WV1f4bWUe7c9j/o78856/wBa+Ra9a/Zo8Uf2T4ubRriTFtqI2ID0WTrn8hXz/EuDeJwLcd46/wCf4HtZDilh8WlLaWn+R9XaNcfZ79GJwrcNXXCuF6EGuu0q4+02SPnLAYb61+J5pR2qL0PuMVDaRfQ1ItQqakBryDz5IlU08VEKeppmUkTKaeDUINSKaZlJEwNPRqhU08GqRi0WVNPU1XRsVKrUzKUSaimA04HNBm0cx8RNM+16Yt5GuZLfr/u96+f/AIzeEY/FfhOXyYx9vtAZYGA5IHVPxr6lmjSaF4ZBlHUqw9q8j8QabLpeqSQOuFySh7EV9JkOPnRkuV6x1R7mXShiaEsLV2/r8j4FljeKV4pFKujFWB7EdabXt3x6+Gxt5JfFGhwkwsd11Ao+4f7w9vWvEa/bsBjqeNoqrT+fkz4bHYKpgqzpVPl5oKlS6uU+7cTL9HIqKiuw4zf0zxp4s01dtj4g1CEYxxKTx+NVtV8S+INVcvqOsXtyxbcd8p6+tZQBPQE/QUvlyf8APN/++TQOzHPPO4+eaVvq5NR0pVh1Uj8KSgQV0nwt8PzeKviJofh+AEyXl2qAD0HzH9BXN19G/sA+Fl1r4uza1NGdmj2xnjcjjeTtx9cMaAP0EsoI7W0it4Y1jjjQKqjoABUtFFABRQSAMkgD3pN6/wB4fnSugFpgljMxhDDzFAJX0FU9Z1KHT7QyMQXPCL6muc8LXsk2vM0zZeYH9K8vFZrToYmnh1rKT18h2Oyooor1RBRRVPXLxdP0a9vmOBBA8n5KTSbsrlRi5SUV1C01XTbqaWG3vYJJImKuoblSO1XByK+Gb3VLqfW7nVobiWKWedpgyuQQSc11vh/4t+NdFxu1D7fEnSO55GPTivHp5xBu04n3OI4GrqKlRqJvs9Px/wCGPavjb8EfB/xWjhk1pZrS/gBWO9tsCQDjg54I4rxnw1+xXoEGpvNrviW9ubVHzFFAFBcZ6OSv8q+mfCuszX/hK11rVkhs2khEsgBIVVxnPNc7f/F7wLa3q239sRzAnDyIDtT616kq9OKTk7XPkKeX4mrOUKcHJx3srnnf7RHwq0PSP2adX8P+EdKisreyK3zrGPmfywSxJPJryv8AZD/aOsdI0618B+OJhBBGdljqDdACfuP+YxgV9d6dq/hvxdplxBZ3lrqVpKhjmQHhlYcgg89K+If2hP2WfEegarc654Et5dX0mZ2lNsmPOt+59AVHbHatIyUldM5qlOdOTjNWfmfZniP4k+BvD+jtq2q+JbCC1AyH8zduyMgACvgH9qz41H4seJbeHSoZrbQ9PDJAjn5pmz99gPxx7GuR0r4RfFPWZvs9j4R1a4YdVOAB+Zr6p/Z5/ZRsdHgfWfiNHBf3k8JWKwHKQZ7se7jtjimQL+xj8dNDm8HW/gnxZqsVnqVk3l2ck7H/AEhCScZ9RnFe4+P/AIweAPBeky32reILVnVSY7eJt0kp/ur2z9a+F/jd+zv448FeKJ30fTbjVtHnkLW1zbj7mTkI3uK4Xwp8LfiH4t1I2Gk+HNRuJEcLIXXasfuSTQB6B8UPiH4t/aK+IVh4b0Oye3095wLW1Hc/89ZfcAn2r76+F3hDT/AvgXTPDOmptitIQrMerOeWJ/EmvPv2ZvgXpfwn0dry6eO+8RXaAXNyBxGv/PNPbpn3r2egAooooAKKKKACiiigDgf2hfE3/CI/B7xDritiSO28tAOpLkJx/wB9V+UxJJyeTX3V/wAFFfFBsvBWjeG7abEt7cl7lPWMDj/x4V8KUAFFFFABU+n3U1lew3cDsksThlZeoIqCik0mrMabTuj7g8Ca9D4l8KWGrxEbpoh5ij+BvQ12Phy68q4Nux+WTp9a+YP2WvFTW+oXHhe6k/dXH723BP8Ay07j8hX0UjFWDLwQc1+N57ln1avOg9nqvTofpmX4lY3Cxm99n6ndCnrVPTrgXVqko64+b2NWlNfBSi4txZhKNnZkop4NRg04GgxaJQaeDUQNPBoMmiYGnA1CDTwaaM2iYGnq2KgBxTwaq5m0WFang1WDVIr0zJxLAasfxZo6avpzKoxcRjdGe59q0w1ODVdOpKnJSjugpzlTmpx3R4pcwD95bXEYYcq6MOD6ivnP41/C+TR5Zde0GFn09zumhUcwn1HtX2H4+0MsTqdpHk/8tlH864aREkjaORA6MMMrDgivvMlzmeHarUtuq/r8D6HEYahm2G97fv1TPh2ys7q9mENrC8rnsBXaaJ4IRQsupyEt18tO31r2rW/h1DavLceHY440bLtb45Lf7NcddQTWs7QXMTRSKcMrCv0CnnEMXH9y7fmcWXcNYej71f3pfh/wTNtdJ021ULBZxJj2q4scartWNAPTaKdRScm92fSwpQpq0IpehUuNNsLhds1pE46YIrntW8E2U6s9jIYJeyn7ldYa1fDug3+uT7bdNkKth5mHyrSeK9hHncrJHLisBhcRG1WCf5niV74f1DT7ea4vYzFEh2xuekjeg/CvuT/gnv4YOl/DC+124i2z6ldkxN6xBVx+oNfMv7QMdrYXejeE9PBZMLNI38TSElefev0G+DfhweEvhf4f8PbcNZ2ao3qSeefzr1cBiHiaKqtb7eh+ZZph6WGxMqVLZHXUUUV2HnlfUbWO8s5LeTow49jXn10t1ZXD27yOChx1r0muQ8deR9ph2j9/j5j/ALPavl+JsJGVBYhO0o6eq7FRZz0s0sxBlkZyOmTU2mXX2O+jucE7D0FVqK+EjVnGaqJ6rUs76w1/T7rA8zynP8L1qKysMqQR7GuF0jQLq+xJIDDD/ePU/Suy06yhsbcQw5I7knk1+j5PjMbiY81eFl32v8v+GM2kWa86/aG1g6V8O7mOKTbPcusaD1Gfm/SvRa+d/wBqrWPO1jTdER8fZ1MsijvuHH8q9DH1fZ4eT+R7nDeE+tZlTi1ond/LU8UhjaSRIY1y7kKo9Selej/8Ka8Xxvp8q20d3BcGNpPLODGrdc59BXOfC6zsr7x3pkeoTpBbxyCYs/TKkED8a+xJL+zj0+W8jmjkhhjMhKMCAoGe1eNl+Cp14ylN7H3fEufYjLqsKdBXutbr5I+fv2gvFclrBY+CNNnKxWlvGLsqfvEKNo/Q14zHFJJny43faMkgE4HvWj4t1B9V8T6lfu27zbhyp/2dxx+ld94Sjj8P/BPW9dmjR5NWlW1h3DkDlWIrnqN4mtJt6K/3I9PDQjlOCpwjG8pNL1lLf9fkjivAWvXfh3xTY6la3DRKsqrKAeGQnkGvr/xBrkem+D7nXsIyx2hnRW6MduQK+J7S3e6nhtI/vysI1+pr6M+O+pNo/wAJtN0hZCbidIUO48lAuGrry6vKnSqPovzPF4oy+nisbhYr4pOz9Fb/AII/wn8dvDt7tj1m1fTZO8uAY/8AGvS9C8TaDrkXmaVqlvdL/stg/ka+I4o3kdYo0Z3Y4VQMkmpLa4urK6E1vNLbzxnhlJBU1NLN6sfjVy8bwVg6rboScH23X+f4n3cVVh8wB+tIsaKcqir9BiuL+Cev3niLwBZXmoSGS7XKSuf4sE4P5V21fQ06iqQU11PzPFYeWGrToz3i2vuCiiirOcKKKKACiiigAooqnrl7Hp2jXt/LIsaQQPIWJ4GATQB+d/7dPihfEHxuubGGTMWkQizZAeA4Yk/jyK8Dra8c65N4m8Yarr9xnzb+5eZs+pNYtABRRRQAUUUUAXtA1K40fWbXU7SQxzW8gdWH6/pX234W1i31/wAP2Wr2rAx3MQfAP3T6GvhavY/2cPHn9jat/wAI3qU2LC8bMLMeI5P8CBXy/E+WPFUFWpr3ofiv61PoeH8wWHreym/dl+Z9V6BefZ7nynP7t/0NdOK4b3H4V1Gh3gubYIx/eJwfcetfjeZYf/l7H5n2OJp/aRqKaeKiBqRTXkHA0SA04GowacDTM2iUGnA1EDTwaDNolDU4VEDTg1MholDU4GogaWncholDU8P61AGpwanchxJtysCG5B6g964bxh4c8gtf2CZiPMkY/h9xXaZoOCMHkGujDYmdCfNE2w1eeHnzRPHqpappWn6mgW9tY5SBhWI5X6V6Rr/hWG6LT2G2GXqU7H6Vxl7ZXVnKYrmFo2Htx+dfUYXHQq+9TlZ/ifS4fFU669169jg734e2DIfsd3Oj9vMOR+lZyfDu93DdqVtt74U5r0WivYjmuLirc50u76nI2Pw/0eCZJria5uSPvROw8s/hXVW8MNtbrDBGsUUY+VVHAFSVl+L9QbSPCep6ttO21gLE49eP61zzrVsVNRnK7eiM5uNOLm+h4z4LsP8AhYf7VNjZlTJYfb8ueoSNVJ/mK/SRFCoqjoBiviD/AIJ2eHHvfF/iDxbcIHihh+zxEjpKWVic/SvuCv1qhSVGlGmtkrH5FXqutVlUfV3CiiitTIR2CIzHoBmvPr77VqmoyzRwyMGb5RjoK9BYBhhhkUKqqAFAA9q8nNMseYKMHO0V+I07Hn8uialFbmeS3IUdRnJqpYLuvYV/6aD+demHkYPIrn77QVGoxXlooA3ZdO34V8/jeGvYuM8O21dXT39SlI6CiiivtiAYhQWJwByTXxr8WtXbWviDqt0zbhHKYEPqqEgV9X+O9Tj0fwjqV9I23bbuqn/aIIH618TzTPM73EpzI5LsfUmvDzmppGn8z9C4Ewl5VcQ12S/NjTwMnIHrXtPhDf4V+AerazKzrLqj/Z1UnoCSoI+ua7H4UfDrQLz4b2i65pMFzPcbpRK6/OFbkYNcx+0xc2ul6TonhbTgI7eMFnjHYDG2ueGFlhqTryfTT1Z6WIzilmuLhl9OL0n7z6NR1/FnhsMUkzJDGN0jkKo9Sa9X+NpTRvC3hfwrbtgR2/n3Kf7bAH/GuV+D+inXfiHpdpjKxSC4f0whBNS/GnV11r4jalcRn91EwgUdhs+X+lckFyYeUu7t+rPaxD9vmVKl0gnJ+r0X6lT4U6adU+IOj2+MqlwkrD1VTzXZ/tP6uLzxja6ShAXT4eQPVwDUv7L+lrJ4lv8AXpcCKxhMZJ6DcM5/SvOvHmqSaz4w1PUJDktOyA+oUkD9K0b9nhLfzP8ABHMl9Zzty6UofjL/AIB1H7P2lx3/AMQIry4AFvp8TXLOegK4xXJeMLyHUPFOpXkEKwxyXD7VUcdTz+NW/Cvi7U/DWnalZadDakajGY5ZZFJdFIx8p7VjafZ3Wp6jDY2cbTXNxIFRRySTWEpp0o0473PRp0JxxlXEVHaNkl6LVt/M+p/2dLVrf4X2ErZBnLtg9sMRXo1ZXhHS49F8N2OmxrtEMKgj0bqf1zWrX1tCHJSjHsj8WzHELEYupVW0pN/iFFFFanEFFFFABRRRQAV47+2H4nHhv4Ga15cvl3d8q29uc9ywJ/TNexV8Xf8ABSDxOr3Ph7wgrfNEDfuB6NuQZ/KgD44ooooAKKKKACiiigAp0btG6yISrKQQR2NNooA+tPgT46j8WeHFsryYHVbJQsgY8yL2evTLWeS2nWWM4I6+9fC3hDxBqHhnXrfVtOkKyxNyvZ17g19leCfElh4r8PW+r2DjEijzI88xv3U1+YcSZN9UqOpBfu5fg+3+R+gZHmaxdL2VR+8vxR6bY3Ud1AJYz9R6GrINcdpd69nOG6xn7wrrIJUmiWSNsqehr82xmFdCWmzOytS5H5FhTThUQNPBrkOZokBpwNRilBpmbRKDTgaiBpwNBDRIDTg1R5pQaCbEm6nVEDS5pkuJJS7jUe6l3Gi5PKP3VHcQw3EflzwpInowpd1G6mpNO6BJp6GBf+E7CYlrdnhb0z8tUf8AhDG/5/U/I11TTxL951/Oomv7Vesn6V2wx+JSsmdsMViUrJsxbDwjZwnddSNM3oPu15R+2Nq1voPwyg0ewVIZNRufLkROMx7Scn8RXuSXlvIcLIK+SP2sNQm8VfGHSPC+nt5jW6pAYwc/vC2c/ka+h4VpVsfm1P2juo+99234nl5tiavsHzt6n01+xB4XHh34G2F6VAfWXN6wxz/dGf8AvmvdKy/CWlW+h+GdO0m1XbDa26xqPw/xrUr9yPkAopGYKpZiAAMkntXknxA+NmlaJevp+iw/2jcRkrJIDhEPp7/hWNavTox5pux24HLsTjqns8PG7/L1PXKK+a4/j94lE+ZNPsTFjoEOc/nXY+FPjxoV66wa5ay6c/Tzc7kJ+g5rmhmWHm7c1vU9XEcK5nQjzezv6O57HRUGn3lrqFnHd2c6TwSAMjocgip6707nzzTi7MKKKKBHkf7UOr/Y/BcGlK2Gv5u3XCEGvnXw/YtqWu2FgqFvPuEjYexIBr3T9obwj4u8Ra1b3GlacbqwtouCJFBDHrwTmuU+AnhPUR8R0m1Swmgjso2Zg6EAsR8uD0PIr5zGU51sWk1poj9TyPFYfA5K5xmnJJyavrfp+h9KaXaJYabbWMeNkESxrj0AxXyV8cNZ/tr4jahMrfu4CLcDsCnBr6+r4k8dQyw+NtbSZCjG/mYA+hc4NdWcNqlGK2ueNwPCM8XVqS3S/N6npH7Ptumm6H4l8Vy4V7O2K25PqVOf1AryK8uGu7ye8f708jSt9WOa7PT/ABfaWHwoufDNvG41C5uA8kmfl2Anj8jXIaTYTapqdrptupMtzIsS49ScV5FWacIU49PzZ9vgqM4YjEYmsrXdl/hiv+HPcvAqp4W+AOpatKpjudRV0Hbn5lU14KPMkOcFpGP5k17x+0RcrovgjQfCkYCF0V3VfWMDP6k15R8NdLbWPHWkWW3chuUaUf7APNb4yP7yFFdEl82efkdRLDVsfP7cpS+S0Rb+I/g1/CD6UGu1n/tC2E+0Agx8Dg/nXqn7MK6HfWl00ml2i6rZOAk4T53U8k59uK4n9o3Uo7v4gNYQnMdhCsa46cqOK6n9lDT2kutX1PkLFth9iSM/0rXDxjDHcsFocmaVKlbh/wBtWlaTSfbd6L7nY+gaKKjuVkaB1ibY5Hyn0NfRydk2flJJQxCgliAB1JrjJPEWq2s7QzRxEocHKnNQ6l4iury0NuFEe77xHcV89PiXCRjLfmXS3UrlZsxa59p1+O1hb9x93P8AeNdBXmmmzfZ7+GcnGx85r0W2uYLhA0UquD6Glw/mUsXGp7WXvX/DyCSJqKKK+jJEYhVLMcADJNfmF+1t4mbxN8c9elE3m29lMbW3bPBRfT8Sa/R/4i65b+G/A2sa5csFitbV2JJ6EjA/UivyO1K7nvtQnvLmQyTTSF3Y9yTQBXooooAKKKKACiiigAooooAK7r4P+PrjwVroaXfLpk5C3EQPT/aHvXC0VhicPTxNJ0qiumbUK86FRVKbs0feOj6lZavpsOo6dcJcW0yhkdT/AD9DWzpGoNZy7WyYmPI9Pevjf4P/ABIvvBepLb3DPcaRM372En7h/vL6e9fV+kalZavpsOo6dcLcW0yhkdfT39DX5PneSTwU3CavB7P+up+iZdmNLMKXaS3R6FFIsiB42BU9DUgNcnpWoyWb7Wy0R6j0rp4ZUmjEkbBlPQ18LicLKhLyHVouD8icNTqiBpymuU52iUGlBpgNKDQQ0SA0oNRg0oNMlxJM0uajzS5oJsSZozTM0uaBWH5qKWISn5pHA9FOKdmjdTTsC02K/wDZ9t/tfnTX0+A/dLA/WrW6jdV+0l3NPaT7mReWT28MkwYFEUsSeMYFfL/7OOny/EP9qs6/JH5sVncNfSgjIKr8gz+JFe/fHfXv+Ef+FWuXqSbLhrcxwc9XOP6Zrkf+CcnhoLpXiHxhNHtmmm+xxsR95MK5/DNfqnh5h5OFXEy8or83+h4GeYmU+Wm+mp9e0UUyaQRQvI3RFLH8K/Sj59anjf7R/jqfSbSLw3pVwYru5XfcOh5WPpgehzXzjW98QNaPiDxlqWqbiY5pj5Y/ur6Vg18fjMQ69Vy6dD9wyLLY5fg4U0veer9f+BsFFegeFfhVrev+D7jxJFcx28calooXTJmUDJIPavPxWM6U4JOS32O+hjKFeU4UpXcXZ+TPQ/g38Qr7wnrMVlcyyTaRcOEeEnPlk8Bl9OcZr6vhljmhSaJgyOAykdxXwhDuE0ZX728Y+ua+2fA7St4P0lpv9YbSPd9cV7eT1pSUqb2R+fccYGlTnTxEFaUrp+fmbNZVt4i0O4u57SPVLXz4HKSI0gBDDtzUfjfWIdB8LX+qTNsEURCn/aIwv64r4qubqe51CXUJHIuJpDIzg87j1rqxuO+rOKSvc8nh/h3+1YTnKXKlotL6n3ajK6hkYMp6EHIpa+MNE8e+L9IZfsmu3jRr0ikkJT8q77QPj7r1uQNa063vEH/PAbCR+NZ083oy+JNHTiuCsdS1pNTX3P8AH/M+ka8h+N3wsk8SSnXNBUf2ngLLCSAJQOmPQ13Xw78XW3jPQBq9pay20ZcpsdgTkdeRXSV21KdPFU7PVM8DDYnFZRinKOk46Nfoz4xPw/8AGIvxYHQ5/tHpnj8+le0fA/4VXOg3X9veI41W/AKwW+Qwj9yRwT6elezUVy0MrpUp897ns5jxdjMbQdFRUU97Xuz5Q/aG1gap8RbiGOTfBaIqJ7HHzfqK1f2Z7GNfEGpeIZx+4062YMT0BIz/AEr1DxV8GfCuuXc19uvLe8lYsWSX5ST6jFRaX8Orzwx8Pdc0TRrhLq81FSoY/Lxgjqe+DXIsFWWJdaSutX/kexLPsDPK44KlJptRi7q2ml3f7z5r8UX8mp+ItQvpW3GWdyD/ALO44/Svpr9nTRjpfw8guJFKzXrGRwR6EgfpXgFx8OPFtlqltYajpM0fnSrGZE+cDPfIr680SzSw0i0s41CrDCqYHqBzSyujL2spzWq/U04wx9H6nSw9CSafbstv68i5RRRXvH5wct43s4lRL1SFcnaw/ve9crW54xvvtGofZ1b5Ihg+5rF8uTbu2Nt7nHFfl+dzp1MdUdJafr1NFsNqeyN0Jwtm0gkPTZUFegeHrGC1sIpFjAlZcs2OTSyjLZ46tyxlypat/wCQN2H6JHqMdv8A8TCRWbsO4+prQoor9MoUlRpqCbdu+rMz55/b28UnQvgwdJRgG1u4FsR32r8//stfnbX1H/wUP8Tf2h8RNM8OwShrewtBJIAekpZgf0xXy5WoBRRRQAUUUUAFFFFABRRRQAUUUUAFd/8ACX4kah4L1BYJS9xpMrfvoCfu/wC0voa4CisMThqWJpulVV0zahiKmHqKpTdmj7t0HV9P1zS4dS0y4Se3mUMpU8j2I7GtrTb+Wzf5fmjPVa+LPhf8QNU8E6luhZp9PkP7+2Y8H3Hoa+qPBfi/Q/F2nrd6TdK7Y/eQnh0PcY6/jX5ZneQVME3dc1N9f8z9Ay3NaOPhyy0l1X+R6jZXkF2gaJue69xVkGuHhlkhkEkTFWHcVvafrUbgR3Q2N/eHQ18RicvlD3qeqOmrhmtYm2DTw1Qoyuu5GDD1BpwNeacrRKKXNRZpwagloeDS5pgNLQTYfmjNNozTFYfmjNMzRmgVh+aM0zNGaAsfOv7bmveXoej+Go2KyXE32lsHqoBXH519Mfsu+Gf+EW+CXh6xkh8q7kt/NueOrkn+mK+NviusnxG/aesPCkbNJFHdJZIVPb75xX6JWUK29nDbqoVY41QAdsDFf0Bwpg/qmVUotatcz+ev5HxuYVfaYiT+RLXHfGfWDo3w71S4jk2TvFsi+pI/pmuxryb9qEkeBbfBIzc8/wDfJr2sXNwoSa7G2S0Y1sfRhLZyR8x/15qxptu11qNtbKM+ZKikexIzVerWk3Js9VtboY/dTIxz6ZGa+OVr6n7nO/K+Xc+uvGktp4P+F12kGI4LS1EMYHvx/WvjsV9a/Enw/c/EbwXZLomqR20Ev747k3CVSOB145rwnXPhB430vdINOS5gX+OOUEn/AICOa9nM6VSck4R91I+E4SxeFw9GarVEqkpap6P8fmcVpERn1eyhUZL3Ea/mwr7k0+3W0sYLVekSBR+Ar5N+FPhTV7r4iafbXem3MEcLl5WliKgYGR1HPSvreV1jjaRzhVBZj6AVvk9NxjKTODjjExqVqVKDvZN/ft+R4h+1P4h8rTbLw5BJ807GS4XP8I+7+or57rqvixrzeIvHmo327fFHIYYTnrGp4rla8nG1vbVpS6H2mQ4H6lgKdN77v1YUMcAminJG0zrCv3nO0fU1yHsH1t8A7H+z/hpYR4x5jPL/AN9HNdT4u1BdK8M6jqBbaYbd2Q/7QU4/Wo/BVsLPwhpNuF2lLOIEe+0ZrhP2l9Y+weA/sMblJ7yZQvPVQfm/nX17l7DDX7I/EYU3mObcv88/wv8A5Hkei/Gbxpp8rMbmK6hdtxWdSzAHsDmvQNA/aA06XbHrGkzW5/imRwV/LGa+eRT4opLiVIIhmSRgqj1Jr5ylj8RT2kfqOL4cy3EK8qaXmtD7f8Ma5p3iPRodW0qVpbWXO1mQqcg4PBrTrE8C6XHo/hLTbGNcbIELD/aIyf1rZmkSGJpZGCogJYnsK+rpt8ictz8bxEYKtKNL4bu3e3QdRXzmPjxrlnrd3Hc2NvdWkc7pGqDY20MQOa7HQvjx4WvNo1OC401j65kH6CuSGY4eTtzW9T2a/C+Z0Y83s+ZeWv4bnrdB6Vg6L4x8M6vGHstYtGz0DyBD+RrcjdJEDxsrqehU5BrsjKMleLueHVo1KT5akWn5mfFomnRyGRofNYnJMnzVcFrbiIxCGMIwwVC8GpqKyp4WjTVoQS+Rnc4rxBoMlpJ59qpeAsOO612VuoSBFHZRTyARgjIorkweWUsHVnUpbStp23G2FMuJBDBJK3RFLH8BT64P9oHxMfCPwf8AEWuRybZobUrEAcEsxC4H5mvSEfmz8dfEg8W/FrxFryOWhubxjEM5CqOAB+VcTTnbc7MepOabQAUUUUAFFFFABRRRQAUUUUAFFFFABRRRQAVo+H9b1TQdRS/0q7ktp0IOVJAb2I7is6ipnCM4uMldMqMnFqUXZn1H8LvjLpfiBY9P15o7DUsYEh4jlP8AJa9XVldA6MrowyrKcgj2NfAo616N8Ofi34g8Kslrcu2o6cODFK2WUf7LHp9K+JzXhRO9TB/+A/5M+sy7iNq0MV9/+Z9fWV9cWjfu3+X+6elb1jrFvPhZP3T+/SvMPBfjzw34rs1m0+/jjmIG63lYK4PoAetdSR6ivz7GZauZxqx5ZH1CVLER54O67o7lWBGVII9RS5rj7PULq1PySFl/utyK2LbXbd8CZDGfzrw62X1afw6o554eUdtTZzS5qvDcQzAGORW9s81LXE007M53Gw/PvS7qZmjNIViTdRuqPNLmgVh+6qet6jBpWj3epXBxDbxM7n2xVnNeWftR6+ND+Et9EH2vqJ+yLjryM/0rsy7CvGYqnQX2ml/mY4ifsqUpvojzr9iDR5PFnx31TxPfhpBYxPcJIRn94XAA/I19818z/wDBPjwu2k/C69124jBk1a78yJyOfLVQuPzBr6Yr+lYRUIqK2R8E3d3CvOP2iNHuNV+Hs8tuCzWbecVHVh0/rXo9R3UMdzbSW8yho5FKsCMgg1NamqtNwfU6sDinhMRCuvsu58HUV03xN8NSeFPGF3pZVhAWMlux/iQ9/wA81zNfGTg4ScZbo/eKFeFenGrTd01dHvH7NXjjYx8I6lNgHLWTMe/dPYYFe+18I2F3PY3sN5ayNHNC4dGU4ORX2L8L/FUfi7wlbamCBcD93cKO0gHNe/lWK54+ylutvQ/NOMcn9hV+uUl7st/J/wDB/M6cou/ftG7GM45xXHfGbxB/wjvgK+uo3AuJV8qJe7buD+hrs6+b/wBqLxCbzxDaaBDJmKzTzX2n+NuCD9MV2Y6t7Gg31PC4ewP17H04P4Vq/RHjXPc5PrV7QrCXUtUjtYV3HBkYf7KjLfpVGu7+Hdl9j8LeIfFkw2raQrbwN/eaTKMP1r5alDnlY/Y8bX9hRclu7JerdkcVemI3kxh/1W87Pp2q74Utmu/FGlW6rnfdxA/TcM1lqMKBXb/A6x/tH4maZARkKGl/75GaKUeepFd2LG1VQwtSf8sX+R9eQRrDAkK/dRQo+gr5s/aj1j7X4utNIVsixi3kDplwP8K+lJZFiieWQ7URSzH0Ar4r+IWqPrHjTVb523A3Doh9UBIH6V7+b1OWiodz814KwvtcbKs/sr8Xp+VzArrfhDo7a38Q9LtQu5YpRcOMdVQgmuSr3H9lTRxLqGp63ImDAFhib13A5/lXi4On7SvGJ9/nmL+qYCrU62svV6H0IAAAAAAOgFcp8W9WXR/h/qtyzbXkhaGM/wC0wIFdXXif7VesGHQ9P0NWx9qk844/2D/9evp8ZU9nRlI/Iskwv1rH0qfnd+i1Z87bmb5m5Y8k+9FFFfHH7mKhMbiSMlHHRhwRXpfwP1jxNe+PNO09NZvns1cPPC0pKlB14rzOvbf2U9J83WNT1srkQx/Zwfc4P9K68DGUq8Ypni8QVKdLL6tSaT0sr93oel/Fj4iJ4F+xE2BvWuDzGJAp2+uTWXoPxw8H3+1L1prCVuishcZ+oFeYftN6p9u8dw2StkWMHlkDsWw39a8qrvxOZVadeSi9EfO5Xwrg8Vl9OdZNTavdPvt5bH3BpXiLQ9UiV7HVbSXd0USru/LOa1a+Ofg3pc2qfELTbeFnSNZA85Q4Owf/AF6+xVG1QvoK9PA4qWJg5NWPkeIMop5XXjShPmur+gtfKv8AwUT8UfYfA2keG7abbNe3RknT1iCnH/jwr6qr85v27vFA1/42TafG2U0aAWZUHjdksfx+au08E8AooooAKKKKACiiigAooooAKKKKACiiigAooooAKKKKACiiigCW2uJ7WZZraaSGVfuujFSPxFekeC/jP4q0Hy4LyQanaL95Jf8AWH/gZ5rzKiubE4Ohio8taCaOjD4qth5c1KTR9a+EfjJ4R11UjuLhtNum6xzD5B/wM8V6DZ3VtexebZ3EVzH/AHonDD8xXwTWzoPijX9DlV9N1S6gVekYkOz/AL56V8pjOD6crvDzt5PX8T6PC8T1I6V4380fciMyHKMyn1BxVuDVL2HpLuH+1zXzB4a/aA1y0RY9b06DUccboz5RA/Ac16FoPxx8G6htS8e4sZm/hMZZf++q+XxfDeNp/HS5l3Wv/BPdo5xgcR9q3roe2Qa+eBNBn/aBq0muWZ+8XX/gOa4LTvFHhzUIlktNcsHDdF89d35ZrShubabHk3EUmTgbGBzXztXKqafvRaO1UqM9Yv7mdimrWL9JSPqMVKt/aMOJl/E1yBjf+435Um0/3T+Vczyul0kweEj3OzW6tmHE8f4sK+Yv2zdd+2a3onhq0kWaML50ioc4kyVA/I17Vt6/L29K+e/Bdn/wsT9q2xh2CawS/VpB1CxKOf1r6vg3Jo/2j7a91BN/N6I8HiBKhhrJ6yZ96fB/w4nhL4ZaD4fjxi0tFBx6nLH+ddZTY1WONY14VQAPpTq/XD4gqarqdjpcAuNQuo7aItt3yNgZ+tSWV7Z3qeZZ3cFyn96KQMP0rxb9q3VAuk6Zoyth5JfOceq4I/nXhek65rOkyI2napd2wQ8LHKQv4gV5WIzNUKzhy3R9llfCbzDBRxCqcsnfS2h9H/tFeDW17w2NYsYt19p43EAZaSP+7+ZzXy/XvXwU+IfizxL4jTQ9TaC7sxGTK3lAMFwRye9ef/G7wrF4V8bSw2u0Wt2v2iFB/ACcbf0rzsco1o/WKa02Z9Pw9OtgKryvEtOSXNG3bt+pwtexfst6xJbeKLzSXkPk3MQKITxuGSSPwrx2vRP2d7WSf4n2M6E7bdHZ8ehUiuXBSca8Gu57GfU4VMtrKe3K381qj6o1W7jsNNubyVlVIYmck9OBXxL4o1WTXPEN/q0hJN1O0gB7AnpX0h+0p4g/srwQNNifbPqL+WCDyoXBNfLtd+b1uaaprofOcEYD2eHnipLWWi9F/wAH8hcMx2qMseAPU16/49s18L/A/RNGxtl1WQ3Eo75wrYNcL8L9CfxF4503TwpKeZ5rnsAnzc/lXd/tR6gr+KLDR0wEtIBIqjoNwx/SuSjDlw86nyX6ntY+t7bMsPhV0vN/LRfiePV67+y5YifxpdX23JtYSAfTcCK8ir6C/ZPsfLsNY1Db/rmRAf8AdzSy6PNiIj4nreyyuq++n3v/ACPTfilq66L4E1S8ZgpaFolOf4mBA/nXxhuZvmc5Y8k+pr6M/aq1j7P4esNFVs/bJS7gHpswR/OvnOujNqvNW5ex53BWE9lgHVe83+C0/wAwJwCa+tvgFox0f4c2SyJiactKzY6gnK/pXyv4fsW1TXbHTlUn7TcJEcehOK+3tKtVsdMtbNcYghSMY/2QBWuT0rzlPscfHWL5aFPDrq7v5f8ADlmvlL9ovVzqXxFntlffDZxqiHPcgbv1r6l1K7jsdPuL2b/VwRtI30AzXxD4hvX1HXr+9d95muHYH/Z3HH6V0ZxUtTjDueZwNhefE1K7+yrfN/8AAKFeg/BHwTZeMtcu4dUWY2UMB5jbaRJxjn8+K8+r6a/Zf0f7F4Kn1Rl51CXcMjsuVrysBRVauoyWh9jxLj5YLL5zg7Sdkvn/AMA53Xv2fZAXl0bWuP4YZY//AGbNeh/BfwjdeD/CrWd+sa3csheXYwI44HP0ruqxfHWo/wBk+D9U1IMVNvbM4I9cV9DDCUaEnVirWPzKtnePzGnHCVZXTa6anyH8RNT/ALY8b6rqW7d5sxGf935f6VgU6V/Mmkk/vuW/M5pv9Tivk5ycpOT6n7NRpKlTjTjskl9x7v8Asp6Lum1PxA6/d/0ZM/g2RXv1cZ8GNE/sP4e6bbvHtuJI/Mm4xliT/TFdnX12CpeyoRifiuf4z63mFSotr2XotCrrF5Dp+lXV7PII44ImdmPbAr8jPHmuT+JfGWq67c/629uWkbnP+elfo9+2B4mXw38C9c2yGO5v4xa27A4IYkH+QNfmOTkknrXUeMJRRRQAUUUUAFFFFABRRRQAUUUUAFFFFABRRRQAUUUUAFFFFABRRRQAUUUUAFFFFAD4pZYW3RSPG3qpwauw63rMOPJ1a/jwcjbcMMfrWfRUyhGW6KUpR2Zv23jTxVbrtTxBqJGf4rhm/ma0h8TPGgAH9szcVx1FYSwWHl8UF9yNo4qvHab+87xPi546WLyxqwxjGTGM/nXvv/BOnw1Je+K9f8Yzp5iQRG0DEdJHKuT9cV8jV+k37EfhZfDvwO0+8aPy59XZrqUY56lRn8BVUcLRoX9lBK/ZE1cRVrW9pJu3c9yoopGOFJ9BW5ifKf7Rmrf2l8RprfdkWEf2fH6/1rzeui+Jdwbvx/rVyeslyT+grnT0r4zET56speZ+85XRVDBUqa6RX5Hv/wCyjo+211TXmXBdvsy59Bhv61yf7Td+t58Qo4YyMW1qI2/3txP9a9R+A95pel/C2K6lu4IguZJt0gGGx3r528d6wNf8Yanq6Z8q4nLRg9lr0cTJU8FCmt3qfLZVTnic9xGJktI6L8vyMSvcf2UdOzqerao65URLGhPYg814celfRPwmkTwf8Eb/AF26XBmZ5UbpkMAF/U1zZdFe35nsrs9XimpJYB0ofFNqK+bPO/2gvEP9t+P7i2ifNvYfuAB03gnJ/WvOqkuZ5rq5lubhi8srFnY9yajrlrVHVm5vqezgcLHCYeFCO0VY90/ZasLCOW/1a5urYXD4ihiaQB1x1OPfNeefGbUjqnxH1WUtu8iU24PspNcnb3FxbSeZbTywP/ejYqfzFMkd5JGkkdndjlmY5JPqTWs8TzUI0UtjhoZU6eYVMbKd+ZWS7DT0r6p/ZtsTafDWF3XDzXEj59s8V8qtkqQOSRxX2T4DjTQ/hhYTNwItPFw+fXZuNdmUR/euXZHicbVWsHCkt5S/L/hzwD9ovWP7T+IctvG+6C0jVF9m/irzar/iG+Op69f6gWLC4uHkBPoTkVQrzq9T2lSU+7Pp8vwywuFp0V9lJHpP7OujDVPiFFcSrugtI2kJ9H/hr6srxj9lfR/s/hy+1pl5vZQqEjoEyDivZ6+lyylyYdPvqflPFuL+sZlKK2hp/n+Jw3x11j+xvhxqEgOGuQLYevzgivkNeFA9q96/at1dh/ZWixvlX3Syj0IxtrwWvHzWpz17dj7fg7C+xy5Te8238tkB6V9J/C/4peC7Lw7Y6HJNLZywptIeMhM9zu+tfNlBGevNc2GxU8PLmievmuUUc0pKnWbVtVY+6NK1fS9Vi8zTdQtrtR1MUgbH1x0rz79pTVDp/wAPGhVsNdzrCRnqpBzWd+y1pDWfg661Jl4vpg0Z9lBB/WuY/at1PfqulaUjZVYmkkHo2eP0r3q+Ik8E6klZtfmfnGW5ZTp58sNB80YPf0V/zPEB0rc8B6Qde8YaZpW0sk84D47D1rDr2X9lrRPtXiO91uRN0VtH5ScdHJBz+VeBhaXta0YH6Tm+M+p4KpW6paer0R9GwRiKFIl6IoUfgKfRQSACT0FfZH4S2fGP/BSDxP8AvPD3hBHPAN+4H/AkANfGtet/tceJm8TfHLXZFm821s5fs1s2f4AAf5k15JQAUUUUAFFFFABRRRQAUUUUAFFFFABRRRQAUUUUAFFFFABRRRQAUUUUAFFFFABRRRQAUUUUAFFFFAGj4a0q51zX7HSLRd093MsSD3Jr9c/CemW+jeGdO0u1jEcVtbogX045/XNfnR+xV4YPiT466XMV3R6SPtzenykAZ/Ov0roAKGGQR60UUAfIfxt8NXXh3xzdtIpNreN51u/t0wffOa4avsX4q+CbXxt4f+xu/k3UJ328uOjY6H2r5b8WeDfEXhi7eHVNOlVFPE6KTG30avlsfg5Uajkl7rP2DhvPKWNw0aU5JVI6W726oxFubpYGt1uZlhb70YchT9RUNIGX+8KltIJry4W3tIXnmY4WOMZY/hXn7n09lFNk+jafcarqttptrGZJp5AqqOpHf9K9k+P16ug+ENC8D2smGihUzqD1QDj9RW38BvhzNoSP4o8QwGK7CkwQsOYlxyx9DjPFeO/FPXm8R+OdQ1APvhEhjtz/ANMweK9F03hsM3L4p/kfLRxMM0zWMaetOjrfo5PRfccvQSAOTiivW/2ZvD1vq3iS+vr61jngtYhtWVAysWyD1rjoUnWqKC6nu5hjYYHDTxE1dRPJAQehzRXsf7Smh+H9En0xdJsUtrmZnacoeCuOOO3Oa8cor0XRqODewsux0cfho4iKaT7lrR4ftGsWNv8A89bmNPzYCvqb4xah/wAI38JpYY22ymKO2Vc8kH5T+lfO3wssf7R8f6Tb7d2JhJjH90g16f8AtWaxun0vRYpMbN0ky+uQNv8AKu7CS9lhqk++h87nVL63m2Fw/RXk/l/w1jwlRhQPSlCvIQkYy7cKPU0ldJ8M9JfWvHWlWSruAnWVxjqqkE15sIuUlFdT6uvWVGnKpLZJv7j6u+GmkpovgjS7JF2/uFkYejMAT/OujpEVURUQAKowAOwqj4jv10vQL/UWOBbW7y/kM19rFKnC3RH4HUnPE13LrJ/mz5S+OesDWPiPqEsb7oYdsSDPQqMH9RXDVPqFwbzUbm8JJM8zy8/7RzUFfGVZupNyfU/eMHh1h8PCivspIu2ek6pe2sl3Z6ddXFvEQJJI4yyqfc9qplX8zygp8zONnfNfVn7Peipp/wANrZp4gZLxmklVhkEAkD9K6jVPBnhnUp457nR7USRsGVo0CHPvjrXqQymU6cZKWrPka/GlPD4qpRnTuotpNPsL8PNJTRPBmmadGMCOENj3b5j/ADr5h+Oep/2n8S9SZW3QwlY4/wDvkZ/WvrPULiLTdLmuWwIreIt+AFfD2r3D3erXdzI25pJ3bPtuOK3zaShShTX9WPO4Lpyr4utipb/q3d/kVa+sf2e9D/sj4d2szrtmviZpBjoeQP0FfLvh3TZNY16x0qLO+6mWNcV9vabbR2en29rGoVYo1UAewrHJ6V5yqdjt45xnJQp4dP4nd+i/4P5FisH4h67D4Z8Eaxr1wwWKytWkYk4A7D9TW9Xz5+3l4obQfgs+mxt82s3AtGUHnbgsT9Plr6E/Mj889Vupb7Urm8mkMkk0rOzHuSarUUUAFFFFABRRRQAUUUUAFFFFABRRRQAUUUUAFFFFABRRRQAUUUUAFFFFABRRRQAUUUUAFFFFABRRRQB9t/8ABOTwv5Oia94rnjZJZZltoCR96PAJOfqK+va8z/Zg8Mnwp8E/D2mzR7bloDLOcYLFmLD9CK9MoAKKKKACorm3t7qPy7mCKZP7siBh+tS0UDTad0c7feCPCt5L5k2i2m7/AGIwo/Srul+G9C0wq1lpVpEyjAYRDcPxrVoqFTgndI3li68o8rm7erMbxra6pfeF7+00Vo1vpY9kRkbavPXn6Zr5S134aeNNGJ8/Rp7lQeXtlMg/Ovsag8jB5FcuLwMMS05OzR6+TcQV8qTjTimm7u+/3nwddwzWkpiuoXgkHVXGDX1F+zbo39m+AFu5E/fXkzSBvVDjb/Wu71Xw7oeqQtFfaXaShupMQB/PrVzTbK206whsbOIRW8CBI0HYCufCZc8PV527npZ3xSsywioRhyu93rdHzJ+0zqH2r4hi1Rt0cFsn4NzmvLa9y+Kvwm8Wav4nvtc097a4hmcsqM+HC54AGOa8n1nwp4k0dm/tHRb2BF/5aNEQp+hrx8bSq+1lKUXqz7jIcZhPqdKjTqJtJaX1udp+zVYm4+JMV1tyttBJn2JXisT41ax/bXxH1K43ZWBvsw9PkJFdb+zw66bo3izXZMAQWgWJv9rDf1xXkl3cPeXU13J/rJ3MjfU06kuXCwh3bf6Cw1L2ub1qz+xGMV89WRV03w38WHwb4iXWE09L1wjRhWfbgHqa5miuSE3CSlHdHt16EK9OVKorxejPqHw18cPC2pNHBfR3NlcuQMeXlM/71WP2hNcWx+Gz/Z5PnvXRFHqjdf0NfPfww0dtc8d6XYqu5RMssgx1RSCa9D/am1RX1nS9DgYKlpEWkQe4G39BXsxxtWeFnKfoj4OpkOEw+cUKVC/WTT1slt97PFwMACrOl2b6jqdrp8Wd9zKsS/U1Wrb8DapZ6L4qsNWvoWmhtZRJtUc5B4rxYJOST2PvK8pxpylBXdnb1Ps3QbNNP0Wzs0QIIYEUgeoAzV2vPdB+MXgnVSqm+ksmPX7UgQD8c13Gl6lYapb/AGjTryC6h/vxOGH6V9nSq05r3Hc/CcXg8VQk3Xg4+qOU+N2pDTfhvqrbtrXERgU56Fgf8K+Px0GetfV/x58M+IPFXhqDTtFSBljnE0od9pOM8D16184ax4L8VaSzfbdCvVRf+WgiJT868LNo1JVb20SP0Tgyrh6WDcXNc8ne19fI7P8AZq0T+0fHTahKmYrGLzFbH/LTIx+hr6iryr9mjQm0zwQ+oSxlZNQl8wbhyAPlx+leq16eW0vZ0F56nyHFOM+tZjOz0j7q+W/4hXwd/wAFEfE/9oePtJ8O28pMNha75lz0lLH+hr7vkbZGznooJr8ofjx4mHi74t+IteRy0Vxdnyx2CqAuB+Vd586cPRRRQAUUUUAFFFFABRRRQAUUUUAFFFFABRRRQAUUUUAFFFFABRRRQAUUUUAFFFFABRRRQAUUUUAFOjZo5FdcZUgjIptFAH0/4C/bH8YaNawWOvaLY6vFGqx+aG8plUDHAUYPFe7eC/2tfhjrnlQalLe6RcnG8zxARD/gWa/OqigD9evDHjLwp4nQP4e8QadqikZ/0adX/lW9X456fqmpae4ew1C7tGByDDMyfyNepeCv2jfir4XWOCDxC93aJ1guY1fP/AiM0Afp1RXxv4I/bWicxxeL/DHkquA01k5dm99pxivb/Bn7RPwn8Tqnk+JrfTpX+7DfsIXJ9MZNAHrNFV9PvrPULVbqxuYrmB/uyRtuU/jVigAooooAKKKKACo54IZ02Twxyr6OoI/WpKKBp2MPVvCmh6jpN3pclkkNvdkGVYRsyRyOleV69+z9YSBpNH1iaE9onQbfz617hRXPVwlGr8UT08FnONwV/Y1Gr/NfifJ+u/Brxrpm547WK+j/AIfs7FmP4YriNV0fVtKYrqem3VmQcYljK19z1XurGzugRc2kEwPXfGG/nXn1Mnpv4JWPpsLxziYaV6al6af5nz/+yroyzarqOvSLj7MoiiY99wOf5V558WNX/tv4gape7iQsnkj6J8tfXWn6Lpmn2k1rY2qW0U2d4jGM5ryfxN8BNNvJ5rvS9Wnt5ZGL+UyAqSffrUYjAVVh404a21ZtlvEWElmVXF4huPMko9bLrsfOdFej6/8ABnxrpYZ4baK/T+EWxLMfwxXC6rpOqaTJ5ep6fc2b5xiVMV4tShUp/HFo+8w2YYXFL9zUUvRlFgMcgGvrj4F6Yui/DOxa4+SSRWllZjxjJx+lfKmh2LarrVlpqZ3XU6xDHua+r/ifqCeGPhVcqrCOT7KtrERxhyuB/KvSypKPPWfRHy3GE5VlQwUN5y/4H6niWp/GDxdbeKL6axv1Nl5xVYHjUjAOOv4V02jfH7zFWHXtCjaPoXibeW99pGK8MyzEsxyx5J96u6BYNquuWWmoCWuZljGPeuSGNxCl7stz2MRw/lsqf7ymlyrdaPT0Ptnw/e2uoaPbXtnA0FvMm5I2TYVH07VeqDT4VtrC3t1UKI41XA9hU9fWxvZXPxeo05vl2OF+PviU+EvhD4i1uOURzwWbeTzyznjA/OvykmkMszyN1dix/Gvu3/gol4nFj4C0nw1BNsuL6686VQeWiCsP54r4PpkBRRRQAUUUUAFFFFABRRRQAUUUUAFFFFABRRRQAUUUUAFFFFABRRRQAUUUUAFFFFABRRRQAUUUUAFFFFABRRRQAUUUUAFKCQQQSCOhFJRQB0Xhnxx4u8N3a3OjeIL+1kXoBMWX/vk8V7R4J/a8+JeiYXWltPECDj9+BEcfVBXzrRQB9+eC/wBsjwLqIjh8Radf6XcPgF40DxKfck5Fe1+EPih4A8WFE0HxVpl7M/8AyxSYbwfQivyYqW2ubi1ffbXEsL/3o3Kn9KAP2Tor8rPBXxt+JvhFFi0bxTdrCMZjmCyhh6fMCa9x8E/tpa7bGG28UeHLW6hH37mByJT/AMB4FAH3FRXh3gr9qX4T+I2WOfVZdFkPBGoqIxn2IJr17w/r+i+ILX7VouqWt/B/fgkDCgDTooooAKKKKACiiigAqteafY3iMl1ZwTBhg74was0UmrjjJxd0zkIvht4Ph1y31q20lIb23kEiOrHGR7ZxWZ8bvB2teM9Et7HSbmCMRSCRklYgMR06CvQqKxlh6coOFrJ9jvo5piqdeFfm5pQ2vqfGniH4e+MNDZvtei3MkS9ZokJT862/2e9JOpfEu3aRCPsKm4OR0IOP619Xuquu11DL6EZFVYNN0+3vGvILOGKdl2l0QAkfhXnxymMKinGWiPpqvGlWvhZ0alNc0la6f6Fuiiq2q3kGn6Zc31y4SGCNndj2AFeufEn55ft4+Kf7e+NUulqQV0SAWnHqfnP/AKFXz7W54/1q48ReNNX1q6OZbu6dyc54zgfoBWHQAUUUUAFFFFABRRRQAUUUUAFFFFABRRRQAUUUUAFFFFABRRRQAUUUUAFFFFABRRRQAUUUUAFFFFABRRRQAUUUUAFFFFABRRRQAUUUUAFFFFABRRRQAVpaRr2taRcJcabqt5ayRnKmOZgPy6Vm0UAe4+Cv2o/it4eeNbrVk1m2jwFhukUcem5RmvcfBP7amh3IVPF3hy4spG4LWH7xAffcQcV8O0UAfqh4O+OPww8UrGuneK7BLl+ltNJtkH4V6LFLHNGskUiujDKspyCK/GyOR42DRuyMO6nBrrfB/wATPHnhFw3h/wATX9nznG8OPybNAH600V8B+Cv2yPHWlJHb69pljrMfG+ZyUkx6gLgV7l4J/a7+G2ttHBqyXuiz4G97hV8rPsQSf0oA+iqK53wn448I+LIvM8OeILDUlxn9zLmuiBB6c0AFFFFABRRRQAV5D+174mTw38CtdPmGOe/i+yQMDgh254/AGvXq+Nf+Cj/ighfD3hCOTKtm+kUdiNyDP4GgD4yJJJJ5JpKKKACiiigAooooAKKKKACiiigAooooAKKKKACiiigAooooAKKKKACiiigAooooAKKKKACiiigAooooAKKKKACiiigAooooAKKKKACiiigAooooAKKKKACiiigAooooAKKKKACiiigCxaXt5aOHtbqeBlOQY5CuD+FeoeC/2hfir4XMUVv4muLuzj6W1wqsp/HGf1ryeigD7J8Fftry70j8X+FkEYwDJp7EsffDtivb/Bf7SHwo8TRpjxFFpk742wXvyOT6cZFfmPSgkHIJBoA/Y3TtRsdRtUurG7huIXGVeNwQatV+Qfhvxd4m8OXYutE1y9spgQQ0ch/keK9n8EftbfE/Qdq6rLa+IE7/AGxdrY+qYoA/RU9K/MX9rzxM3iX45648cwltLOQW9sf9kKM/rmvozQv20PDF3pU8eq6DfWeoiImMx7TCWxwM7s18Qaxdvf6rd3sjF2nmeQknk5JNAFSiiigAooooAKKKKACiiigAooooAKKKKACiiigAooooAKKKKACiiigAooooAKKKKACiiigAooooAKKKKACiiigAooooAKKKKACiiigAooooAKKKKACiiigAooooAKKKKACiiigAooooAKKKKACiiigAooooAKKKKACiiigAooooAKKKKACiiigAooooA//Z"/>
          <p:cNvSpPr>
            <a:spLocks noChangeAspect="1" noChangeArrowheads="1"/>
          </p:cNvSpPr>
          <p:nvPr/>
        </p:nvSpPr>
        <p:spPr bwMode="auto">
          <a:xfrm>
            <a:off x="21272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8676" y="29729"/>
            <a:ext cx="909802" cy="913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83192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864" y="944670"/>
            <a:ext cx="7485335" cy="1325563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accent1"/>
                </a:solidFill>
              </a:rPr>
              <a:t>Cotton, T. (2013) </a:t>
            </a:r>
            <a:r>
              <a:rPr lang="en-GB" sz="2800" i="1" dirty="0">
                <a:solidFill>
                  <a:schemeClr val="accent1"/>
                </a:solidFill>
              </a:rPr>
              <a:t>Understanding and Teaching Primary Mathematics</a:t>
            </a:r>
            <a:r>
              <a:rPr lang="en-GB" sz="2800" dirty="0">
                <a:solidFill>
                  <a:schemeClr val="accent1"/>
                </a:solidFill>
              </a:rPr>
              <a:t>. Harlow: Pearson.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2270233"/>
            <a:ext cx="3886200" cy="390672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err="1"/>
              <a:t>Darllenwch</a:t>
            </a:r>
            <a:r>
              <a:rPr lang="en-GB" dirty="0"/>
              <a:t> ‘</a:t>
            </a:r>
            <a:r>
              <a:rPr lang="en-GB" dirty="0" err="1"/>
              <a:t>Pennod</a:t>
            </a:r>
            <a:r>
              <a:rPr lang="en-GB" dirty="0"/>
              <a:t> 6’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helpu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ddeall</a:t>
            </a:r>
            <a:r>
              <a:rPr lang="en-GB" dirty="0"/>
              <a:t> a </a:t>
            </a:r>
            <a:r>
              <a:rPr lang="en-GB" dirty="0" err="1"/>
              <a:t>thrafod</a:t>
            </a:r>
            <a:r>
              <a:rPr lang="en-GB" dirty="0"/>
              <a:t>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cyfrifo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Nghyfnod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2.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03329" y="2270233"/>
            <a:ext cx="3886200" cy="3554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Read Chapter 6</a:t>
            </a:r>
          </a:p>
          <a:p>
            <a:endParaRPr lang="en-GB" dirty="0"/>
          </a:p>
          <a:p>
            <a:r>
              <a:rPr lang="en-GB" dirty="0"/>
              <a:t>This will prepare you for discussion about progression in calculations in Key Stage 2 mathematics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628650" y="0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y </a:t>
            </a:r>
            <a:r>
              <a:rPr lang="en-GB" dirty="0" err="1"/>
              <a:t>tro</a:t>
            </a:r>
            <a:r>
              <a:rPr lang="en-GB" dirty="0"/>
              <a:t> </a:t>
            </a:r>
            <a:r>
              <a:rPr lang="en-GB" dirty="0" err="1"/>
              <a:t>nesaf</a:t>
            </a:r>
            <a:r>
              <a:rPr lang="en-GB" dirty="0"/>
              <a:t>…</a:t>
            </a:r>
          </a:p>
          <a:p>
            <a:r>
              <a:rPr lang="en-GB" dirty="0"/>
              <a:t>For your next session…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6413" y="100588"/>
            <a:ext cx="1875307" cy="2436922"/>
          </a:xfrm>
          <a:prstGeom prst="rect">
            <a:avLst/>
          </a:prstGeom>
          <a:ln w="508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4083575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C06615145061D4EACEAB05172B34509" ma:contentTypeVersion="21" ma:contentTypeDescription="Create a new document." ma:contentTypeScope="" ma:versionID="f7503c1f194ed13e5e35437cfe0ceff0">
  <xsd:schema xmlns:xsd="http://www.w3.org/2001/XMLSchema" xmlns:xs="http://www.w3.org/2001/XMLSchema" xmlns:p="http://schemas.microsoft.com/office/2006/metadata/properties" xmlns:ns3="4f627824-a7cf-4e54-9661-934e5f85792b" xmlns:ns4="19514574-b5d9-49eb-9678-28308461b4ba" targetNamespace="http://schemas.microsoft.com/office/2006/metadata/properties" ma:root="true" ma:fieldsID="f3b1d70b72433e7b5b4ac69833389fe0" ns3:_="" ns4:_="">
    <xsd:import namespace="4f627824-a7cf-4e54-9661-934e5f85792b"/>
    <xsd:import namespace="19514574-b5d9-49eb-9678-28308461b4ba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NotebookType" minOccurs="0"/>
                <xsd:element ref="ns4:FolderType" minOccurs="0"/>
                <xsd:element ref="ns4:Owner" minOccurs="0"/>
                <xsd:element ref="ns4:DefaultSectionNames" minOccurs="0"/>
                <xsd:element ref="ns4:CultureName" minOccurs="0"/>
                <xsd:element ref="ns4:AppVersion" minOccurs="0"/>
                <xsd:element ref="ns4:Teachers" minOccurs="0"/>
                <xsd:element ref="ns4:Students" minOccurs="0"/>
                <xsd:element ref="ns4:Student_Groups" minOccurs="0"/>
                <xsd:element ref="ns4:Invited_Teachers" minOccurs="0"/>
                <xsd:element ref="ns4:Invited_Students" minOccurs="0"/>
                <xsd:element ref="ns4:Self_Registration_Enabled" minOccurs="0"/>
                <xsd:element ref="ns4:Has_Teacher_Only_SectionGroup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f627824-a7cf-4e54-9661-934e5f85792b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9514574-b5d9-49eb-9678-28308461b4ba" elementFormDefault="qualified">
    <xsd:import namespace="http://schemas.microsoft.com/office/2006/documentManagement/types"/>
    <xsd:import namespace="http://schemas.microsoft.com/office/infopath/2007/PartnerControls"/>
    <xsd:element name="NotebookType" ma:index="11" nillable="true" ma:displayName="Notebook Type" ma:internalName="NotebookType">
      <xsd:simpleType>
        <xsd:restriction base="dms:Text"/>
      </xsd:simpleType>
    </xsd:element>
    <xsd:element name="FolderType" ma:index="12" nillable="true" ma:displayName="Folder Type" ma:internalName="FolderType">
      <xsd:simpleType>
        <xsd:restriction base="dms:Text"/>
      </xsd:simpleType>
    </xsd:element>
    <xsd:element name="Owner" ma:index="13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efaultSectionNames" ma:index="14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CultureName" ma:index="15" nillable="true" ma:displayName="Culture Name" ma:internalName="CultureName">
      <xsd:simpleType>
        <xsd:restriction base="dms:Text"/>
      </xsd:simpleType>
    </xsd:element>
    <xsd:element name="AppVersion" ma:index="16" nillable="true" ma:displayName="App Version" ma:internalName="AppVersion">
      <xsd:simpleType>
        <xsd:restriction base="dms:Text"/>
      </xsd:simpleType>
    </xsd:element>
    <xsd:element name="Teachers" ma:index="17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18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19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Invited_Teachers" ma:index="20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21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22" nillable="true" ma:displayName="Self_Registration_Enabled" ma:internalName="Self_Registration_Enabled">
      <xsd:simpleType>
        <xsd:restriction base="dms:Boolean"/>
      </xsd:simpleType>
    </xsd:element>
    <xsd:element name="Has_Teacher_Only_SectionGroup" ma:index="23" nillable="true" ma:displayName="Has Teacher Only SectionGroup" ma:internalName="Has_Teacher_Only_SectionGroup">
      <xsd:simpleType>
        <xsd:restriction base="dms:Boolean"/>
      </xsd:simpleType>
    </xsd:element>
    <xsd:element name="MediaServiceMetadata" ma:index="24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25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26" nillable="true" ma:displayName="MediaServiceAutoTags" ma:internalName="MediaServiceAutoTags" ma:readOnly="true">
      <xsd:simpleType>
        <xsd:restriction base="dms:Text"/>
      </xsd:simpleType>
    </xsd:element>
    <xsd:element name="MediaServiceOCR" ma:index="27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28" nillable="true" ma:displayName="MediaServiceDateTaken" ma:hidden="true" ma:internalName="MediaServiceDateTake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Owner xmlns="19514574-b5d9-49eb-9678-28308461b4ba">
      <UserInfo>
        <DisplayName/>
        <AccountId xsi:nil="true"/>
        <AccountType/>
      </UserInfo>
    </Owner>
    <CultureName xmlns="19514574-b5d9-49eb-9678-28308461b4ba" xsi:nil="true"/>
    <Students xmlns="19514574-b5d9-49eb-9678-28308461b4ba">
      <UserInfo>
        <DisplayName/>
        <AccountId xsi:nil="true"/>
        <AccountType/>
      </UserInfo>
    </Students>
    <Student_Groups xmlns="19514574-b5d9-49eb-9678-28308461b4ba">
      <UserInfo>
        <DisplayName/>
        <AccountId xsi:nil="true"/>
        <AccountType/>
      </UserInfo>
    </Student_Groups>
    <Invited_Students xmlns="19514574-b5d9-49eb-9678-28308461b4ba" xsi:nil="true"/>
    <DefaultSectionNames xmlns="19514574-b5d9-49eb-9678-28308461b4ba" xsi:nil="true"/>
    <Has_Teacher_Only_SectionGroup xmlns="19514574-b5d9-49eb-9678-28308461b4ba" xsi:nil="true"/>
    <Self_Registration_Enabled xmlns="19514574-b5d9-49eb-9678-28308461b4ba" xsi:nil="true"/>
    <FolderType xmlns="19514574-b5d9-49eb-9678-28308461b4ba" xsi:nil="true"/>
    <Teachers xmlns="19514574-b5d9-49eb-9678-28308461b4ba">
      <UserInfo>
        <DisplayName/>
        <AccountId xsi:nil="true"/>
        <AccountType/>
      </UserInfo>
    </Teachers>
    <AppVersion xmlns="19514574-b5d9-49eb-9678-28308461b4ba" xsi:nil="true"/>
    <NotebookType xmlns="19514574-b5d9-49eb-9678-28308461b4ba" xsi:nil="true"/>
    <Invited_Teachers xmlns="19514574-b5d9-49eb-9678-28308461b4ba" xsi:nil="true"/>
  </documentManagement>
</p:properties>
</file>

<file path=customXml/itemProps1.xml><?xml version="1.0" encoding="utf-8"?>
<ds:datastoreItem xmlns:ds="http://schemas.openxmlformats.org/officeDocument/2006/customXml" ds:itemID="{31789B1B-7087-4628-8D1D-A89071F47D4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33A3FB7-BBBB-4179-9275-E4C8EDF652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f627824-a7cf-4e54-9661-934e5f85792b"/>
    <ds:schemaRef ds:uri="19514574-b5d9-49eb-9678-28308461b4b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2A4E08A-58A1-4BA1-9D6D-66FD8369B2A5}">
  <ds:schemaRefs>
    <ds:schemaRef ds:uri="19514574-b5d9-49eb-9678-28308461b4ba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4f627824-a7cf-4e54-9661-934e5f85792b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320</TotalTime>
  <Words>666</Words>
  <Application>Microsoft Office PowerPoint</Application>
  <PresentationFormat>On-screen Show (4:3)</PresentationFormat>
  <Paragraphs>95</Paragraphs>
  <Slides>15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Calibri</vt:lpstr>
      <vt:lpstr>Calibri Light</vt:lpstr>
      <vt:lpstr>Mangal</vt:lpstr>
      <vt:lpstr>Verdana</vt:lpstr>
      <vt:lpstr>Office Theme</vt:lpstr>
      <vt:lpstr>PowerPoint Presentation</vt:lpstr>
      <vt:lpstr>Amcanion y Sesiwn - Session Objectives</vt:lpstr>
      <vt:lpstr>PowerPoint Presentation</vt:lpstr>
      <vt:lpstr>PowerPoint Presentation</vt:lpstr>
      <vt:lpstr>Sut mae rhifedd yn cael ei ddisgrifio yn y cwricwlwm newydd?</vt:lpstr>
      <vt:lpstr>PowerPoint Presentation</vt:lpstr>
      <vt:lpstr>PowerPoint Presentation</vt:lpstr>
      <vt:lpstr>PowerPoint Presentation</vt:lpstr>
      <vt:lpstr>Dilyniant o ran Trefnu a Dosbarthu Progression in Sorting and Classifying</vt:lpstr>
      <vt:lpstr>PowerPoint Presentation</vt:lpstr>
      <vt:lpstr>Y Diagram Carroll/Carroll Diagram</vt:lpstr>
      <vt:lpstr>Lewis Carroll  (neu/or Charles Dodgson) </vt:lpstr>
      <vt:lpstr>The Data Handling Cycle</vt:lpstr>
      <vt:lpstr>Tasg/Task </vt:lpstr>
      <vt:lpstr>Cotton, T. (2013) Understanding and Teaching Primary Mathematics. Harlow: Pearson.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Nerys Defis</cp:lastModifiedBy>
  <cp:revision>31</cp:revision>
  <dcterms:created xsi:type="dcterms:W3CDTF">2017-02-08T11:33:06Z</dcterms:created>
  <dcterms:modified xsi:type="dcterms:W3CDTF">2019-09-30T07:55:27Z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0x010100AC06615145061D4EACEAB05172B34509</vt:lpwstr>
  </property>
</Properties>
</file>