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27" r:id="rId3"/>
    <p:sldId id="328" r:id="rId4"/>
    <p:sldId id="329" r:id="rId5"/>
    <p:sldId id="330" r:id="rId6"/>
    <p:sldId id="335" r:id="rId7"/>
    <p:sldId id="331" r:id="rId8"/>
    <p:sldId id="336" r:id="rId9"/>
    <p:sldId id="332" r:id="rId10"/>
    <p:sldId id="334" r:id="rId11"/>
    <p:sldId id="337" r:id="rId12"/>
    <p:sldId id="339" r:id="rId13"/>
    <p:sldId id="340" r:id="rId14"/>
    <p:sldId id="341" r:id="rId15"/>
    <p:sldId id="345" r:id="rId16"/>
    <p:sldId id="347" r:id="rId17"/>
    <p:sldId id="348" r:id="rId18"/>
    <p:sldId id="343" r:id="rId19"/>
    <p:sldId id="349" r:id="rId20"/>
    <p:sldId id="350" r:id="rId21"/>
    <p:sldId id="351" r:id="rId22"/>
    <p:sldId id="344" r:id="rId23"/>
    <p:sldId id="353" r:id="rId24"/>
    <p:sldId id="354" r:id="rId25"/>
    <p:sldId id="357" r:id="rId26"/>
    <p:sldId id="358" r:id="rId27"/>
    <p:sldId id="359" r:id="rId28"/>
    <p:sldId id="355" r:id="rId29"/>
    <p:sldId id="360" r:id="rId30"/>
    <p:sldId id="361" r:id="rId31"/>
    <p:sldId id="362" r:id="rId32"/>
    <p:sldId id="364" r:id="rId33"/>
    <p:sldId id="370" r:id="rId34"/>
    <p:sldId id="371" r:id="rId35"/>
    <p:sldId id="372" r:id="rId36"/>
    <p:sldId id="374" r:id="rId37"/>
    <p:sldId id="373" r:id="rId38"/>
    <p:sldId id="375" r:id="rId39"/>
    <p:sldId id="376" r:id="rId40"/>
    <p:sldId id="377" r:id="rId41"/>
    <p:sldId id="365" r:id="rId42"/>
    <p:sldId id="366" r:id="rId43"/>
    <p:sldId id="367" r:id="rId44"/>
    <p:sldId id="368" r:id="rId45"/>
    <p:sldId id="369" r:id="rId46"/>
    <p:sldId id="356" r:id="rId47"/>
    <p:sldId id="378" r:id="rId48"/>
    <p:sldId id="379" r:id="rId49"/>
    <p:sldId id="380" r:id="rId50"/>
    <p:sldId id="381" r:id="rId51"/>
    <p:sldId id="257" r:id="rId52"/>
    <p:sldId id="363" r:id="rId53"/>
    <p:sldId id="310" r:id="rId54"/>
    <p:sldId id="333" r:id="rId55"/>
    <p:sldId id="311" r:id="rId56"/>
    <p:sldId id="346" r:id="rId57"/>
    <p:sldId id="352" r:id="rId58"/>
    <p:sldId id="326" r:id="rId5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p:cViewPr varScale="1">
        <p:scale>
          <a:sx n="114" d="100"/>
          <a:sy n="114" d="100"/>
        </p:scale>
        <p:origin x="1560"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31/10/2022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31/10/2022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31/10/2022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31/10/2022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31/10/2022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31/10/2022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31/10/2022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www.jstor.org/stable/26426529"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link-springer-com.ezproxy.uwtsd.ac.uk/article/10.1007/s11186-017-9301-7#citea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bbc.co.uk/news/world-europe-38708485" TargetMode="External"/><Relationship Id="rId1" Type="http://schemas.openxmlformats.org/officeDocument/2006/relationships/slideLayout" Target="../slideLayouts/slideLayout2.xml"/><Relationship Id="rId4" Type="http://schemas.openxmlformats.org/officeDocument/2006/relationships/hyperlink" Target="https://library.brown.edu/create/modernlatinamerica/chapters/chapter-15-culture-and-society/essays-on-culture-and-society/liberation-theology-in-latin-america/"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uwtsd.ac.uk/media/uwtsd-website/content-assets/documents/strategies-policies/2.1-Staff-Intellectual-Property-Policy.pdf" TargetMode="External"/><Relationship Id="rId2" Type="http://schemas.openxmlformats.org/officeDocument/2006/relationships/hyperlink" Target="https://www.uwtsd.ac.uk/media/uwtsd-website/content-assets/documents/academic-office/aqh-chapters/chapters---en/Intellectual-Property-Policy-Students-Final.pdf"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onlinelibrary-wiley-com.ezproxy.uwtsd.ac.uk/doi/abs/10.1111/jopp.12132"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theguardian.com/us-news/2019/sep/24/donald-trump-un-address-denounces-globalism" TargetMode="Externa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www.theguardian.com/business/2008/dec/28/markets-credit-crunch-banking-2008"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datacatalog.worldbank.org/dataset/gdp-ranking"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immi.homeaffairs.gov.au/visas/getting-a-visa/visa-listing/skilled-independent-189/points-table"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doi-org.ezproxy.uwtsd.ac.uk/10.1007/s11186-017-9301-7" TargetMode="External"/><Relationship Id="rId2" Type="http://schemas.openxmlformats.org/officeDocument/2006/relationships/hyperlink" Target="https://www-oxfordreference-com.ezproxy.uwtsd.ac.uk/view/10.1093/acref/9780199670840.001.0001/acref-9780199670840-e-1042?rskey=UVSlCN&amp;result=1" TargetMode="External"/><Relationship Id="rId1" Type="http://schemas.openxmlformats.org/officeDocument/2006/relationships/slideLayout" Target="../slideLayouts/slideLayout6.xml"/><Relationship Id="rId6" Type="http://schemas.openxmlformats.org/officeDocument/2006/relationships/hyperlink" Target="https://www-jstor-org.ezproxy.uwtsd.ac.uk/stable/27645265?sid=primo&amp;seq=5#metadata_info_tab_contents" TargetMode="External"/><Relationship Id="rId5" Type="http://schemas.openxmlformats.org/officeDocument/2006/relationships/hyperlink" Target="https://www.theguardian.com/us-news/2019/sep/24/donald-trump-un-address-denounces-globalism" TargetMode="External"/><Relationship Id="rId4" Type="http://schemas.openxmlformats.org/officeDocument/2006/relationships/hyperlink" Target="https://onlinelibrary-wiley-com.ezproxy.uwtsd.ac.uk/doi/abs/10.1111/jopp.12132"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s://www-fulcrum-org.ezproxy.uwtsd.ac.uk/concern/monographs/nk322f241" TargetMode="External"/><Relationship Id="rId2" Type="http://schemas.openxmlformats.org/officeDocument/2006/relationships/hyperlink" Target="https://journals-sagepub-com.ezproxy.uwtsd.ac.uk/doi/full/10.1177/0094582X18767396#articleCitationDownloadContainer" TargetMode="External"/><Relationship Id="rId1" Type="http://schemas.openxmlformats.org/officeDocument/2006/relationships/slideLayout" Target="../slideLayouts/slideLayout6.xml"/><Relationship Id="rId5" Type="http://schemas.openxmlformats.org/officeDocument/2006/relationships/hyperlink" Target="https://link.springer.com/book/10.1007%2F978-3-030-20249-1" TargetMode="External"/><Relationship Id="rId4" Type="http://schemas.openxmlformats.org/officeDocument/2006/relationships/hyperlink" Target="http://www.jstor.org/stable/26426529"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s://science.sciencemag.org/content/162/3859/1243" TargetMode="External"/><Relationship Id="rId2" Type="http://schemas.openxmlformats.org/officeDocument/2006/relationships/hyperlink" Target="http://www.jstor.org/stable/23076372" TargetMode="External"/><Relationship Id="rId1" Type="http://schemas.openxmlformats.org/officeDocument/2006/relationships/slideLayout" Target="../slideLayouts/slideLayout6.xml"/><Relationship Id="rId6" Type="http://schemas.openxmlformats.org/officeDocument/2006/relationships/hyperlink" Target="https://onlinelibrary-wiley-com.ezproxy.uwtsd.ac.uk/doi/full/10.1111/1467-923X.12364" TargetMode="External"/><Relationship Id="rId5" Type="http://schemas.openxmlformats.org/officeDocument/2006/relationships/hyperlink" Target="https://www-oxfordreference-com.ezproxy.uwtsd.ac.uk/view/10.1093/acref/9780199684984.001.0001/acref-9780199684984" TargetMode="External"/><Relationship Id="rId4" Type="http://schemas.openxmlformats.org/officeDocument/2006/relationships/hyperlink" Target="https://ir.stthomas.edu/celc_ed_lpa_pub/5/" TargetMode="External"/></Relationships>
</file>

<file path=ppt/slides/_rels/slide54.xml.rels><?xml version="1.0" encoding="UTF-8" standalone="yes"?>
<Relationships xmlns="http://schemas.openxmlformats.org/package/2006/relationships"><Relationship Id="rId3" Type="http://schemas.openxmlformats.org/officeDocument/2006/relationships/hyperlink" Target="https://search-proquest-com.ezproxy.uwtsd.ac.uk/docview/1683780043?accountid=130472&amp;pq-origsite=primo" TargetMode="External"/><Relationship Id="rId2" Type="http://schemas.openxmlformats.org/officeDocument/2006/relationships/hyperlink" Target="https://library.brown.edu/create/modernlatinamerica/chapters/chapter-4-cuba/moments-in-cuban-history/the-castro-touch-populism-and-ambiguity/" TargetMode="External"/><Relationship Id="rId1" Type="http://schemas.openxmlformats.org/officeDocument/2006/relationships/slideLayout" Target="../slideLayouts/slideLayout6.xml"/><Relationship Id="rId5" Type="http://schemas.openxmlformats.org/officeDocument/2006/relationships/hyperlink" Target="https://search-proquest-com.ezproxy.uwtsd.ac.uk/docview/1953965441?accountid=130472&amp;pq-origsite=primo" TargetMode="External"/><Relationship Id="rId4" Type="http://schemas.openxmlformats.org/officeDocument/2006/relationships/hyperlink" Target="https://www.theguardian.com/business/2008/dec/28/markets-credit-crunch-banking-2008"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s://doi.org/10.1017/S1755048319000506" TargetMode="External"/><Relationship Id="rId2" Type="http://schemas.openxmlformats.org/officeDocument/2006/relationships/hyperlink" Target="https://search-ebscohost-com.ezproxy.uwtsd.ac.uk/login.aspx?direct=true&amp;db=rlh&amp;AN=133669166&amp;site=ehost-live" TargetMode="External"/><Relationship Id="rId1" Type="http://schemas.openxmlformats.org/officeDocument/2006/relationships/slideLayout" Target="../slideLayouts/slideLayout6.xml"/><Relationship Id="rId5" Type="http://schemas.openxmlformats.org/officeDocument/2006/relationships/hyperlink" Target="https://www.forbes.com/global2000/#4e6eff52335d" TargetMode="External"/><Relationship Id="rId4" Type="http://schemas.openxmlformats.org/officeDocument/2006/relationships/hyperlink" Target="https://www-fulcrum-org.ezproxy.uwtsd.ac.uk/epubs/1z40kt475?locale=en#/6/2[xhtml00000001]!/4/4/1:0" TargetMode="External"/></Relationships>
</file>

<file path=ppt/slides/_rels/slide56.xml.rels><?xml version="1.0" encoding="UTF-8" standalone="yes"?>
<Relationships xmlns="http://schemas.openxmlformats.org/package/2006/relationships"><Relationship Id="rId3" Type="http://schemas.openxmlformats.org/officeDocument/2006/relationships/hyperlink" Target="https://www.google.co.uk/books/edition/What_is_Property/K_8wAAAAMAAJ?hl=en&amp;gbpv=1&amp;printsec=frontcover" TargetMode="External"/><Relationship Id="rId2" Type="http://schemas.openxmlformats.org/officeDocument/2006/relationships/hyperlink" Target="https://doi.org/10.1386/ajms.7.3.501_1" TargetMode="External"/><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3" Type="http://schemas.openxmlformats.org/officeDocument/2006/relationships/hyperlink" Target="https://www.parliament.uk/about/living-heritage/transformingsociety/towncountry/landscape/overview/enclosingland/" TargetMode="External"/><Relationship Id="rId7" Type="http://schemas.openxmlformats.org/officeDocument/2006/relationships/hyperlink" Target="https://gov.wales/curriculum-wales-overview" TargetMode="External"/><Relationship Id="rId2" Type="http://schemas.openxmlformats.org/officeDocument/2006/relationships/hyperlink" Target="https://plato.stanford.edu/" TargetMode="External"/><Relationship Id="rId1" Type="http://schemas.openxmlformats.org/officeDocument/2006/relationships/slideLayout" Target="../slideLayouts/slideLayout6.xml"/><Relationship Id="rId6" Type="http://schemas.openxmlformats.org/officeDocument/2006/relationships/hyperlink" Target="https://doi-org.ezproxy.uwtsd.ac.uk/10.1177/1743872119828010" TargetMode="External"/><Relationship Id="rId5" Type="http://schemas.openxmlformats.org/officeDocument/2006/relationships/hyperlink" Target="https://datacatalog.worldbank.org/dataset/gdp-ranking" TargetMode="External"/><Relationship Id="rId4" Type="http://schemas.openxmlformats.org/officeDocument/2006/relationships/hyperlink" Target="https://assets.publishing.service.gov.uk/media/57a08d6e40f0b64974001862/R7857Rev.pdf" TargetMode="External"/></Relationships>
</file>

<file path=ppt/slides/_rels/slide58.xml.rels><?xml version="1.0" encoding="UTF-8" standalone="yes"?>
<Relationships xmlns="http://schemas.openxmlformats.org/package/2006/relationships"><Relationship Id="rId2" Type="http://schemas.openxmlformats.org/officeDocument/2006/relationships/hyperlink" Target="https://www.bbc.co.uk/news/world-europe-38708485"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332656"/>
            <a:ext cx="2232248" cy="252028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5241866" y="309870"/>
            <a:ext cx="1152128" cy="1296144"/>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2627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588224" y="1916832"/>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1115616" y="2996952"/>
            <a:ext cx="3062430"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375023" y="2359708"/>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Rectangle 13"/>
          <p:cNvSpPr/>
          <p:nvPr/>
        </p:nvSpPr>
        <p:spPr>
          <a:xfrm>
            <a:off x="2627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55976" y="3645024"/>
            <a:ext cx="2016224"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4797152"/>
            <a:ext cx="8496944" cy="461665"/>
          </a:xfrm>
          <a:prstGeom prst="rect">
            <a:avLst/>
          </a:prstGeom>
          <a:noFill/>
        </p:spPr>
        <p:txBody>
          <a:bodyPr wrap="square" rtlCol="0">
            <a:spAutoFit/>
          </a:bodyPr>
          <a:lstStyle/>
          <a:p>
            <a:r>
              <a:rPr lang="en-GB" sz="2400" b="1" dirty="0"/>
              <a:t>ECED7001: Political Influences in Inequality &amp; Diversity</a:t>
            </a:r>
          </a:p>
        </p:txBody>
      </p:sp>
      <p:sp>
        <p:nvSpPr>
          <p:cNvPr id="18" name="TextBox 17"/>
          <p:cNvSpPr txBox="1"/>
          <p:nvPr/>
        </p:nvSpPr>
        <p:spPr>
          <a:xfrm>
            <a:off x="251520" y="5343599"/>
            <a:ext cx="8496944" cy="830997"/>
          </a:xfrm>
          <a:prstGeom prst="rect">
            <a:avLst/>
          </a:prstGeom>
          <a:noFill/>
        </p:spPr>
        <p:txBody>
          <a:bodyPr wrap="square" rtlCol="0">
            <a:spAutoFit/>
          </a:bodyPr>
          <a:lstStyle/>
          <a:p>
            <a:r>
              <a:rPr lang="en-GB" sz="2400" b="1" dirty="0"/>
              <a:t>Theme 2: An Introduction to Political Theory – Key Concepts</a:t>
            </a:r>
          </a:p>
          <a:p>
            <a:pPr algn="r"/>
            <a:r>
              <a:rPr lang="en-GB" sz="2400" b="1" dirty="0"/>
              <a:t>Part 4</a:t>
            </a:r>
          </a:p>
        </p:txBody>
      </p:sp>
      <p:pic>
        <p:nvPicPr>
          <p:cNvPr id="19" name="Picture 18"/>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653336" y="2035039"/>
            <a:ext cx="2106085" cy="1609985"/>
          </a:xfrm>
          <a:prstGeom prst="rect">
            <a:avLst/>
          </a:prstGeom>
        </p:spPr>
      </p:pic>
      <p:sp>
        <p:nvSpPr>
          <p:cNvPr id="20" name="Rectangle 19"/>
          <p:cNvSpPr/>
          <p:nvPr/>
        </p:nvSpPr>
        <p:spPr>
          <a:xfrm>
            <a:off x="6588224" y="3861048"/>
            <a:ext cx="2232248" cy="7200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21" name="Picture 20"/>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85317" y="3045204"/>
            <a:ext cx="2884934" cy="1442467"/>
          </a:xfrm>
          <a:prstGeom prst="rect">
            <a:avLst/>
          </a:prstGeom>
        </p:spPr>
      </p:pic>
      <p:sp>
        <p:nvSpPr>
          <p:cNvPr id="22" name="Rectangle 21"/>
          <p:cNvSpPr/>
          <p:nvPr/>
        </p:nvSpPr>
        <p:spPr>
          <a:xfrm>
            <a:off x="323528" y="2996952"/>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705091" y="1957115"/>
            <a:ext cx="1392942" cy="783530"/>
          </a:xfrm>
          <a:prstGeom prst="rect">
            <a:avLst/>
          </a:prstGeom>
        </p:spPr>
      </p:pic>
      <p:pic>
        <p:nvPicPr>
          <p:cNvPr id="24" name="Picture 23"/>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90950" y="483059"/>
            <a:ext cx="1501046" cy="2219474"/>
          </a:xfrm>
          <a:prstGeom prst="rect">
            <a:avLst/>
          </a:prstGeom>
        </p:spPr>
      </p:pic>
      <p:pic>
        <p:nvPicPr>
          <p:cNvPr id="25" name="Picture 24"/>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332993" y="425933"/>
            <a:ext cx="988993" cy="984597"/>
          </a:xfrm>
          <a:prstGeom prst="rect">
            <a:avLst/>
          </a:prstGeom>
        </p:spPr>
      </p:pic>
      <p:sp>
        <p:nvSpPr>
          <p:cNvPr id="26" name="Rectangle 25"/>
          <p:cNvSpPr/>
          <p:nvPr/>
        </p:nvSpPr>
        <p:spPr>
          <a:xfrm>
            <a:off x="7668344" y="332656"/>
            <a:ext cx="1152128" cy="144016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06090"/>
          </a:xfrm>
        </p:spPr>
        <p:txBody>
          <a:bodyPr>
            <a:normAutofit/>
          </a:bodyPr>
          <a:lstStyle/>
          <a:p>
            <a:pPr algn="ctr"/>
            <a:r>
              <a:rPr lang="en-GB" sz="3600" b="1" dirty="0"/>
              <a:t>Demagogue</a:t>
            </a:r>
          </a:p>
        </p:txBody>
      </p:sp>
      <p:sp>
        <p:nvSpPr>
          <p:cNvPr id="6" name="TextBox 5"/>
          <p:cNvSpPr txBox="1"/>
          <p:nvPr/>
        </p:nvSpPr>
        <p:spPr>
          <a:xfrm>
            <a:off x="179512" y="873450"/>
            <a:ext cx="8784976" cy="4909036"/>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The term </a:t>
            </a:r>
            <a:r>
              <a:rPr lang="en-GB" sz="2400" b="1" dirty="0"/>
              <a:t>demagogue </a:t>
            </a:r>
            <a:r>
              <a:rPr lang="en-GB" sz="2400" dirty="0"/>
              <a:t> is thought to have the same root as democracy = </a:t>
            </a:r>
            <a:r>
              <a:rPr lang="en-GB" sz="2400" i="1" dirty="0"/>
              <a:t>demos</a:t>
            </a:r>
            <a:r>
              <a:rPr lang="en-GB" sz="2400" dirty="0"/>
              <a:t> the people</a:t>
            </a:r>
          </a:p>
          <a:p>
            <a:pPr marL="342900" indent="-342900">
              <a:spcBef>
                <a:spcPts val="600"/>
              </a:spcBef>
              <a:buFont typeface="Arial" panose="020B0604020202020204" pitchFamily="34" charset="0"/>
              <a:buChar char="•"/>
            </a:pPr>
            <a:r>
              <a:rPr lang="en-GB" sz="2400" dirty="0"/>
              <a:t>However, even in Ancient Greece is was used to mean a person who could easily persuade the crowd to vote for them ( a rabble rouser)</a:t>
            </a:r>
          </a:p>
          <a:p>
            <a:pPr marL="342900" indent="-342900">
              <a:spcBef>
                <a:spcPts val="600"/>
              </a:spcBef>
              <a:buFont typeface="Arial" panose="020B0604020202020204" pitchFamily="34" charset="0"/>
              <a:buChar char="•"/>
            </a:pPr>
            <a:r>
              <a:rPr lang="en-GB" sz="2400" dirty="0"/>
              <a:t>In contemporary society it is used pejoratively to indicate a politician who appeals to the mob</a:t>
            </a:r>
          </a:p>
          <a:p>
            <a:pPr marL="342900" indent="-342900">
              <a:spcBef>
                <a:spcPts val="600"/>
              </a:spcBef>
              <a:buFont typeface="Arial" panose="020B0604020202020204" pitchFamily="34" charset="0"/>
              <a:buChar char="•"/>
            </a:pPr>
            <a:r>
              <a:rPr lang="en-GB" sz="2400" dirty="0"/>
              <a:t>It is often used to refer to a politician who uses emotive and prejudicial language to gain popular support</a:t>
            </a:r>
          </a:p>
          <a:p>
            <a:pPr marL="342900" indent="-342900">
              <a:spcBef>
                <a:spcPts val="600"/>
              </a:spcBef>
              <a:buFont typeface="Arial" panose="020B0604020202020204" pitchFamily="34" charset="0"/>
              <a:buChar char="•"/>
            </a:pPr>
            <a:r>
              <a:rPr lang="en-GB" sz="2400" dirty="0"/>
              <a:t>Often they do so for their own interests or simply in order to get elected</a:t>
            </a:r>
          </a:p>
          <a:p>
            <a:pPr marL="342900" indent="-342900">
              <a:spcBef>
                <a:spcPts val="600"/>
              </a:spcBef>
              <a:buFont typeface="Arial" panose="020B0604020202020204" pitchFamily="34" charset="0"/>
              <a:buChar char="•"/>
            </a:pPr>
            <a:r>
              <a:rPr lang="en-GB" sz="2400" dirty="0"/>
              <a:t>As such it is strongly linked with the concept of </a:t>
            </a:r>
            <a:r>
              <a:rPr lang="en-GB" sz="2400" b="1" dirty="0"/>
              <a:t>populism</a:t>
            </a:r>
            <a:endParaRPr lang="en-GB" sz="2400" dirty="0"/>
          </a:p>
        </p:txBody>
      </p:sp>
      <p:sp>
        <p:nvSpPr>
          <p:cNvPr id="4" name="TextBox 3"/>
          <p:cNvSpPr txBox="1"/>
          <p:nvPr/>
        </p:nvSpPr>
        <p:spPr>
          <a:xfrm>
            <a:off x="4572000" y="6309320"/>
            <a:ext cx="3888432" cy="369332"/>
          </a:xfrm>
          <a:prstGeom prst="rect">
            <a:avLst/>
          </a:prstGeom>
          <a:noFill/>
        </p:spPr>
        <p:txBody>
          <a:bodyPr wrap="square" rtlCol="0">
            <a:spAutoFit/>
          </a:bodyPr>
          <a:lstStyle/>
          <a:p>
            <a:r>
              <a:rPr lang="en-GB" dirty="0"/>
              <a:t>(See for example </a:t>
            </a:r>
            <a:r>
              <a:rPr lang="en-GB" dirty="0">
                <a:hlinkClick r:id="rId2"/>
              </a:rPr>
              <a:t>Hahl, O. </a:t>
            </a:r>
            <a:r>
              <a:rPr lang="en-GB" i="1" dirty="0">
                <a:hlinkClick r:id="rId2"/>
              </a:rPr>
              <a:t>et al, </a:t>
            </a:r>
            <a:r>
              <a:rPr lang="en-GB" dirty="0">
                <a:hlinkClick r:id="rId2"/>
              </a:rPr>
              <a:t>2018</a:t>
            </a:r>
            <a:r>
              <a:rPr lang="en-GB" dirty="0"/>
              <a:t>)</a:t>
            </a:r>
          </a:p>
        </p:txBody>
      </p:sp>
      <p:sp>
        <p:nvSpPr>
          <p:cNvPr id="5" name="TextBox 4"/>
          <p:cNvSpPr txBox="1"/>
          <p:nvPr/>
        </p:nvSpPr>
        <p:spPr>
          <a:xfrm>
            <a:off x="2267744" y="5789865"/>
            <a:ext cx="4782487" cy="400110"/>
          </a:xfrm>
          <a:prstGeom prst="rect">
            <a:avLst/>
          </a:prstGeom>
          <a:noFill/>
        </p:spPr>
        <p:txBody>
          <a:bodyPr wrap="square" rtlCol="0">
            <a:spAutoFit/>
          </a:bodyPr>
          <a:lstStyle/>
          <a:p>
            <a:pPr algn="ctr"/>
            <a:r>
              <a:rPr lang="en-GB" sz="2000" i="1" dirty="0"/>
              <a:t>Can you think of any examples?</a:t>
            </a:r>
          </a:p>
        </p:txBody>
      </p:sp>
      <p:pic>
        <p:nvPicPr>
          <p:cNvPr id="7" name="Picture 6"/>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516216" y="5742527"/>
            <a:ext cx="494785" cy="494785"/>
          </a:xfrm>
          <a:prstGeom prst="rect">
            <a:avLst/>
          </a:prstGeom>
        </p:spPr>
      </p:pic>
    </p:spTree>
    <p:extLst>
      <p:ext uri="{BB962C8B-B14F-4D97-AF65-F5344CB8AC3E}">
        <p14:creationId xmlns:p14="http://schemas.microsoft.com/office/powerpoint/2010/main" val="3910047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7"/>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06090"/>
          </a:xfrm>
        </p:spPr>
        <p:txBody>
          <a:bodyPr>
            <a:normAutofit/>
          </a:bodyPr>
          <a:lstStyle/>
          <a:p>
            <a:pPr algn="ctr"/>
            <a:r>
              <a:rPr lang="en-GB" sz="3600" b="1" dirty="0"/>
              <a:t>Populism</a:t>
            </a:r>
          </a:p>
        </p:txBody>
      </p:sp>
      <p:sp>
        <p:nvSpPr>
          <p:cNvPr id="6" name="TextBox 5"/>
          <p:cNvSpPr txBox="1"/>
          <p:nvPr/>
        </p:nvSpPr>
        <p:spPr>
          <a:xfrm>
            <a:off x="179512" y="790170"/>
            <a:ext cx="8784976" cy="3447098"/>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200" dirty="0"/>
              <a:t>In its general, political sense </a:t>
            </a:r>
            <a:r>
              <a:rPr lang="en-GB" sz="2200" b="1" dirty="0"/>
              <a:t>populism </a:t>
            </a:r>
            <a:r>
              <a:rPr lang="en-GB" sz="2200" dirty="0"/>
              <a:t>is applied to a politician or party which supports or claims to support the interests of the mass population</a:t>
            </a:r>
          </a:p>
          <a:p>
            <a:pPr marL="342900" indent="-342900">
              <a:spcBef>
                <a:spcPts val="600"/>
              </a:spcBef>
              <a:buFont typeface="Arial" panose="020B0604020202020204" pitchFamily="34" charset="0"/>
              <a:buChar char="•"/>
            </a:pPr>
            <a:r>
              <a:rPr lang="en-GB" sz="2200" b="1" dirty="0"/>
              <a:t>Populists</a:t>
            </a:r>
            <a:r>
              <a:rPr lang="en-GB" sz="2200" dirty="0"/>
              <a:t> will usually claim to be ‘standing up for the man in the street’ (see Steel, 2018)</a:t>
            </a:r>
          </a:p>
          <a:p>
            <a:pPr marL="342900" indent="-342900">
              <a:spcBef>
                <a:spcPts val="600"/>
              </a:spcBef>
              <a:buFont typeface="Arial" panose="020B0604020202020204" pitchFamily="34" charset="0"/>
              <a:buChar char="•"/>
            </a:pPr>
            <a:r>
              <a:rPr lang="en-GB" sz="2200" dirty="0"/>
              <a:t>They position themselves on the side of the ‘little’ man and woman against elites and outsiders</a:t>
            </a:r>
          </a:p>
          <a:p>
            <a:pPr marL="342900" indent="-342900">
              <a:spcBef>
                <a:spcPts val="600"/>
              </a:spcBef>
              <a:buFont typeface="Arial" panose="020B0604020202020204" pitchFamily="34" charset="0"/>
              <a:buChar char="•"/>
            </a:pPr>
            <a:r>
              <a:rPr lang="en-GB" sz="2200" dirty="0"/>
              <a:t>Politicians of any party may appeal to populist sentiment when it suits them, and denounce such appeals when that suits them.</a:t>
            </a:r>
          </a:p>
          <a:p>
            <a:pPr marL="342900" indent="-342900">
              <a:spcBef>
                <a:spcPts val="600"/>
              </a:spcBef>
              <a:buFont typeface="Arial" panose="020B0604020202020204" pitchFamily="34" charset="0"/>
              <a:buChar char="•"/>
            </a:pPr>
            <a:r>
              <a:rPr lang="en-GB" sz="2200" dirty="0"/>
              <a:t>The ‘enemies’ of populism can vary but they often include;</a:t>
            </a:r>
          </a:p>
        </p:txBody>
      </p:sp>
      <p:sp>
        <p:nvSpPr>
          <p:cNvPr id="4" name="TextBox 3"/>
          <p:cNvSpPr txBox="1"/>
          <p:nvPr/>
        </p:nvSpPr>
        <p:spPr>
          <a:xfrm>
            <a:off x="4572000" y="6309320"/>
            <a:ext cx="3888432" cy="369332"/>
          </a:xfrm>
          <a:prstGeom prst="rect">
            <a:avLst/>
          </a:prstGeom>
          <a:noFill/>
        </p:spPr>
        <p:txBody>
          <a:bodyPr wrap="square" rtlCol="0">
            <a:spAutoFit/>
          </a:bodyPr>
          <a:lstStyle/>
          <a:p>
            <a:r>
              <a:rPr lang="en-GB" dirty="0"/>
              <a:t>(See for example Brown </a:t>
            </a:r>
            <a:r>
              <a:rPr lang="en-GB" i="1" dirty="0"/>
              <a:t>et al</a:t>
            </a:r>
            <a:r>
              <a:rPr lang="en-GB" dirty="0"/>
              <a:t>, 2018))</a:t>
            </a:r>
          </a:p>
        </p:txBody>
      </p:sp>
      <p:sp>
        <p:nvSpPr>
          <p:cNvPr id="3" name="TextBox 2"/>
          <p:cNvSpPr txBox="1"/>
          <p:nvPr/>
        </p:nvSpPr>
        <p:spPr>
          <a:xfrm>
            <a:off x="1691680" y="4437112"/>
            <a:ext cx="2808312" cy="1446550"/>
          </a:xfrm>
          <a:prstGeom prst="rect">
            <a:avLst/>
          </a:prstGeom>
          <a:noFill/>
        </p:spPr>
        <p:txBody>
          <a:bodyPr wrap="square" rtlCol="0">
            <a:spAutoFit/>
          </a:bodyPr>
          <a:lstStyle/>
          <a:p>
            <a:pPr marL="285750" indent="-285750">
              <a:buFont typeface="Arial" panose="020B0604020202020204" pitchFamily="34" charset="0"/>
              <a:buChar char="•"/>
            </a:pPr>
            <a:r>
              <a:rPr lang="en-GB" sz="2200" dirty="0"/>
              <a:t>‘Big’ government</a:t>
            </a:r>
          </a:p>
          <a:p>
            <a:pPr marL="285750" indent="-285750">
              <a:buFont typeface="Arial" panose="020B0604020202020204" pitchFamily="34" charset="0"/>
              <a:buChar char="•"/>
            </a:pPr>
            <a:r>
              <a:rPr lang="en-GB" sz="2200" dirty="0"/>
              <a:t>‘Big’ business</a:t>
            </a:r>
          </a:p>
          <a:p>
            <a:pPr marL="285750" indent="-285750">
              <a:buFont typeface="Arial" panose="020B0604020202020204" pitchFamily="34" charset="0"/>
              <a:buChar char="•"/>
            </a:pPr>
            <a:r>
              <a:rPr lang="en-GB" sz="2200" dirty="0"/>
              <a:t>Trade Unions</a:t>
            </a:r>
          </a:p>
          <a:p>
            <a:pPr marL="285750" indent="-285750">
              <a:buFont typeface="Arial" panose="020B0604020202020204" pitchFamily="34" charset="0"/>
              <a:buChar char="•"/>
            </a:pPr>
            <a:r>
              <a:rPr lang="en-GB" sz="2200" dirty="0"/>
              <a:t>Intellectuals</a:t>
            </a:r>
          </a:p>
        </p:txBody>
      </p:sp>
      <p:sp>
        <p:nvSpPr>
          <p:cNvPr id="8" name="TextBox 7"/>
          <p:cNvSpPr txBox="1"/>
          <p:nvPr/>
        </p:nvSpPr>
        <p:spPr>
          <a:xfrm>
            <a:off x="4860032" y="4437112"/>
            <a:ext cx="3096344" cy="1446550"/>
          </a:xfrm>
          <a:prstGeom prst="rect">
            <a:avLst/>
          </a:prstGeom>
          <a:noFill/>
        </p:spPr>
        <p:txBody>
          <a:bodyPr wrap="square" rtlCol="0">
            <a:spAutoFit/>
          </a:bodyPr>
          <a:lstStyle/>
          <a:p>
            <a:pPr marL="285750" indent="-285750">
              <a:buFont typeface="Arial" panose="020B0604020202020204" pitchFamily="34" charset="0"/>
              <a:buChar char="•"/>
            </a:pPr>
            <a:r>
              <a:rPr lang="en-GB" sz="2200" dirty="0"/>
              <a:t>‘Experts’</a:t>
            </a:r>
          </a:p>
          <a:p>
            <a:pPr marL="285750" indent="-285750">
              <a:buFont typeface="Arial" panose="020B0604020202020204" pitchFamily="34" charset="0"/>
              <a:buChar char="•"/>
            </a:pPr>
            <a:r>
              <a:rPr lang="en-GB" sz="2200" dirty="0"/>
              <a:t>Religious groups</a:t>
            </a:r>
          </a:p>
          <a:p>
            <a:pPr marL="285750" indent="-285750">
              <a:buFont typeface="Arial" panose="020B0604020202020204" pitchFamily="34" charset="0"/>
              <a:buChar char="•"/>
            </a:pPr>
            <a:r>
              <a:rPr lang="en-GB" sz="2200" dirty="0"/>
              <a:t>Racial groups</a:t>
            </a:r>
          </a:p>
          <a:p>
            <a:pPr marL="285750" indent="-285750">
              <a:buFont typeface="Arial" panose="020B0604020202020204" pitchFamily="34" charset="0"/>
              <a:buChar char="•"/>
            </a:pPr>
            <a:r>
              <a:rPr lang="en-GB" sz="2200" dirty="0"/>
              <a:t>Immigrants</a:t>
            </a:r>
          </a:p>
        </p:txBody>
      </p:sp>
    </p:spTree>
    <p:extLst>
      <p:ext uri="{BB962C8B-B14F-4D97-AF65-F5344CB8AC3E}">
        <p14:creationId xmlns:p14="http://schemas.microsoft.com/office/powerpoint/2010/main" val="943372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4" grpId="0"/>
      <p:bldP spid="3" grpId="0" build="p"/>
      <p:bldP spid="8"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06090"/>
          </a:xfrm>
        </p:spPr>
        <p:txBody>
          <a:bodyPr>
            <a:normAutofit/>
          </a:bodyPr>
          <a:lstStyle/>
          <a:p>
            <a:pPr algn="ctr"/>
            <a:r>
              <a:rPr lang="en-GB" sz="3600" b="1" dirty="0"/>
              <a:t>Populism</a:t>
            </a:r>
          </a:p>
        </p:txBody>
      </p:sp>
      <p:sp>
        <p:nvSpPr>
          <p:cNvPr id="6" name="TextBox 5"/>
          <p:cNvSpPr txBox="1"/>
          <p:nvPr/>
        </p:nvSpPr>
        <p:spPr>
          <a:xfrm>
            <a:off x="179512" y="764704"/>
            <a:ext cx="8784976" cy="3631763"/>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000" dirty="0"/>
              <a:t>In our exploration of the complexity and ‘constructed’ nature of these concepts it should be noted that populism can not only have many targets</a:t>
            </a:r>
          </a:p>
          <a:p>
            <a:pPr marL="342900" indent="-342900">
              <a:spcBef>
                <a:spcPts val="600"/>
              </a:spcBef>
              <a:buFont typeface="Arial" panose="020B0604020202020204" pitchFamily="34" charset="0"/>
              <a:buChar char="•"/>
            </a:pPr>
            <a:r>
              <a:rPr lang="en-GB" sz="2000" b="1" dirty="0"/>
              <a:t>Populism</a:t>
            </a:r>
            <a:r>
              <a:rPr lang="en-GB" sz="2000" dirty="0"/>
              <a:t> can be located on the left-wing or right-wing of the political spectrum</a:t>
            </a:r>
          </a:p>
          <a:p>
            <a:pPr marL="342900" indent="-342900">
              <a:spcBef>
                <a:spcPts val="600"/>
              </a:spcBef>
              <a:buFont typeface="Arial" panose="020B0604020202020204" pitchFamily="34" charset="0"/>
              <a:buChar char="•"/>
            </a:pPr>
            <a:r>
              <a:rPr lang="en-GB" sz="2000" b="1" dirty="0"/>
              <a:t>Populists</a:t>
            </a:r>
            <a:r>
              <a:rPr lang="en-GB" sz="2000" dirty="0"/>
              <a:t> can position themselves as authoritarian or libertarian</a:t>
            </a:r>
          </a:p>
          <a:p>
            <a:pPr marL="342900" indent="-342900">
              <a:spcBef>
                <a:spcPts val="600"/>
              </a:spcBef>
              <a:buFont typeface="Arial" panose="020B0604020202020204" pitchFamily="34" charset="0"/>
              <a:buChar char="•"/>
            </a:pPr>
            <a:r>
              <a:rPr lang="en-GB" sz="2000" i="1" dirty="0"/>
              <a:t>Populism can be positioned anywhere on the </a:t>
            </a:r>
            <a:r>
              <a:rPr lang="en-GB" sz="2000" i="1" u="sng" dirty="0"/>
              <a:t>political compass</a:t>
            </a:r>
          </a:p>
          <a:p>
            <a:pPr marL="342900" indent="-342900">
              <a:spcBef>
                <a:spcPts val="600"/>
              </a:spcBef>
              <a:buFont typeface="Arial" panose="020B0604020202020204" pitchFamily="34" charset="0"/>
              <a:buChar char="•"/>
            </a:pPr>
            <a:r>
              <a:rPr lang="en-GB" sz="2000" dirty="0"/>
              <a:t>Examples of populists from history include;</a:t>
            </a:r>
          </a:p>
          <a:p>
            <a:pPr marL="342900" indent="-342900">
              <a:spcBef>
                <a:spcPts val="600"/>
              </a:spcBef>
              <a:buFont typeface="Arial" panose="020B0604020202020204" pitchFamily="34" charset="0"/>
              <a:buChar char="•"/>
            </a:pPr>
            <a:r>
              <a:rPr lang="en-GB" sz="2000" b="1" dirty="0"/>
              <a:t>Napoleon Bonaparte </a:t>
            </a:r>
            <a:r>
              <a:rPr lang="en-GB" sz="2000" dirty="0"/>
              <a:t>(1769-1821) – set himself against both the monarchy (Ancien Regime) and the radical revolutionaries (Jacobins)</a:t>
            </a:r>
          </a:p>
          <a:p>
            <a:pPr marL="342900" indent="-342900">
              <a:spcBef>
                <a:spcPts val="600"/>
              </a:spcBef>
              <a:buFont typeface="Arial" panose="020B0604020202020204" pitchFamily="34" charset="0"/>
              <a:buChar char="•"/>
            </a:pPr>
            <a:r>
              <a:rPr lang="en-GB" sz="2000" dirty="0"/>
              <a:t>He manipulated public opinion through art and pamphlets to show himself as the champion of the people and the saviour of France (Hanley, 2008)</a:t>
            </a:r>
          </a:p>
        </p:txBody>
      </p:sp>
      <p:pic>
        <p:nvPicPr>
          <p:cNvPr id="3" name="Picture 2"/>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31086" y="4533592"/>
            <a:ext cx="3792038" cy="2228807"/>
          </a:xfrm>
          <a:prstGeom prst="rect">
            <a:avLst/>
          </a:prstGeom>
        </p:spPr>
      </p:pic>
      <p:pic>
        <p:nvPicPr>
          <p:cNvPr id="8" name="Picture 7"/>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843808" y="4519971"/>
            <a:ext cx="3097461" cy="2249346"/>
          </a:xfrm>
          <a:prstGeom prst="rect">
            <a:avLst/>
          </a:prstGeom>
        </p:spPr>
      </p:pic>
      <p:pic>
        <p:nvPicPr>
          <p:cNvPr id="9" name="Picture 8"/>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932040" y="4507286"/>
            <a:ext cx="3834011" cy="2268939"/>
          </a:xfrm>
          <a:prstGeom prst="rect">
            <a:avLst/>
          </a:prstGeom>
        </p:spPr>
      </p:pic>
    </p:spTree>
    <p:extLst>
      <p:ext uri="{BB962C8B-B14F-4D97-AF65-F5344CB8AC3E}">
        <p14:creationId xmlns:p14="http://schemas.microsoft.com/office/powerpoint/2010/main" val="1771090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Populism</a:t>
            </a:r>
          </a:p>
        </p:txBody>
      </p:sp>
      <p:sp>
        <p:nvSpPr>
          <p:cNvPr id="6" name="TextBox 5"/>
          <p:cNvSpPr txBox="1"/>
          <p:nvPr/>
        </p:nvSpPr>
        <p:spPr>
          <a:xfrm>
            <a:off x="179512" y="1412776"/>
            <a:ext cx="8928992" cy="3801041"/>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Examples of populists from history include;</a:t>
            </a:r>
            <a:endParaRPr lang="en-GB" sz="2400" b="1" dirty="0"/>
          </a:p>
          <a:p>
            <a:pPr marL="342900" indent="-342900">
              <a:spcBef>
                <a:spcPts val="600"/>
              </a:spcBef>
              <a:buFont typeface="Arial" panose="020B0604020202020204" pitchFamily="34" charset="0"/>
              <a:buChar char="•"/>
            </a:pPr>
            <a:r>
              <a:rPr lang="en-GB" sz="2400" b="1" dirty="0"/>
              <a:t>Juan Peron </a:t>
            </a:r>
            <a:r>
              <a:rPr lang="en-GB" sz="2400" dirty="0"/>
              <a:t>(1895–1974) – an Argentinian, authoritarian populist who was originally inspired by European </a:t>
            </a:r>
            <a:r>
              <a:rPr lang="en-GB" sz="2400" b="1" dirty="0"/>
              <a:t>Fascism </a:t>
            </a:r>
            <a:r>
              <a:rPr lang="en-GB" sz="2400" dirty="0"/>
              <a:t>(Goldstein, 2018)</a:t>
            </a:r>
          </a:p>
          <a:p>
            <a:pPr marL="342900" indent="-342900">
              <a:spcBef>
                <a:spcPts val="600"/>
              </a:spcBef>
              <a:buFont typeface="Arial" panose="020B0604020202020204" pitchFamily="34" charset="0"/>
              <a:buChar char="•"/>
            </a:pPr>
            <a:r>
              <a:rPr lang="en-GB" sz="2400" dirty="0"/>
              <a:t>Mobilised Trade Union support to gain power</a:t>
            </a:r>
          </a:p>
          <a:p>
            <a:pPr marL="342900" indent="-342900">
              <a:spcBef>
                <a:spcPts val="600"/>
              </a:spcBef>
              <a:buFont typeface="Arial" panose="020B0604020202020204" pitchFamily="34" charset="0"/>
              <a:buChar char="•"/>
            </a:pPr>
            <a:r>
              <a:rPr lang="en-GB" sz="2400" dirty="0"/>
              <a:t>Policies included the enfranchisement of women, </a:t>
            </a:r>
          </a:p>
          <a:p>
            <a:pPr marL="342900" indent="-342900">
              <a:spcBef>
                <a:spcPts val="600"/>
              </a:spcBef>
              <a:buFont typeface="Arial" panose="020B0604020202020204" pitchFamily="34" charset="0"/>
              <a:buChar char="•"/>
            </a:pPr>
            <a:r>
              <a:rPr lang="en-GB" sz="2400" b="1" dirty="0"/>
              <a:t>Protectionist</a:t>
            </a:r>
            <a:r>
              <a:rPr lang="en-GB" sz="2400" dirty="0"/>
              <a:t> trade and economic policies to protect Argentinian businesses</a:t>
            </a:r>
          </a:p>
          <a:p>
            <a:pPr marL="342900" indent="-342900">
              <a:spcBef>
                <a:spcPts val="600"/>
              </a:spcBef>
              <a:buFont typeface="Arial" panose="020B0604020202020204" pitchFamily="34" charset="0"/>
              <a:buChar char="•"/>
            </a:pPr>
            <a:r>
              <a:rPr lang="en-GB" sz="2400" dirty="0"/>
              <a:t>State intervention and nationalisation to support and develop industry (for example he nationalised the railways in the 1940’s)</a:t>
            </a:r>
          </a:p>
        </p:txBody>
      </p:sp>
    </p:spTree>
    <p:extLst>
      <p:ext uri="{BB962C8B-B14F-4D97-AF65-F5344CB8AC3E}">
        <p14:creationId xmlns:p14="http://schemas.microsoft.com/office/powerpoint/2010/main" val="336820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Populism</a:t>
            </a:r>
          </a:p>
        </p:txBody>
      </p:sp>
      <p:sp>
        <p:nvSpPr>
          <p:cNvPr id="6" name="TextBox 5"/>
          <p:cNvSpPr txBox="1"/>
          <p:nvPr/>
        </p:nvSpPr>
        <p:spPr>
          <a:xfrm>
            <a:off x="179512" y="1132183"/>
            <a:ext cx="8784976" cy="4385816"/>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Examples of populists from history include;</a:t>
            </a:r>
            <a:endParaRPr lang="en-GB" sz="2400" b="1" dirty="0"/>
          </a:p>
          <a:p>
            <a:pPr marL="342900" indent="-342900">
              <a:spcBef>
                <a:spcPts val="600"/>
              </a:spcBef>
              <a:buFont typeface="Arial" panose="020B0604020202020204" pitchFamily="34" charset="0"/>
              <a:buChar char="•"/>
            </a:pPr>
            <a:r>
              <a:rPr lang="en-GB" sz="2400" b="1" dirty="0"/>
              <a:t>Fidel Castro </a:t>
            </a:r>
            <a:r>
              <a:rPr lang="en-GB" sz="2400" dirty="0"/>
              <a:t>(1926-2016) – a left-wing, Cuban revolutionary who gained wide-spread popular support for the overthrow of the Batista Govt. in the 1950s </a:t>
            </a:r>
          </a:p>
          <a:p>
            <a:pPr marL="342900" indent="-342900">
              <a:spcBef>
                <a:spcPts val="600"/>
              </a:spcBef>
              <a:buFont typeface="Arial" panose="020B0604020202020204" pitchFamily="34" charset="0"/>
              <a:buChar char="•"/>
            </a:pPr>
            <a:r>
              <a:rPr lang="en-GB" sz="2400" dirty="0"/>
              <a:t>Although his regime later became more </a:t>
            </a:r>
            <a:r>
              <a:rPr lang="en-GB" sz="2400" b="1" dirty="0"/>
              <a:t>communist</a:t>
            </a:r>
            <a:r>
              <a:rPr lang="en-GB" sz="2400" dirty="0"/>
              <a:t> and authoritarian his initial mass appeal was due to his attacks on government corruption, U.S domination of the economy and a ‘vague opposition to capitalism’ (</a:t>
            </a:r>
            <a:r>
              <a:rPr lang="en-GB" sz="2400" dirty="0" err="1"/>
              <a:t>Mazucco</a:t>
            </a:r>
            <a:r>
              <a:rPr lang="en-GB" sz="2400" dirty="0"/>
              <a:t>, No Date)</a:t>
            </a:r>
          </a:p>
          <a:p>
            <a:pPr marL="342900" indent="-342900">
              <a:spcBef>
                <a:spcPts val="600"/>
              </a:spcBef>
              <a:buFont typeface="Arial" panose="020B0604020202020204" pitchFamily="34" charset="0"/>
              <a:buChar char="•"/>
            </a:pPr>
            <a:r>
              <a:rPr lang="en-GB" sz="2400" dirty="0"/>
              <a:t>He also emphasised that Cuba had become a ‘tropical playground’ for rich Americans whilst Cubans were living in poverty (</a:t>
            </a:r>
            <a:r>
              <a:rPr lang="en-GB" sz="2400" dirty="0" err="1"/>
              <a:t>Moruzzi</a:t>
            </a:r>
            <a:r>
              <a:rPr lang="en-GB" sz="2400" dirty="0"/>
              <a:t>, 2008)</a:t>
            </a:r>
          </a:p>
        </p:txBody>
      </p:sp>
      <p:sp>
        <p:nvSpPr>
          <p:cNvPr id="7" name="TextBox 6"/>
          <p:cNvSpPr txBox="1"/>
          <p:nvPr/>
        </p:nvSpPr>
        <p:spPr>
          <a:xfrm>
            <a:off x="2411760" y="5877272"/>
            <a:ext cx="4782487" cy="400110"/>
          </a:xfrm>
          <a:prstGeom prst="rect">
            <a:avLst/>
          </a:prstGeom>
          <a:noFill/>
        </p:spPr>
        <p:txBody>
          <a:bodyPr wrap="square" rtlCol="0">
            <a:spAutoFit/>
          </a:bodyPr>
          <a:lstStyle/>
          <a:p>
            <a:pPr algn="ctr"/>
            <a:r>
              <a:rPr lang="en-GB" sz="2000" i="1" dirty="0"/>
              <a:t>Can you think of any examples?</a:t>
            </a:r>
          </a:p>
        </p:txBody>
      </p:sp>
      <p:pic>
        <p:nvPicPr>
          <p:cNvPr id="10" name="Picture 9"/>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660232" y="5829934"/>
            <a:ext cx="494785" cy="494785"/>
          </a:xfrm>
          <a:prstGeom prst="rect">
            <a:avLst/>
          </a:prstGeom>
        </p:spPr>
      </p:pic>
    </p:spTree>
    <p:extLst>
      <p:ext uri="{BB962C8B-B14F-4D97-AF65-F5344CB8AC3E}">
        <p14:creationId xmlns:p14="http://schemas.microsoft.com/office/powerpoint/2010/main" val="1398325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06090"/>
          </a:xfrm>
        </p:spPr>
        <p:txBody>
          <a:bodyPr>
            <a:normAutofit/>
          </a:bodyPr>
          <a:lstStyle/>
          <a:p>
            <a:pPr algn="ctr"/>
            <a:r>
              <a:rPr lang="en-GB" sz="3600" b="1" dirty="0"/>
              <a:t>Populism</a:t>
            </a:r>
          </a:p>
        </p:txBody>
      </p:sp>
      <p:sp>
        <p:nvSpPr>
          <p:cNvPr id="6" name="TextBox 5"/>
          <p:cNvSpPr txBox="1"/>
          <p:nvPr/>
        </p:nvSpPr>
        <p:spPr>
          <a:xfrm>
            <a:off x="107504" y="908720"/>
            <a:ext cx="8784976" cy="4801314"/>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200" dirty="0"/>
              <a:t>So, we have seen that ‘populism’ can take many, varied and often oppositional forms</a:t>
            </a:r>
          </a:p>
          <a:p>
            <a:pPr marL="342900" indent="-342900">
              <a:spcBef>
                <a:spcPts val="600"/>
              </a:spcBef>
              <a:buFont typeface="Arial" panose="020B0604020202020204" pitchFamily="34" charset="0"/>
              <a:buChar char="•"/>
            </a:pPr>
            <a:r>
              <a:rPr lang="en-GB" sz="2200" dirty="0"/>
              <a:t>This diversity has lead theorists such as Rogers Brubaker, Professor of Sociology at UCLA, to ask, rhetorically, whether there is such a thing as ‘populism’</a:t>
            </a:r>
          </a:p>
          <a:p>
            <a:pPr marL="342900" indent="-342900">
              <a:spcBef>
                <a:spcPts val="600"/>
              </a:spcBef>
              <a:buFont typeface="Arial" panose="020B0604020202020204" pitchFamily="34" charset="0"/>
              <a:buChar char="•"/>
            </a:pPr>
            <a:r>
              <a:rPr lang="en-GB" sz="2200" dirty="0"/>
              <a:t>Brubaker, goes on to argue that a cotemporary phenomena of populism can indeed be detected and that it has two discernible features;</a:t>
            </a:r>
          </a:p>
          <a:p>
            <a:pPr marL="342900" indent="-342900">
              <a:spcBef>
                <a:spcPts val="600"/>
              </a:spcBef>
              <a:buFont typeface="Arial" panose="020B0604020202020204" pitchFamily="34" charset="0"/>
              <a:buChar char="•"/>
            </a:pPr>
            <a:r>
              <a:rPr lang="en-GB" sz="2200" dirty="0"/>
              <a:t>Firstly he finds that, regardless of the political focus (i.e. right wing, left wing, authoritarian, libertarian etc.) </a:t>
            </a:r>
            <a:r>
              <a:rPr lang="en-GB" sz="2200" b="1" dirty="0"/>
              <a:t>populism </a:t>
            </a:r>
            <a:r>
              <a:rPr lang="en-GB" sz="2200" dirty="0"/>
              <a:t>can be identified by its “discursive and stylistic repertoire” (</a:t>
            </a:r>
            <a:r>
              <a:rPr lang="en-GB" sz="2200" dirty="0">
                <a:hlinkClick r:id="rId2"/>
              </a:rPr>
              <a:t>Brubaker, 2017</a:t>
            </a:r>
            <a:r>
              <a:rPr lang="en-GB" sz="2200" dirty="0"/>
              <a:t>)</a:t>
            </a:r>
          </a:p>
          <a:p>
            <a:pPr marL="342900" indent="-342900">
              <a:spcBef>
                <a:spcPts val="600"/>
              </a:spcBef>
              <a:buFont typeface="Arial" panose="020B0604020202020204" pitchFamily="34" charset="0"/>
              <a:buChar char="•"/>
            </a:pPr>
            <a:r>
              <a:rPr lang="en-GB" sz="2200" dirty="0"/>
              <a:t>That is to say a number of common elements which, “while […] more or less standardized, and in some ways even scripted, […] leave room for improvisation and elaboration” (Brubaker, 2017)</a:t>
            </a:r>
          </a:p>
        </p:txBody>
      </p:sp>
    </p:spTree>
    <p:extLst>
      <p:ext uri="{BB962C8B-B14F-4D97-AF65-F5344CB8AC3E}">
        <p14:creationId xmlns:p14="http://schemas.microsoft.com/office/powerpoint/2010/main" val="3029975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06090"/>
          </a:xfrm>
        </p:spPr>
        <p:txBody>
          <a:bodyPr>
            <a:normAutofit/>
          </a:bodyPr>
          <a:lstStyle/>
          <a:p>
            <a:pPr algn="ctr"/>
            <a:r>
              <a:rPr lang="en-GB" sz="3600" b="1" dirty="0"/>
              <a:t>Populism</a:t>
            </a:r>
          </a:p>
        </p:txBody>
      </p:sp>
      <p:sp>
        <p:nvSpPr>
          <p:cNvPr id="6" name="TextBox 5"/>
          <p:cNvSpPr txBox="1"/>
          <p:nvPr/>
        </p:nvSpPr>
        <p:spPr>
          <a:xfrm>
            <a:off x="179512" y="980728"/>
            <a:ext cx="8784976" cy="2323713"/>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800" dirty="0"/>
              <a:t>He continues “they must be filled out with particular content and adapted to local circumstances when they are used’ Brubaker, 2017)</a:t>
            </a:r>
          </a:p>
          <a:p>
            <a:pPr marL="342900" indent="-342900">
              <a:spcBef>
                <a:spcPts val="600"/>
              </a:spcBef>
              <a:buFont typeface="Arial" panose="020B0604020202020204" pitchFamily="34" charset="0"/>
              <a:buChar char="•"/>
            </a:pPr>
            <a:r>
              <a:rPr lang="en-GB" sz="2800" dirty="0"/>
              <a:t>Thus the populist politician can take ‘off the peg’ tropes and then tailor them to their own political needs</a:t>
            </a:r>
          </a:p>
        </p:txBody>
      </p:sp>
      <p:sp>
        <p:nvSpPr>
          <p:cNvPr id="5" name="TextBox 4"/>
          <p:cNvSpPr txBox="1"/>
          <p:nvPr/>
        </p:nvSpPr>
        <p:spPr>
          <a:xfrm>
            <a:off x="1259632" y="3717032"/>
            <a:ext cx="5214535" cy="400110"/>
          </a:xfrm>
          <a:prstGeom prst="rect">
            <a:avLst/>
          </a:prstGeom>
          <a:noFill/>
        </p:spPr>
        <p:txBody>
          <a:bodyPr wrap="square" rtlCol="0">
            <a:spAutoFit/>
          </a:bodyPr>
          <a:lstStyle/>
          <a:p>
            <a:pPr algn="ctr"/>
            <a:r>
              <a:rPr lang="en-GB" sz="2000" i="1" dirty="0"/>
              <a:t>Can you think of any examples of these tropes?</a:t>
            </a:r>
          </a:p>
        </p:txBody>
      </p:sp>
      <p:pic>
        <p:nvPicPr>
          <p:cNvPr id="7" name="Picture 6"/>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444208" y="3669694"/>
            <a:ext cx="494785" cy="494785"/>
          </a:xfrm>
          <a:prstGeom prst="rect">
            <a:avLst/>
          </a:prstGeom>
        </p:spPr>
      </p:pic>
      <p:sp>
        <p:nvSpPr>
          <p:cNvPr id="3" name="TextBox 2"/>
          <p:cNvSpPr txBox="1"/>
          <p:nvPr/>
        </p:nvSpPr>
        <p:spPr>
          <a:xfrm>
            <a:off x="755576" y="4365104"/>
            <a:ext cx="8136904" cy="1661993"/>
          </a:xfrm>
          <a:prstGeom prst="rect">
            <a:avLst/>
          </a:prstGeom>
          <a:noFill/>
        </p:spPr>
        <p:txBody>
          <a:bodyPr wrap="square" rtlCol="0">
            <a:spAutoFit/>
          </a:bodyPr>
          <a:lstStyle/>
          <a:p>
            <a:pPr>
              <a:spcBef>
                <a:spcPts val="600"/>
              </a:spcBef>
              <a:spcAft>
                <a:spcPts val="600"/>
              </a:spcAft>
            </a:pPr>
            <a:r>
              <a:rPr lang="en-GB" i="1" dirty="0"/>
              <a:t>“ hard working families”</a:t>
            </a:r>
          </a:p>
          <a:p>
            <a:pPr>
              <a:spcBef>
                <a:spcPts val="600"/>
              </a:spcBef>
              <a:spcAft>
                <a:spcPts val="600"/>
              </a:spcAft>
            </a:pPr>
            <a:r>
              <a:rPr lang="en-GB" i="1" dirty="0"/>
              <a:t>“education, education, education.“</a:t>
            </a:r>
          </a:p>
          <a:p>
            <a:pPr>
              <a:spcBef>
                <a:spcPts val="600"/>
              </a:spcBef>
              <a:spcAft>
                <a:spcPts val="600"/>
              </a:spcAft>
            </a:pPr>
            <a:r>
              <a:rPr lang="en-GB" i="1" dirty="0"/>
              <a:t>“middle England”</a:t>
            </a:r>
          </a:p>
          <a:p>
            <a:pPr algn="r">
              <a:spcBef>
                <a:spcPts val="600"/>
              </a:spcBef>
              <a:spcAft>
                <a:spcPts val="600"/>
              </a:spcAft>
            </a:pPr>
            <a:r>
              <a:rPr lang="en-GB" dirty="0"/>
              <a:t>(See for example </a:t>
            </a:r>
            <a:r>
              <a:rPr lang="en-GB" dirty="0" err="1"/>
              <a:t>LaMagdeleine</a:t>
            </a:r>
            <a:r>
              <a:rPr lang="en-GB" dirty="0"/>
              <a:t>, 2016 and </a:t>
            </a:r>
            <a:r>
              <a:rPr lang="en-GB" dirty="0" err="1"/>
              <a:t>Tambakaki</a:t>
            </a:r>
            <a:r>
              <a:rPr lang="en-GB" dirty="0"/>
              <a:t>, P., 2019)</a:t>
            </a:r>
          </a:p>
        </p:txBody>
      </p:sp>
    </p:spTree>
    <p:extLst>
      <p:ext uri="{BB962C8B-B14F-4D97-AF65-F5344CB8AC3E}">
        <p14:creationId xmlns:p14="http://schemas.microsoft.com/office/powerpoint/2010/main" val="229858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5"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Populism</a:t>
            </a:r>
          </a:p>
        </p:txBody>
      </p:sp>
      <p:sp>
        <p:nvSpPr>
          <p:cNvPr id="6" name="TextBox 5"/>
          <p:cNvSpPr txBox="1"/>
          <p:nvPr/>
        </p:nvSpPr>
        <p:spPr>
          <a:xfrm>
            <a:off x="251520" y="750714"/>
            <a:ext cx="8784976" cy="5324535"/>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000" dirty="0"/>
              <a:t>Brubaker acknowledges that his argument is preceded by that of Robert S. Jansen, a sociologist at the University of Michigan</a:t>
            </a:r>
          </a:p>
          <a:p>
            <a:pPr marL="342900" indent="-342900">
              <a:spcBef>
                <a:spcPts val="600"/>
              </a:spcBef>
              <a:buFont typeface="Arial" panose="020B0604020202020204" pitchFamily="34" charset="0"/>
              <a:buChar char="•"/>
            </a:pPr>
            <a:r>
              <a:rPr lang="en-GB" sz="2000" dirty="0"/>
              <a:t>Jansen, in his essay, ‘Populist Mobilization: A New Theoretical Approach to Populism’, argues that the sociology of politics can no longer ignore modern populism</a:t>
            </a:r>
          </a:p>
          <a:p>
            <a:pPr marL="342900" indent="-342900">
              <a:spcBef>
                <a:spcPts val="600"/>
              </a:spcBef>
              <a:buFont typeface="Arial" panose="020B0604020202020204" pitchFamily="34" charset="0"/>
              <a:buChar char="•"/>
            </a:pPr>
            <a:r>
              <a:rPr lang="en-GB" sz="2000" dirty="0"/>
              <a:t>He argues that in the past it was purposefully overlooked precisely because it was amorphous and “plagued by conceptual confusion and disagreement” (Jansen, 2011 p.75)</a:t>
            </a:r>
          </a:p>
          <a:p>
            <a:pPr marL="342900" indent="-342900">
              <a:spcBef>
                <a:spcPts val="600"/>
              </a:spcBef>
              <a:buFont typeface="Arial" panose="020B0604020202020204" pitchFamily="34" charset="0"/>
              <a:buChar char="•"/>
            </a:pPr>
            <a:r>
              <a:rPr lang="en-GB" sz="2000" dirty="0"/>
              <a:t>Focusing primarily on Latin America, he argues that the increase in what he calls “populist mobilisation” is a dangerous development in which politicians such as Peru’s Alberto Fujimori, Venezuela’s Hugo Chavez and Bolivia’s </a:t>
            </a:r>
            <a:r>
              <a:rPr lang="en-GB" sz="2000" dirty="0" err="1"/>
              <a:t>Evo</a:t>
            </a:r>
            <a:r>
              <a:rPr lang="en-GB" sz="2000" dirty="0"/>
              <a:t> Morales are “mobilising marginalised sectors” by “articulating an anti-elite, nationalist rhetoric” (Jansen, 2011 p.82)</a:t>
            </a:r>
          </a:p>
          <a:p>
            <a:pPr marL="342900" indent="-342900">
              <a:spcBef>
                <a:spcPts val="600"/>
              </a:spcBef>
              <a:buFont typeface="Arial" panose="020B0604020202020204" pitchFamily="34" charset="0"/>
              <a:buChar char="•"/>
            </a:pPr>
            <a:r>
              <a:rPr lang="en-GB" sz="2000" dirty="0"/>
              <a:t>In this way, regardless of the political aims of the populist politician, populism should be seen as a “mode of political practice” (Jansen, 2011 p.81) in which groups are scapegoated and the </a:t>
            </a:r>
            <a:r>
              <a:rPr lang="en-GB" sz="2000" b="1" dirty="0"/>
              <a:t>rule of law</a:t>
            </a:r>
            <a:r>
              <a:rPr lang="en-GB" sz="2000" dirty="0"/>
              <a:t> can be ignored</a:t>
            </a:r>
          </a:p>
        </p:txBody>
      </p:sp>
    </p:spTree>
    <p:extLst>
      <p:ext uri="{BB962C8B-B14F-4D97-AF65-F5344CB8AC3E}">
        <p14:creationId xmlns:p14="http://schemas.microsoft.com/office/powerpoint/2010/main" val="4135005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Populism</a:t>
            </a:r>
          </a:p>
        </p:txBody>
      </p:sp>
      <p:sp>
        <p:nvSpPr>
          <p:cNvPr id="6" name="TextBox 5"/>
          <p:cNvSpPr txBox="1"/>
          <p:nvPr/>
        </p:nvSpPr>
        <p:spPr>
          <a:xfrm>
            <a:off x="251520" y="750714"/>
            <a:ext cx="8784976" cy="2092881"/>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000" dirty="0"/>
              <a:t>It is interesting to note that this 21</a:t>
            </a:r>
            <a:r>
              <a:rPr lang="en-GB" sz="2000" baseline="30000" dirty="0"/>
              <a:t>st</a:t>
            </a:r>
            <a:r>
              <a:rPr lang="en-GB" sz="2000" dirty="0"/>
              <a:t> century concern with the rise of what has been called ‘neo-populism’ mirrors the concerns of Plato and Aristotle </a:t>
            </a:r>
          </a:p>
          <a:p>
            <a:pPr marL="342900" indent="-342900">
              <a:spcBef>
                <a:spcPts val="600"/>
              </a:spcBef>
              <a:buFont typeface="Arial" panose="020B0604020202020204" pitchFamily="34" charset="0"/>
              <a:buChar char="•"/>
            </a:pPr>
            <a:r>
              <a:rPr lang="en-GB" sz="2000" dirty="0"/>
              <a:t>As we saw earlier, they too were concerned with the power of the demagogue and the appeal to mass democracy</a:t>
            </a:r>
          </a:p>
          <a:p>
            <a:pPr marL="342900" indent="-342900">
              <a:spcBef>
                <a:spcPts val="600"/>
              </a:spcBef>
              <a:buFont typeface="Arial" panose="020B0604020202020204" pitchFamily="34" charset="0"/>
              <a:buChar char="•"/>
            </a:pPr>
            <a:r>
              <a:rPr lang="en-GB" sz="2000" dirty="0"/>
              <a:t>Concern regarding the rise of populism has also been expressed by the current Pope, Francis</a:t>
            </a:r>
          </a:p>
        </p:txBody>
      </p:sp>
      <p:pic>
        <p:nvPicPr>
          <p:cNvPr id="3" name="Picture 2">
            <a:hlinkClick r:id="rId2"/>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267744" y="2780928"/>
            <a:ext cx="854825" cy="854825"/>
          </a:xfrm>
          <a:prstGeom prst="rect">
            <a:avLst/>
          </a:prstGeom>
        </p:spPr>
      </p:pic>
      <p:sp>
        <p:nvSpPr>
          <p:cNvPr id="4" name="TextBox 3"/>
          <p:cNvSpPr txBox="1"/>
          <p:nvPr/>
        </p:nvSpPr>
        <p:spPr>
          <a:xfrm>
            <a:off x="3275856" y="2996952"/>
            <a:ext cx="3672408" cy="369332"/>
          </a:xfrm>
          <a:prstGeom prst="rect">
            <a:avLst/>
          </a:prstGeom>
          <a:noFill/>
        </p:spPr>
        <p:txBody>
          <a:bodyPr wrap="square" rtlCol="0">
            <a:spAutoFit/>
          </a:bodyPr>
          <a:lstStyle/>
          <a:p>
            <a:r>
              <a:rPr lang="en-GB" dirty="0"/>
              <a:t>1. BBC News (2017) </a:t>
            </a:r>
          </a:p>
        </p:txBody>
      </p:sp>
      <p:sp>
        <p:nvSpPr>
          <p:cNvPr id="7" name="TextBox 6"/>
          <p:cNvSpPr txBox="1"/>
          <p:nvPr/>
        </p:nvSpPr>
        <p:spPr>
          <a:xfrm>
            <a:off x="259819" y="3717032"/>
            <a:ext cx="8784976" cy="2092881"/>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000" dirty="0"/>
              <a:t>The Pope has warned that one of the tropes that can be used by populists is religion</a:t>
            </a:r>
          </a:p>
          <a:p>
            <a:pPr marL="342900" indent="-342900">
              <a:spcBef>
                <a:spcPts val="600"/>
              </a:spcBef>
              <a:buFont typeface="Arial" panose="020B0604020202020204" pitchFamily="34" charset="0"/>
              <a:buChar char="•"/>
            </a:pPr>
            <a:r>
              <a:rPr lang="en-GB" sz="2000" dirty="0"/>
              <a:t>He has criticised the use of Catholicism by nationalist populist politicians such as Matteo </a:t>
            </a:r>
            <a:r>
              <a:rPr lang="en-GB" sz="2000" dirty="0" err="1"/>
              <a:t>Salvini</a:t>
            </a:r>
            <a:r>
              <a:rPr lang="en-GB" sz="2000" dirty="0"/>
              <a:t> who have appealed to traditional Catholic values </a:t>
            </a:r>
          </a:p>
          <a:p>
            <a:pPr marL="342900" indent="-342900">
              <a:spcBef>
                <a:spcPts val="600"/>
              </a:spcBef>
              <a:buFont typeface="Arial" panose="020B0604020202020204" pitchFamily="34" charset="0"/>
              <a:buChar char="•"/>
            </a:pPr>
            <a:r>
              <a:rPr lang="en-GB" sz="2000" dirty="0"/>
              <a:t>and by Latin American left wing populists who have adopted </a:t>
            </a:r>
            <a:r>
              <a:rPr lang="en-GB" sz="2000" dirty="0">
                <a:hlinkClick r:id="rId4"/>
              </a:rPr>
              <a:t>liberation theology </a:t>
            </a:r>
            <a:r>
              <a:rPr lang="en-GB" sz="2000" dirty="0"/>
              <a:t>to their cause</a:t>
            </a:r>
          </a:p>
        </p:txBody>
      </p:sp>
      <p:sp>
        <p:nvSpPr>
          <p:cNvPr id="5" name="TextBox 4"/>
          <p:cNvSpPr txBox="1"/>
          <p:nvPr/>
        </p:nvSpPr>
        <p:spPr>
          <a:xfrm>
            <a:off x="5220072" y="6237312"/>
            <a:ext cx="3528392" cy="369332"/>
          </a:xfrm>
          <a:prstGeom prst="rect">
            <a:avLst/>
          </a:prstGeom>
          <a:noFill/>
        </p:spPr>
        <p:txBody>
          <a:bodyPr wrap="square" rtlCol="0">
            <a:spAutoFit/>
          </a:bodyPr>
          <a:lstStyle/>
          <a:p>
            <a:r>
              <a:rPr lang="en-GB" dirty="0"/>
              <a:t>(See for example McCormick, 2020) </a:t>
            </a:r>
          </a:p>
        </p:txBody>
      </p:sp>
    </p:spTree>
    <p:extLst>
      <p:ext uri="{BB962C8B-B14F-4D97-AF65-F5344CB8AC3E}">
        <p14:creationId xmlns:p14="http://schemas.microsoft.com/office/powerpoint/2010/main" val="2906942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4" grpId="0"/>
      <p:bldP spid="7" grpId="0" build="p"/>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Property</a:t>
            </a:r>
          </a:p>
        </p:txBody>
      </p:sp>
      <p:sp>
        <p:nvSpPr>
          <p:cNvPr id="6" name="TextBox 5"/>
          <p:cNvSpPr txBox="1"/>
          <p:nvPr/>
        </p:nvSpPr>
        <p:spPr>
          <a:xfrm>
            <a:off x="179512" y="1052736"/>
            <a:ext cx="8784976" cy="4170372"/>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The anarchist Pierre-Joseph </a:t>
            </a:r>
            <a:r>
              <a:rPr lang="en-GB" sz="2400" dirty="0" err="1"/>
              <a:t>Proudon</a:t>
            </a:r>
            <a:r>
              <a:rPr lang="en-GB" sz="2400" dirty="0"/>
              <a:t> (1840) asked the question </a:t>
            </a:r>
            <a:r>
              <a:rPr lang="en-GB" sz="2400" i="1" dirty="0"/>
              <a:t>What is Property?</a:t>
            </a:r>
            <a:r>
              <a:rPr lang="en-GB" sz="2400" dirty="0"/>
              <a:t> in his book of that name.</a:t>
            </a:r>
            <a:endParaRPr lang="en-GB" sz="2400" i="1" dirty="0"/>
          </a:p>
          <a:p>
            <a:pPr marL="342900" indent="-342900">
              <a:spcBef>
                <a:spcPts val="600"/>
              </a:spcBef>
              <a:buFont typeface="Arial" panose="020B0604020202020204" pitchFamily="34" charset="0"/>
              <a:buChar char="•"/>
            </a:pPr>
            <a:r>
              <a:rPr lang="en-GB" sz="2400" dirty="0"/>
              <a:t>For him the answer was simple. “Property is theft” (</a:t>
            </a:r>
            <a:r>
              <a:rPr lang="en-GB" sz="2400" dirty="0" err="1"/>
              <a:t>Proudon</a:t>
            </a:r>
            <a:r>
              <a:rPr lang="en-GB" sz="2400" dirty="0"/>
              <a:t>, 1840)</a:t>
            </a:r>
          </a:p>
          <a:p>
            <a:pPr marL="342900" indent="-342900">
              <a:spcBef>
                <a:spcPts val="600"/>
              </a:spcBef>
              <a:buFont typeface="Arial" panose="020B0604020202020204" pitchFamily="34" charset="0"/>
              <a:buChar char="•"/>
            </a:pPr>
            <a:r>
              <a:rPr lang="en-GB" sz="2400" dirty="0"/>
              <a:t>Property is an Important, and complex, concept as it is central to many of the political perspectives that we will look at I the next Theme as well as economic and legal systems</a:t>
            </a:r>
          </a:p>
          <a:p>
            <a:pPr marL="342900" indent="-342900">
              <a:spcBef>
                <a:spcPts val="600"/>
              </a:spcBef>
              <a:buFont typeface="Arial" panose="020B0604020202020204" pitchFamily="34" charset="0"/>
              <a:buChar char="•"/>
            </a:pPr>
            <a:r>
              <a:rPr lang="en-GB" sz="2400" dirty="0"/>
              <a:t>Brown </a:t>
            </a:r>
            <a:r>
              <a:rPr lang="en-GB" sz="2400" i="1" dirty="0"/>
              <a:t>et al </a:t>
            </a:r>
            <a:r>
              <a:rPr lang="en-GB" sz="2400" dirty="0"/>
              <a:t>(2018)  give two definitions of property;</a:t>
            </a:r>
          </a:p>
          <a:p>
            <a:pPr marL="342900" indent="-342900">
              <a:spcBef>
                <a:spcPts val="600"/>
              </a:spcBef>
              <a:buFont typeface="Arial" panose="020B0604020202020204" pitchFamily="34" charset="0"/>
              <a:buChar char="•"/>
            </a:pPr>
            <a:r>
              <a:rPr lang="en-GB" sz="2400" dirty="0"/>
              <a:t>1) A legal relation between a ‘person’ and a ‘thing’; </a:t>
            </a:r>
          </a:p>
          <a:p>
            <a:pPr marL="342900" indent="-342900">
              <a:spcBef>
                <a:spcPts val="600"/>
              </a:spcBef>
              <a:buFont typeface="Arial" panose="020B0604020202020204" pitchFamily="34" charset="0"/>
              <a:buChar char="•"/>
            </a:pPr>
            <a:r>
              <a:rPr lang="en-GB" sz="2400" dirty="0"/>
              <a:t>2) the object of a legal relation with a ‘person’.</a:t>
            </a:r>
          </a:p>
        </p:txBody>
      </p:sp>
    </p:spTree>
    <p:extLst>
      <p:ext uri="{BB962C8B-B14F-4D97-AF65-F5344CB8AC3E}">
        <p14:creationId xmlns:p14="http://schemas.microsoft.com/office/powerpoint/2010/main" val="4165260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Property</a:t>
            </a:r>
          </a:p>
        </p:txBody>
      </p:sp>
      <p:sp>
        <p:nvSpPr>
          <p:cNvPr id="3" name="TextBox 2"/>
          <p:cNvSpPr txBox="1"/>
          <p:nvPr/>
        </p:nvSpPr>
        <p:spPr>
          <a:xfrm>
            <a:off x="395536" y="757632"/>
            <a:ext cx="8352928" cy="523220"/>
          </a:xfrm>
          <a:prstGeom prst="rect">
            <a:avLst/>
          </a:prstGeom>
          <a:noFill/>
        </p:spPr>
        <p:txBody>
          <a:bodyPr wrap="square" rtlCol="0">
            <a:spAutoFit/>
          </a:bodyPr>
          <a:lstStyle/>
          <a:p>
            <a:pPr algn="ctr"/>
            <a:r>
              <a:rPr lang="en-GB" sz="2800" b="1" dirty="0"/>
              <a:t>Illustrative Examples</a:t>
            </a:r>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153535" y="1467796"/>
            <a:ext cx="1709740" cy="957454"/>
          </a:xfrm>
          <a:prstGeom prst="rect">
            <a:avLst/>
          </a:prstGeom>
        </p:spPr>
      </p:pic>
      <p:pic>
        <p:nvPicPr>
          <p:cNvPr id="5" name="Picture 4"/>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276688" y="1456565"/>
            <a:ext cx="936380" cy="968685"/>
          </a:xfrm>
          <a:prstGeom prst="rect">
            <a:avLst/>
          </a:prstGeom>
        </p:spPr>
      </p:pic>
      <p:sp>
        <p:nvSpPr>
          <p:cNvPr id="7" name="TextBox 6"/>
          <p:cNvSpPr txBox="1"/>
          <p:nvPr/>
        </p:nvSpPr>
        <p:spPr>
          <a:xfrm>
            <a:off x="971600" y="2468536"/>
            <a:ext cx="1944216" cy="369332"/>
          </a:xfrm>
          <a:prstGeom prst="rect">
            <a:avLst/>
          </a:prstGeom>
          <a:noFill/>
        </p:spPr>
        <p:txBody>
          <a:bodyPr wrap="square" rtlCol="0">
            <a:spAutoFit/>
          </a:bodyPr>
          <a:lstStyle/>
          <a:p>
            <a:pPr algn="ctr"/>
            <a:r>
              <a:rPr lang="en-GB" b="1" dirty="0"/>
              <a:t>Some Money</a:t>
            </a:r>
          </a:p>
        </p:txBody>
      </p:sp>
      <p:sp>
        <p:nvSpPr>
          <p:cNvPr id="8" name="TextBox 7"/>
          <p:cNvSpPr txBox="1"/>
          <p:nvPr/>
        </p:nvSpPr>
        <p:spPr>
          <a:xfrm>
            <a:off x="6060802" y="2492896"/>
            <a:ext cx="1368152" cy="369332"/>
          </a:xfrm>
          <a:prstGeom prst="rect">
            <a:avLst/>
          </a:prstGeom>
          <a:noFill/>
        </p:spPr>
        <p:txBody>
          <a:bodyPr wrap="square" rtlCol="0">
            <a:spAutoFit/>
          </a:bodyPr>
          <a:lstStyle/>
          <a:p>
            <a:pPr algn="ctr"/>
            <a:r>
              <a:rPr lang="en-GB" b="1" dirty="0"/>
              <a:t>Her Money</a:t>
            </a:r>
          </a:p>
        </p:txBody>
      </p:sp>
      <p:pic>
        <p:nvPicPr>
          <p:cNvPr id="9" name="Picture 8"/>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259632" y="2996952"/>
            <a:ext cx="1477235" cy="970602"/>
          </a:xfrm>
          <a:prstGeom prst="rect">
            <a:avLst/>
          </a:prstGeom>
        </p:spPr>
      </p:pic>
      <p:pic>
        <p:nvPicPr>
          <p:cNvPr id="10" name="Picture 9"/>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276688" y="2924944"/>
            <a:ext cx="896736" cy="968475"/>
          </a:xfrm>
          <a:prstGeom prst="rect">
            <a:avLst/>
          </a:prstGeom>
        </p:spPr>
      </p:pic>
      <p:sp>
        <p:nvSpPr>
          <p:cNvPr id="11" name="TextBox 10"/>
          <p:cNvSpPr txBox="1"/>
          <p:nvPr/>
        </p:nvSpPr>
        <p:spPr>
          <a:xfrm>
            <a:off x="1259632" y="4066258"/>
            <a:ext cx="1368152" cy="369332"/>
          </a:xfrm>
          <a:prstGeom prst="rect">
            <a:avLst/>
          </a:prstGeom>
          <a:noFill/>
        </p:spPr>
        <p:txBody>
          <a:bodyPr wrap="square" rtlCol="0">
            <a:spAutoFit/>
          </a:bodyPr>
          <a:lstStyle/>
          <a:p>
            <a:pPr algn="ctr"/>
            <a:r>
              <a:rPr lang="en-GB" b="1" dirty="0"/>
              <a:t>A House</a:t>
            </a:r>
          </a:p>
        </p:txBody>
      </p:sp>
      <p:sp>
        <p:nvSpPr>
          <p:cNvPr id="12" name="TextBox 11"/>
          <p:cNvSpPr txBox="1"/>
          <p:nvPr/>
        </p:nvSpPr>
        <p:spPr>
          <a:xfrm>
            <a:off x="6066460" y="4005064"/>
            <a:ext cx="1368152" cy="369332"/>
          </a:xfrm>
          <a:prstGeom prst="rect">
            <a:avLst/>
          </a:prstGeom>
          <a:noFill/>
        </p:spPr>
        <p:txBody>
          <a:bodyPr wrap="square" rtlCol="0">
            <a:spAutoFit/>
          </a:bodyPr>
          <a:lstStyle/>
          <a:p>
            <a:pPr algn="ctr"/>
            <a:r>
              <a:rPr lang="en-GB" b="1" dirty="0"/>
              <a:t>Her House</a:t>
            </a:r>
          </a:p>
        </p:txBody>
      </p:sp>
      <p:pic>
        <p:nvPicPr>
          <p:cNvPr id="14" name="Picture 13"/>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566361" y="4534294"/>
            <a:ext cx="863776" cy="966607"/>
          </a:xfrm>
          <a:prstGeom prst="rect">
            <a:avLst/>
          </a:prstGeom>
        </p:spPr>
      </p:pic>
      <p:pic>
        <p:nvPicPr>
          <p:cNvPr id="15" name="Picture 14"/>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6026544" y="4534294"/>
            <a:ext cx="1632699" cy="919830"/>
          </a:xfrm>
          <a:prstGeom prst="rect">
            <a:avLst/>
          </a:prstGeom>
        </p:spPr>
      </p:pic>
      <p:sp>
        <p:nvSpPr>
          <p:cNvPr id="16" name="TextBox 15"/>
          <p:cNvSpPr txBox="1"/>
          <p:nvPr/>
        </p:nvSpPr>
        <p:spPr>
          <a:xfrm>
            <a:off x="1259632" y="5577194"/>
            <a:ext cx="1368152" cy="369332"/>
          </a:xfrm>
          <a:prstGeom prst="rect">
            <a:avLst/>
          </a:prstGeom>
          <a:noFill/>
        </p:spPr>
        <p:txBody>
          <a:bodyPr wrap="square" rtlCol="0">
            <a:spAutoFit/>
          </a:bodyPr>
          <a:lstStyle/>
          <a:p>
            <a:pPr algn="ctr"/>
            <a:r>
              <a:rPr lang="en-GB" b="1" dirty="0"/>
              <a:t>An idea</a:t>
            </a:r>
          </a:p>
        </p:txBody>
      </p:sp>
      <p:sp>
        <p:nvSpPr>
          <p:cNvPr id="17" name="TextBox 16"/>
          <p:cNvSpPr txBox="1"/>
          <p:nvPr/>
        </p:nvSpPr>
        <p:spPr>
          <a:xfrm>
            <a:off x="6066460" y="5516000"/>
            <a:ext cx="1368152" cy="369332"/>
          </a:xfrm>
          <a:prstGeom prst="rect">
            <a:avLst/>
          </a:prstGeom>
          <a:noFill/>
        </p:spPr>
        <p:txBody>
          <a:bodyPr wrap="square" rtlCol="0">
            <a:spAutoFit/>
          </a:bodyPr>
          <a:lstStyle/>
          <a:p>
            <a:pPr algn="ctr"/>
            <a:r>
              <a:rPr lang="en-GB" b="1" dirty="0"/>
              <a:t>Her Idea</a:t>
            </a:r>
          </a:p>
        </p:txBody>
      </p:sp>
      <p:sp>
        <p:nvSpPr>
          <p:cNvPr id="18" name="Right Arrow 17"/>
          <p:cNvSpPr/>
          <p:nvPr/>
        </p:nvSpPr>
        <p:spPr>
          <a:xfrm>
            <a:off x="3563888" y="1844824"/>
            <a:ext cx="1800200"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ight Arrow 18"/>
          <p:cNvSpPr/>
          <p:nvPr/>
        </p:nvSpPr>
        <p:spPr>
          <a:xfrm>
            <a:off x="3635896" y="3265165"/>
            <a:ext cx="1800200"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ight Arrow 19"/>
          <p:cNvSpPr/>
          <p:nvPr/>
        </p:nvSpPr>
        <p:spPr>
          <a:xfrm>
            <a:off x="3635896" y="4850193"/>
            <a:ext cx="1800200"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2483769" y="6021288"/>
            <a:ext cx="6480720" cy="369332"/>
          </a:xfrm>
          <a:prstGeom prst="rect">
            <a:avLst/>
          </a:prstGeom>
          <a:noFill/>
        </p:spPr>
        <p:txBody>
          <a:bodyPr wrap="square" rtlCol="0">
            <a:spAutoFit/>
          </a:bodyPr>
          <a:lstStyle/>
          <a:p>
            <a:r>
              <a:rPr lang="en-GB" dirty="0"/>
              <a:t>Therefore, something is property when some claims ownership of it</a:t>
            </a:r>
          </a:p>
        </p:txBody>
      </p:sp>
    </p:spTree>
    <p:extLst>
      <p:ext uri="{BB962C8B-B14F-4D97-AF65-F5344CB8AC3E}">
        <p14:creationId xmlns:p14="http://schemas.microsoft.com/office/powerpoint/2010/main" val="353922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0"/>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6"/>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20"/>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17"/>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1" grpId="0"/>
      <p:bldP spid="12" grpId="0"/>
      <p:bldP spid="16" grpId="0"/>
      <p:bldP spid="17" grpId="0"/>
      <p:bldP spid="18" grpId="0" animBg="1"/>
      <p:bldP spid="19" grpId="0" animBg="1"/>
      <p:bldP spid="20" grpId="0" animBg="1"/>
      <p:bldP spid="2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Property</a:t>
            </a:r>
          </a:p>
        </p:txBody>
      </p:sp>
      <p:sp>
        <p:nvSpPr>
          <p:cNvPr id="6" name="TextBox 5"/>
          <p:cNvSpPr txBox="1"/>
          <p:nvPr/>
        </p:nvSpPr>
        <p:spPr>
          <a:xfrm>
            <a:off x="251520" y="908720"/>
            <a:ext cx="8784976" cy="1723549"/>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From the previous slide we can see that property can be ‘concrete’ e.g. ‘my house’</a:t>
            </a:r>
          </a:p>
          <a:p>
            <a:pPr marL="342900" indent="-342900">
              <a:spcBef>
                <a:spcPts val="600"/>
              </a:spcBef>
              <a:buFont typeface="Arial" panose="020B0604020202020204" pitchFamily="34" charset="0"/>
              <a:buChar char="•"/>
            </a:pPr>
            <a:r>
              <a:rPr lang="en-GB" sz="2400" dirty="0"/>
              <a:t>It can also be ‘abstract’  e.g. ‘my idea’</a:t>
            </a:r>
          </a:p>
          <a:p>
            <a:pPr marL="342900" indent="-342900">
              <a:spcBef>
                <a:spcPts val="600"/>
              </a:spcBef>
              <a:buFont typeface="Arial" panose="020B0604020202020204" pitchFamily="34" charset="0"/>
              <a:buChar char="•"/>
            </a:pPr>
            <a:r>
              <a:rPr lang="en-GB" sz="2400" dirty="0"/>
              <a:t>Interestingly , money is both concrete </a:t>
            </a:r>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275856" y="2708920"/>
            <a:ext cx="2390792" cy="1490673"/>
          </a:xfrm>
          <a:prstGeom prst="rect">
            <a:avLst/>
          </a:prstGeom>
        </p:spPr>
      </p:pic>
      <p:sp>
        <p:nvSpPr>
          <p:cNvPr id="7" name="TextBox 6"/>
          <p:cNvSpPr txBox="1"/>
          <p:nvPr/>
        </p:nvSpPr>
        <p:spPr>
          <a:xfrm>
            <a:off x="286419" y="4220543"/>
            <a:ext cx="8784976" cy="461665"/>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And abstract!</a:t>
            </a:r>
          </a:p>
        </p:txBody>
      </p:sp>
      <p:pic>
        <p:nvPicPr>
          <p:cNvPr id="5" name="Picture 4"/>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267744" y="4682268"/>
            <a:ext cx="6667469" cy="1584176"/>
          </a:xfrm>
          <a:prstGeom prst="rect">
            <a:avLst/>
          </a:prstGeom>
        </p:spPr>
      </p:pic>
    </p:spTree>
    <p:extLst>
      <p:ext uri="{BB962C8B-B14F-4D97-AF65-F5344CB8AC3E}">
        <p14:creationId xmlns:p14="http://schemas.microsoft.com/office/powerpoint/2010/main" val="2462773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Property</a:t>
            </a:r>
          </a:p>
        </p:txBody>
      </p:sp>
      <p:sp>
        <p:nvSpPr>
          <p:cNvPr id="6" name="TextBox 5"/>
          <p:cNvSpPr txBox="1"/>
          <p:nvPr/>
        </p:nvSpPr>
        <p:spPr>
          <a:xfrm>
            <a:off x="251520" y="2276872"/>
            <a:ext cx="8784976" cy="1800493"/>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There are essentially three types of property;</a:t>
            </a:r>
          </a:p>
          <a:p>
            <a:pPr marL="342900" indent="-342900">
              <a:spcBef>
                <a:spcPts val="600"/>
              </a:spcBef>
              <a:buFont typeface="Arial" panose="020B0604020202020204" pitchFamily="34" charset="0"/>
              <a:buChar char="•"/>
            </a:pPr>
            <a:r>
              <a:rPr lang="en-GB" sz="2400" b="1" dirty="0"/>
              <a:t>Private property </a:t>
            </a:r>
          </a:p>
          <a:p>
            <a:pPr marL="342900" indent="-342900">
              <a:spcBef>
                <a:spcPts val="600"/>
              </a:spcBef>
              <a:buFont typeface="Arial" panose="020B0604020202020204" pitchFamily="34" charset="0"/>
              <a:buChar char="•"/>
            </a:pPr>
            <a:r>
              <a:rPr lang="en-GB" sz="2400" b="1" dirty="0"/>
              <a:t>Common Property</a:t>
            </a:r>
          </a:p>
          <a:p>
            <a:pPr marL="342900" indent="-342900">
              <a:spcBef>
                <a:spcPts val="600"/>
              </a:spcBef>
              <a:buFont typeface="Arial" panose="020B0604020202020204" pitchFamily="34" charset="0"/>
              <a:buChar char="•"/>
            </a:pPr>
            <a:r>
              <a:rPr lang="en-GB" sz="2400" b="1" dirty="0"/>
              <a:t>Public property</a:t>
            </a:r>
            <a:endParaRPr lang="en-GB" sz="2400" dirty="0"/>
          </a:p>
        </p:txBody>
      </p:sp>
      <p:sp>
        <p:nvSpPr>
          <p:cNvPr id="3" name="TextBox 2"/>
          <p:cNvSpPr txBox="1"/>
          <p:nvPr/>
        </p:nvSpPr>
        <p:spPr>
          <a:xfrm>
            <a:off x="4716016" y="6237312"/>
            <a:ext cx="3888432" cy="369332"/>
          </a:xfrm>
          <a:prstGeom prst="rect">
            <a:avLst/>
          </a:prstGeom>
          <a:noFill/>
        </p:spPr>
        <p:txBody>
          <a:bodyPr wrap="square" rtlCol="0">
            <a:spAutoFit/>
          </a:bodyPr>
          <a:lstStyle/>
          <a:p>
            <a:pPr algn="r"/>
            <a:r>
              <a:rPr lang="en-GB" dirty="0"/>
              <a:t> see for example Brown </a:t>
            </a:r>
            <a:r>
              <a:rPr lang="en-GB" i="1" dirty="0"/>
              <a:t>et al </a:t>
            </a:r>
            <a:r>
              <a:rPr lang="en-GB" dirty="0"/>
              <a:t>(2018)</a:t>
            </a:r>
          </a:p>
        </p:txBody>
      </p:sp>
    </p:spTree>
    <p:extLst>
      <p:ext uri="{BB962C8B-B14F-4D97-AF65-F5344CB8AC3E}">
        <p14:creationId xmlns:p14="http://schemas.microsoft.com/office/powerpoint/2010/main" val="954256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Private Property</a:t>
            </a:r>
          </a:p>
        </p:txBody>
      </p:sp>
      <p:sp>
        <p:nvSpPr>
          <p:cNvPr id="6" name="TextBox 5"/>
          <p:cNvSpPr txBox="1"/>
          <p:nvPr/>
        </p:nvSpPr>
        <p:spPr>
          <a:xfrm>
            <a:off x="179512" y="1052736"/>
            <a:ext cx="8784976" cy="1723549"/>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b="1" dirty="0"/>
              <a:t>Private property – </a:t>
            </a:r>
            <a:r>
              <a:rPr lang="en-GB" sz="2400" dirty="0"/>
              <a:t>refers to property which is owned by a ‘person’</a:t>
            </a:r>
          </a:p>
          <a:p>
            <a:pPr marL="342900" indent="-342900">
              <a:spcBef>
                <a:spcPts val="600"/>
              </a:spcBef>
              <a:buFont typeface="Arial" panose="020B0604020202020204" pitchFamily="34" charset="0"/>
              <a:buChar char="•"/>
            </a:pPr>
            <a:r>
              <a:rPr lang="en-GB" sz="2400" dirty="0"/>
              <a:t>In law a ‘person’ can refer to either a ‘natural person’ or an ‘artificial person’.</a:t>
            </a:r>
          </a:p>
          <a:p>
            <a:pPr marL="342900" indent="-342900">
              <a:spcBef>
                <a:spcPts val="600"/>
              </a:spcBef>
              <a:buFont typeface="Arial" panose="020B0604020202020204" pitchFamily="34" charset="0"/>
              <a:buChar char="•"/>
            </a:pPr>
            <a:r>
              <a:rPr lang="en-GB" sz="2400" dirty="0"/>
              <a:t>A ‘natural person’ is any individual (i.e. you and me)</a:t>
            </a:r>
          </a:p>
        </p:txBody>
      </p:sp>
      <p:sp>
        <p:nvSpPr>
          <p:cNvPr id="7" name="TextBox 6"/>
          <p:cNvSpPr txBox="1"/>
          <p:nvPr/>
        </p:nvSpPr>
        <p:spPr>
          <a:xfrm>
            <a:off x="683568" y="3031204"/>
            <a:ext cx="6654695" cy="400110"/>
          </a:xfrm>
          <a:prstGeom prst="rect">
            <a:avLst/>
          </a:prstGeom>
          <a:noFill/>
        </p:spPr>
        <p:txBody>
          <a:bodyPr wrap="square" rtlCol="0">
            <a:spAutoFit/>
          </a:bodyPr>
          <a:lstStyle/>
          <a:p>
            <a:pPr algn="ctr"/>
            <a:r>
              <a:rPr lang="en-GB" sz="2000" i="1" dirty="0"/>
              <a:t>What might an ‘artificial person’ refer to?</a:t>
            </a:r>
          </a:p>
        </p:txBody>
      </p:sp>
      <p:pic>
        <p:nvPicPr>
          <p:cNvPr id="8" name="Picture 7"/>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804248" y="2983866"/>
            <a:ext cx="494785" cy="494785"/>
          </a:xfrm>
          <a:prstGeom prst="rect">
            <a:avLst/>
          </a:prstGeom>
        </p:spPr>
      </p:pic>
      <p:pic>
        <p:nvPicPr>
          <p:cNvPr id="5" name="Picture 4"/>
          <p:cNvPicPr>
            <a:picLocks noChangeAspect="1"/>
          </p:cNvPicPr>
          <p:nvPr/>
        </p:nvPicPr>
        <p:blipFill>
          <a:blip r:embed="rId3"/>
          <a:stretch>
            <a:fillRect/>
          </a:stretch>
        </p:blipFill>
        <p:spPr>
          <a:xfrm>
            <a:off x="3419872" y="4077072"/>
            <a:ext cx="1794034" cy="1343794"/>
          </a:xfrm>
          <a:prstGeom prst="rect">
            <a:avLst/>
          </a:prstGeom>
        </p:spPr>
      </p:pic>
      <p:sp>
        <p:nvSpPr>
          <p:cNvPr id="9" name="Multiply 8"/>
          <p:cNvSpPr/>
          <p:nvPr/>
        </p:nvSpPr>
        <p:spPr>
          <a:xfrm>
            <a:off x="3056749" y="3704853"/>
            <a:ext cx="2520280" cy="2088232"/>
          </a:xfrm>
          <a:prstGeom prst="mathMultiply">
            <a:avLst>
              <a:gd name="adj1" fmla="val 10665"/>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83528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p:bldP spid="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Private Property</a:t>
            </a:r>
          </a:p>
        </p:txBody>
      </p:sp>
      <p:sp>
        <p:nvSpPr>
          <p:cNvPr id="4" name="TextBox 3"/>
          <p:cNvSpPr txBox="1"/>
          <p:nvPr/>
        </p:nvSpPr>
        <p:spPr>
          <a:xfrm>
            <a:off x="251520" y="980728"/>
            <a:ext cx="8289966" cy="440120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An ‘artificial person’ refers to any ‘entity that is recognized by the law as a legal person, i.e. one having legal rights and duties distinct from the individuals who comprise it’.</a:t>
            </a:r>
          </a:p>
          <a:p>
            <a:pPr marL="342900" indent="-342900">
              <a:spcBef>
                <a:spcPts val="600"/>
              </a:spcBef>
              <a:spcAft>
                <a:spcPts val="600"/>
              </a:spcAft>
              <a:buFont typeface="Arial" panose="020B0604020202020204" pitchFamily="34" charset="0"/>
              <a:buChar char="•"/>
            </a:pPr>
            <a:r>
              <a:rPr lang="en-GB" sz="2400" dirty="0"/>
              <a:t>For example, a company is a person in the sense that it can sue and be sued, </a:t>
            </a:r>
            <a:r>
              <a:rPr lang="en-GB" sz="2400" u="sng" dirty="0"/>
              <a:t>hold property</a:t>
            </a:r>
            <a:r>
              <a:rPr lang="en-GB" sz="2400" dirty="0"/>
              <a:t>, etc., in its own name. </a:t>
            </a:r>
          </a:p>
          <a:p>
            <a:pPr marL="342900" indent="-342900">
              <a:spcBef>
                <a:spcPts val="600"/>
              </a:spcBef>
              <a:spcAft>
                <a:spcPts val="600"/>
              </a:spcAft>
              <a:buFont typeface="Arial" panose="020B0604020202020204" pitchFamily="34" charset="0"/>
              <a:buChar char="•"/>
            </a:pPr>
            <a:r>
              <a:rPr lang="en-GB" sz="2400" dirty="0"/>
              <a:t>It is not, however, an individual or natural person (Law, 2016)</a:t>
            </a:r>
          </a:p>
          <a:p>
            <a:pPr marL="342900" indent="-342900">
              <a:spcBef>
                <a:spcPts val="600"/>
              </a:spcBef>
              <a:spcAft>
                <a:spcPts val="600"/>
              </a:spcAft>
              <a:buFont typeface="Arial" panose="020B0604020202020204" pitchFamily="34" charset="0"/>
              <a:buChar char="•"/>
            </a:pPr>
            <a:r>
              <a:rPr lang="en-GB" sz="2400" dirty="0"/>
              <a:t>So an individual in a ‘natural person’ who can own property (cash, goods, intellectual property or IP)</a:t>
            </a:r>
          </a:p>
          <a:p>
            <a:pPr marL="342900" indent="-342900">
              <a:spcBef>
                <a:spcPts val="600"/>
              </a:spcBef>
              <a:spcAft>
                <a:spcPts val="600"/>
              </a:spcAft>
              <a:buFont typeface="Arial" panose="020B0604020202020204" pitchFamily="34" charset="0"/>
              <a:buChar char="•"/>
            </a:pPr>
            <a:r>
              <a:rPr lang="en-GB" sz="2400" dirty="0"/>
              <a:t>And an organisation in an ‘artificial person’ which can own property (cash, goods, intellectual property or IP)</a:t>
            </a:r>
          </a:p>
        </p:txBody>
      </p:sp>
    </p:spTree>
    <p:extLst>
      <p:ext uri="{BB962C8B-B14F-4D97-AF65-F5344CB8AC3E}">
        <p14:creationId xmlns:p14="http://schemas.microsoft.com/office/powerpoint/2010/main" val="1896220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Private Property</a:t>
            </a:r>
          </a:p>
        </p:txBody>
      </p:sp>
      <p:sp>
        <p:nvSpPr>
          <p:cNvPr id="4" name="TextBox 3"/>
          <p:cNvSpPr txBox="1"/>
          <p:nvPr/>
        </p:nvSpPr>
        <p:spPr>
          <a:xfrm>
            <a:off x="71500" y="1700808"/>
            <a:ext cx="9001000" cy="409342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The UWTSD </a:t>
            </a:r>
            <a:r>
              <a:rPr lang="en-GB" sz="2200" i="1" dirty="0">
                <a:hlinkClick r:id="rId2"/>
              </a:rPr>
              <a:t>Intellectual Property Policy: Students </a:t>
            </a:r>
            <a:r>
              <a:rPr lang="en-GB" sz="2200" dirty="0"/>
              <a:t>states that; </a:t>
            </a:r>
          </a:p>
          <a:p>
            <a:pPr marL="342900" indent="-342900">
              <a:spcBef>
                <a:spcPts val="600"/>
              </a:spcBef>
              <a:spcAft>
                <a:spcPts val="600"/>
              </a:spcAft>
              <a:buFont typeface="Arial" panose="020B0604020202020204" pitchFamily="34" charset="0"/>
              <a:buChar char="•"/>
            </a:pPr>
            <a:r>
              <a:rPr lang="en-GB" sz="2200" dirty="0"/>
              <a:t>3.1 ‘The University’s default position is that where an undergraduate or postgraduate taught Student has developed IP, the Student owns the IP’</a:t>
            </a:r>
          </a:p>
          <a:p>
            <a:pPr marL="342900" indent="-342900">
              <a:spcBef>
                <a:spcPts val="600"/>
              </a:spcBef>
              <a:spcAft>
                <a:spcPts val="600"/>
              </a:spcAft>
              <a:buFont typeface="Arial" panose="020B0604020202020204" pitchFamily="34" charset="0"/>
              <a:buChar char="•"/>
            </a:pPr>
            <a:r>
              <a:rPr lang="en-GB" sz="2200" dirty="0"/>
              <a:t>Whereas, the UWTSD </a:t>
            </a:r>
            <a:r>
              <a:rPr lang="en-GB" sz="2200" i="1" dirty="0">
                <a:hlinkClick r:id="rId3"/>
              </a:rPr>
              <a:t>Intellectual Property Policy: Staff</a:t>
            </a:r>
            <a:r>
              <a:rPr lang="en-GB" sz="2200" dirty="0">
                <a:hlinkClick r:id="rId3"/>
              </a:rPr>
              <a:t> </a:t>
            </a:r>
            <a:r>
              <a:rPr lang="en-GB" sz="2200" dirty="0"/>
              <a:t>states that;</a:t>
            </a:r>
          </a:p>
          <a:p>
            <a:pPr marL="342900" indent="-342900">
              <a:spcBef>
                <a:spcPts val="600"/>
              </a:spcBef>
              <a:spcAft>
                <a:spcPts val="600"/>
              </a:spcAft>
              <a:buFont typeface="Arial" panose="020B0604020202020204" pitchFamily="34" charset="0"/>
              <a:buChar char="•"/>
            </a:pPr>
            <a:r>
              <a:rPr lang="en-GB" sz="2200" dirty="0"/>
              <a:t>3.1 ‘Intellectual Property created by an employee within his or her area of academic or research expertise during his or her period of employment with the University is presumed to have been created during the course of his or her employment, and so belongs to the University.</a:t>
            </a:r>
          </a:p>
          <a:p>
            <a:pPr marL="342900" indent="-342900">
              <a:spcBef>
                <a:spcPts val="600"/>
              </a:spcBef>
              <a:spcAft>
                <a:spcPts val="600"/>
              </a:spcAft>
              <a:buFont typeface="Arial" panose="020B0604020202020204" pitchFamily="34" charset="0"/>
              <a:buChar char="•"/>
            </a:pPr>
            <a:r>
              <a:rPr lang="en-GB" sz="2200" dirty="0"/>
              <a:t>In the first instance the IP is owned by the student as a ‘natural person’ whilst in the second it is owned by the University as an ‘artificial person’</a:t>
            </a:r>
          </a:p>
        </p:txBody>
      </p:sp>
      <p:sp>
        <p:nvSpPr>
          <p:cNvPr id="3" name="TextBox 2"/>
          <p:cNvSpPr txBox="1"/>
          <p:nvPr/>
        </p:nvSpPr>
        <p:spPr>
          <a:xfrm>
            <a:off x="395536" y="836712"/>
            <a:ext cx="6480720" cy="461665"/>
          </a:xfrm>
          <a:prstGeom prst="rect">
            <a:avLst/>
          </a:prstGeom>
          <a:noFill/>
        </p:spPr>
        <p:txBody>
          <a:bodyPr wrap="square" rtlCol="0">
            <a:spAutoFit/>
          </a:bodyPr>
          <a:lstStyle/>
          <a:p>
            <a:r>
              <a:rPr lang="en-GB" sz="2400" b="1" dirty="0"/>
              <a:t>By way of illustration</a:t>
            </a:r>
          </a:p>
        </p:txBody>
      </p:sp>
    </p:spTree>
    <p:extLst>
      <p:ext uri="{BB962C8B-B14F-4D97-AF65-F5344CB8AC3E}">
        <p14:creationId xmlns:p14="http://schemas.microsoft.com/office/powerpoint/2010/main" val="1545524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Common Property</a:t>
            </a:r>
          </a:p>
        </p:txBody>
      </p:sp>
      <p:sp>
        <p:nvSpPr>
          <p:cNvPr id="6" name="TextBox 5"/>
          <p:cNvSpPr txBox="1"/>
          <p:nvPr/>
        </p:nvSpPr>
        <p:spPr>
          <a:xfrm>
            <a:off x="179512" y="1052736"/>
            <a:ext cx="8784976" cy="3939540"/>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b="1" dirty="0"/>
              <a:t>Common property – </a:t>
            </a:r>
            <a:r>
              <a:rPr lang="en-GB" sz="2400" dirty="0"/>
              <a:t>this is most often seen in the area of home ownership </a:t>
            </a:r>
            <a:endParaRPr lang="en-GB" sz="2400" b="1" dirty="0"/>
          </a:p>
          <a:p>
            <a:pPr marL="342900" indent="-342900">
              <a:spcBef>
                <a:spcPts val="600"/>
              </a:spcBef>
              <a:buFont typeface="Arial" panose="020B0604020202020204" pitchFamily="34" charset="0"/>
              <a:buChar char="•"/>
            </a:pPr>
            <a:r>
              <a:rPr lang="en-GB" sz="2400" b="1" dirty="0"/>
              <a:t>‘</a:t>
            </a:r>
            <a:r>
              <a:rPr lang="en-GB" sz="2400" dirty="0" err="1"/>
              <a:t>Commonhold</a:t>
            </a:r>
            <a:r>
              <a:rPr lang="en-GB" sz="2400" dirty="0"/>
              <a:t> is a form of ownership (or tenure) for multi-occupancy developments. Each unit-holder owns the freehold of their home, and a </a:t>
            </a:r>
            <a:r>
              <a:rPr lang="en-GB" sz="2400" dirty="0" err="1"/>
              <a:t>commonhold</a:t>
            </a:r>
            <a:r>
              <a:rPr lang="en-GB" sz="2400" dirty="0"/>
              <a:t> or residents’ association owns and manages the common parts of the property’. (The Law Society, 2021)</a:t>
            </a:r>
          </a:p>
          <a:p>
            <a:pPr marL="342900" indent="-342900">
              <a:spcBef>
                <a:spcPts val="600"/>
              </a:spcBef>
              <a:buFont typeface="Arial" panose="020B0604020202020204" pitchFamily="34" charset="0"/>
              <a:buChar char="•"/>
            </a:pPr>
            <a:r>
              <a:rPr lang="en-GB" sz="2400" dirty="0"/>
              <a:t>Therefore it could relate to a utility room in a block of flats, a shared garden and ‘common’ land on which people can graze their animals</a:t>
            </a:r>
          </a:p>
        </p:txBody>
      </p:sp>
      <p:sp>
        <p:nvSpPr>
          <p:cNvPr id="3" name="TextBox 2"/>
          <p:cNvSpPr txBox="1"/>
          <p:nvPr/>
        </p:nvSpPr>
        <p:spPr>
          <a:xfrm>
            <a:off x="4716016" y="6237312"/>
            <a:ext cx="3888432" cy="369332"/>
          </a:xfrm>
          <a:prstGeom prst="rect">
            <a:avLst/>
          </a:prstGeom>
          <a:noFill/>
        </p:spPr>
        <p:txBody>
          <a:bodyPr wrap="square" rtlCol="0">
            <a:spAutoFit/>
          </a:bodyPr>
          <a:lstStyle/>
          <a:p>
            <a:pPr algn="r"/>
            <a:r>
              <a:rPr lang="en-GB" dirty="0"/>
              <a:t> see for example Brown </a:t>
            </a:r>
            <a:r>
              <a:rPr lang="en-GB" i="1" dirty="0"/>
              <a:t>et al </a:t>
            </a:r>
            <a:r>
              <a:rPr lang="en-GB" dirty="0"/>
              <a:t>(2018)</a:t>
            </a:r>
          </a:p>
        </p:txBody>
      </p:sp>
    </p:spTree>
    <p:extLst>
      <p:ext uri="{BB962C8B-B14F-4D97-AF65-F5344CB8AC3E}">
        <p14:creationId xmlns:p14="http://schemas.microsoft.com/office/powerpoint/2010/main" val="1800217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Common Property</a:t>
            </a:r>
          </a:p>
        </p:txBody>
      </p:sp>
      <p:sp>
        <p:nvSpPr>
          <p:cNvPr id="6" name="TextBox 5"/>
          <p:cNvSpPr txBox="1"/>
          <p:nvPr/>
        </p:nvSpPr>
        <p:spPr>
          <a:xfrm>
            <a:off x="179512" y="1052736"/>
            <a:ext cx="8784976" cy="4832092"/>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In this last sense (i.e. common land) the concept of common property does impinge on our discussions on political discourse regarding inequality</a:t>
            </a:r>
          </a:p>
          <a:p>
            <a:pPr marL="342900" indent="-342900">
              <a:spcBef>
                <a:spcPts val="600"/>
              </a:spcBef>
              <a:buFont typeface="Arial" panose="020B0604020202020204" pitchFamily="34" charset="0"/>
              <a:buChar char="•"/>
            </a:pPr>
            <a:r>
              <a:rPr lang="en-GB" sz="2400" dirty="0"/>
              <a:t>In 1969, Garrett Hardin wrote an article ‘The Tragedy of the Commons’ in Science magazine</a:t>
            </a:r>
          </a:p>
          <a:p>
            <a:pPr marL="342900" indent="-342900">
              <a:spcBef>
                <a:spcPts val="600"/>
              </a:spcBef>
              <a:buFont typeface="Arial" panose="020B0604020202020204" pitchFamily="34" charset="0"/>
              <a:buChar char="•"/>
            </a:pPr>
            <a:r>
              <a:rPr lang="en-GB" sz="2400" dirty="0"/>
              <a:t>In it he outlined the issues of inequality in relation to the use of common land</a:t>
            </a:r>
          </a:p>
          <a:p>
            <a:pPr marL="342900" indent="-342900">
              <a:spcBef>
                <a:spcPts val="600"/>
              </a:spcBef>
              <a:buFont typeface="Arial" panose="020B0604020202020204" pitchFamily="34" charset="0"/>
              <a:buChar char="•"/>
            </a:pPr>
            <a:r>
              <a:rPr lang="en-GB" sz="2400" dirty="0"/>
              <a:t>He argued that the fair and equitable use of common land could not just be based on ideas ‘conscience’ or ‘fairness’</a:t>
            </a:r>
          </a:p>
          <a:p>
            <a:pPr marL="342900" indent="-342900">
              <a:spcBef>
                <a:spcPts val="600"/>
              </a:spcBef>
              <a:buFont typeface="Arial" panose="020B0604020202020204" pitchFamily="34" charset="0"/>
              <a:buChar char="•"/>
            </a:pPr>
            <a:r>
              <a:rPr lang="en-GB" sz="2400" dirty="0"/>
              <a:t>This would allow selfish people (i.e. ‘natural persons’) to over-exploit the land (i.e. graze too many animals etc.) thus depleting the common resource</a:t>
            </a:r>
          </a:p>
        </p:txBody>
      </p:sp>
      <p:sp>
        <p:nvSpPr>
          <p:cNvPr id="4" name="TextBox 3"/>
          <p:cNvSpPr txBox="1"/>
          <p:nvPr/>
        </p:nvSpPr>
        <p:spPr>
          <a:xfrm>
            <a:off x="5004048" y="6165304"/>
            <a:ext cx="2736304" cy="369332"/>
          </a:xfrm>
          <a:prstGeom prst="rect">
            <a:avLst/>
          </a:prstGeom>
          <a:noFill/>
        </p:spPr>
        <p:txBody>
          <a:bodyPr wrap="square" rtlCol="0">
            <a:spAutoFit/>
          </a:bodyPr>
          <a:lstStyle/>
          <a:p>
            <a:pPr algn="r"/>
            <a:r>
              <a:rPr lang="en-GB" dirty="0"/>
              <a:t>(Hardin, 1968)</a:t>
            </a:r>
          </a:p>
        </p:txBody>
      </p:sp>
    </p:spTree>
    <p:extLst>
      <p:ext uri="{BB962C8B-B14F-4D97-AF65-F5344CB8AC3E}">
        <p14:creationId xmlns:p14="http://schemas.microsoft.com/office/powerpoint/2010/main" val="182276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Common Property</a:t>
            </a:r>
          </a:p>
        </p:txBody>
      </p:sp>
      <p:sp>
        <p:nvSpPr>
          <p:cNvPr id="6" name="TextBox 5"/>
          <p:cNvSpPr txBox="1"/>
          <p:nvPr/>
        </p:nvSpPr>
        <p:spPr>
          <a:xfrm>
            <a:off x="107504" y="793478"/>
            <a:ext cx="8784976" cy="4724370"/>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200" dirty="0"/>
              <a:t>This argument has been extended further to include ‘artificial persons’ such as mining companies or large agricultural corporations who may exploit common land for their own profit</a:t>
            </a:r>
          </a:p>
          <a:p>
            <a:pPr marL="342900" indent="-342900">
              <a:spcBef>
                <a:spcPts val="600"/>
              </a:spcBef>
              <a:buFont typeface="Arial" panose="020B0604020202020204" pitchFamily="34" charset="0"/>
              <a:buChar char="•"/>
            </a:pPr>
            <a:r>
              <a:rPr lang="en-GB" sz="2200" dirty="0"/>
              <a:t>In terms of common land in the UK much of it was lost due to the Enclosure Acts which allowed private land owners to enclose common land and take it into their estates</a:t>
            </a:r>
          </a:p>
          <a:p>
            <a:pPr marL="342900" indent="-342900">
              <a:spcBef>
                <a:spcPts val="600"/>
              </a:spcBef>
              <a:buFont typeface="Arial" panose="020B0604020202020204" pitchFamily="34" charset="0"/>
              <a:buChar char="•"/>
            </a:pPr>
            <a:r>
              <a:rPr lang="en-GB" sz="2200" dirty="0"/>
              <a:t>According to UK Parliament ‘Overall, between 1604 and 1914 over 5,200 enclosure Bills were enacted by Parliament which related to just over a fifth of the total area of England, amounting to some 6.8 million acres’. (UK Parliament, 2021)</a:t>
            </a:r>
          </a:p>
          <a:p>
            <a:pPr marL="342900" indent="-342900">
              <a:spcBef>
                <a:spcPts val="600"/>
              </a:spcBef>
              <a:buFont typeface="Arial" panose="020B0604020202020204" pitchFamily="34" charset="0"/>
              <a:buChar char="•"/>
            </a:pPr>
            <a:r>
              <a:rPr lang="en-GB" sz="2200" dirty="0"/>
              <a:t>This land was legally transferred from ‘common’ ownership to ‘private’ ownership meaning that people could no longer use it to graze their animals.</a:t>
            </a:r>
          </a:p>
        </p:txBody>
      </p:sp>
      <p:sp>
        <p:nvSpPr>
          <p:cNvPr id="5" name="TextBox 4"/>
          <p:cNvSpPr txBox="1"/>
          <p:nvPr/>
        </p:nvSpPr>
        <p:spPr>
          <a:xfrm>
            <a:off x="2555776" y="5557670"/>
            <a:ext cx="4782487" cy="1015663"/>
          </a:xfrm>
          <a:prstGeom prst="rect">
            <a:avLst/>
          </a:prstGeom>
          <a:noFill/>
        </p:spPr>
        <p:txBody>
          <a:bodyPr wrap="square" rtlCol="0">
            <a:spAutoFit/>
          </a:bodyPr>
          <a:lstStyle/>
          <a:p>
            <a:pPr algn="ctr"/>
            <a:r>
              <a:rPr lang="en-GB" sz="2000" i="1" dirty="0"/>
              <a:t>What do we think of this in terms of the normative concept of justice that we have discussed previously?</a:t>
            </a:r>
          </a:p>
        </p:txBody>
      </p:sp>
      <p:pic>
        <p:nvPicPr>
          <p:cNvPr id="7" name="Picture 6"/>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524328" y="5629879"/>
            <a:ext cx="494785" cy="494785"/>
          </a:xfrm>
          <a:prstGeom prst="rect">
            <a:avLst/>
          </a:prstGeom>
        </p:spPr>
      </p:pic>
    </p:spTree>
    <p:extLst>
      <p:ext uri="{BB962C8B-B14F-4D97-AF65-F5344CB8AC3E}">
        <p14:creationId xmlns:p14="http://schemas.microsoft.com/office/powerpoint/2010/main" val="4158148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Common Property</a:t>
            </a:r>
          </a:p>
        </p:txBody>
      </p:sp>
      <p:sp>
        <p:nvSpPr>
          <p:cNvPr id="6" name="TextBox 5"/>
          <p:cNvSpPr txBox="1"/>
          <p:nvPr/>
        </p:nvSpPr>
        <p:spPr>
          <a:xfrm>
            <a:off x="179512" y="1052736"/>
            <a:ext cx="8784976" cy="4462760"/>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There is also a wealth of literature on the link between poverty and the over-use of common land</a:t>
            </a:r>
          </a:p>
          <a:p>
            <a:pPr marL="342900" indent="-342900">
              <a:spcBef>
                <a:spcPts val="600"/>
              </a:spcBef>
              <a:buFont typeface="Arial" panose="020B0604020202020204" pitchFamily="34" charset="0"/>
              <a:buChar char="•"/>
            </a:pPr>
            <a:r>
              <a:rPr lang="en-GB" sz="2400" dirty="0"/>
              <a:t>It is argued that ‘Poverty can lead to a high dependence upon, and consequent degradation, of natural resources’ (DFID, 2001)</a:t>
            </a:r>
          </a:p>
          <a:p>
            <a:pPr marL="342900" indent="-342900">
              <a:spcBef>
                <a:spcPts val="600"/>
              </a:spcBef>
              <a:buFont typeface="Arial" panose="020B0604020202020204" pitchFamily="34" charset="0"/>
              <a:buChar char="•"/>
            </a:pPr>
            <a:r>
              <a:rPr lang="en-GB" sz="2400" dirty="0"/>
              <a:t>Thus even though people may know that they are over using the land they have no alternative</a:t>
            </a:r>
          </a:p>
          <a:p>
            <a:pPr marL="342900" indent="-342900">
              <a:spcBef>
                <a:spcPts val="600"/>
              </a:spcBef>
              <a:buFont typeface="Arial" panose="020B0604020202020204" pitchFamily="34" charset="0"/>
              <a:buChar char="•"/>
            </a:pPr>
            <a:r>
              <a:rPr lang="en-GB" sz="2400" dirty="0"/>
              <a:t>It is further argued that around the world ‘Exclusion from crucial resources following changes to property right regimes acts as the main catalyst for increasing deprivation and vulnerability of poorer households’</a:t>
            </a:r>
          </a:p>
          <a:p>
            <a:pPr marL="342900" indent="-342900">
              <a:spcBef>
                <a:spcPts val="600"/>
              </a:spcBef>
              <a:buFont typeface="Arial" panose="020B0604020202020204" pitchFamily="34" charset="0"/>
              <a:buChar char="•"/>
            </a:pPr>
            <a:r>
              <a:rPr lang="en-GB" sz="2400" dirty="0"/>
              <a:t>This current crisis has echoes of the Enclosure Acts.</a:t>
            </a:r>
          </a:p>
        </p:txBody>
      </p:sp>
      <p:sp>
        <p:nvSpPr>
          <p:cNvPr id="4" name="TextBox 3"/>
          <p:cNvSpPr txBox="1"/>
          <p:nvPr/>
        </p:nvSpPr>
        <p:spPr>
          <a:xfrm>
            <a:off x="2267744" y="6165304"/>
            <a:ext cx="6768752" cy="338554"/>
          </a:xfrm>
          <a:prstGeom prst="rect">
            <a:avLst/>
          </a:prstGeom>
          <a:noFill/>
        </p:spPr>
        <p:txBody>
          <a:bodyPr wrap="square" rtlCol="0">
            <a:spAutoFit/>
          </a:bodyPr>
          <a:lstStyle/>
          <a:p>
            <a:pPr algn="r"/>
            <a:r>
              <a:rPr lang="en-GB" sz="1600" dirty="0"/>
              <a:t>(See for example UK Department for International Development (DFID), 2001)</a:t>
            </a:r>
          </a:p>
        </p:txBody>
      </p:sp>
    </p:spTree>
    <p:extLst>
      <p:ext uri="{BB962C8B-B14F-4D97-AF65-F5344CB8AC3E}">
        <p14:creationId xmlns:p14="http://schemas.microsoft.com/office/powerpoint/2010/main" val="3711179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Public Property</a:t>
            </a:r>
          </a:p>
        </p:txBody>
      </p:sp>
      <p:sp>
        <p:nvSpPr>
          <p:cNvPr id="6" name="TextBox 5"/>
          <p:cNvSpPr txBox="1"/>
          <p:nvPr/>
        </p:nvSpPr>
        <p:spPr>
          <a:xfrm>
            <a:off x="179512" y="836712"/>
            <a:ext cx="8784976" cy="5647700"/>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b="1" dirty="0"/>
              <a:t>Public Property –</a:t>
            </a:r>
            <a:r>
              <a:rPr lang="en-GB" sz="2400" dirty="0"/>
              <a:t> effectively refers to land, buildings, equipment, etc. that are owned by the government (</a:t>
            </a:r>
            <a:r>
              <a:rPr lang="en-GB" sz="2400" dirty="0" err="1"/>
              <a:t>Combly</a:t>
            </a:r>
            <a:r>
              <a:rPr lang="en-GB" sz="2400" dirty="0"/>
              <a:t>, 2011)</a:t>
            </a:r>
          </a:p>
          <a:p>
            <a:pPr marL="342900" indent="-342900">
              <a:spcBef>
                <a:spcPts val="600"/>
              </a:spcBef>
              <a:buFont typeface="Arial" panose="020B0604020202020204" pitchFamily="34" charset="0"/>
              <a:buChar char="•"/>
            </a:pPr>
            <a:r>
              <a:rPr lang="en-GB" sz="2400" dirty="0"/>
              <a:t>Given this definition, we can see that political decisions made by Governments can have a direct effect on what is and is not public property</a:t>
            </a:r>
          </a:p>
          <a:p>
            <a:pPr marL="342900" indent="-342900">
              <a:spcBef>
                <a:spcPts val="600"/>
              </a:spcBef>
              <a:buFont typeface="Arial" panose="020B0604020202020204" pitchFamily="34" charset="0"/>
              <a:buChar char="•"/>
            </a:pPr>
            <a:r>
              <a:rPr lang="en-GB" sz="2400" dirty="0"/>
              <a:t>For example, the changes implemented as a result of the Beveridge Report (see the lecture on Distributive Justice) saw the massive transfer of ownership from private to public (e.g. the nationalisation of coal, rail, gas, electricity etc.)</a:t>
            </a:r>
          </a:p>
          <a:p>
            <a:pPr marL="342900" indent="-342900">
              <a:spcBef>
                <a:spcPts val="600"/>
              </a:spcBef>
              <a:buFont typeface="Arial" panose="020B0604020202020204" pitchFamily="34" charset="0"/>
              <a:buChar char="•"/>
            </a:pPr>
            <a:r>
              <a:rPr lang="en-GB" sz="2400" dirty="0"/>
              <a:t>As well as the construction and ‘ownership’ of housing stock by local authorities (‘Council Houses’)</a:t>
            </a:r>
          </a:p>
          <a:p>
            <a:pPr marL="342900" indent="-342900">
              <a:spcBef>
                <a:spcPts val="600"/>
              </a:spcBef>
              <a:buFont typeface="Arial" panose="020B0604020202020204" pitchFamily="34" charset="0"/>
              <a:buChar char="•"/>
            </a:pPr>
            <a:r>
              <a:rPr lang="en-GB" sz="2400" dirty="0"/>
              <a:t>These policies were reversed by Margaret Thatcher through the ‘privatisation’ and ‘right to buy’ policies of the 1980s</a:t>
            </a:r>
          </a:p>
          <a:p>
            <a:pPr marL="342900" indent="-342900">
              <a:spcBef>
                <a:spcPts val="600"/>
              </a:spcBef>
              <a:buFont typeface="Arial" panose="020B0604020202020204" pitchFamily="34" charset="0"/>
              <a:buChar char="•"/>
            </a:pPr>
            <a:endParaRPr lang="en-GB" sz="2400" dirty="0"/>
          </a:p>
        </p:txBody>
      </p:sp>
    </p:spTree>
    <p:extLst>
      <p:ext uri="{BB962C8B-B14F-4D97-AF65-F5344CB8AC3E}">
        <p14:creationId xmlns:p14="http://schemas.microsoft.com/office/powerpoint/2010/main" val="1041039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Public Property</a:t>
            </a:r>
          </a:p>
        </p:txBody>
      </p:sp>
      <p:sp>
        <p:nvSpPr>
          <p:cNvPr id="6" name="TextBox 5"/>
          <p:cNvSpPr txBox="1"/>
          <p:nvPr/>
        </p:nvSpPr>
        <p:spPr>
          <a:xfrm>
            <a:off x="179512" y="836712"/>
            <a:ext cx="8784976" cy="5201424"/>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Shmuel Nili, (2019), Assistant Professor of Political Science at Northwestern University argues that  ‘Political theory lacks a compelling account of public property.’</a:t>
            </a:r>
          </a:p>
          <a:p>
            <a:pPr marL="342900" indent="-342900">
              <a:spcBef>
                <a:spcPts val="600"/>
              </a:spcBef>
              <a:buFont typeface="Arial" panose="020B0604020202020204" pitchFamily="34" charset="0"/>
              <a:buChar char="•"/>
            </a:pPr>
            <a:r>
              <a:rPr lang="en-GB" sz="2400" dirty="0"/>
              <a:t>Although this might be a somewhat U.S.-centric view as there was considerable debate at the time of the Thatcher reforms he does suggest how the debate could progress</a:t>
            </a:r>
          </a:p>
          <a:p>
            <a:pPr marL="342900" indent="-342900">
              <a:spcBef>
                <a:spcPts val="600"/>
              </a:spcBef>
              <a:buFont typeface="Arial" panose="020B0604020202020204" pitchFamily="34" charset="0"/>
              <a:buChar char="•"/>
            </a:pPr>
            <a:r>
              <a:rPr lang="en-GB" sz="2400" dirty="0"/>
              <a:t>He suggests that the effective deployment of public property does not necessarily contradict the concept of private property/capitalism</a:t>
            </a:r>
          </a:p>
          <a:p>
            <a:pPr marL="342900" indent="-342900">
              <a:spcBef>
                <a:spcPts val="600"/>
              </a:spcBef>
              <a:buFont typeface="Arial" panose="020B0604020202020204" pitchFamily="34" charset="0"/>
              <a:buChar char="•"/>
            </a:pPr>
            <a:r>
              <a:rPr lang="en-GB" sz="2400" dirty="0"/>
              <a:t>He argues that the constructive use of public property can help to achieve social equity, and;</a:t>
            </a:r>
          </a:p>
          <a:p>
            <a:pPr marL="342900" indent="-342900">
              <a:spcBef>
                <a:spcPts val="600"/>
              </a:spcBef>
              <a:buFont typeface="Arial" panose="020B0604020202020204" pitchFamily="34" charset="0"/>
              <a:buChar char="•"/>
            </a:pPr>
            <a:r>
              <a:rPr lang="en-GB" sz="2400" dirty="0"/>
              <a:t>He addresses the threat to social equity caused by the misuse of public property by corrupt politicians</a:t>
            </a:r>
          </a:p>
        </p:txBody>
      </p:sp>
      <p:sp>
        <p:nvSpPr>
          <p:cNvPr id="3" name="TextBox 2"/>
          <p:cNvSpPr txBox="1"/>
          <p:nvPr/>
        </p:nvSpPr>
        <p:spPr>
          <a:xfrm>
            <a:off x="6214167" y="6237312"/>
            <a:ext cx="2448272" cy="369332"/>
          </a:xfrm>
          <a:prstGeom prst="rect">
            <a:avLst/>
          </a:prstGeom>
          <a:noFill/>
        </p:spPr>
        <p:txBody>
          <a:bodyPr wrap="square" rtlCol="0">
            <a:spAutoFit/>
          </a:bodyPr>
          <a:lstStyle/>
          <a:p>
            <a:pPr algn="r"/>
            <a:r>
              <a:rPr lang="en-GB" dirty="0"/>
              <a:t>(Nili, 2019)</a:t>
            </a:r>
          </a:p>
        </p:txBody>
      </p:sp>
    </p:spTree>
    <p:extLst>
      <p:ext uri="{BB962C8B-B14F-4D97-AF65-F5344CB8AC3E}">
        <p14:creationId xmlns:p14="http://schemas.microsoft.com/office/powerpoint/2010/main" val="2914972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Common Good</a:t>
            </a:r>
          </a:p>
        </p:txBody>
      </p:sp>
      <p:sp>
        <p:nvSpPr>
          <p:cNvPr id="6" name="TextBox 5"/>
          <p:cNvSpPr txBox="1"/>
          <p:nvPr/>
        </p:nvSpPr>
        <p:spPr>
          <a:xfrm>
            <a:off x="179512" y="836712"/>
            <a:ext cx="8784976" cy="5016758"/>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000" dirty="0"/>
              <a:t>This is an often heard phrase that Beerbohm and Davis (2017 p. e60) claim ‘is appealed to by philosophers, political scientists, and politicians alike’, for example;</a:t>
            </a:r>
          </a:p>
          <a:p>
            <a:pPr marL="342900" indent="-342900">
              <a:spcBef>
                <a:spcPts val="600"/>
              </a:spcBef>
              <a:buFont typeface="Arial" panose="020B0604020202020204" pitchFamily="34" charset="0"/>
              <a:buChar char="•"/>
            </a:pPr>
            <a:r>
              <a:rPr lang="en-GB" sz="2000" dirty="0"/>
              <a:t>“There is no higher religion than human service. To work for the common good is the greatest creed” (US President Woodrow Wilson 1856-1924)</a:t>
            </a:r>
          </a:p>
          <a:p>
            <a:pPr marL="342900" indent="-342900">
              <a:spcBef>
                <a:spcPts val="600"/>
              </a:spcBef>
              <a:buFont typeface="Arial" panose="020B0604020202020204" pitchFamily="34" charset="0"/>
              <a:buChar char="•"/>
            </a:pPr>
            <a:r>
              <a:rPr lang="en-GB" sz="2000" dirty="0"/>
              <a:t>“Politics is a noble activity. We should revalue it, practise it with vocation and a dedication that requires testimony, martyrdom, that is to die for the common good” (Pope Francis, b. 1936)</a:t>
            </a:r>
          </a:p>
          <a:p>
            <a:pPr marL="342900" indent="-342900">
              <a:spcBef>
                <a:spcPts val="600"/>
              </a:spcBef>
              <a:buFont typeface="Arial" panose="020B0604020202020204" pitchFamily="34" charset="0"/>
              <a:buChar char="•"/>
            </a:pPr>
            <a:r>
              <a:rPr lang="en-GB" sz="2000" dirty="0"/>
              <a:t>“Law is nothing other than a certain ordinance of reason for the common good, promulgated by the person who has the care of the community” (Thomas Aquinas 1225-1274)</a:t>
            </a:r>
          </a:p>
          <a:p>
            <a:pPr marL="342900" indent="-342900">
              <a:spcBef>
                <a:spcPts val="600"/>
              </a:spcBef>
              <a:buFont typeface="Arial" panose="020B0604020202020204" pitchFamily="34" charset="0"/>
              <a:buChar char="•"/>
            </a:pPr>
            <a:r>
              <a:rPr lang="en-GB" sz="2000" dirty="0"/>
              <a:t>“Many of you are well enough off that the tax cuts may have helped you. We're saying that for America to get back on track, we're probably going to cut that short and not give it to you. We're going to take things away from you on behalf of the common good” (Hilary Clinton, b. 1947)</a:t>
            </a:r>
          </a:p>
        </p:txBody>
      </p:sp>
    </p:spTree>
    <p:extLst>
      <p:ext uri="{BB962C8B-B14F-4D97-AF65-F5344CB8AC3E}">
        <p14:creationId xmlns:p14="http://schemas.microsoft.com/office/powerpoint/2010/main" val="1061432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Common Good</a:t>
            </a:r>
          </a:p>
        </p:txBody>
      </p:sp>
      <p:sp>
        <p:nvSpPr>
          <p:cNvPr id="6" name="TextBox 5"/>
          <p:cNvSpPr txBox="1"/>
          <p:nvPr/>
        </p:nvSpPr>
        <p:spPr>
          <a:xfrm>
            <a:off x="179512" y="873633"/>
            <a:ext cx="8784976" cy="1862048"/>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200" dirty="0"/>
              <a:t>In one sense the phrase can be seen to refer to ‘the good which is common to—that is, shared by—a number of persons’ (Browne </a:t>
            </a:r>
            <a:r>
              <a:rPr lang="en-GB" sz="2200" i="1" dirty="0"/>
              <a:t>et al, </a:t>
            </a:r>
            <a:r>
              <a:rPr lang="en-GB" sz="2200" dirty="0"/>
              <a:t>2018)</a:t>
            </a:r>
          </a:p>
          <a:p>
            <a:pPr marL="342900" indent="-342900">
              <a:spcBef>
                <a:spcPts val="600"/>
              </a:spcBef>
              <a:buFont typeface="Arial" panose="020B0604020202020204" pitchFamily="34" charset="0"/>
              <a:buChar char="•"/>
            </a:pPr>
            <a:r>
              <a:rPr lang="en-GB" sz="2200" dirty="0"/>
              <a:t>It can also be used in the sense of ‘the good of a collectivity which cannot be disaggregated (Browne </a:t>
            </a:r>
            <a:r>
              <a:rPr lang="en-GB" sz="2200" i="1" dirty="0"/>
              <a:t>et al, </a:t>
            </a:r>
            <a:r>
              <a:rPr lang="en-GB" sz="2200" dirty="0"/>
              <a:t>2018)</a:t>
            </a:r>
          </a:p>
        </p:txBody>
      </p:sp>
      <p:sp>
        <p:nvSpPr>
          <p:cNvPr id="5" name="TextBox 4"/>
          <p:cNvSpPr txBox="1"/>
          <p:nvPr/>
        </p:nvSpPr>
        <p:spPr>
          <a:xfrm>
            <a:off x="1979712" y="3173875"/>
            <a:ext cx="4782487" cy="400110"/>
          </a:xfrm>
          <a:prstGeom prst="rect">
            <a:avLst/>
          </a:prstGeom>
          <a:noFill/>
        </p:spPr>
        <p:txBody>
          <a:bodyPr wrap="square" rtlCol="0">
            <a:spAutoFit/>
          </a:bodyPr>
          <a:lstStyle/>
          <a:p>
            <a:pPr algn="ctr"/>
            <a:r>
              <a:rPr lang="en-GB" sz="2000" i="1" dirty="0"/>
              <a:t>But what do these two definitions mean?</a:t>
            </a:r>
          </a:p>
        </p:txBody>
      </p:sp>
      <p:pic>
        <p:nvPicPr>
          <p:cNvPr id="7" name="Picture 6"/>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948264" y="3140968"/>
            <a:ext cx="494785" cy="494785"/>
          </a:xfrm>
          <a:prstGeom prst="rect">
            <a:avLst/>
          </a:prstGeom>
        </p:spPr>
      </p:pic>
      <p:sp>
        <p:nvSpPr>
          <p:cNvPr id="8" name="TextBox 7"/>
          <p:cNvSpPr txBox="1"/>
          <p:nvPr/>
        </p:nvSpPr>
        <p:spPr>
          <a:xfrm>
            <a:off x="107504" y="4005064"/>
            <a:ext cx="8784976" cy="1938992"/>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200" dirty="0"/>
              <a:t>The first definition relates to the idea that for us to talk of the common good then every individual need to benefit from that good.</a:t>
            </a:r>
          </a:p>
          <a:p>
            <a:pPr marL="342900" indent="-342900">
              <a:spcBef>
                <a:spcPts val="600"/>
              </a:spcBef>
              <a:buFont typeface="Arial" panose="020B0604020202020204" pitchFamily="34" charset="0"/>
              <a:buChar char="•"/>
            </a:pPr>
            <a:r>
              <a:rPr lang="en-GB" sz="2200" dirty="0"/>
              <a:t>The second definition is effectively saying that providing the majority benefit then we can still talk of ‘the common good’.</a:t>
            </a:r>
          </a:p>
          <a:p>
            <a:pPr marL="342900" indent="-342900">
              <a:spcBef>
                <a:spcPts val="600"/>
              </a:spcBef>
              <a:buFont typeface="Arial" panose="020B0604020202020204" pitchFamily="34" charset="0"/>
              <a:buChar char="•"/>
            </a:pPr>
            <a:r>
              <a:rPr lang="en-GB" sz="2200" dirty="0"/>
              <a:t>Thus latter point has links to the ideology of ‘</a:t>
            </a:r>
            <a:r>
              <a:rPr lang="en-GB" sz="2200" b="1" dirty="0"/>
              <a:t>utilitarianism</a:t>
            </a:r>
            <a:r>
              <a:rPr lang="en-GB" sz="2200" dirty="0"/>
              <a:t>’</a:t>
            </a:r>
          </a:p>
        </p:txBody>
      </p:sp>
    </p:spTree>
    <p:extLst>
      <p:ext uri="{BB962C8B-B14F-4D97-AF65-F5344CB8AC3E}">
        <p14:creationId xmlns:p14="http://schemas.microsoft.com/office/powerpoint/2010/main" val="3012341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5" grpId="0"/>
      <p:bldP spid="8"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Common Good</a:t>
            </a:r>
          </a:p>
        </p:txBody>
      </p:sp>
      <p:sp>
        <p:nvSpPr>
          <p:cNvPr id="6" name="TextBox 5"/>
          <p:cNvSpPr txBox="1"/>
          <p:nvPr/>
        </p:nvSpPr>
        <p:spPr>
          <a:xfrm>
            <a:off x="179512" y="750714"/>
            <a:ext cx="8784976" cy="3647152"/>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hlinkClick r:id="rId2"/>
              </a:rPr>
              <a:t>Beerbohm and Davis </a:t>
            </a:r>
            <a:r>
              <a:rPr lang="en-GB" sz="2400" dirty="0"/>
              <a:t>(2017) have also argued that the concept of the common good is closely bound up with the concept of </a:t>
            </a:r>
            <a:r>
              <a:rPr lang="en-GB" sz="2400" b="1" dirty="0"/>
              <a:t>justice</a:t>
            </a:r>
          </a:p>
          <a:p>
            <a:pPr marL="342900" indent="-342900">
              <a:spcBef>
                <a:spcPts val="600"/>
              </a:spcBef>
              <a:buFont typeface="Arial" panose="020B0604020202020204" pitchFamily="34" charset="0"/>
              <a:buChar char="•"/>
            </a:pPr>
            <a:r>
              <a:rPr lang="en-GB" sz="2400" dirty="0"/>
              <a:t>‘implicating both that the common good is something beyond justice itself, but also that the concepts play a similar function—as appropriate guides to political activity’ (p. e-60)</a:t>
            </a:r>
          </a:p>
          <a:p>
            <a:pPr marL="342900" indent="-342900">
              <a:spcBef>
                <a:spcPts val="600"/>
              </a:spcBef>
              <a:buFont typeface="Arial" panose="020B0604020202020204" pitchFamily="34" charset="0"/>
              <a:buChar char="•"/>
            </a:pPr>
            <a:r>
              <a:rPr lang="en-GB" sz="2400" dirty="0"/>
              <a:t>However, if we accept that both justice and the common good are normative concepts then they can take on any number of meanings when used by politicians</a:t>
            </a:r>
          </a:p>
          <a:p>
            <a:pPr marL="342900" indent="-342900">
              <a:spcBef>
                <a:spcPts val="600"/>
              </a:spcBef>
              <a:buFont typeface="Arial" panose="020B0604020202020204" pitchFamily="34" charset="0"/>
              <a:buChar char="•"/>
            </a:pPr>
            <a:endParaRPr lang="en-GB" sz="2400" dirty="0"/>
          </a:p>
        </p:txBody>
      </p:sp>
      <p:sp>
        <p:nvSpPr>
          <p:cNvPr id="8" name="TextBox 7"/>
          <p:cNvSpPr txBox="1"/>
          <p:nvPr/>
        </p:nvSpPr>
        <p:spPr>
          <a:xfrm>
            <a:off x="1547664" y="4581128"/>
            <a:ext cx="4782487" cy="707886"/>
          </a:xfrm>
          <a:prstGeom prst="rect">
            <a:avLst/>
          </a:prstGeom>
          <a:noFill/>
        </p:spPr>
        <p:txBody>
          <a:bodyPr wrap="square" rtlCol="0">
            <a:spAutoFit/>
          </a:bodyPr>
          <a:lstStyle/>
          <a:p>
            <a:pPr algn="ctr"/>
            <a:r>
              <a:rPr lang="en-GB" sz="2000" i="1" dirty="0"/>
              <a:t>What questions should we ask ourselves when we hear the phrase being used?</a:t>
            </a:r>
          </a:p>
        </p:txBody>
      </p:sp>
      <p:pic>
        <p:nvPicPr>
          <p:cNvPr id="9" name="Picture 8"/>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372200" y="4687678"/>
            <a:ext cx="494785" cy="494785"/>
          </a:xfrm>
          <a:prstGeom prst="rect">
            <a:avLst/>
          </a:prstGeom>
        </p:spPr>
      </p:pic>
    </p:spTree>
    <p:extLst>
      <p:ext uri="{BB962C8B-B14F-4D97-AF65-F5344CB8AC3E}">
        <p14:creationId xmlns:p14="http://schemas.microsoft.com/office/powerpoint/2010/main" val="2768586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8"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Common Good</a:t>
            </a:r>
          </a:p>
        </p:txBody>
      </p:sp>
      <p:sp>
        <p:nvSpPr>
          <p:cNvPr id="6" name="TextBox 5"/>
          <p:cNvSpPr txBox="1"/>
          <p:nvPr/>
        </p:nvSpPr>
        <p:spPr>
          <a:xfrm>
            <a:off x="107504" y="908720"/>
            <a:ext cx="8784976" cy="5555367"/>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200" dirty="0"/>
              <a:t>The term itself may refer either to the interests that members have in common or to the facilities that serve common interests. For example, people may say, “the new public library will serve the common good” or “the public library is part of the common good” (</a:t>
            </a:r>
            <a:r>
              <a:rPr lang="en-GB" sz="2200" dirty="0" err="1"/>
              <a:t>Zalta</a:t>
            </a:r>
            <a:r>
              <a:rPr lang="en-GB" sz="2200" dirty="0"/>
              <a:t>, 2021).</a:t>
            </a:r>
          </a:p>
          <a:p>
            <a:pPr marL="342900" indent="-342900">
              <a:spcBef>
                <a:spcPts val="600"/>
              </a:spcBef>
              <a:buFont typeface="Arial" panose="020B0604020202020204" pitchFamily="34" charset="0"/>
              <a:buChar char="•"/>
            </a:pPr>
            <a:r>
              <a:rPr lang="en-GB" sz="2200" dirty="0"/>
              <a:t>Austrian Economist Joseph Schumpeter (1883–1950) in his work </a:t>
            </a:r>
            <a:r>
              <a:rPr lang="en-GB" sz="2200" i="1" dirty="0"/>
              <a:t>Capitalism, Socialism and Democracy </a:t>
            </a:r>
            <a:r>
              <a:rPr lang="en-GB" sz="2200" dirty="0"/>
              <a:t>(5</a:t>
            </a:r>
            <a:r>
              <a:rPr lang="en-GB" sz="2200" baseline="30000" dirty="0"/>
              <a:t>th</a:t>
            </a:r>
            <a:r>
              <a:rPr lang="en-GB" sz="2200" dirty="0"/>
              <a:t> ed. 1994) argued that, although democratic political theory made much of idea it was an idea without a centre</a:t>
            </a:r>
          </a:p>
          <a:p>
            <a:pPr marL="342900" indent="-342900">
              <a:spcBef>
                <a:spcPts val="600"/>
              </a:spcBef>
              <a:buFont typeface="Arial" panose="020B0604020202020204" pitchFamily="34" charset="0"/>
              <a:buChar char="•"/>
            </a:pPr>
            <a:r>
              <a:rPr lang="en-GB" sz="2200" dirty="0"/>
              <a:t>In this way, although not a post-modernist and indeed a proponent of democracy, Schumpeter is making a similar point to that made by Derrida</a:t>
            </a:r>
          </a:p>
          <a:p>
            <a:pPr marL="342900" indent="-342900">
              <a:spcBef>
                <a:spcPts val="600"/>
              </a:spcBef>
              <a:buFont typeface="Arial" panose="020B0604020202020204" pitchFamily="34" charset="0"/>
              <a:buChar char="•"/>
            </a:pPr>
            <a:r>
              <a:rPr lang="en-GB" sz="2200" dirty="0"/>
              <a:t>In that concepts such as the common good are essentially hollow concepts which do not contain anything of substance</a:t>
            </a:r>
          </a:p>
          <a:p>
            <a:pPr marL="342900" indent="-342900">
              <a:spcBef>
                <a:spcPts val="600"/>
              </a:spcBef>
              <a:buFont typeface="Arial" panose="020B0604020202020204" pitchFamily="34" charset="0"/>
              <a:buChar char="•"/>
            </a:pPr>
            <a:endParaRPr lang="en-GB" sz="2200" dirty="0"/>
          </a:p>
          <a:p>
            <a:pPr marL="342900" indent="-342900">
              <a:spcBef>
                <a:spcPts val="600"/>
              </a:spcBef>
              <a:buFont typeface="Arial" panose="020B0604020202020204" pitchFamily="34" charset="0"/>
              <a:buChar char="•"/>
            </a:pPr>
            <a:endParaRPr lang="en-GB" sz="2200" dirty="0"/>
          </a:p>
        </p:txBody>
      </p:sp>
    </p:spTree>
    <p:extLst>
      <p:ext uri="{BB962C8B-B14F-4D97-AF65-F5344CB8AC3E}">
        <p14:creationId xmlns:p14="http://schemas.microsoft.com/office/powerpoint/2010/main" val="2576050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State sovereignty</a:t>
            </a:r>
          </a:p>
        </p:txBody>
      </p:sp>
      <p:sp>
        <p:nvSpPr>
          <p:cNvPr id="6" name="TextBox 5"/>
          <p:cNvSpPr txBox="1"/>
          <p:nvPr/>
        </p:nvSpPr>
        <p:spPr>
          <a:xfrm>
            <a:off x="107504" y="836712"/>
            <a:ext cx="8784976" cy="5201424"/>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This concept has its roots in the establishment of the idea of absolute monarchy (i.e. absolute rule by the ‘sovereign’)</a:t>
            </a:r>
          </a:p>
          <a:p>
            <a:pPr marL="342900" indent="-342900">
              <a:spcBef>
                <a:spcPts val="600"/>
              </a:spcBef>
              <a:buFont typeface="Arial" panose="020B0604020202020204" pitchFamily="34" charset="0"/>
              <a:buChar char="•"/>
            </a:pPr>
            <a:r>
              <a:rPr lang="en-GB" sz="2400" dirty="0"/>
              <a:t>In the early modern period the sovereign and the state were seen as being indivisible</a:t>
            </a:r>
          </a:p>
          <a:p>
            <a:pPr marL="342900" indent="-342900">
              <a:spcBef>
                <a:spcPts val="600"/>
              </a:spcBef>
              <a:buFont typeface="Arial" panose="020B0604020202020204" pitchFamily="34" charset="0"/>
              <a:buChar char="•"/>
            </a:pPr>
            <a:r>
              <a:rPr lang="en-GB" sz="2400" dirty="0"/>
              <a:t>‘Sovereignty is the claim to be the ultimate political authority, subject to no higher power as regards the making and enforcing of political decisions’. (Brown </a:t>
            </a:r>
            <a:r>
              <a:rPr lang="en-GB" sz="2400" i="1" dirty="0"/>
              <a:t>et al, </a:t>
            </a:r>
            <a:r>
              <a:rPr lang="en-GB" sz="2400" dirty="0"/>
              <a:t>2018)</a:t>
            </a:r>
          </a:p>
          <a:p>
            <a:pPr marL="342900" indent="-342900">
              <a:spcBef>
                <a:spcPts val="600"/>
              </a:spcBef>
              <a:buFont typeface="Arial" panose="020B0604020202020204" pitchFamily="34" charset="0"/>
              <a:buChar char="•"/>
            </a:pPr>
            <a:r>
              <a:rPr lang="en-GB" sz="2400" dirty="0"/>
              <a:t>‘In the international system, sovereignty is the claim by the state to full self‐government, and the mutual recognition of claims to sovereignty is the basis of international society’. (Brown </a:t>
            </a:r>
            <a:r>
              <a:rPr lang="en-GB" sz="2400" i="1" dirty="0"/>
              <a:t>et al, </a:t>
            </a:r>
            <a:r>
              <a:rPr lang="en-GB" sz="2400" dirty="0"/>
              <a:t>2018)</a:t>
            </a:r>
          </a:p>
          <a:p>
            <a:pPr marL="342900" indent="-342900">
              <a:spcBef>
                <a:spcPts val="600"/>
              </a:spcBef>
              <a:buFont typeface="Arial" panose="020B0604020202020204" pitchFamily="34" charset="0"/>
              <a:buChar char="•"/>
            </a:pPr>
            <a:r>
              <a:rPr lang="en-GB" sz="2400" dirty="0"/>
              <a:t>It is this argument that gives us the notion of the </a:t>
            </a:r>
            <a:r>
              <a:rPr lang="en-GB" sz="2400" b="1" dirty="0"/>
              <a:t>nation state</a:t>
            </a:r>
            <a:r>
              <a:rPr lang="en-GB" sz="2400" dirty="0"/>
              <a:t> e.g. the UK</a:t>
            </a:r>
          </a:p>
        </p:txBody>
      </p:sp>
    </p:spTree>
    <p:extLst>
      <p:ext uri="{BB962C8B-B14F-4D97-AF65-F5344CB8AC3E}">
        <p14:creationId xmlns:p14="http://schemas.microsoft.com/office/powerpoint/2010/main" val="1561953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State sovereignty</a:t>
            </a:r>
          </a:p>
        </p:txBody>
      </p:sp>
      <p:sp>
        <p:nvSpPr>
          <p:cNvPr id="6" name="TextBox 5"/>
          <p:cNvSpPr txBox="1"/>
          <p:nvPr/>
        </p:nvSpPr>
        <p:spPr>
          <a:xfrm>
            <a:off x="107504" y="1196752"/>
            <a:ext cx="8784976" cy="2831544"/>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It is interesting to note that state sovereignty does not necessarily mean that a nation state can act freely</a:t>
            </a:r>
          </a:p>
          <a:p>
            <a:pPr marL="342900" indent="-342900">
              <a:spcBef>
                <a:spcPts val="600"/>
              </a:spcBef>
              <a:buFont typeface="Arial" panose="020B0604020202020204" pitchFamily="34" charset="0"/>
              <a:buChar char="•"/>
            </a:pPr>
            <a:r>
              <a:rPr lang="en-GB" sz="2400" dirty="0"/>
              <a:t>For example, a nation may be a sovereign state but is weak in relation to a neighbour and is therefore sometimes unable to act in its own interest for fear of reprisal or lack of influence (see later)</a:t>
            </a:r>
          </a:p>
          <a:p>
            <a:pPr marL="342900" indent="-342900">
              <a:spcBef>
                <a:spcPts val="600"/>
              </a:spcBef>
              <a:buFont typeface="Arial" panose="020B0604020202020204" pitchFamily="34" charset="0"/>
              <a:buChar char="•"/>
            </a:pPr>
            <a:r>
              <a:rPr lang="en-GB" sz="2400" dirty="0"/>
              <a:t>An example would be the relationship between Ukraine and Russia</a:t>
            </a:r>
          </a:p>
        </p:txBody>
      </p:sp>
      <p:sp>
        <p:nvSpPr>
          <p:cNvPr id="5" name="TextBox 4"/>
          <p:cNvSpPr txBox="1"/>
          <p:nvPr/>
        </p:nvSpPr>
        <p:spPr>
          <a:xfrm>
            <a:off x="1547664" y="4581128"/>
            <a:ext cx="4782487" cy="400110"/>
          </a:xfrm>
          <a:prstGeom prst="rect">
            <a:avLst/>
          </a:prstGeom>
          <a:noFill/>
        </p:spPr>
        <p:txBody>
          <a:bodyPr wrap="square" rtlCol="0">
            <a:spAutoFit/>
          </a:bodyPr>
          <a:lstStyle/>
          <a:p>
            <a:pPr algn="ctr"/>
            <a:r>
              <a:rPr lang="en-GB" sz="2000" i="1" dirty="0"/>
              <a:t>Can you think of other examples?</a:t>
            </a:r>
          </a:p>
        </p:txBody>
      </p:sp>
      <p:pic>
        <p:nvPicPr>
          <p:cNvPr id="7" name="Picture 6"/>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72200" y="4581128"/>
            <a:ext cx="494785" cy="494785"/>
          </a:xfrm>
          <a:prstGeom prst="rect">
            <a:avLst/>
          </a:prstGeom>
        </p:spPr>
      </p:pic>
    </p:spTree>
    <p:extLst>
      <p:ext uri="{BB962C8B-B14F-4D97-AF65-F5344CB8AC3E}">
        <p14:creationId xmlns:p14="http://schemas.microsoft.com/office/powerpoint/2010/main" val="2150084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State sovereignty</a:t>
            </a:r>
          </a:p>
        </p:txBody>
      </p:sp>
      <p:sp>
        <p:nvSpPr>
          <p:cNvPr id="6" name="TextBox 5"/>
          <p:cNvSpPr txBox="1"/>
          <p:nvPr/>
        </p:nvSpPr>
        <p:spPr>
          <a:xfrm>
            <a:off x="107504" y="980728"/>
            <a:ext cx="8784976" cy="3200876"/>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This notion that a sovereign state is the ultimate political authority has implications for supra-national organisations such as the UN</a:t>
            </a:r>
          </a:p>
          <a:p>
            <a:pPr marL="342900" indent="-342900">
              <a:spcBef>
                <a:spcPts val="600"/>
              </a:spcBef>
              <a:buFont typeface="Arial" panose="020B0604020202020204" pitchFamily="34" charset="0"/>
              <a:buChar char="•"/>
            </a:pPr>
            <a:r>
              <a:rPr lang="en-GB" sz="2400" dirty="0"/>
              <a:t>Member states of the UN can veto decisions, refuse to sign or ratify UN Conventions or Accords and refuse to implement those Accords even if they have signed up to them</a:t>
            </a:r>
          </a:p>
          <a:p>
            <a:pPr marL="342900" indent="-342900">
              <a:spcBef>
                <a:spcPts val="600"/>
              </a:spcBef>
              <a:buFont typeface="Arial" panose="020B0604020202020204" pitchFamily="34" charset="0"/>
              <a:buChar char="•"/>
            </a:pPr>
            <a:r>
              <a:rPr lang="en-GB" sz="2400" dirty="0"/>
              <a:t>For example, the UN can take a view on an issue of sovereignty such as in the case of Palestine and Israel but it has no power to make Israel change its policy</a:t>
            </a:r>
          </a:p>
        </p:txBody>
      </p:sp>
      <p:sp>
        <p:nvSpPr>
          <p:cNvPr id="8" name="TextBox 7"/>
          <p:cNvSpPr txBox="1"/>
          <p:nvPr/>
        </p:nvSpPr>
        <p:spPr>
          <a:xfrm>
            <a:off x="1547664" y="4581128"/>
            <a:ext cx="4782487" cy="400110"/>
          </a:xfrm>
          <a:prstGeom prst="rect">
            <a:avLst/>
          </a:prstGeom>
          <a:noFill/>
        </p:spPr>
        <p:txBody>
          <a:bodyPr wrap="square" rtlCol="0">
            <a:spAutoFit/>
          </a:bodyPr>
          <a:lstStyle/>
          <a:p>
            <a:pPr algn="ctr"/>
            <a:r>
              <a:rPr lang="en-GB" sz="2000" i="1" dirty="0"/>
              <a:t>Can you think of other examples?</a:t>
            </a:r>
          </a:p>
        </p:txBody>
      </p:sp>
      <p:pic>
        <p:nvPicPr>
          <p:cNvPr id="9" name="Picture 8"/>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72200" y="4581128"/>
            <a:ext cx="494785" cy="494785"/>
          </a:xfrm>
          <a:prstGeom prst="rect">
            <a:avLst/>
          </a:prstGeom>
        </p:spPr>
      </p:pic>
    </p:spTree>
    <p:extLst>
      <p:ext uri="{BB962C8B-B14F-4D97-AF65-F5344CB8AC3E}">
        <p14:creationId xmlns:p14="http://schemas.microsoft.com/office/powerpoint/2010/main" val="2139708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8"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State sovereignty</a:t>
            </a:r>
          </a:p>
        </p:txBody>
      </p:sp>
      <p:sp>
        <p:nvSpPr>
          <p:cNvPr id="6" name="TextBox 5"/>
          <p:cNvSpPr txBox="1"/>
          <p:nvPr/>
        </p:nvSpPr>
        <p:spPr>
          <a:xfrm>
            <a:off x="107504" y="980728"/>
            <a:ext cx="8784976" cy="1277273"/>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Critics of the UN have often accused it of undermining state sovereignty</a:t>
            </a:r>
          </a:p>
          <a:p>
            <a:pPr marL="342900" indent="-342900">
              <a:spcBef>
                <a:spcPts val="600"/>
              </a:spcBef>
              <a:buFont typeface="Arial" panose="020B0604020202020204" pitchFamily="34" charset="0"/>
              <a:buChar char="•"/>
            </a:pPr>
            <a:r>
              <a:rPr lang="en-GB" sz="2400" dirty="0"/>
              <a:t>For example; </a:t>
            </a:r>
          </a:p>
        </p:txBody>
      </p:sp>
      <p:pic>
        <p:nvPicPr>
          <p:cNvPr id="3" name="Picture 2">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73159" y="2348880"/>
            <a:ext cx="998841" cy="998841"/>
          </a:xfrm>
          <a:prstGeom prst="rect">
            <a:avLst/>
          </a:prstGeom>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547664" y="3861048"/>
            <a:ext cx="532427" cy="532427"/>
          </a:xfrm>
          <a:prstGeom prst="rect">
            <a:avLst/>
          </a:prstGeom>
        </p:spPr>
      </p:pic>
      <p:sp>
        <p:nvSpPr>
          <p:cNvPr id="10" name="TextBox 9"/>
          <p:cNvSpPr txBox="1"/>
          <p:nvPr/>
        </p:nvSpPr>
        <p:spPr>
          <a:xfrm>
            <a:off x="2195736" y="3933056"/>
            <a:ext cx="5976664" cy="646331"/>
          </a:xfrm>
          <a:prstGeom prst="rect">
            <a:avLst/>
          </a:prstGeom>
          <a:noFill/>
        </p:spPr>
        <p:txBody>
          <a:bodyPr wrap="square" rtlCol="0">
            <a:spAutoFit/>
          </a:bodyPr>
          <a:lstStyle/>
          <a:p>
            <a:r>
              <a:rPr lang="en-GB" dirty="0"/>
              <a:t>Guided Study Activity: How many of the ‘normative concepts’ are referred to in the article above?</a:t>
            </a:r>
          </a:p>
        </p:txBody>
      </p:sp>
    </p:spTree>
    <p:extLst>
      <p:ext uri="{BB962C8B-B14F-4D97-AF65-F5344CB8AC3E}">
        <p14:creationId xmlns:p14="http://schemas.microsoft.com/office/powerpoint/2010/main" val="1826974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10"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State sovereignty</a:t>
            </a:r>
          </a:p>
        </p:txBody>
      </p:sp>
      <p:sp>
        <p:nvSpPr>
          <p:cNvPr id="5" name="TextBox 4"/>
          <p:cNvSpPr txBox="1"/>
          <p:nvPr/>
        </p:nvSpPr>
        <p:spPr>
          <a:xfrm>
            <a:off x="323528" y="836712"/>
            <a:ext cx="8280920" cy="5139869"/>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200" dirty="0"/>
              <a:t>However </a:t>
            </a:r>
            <a:r>
              <a:rPr lang="en-GB" sz="2200" dirty="0" err="1"/>
              <a:t>Makinda</a:t>
            </a:r>
            <a:r>
              <a:rPr lang="en-GB" sz="2200" dirty="0"/>
              <a:t>, (1998) counters this argument by stating ‘that international values, norms, principles, rules and institutions, including state sovereignty, have always been changing and international society has inevitably adapted to new developments’</a:t>
            </a:r>
          </a:p>
          <a:p>
            <a:pPr marL="285750" indent="-285750">
              <a:spcBef>
                <a:spcPts val="600"/>
              </a:spcBef>
              <a:buFont typeface="Arial" panose="020B0604020202020204" pitchFamily="34" charset="0"/>
              <a:buChar char="•"/>
            </a:pPr>
            <a:r>
              <a:rPr lang="en-GB" sz="2200" dirty="0"/>
              <a:t>He goes on to argue that this change has happened at a faster pace since 1945 but not because of the geo-political reasons such as;</a:t>
            </a:r>
          </a:p>
          <a:p>
            <a:pPr marL="285750" indent="-285750">
              <a:spcBef>
                <a:spcPts val="600"/>
              </a:spcBef>
              <a:buFont typeface="Arial" panose="020B0604020202020204" pitchFamily="34" charset="0"/>
              <a:buChar char="•"/>
            </a:pPr>
            <a:r>
              <a:rPr lang="en-GB" sz="2200" dirty="0"/>
              <a:t>Changes to the notion of sovereignty introduced because of the Cold War (i.e. were the Warsaw Pact countries truly sovereign) </a:t>
            </a:r>
          </a:p>
          <a:p>
            <a:pPr marL="285750" indent="-285750">
              <a:spcBef>
                <a:spcPts val="600"/>
              </a:spcBef>
              <a:buFont typeface="Arial" panose="020B0604020202020204" pitchFamily="34" charset="0"/>
              <a:buChar char="•"/>
            </a:pPr>
            <a:r>
              <a:rPr lang="en-GB" sz="2200" dirty="0"/>
              <a:t>The ‘decolonisation’ of much of Africa and Asia meaning that countries were notionally sovereign states but might be heavily reliant on their former colonial power</a:t>
            </a:r>
          </a:p>
          <a:p>
            <a:pPr marL="285750" indent="-285750">
              <a:spcBef>
                <a:spcPts val="600"/>
              </a:spcBef>
              <a:buFont typeface="Arial" panose="020B0604020202020204" pitchFamily="34" charset="0"/>
              <a:buChar char="•"/>
            </a:pPr>
            <a:r>
              <a:rPr lang="en-GB" sz="2200" dirty="0"/>
              <a:t>as well as changes since the end of the Cold War (i.e. the proliferation of ‘new’ states after the break-up of the USSR and Yugoslavia.</a:t>
            </a:r>
          </a:p>
        </p:txBody>
      </p:sp>
    </p:spTree>
    <p:extLst>
      <p:ext uri="{BB962C8B-B14F-4D97-AF65-F5344CB8AC3E}">
        <p14:creationId xmlns:p14="http://schemas.microsoft.com/office/powerpoint/2010/main" val="800620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State sovereignty</a:t>
            </a:r>
          </a:p>
        </p:txBody>
      </p:sp>
      <p:sp>
        <p:nvSpPr>
          <p:cNvPr id="5" name="TextBox 4"/>
          <p:cNvSpPr txBox="1"/>
          <p:nvPr/>
        </p:nvSpPr>
        <p:spPr>
          <a:xfrm>
            <a:off x="323528" y="836712"/>
            <a:ext cx="8568952" cy="5216813"/>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200" dirty="0"/>
              <a:t>In his populist rhetoric, Donald Trump singles out the UN as undermining state sovereignty</a:t>
            </a:r>
          </a:p>
          <a:p>
            <a:pPr marL="285750" indent="-285750">
              <a:spcBef>
                <a:spcPts val="600"/>
              </a:spcBef>
              <a:buFont typeface="Arial" panose="020B0604020202020204" pitchFamily="34" charset="0"/>
              <a:buChar char="•"/>
            </a:pPr>
            <a:r>
              <a:rPr lang="en-GB" sz="2200" dirty="0"/>
              <a:t>Other, more considered theorists accept that the UN may have a role to play but see a more general issue – that of ‘globalisation’ in general</a:t>
            </a:r>
          </a:p>
          <a:p>
            <a:pPr marL="285750" indent="-285750">
              <a:spcBef>
                <a:spcPts val="600"/>
              </a:spcBef>
              <a:buFont typeface="Arial" panose="020B0604020202020204" pitchFamily="34" charset="0"/>
              <a:buChar char="•"/>
            </a:pPr>
            <a:r>
              <a:rPr lang="en-GB" sz="2200" dirty="0"/>
              <a:t>For example, Volk, (2019) in his article ‘The Problem of Sovereignty in Globalized Times’</a:t>
            </a:r>
          </a:p>
          <a:p>
            <a:pPr marL="285750" indent="-285750">
              <a:spcBef>
                <a:spcPts val="600"/>
              </a:spcBef>
              <a:buFont typeface="Arial" panose="020B0604020202020204" pitchFamily="34" charset="0"/>
              <a:buChar char="•"/>
            </a:pPr>
            <a:r>
              <a:rPr lang="en-GB" sz="2200" dirty="0"/>
              <a:t>He speaks of the rise of ‘“global informational capitalism,” the role of multinational concerns, the significance of supranational organizations, </a:t>
            </a:r>
            <a:r>
              <a:rPr lang="en-GB" sz="2200" b="1" dirty="0"/>
              <a:t>transnationalism</a:t>
            </a:r>
            <a:r>
              <a:rPr lang="en-GB" sz="2200" dirty="0"/>
              <a:t> and much more has led to a “questioning of sovereignty.”’</a:t>
            </a:r>
          </a:p>
          <a:p>
            <a:pPr marL="285750" indent="-285750">
              <a:spcBef>
                <a:spcPts val="600"/>
              </a:spcBef>
              <a:buFont typeface="Arial" panose="020B0604020202020204" pitchFamily="34" charset="0"/>
              <a:buChar char="•"/>
            </a:pPr>
            <a:r>
              <a:rPr lang="en-GB" sz="2200" dirty="0"/>
              <a:t>We have already mentioned the UN as an example of a supranational organisation and will look at NATO as another example briefly later</a:t>
            </a:r>
          </a:p>
          <a:p>
            <a:pPr marL="285750" indent="-285750">
              <a:spcBef>
                <a:spcPts val="600"/>
              </a:spcBef>
              <a:buFont typeface="Arial" panose="020B0604020202020204" pitchFamily="34" charset="0"/>
              <a:buChar char="•"/>
            </a:pPr>
            <a:r>
              <a:rPr lang="en-GB" sz="2200" dirty="0"/>
              <a:t>However, we will now take a look at the first two concepts in a little more detail</a:t>
            </a:r>
          </a:p>
        </p:txBody>
      </p:sp>
    </p:spTree>
    <p:extLst>
      <p:ext uri="{BB962C8B-B14F-4D97-AF65-F5344CB8AC3E}">
        <p14:creationId xmlns:p14="http://schemas.microsoft.com/office/powerpoint/2010/main" val="1263740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48590"/>
            <a:ext cx="8229600" cy="706090"/>
          </a:xfrm>
        </p:spPr>
        <p:txBody>
          <a:bodyPr>
            <a:normAutofit fontScale="90000"/>
          </a:bodyPr>
          <a:lstStyle/>
          <a:p>
            <a:pPr algn="ctr"/>
            <a:r>
              <a:rPr lang="en-GB" sz="3600" b="1" dirty="0"/>
              <a:t>State sovereignty and Global Informational Capitalism</a:t>
            </a:r>
          </a:p>
        </p:txBody>
      </p:sp>
      <p:sp>
        <p:nvSpPr>
          <p:cNvPr id="5" name="TextBox 4"/>
          <p:cNvSpPr txBox="1"/>
          <p:nvPr/>
        </p:nvSpPr>
        <p:spPr>
          <a:xfrm>
            <a:off x="251520" y="1196752"/>
            <a:ext cx="8568952" cy="1107996"/>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200" dirty="0"/>
              <a:t>As </a:t>
            </a:r>
            <a:r>
              <a:rPr lang="en-GB" sz="2200" dirty="0" err="1"/>
              <a:t>Ignatow</a:t>
            </a:r>
            <a:r>
              <a:rPr lang="en-GB" sz="2200" dirty="0"/>
              <a:t>, (2017) states, global informational capitalism refers to ‘the increasing importance of information within capitalism under conditions of globalization and rapid technological development’</a:t>
            </a:r>
          </a:p>
        </p:txBody>
      </p:sp>
      <p:sp>
        <p:nvSpPr>
          <p:cNvPr id="6" name="TextBox 5"/>
          <p:cNvSpPr txBox="1"/>
          <p:nvPr/>
        </p:nvSpPr>
        <p:spPr>
          <a:xfrm>
            <a:off x="1619672" y="2564904"/>
            <a:ext cx="4782487" cy="400110"/>
          </a:xfrm>
          <a:prstGeom prst="rect">
            <a:avLst/>
          </a:prstGeom>
          <a:noFill/>
        </p:spPr>
        <p:txBody>
          <a:bodyPr wrap="square" rtlCol="0">
            <a:spAutoFit/>
          </a:bodyPr>
          <a:lstStyle/>
          <a:p>
            <a:pPr algn="ctr"/>
            <a:r>
              <a:rPr lang="en-GB" sz="2000" i="1" dirty="0"/>
              <a:t>But what exactly does that mean?</a:t>
            </a:r>
          </a:p>
        </p:txBody>
      </p:sp>
      <p:pic>
        <p:nvPicPr>
          <p:cNvPr id="7" name="Picture 6"/>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444208" y="2564904"/>
            <a:ext cx="494785" cy="494785"/>
          </a:xfrm>
          <a:prstGeom prst="rect">
            <a:avLst/>
          </a:prstGeom>
        </p:spPr>
      </p:pic>
      <p:sp>
        <p:nvSpPr>
          <p:cNvPr id="8" name="TextBox 7"/>
          <p:cNvSpPr txBox="1"/>
          <p:nvPr/>
        </p:nvSpPr>
        <p:spPr>
          <a:xfrm>
            <a:off x="297868" y="3316315"/>
            <a:ext cx="8568952" cy="2539157"/>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200" dirty="0"/>
              <a:t>Broadly speaking the phrase refers to the fact that the global economy is increasingly reliant on the provision of services via technology rather then the production of goods in physical form.</a:t>
            </a:r>
          </a:p>
          <a:p>
            <a:pPr marL="285750" indent="-285750">
              <a:spcBef>
                <a:spcPts val="600"/>
              </a:spcBef>
              <a:buFont typeface="Arial" panose="020B0604020202020204" pitchFamily="34" charset="0"/>
              <a:buChar char="•"/>
            </a:pPr>
            <a:r>
              <a:rPr lang="en-GB" sz="2200" dirty="0"/>
              <a:t>In this way ‘“a majority of the </a:t>
            </a:r>
            <a:r>
              <a:rPr lang="en-GB" sz="2200" dirty="0" err="1"/>
              <a:t>labor</a:t>
            </a:r>
            <a:r>
              <a:rPr lang="en-GB" sz="2200" dirty="0"/>
              <a:t> force is no longer engaged in agriculture or manufacturing but in services, which are defined, residually, as trade, finance, transport, health, recreation, research, education, and government” (Bell 1976: p. 15 cited in </a:t>
            </a:r>
            <a:r>
              <a:rPr lang="en-GB" sz="2200" dirty="0" err="1"/>
              <a:t>Ignatov</a:t>
            </a:r>
            <a:r>
              <a:rPr lang="en-GB" sz="2200" dirty="0"/>
              <a:t>, 2017)</a:t>
            </a:r>
          </a:p>
        </p:txBody>
      </p:sp>
    </p:spTree>
    <p:extLst>
      <p:ext uri="{BB962C8B-B14F-4D97-AF65-F5344CB8AC3E}">
        <p14:creationId xmlns:p14="http://schemas.microsoft.com/office/powerpoint/2010/main" val="1873086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P spid="8"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48590"/>
            <a:ext cx="8229600" cy="706090"/>
          </a:xfrm>
        </p:spPr>
        <p:txBody>
          <a:bodyPr>
            <a:normAutofit fontScale="90000"/>
          </a:bodyPr>
          <a:lstStyle/>
          <a:p>
            <a:pPr algn="ctr"/>
            <a:r>
              <a:rPr lang="en-GB" sz="3600" b="1" dirty="0"/>
              <a:t>State sovereignty and Global Informational Capitalism</a:t>
            </a:r>
          </a:p>
        </p:txBody>
      </p:sp>
      <p:pic>
        <p:nvPicPr>
          <p:cNvPr id="3" name="Picture 2"/>
          <p:cNvPicPr>
            <a:picLocks noChangeAspect="1"/>
          </p:cNvPicPr>
          <p:nvPr/>
        </p:nvPicPr>
        <p:blipFill>
          <a:blip r:embed="rId2"/>
          <a:stretch>
            <a:fillRect/>
          </a:stretch>
        </p:blipFill>
        <p:spPr>
          <a:xfrm>
            <a:off x="302801" y="1196752"/>
            <a:ext cx="2698524" cy="1800200"/>
          </a:xfrm>
          <a:prstGeom prst="rect">
            <a:avLst/>
          </a:prstGeom>
        </p:spPr>
      </p:pic>
      <p:sp>
        <p:nvSpPr>
          <p:cNvPr id="4" name="TextBox 3"/>
          <p:cNvSpPr txBox="1"/>
          <p:nvPr/>
        </p:nvSpPr>
        <p:spPr>
          <a:xfrm>
            <a:off x="806857" y="3068960"/>
            <a:ext cx="1800200" cy="369332"/>
          </a:xfrm>
          <a:prstGeom prst="rect">
            <a:avLst/>
          </a:prstGeom>
          <a:noFill/>
        </p:spPr>
        <p:txBody>
          <a:bodyPr wrap="square" rtlCol="0">
            <a:spAutoFit/>
          </a:bodyPr>
          <a:lstStyle/>
          <a:p>
            <a:pPr algn="ctr"/>
            <a:r>
              <a:rPr lang="en-GB" b="1" dirty="0"/>
              <a:t>Online Trade</a:t>
            </a:r>
          </a:p>
        </p:txBody>
      </p:sp>
      <p:pic>
        <p:nvPicPr>
          <p:cNvPr id="9" name="Picture 8"/>
          <p:cNvPicPr>
            <a:picLocks noChangeAspect="1"/>
          </p:cNvPicPr>
          <p:nvPr/>
        </p:nvPicPr>
        <p:blipFill>
          <a:blip r:embed="rId3"/>
          <a:stretch>
            <a:fillRect/>
          </a:stretch>
        </p:blipFill>
        <p:spPr>
          <a:xfrm>
            <a:off x="3131840" y="1248437"/>
            <a:ext cx="2565246" cy="1748516"/>
          </a:xfrm>
          <a:prstGeom prst="rect">
            <a:avLst/>
          </a:prstGeom>
        </p:spPr>
      </p:pic>
      <p:sp>
        <p:nvSpPr>
          <p:cNvPr id="10" name="TextBox 9"/>
          <p:cNvSpPr txBox="1"/>
          <p:nvPr/>
        </p:nvSpPr>
        <p:spPr>
          <a:xfrm>
            <a:off x="3491880" y="3068960"/>
            <a:ext cx="1800200" cy="369332"/>
          </a:xfrm>
          <a:prstGeom prst="rect">
            <a:avLst/>
          </a:prstGeom>
          <a:noFill/>
        </p:spPr>
        <p:txBody>
          <a:bodyPr wrap="square" rtlCol="0">
            <a:spAutoFit/>
          </a:bodyPr>
          <a:lstStyle/>
          <a:p>
            <a:pPr algn="ctr"/>
            <a:r>
              <a:rPr lang="en-GB" b="1" dirty="0"/>
              <a:t>Online Finance</a:t>
            </a:r>
          </a:p>
        </p:txBody>
      </p:sp>
      <p:pic>
        <p:nvPicPr>
          <p:cNvPr id="11" name="Picture 10"/>
          <p:cNvPicPr>
            <a:picLocks noChangeAspect="1"/>
          </p:cNvPicPr>
          <p:nvPr/>
        </p:nvPicPr>
        <p:blipFill>
          <a:blip r:embed="rId4"/>
          <a:stretch>
            <a:fillRect/>
          </a:stretch>
        </p:blipFill>
        <p:spPr>
          <a:xfrm>
            <a:off x="5827691" y="1248437"/>
            <a:ext cx="3000058" cy="1680032"/>
          </a:xfrm>
          <a:prstGeom prst="rect">
            <a:avLst/>
          </a:prstGeom>
        </p:spPr>
      </p:pic>
      <p:sp>
        <p:nvSpPr>
          <p:cNvPr id="12" name="TextBox 11"/>
          <p:cNvSpPr txBox="1"/>
          <p:nvPr/>
        </p:nvSpPr>
        <p:spPr>
          <a:xfrm>
            <a:off x="6516216" y="3038919"/>
            <a:ext cx="1800200" cy="369332"/>
          </a:xfrm>
          <a:prstGeom prst="rect">
            <a:avLst/>
          </a:prstGeom>
          <a:noFill/>
        </p:spPr>
        <p:txBody>
          <a:bodyPr wrap="square" rtlCol="0">
            <a:spAutoFit/>
          </a:bodyPr>
          <a:lstStyle/>
          <a:p>
            <a:pPr algn="ctr"/>
            <a:r>
              <a:rPr lang="en-GB" b="1" dirty="0"/>
              <a:t>Online Transport</a:t>
            </a:r>
          </a:p>
        </p:txBody>
      </p:sp>
      <p:sp>
        <p:nvSpPr>
          <p:cNvPr id="13" name="TextBox 12"/>
          <p:cNvSpPr txBox="1"/>
          <p:nvPr/>
        </p:nvSpPr>
        <p:spPr>
          <a:xfrm>
            <a:off x="806857" y="5301208"/>
            <a:ext cx="1800200" cy="369332"/>
          </a:xfrm>
          <a:prstGeom prst="rect">
            <a:avLst/>
          </a:prstGeom>
          <a:noFill/>
        </p:spPr>
        <p:txBody>
          <a:bodyPr wrap="square" rtlCol="0">
            <a:spAutoFit/>
          </a:bodyPr>
          <a:lstStyle/>
          <a:p>
            <a:pPr algn="ctr"/>
            <a:r>
              <a:rPr lang="en-GB" b="1" dirty="0"/>
              <a:t>Online Health</a:t>
            </a:r>
          </a:p>
        </p:txBody>
      </p:sp>
      <p:pic>
        <p:nvPicPr>
          <p:cNvPr id="14" name="Picture 13"/>
          <p:cNvPicPr>
            <a:picLocks noChangeAspect="1"/>
          </p:cNvPicPr>
          <p:nvPr/>
        </p:nvPicPr>
        <p:blipFill>
          <a:blip r:embed="rId5"/>
          <a:stretch>
            <a:fillRect/>
          </a:stretch>
        </p:blipFill>
        <p:spPr>
          <a:xfrm>
            <a:off x="388056" y="3717032"/>
            <a:ext cx="2613269" cy="1463431"/>
          </a:xfrm>
          <a:prstGeom prst="rect">
            <a:avLst/>
          </a:prstGeom>
        </p:spPr>
      </p:pic>
      <p:sp>
        <p:nvSpPr>
          <p:cNvPr id="15" name="TextBox 14"/>
          <p:cNvSpPr txBox="1"/>
          <p:nvPr/>
        </p:nvSpPr>
        <p:spPr>
          <a:xfrm>
            <a:off x="3563888" y="5301208"/>
            <a:ext cx="1944216" cy="369332"/>
          </a:xfrm>
          <a:prstGeom prst="rect">
            <a:avLst/>
          </a:prstGeom>
          <a:noFill/>
        </p:spPr>
        <p:txBody>
          <a:bodyPr wrap="square" rtlCol="0">
            <a:spAutoFit/>
          </a:bodyPr>
          <a:lstStyle/>
          <a:p>
            <a:pPr algn="ctr"/>
            <a:r>
              <a:rPr lang="en-GB" b="1" dirty="0"/>
              <a:t>Online Recreation</a:t>
            </a:r>
          </a:p>
        </p:txBody>
      </p:sp>
      <p:sp>
        <p:nvSpPr>
          <p:cNvPr id="16" name="TextBox 15"/>
          <p:cNvSpPr txBox="1"/>
          <p:nvPr/>
        </p:nvSpPr>
        <p:spPr>
          <a:xfrm>
            <a:off x="6660232" y="5301208"/>
            <a:ext cx="1800200" cy="369332"/>
          </a:xfrm>
          <a:prstGeom prst="rect">
            <a:avLst/>
          </a:prstGeom>
          <a:noFill/>
        </p:spPr>
        <p:txBody>
          <a:bodyPr wrap="square" rtlCol="0">
            <a:spAutoFit/>
          </a:bodyPr>
          <a:lstStyle/>
          <a:p>
            <a:pPr algn="ctr"/>
            <a:r>
              <a:rPr lang="en-GB" b="1" dirty="0"/>
              <a:t>Online Education</a:t>
            </a:r>
          </a:p>
        </p:txBody>
      </p:sp>
      <p:pic>
        <p:nvPicPr>
          <p:cNvPr id="17" name="Picture 16"/>
          <p:cNvPicPr>
            <a:picLocks noChangeAspect="1"/>
          </p:cNvPicPr>
          <p:nvPr/>
        </p:nvPicPr>
        <p:blipFill>
          <a:blip r:embed="rId6"/>
          <a:stretch>
            <a:fillRect/>
          </a:stretch>
        </p:blipFill>
        <p:spPr>
          <a:xfrm>
            <a:off x="3152827" y="3711442"/>
            <a:ext cx="2573090" cy="1445750"/>
          </a:xfrm>
          <a:prstGeom prst="rect">
            <a:avLst/>
          </a:prstGeom>
        </p:spPr>
      </p:pic>
      <p:pic>
        <p:nvPicPr>
          <p:cNvPr id="18" name="Picture 17"/>
          <p:cNvPicPr>
            <a:picLocks noChangeAspect="1"/>
          </p:cNvPicPr>
          <p:nvPr/>
        </p:nvPicPr>
        <p:blipFill>
          <a:blip r:embed="rId7"/>
          <a:stretch>
            <a:fillRect/>
          </a:stretch>
        </p:blipFill>
        <p:spPr>
          <a:xfrm>
            <a:off x="5940152" y="3595167"/>
            <a:ext cx="2857500" cy="1600200"/>
          </a:xfrm>
          <a:prstGeom prst="rect">
            <a:avLst/>
          </a:prstGeom>
        </p:spPr>
      </p:pic>
      <p:sp>
        <p:nvSpPr>
          <p:cNvPr id="19" name="TextBox 18"/>
          <p:cNvSpPr txBox="1"/>
          <p:nvPr/>
        </p:nvSpPr>
        <p:spPr>
          <a:xfrm>
            <a:off x="2267744" y="6021288"/>
            <a:ext cx="4782487" cy="400110"/>
          </a:xfrm>
          <a:prstGeom prst="rect">
            <a:avLst/>
          </a:prstGeom>
          <a:noFill/>
        </p:spPr>
        <p:txBody>
          <a:bodyPr wrap="square" rtlCol="0">
            <a:spAutoFit/>
          </a:bodyPr>
          <a:lstStyle/>
          <a:p>
            <a:pPr algn="ctr"/>
            <a:r>
              <a:rPr lang="en-GB" sz="2000" i="1" dirty="0"/>
              <a:t>Any thoughts?</a:t>
            </a:r>
          </a:p>
        </p:txBody>
      </p:sp>
      <p:pic>
        <p:nvPicPr>
          <p:cNvPr id="20" name="Picture 19"/>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7092280" y="6021288"/>
            <a:ext cx="494785" cy="494785"/>
          </a:xfrm>
          <a:prstGeom prst="rect">
            <a:avLst/>
          </a:prstGeom>
        </p:spPr>
      </p:pic>
    </p:spTree>
    <p:extLst>
      <p:ext uri="{BB962C8B-B14F-4D97-AF65-F5344CB8AC3E}">
        <p14:creationId xmlns:p14="http://schemas.microsoft.com/office/powerpoint/2010/main" val="3364358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48590"/>
            <a:ext cx="8229600" cy="706090"/>
          </a:xfrm>
        </p:spPr>
        <p:txBody>
          <a:bodyPr>
            <a:normAutofit fontScale="90000"/>
          </a:bodyPr>
          <a:lstStyle/>
          <a:p>
            <a:pPr algn="ctr"/>
            <a:r>
              <a:rPr lang="en-GB" sz="3600" b="1" dirty="0"/>
              <a:t>State sovereignty and Global Informational Capitalism</a:t>
            </a:r>
          </a:p>
        </p:txBody>
      </p:sp>
      <p:sp>
        <p:nvSpPr>
          <p:cNvPr id="5" name="TextBox 4"/>
          <p:cNvSpPr txBox="1"/>
          <p:nvPr/>
        </p:nvSpPr>
        <p:spPr>
          <a:xfrm>
            <a:off x="251520" y="1196752"/>
            <a:ext cx="8568952" cy="4539704"/>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200" dirty="0"/>
              <a:t>In all of these cases the service provider need not be in the same country as the service user</a:t>
            </a:r>
          </a:p>
          <a:p>
            <a:pPr marL="285750" indent="-285750">
              <a:spcBef>
                <a:spcPts val="600"/>
              </a:spcBef>
              <a:buFont typeface="Arial" panose="020B0604020202020204" pitchFamily="34" charset="0"/>
              <a:buChar char="•"/>
            </a:pPr>
            <a:r>
              <a:rPr lang="en-GB" sz="2200" dirty="0"/>
              <a:t>In this way a country has much less control over the transfer of services (and payments) across its borders</a:t>
            </a:r>
          </a:p>
          <a:p>
            <a:pPr marL="285750" indent="-285750">
              <a:spcBef>
                <a:spcPts val="600"/>
              </a:spcBef>
              <a:buFont typeface="Arial" panose="020B0604020202020204" pitchFamily="34" charset="0"/>
              <a:buChar char="•"/>
            </a:pPr>
            <a:r>
              <a:rPr lang="en-GB" sz="2200" dirty="0"/>
              <a:t>Thus country has less control over the services are provided and the tax paid by service providers</a:t>
            </a:r>
          </a:p>
          <a:p>
            <a:pPr marL="285750" indent="-285750">
              <a:spcBef>
                <a:spcPts val="600"/>
              </a:spcBef>
              <a:buFont typeface="Arial" panose="020B0604020202020204" pitchFamily="34" charset="0"/>
              <a:buChar char="•"/>
            </a:pPr>
            <a:r>
              <a:rPr lang="en-GB" sz="2200" dirty="0"/>
              <a:t>For example, one could order an item from Amazon UK but the provider is actually based in Germany, or</a:t>
            </a:r>
          </a:p>
          <a:p>
            <a:pPr marL="285750" indent="-285750">
              <a:spcBef>
                <a:spcPts val="600"/>
              </a:spcBef>
              <a:buFont typeface="Arial" panose="020B0604020202020204" pitchFamily="34" charset="0"/>
              <a:buChar char="•"/>
            </a:pPr>
            <a:r>
              <a:rPr lang="en-GB" sz="2200" dirty="0"/>
              <a:t>A company is creating income through its online trading in a country but pays tax in anther country (usually one with a more generous tax regime)</a:t>
            </a:r>
          </a:p>
          <a:p>
            <a:pPr marL="285750" indent="-285750">
              <a:spcBef>
                <a:spcPts val="600"/>
              </a:spcBef>
              <a:buFont typeface="Arial" panose="020B0604020202020204" pitchFamily="34" charset="0"/>
              <a:buChar char="•"/>
            </a:pPr>
            <a:r>
              <a:rPr lang="en-GB" sz="2200" dirty="0"/>
              <a:t>A loss of such control can also be seen to mean a loss of sovereignty</a:t>
            </a:r>
          </a:p>
        </p:txBody>
      </p:sp>
    </p:spTree>
    <p:extLst>
      <p:ext uri="{BB962C8B-B14F-4D97-AF65-F5344CB8AC3E}">
        <p14:creationId xmlns:p14="http://schemas.microsoft.com/office/powerpoint/2010/main" val="664042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48590"/>
            <a:ext cx="8229600" cy="706090"/>
          </a:xfrm>
        </p:spPr>
        <p:txBody>
          <a:bodyPr>
            <a:normAutofit fontScale="90000"/>
          </a:bodyPr>
          <a:lstStyle/>
          <a:p>
            <a:pPr algn="ctr"/>
            <a:r>
              <a:rPr lang="en-GB" sz="3600" b="1" dirty="0"/>
              <a:t>State sovereignty and Global Informational Capitalism</a:t>
            </a:r>
          </a:p>
        </p:txBody>
      </p:sp>
      <p:sp>
        <p:nvSpPr>
          <p:cNvPr id="5" name="TextBox 4"/>
          <p:cNvSpPr txBox="1"/>
          <p:nvPr/>
        </p:nvSpPr>
        <p:spPr>
          <a:xfrm>
            <a:off x="251520" y="1196752"/>
            <a:ext cx="8568952" cy="3785652"/>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200" dirty="0"/>
              <a:t>In the area of finance in particular the issue is increasingly important</a:t>
            </a:r>
          </a:p>
          <a:p>
            <a:pPr marL="285750" indent="-285750">
              <a:spcBef>
                <a:spcPts val="600"/>
              </a:spcBef>
              <a:buFont typeface="Arial" panose="020B0604020202020204" pitchFamily="34" charset="0"/>
              <a:buChar char="•"/>
            </a:pPr>
            <a:r>
              <a:rPr lang="en-GB" sz="2200" dirty="0"/>
              <a:t>From the 18</a:t>
            </a:r>
            <a:r>
              <a:rPr lang="en-GB" sz="2200" baseline="30000" dirty="0"/>
              <a:t>th</a:t>
            </a:r>
            <a:r>
              <a:rPr lang="en-GB" sz="2200" dirty="0"/>
              <a:t> century onwards sovereign states had promoted the development of the concept of a central ‘national’ bank (e.g. the Bank of England)</a:t>
            </a:r>
          </a:p>
          <a:p>
            <a:pPr marL="285750" indent="-285750">
              <a:spcBef>
                <a:spcPts val="600"/>
              </a:spcBef>
              <a:buFont typeface="Arial" panose="020B0604020202020204" pitchFamily="34" charset="0"/>
              <a:buChar char="•"/>
            </a:pPr>
            <a:r>
              <a:rPr lang="en-GB" sz="2200" dirty="0"/>
              <a:t>The central banking system was established to assist in managing a </a:t>
            </a:r>
            <a:r>
              <a:rPr lang="en-GB" sz="2200" b="1" dirty="0"/>
              <a:t>country’s</a:t>
            </a:r>
            <a:r>
              <a:rPr lang="en-GB" sz="2200" dirty="0"/>
              <a:t> monetary policy (i.e. in maintaining a financial sovereignty)</a:t>
            </a:r>
          </a:p>
          <a:p>
            <a:pPr marL="285750" indent="-285750">
              <a:spcBef>
                <a:spcPts val="600"/>
              </a:spcBef>
              <a:buFont typeface="Arial" panose="020B0604020202020204" pitchFamily="34" charset="0"/>
              <a:buChar char="•"/>
            </a:pPr>
            <a:r>
              <a:rPr lang="en-GB" sz="2200" dirty="0"/>
              <a:t>The role of algorithmic international financial markets has meant that this role is undermined</a:t>
            </a:r>
          </a:p>
          <a:p>
            <a:pPr marL="285750" indent="-285750">
              <a:spcBef>
                <a:spcPts val="600"/>
              </a:spcBef>
              <a:buFont typeface="Arial" panose="020B0604020202020204" pitchFamily="34" charset="0"/>
              <a:buChar char="•"/>
            </a:pPr>
            <a:r>
              <a:rPr lang="en-GB" sz="2200" dirty="0"/>
              <a:t>The markets can change so quickly that all a central bank can do is respond rather than influence (e.g. the 2008 financial crash)</a:t>
            </a:r>
          </a:p>
        </p:txBody>
      </p:sp>
      <p:pic>
        <p:nvPicPr>
          <p:cNvPr id="4" name="Picture 3">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15816" y="5157192"/>
            <a:ext cx="757219" cy="752103"/>
          </a:xfrm>
          <a:prstGeom prst="rect">
            <a:avLst/>
          </a:prstGeom>
        </p:spPr>
      </p:pic>
      <p:sp>
        <p:nvSpPr>
          <p:cNvPr id="9" name="TextBox 8"/>
          <p:cNvSpPr txBox="1"/>
          <p:nvPr/>
        </p:nvSpPr>
        <p:spPr>
          <a:xfrm>
            <a:off x="3707904" y="5301208"/>
            <a:ext cx="4032448" cy="369332"/>
          </a:xfrm>
          <a:prstGeom prst="rect">
            <a:avLst/>
          </a:prstGeom>
          <a:noFill/>
        </p:spPr>
        <p:txBody>
          <a:bodyPr wrap="square" rtlCol="0">
            <a:spAutoFit/>
          </a:bodyPr>
          <a:lstStyle/>
          <a:p>
            <a:r>
              <a:rPr lang="en-GB" dirty="0"/>
              <a:t>Three Weeks That Changed The World</a:t>
            </a:r>
          </a:p>
        </p:txBody>
      </p:sp>
    </p:spTree>
    <p:extLst>
      <p:ext uri="{BB962C8B-B14F-4D97-AF65-F5344CB8AC3E}">
        <p14:creationId xmlns:p14="http://schemas.microsoft.com/office/powerpoint/2010/main" val="1895795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9"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48590"/>
            <a:ext cx="8229600" cy="706090"/>
          </a:xfrm>
        </p:spPr>
        <p:txBody>
          <a:bodyPr>
            <a:normAutofit fontScale="90000"/>
          </a:bodyPr>
          <a:lstStyle/>
          <a:p>
            <a:pPr algn="ctr"/>
            <a:r>
              <a:rPr lang="en-GB" sz="3600" b="1" dirty="0"/>
              <a:t>State sovereignty and Multi-national concerns</a:t>
            </a:r>
          </a:p>
        </p:txBody>
      </p:sp>
      <p:sp>
        <p:nvSpPr>
          <p:cNvPr id="5" name="TextBox 4"/>
          <p:cNvSpPr txBox="1"/>
          <p:nvPr/>
        </p:nvSpPr>
        <p:spPr>
          <a:xfrm>
            <a:off x="251520" y="1196752"/>
            <a:ext cx="8568952" cy="3631763"/>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200" dirty="0"/>
              <a:t>This threat to sovereignty is closely limited to the previous issue in that many of the companies mentioned are based in one country but trade in many others</a:t>
            </a:r>
          </a:p>
          <a:p>
            <a:pPr marL="285750" indent="-285750">
              <a:spcBef>
                <a:spcPts val="600"/>
              </a:spcBef>
              <a:buFont typeface="Arial" panose="020B0604020202020204" pitchFamily="34" charset="0"/>
              <a:buChar char="•"/>
            </a:pPr>
            <a:r>
              <a:rPr lang="en-GB" sz="2200" dirty="0"/>
              <a:t>However there is one other way in which multi-national concerns can be seen to be a threat to state sovereignty and that is in terms of financial power.</a:t>
            </a:r>
          </a:p>
          <a:p>
            <a:pPr marL="285750" indent="-285750">
              <a:spcBef>
                <a:spcPts val="600"/>
              </a:spcBef>
              <a:buFont typeface="Arial" panose="020B0604020202020204" pitchFamily="34" charset="0"/>
              <a:buChar char="•"/>
            </a:pPr>
            <a:r>
              <a:rPr lang="en-GB" sz="2200" dirty="0"/>
              <a:t>There are a number of multi-national companies whose market value (a combination of profits, assets, share price etc.) means that they would feature in the Top 20 nations as ranked by GDP by the World Bank.</a:t>
            </a:r>
          </a:p>
        </p:txBody>
      </p:sp>
    </p:spTree>
    <p:extLst>
      <p:ext uri="{BB962C8B-B14F-4D97-AF65-F5344CB8AC3E}">
        <p14:creationId xmlns:p14="http://schemas.microsoft.com/office/powerpoint/2010/main" val="997962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4624"/>
            <a:ext cx="8229600" cy="706090"/>
          </a:xfrm>
        </p:spPr>
        <p:txBody>
          <a:bodyPr>
            <a:normAutofit fontScale="90000"/>
          </a:bodyPr>
          <a:lstStyle/>
          <a:p>
            <a:pPr algn="ctr"/>
            <a:r>
              <a:rPr lang="en-GB" sz="3600" b="1" dirty="0"/>
              <a:t>State sovereignty and Multi-national concerns</a:t>
            </a:r>
          </a:p>
        </p:txBody>
      </p:sp>
      <p:graphicFrame>
        <p:nvGraphicFramePr>
          <p:cNvPr id="4" name="Table 3"/>
          <p:cNvGraphicFramePr>
            <a:graphicFrameLocks noGrp="1"/>
          </p:cNvGraphicFramePr>
          <p:nvPr>
            <p:extLst>
              <p:ext uri="{D42A27DB-BD31-4B8C-83A1-F6EECF244321}">
                <p14:modId xmlns:p14="http://schemas.microsoft.com/office/powerpoint/2010/main" val="3127824716"/>
              </p:ext>
            </p:extLst>
          </p:nvPr>
        </p:nvGraphicFramePr>
        <p:xfrm>
          <a:off x="467544" y="1412776"/>
          <a:ext cx="7992888" cy="4063466"/>
        </p:xfrm>
        <a:graphic>
          <a:graphicData uri="http://schemas.openxmlformats.org/drawingml/2006/table">
            <a:tbl>
              <a:tblPr firstRow="1" bandRow="1">
                <a:tableStyleId>{5C22544A-7EE6-4342-B048-85BDC9FD1C3A}</a:tableStyleId>
              </a:tblPr>
              <a:tblGrid>
                <a:gridCol w="1730492">
                  <a:extLst>
                    <a:ext uri="{9D8B030D-6E8A-4147-A177-3AD203B41FA5}">
                      <a16:colId xmlns:a16="http://schemas.microsoft.com/office/drawing/2014/main" val="1828801428"/>
                    </a:ext>
                  </a:extLst>
                </a:gridCol>
                <a:gridCol w="4030148">
                  <a:extLst>
                    <a:ext uri="{9D8B030D-6E8A-4147-A177-3AD203B41FA5}">
                      <a16:colId xmlns:a16="http://schemas.microsoft.com/office/drawing/2014/main" val="971252803"/>
                    </a:ext>
                  </a:extLst>
                </a:gridCol>
                <a:gridCol w="2232248">
                  <a:extLst>
                    <a:ext uri="{9D8B030D-6E8A-4147-A177-3AD203B41FA5}">
                      <a16:colId xmlns:a16="http://schemas.microsoft.com/office/drawing/2014/main" val="3620122098"/>
                    </a:ext>
                  </a:extLst>
                </a:gridCol>
              </a:tblGrid>
              <a:tr h="369406">
                <a:tc>
                  <a:txBody>
                    <a:bodyPr/>
                    <a:lstStyle/>
                    <a:p>
                      <a:pPr algn="ctr"/>
                      <a:r>
                        <a:rPr lang="en-GB" dirty="0"/>
                        <a:t>Rank</a:t>
                      </a:r>
                    </a:p>
                  </a:txBody>
                  <a:tcPr/>
                </a:tc>
                <a:tc>
                  <a:txBody>
                    <a:bodyPr/>
                    <a:lstStyle/>
                    <a:p>
                      <a:pPr algn="ctr"/>
                      <a:r>
                        <a:rPr lang="en-GB" dirty="0"/>
                        <a:t>Country / Company</a:t>
                      </a:r>
                    </a:p>
                  </a:txBody>
                  <a:tcPr/>
                </a:tc>
                <a:tc>
                  <a:txBody>
                    <a:bodyPr/>
                    <a:lstStyle/>
                    <a:p>
                      <a:pPr algn="ctr"/>
                      <a:r>
                        <a:rPr lang="en-GB" dirty="0"/>
                        <a:t>GDP/Value ($billions)</a:t>
                      </a:r>
                    </a:p>
                  </a:txBody>
                  <a:tcPr/>
                </a:tc>
                <a:extLst>
                  <a:ext uri="{0D108BD9-81ED-4DB2-BD59-A6C34878D82A}">
                    <a16:rowId xmlns:a16="http://schemas.microsoft.com/office/drawing/2014/main" val="3887913710"/>
                  </a:ext>
                </a:extLst>
              </a:tr>
              <a:tr h="369406">
                <a:tc>
                  <a:txBody>
                    <a:bodyPr/>
                    <a:lstStyle/>
                    <a:p>
                      <a:pPr algn="ctr"/>
                      <a:r>
                        <a:rPr lang="en-GB" dirty="0"/>
                        <a:t>1</a:t>
                      </a:r>
                    </a:p>
                  </a:txBody>
                  <a:tcPr/>
                </a:tc>
                <a:tc>
                  <a:txBody>
                    <a:bodyPr/>
                    <a:lstStyle/>
                    <a:p>
                      <a:pPr algn="ctr"/>
                      <a:r>
                        <a:rPr lang="en-GB" dirty="0"/>
                        <a:t>United States</a:t>
                      </a:r>
                    </a:p>
                  </a:txBody>
                  <a:tcPr/>
                </a:tc>
                <a:tc>
                  <a:txBody>
                    <a:bodyPr/>
                    <a:lstStyle/>
                    <a:p>
                      <a:pPr algn="ctr"/>
                      <a:r>
                        <a:rPr lang="en-GB" dirty="0"/>
                        <a:t>21,427,700</a:t>
                      </a:r>
                    </a:p>
                  </a:txBody>
                  <a:tcPr/>
                </a:tc>
                <a:extLst>
                  <a:ext uri="{0D108BD9-81ED-4DB2-BD59-A6C34878D82A}">
                    <a16:rowId xmlns:a16="http://schemas.microsoft.com/office/drawing/2014/main" val="2395875231"/>
                  </a:ext>
                </a:extLst>
              </a:tr>
              <a:tr h="369406">
                <a:tc>
                  <a:txBody>
                    <a:bodyPr/>
                    <a:lstStyle/>
                    <a:p>
                      <a:pPr algn="ctr"/>
                      <a:r>
                        <a:rPr lang="en-GB" dirty="0"/>
                        <a:t>2</a:t>
                      </a:r>
                    </a:p>
                  </a:txBody>
                  <a:tcPr/>
                </a:tc>
                <a:tc>
                  <a:txBody>
                    <a:bodyPr/>
                    <a:lstStyle/>
                    <a:p>
                      <a:pPr algn="ctr"/>
                      <a:r>
                        <a:rPr lang="en-GB" dirty="0"/>
                        <a:t>China</a:t>
                      </a:r>
                    </a:p>
                  </a:txBody>
                  <a:tcPr/>
                </a:tc>
                <a:tc>
                  <a:txBody>
                    <a:bodyPr/>
                    <a:lstStyle/>
                    <a:p>
                      <a:pPr algn="ctr"/>
                      <a:r>
                        <a:rPr lang="en-GB" dirty="0"/>
                        <a:t>14,342,903</a:t>
                      </a:r>
                    </a:p>
                  </a:txBody>
                  <a:tcPr/>
                </a:tc>
                <a:extLst>
                  <a:ext uri="{0D108BD9-81ED-4DB2-BD59-A6C34878D82A}">
                    <a16:rowId xmlns:a16="http://schemas.microsoft.com/office/drawing/2014/main" val="1725901840"/>
                  </a:ext>
                </a:extLst>
              </a:tr>
              <a:tr h="369406">
                <a:tc>
                  <a:txBody>
                    <a:bodyPr/>
                    <a:lstStyle/>
                    <a:p>
                      <a:pPr algn="ctr"/>
                      <a:r>
                        <a:rPr lang="en-GB" dirty="0"/>
                        <a:t>3</a:t>
                      </a:r>
                    </a:p>
                  </a:txBody>
                  <a:tcPr/>
                </a:tc>
                <a:tc>
                  <a:txBody>
                    <a:bodyPr/>
                    <a:lstStyle/>
                    <a:p>
                      <a:pPr algn="ctr"/>
                      <a:r>
                        <a:rPr lang="en-GB" dirty="0"/>
                        <a:t>Japan</a:t>
                      </a:r>
                    </a:p>
                  </a:txBody>
                  <a:tcPr/>
                </a:tc>
                <a:tc>
                  <a:txBody>
                    <a:bodyPr/>
                    <a:lstStyle/>
                    <a:p>
                      <a:pPr algn="ctr"/>
                      <a:r>
                        <a:rPr lang="en-GB" dirty="0"/>
                        <a:t>5,081,770</a:t>
                      </a:r>
                    </a:p>
                  </a:txBody>
                  <a:tcPr/>
                </a:tc>
                <a:extLst>
                  <a:ext uri="{0D108BD9-81ED-4DB2-BD59-A6C34878D82A}">
                    <a16:rowId xmlns:a16="http://schemas.microsoft.com/office/drawing/2014/main" val="2889557268"/>
                  </a:ext>
                </a:extLst>
              </a:tr>
              <a:tr h="369406">
                <a:tc>
                  <a:txBody>
                    <a:bodyPr/>
                    <a:lstStyle/>
                    <a:p>
                      <a:pPr algn="ctr"/>
                      <a:r>
                        <a:rPr lang="en-GB" dirty="0"/>
                        <a:t>4</a:t>
                      </a:r>
                    </a:p>
                  </a:txBody>
                  <a:tcPr/>
                </a:tc>
                <a:tc>
                  <a:txBody>
                    <a:bodyPr/>
                    <a:lstStyle/>
                    <a:p>
                      <a:pPr algn="ctr"/>
                      <a:r>
                        <a:rPr lang="en-GB" dirty="0"/>
                        <a:t>Germany</a:t>
                      </a:r>
                    </a:p>
                  </a:txBody>
                  <a:tcPr/>
                </a:tc>
                <a:tc>
                  <a:txBody>
                    <a:bodyPr/>
                    <a:lstStyle/>
                    <a:p>
                      <a:pPr algn="ctr"/>
                      <a:r>
                        <a:rPr lang="en-GB" dirty="0"/>
                        <a:t>3,845,630</a:t>
                      </a:r>
                    </a:p>
                  </a:txBody>
                  <a:tcPr/>
                </a:tc>
                <a:extLst>
                  <a:ext uri="{0D108BD9-81ED-4DB2-BD59-A6C34878D82A}">
                    <a16:rowId xmlns:a16="http://schemas.microsoft.com/office/drawing/2014/main" val="2718255005"/>
                  </a:ext>
                </a:extLst>
              </a:tr>
              <a:tr h="369406">
                <a:tc>
                  <a:txBody>
                    <a:bodyPr/>
                    <a:lstStyle/>
                    <a:p>
                      <a:pPr algn="ctr"/>
                      <a:r>
                        <a:rPr lang="en-GB" dirty="0"/>
                        <a:t>5</a:t>
                      </a:r>
                    </a:p>
                  </a:txBody>
                  <a:tcPr/>
                </a:tc>
                <a:tc>
                  <a:txBody>
                    <a:bodyPr/>
                    <a:lstStyle/>
                    <a:p>
                      <a:pPr algn="ctr"/>
                      <a:r>
                        <a:rPr lang="en-GB" dirty="0"/>
                        <a:t>India</a:t>
                      </a:r>
                    </a:p>
                  </a:txBody>
                  <a:tcPr/>
                </a:tc>
                <a:tc>
                  <a:txBody>
                    <a:bodyPr/>
                    <a:lstStyle/>
                    <a:p>
                      <a:pPr algn="ctr"/>
                      <a:r>
                        <a:rPr lang="en-GB" dirty="0"/>
                        <a:t>2,875,142</a:t>
                      </a:r>
                    </a:p>
                  </a:txBody>
                  <a:tcPr/>
                </a:tc>
                <a:extLst>
                  <a:ext uri="{0D108BD9-81ED-4DB2-BD59-A6C34878D82A}">
                    <a16:rowId xmlns:a16="http://schemas.microsoft.com/office/drawing/2014/main" val="4021962133"/>
                  </a:ext>
                </a:extLst>
              </a:tr>
              <a:tr h="369406">
                <a:tc>
                  <a:txBody>
                    <a:bodyPr/>
                    <a:lstStyle/>
                    <a:p>
                      <a:pPr algn="ctr"/>
                      <a:r>
                        <a:rPr lang="en-GB" dirty="0"/>
                        <a:t>6</a:t>
                      </a:r>
                    </a:p>
                  </a:txBody>
                  <a:tcPr/>
                </a:tc>
                <a:tc>
                  <a:txBody>
                    <a:bodyPr/>
                    <a:lstStyle/>
                    <a:p>
                      <a:pPr algn="ctr"/>
                      <a:r>
                        <a:rPr lang="en-GB" dirty="0"/>
                        <a:t>United Kingdom</a:t>
                      </a:r>
                    </a:p>
                  </a:txBody>
                  <a:tcPr/>
                </a:tc>
                <a:tc>
                  <a:txBody>
                    <a:bodyPr/>
                    <a:lstStyle/>
                    <a:p>
                      <a:pPr algn="ctr"/>
                      <a:r>
                        <a:rPr lang="en-GB" dirty="0"/>
                        <a:t>2,827,113</a:t>
                      </a:r>
                    </a:p>
                  </a:txBody>
                  <a:tcPr/>
                </a:tc>
                <a:extLst>
                  <a:ext uri="{0D108BD9-81ED-4DB2-BD59-A6C34878D82A}">
                    <a16:rowId xmlns:a16="http://schemas.microsoft.com/office/drawing/2014/main" val="3097251418"/>
                  </a:ext>
                </a:extLst>
              </a:tr>
              <a:tr h="369406">
                <a:tc>
                  <a:txBody>
                    <a:bodyPr/>
                    <a:lstStyle/>
                    <a:p>
                      <a:pPr algn="ctr"/>
                      <a:r>
                        <a:rPr lang="en-GB" dirty="0"/>
                        <a:t>7</a:t>
                      </a:r>
                    </a:p>
                  </a:txBody>
                  <a:tcPr/>
                </a:tc>
                <a:tc>
                  <a:txBody>
                    <a:bodyPr/>
                    <a:lstStyle/>
                    <a:p>
                      <a:pPr algn="ctr"/>
                      <a:r>
                        <a:rPr lang="en-GB" dirty="0"/>
                        <a:t>France</a:t>
                      </a:r>
                    </a:p>
                  </a:txBody>
                  <a:tcPr/>
                </a:tc>
                <a:tc>
                  <a:txBody>
                    <a:bodyPr/>
                    <a:lstStyle/>
                    <a:p>
                      <a:pPr algn="ctr"/>
                      <a:r>
                        <a:rPr lang="en-GB" dirty="0"/>
                        <a:t>2,715,518</a:t>
                      </a:r>
                    </a:p>
                  </a:txBody>
                  <a:tcPr/>
                </a:tc>
                <a:extLst>
                  <a:ext uri="{0D108BD9-81ED-4DB2-BD59-A6C34878D82A}">
                    <a16:rowId xmlns:a16="http://schemas.microsoft.com/office/drawing/2014/main" val="3535554143"/>
                  </a:ext>
                </a:extLst>
              </a:tr>
              <a:tr h="369406">
                <a:tc>
                  <a:txBody>
                    <a:bodyPr/>
                    <a:lstStyle/>
                    <a:p>
                      <a:pPr algn="ctr"/>
                      <a:r>
                        <a:rPr lang="en-GB" dirty="0"/>
                        <a:t>8</a:t>
                      </a:r>
                    </a:p>
                  </a:txBody>
                  <a:tcPr/>
                </a:tc>
                <a:tc>
                  <a:txBody>
                    <a:bodyPr/>
                    <a:lstStyle/>
                    <a:p>
                      <a:pPr algn="ctr"/>
                      <a:r>
                        <a:rPr lang="en-GB" dirty="0"/>
                        <a:t>Italy</a:t>
                      </a:r>
                    </a:p>
                  </a:txBody>
                  <a:tcPr/>
                </a:tc>
                <a:tc>
                  <a:txBody>
                    <a:bodyPr/>
                    <a:lstStyle/>
                    <a:p>
                      <a:pPr algn="ctr"/>
                      <a:r>
                        <a:rPr lang="en-GB" dirty="0"/>
                        <a:t>2,001,244</a:t>
                      </a:r>
                    </a:p>
                  </a:txBody>
                  <a:tcPr/>
                </a:tc>
                <a:extLst>
                  <a:ext uri="{0D108BD9-81ED-4DB2-BD59-A6C34878D82A}">
                    <a16:rowId xmlns:a16="http://schemas.microsoft.com/office/drawing/2014/main" val="3934860857"/>
                  </a:ext>
                </a:extLst>
              </a:tr>
              <a:tr h="369406">
                <a:tc>
                  <a:txBody>
                    <a:bodyPr/>
                    <a:lstStyle/>
                    <a:p>
                      <a:pPr algn="ctr"/>
                      <a:r>
                        <a:rPr lang="en-GB" dirty="0"/>
                        <a:t>9</a:t>
                      </a:r>
                    </a:p>
                  </a:txBody>
                  <a:tcPr/>
                </a:tc>
                <a:tc>
                  <a:txBody>
                    <a:bodyPr/>
                    <a:lstStyle/>
                    <a:p>
                      <a:pPr algn="ctr"/>
                      <a:r>
                        <a:rPr lang="en-GB" dirty="0"/>
                        <a:t>Brazil</a:t>
                      </a:r>
                    </a:p>
                  </a:txBody>
                  <a:tcPr/>
                </a:tc>
                <a:tc>
                  <a:txBody>
                    <a:bodyPr/>
                    <a:lstStyle/>
                    <a:p>
                      <a:pPr algn="ctr"/>
                      <a:r>
                        <a:rPr lang="en-GB" dirty="0"/>
                        <a:t>1,839,758</a:t>
                      </a:r>
                    </a:p>
                  </a:txBody>
                  <a:tcPr/>
                </a:tc>
                <a:extLst>
                  <a:ext uri="{0D108BD9-81ED-4DB2-BD59-A6C34878D82A}">
                    <a16:rowId xmlns:a16="http://schemas.microsoft.com/office/drawing/2014/main" val="2294569216"/>
                  </a:ext>
                </a:extLst>
              </a:tr>
              <a:tr h="369406">
                <a:tc>
                  <a:txBody>
                    <a:bodyPr/>
                    <a:lstStyle/>
                    <a:p>
                      <a:pPr algn="ctr"/>
                      <a:r>
                        <a:rPr lang="en-GB" dirty="0"/>
                        <a:t>10</a:t>
                      </a:r>
                    </a:p>
                  </a:txBody>
                  <a:tcPr/>
                </a:tc>
                <a:tc>
                  <a:txBody>
                    <a:bodyPr/>
                    <a:lstStyle/>
                    <a:p>
                      <a:pPr algn="ctr"/>
                      <a:r>
                        <a:rPr lang="en-GB" dirty="0"/>
                        <a:t>Canada</a:t>
                      </a:r>
                    </a:p>
                  </a:txBody>
                  <a:tcPr/>
                </a:tc>
                <a:tc>
                  <a:txBody>
                    <a:bodyPr/>
                    <a:lstStyle/>
                    <a:p>
                      <a:pPr algn="ctr"/>
                      <a:r>
                        <a:rPr lang="en-GB" dirty="0"/>
                        <a:t>1,736,426</a:t>
                      </a:r>
                    </a:p>
                  </a:txBody>
                  <a:tcPr/>
                </a:tc>
                <a:extLst>
                  <a:ext uri="{0D108BD9-81ED-4DB2-BD59-A6C34878D82A}">
                    <a16:rowId xmlns:a16="http://schemas.microsoft.com/office/drawing/2014/main" val="3209479049"/>
                  </a:ext>
                </a:extLst>
              </a:tr>
            </a:tbl>
          </a:graphicData>
        </a:graphic>
      </p:graphicFrame>
      <p:sp>
        <p:nvSpPr>
          <p:cNvPr id="6" name="TextBox 5"/>
          <p:cNvSpPr txBox="1"/>
          <p:nvPr/>
        </p:nvSpPr>
        <p:spPr>
          <a:xfrm>
            <a:off x="2915816" y="6093296"/>
            <a:ext cx="5328592" cy="369332"/>
          </a:xfrm>
          <a:prstGeom prst="rect">
            <a:avLst/>
          </a:prstGeom>
          <a:noFill/>
        </p:spPr>
        <p:txBody>
          <a:bodyPr wrap="square" rtlCol="0">
            <a:spAutoFit/>
          </a:bodyPr>
          <a:lstStyle/>
          <a:p>
            <a:pPr algn="r"/>
            <a:r>
              <a:rPr lang="en-GB" dirty="0"/>
              <a:t>Sources: (World Bank, 2020) &amp; </a:t>
            </a:r>
            <a:r>
              <a:rPr lang="en-GB" b="1" dirty="0">
                <a:solidFill>
                  <a:srgbClr val="FF0000"/>
                </a:solidFill>
              </a:rPr>
              <a:t>(Murphy </a:t>
            </a:r>
            <a:r>
              <a:rPr lang="en-GB" b="1" i="1" dirty="0">
                <a:solidFill>
                  <a:srgbClr val="FF0000"/>
                </a:solidFill>
              </a:rPr>
              <a:t>et al</a:t>
            </a:r>
            <a:r>
              <a:rPr lang="en-GB" b="1" dirty="0">
                <a:solidFill>
                  <a:srgbClr val="FF0000"/>
                </a:solidFill>
              </a:rPr>
              <a:t>, 2020) </a:t>
            </a:r>
          </a:p>
        </p:txBody>
      </p:sp>
    </p:spTree>
    <p:extLst>
      <p:ext uri="{BB962C8B-B14F-4D97-AF65-F5344CB8AC3E}">
        <p14:creationId xmlns:p14="http://schemas.microsoft.com/office/powerpoint/2010/main" val="290546468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4624"/>
            <a:ext cx="8229600" cy="706090"/>
          </a:xfrm>
        </p:spPr>
        <p:txBody>
          <a:bodyPr>
            <a:normAutofit fontScale="90000"/>
          </a:bodyPr>
          <a:lstStyle/>
          <a:p>
            <a:pPr algn="ctr"/>
            <a:r>
              <a:rPr lang="en-GB" sz="3600" b="1" dirty="0"/>
              <a:t>State sovereignty and Multi-national concerns</a:t>
            </a:r>
          </a:p>
        </p:txBody>
      </p:sp>
      <p:graphicFrame>
        <p:nvGraphicFramePr>
          <p:cNvPr id="4" name="Table 3"/>
          <p:cNvGraphicFramePr>
            <a:graphicFrameLocks noGrp="1"/>
          </p:cNvGraphicFramePr>
          <p:nvPr>
            <p:extLst>
              <p:ext uri="{D42A27DB-BD31-4B8C-83A1-F6EECF244321}">
                <p14:modId xmlns:p14="http://schemas.microsoft.com/office/powerpoint/2010/main" val="1227838297"/>
              </p:ext>
            </p:extLst>
          </p:nvPr>
        </p:nvGraphicFramePr>
        <p:xfrm>
          <a:off x="467544" y="1412776"/>
          <a:ext cx="7992888" cy="4063466"/>
        </p:xfrm>
        <a:graphic>
          <a:graphicData uri="http://schemas.openxmlformats.org/drawingml/2006/table">
            <a:tbl>
              <a:tblPr firstRow="1" bandRow="1">
                <a:tableStyleId>{5C22544A-7EE6-4342-B048-85BDC9FD1C3A}</a:tableStyleId>
              </a:tblPr>
              <a:tblGrid>
                <a:gridCol w="1730492">
                  <a:extLst>
                    <a:ext uri="{9D8B030D-6E8A-4147-A177-3AD203B41FA5}">
                      <a16:colId xmlns:a16="http://schemas.microsoft.com/office/drawing/2014/main" val="1828801428"/>
                    </a:ext>
                  </a:extLst>
                </a:gridCol>
                <a:gridCol w="4030148">
                  <a:extLst>
                    <a:ext uri="{9D8B030D-6E8A-4147-A177-3AD203B41FA5}">
                      <a16:colId xmlns:a16="http://schemas.microsoft.com/office/drawing/2014/main" val="971252803"/>
                    </a:ext>
                  </a:extLst>
                </a:gridCol>
                <a:gridCol w="2232248">
                  <a:extLst>
                    <a:ext uri="{9D8B030D-6E8A-4147-A177-3AD203B41FA5}">
                      <a16:colId xmlns:a16="http://schemas.microsoft.com/office/drawing/2014/main" val="3620122098"/>
                    </a:ext>
                  </a:extLst>
                </a:gridCol>
              </a:tblGrid>
              <a:tr h="369406">
                <a:tc>
                  <a:txBody>
                    <a:bodyPr/>
                    <a:lstStyle/>
                    <a:p>
                      <a:pPr algn="ctr"/>
                      <a:r>
                        <a:rPr lang="en-GB" dirty="0"/>
                        <a:t>Rank</a:t>
                      </a:r>
                    </a:p>
                  </a:txBody>
                  <a:tcPr/>
                </a:tc>
                <a:tc>
                  <a:txBody>
                    <a:bodyPr/>
                    <a:lstStyle/>
                    <a:p>
                      <a:pPr algn="ctr"/>
                      <a:r>
                        <a:rPr lang="en-GB" dirty="0"/>
                        <a:t>Country / Company</a:t>
                      </a:r>
                    </a:p>
                  </a:txBody>
                  <a:tcPr/>
                </a:tc>
                <a:tc>
                  <a:txBody>
                    <a:bodyPr/>
                    <a:lstStyle/>
                    <a:p>
                      <a:pPr algn="ctr"/>
                      <a:r>
                        <a:rPr lang="en-GB" dirty="0"/>
                        <a:t>GDP/Value ($billions)</a:t>
                      </a:r>
                    </a:p>
                  </a:txBody>
                  <a:tcPr/>
                </a:tc>
                <a:extLst>
                  <a:ext uri="{0D108BD9-81ED-4DB2-BD59-A6C34878D82A}">
                    <a16:rowId xmlns:a16="http://schemas.microsoft.com/office/drawing/2014/main" val="3887913710"/>
                  </a:ext>
                </a:extLst>
              </a:tr>
              <a:tr h="369406">
                <a:tc>
                  <a:txBody>
                    <a:bodyPr/>
                    <a:lstStyle/>
                    <a:p>
                      <a:pPr algn="ctr"/>
                      <a:r>
                        <a:rPr lang="en-GB" dirty="0"/>
                        <a:t>11</a:t>
                      </a:r>
                    </a:p>
                  </a:txBody>
                  <a:tcPr/>
                </a:tc>
                <a:tc>
                  <a:txBody>
                    <a:bodyPr/>
                    <a:lstStyle/>
                    <a:p>
                      <a:pPr algn="ctr"/>
                      <a:r>
                        <a:rPr lang="en-GB" dirty="0"/>
                        <a:t>Russian Federation</a:t>
                      </a:r>
                    </a:p>
                  </a:txBody>
                  <a:tcPr/>
                </a:tc>
                <a:tc>
                  <a:txBody>
                    <a:bodyPr/>
                    <a:lstStyle/>
                    <a:p>
                      <a:pPr algn="ctr"/>
                      <a:r>
                        <a:rPr lang="en-GB" dirty="0"/>
                        <a:t>1,699,877</a:t>
                      </a:r>
                    </a:p>
                  </a:txBody>
                  <a:tcPr/>
                </a:tc>
                <a:extLst>
                  <a:ext uri="{0D108BD9-81ED-4DB2-BD59-A6C34878D82A}">
                    <a16:rowId xmlns:a16="http://schemas.microsoft.com/office/drawing/2014/main" val="2395875231"/>
                  </a:ext>
                </a:extLst>
              </a:tr>
              <a:tr h="369406">
                <a:tc>
                  <a:txBody>
                    <a:bodyPr/>
                    <a:lstStyle/>
                    <a:p>
                      <a:pPr algn="ctr"/>
                      <a:r>
                        <a:rPr lang="en-GB" dirty="0"/>
                        <a:t>12</a:t>
                      </a:r>
                    </a:p>
                  </a:txBody>
                  <a:tcPr/>
                </a:tc>
                <a:tc>
                  <a:txBody>
                    <a:bodyPr/>
                    <a:lstStyle/>
                    <a:p>
                      <a:pPr algn="ctr"/>
                      <a:r>
                        <a:rPr lang="en-GB" b="1" dirty="0">
                          <a:solidFill>
                            <a:srgbClr val="FF0000"/>
                          </a:solidFill>
                        </a:rPr>
                        <a:t>Arabian Oil Company</a:t>
                      </a:r>
                    </a:p>
                  </a:txBody>
                  <a:tcPr/>
                </a:tc>
                <a:tc>
                  <a:txBody>
                    <a:bodyPr/>
                    <a:lstStyle/>
                    <a:p>
                      <a:pPr algn="ctr"/>
                      <a:r>
                        <a:rPr lang="en-GB" dirty="0"/>
                        <a:t>1,684,800</a:t>
                      </a:r>
                    </a:p>
                  </a:txBody>
                  <a:tcPr/>
                </a:tc>
                <a:extLst>
                  <a:ext uri="{0D108BD9-81ED-4DB2-BD59-A6C34878D82A}">
                    <a16:rowId xmlns:a16="http://schemas.microsoft.com/office/drawing/2014/main" val="1725901840"/>
                  </a:ext>
                </a:extLst>
              </a:tr>
              <a:tr h="369406">
                <a:tc>
                  <a:txBody>
                    <a:bodyPr/>
                    <a:lstStyle/>
                    <a:p>
                      <a:pPr algn="ctr"/>
                      <a:r>
                        <a:rPr lang="en-GB" dirty="0"/>
                        <a:t>13</a:t>
                      </a:r>
                    </a:p>
                  </a:txBody>
                  <a:tcPr/>
                </a:tc>
                <a:tc>
                  <a:txBody>
                    <a:bodyPr/>
                    <a:lstStyle/>
                    <a:p>
                      <a:pPr algn="ctr"/>
                      <a:r>
                        <a:rPr lang="en-GB" dirty="0"/>
                        <a:t>South Korea</a:t>
                      </a:r>
                    </a:p>
                  </a:txBody>
                  <a:tcPr/>
                </a:tc>
                <a:tc>
                  <a:txBody>
                    <a:bodyPr/>
                    <a:lstStyle/>
                    <a:p>
                      <a:pPr algn="ctr"/>
                      <a:r>
                        <a:rPr lang="en-GB" dirty="0"/>
                        <a:t>1,642,383</a:t>
                      </a:r>
                    </a:p>
                  </a:txBody>
                  <a:tcPr/>
                </a:tc>
                <a:extLst>
                  <a:ext uri="{0D108BD9-81ED-4DB2-BD59-A6C34878D82A}">
                    <a16:rowId xmlns:a16="http://schemas.microsoft.com/office/drawing/2014/main" val="2889557268"/>
                  </a:ext>
                </a:extLst>
              </a:tr>
              <a:tr h="369406">
                <a:tc>
                  <a:txBody>
                    <a:bodyPr/>
                    <a:lstStyle/>
                    <a:p>
                      <a:pPr algn="ctr"/>
                      <a:r>
                        <a:rPr lang="en-GB" dirty="0"/>
                        <a:t>14</a:t>
                      </a:r>
                    </a:p>
                  </a:txBody>
                  <a:tcPr/>
                </a:tc>
                <a:tc>
                  <a:txBody>
                    <a:bodyPr/>
                    <a:lstStyle/>
                    <a:p>
                      <a:pPr algn="ctr"/>
                      <a:r>
                        <a:rPr lang="en-GB" dirty="0"/>
                        <a:t>Spain</a:t>
                      </a:r>
                    </a:p>
                  </a:txBody>
                  <a:tcPr/>
                </a:tc>
                <a:tc>
                  <a:txBody>
                    <a:bodyPr/>
                    <a:lstStyle/>
                    <a:p>
                      <a:pPr algn="ctr"/>
                      <a:r>
                        <a:rPr lang="en-GB" dirty="0"/>
                        <a:t>1,394,116</a:t>
                      </a:r>
                    </a:p>
                  </a:txBody>
                  <a:tcPr/>
                </a:tc>
                <a:extLst>
                  <a:ext uri="{0D108BD9-81ED-4DB2-BD59-A6C34878D82A}">
                    <a16:rowId xmlns:a16="http://schemas.microsoft.com/office/drawing/2014/main" val="2718255005"/>
                  </a:ext>
                </a:extLst>
              </a:tr>
              <a:tr h="369406">
                <a:tc>
                  <a:txBody>
                    <a:bodyPr/>
                    <a:lstStyle/>
                    <a:p>
                      <a:pPr algn="ctr"/>
                      <a:r>
                        <a:rPr lang="en-GB" dirty="0"/>
                        <a:t>15</a:t>
                      </a:r>
                    </a:p>
                  </a:txBody>
                  <a:tcPr/>
                </a:tc>
                <a:tc>
                  <a:txBody>
                    <a:bodyPr/>
                    <a:lstStyle/>
                    <a:p>
                      <a:pPr algn="ctr"/>
                      <a:r>
                        <a:rPr lang="en-GB" b="0" dirty="0">
                          <a:solidFill>
                            <a:schemeClr val="tx1"/>
                          </a:solidFill>
                        </a:rPr>
                        <a:t>Australia</a:t>
                      </a:r>
                    </a:p>
                  </a:txBody>
                  <a:tcPr/>
                </a:tc>
                <a:tc>
                  <a:txBody>
                    <a:bodyPr/>
                    <a:lstStyle/>
                    <a:p>
                      <a:pPr algn="ctr"/>
                      <a:r>
                        <a:rPr lang="en-GB" dirty="0"/>
                        <a:t>1,392,681</a:t>
                      </a:r>
                    </a:p>
                  </a:txBody>
                  <a:tcPr/>
                </a:tc>
                <a:extLst>
                  <a:ext uri="{0D108BD9-81ED-4DB2-BD59-A6C34878D82A}">
                    <a16:rowId xmlns:a16="http://schemas.microsoft.com/office/drawing/2014/main" val="4021962133"/>
                  </a:ext>
                </a:extLst>
              </a:tr>
              <a:tr h="369406">
                <a:tc>
                  <a:txBody>
                    <a:bodyPr/>
                    <a:lstStyle/>
                    <a:p>
                      <a:pPr algn="ctr"/>
                      <a:r>
                        <a:rPr lang="en-GB" dirty="0"/>
                        <a:t>16</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1" dirty="0">
                          <a:solidFill>
                            <a:srgbClr val="FF0000"/>
                          </a:solidFill>
                        </a:rPr>
                        <a:t>Microsoft</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1,359,000</a:t>
                      </a:r>
                    </a:p>
                  </a:txBody>
                  <a:tcPr/>
                </a:tc>
                <a:extLst>
                  <a:ext uri="{0D108BD9-81ED-4DB2-BD59-A6C34878D82A}">
                    <a16:rowId xmlns:a16="http://schemas.microsoft.com/office/drawing/2014/main" val="3097251418"/>
                  </a:ext>
                </a:extLst>
              </a:tr>
              <a:tr h="369406">
                <a:tc>
                  <a:txBody>
                    <a:bodyPr/>
                    <a:lstStyle/>
                    <a:p>
                      <a:pPr algn="ctr"/>
                      <a:r>
                        <a:rPr lang="en-GB" dirty="0"/>
                        <a:t>17</a:t>
                      </a:r>
                    </a:p>
                  </a:txBody>
                  <a:tcPr/>
                </a:tc>
                <a:tc>
                  <a:txBody>
                    <a:bodyPr/>
                    <a:lstStyle/>
                    <a:p>
                      <a:pPr algn="ctr"/>
                      <a:r>
                        <a:rPr lang="en-GB" b="1" dirty="0">
                          <a:solidFill>
                            <a:srgbClr val="FF0000"/>
                          </a:solidFill>
                        </a:rPr>
                        <a:t>Apple</a:t>
                      </a:r>
                    </a:p>
                  </a:txBody>
                  <a:tcPr/>
                </a:tc>
                <a:tc>
                  <a:txBody>
                    <a:bodyPr/>
                    <a:lstStyle/>
                    <a:p>
                      <a:pPr algn="ctr"/>
                      <a:r>
                        <a:rPr lang="en-GB" dirty="0"/>
                        <a:t>1,285,500</a:t>
                      </a:r>
                    </a:p>
                  </a:txBody>
                  <a:tcPr/>
                </a:tc>
                <a:extLst>
                  <a:ext uri="{0D108BD9-81ED-4DB2-BD59-A6C34878D82A}">
                    <a16:rowId xmlns:a16="http://schemas.microsoft.com/office/drawing/2014/main" val="3535554143"/>
                  </a:ext>
                </a:extLst>
              </a:tr>
              <a:tr h="369406">
                <a:tc>
                  <a:txBody>
                    <a:bodyPr/>
                    <a:lstStyle/>
                    <a:p>
                      <a:pPr algn="ctr"/>
                      <a:r>
                        <a:rPr lang="en-GB" dirty="0"/>
                        <a:t>18</a:t>
                      </a:r>
                    </a:p>
                  </a:txBody>
                  <a:tcPr/>
                </a:tc>
                <a:tc>
                  <a:txBody>
                    <a:bodyPr/>
                    <a:lstStyle/>
                    <a:p>
                      <a:pPr algn="ctr"/>
                      <a:r>
                        <a:rPr lang="en-GB" dirty="0"/>
                        <a:t>Mexico</a:t>
                      </a:r>
                    </a:p>
                  </a:txBody>
                  <a:tcPr/>
                </a:tc>
                <a:tc>
                  <a:txBody>
                    <a:bodyPr/>
                    <a:lstStyle/>
                    <a:p>
                      <a:pPr algn="ctr"/>
                      <a:r>
                        <a:rPr lang="en-GB" dirty="0"/>
                        <a:t>1,258,297</a:t>
                      </a:r>
                    </a:p>
                  </a:txBody>
                  <a:tcPr/>
                </a:tc>
                <a:extLst>
                  <a:ext uri="{0D108BD9-81ED-4DB2-BD59-A6C34878D82A}">
                    <a16:rowId xmlns:a16="http://schemas.microsoft.com/office/drawing/2014/main" val="3934860857"/>
                  </a:ext>
                </a:extLst>
              </a:tr>
              <a:tr h="369406">
                <a:tc>
                  <a:txBody>
                    <a:bodyPr/>
                    <a:lstStyle/>
                    <a:p>
                      <a:pPr algn="ctr"/>
                      <a:r>
                        <a:rPr lang="en-GB" dirty="0"/>
                        <a:t>19</a:t>
                      </a:r>
                    </a:p>
                  </a:txBody>
                  <a:tcPr/>
                </a:tc>
                <a:tc>
                  <a:txBody>
                    <a:bodyPr/>
                    <a:lstStyle/>
                    <a:p>
                      <a:pPr algn="ctr"/>
                      <a:r>
                        <a:rPr lang="en-GB" b="1" dirty="0">
                          <a:solidFill>
                            <a:srgbClr val="FF0000"/>
                          </a:solidFill>
                        </a:rPr>
                        <a:t>Amazon</a:t>
                      </a:r>
                    </a:p>
                  </a:txBody>
                  <a:tcPr/>
                </a:tc>
                <a:tc>
                  <a:txBody>
                    <a:bodyPr/>
                    <a:lstStyle/>
                    <a:p>
                      <a:pPr algn="ctr"/>
                      <a:r>
                        <a:rPr lang="en-GB" dirty="0"/>
                        <a:t>1,233,400</a:t>
                      </a:r>
                    </a:p>
                  </a:txBody>
                  <a:tcPr/>
                </a:tc>
                <a:extLst>
                  <a:ext uri="{0D108BD9-81ED-4DB2-BD59-A6C34878D82A}">
                    <a16:rowId xmlns:a16="http://schemas.microsoft.com/office/drawing/2014/main" val="2294569216"/>
                  </a:ext>
                </a:extLst>
              </a:tr>
              <a:tr h="369406">
                <a:tc>
                  <a:txBody>
                    <a:bodyPr/>
                    <a:lstStyle/>
                    <a:p>
                      <a:pPr algn="ctr"/>
                      <a:r>
                        <a:rPr lang="en-GB" dirty="0"/>
                        <a:t>20</a:t>
                      </a:r>
                    </a:p>
                  </a:txBody>
                  <a:tcPr/>
                </a:tc>
                <a:tc>
                  <a:txBody>
                    <a:bodyPr/>
                    <a:lstStyle/>
                    <a:p>
                      <a:pPr algn="ctr"/>
                      <a:r>
                        <a:rPr lang="en-GB" dirty="0"/>
                        <a:t>Indonesia</a:t>
                      </a:r>
                    </a:p>
                  </a:txBody>
                  <a:tcPr/>
                </a:tc>
                <a:tc>
                  <a:txBody>
                    <a:bodyPr/>
                    <a:lstStyle/>
                    <a:p>
                      <a:pPr algn="ctr"/>
                      <a:r>
                        <a:rPr lang="en-GB" dirty="0"/>
                        <a:t>1,119,191</a:t>
                      </a:r>
                    </a:p>
                  </a:txBody>
                  <a:tcPr/>
                </a:tc>
                <a:extLst>
                  <a:ext uri="{0D108BD9-81ED-4DB2-BD59-A6C34878D82A}">
                    <a16:rowId xmlns:a16="http://schemas.microsoft.com/office/drawing/2014/main" val="3209479049"/>
                  </a:ext>
                </a:extLst>
              </a:tr>
            </a:tbl>
          </a:graphicData>
        </a:graphic>
      </p:graphicFrame>
      <p:sp>
        <p:nvSpPr>
          <p:cNvPr id="6" name="TextBox 5"/>
          <p:cNvSpPr txBox="1"/>
          <p:nvPr/>
        </p:nvSpPr>
        <p:spPr>
          <a:xfrm>
            <a:off x="2915816" y="6093296"/>
            <a:ext cx="5328592" cy="369332"/>
          </a:xfrm>
          <a:prstGeom prst="rect">
            <a:avLst/>
          </a:prstGeom>
          <a:noFill/>
        </p:spPr>
        <p:txBody>
          <a:bodyPr wrap="square" rtlCol="0">
            <a:spAutoFit/>
          </a:bodyPr>
          <a:lstStyle/>
          <a:p>
            <a:pPr algn="r"/>
            <a:r>
              <a:rPr lang="en-GB" dirty="0"/>
              <a:t>Sources: (World Bank, 2020) &amp; (Murphy </a:t>
            </a:r>
            <a:r>
              <a:rPr lang="en-GB" i="1" dirty="0"/>
              <a:t>et al</a:t>
            </a:r>
            <a:r>
              <a:rPr lang="en-GB" dirty="0"/>
              <a:t>, 2020) </a:t>
            </a:r>
          </a:p>
        </p:txBody>
      </p:sp>
    </p:spTree>
    <p:extLst>
      <p:ext uri="{BB962C8B-B14F-4D97-AF65-F5344CB8AC3E}">
        <p14:creationId xmlns:p14="http://schemas.microsoft.com/office/powerpoint/2010/main" val="14037122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State sovereignty</a:t>
            </a:r>
          </a:p>
        </p:txBody>
      </p:sp>
      <p:sp>
        <p:nvSpPr>
          <p:cNvPr id="5" name="TextBox 4"/>
          <p:cNvSpPr txBox="1"/>
          <p:nvPr/>
        </p:nvSpPr>
        <p:spPr>
          <a:xfrm>
            <a:off x="323528" y="980728"/>
            <a:ext cx="8280920" cy="4878259"/>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200" dirty="0"/>
              <a:t>One other contemporary issue that has seen much debate about the notion of sovereignty is Brexit</a:t>
            </a:r>
          </a:p>
          <a:p>
            <a:pPr marL="285750" indent="-285750">
              <a:spcBef>
                <a:spcPts val="600"/>
              </a:spcBef>
              <a:buFont typeface="Arial" panose="020B0604020202020204" pitchFamily="34" charset="0"/>
              <a:buChar char="•"/>
            </a:pPr>
            <a:r>
              <a:rPr lang="en-GB" sz="2200" dirty="0"/>
              <a:t>The idea of regaining sovereignty was central to the argument of the Leave campaign</a:t>
            </a:r>
          </a:p>
          <a:p>
            <a:pPr marL="285750" indent="-285750">
              <a:spcBef>
                <a:spcPts val="600"/>
              </a:spcBef>
              <a:buFont typeface="Arial" panose="020B0604020202020204" pitchFamily="34" charset="0"/>
              <a:buChar char="•"/>
            </a:pPr>
            <a:r>
              <a:rPr lang="en-GB" sz="2200" dirty="0"/>
              <a:t>The importance of this ‘normative concept’ to the debate and simply be illustrated with a simple experiment</a:t>
            </a:r>
          </a:p>
          <a:p>
            <a:pPr marL="285750" indent="-285750">
              <a:spcBef>
                <a:spcPts val="600"/>
              </a:spcBef>
              <a:buFont typeface="Arial" panose="020B0604020202020204" pitchFamily="34" charset="0"/>
              <a:buChar char="•"/>
            </a:pPr>
            <a:r>
              <a:rPr lang="en-GB" sz="2200" dirty="0"/>
              <a:t>Type the words ‘Brexit’ and ‘Sovereignty’ into the UWTSD Library search…..</a:t>
            </a:r>
            <a:r>
              <a:rPr lang="en-GB" sz="2200" i="1" dirty="0"/>
              <a:t>how many articles does it find?</a:t>
            </a:r>
          </a:p>
          <a:p>
            <a:pPr marL="285750" indent="-285750">
              <a:spcBef>
                <a:spcPts val="600"/>
              </a:spcBef>
              <a:buFont typeface="Arial" panose="020B0604020202020204" pitchFamily="34" charset="0"/>
              <a:buChar char="•"/>
            </a:pPr>
            <a:r>
              <a:rPr lang="en-GB" sz="2200" dirty="0"/>
              <a:t>For example, an article in the Economist in 2016 states that ‘The argument that Britain has lost sovereignty, and even its democracy, by being in the European Union is at the heart of the case for Brexit’</a:t>
            </a:r>
          </a:p>
          <a:p>
            <a:pPr marL="285750" indent="-285750">
              <a:spcBef>
                <a:spcPts val="600"/>
              </a:spcBef>
              <a:buFont typeface="Arial" panose="020B0604020202020204" pitchFamily="34" charset="0"/>
              <a:buChar char="•"/>
            </a:pPr>
            <a:r>
              <a:rPr lang="en-GB" sz="2200" dirty="0"/>
              <a:t>However, as that article and many others point out, there are levels of complexity involved in discussing state sovereignty</a:t>
            </a:r>
          </a:p>
        </p:txBody>
      </p:sp>
    </p:spTree>
    <p:extLst>
      <p:ext uri="{BB962C8B-B14F-4D97-AF65-F5344CB8AC3E}">
        <p14:creationId xmlns:p14="http://schemas.microsoft.com/office/powerpoint/2010/main" val="3302360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State sovereignty</a:t>
            </a:r>
          </a:p>
        </p:txBody>
      </p:sp>
      <p:sp>
        <p:nvSpPr>
          <p:cNvPr id="5" name="TextBox 4"/>
          <p:cNvSpPr txBox="1"/>
          <p:nvPr/>
        </p:nvSpPr>
        <p:spPr>
          <a:xfrm>
            <a:off x="323528" y="908720"/>
            <a:ext cx="8280920" cy="4801314"/>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200" dirty="0"/>
              <a:t>These complexities include the fact that whilst it was true that UK parliamentary decisions could be overturned by the European Court of Justice (if they contravened EU law),</a:t>
            </a:r>
          </a:p>
          <a:p>
            <a:pPr marL="285750" indent="-285750">
              <a:spcBef>
                <a:spcPts val="600"/>
              </a:spcBef>
              <a:buFont typeface="Arial" panose="020B0604020202020204" pitchFamily="34" charset="0"/>
              <a:buChar char="•"/>
            </a:pPr>
            <a:r>
              <a:rPr lang="en-GB" sz="2200" dirty="0"/>
              <a:t>The UK has signed many treaties which remove aspects of the UK’s claim to be ‘subject to no higher power as regards the making and enforcing of political decisions’ (Brown </a:t>
            </a:r>
            <a:r>
              <a:rPr lang="en-GB" sz="2200" i="1" dirty="0"/>
              <a:t>et al</a:t>
            </a:r>
            <a:r>
              <a:rPr lang="en-GB" sz="2200" dirty="0"/>
              <a:t>, 2018)</a:t>
            </a:r>
          </a:p>
          <a:p>
            <a:pPr marL="285750" indent="-285750">
              <a:spcBef>
                <a:spcPts val="600"/>
              </a:spcBef>
              <a:buFont typeface="Arial" panose="020B0604020202020204" pitchFamily="34" charset="0"/>
              <a:buChar char="•"/>
            </a:pPr>
            <a:r>
              <a:rPr lang="en-GB" sz="2200" dirty="0"/>
              <a:t>Perhaps the most obvious example would be the UK’s membership of the North Atlantic Treaty Organisation (NATO)</a:t>
            </a:r>
          </a:p>
          <a:p>
            <a:pPr marL="285750" indent="-285750">
              <a:spcBef>
                <a:spcPts val="600"/>
              </a:spcBef>
              <a:buFont typeface="Arial" panose="020B0604020202020204" pitchFamily="34" charset="0"/>
              <a:buChar char="•"/>
            </a:pPr>
            <a:r>
              <a:rPr lang="en-GB" sz="2200" dirty="0"/>
              <a:t>This supranational mutual defence pact was created during the Cold War but still exists and signatories are committed to defend another NATO country from aggression</a:t>
            </a:r>
          </a:p>
          <a:p>
            <a:pPr marL="285750" indent="-285750">
              <a:spcBef>
                <a:spcPts val="600"/>
              </a:spcBef>
              <a:buFont typeface="Arial" panose="020B0604020202020204" pitchFamily="34" charset="0"/>
              <a:buChar char="•"/>
            </a:pPr>
            <a:r>
              <a:rPr lang="en-GB" sz="2200" dirty="0"/>
              <a:t>It was this agreement that led to UK troops being involved in Afghanistan even though the 9/11 attacks we on the USA</a:t>
            </a:r>
          </a:p>
        </p:txBody>
      </p:sp>
      <p:sp>
        <p:nvSpPr>
          <p:cNvPr id="3" name="TextBox 2"/>
          <p:cNvSpPr txBox="1"/>
          <p:nvPr/>
        </p:nvSpPr>
        <p:spPr>
          <a:xfrm>
            <a:off x="3995936" y="6237312"/>
            <a:ext cx="4248472" cy="369332"/>
          </a:xfrm>
          <a:prstGeom prst="rect">
            <a:avLst/>
          </a:prstGeom>
          <a:noFill/>
        </p:spPr>
        <p:txBody>
          <a:bodyPr wrap="square" rtlCol="0">
            <a:spAutoFit/>
          </a:bodyPr>
          <a:lstStyle/>
          <a:p>
            <a:pPr algn="r"/>
            <a:r>
              <a:rPr lang="en-GB" dirty="0"/>
              <a:t>(See for example </a:t>
            </a:r>
            <a:r>
              <a:rPr lang="en-GB" dirty="0" err="1"/>
              <a:t>Mabbett</a:t>
            </a:r>
            <a:r>
              <a:rPr lang="en-GB" dirty="0"/>
              <a:t>, D. (2017)  </a:t>
            </a:r>
          </a:p>
        </p:txBody>
      </p:sp>
    </p:spTree>
    <p:extLst>
      <p:ext uri="{BB962C8B-B14F-4D97-AF65-F5344CB8AC3E}">
        <p14:creationId xmlns:p14="http://schemas.microsoft.com/office/powerpoint/2010/main" val="1912371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State sovereignty</a:t>
            </a:r>
          </a:p>
        </p:txBody>
      </p:sp>
      <p:sp>
        <p:nvSpPr>
          <p:cNvPr id="5" name="TextBox 4"/>
          <p:cNvSpPr txBox="1"/>
          <p:nvPr/>
        </p:nvSpPr>
        <p:spPr>
          <a:xfrm>
            <a:off x="323528" y="836712"/>
            <a:ext cx="8280920" cy="5216813"/>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200" dirty="0"/>
              <a:t>A second complexity has been referred to in an earlier slide</a:t>
            </a:r>
          </a:p>
          <a:p>
            <a:pPr marL="285750" indent="-285750">
              <a:spcBef>
                <a:spcPts val="600"/>
              </a:spcBef>
              <a:buFont typeface="Arial" panose="020B0604020202020204" pitchFamily="34" charset="0"/>
              <a:buChar char="•"/>
            </a:pPr>
            <a:r>
              <a:rPr lang="en-GB" sz="2200" dirty="0"/>
              <a:t>A country may achieve </a:t>
            </a:r>
            <a:r>
              <a:rPr lang="en-GB" sz="2200" b="1" dirty="0"/>
              <a:t>sovereignty</a:t>
            </a:r>
            <a:r>
              <a:rPr lang="en-GB" sz="2200" dirty="0"/>
              <a:t> by leaving the EU but does the act of leaving the EU also mean a reduction in </a:t>
            </a:r>
            <a:r>
              <a:rPr lang="en-GB" sz="2200" b="1" dirty="0"/>
              <a:t>influence</a:t>
            </a:r>
          </a:p>
          <a:p>
            <a:pPr marL="285750" indent="-285750">
              <a:spcBef>
                <a:spcPts val="600"/>
              </a:spcBef>
              <a:buFont typeface="Arial" panose="020B0604020202020204" pitchFamily="34" charset="0"/>
              <a:buChar char="•"/>
            </a:pPr>
            <a:r>
              <a:rPr lang="en-GB" sz="2200" dirty="0"/>
              <a:t>For example in Trade agreements the argument would go along these lines;</a:t>
            </a:r>
          </a:p>
          <a:p>
            <a:pPr marL="285750" indent="-285750">
              <a:spcBef>
                <a:spcPts val="600"/>
              </a:spcBef>
              <a:buFont typeface="Arial" panose="020B0604020202020204" pitchFamily="34" charset="0"/>
              <a:buChar char="•"/>
            </a:pPr>
            <a:r>
              <a:rPr lang="en-GB" sz="2200" dirty="0"/>
              <a:t>In leaving the EU the UK has regained the ability to make its own trade agreements with other countries (i.e. we have sovereignty)</a:t>
            </a:r>
          </a:p>
          <a:p>
            <a:pPr marL="285750" indent="-285750">
              <a:spcBef>
                <a:spcPts val="600"/>
              </a:spcBef>
              <a:buFont typeface="Arial" panose="020B0604020202020204" pitchFamily="34" charset="0"/>
              <a:buChar char="•"/>
            </a:pPr>
            <a:r>
              <a:rPr lang="en-GB" sz="2200" dirty="0"/>
              <a:t>However, other countries such as the USA (population approx. 328 million), India (population approx. 1.366 billion) and China (population approx. 1.398 billion) might be more keen to agree trade deals with the EU (population approx. 446 million) than the UK (population approx. 67 million)</a:t>
            </a:r>
          </a:p>
          <a:p>
            <a:pPr marL="285750" indent="-285750">
              <a:spcBef>
                <a:spcPts val="600"/>
              </a:spcBef>
              <a:buFont typeface="Arial" panose="020B0604020202020204" pitchFamily="34" charset="0"/>
              <a:buChar char="•"/>
            </a:pPr>
            <a:r>
              <a:rPr lang="en-GB" sz="2200" i="1" dirty="0"/>
              <a:t>In a capitalist market economy which do you think is the more attractive market?</a:t>
            </a:r>
          </a:p>
        </p:txBody>
      </p:sp>
    </p:spTree>
    <p:extLst>
      <p:ext uri="{BB962C8B-B14F-4D97-AF65-F5344CB8AC3E}">
        <p14:creationId xmlns:p14="http://schemas.microsoft.com/office/powerpoint/2010/main" val="208534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State sovereignty</a:t>
            </a:r>
          </a:p>
        </p:txBody>
      </p:sp>
      <p:sp>
        <p:nvSpPr>
          <p:cNvPr id="5" name="TextBox 4"/>
          <p:cNvSpPr txBox="1"/>
          <p:nvPr/>
        </p:nvSpPr>
        <p:spPr>
          <a:xfrm>
            <a:off x="323528" y="836712"/>
            <a:ext cx="8280920" cy="5216813"/>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200" dirty="0"/>
              <a:t>Opponents of this argument would claim that the UK is the 6</a:t>
            </a:r>
            <a:r>
              <a:rPr lang="en-GB" sz="2200" baseline="30000" dirty="0"/>
              <a:t>th</a:t>
            </a:r>
            <a:r>
              <a:rPr lang="en-GB" sz="2200" dirty="0"/>
              <a:t> largest economy with a GDP of $282,7113 Million in 2019 (</a:t>
            </a:r>
            <a:r>
              <a:rPr lang="en-GB" sz="2200" dirty="0">
                <a:hlinkClick r:id="rId2"/>
              </a:rPr>
              <a:t>World Bank, 2020</a:t>
            </a:r>
            <a:r>
              <a:rPr lang="en-GB" sz="2200" dirty="0"/>
              <a:t>)</a:t>
            </a:r>
          </a:p>
          <a:p>
            <a:pPr marL="285750" indent="-285750">
              <a:spcBef>
                <a:spcPts val="600"/>
              </a:spcBef>
              <a:buFont typeface="Arial" panose="020B0604020202020204" pitchFamily="34" charset="0"/>
              <a:buChar char="•"/>
            </a:pPr>
            <a:r>
              <a:rPr lang="en-GB" sz="2200" dirty="0"/>
              <a:t>They argue that this gives the UK great bargaining power</a:t>
            </a:r>
          </a:p>
          <a:p>
            <a:pPr marL="285750" indent="-285750">
              <a:spcBef>
                <a:spcPts val="600"/>
              </a:spcBef>
              <a:buFont typeface="Arial" panose="020B0604020202020204" pitchFamily="34" charset="0"/>
              <a:buChar char="•"/>
            </a:pPr>
            <a:r>
              <a:rPr lang="en-GB" sz="2200" dirty="0"/>
              <a:t>However the World Bank estimates that the EU GDP for 2019 was $15,626,448 Million (World Bank, 2020)</a:t>
            </a:r>
          </a:p>
          <a:p>
            <a:pPr marL="285750" indent="-285750">
              <a:spcBef>
                <a:spcPts val="600"/>
              </a:spcBef>
              <a:buFont typeface="Arial" panose="020B0604020202020204" pitchFamily="34" charset="0"/>
              <a:buChar char="•"/>
            </a:pPr>
            <a:r>
              <a:rPr lang="en-GB" sz="2200" dirty="0"/>
              <a:t>So, in terms of </a:t>
            </a:r>
            <a:r>
              <a:rPr lang="en-GB" sz="2200" b="1" dirty="0"/>
              <a:t>influence</a:t>
            </a:r>
            <a:r>
              <a:rPr lang="en-GB" sz="2200" dirty="0"/>
              <a:t>, which would you want to have a trade deal with?</a:t>
            </a:r>
          </a:p>
          <a:p>
            <a:pPr marL="285750" indent="-285750">
              <a:spcBef>
                <a:spcPts val="600"/>
              </a:spcBef>
              <a:buFont typeface="Arial" panose="020B0604020202020204" pitchFamily="34" charset="0"/>
              <a:buChar char="•"/>
            </a:pPr>
            <a:r>
              <a:rPr lang="en-GB" sz="2200" dirty="0"/>
              <a:t>One final way in which Brexit may well effect sovereignty is made by </a:t>
            </a:r>
            <a:r>
              <a:rPr lang="en-GB" sz="2200" dirty="0" err="1"/>
              <a:t>Mabbett</a:t>
            </a:r>
            <a:r>
              <a:rPr lang="en-GB" sz="2200" dirty="0"/>
              <a:t> (2017) when they argue that ‘Brexit will mean the replacement of </a:t>
            </a:r>
            <a:r>
              <a:rPr lang="en-GB" sz="2200" b="1" dirty="0"/>
              <a:t>law</a:t>
            </a:r>
            <a:r>
              <a:rPr lang="en-GB" sz="2200" dirty="0"/>
              <a:t> by </a:t>
            </a:r>
            <a:r>
              <a:rPr lang="en-GB" sz="2200" b="1" dirty="0"/>
              <a:t>diplomacy</a:t>
            </a:r>
            <a:r>
              <a:rPr lang="en-GB" sz="2200" dirty="0"/>
              <a:t> in economic relationships with the EU’</a:t>
            </a:r>
          </a:p>
          <a:p>
            <a:pPr marL="285750" indent="-285750">
              <a:spcBef>
                <a:spcPts val="600"/>
              </a:spcBef>
              <a:buFont typeface="Arial" panose="020B0604020202020204" pitchFamily="34" charset="0"/>
              <a:buChar char="•"/>
            </a:pPr>
            <a:r>
              <a:rPr lang="en-GB" sz="2200" dirty="0"/>
              <a:t>Thus agreements between the UK and EU will depend on the relationships between negotiators rather than rules set down in law</a:t>
            </a:r>
          </a:p>
        </p:txBody>
      </p:sp>
    </p:spTree>
    <p:extLst>
      <p:ext uri="{BB962C8B-B14F-4D97-AF65-F5344CB8AC3E}">
        <p14:creationId xmlns:p14="http://schemas.microsoft.com/office/powerpoint/2010/main" val="1318660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State sovereignty</a:t>
            </a:r>
          </a:p>
        </p:txBody>
      </p:sp>
      <p:sp>
        <p:nvSpPr>
          <p:cNvPr id="5" name="TextBox 4"/>
          <p:cNvSpPr txBox="1"/>
          <p:nvPr/>
        </p:nvSpPr>
        <p:spPr>
          <a:xfrm>
            <a:off x="323528" y="836712"/>
            <a:ext cx="8280920" cy="4555093"/>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000" dirty="0"/>
              <a:t>We have seen that all of the concepts explored in this Theme are ‘normative’ to a greater or lesser degree</a:t>
            </a:r>
          </a:p>
          <a:p>
            <a:pPr marL="285750" indent="-285750">
              <a:spcBef>
                <a:spcPts val="600"/>
              </a:spcBef>
              <a:buFont typeface="Arial" panose="020B0604020202020204" pitchFamily="34" charset="0"/>
              <a:buChar char="•"/>
            </a:pPr>
            <a:r>
              <a:rPr lang="en-GB" sz="2000" dirty="0"/>
              <a:t>Sovereignty is possible one of the most contested, </a:t>
            </a:r>
          </a:p>
          <a:p>
            <a:pPr marL="285750" indent="-285750">
              <a:spcBef>
                <a:spcPts val="600"/>
              </a:spcBef>
              <a:buFont typeface="Arial" panose="020B0604020202020204" pitchFamily="34" charset="0"/>
              <a:buChar char="•"/>
            </a:pPr>
            <a:r>
              <a:rPr lang="en-GB" sz="2000" dirty="0"/>
              <a:t>It is often referred to in order to appeal to notions of national pride and tradition</a:t>
            </a:r>
          </a:p>
          <a:p>
            <a:pPr marL="285750" indent="-285750">
              <a:spcBef>
                <a:spcPts val="600"/>
              </a:spcBef>
              <a:buFont typeface="Arial" panose="020B0604020202020204" pitchFamily="34" charset="0"/>
              <a:buChar char="•"/>
            </a:pPr>
            <a:r>
              <a:rPr lang="en-GB" sz="2000" dirty="0"/>
              <a:t>It can be used by those who ascribe to many of the political ideologies that we will look at in the next Theme</a:t>
            </a:r>
          </a:p>
          <a:p>
            <a:pPr marL="285750" indent="-285750">
              <a:spcBef>
                <a:spcPts val="600"/>
              </a:spcBef>
              <a:buFont typeface="Arial" panose="020B0604020202020204" pitchFamily="34" charset="0"/>
              <a:buChar char="•"/>
            </a:pPr>
            <a:r>
              <a:rPr lang="en-GB" sz="2000" dirty="0"/>
              <a:t>However, as a concept it can be seen to be as hollow as many others we have explored</a:t>
            </a:r>
          </a:p>
          <a:p>
            <a:pPr marL="285750" indent="-285750">
              <a:spcBef>
                <a:spcPts val="600"/>
              </a:spcBef>
              <a:buFont typeface="Arial" panose="020B0604020202020204" pitchFamily="34" charset="0"/>
              <a:buChar char="•"/>
            </a:pPr>
            <a:r>
              <a:rPr lang="en-GB" sz="2000" dirty="0"/>
              <a:t>Indeed, there are some who argue against the notion of sovereignty in its entirety (e.g. Derrida cited in Naas, 2014)</a:t>
            </a:r>
          </a:p>
          <a:p>
            <a:pPr marL="285750" indent="-285750">
              <a:spcBef>
                <a:spcPts val="600"/>
              </a:spcBef>
              <a:buFont typeface="Arial" panose="020B0604020202020204" pitchFamily="34" charset="0"/>
              <a:buChar char="•"/>
            </a:pPr>
            <a:r>
              <a:rPr lang="en-GB" sz="2000" dirty="0"/>
              <a:t>Whilst others see the rise in globalism as meaning the end of sovereignty as a concept at all (e.g. </a:t>
            </a:r>
            <a:r>
              <a:rPr lang="en-GB" sz="2000" dirty="0" err="1"/>
              <a:t>Marsonet</a:t>
            </a:r>
            <a:r>
              <a:rPr lang="en-GB" sz="2000" dirty="0"/>
              <a:t>, 2017)</a:t>
            </a:r>
          </a:p>
        </p:txBody>
      </p:sp>
    </p:spTree>
    <p:extLst>
      <p:ext uri="{BB962C8B-B14F-4D97-AF65-F5344CB8AC3E}">
        <p14:creationId xmlns:p14="http://schemas.microsoft.com/office/powerpoint/2010/main" val="2356159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Citizenship</a:t>
            </a:r>
          </a:p>
        </p:txBody>
      </p:sp>
      <p:sp>
        <p:nvSpPr>
          <p:cNvPr id="6" name="TextBox 5"/>
          <p:cNvSpPr txBox="1"/>
          <p:nvPr/>
        </p:nvSpPr>
        <p:spPr>
          <a:xfrm>
            <a:off x="179512" y="836712"/>
            <a:ext cx="8784976" cy="5016758"/>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000" dirty="0"/>
              <a:t>This, final, </a:t>
            </a:r>
            <a:r>
              <a:rPr lang="en-GB" sz="2000" b="1" dirty="0"/>
              <a:t>normative concept</a:t>
            </a:r>
            <a:r>
              <a:rPr lang="en-GB" sz="2000" dirty="0"/>
              <a:t> takes us back to where we began this module, Ancient Greece</a:t>
            </a:r>
          </a:p>
          <a:p>
            <a:pPr marL="342900" indent="-342900">
              <a:spcBef>
                <a:spcPts val="600"/>
              </a:spcBef>
              <a:buFont typeface="Arial" panose="020B0604020202020204" pitchFamily="34" charset="0"/>
              <a:buChar char="•"/>
            </a:pPr>
            <a:r>
              <a:rPr lang="en-GB" sz="2000" dirty="0"/>
              <a:t>In Athens (the cradle of democracy) women, slaves, and resident foreigners were not considered as citizens of the state and therefore could not participate in the decisions of state</a:t>
            </a:r>
          </a:p>
          <a:p>
            <a:pPr marL="342900" indent="-342900">
              <a:spcBef>
                <a:spcPts val="600"/>
              </a:spcBef>
              <a:buFont typeface="Arial" panose="020B0604020202020204" pitchFamily="34" charset="0"/>
              <a:buChar char="•"/>
            </a:pPr>
            <a:r>
              <a:rPr lang="en-GB" sz="2000" dirty="0"/>
              <a:t>Thus </a:t>
            </a:r>
            <a:r>
              <a:rPr lang="en-GB" sz="2000" b="1" dirty="0"/>
              <a:t>equality</a:t>
            </a:r>
            <a:r>
              <a:rPr lang="en-GB" sz="2000" dirty="0"/>
              <a:t> as a concept can only be applied to the percentage of a population that are legally considered to be a citizen (see also our discussion about the US Declaration of Independence)</a:t>
            </a:r>
          </a:p>
          <a:p>
            <a:pPr marL="342900" indent="-342900">
              <a:spcBef>
                <a:spcPts val="600"/>
              </a:spcBef>
              <a:buFont typeface="Arial" panose="020B0604020202020204" pitchFamily="34" charset="0"/>
              <a:buChar char="•"/>
            </a:pPr>
            <a:r>
              <a:rPr lang="en-GB" sz="2000" dirty="0"/>
              <a:t>As in Athens, it is generally the case that</a:t>
            </a:r>
            <a:r>
              <a:rPr lang="en-GB" sz="2000" b="1" dirty="0"/>
              <a:t> citizenship</a:t>
            </a:r>
            <a:r>
              <a:rPr lang="en-GB" sz="2000" dirty="0"/>
              <a:t> is something that is granted by the state and underpinned by law (e.g. having a Passport identifies you as a legal citizen of a country)</a:t>
            </a:r>
          </a:p>
          <a:p>
            <a:pPr marL="342900" indent="-342900">
              <a:spcBef>
                <a:spcPts val="600"/>
              </a:spcBef>
              <a:buFont typeface="Arial" panose="020B0604020202020204" pitchFamily="34" charset="0"/>
              <a:buChar char="•"/>
            </a:pPr>
            <a:r>
              <a:rPr lang="en-GB" sz="2000" dirty="0"/>
              <a:t>In most cases the status of citizenship brought with it certain </a:t>
            </a:r>
            <a:r>
              <a:rPr lang="en-GB" sz="2000" b="1" dirty="0"/>
              <a:t>rights</a:t>
            </a:r>
            <a:r>
              <a:rPr lang="en-GB" sz="2000" dirty="0"/>
              <a:t> (e.g. the right to vote) and certain duties (e.g. service in the armed services –this was the case in Athens but also in contemporary countries such as Switzerland, Israel and Brazil)</a:t>
            </a:r>
          </a:p>
        </p:txBody>
      </p:sp>
      <p:sp>
        <p:nvSpPr>
          <p:cNvPr id="3" name="TextBox 2"/>
          <p:cNvSpPr txBox="1"/>
          <p:nvPr/>
        </p:nvSpPr>
        <p:spPr>
          <a:xfrm>
            <a:off x="5148064" y="6237312"/>
            <a:ext cx="3514375" cy="369332"/>
          </a:xfrm>
          <a:prstGeom prst="rect">
            <a:avLst/>
          </a:prstGeom>
          <a:noFill/>
        </p:spPr>
        <p:txBody>
          <a:bodyPr wrap="square" rtlCol="0">
            <a:spAutoFit/>
          </a:bodyPr>
          <a:lstStyle/>
          <a:p>
            <a:pPr algn="r"/>
            <a:r>
              <a:rPr lang="en-GB" dirty="0"/>
              <a:t>(see for example Brown </a:t>
            </a:r>
            <a:r>
              <a:rPr lang="en-GB" i="1" dirty="0"/>
              <a:t>et al</a:t>
            </a:r>
            <a:r>
              <a:rPr lang="en-GB" dirty="0"/>
              <a:t>, 2018)</a:t>
            </a:r>
          </a:p>
        </p:txBody>
      </p:sp>
    </p:spTree>
    <p:extLst>
      <p:ext uri="{BB962C8B-B14F-4D97-AF65-F5344CB8AC3E}">
        <p14:creationId xmlns:p14="http://schemas.microsoft.com/office/powerpoint/2010/main" val="2644559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3"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Citizenship</a:t>
            </a:r>
          </a:p>
        </p:txBody>
      </p:sp>
      <p:sp>
        <p:nvSpPr>
          <p:cNvPr id="6" name="TextBox 5"/>
          <p:cNvSpPr txBox="1"/>
          <p:nvPr/>
        </p:nvSpPr>
        <p:spPr>
          <a:xfrm>
            <a:off x="179512" y="836712"/>
            <a:ext cx="8784976" cy="3093154"/>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000" dirty="0" err="1"/>
              <a:t>Brønsted</a:t>
            </a:r>
            <a:r>
              <a:rPr lang="en-GB" sz="2000" dirty="0"/>
              <a:t> </a:t>
            </a:r>
            <a:r>
              <a:rPr lang="en-GB" sz="2000" dirty="0" err="1"/>
              <a:t>Serensen</a:t>
            </a:r>
            <a:r>
              <a:rPr lang="en-GB" sz="2000" dirty="0"/>
              <a:t> (2008, p.523) argues that ‘citizenship has always been a contested concept’.</a:t>
            </a:r>
          </a:p>
          <a:p>
            <a:pPr marL="342900" indent="-342900">
              <a:spcBef>
                <a:spcPts val="600"/>
              </a:spcBef>
              <a:buFont typeface="Arial" panose="020B0604020202020204" pitchFamily="34" charset="0"/>
              <a:buChar char="•"/>
            </a:pPr>
            <a:r>
              <a:rPr lang="en-GB" sz="2000" dirty="0"/>
              <a:t>As Brown </a:t>
            </a:r>
            <a:r>
              <a:rPr lang="en-GB" sz="2000" i="1" dirty="0"/>
              <a:t>et al </a:t>
            </a:r>
            <a:r>
              <a:rPr lang="en-GB" sz="2000" dirty="0"/>
              <a:t>(2018) state that ‘qualifications for citizenship reflect a conception of the purposes of the political community and a view about which persons are able to contribute to, or enjoy the benefits of, the </a:t>
            </a:r>
            <a:r>
              <a:rPr lang="en-GB" sz="2000" b="1" dirty="0"/>
              <a:t>common good</a:t>
            </a:r>
            <a:r>
              <a:rPr lang="en-GB" sz="2000" dirty="0"/>
              <a:t>, or the freedom of the city’.</a:t>
            </a:r>
          </a:p>
          <a:p>
            <a:pPr marL="342900" indent="-342900">
              <a:spcBef>
                <a:spcPts val="600"/>
              </a:spcBef>
              <a:buFont typeface="Arial" panose="020B0604020202020204" pitchFamily="34" charset="0"/>
              <a:buChar char="•"/>
            </a:pPr>
            <a:r>
              <a:rPr lang="en-GB" sz="2000" dirty="0"/>
              <a:t>This can be taken to mean that one can tell about the values of a </a:t>
            </a:r>
            <a:r>
              <a:rPr lang="en-GB" sz="2000" b="1" dirty="0"/>
              <a:t>sovereign state</a:t>
            </a:r>
            <a:r>
              <a:rPr lang="en-GB" sz="2000" dirty="0"/>
              <a:t> from those that they allow to become citizens</a:t>
            </a:r>
          </a:p>
          <a:p>
            <a:pPr marL="342900" indent="-342900">
              <a:spcBef>
                <a:spcPts val="600"/>
              </a:spcBef>
              <a:buFont typeface="Arial" panose="020B0604020202020204" pitchFamily="34" charset="0"/>
              <a:buChar char="•"/>
            </a:pPr>
            <a:r>
              <a:rPr lang="en-GB" sz="2000" dirty="0"/>
              <a:t>For example; </a:t>
            </a:r>
            <a:r>
              <a:rPr lang="en-GB" sz="2000" dirty="0">
                <a:hlinkClick r:id="rId2"/>
              </a:rPr>
              <a:t>Australia</a:t>
            </a:r>
            <a:endParaRPr lang="en-GB" sz="2000" dirty="0"/>
          </a:p>
        </p:txBody>
      </p:sp>
      <p:sp>
        <p:nvSpPr>
          <p:cNvPr id="3" name="TextBox 2"/>
          <p:cNvSpPr txBox="1"/>
          <p:nvPr/>
        </p:nvSpPr>
        <p:spPr>
          <a:xfrm>
            <a:off x="3923928" y="6237312"/>
            <a:ext cx="4738511" cy="369332"/>
          </a:xfrm>
          <a:prstGeom prst="rect">
            <a:avLst/>
          </a:prstGeom>
          <a:noFill/>
        </p:spPr>
        <p:txBody>
          <a:bodyPr wrap="square" rtlCol="0">
            <a:spAutoFit/>
          </a:bodyPr>
          <a:lstStyle/>
          <a:p>
            <a:pPr algn="r"/>
            <a:r>
              <a:rPr lang="en-GB" dirty="0"/>
              <a:t>(see for example Brown </a:t>
            </a:r>
            <a:r>
              <a:rPr lang="en-GB" i="1" dirty="0"/>
              <a:t>et al</a:t>
            </a:r>
            <a:r>
              <a:rPr lang="en-GB" dirty="0"/>
              <a:t>, 2018)</a:t>
            </a:r>
          </a:p>
        </p:txBody>
      </p:sp>
      <p:sp>
        <p:nvSpPr>
          <p:cNvPr id="5" name="TextBox 4"/>
          <p:cNvSpPr txBox="1"/>
          <p:nvPr/>
        </p:nvSpPr>
        <p:spPr>
          <a:xfrm>
            <a:off x="1187624" y="4117121"/>
            <a:ext cx="4782487" cy="400110"/>
          </a:xfrm>
          <a:prstGeom prst="rect">
            <a:avLst/>
          </a:prstGeom>
          <a:noFill/>
        </p:spPr>
        <p:txBody>
          <a:bodyPr wrap="square" rtlCol="0">
            <a:spAutoFit/>
          </a:bodyPr>
          <a:lstStyle/>
          <a:p>
            <a:pPr algn="ctr"/>
            <a:r>
              <a:rPr lang="en-GB" sz="2000" i="1" dirty="0"/>
              <a:t>Any thoughts?</a:t>
            </a:r>
          </a:p>
        </p:txBody>
      </p:sp>
      <p:pic>
        <p:nvPicPr>
          <p:cNvPr id="7" name="Picture 6"/>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012160" y="4045113"/>
            <a:ext cx="494785" cy="494785"/>
          </a:xfrm>
          <a:prstGeom prst="rect">
            <a:avLst/>
          </a:prstGeom>
        </p:spPr>
      </p:pic>
      <p:sp>
        <p:nvSpPr>
          <p:cNvPr id="4" name="TextBox 3"/>
          <p:cNvSpPr txBox="1"/>
          <p:nvPr/>
        </p:nvSpPr>
        <p:spPr>
          <a:xfrm>
            <a:off x="395536" y="4837201"/>
            <a:ext cx="8136904" cy="369332"/>
          </a:xfrm>
          <a:prstGeom prst="rect">
            <a:avLst/>
          </a:prstGeom>
          <a:noFill/>
        </p:spPr>
        <p:txBody>
          <a:bodyPr wrap="square" rtlCol="0">
            <a:spAutoFit/>
          </a:bodyPr>
          <a:lstStyle/>
          <a:p>
            <a:pPr algn="ctr"/>
            <a:r>
              <a:rPr lang="en-GB" dirty="0"/>
              <a:t>“Why are we having all these people from shithole countries coming here?”</a:t>
            </a:r>
          </a:p>
        </p:txBody>
      </p:sp>
      <p:sp>
        <p:nvSpPr>
          <p:cNvPr id="8" name="TextBox 7"/>
          <p:cNvSpPr txBox="1"/>
          <p:nvPr/>
        </p:nvSpPr>
        <p:spPr>
          <a:xfrm>
            <a:off x="1187624" y="5526503"/>
            <a:ext cx="4782487" cy="400110"/>
          </a:xfrm>
          <a:prstGeom prst="rect">
            <a:avLst/>
          </a:prstGeom>
          <a:noFill/>
        </p:spPr>
        <p:txBody>
          <a:bodyPr wrap="square" rtlCol="0">
            <a:spAutoFit/>
          </a:bodyPr>
          <a:lstStyle/>
          <a:p>
            <a:pPr algn="ctr"/>
            <a:r>
              <a:rPr lang="en-GB" sz="2000" i="1" dirty="0"/>
              <a:t>Guess who?</a:t>
            </a:r>
          </a:p>
        </p:txBody>
      </p:sp>
      <p:pic>
        <p:nvPicPr>
          <p:cNvPr id="9" name="Picture 8"/>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012160" y="5454495"/>
            <a:ext cx="494785" cy="494785"/>
          </a:xfrm>
          <a:prstGeom prst="rect">
            <a:avLst/>
          </a:prstGeom>
        </p:spPr>
      </p:pic>
    </p:spTree>
    <p:extLst>
      <p:ext uri="{BB962C8B-B14F-4D97-AF65-F5344CB8AC3E}">
        <p14:creationId xmlns:p14="http://schemas.microsoft.com/office/powerpoint/2010/main" val="4242800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8"/>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3" grpId="0"/>
      <p:bldP spid="5" grpId="0"/>
      <p:bldP spid="4" grpId="0"/>
      <p:bldP spid="8"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Citizenship</a:t>
            </a:r>
          </a:p>
        </p:txBody>
      </p:sp>
      <p:sp>
        <p:nvSpPr>
          <p:cNvPr id="6" name="TextBox 5"/>
          <p:cNvSpPr txBox="1"/>
          <p:nvPr/>
        </p:nvSpPr>
        <p:spPr>
          <a:xfrm>
            <a:off x="179512" y="836712"/>
            <a:ext cx="8784976" cy="5478423"/>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000" dirty="0"/>
              <a:t>In the sense that we have been discussing it </a:t>
            </a:r>
            <a:r>
              <a:rPr lang="en-GB" sz="2000" b="1" dirty="0"/>
              <a:t>citizenship </a:t>
            </a:r>
            <a:r>
              <a:rPr lang="en-GB" sz="2000" dirty="0"/>
              <a:t>can be seen as a legal status that is sought after</a:t>
            </a:r>
          </a:p>
          <a:p>
            <a:pPr marL="342900" indent="-342900">
              <a:spcBef>
                <a:spcPts val="600"/>
              </a:spcBef>
              <a:buFont typeface="Arial" panose="020B0604020202020204" pitchFamily="34" charset="0"/>
              <a:buChar char="•"/>
            </a:pPr>
            <a:r>
              <a:rPr lang="en-GB" sz="2000" dirty="0"/>
              <a:t>However one other aspect of this socio-legal notion of citizenship as something that is ‘granted’ by a nation state that has become increasingly important in the late 20</a:t>
            </a:r>
            <a:r>
              <a:rPr lang="en-GB" sz="2000" baseline="30000" dirty="0"/>
              <a:t>th</a:t>
            </a:r>
            <a:r>
              <a:rPr lang="en-GB" sz="2000" dirty="0"/>
              <a:t> &amp; 21</a:t>
            </a:r>
            <a:r>
              <a:rPr lang="en-GB" sz="2000" baseline="30000" dirty="0"/>
              <a:t>st</a:t>
            </a:r>
            <a:r>
              <a:rPr lang="en-GB" sz="2000" dirty="0"/>
              <a:t> century is the concept of ‘</a:t>
            </a:r>
            <a:r>
              <a:rPr lang="en-GB" sz="2000" b="1" dirty="0"/>
              <a:t>dual citizenship</a:t>
            </a:r>
            <a:r>
              <a:rPr lang="en-GB" sz="2000" dirty="0"/>
              <a:t>’</a:t>
            </a:r>
          </a:p>
          <a:p>
            <a:pPr marL="342900" indent="-342900">
              <a:spcBef>
                <a:spcPts val="600"/>
              </a:spcBef>
              <a:buFont typeface="Arial" panose="020B0604020202020204" pitchFamily="34" charset="0"/>
              <a:buChar char="•"/>
            </a:pPr>
            <a:r>
              <a:rPr lang="en-GB" sz="2000" dirty="0"/>
              <a:t>This fact that a </a:t>
            </a:r>
            <a:r>
              <a:rPr lang="en-GB" sz="2000" b="1" dirty="0"/>
              <a:t>natural person </a:t>
            </a:r>
            <a:r>
              <a:rPr lang="en-GB" sz="2000" dirty="0"/>
              <a:t>may legally be a citizen of two countries, providing the legal systems of both countries allow this makes the concept even more complex</a:t>
            </a:r>
          </a:p>
          <a:p>
            <a:pPr marL="342900" indent="-342900">
              <a:spcBef>
                <a:spcPts val="600"/>
              </a:spcBef>
              <a:buFont typeface="Arial" panose="020B0604020202020204" pitchFamily="34" charset="0"/>
              <a:buChar char="•"/>
            </a:pPr>
            <a:r>
              <a:rPr lang="en-GB" sz="2000" dirty="0" err="1"/>
              <a:t>Br</a:t>
            </a:r>
            <a:r>
              <a:rPr lang="en-GB" sz="2000" dirty="0" err="1">
                <a:latin typeface="Calibri" panose="020F0502020204030204" pitchFamily="34" charset="0"/>
                <a:cs typeface="Calibri" panose="020F0502020204030204" pitchFamily="34" charset="0"/>
              </a:rPr>
              <a:t>ønsted</a:t>
            </a:r>
            <a:r>
              <a:rPr lang="en-GB" sz="2000" dirty="0">
                <a:latin typeface="Calibri" panose="020F0502020204030204" pitchFamily="34" charset="0"/>
                <a:cs typeface="Calibri" panose="020F0502020204030204" pitchFamily="34" charset="0"/>
              </a:rPr>
              <a:t> </a:t>
            </a:r>
            <a:r>
              <a:rPr lang="en-GB" sz="2000" dirty="0" err="1">
                <a:latin typeface="Calibri" panose="020F0502020204030204" pitchFamily="34" charset="0"/>
                <a:cs typeface="Calibri" panose="020F0502020204030204" pitchFamily="34" charset="0"/>
              </a:rPr>
              <a:t>Serensen</a:t>
            </a:r>
            <a:r>
              <a:rPr lang="en-GB" sz="2000" dirty="0">
                <a:latin typeface="Calibri" panose="020F0502020204030204" pitchFamily="34" charset="0"/>
                <a:cs typeface="Calibri" panose="020F0502020204030204" pitchFamily="34" charset="0"/>
              </a:rPr>
              <a:t> (2008) argues that one reason for this is the ‘globalisation’ of the economy and aspects of society which has lead to </a:t>
            </a:r>
            <a:r>
              <a:rPr lang="en-GB" sz="2000" b="1" dirty="0">
                <a:latin typeface="Calibri" panose="020F0502020204030204" pitchFamily="34" charset="0"/>
                <a:cs typeface="Calibri" panose="020F0502020204030204" pitchFamily="34" charset="0"/>
              </a:rPr>
              <a:t>transnationalism</a:t>
            </a:r>
            <a:endParaRPr lang="en-GB" sz="2000" dirty="0">
              <a:latin typeface="Calibri" panose="020F0502020204030204" pitchFamily="34" charset="0"/>
              <a:cs typeface="Calibri" panose="020F0502020204030204" pitchFamily="34" charset="0"/>
            </a:endParaRPr>
          </a:p>
          <a:p>
            <a:pPr marL="342900" indent="-342900">
              <a:spcBef>
                <a:spcPts val="600"/>
              </a:spcBef>
              <a:buFont typeface="Arial" panose="020B0604020202020204" pitchFamily="34" charset="0"/>
              <a:buChar char="•"/>
            </a:pPr>
            <a:r>
              <a:rPr lang="en-GB" sz="2000" dirty="0">
                <a:latin typeface="Calibri" panose="020F0502020204030204" pitchFamily="34" charset="0"/>
                <a:cs typeface="Calibri" panose="020F0502020204030204" pitchFamily="34" charset="0"/>
              </a:rPr>
              <a:t>This term refers to the fact that one person can live and work in many countries and therefore have a more fluid notion of where they belong</a:t>
            </a:r>
          </a:p>
          <a:p>
            <a:pPr marL="342900" indent="-342900">
              <a:spcBef>
                <a:spcPts val="600"/>
              </a:spcBef>
              <a:buFont typeface="Arial" panose="020B0604020202020204" pitchFamily="34" charset="0"/>
              <a:buChar char="•"/>
            </a:pPr>
            <a:r>
              <a:rPr lang="en-GB" sz="2000" dirty="0">
                <a:latin typeface="Calibri" panose="020F0502020204030204" pitchFamily="34" charset="0"/>
                <a:cs typeface="Calibri" panose="020F0502020204030204" pitchFamily="34" charset="0"/>
              </a:rPr>
              <a:t>By extension it can also be seen to refer to ‘interconnectivity between peoples, states, economies, and cultures under the processes of globalization’ (Brown </a:t>
            </a:r>
            <a:r>
              <a:rPr lang="en-GB" sz="2000" i="1" dirty="0">
                <a:latin typeface="Calibri" panose="020F0502020204030204" pitchFamily="34" charset="0"/>
                <a:cs typeface="Calibri" panose="020F0502020204030204" pitchFamily="34" charset="0"/>
              </a:rPr>
              <a:t>et al</a:t>
            </a:r>
            <a:r>
              <a:rPr lang="en-GB" sz="2000" dirty="0">
                <a:latin typeface="Calibri" panose="020F0502020204030204" pitchFamily="34" charset="0"/>
                <a:cs typeface="Calibri" panose="020F0502020204030204" pitchFamily="34" charset="0"/>
              </a:rPr>
              <a:t>, 2018)</a:t>
            </a:r>
            <a:endParaRPr lang="en-GB" sz="2000" dirty="0"/>
          </a:p>
          <a:p>
            <a:pPr marL="342900" indent="-342900">
              <a:spcBef>
                <a:spcPts val="600"/>
              </a:spcBef>
              <a:buFont typeface="Arial" panose="020B0604020202020204" pitchFamily="34" charset="0"/>
              <a:buChar char="•"/>
            </a:pPr>
            <a:endParaRPr lang="en-GB" sz="2000" dirty="0"/>
          </a:p>
        </p:txBody>
      </p:sp>
    </p:spTree>
    <p:extLst>
      <p:ext uri="{BB962C8B-B14F-4D97-AF65-F5344CB8AC3E}">
        <p14:creationId xmlns:p14="http://schemas.microsoft.com/office/powerpoint/2010/main" val="1113479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Citizenship</a:t>
            </a:r>
          </a:p>
        </p:txBody>
      </p:sp>
      <p:sp>
        <p:nvSpPr>
          <p:cNvPr id="6" name="TextBox 5"/>
          <p:cNvSpPr txBox="1"/>
          <p:nvPr/>
        </p:nvSpPr>
        <p:spPr>
          <a:xfrm>
            <a:off x="179512" y="692696"/>
            <a:ext cx="8784976" cy="5478423"/>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000" dirty="0"/>
              <a:t>Alongside these, varied and complex, socio-legal concepts of citizenship we also need to consider one more normative element to the concept</a:t>
            </a:r>
          </a:p>
          <a:p>
            <a:pPr marL="342900" indent="-342900">
              <a:spcBef>
                <a:spcPts val="600"/>
              </a:spcBef>
              <a:buFont typeface="Arial" panose="020B0604020202020204" pitchFamily="34" charset="0"/>
              <a:buChar char="•"/>
            </a:pPr>
            <a:r>
              <a:rPr lang="en-GB" sz="2000" dirty="0"/>
              <a:t>This is the way in which an individual can be seen to have rights and obligations because of their position in a community</a:t>
            </a:r>
          </a:p>
          <a:p>
            <a:pPr marL="342900" indent="-342900">
              <a:spcBef>
                <a:spcPts val="600"/>
              </a:spcBef>
              <a:buFont typeface="Arial" panose="020B0604020202020204" pitchFamily="34" charset="0"/>
              <a:buChar char="•"/>
            </a:pPr>
            <a:r>
              <a:rPr lang="en-GB" sz="2000" dirty="0"/>
              <a:t>In this sense citizenship describe the relationships that an individual has with others at the level of a neighbourhood, a region, a nation or the world as a whole</a:t>
            </a:r>
          </a:p>
          <a:p>
            <a:pPr marL="342900" indent="-342900">
              <a:spcBef>
                <a:spcPts val="600"/>
              </a:spcBef>
              <a:buFont typeface="Arial" panose="020B0604020202020204" pitchFamily="34" charset="0"/>
              <a:buChar char="•"/>
            </a:pPr>
            <a:r>
              <a:rPr lang="en-GB" sz="2000" dirty="0"/>
              <a:t>This is the most value laden and fluid version of the concept as it can be used to argue for moral obligations without recourse to the rule of law etc.</a:t>
            </a:r>
          </a:p>
          <a:p>
            <a:pPr marL="342900" indent="-342900">
              <a:spcBef>
                <a:spcPts val="600"/>
              </a:spcBef>
              <a:buFont typeface="Arial" panose="020B0604020202020204" pitchFamily="34" charset="0"/>
              <a:buChar char="•"/>
            </a:pPr>
            <a:r>
              <a:rPr lang="en-GB" sz="2000" dirty="0"/>
              <a:t>It has connotations of “doing the right thing because I am a good citizen”</a:t>
            </a:r>
          </a:p>
          <a:p>
            <a:pPr marL="342900" indent="-342900">
              <a:spcBef>
                <a:spcPts val="600"/>
              </a:spcBef>
              <a:buFont typeface="Arial" panose="020B0604020202020204" pitchFamily="34" charset="0"/>
              <a:buChar char="•"/>
            </a:pPr>
            <a:r>
              <a:rPr lang="en-GB" sz="2000" dirty="0"/>
              <a:t>For example, it can lead to concepts such as environmental citizenship as expounded in </a:t>
            </a:r>
            <a:r>
              <a:rPr lang="en-GB" sz="2000" i="1" dirty="0"/>
              <a:t>Conceptualizing Environmental Citizenship for 21st Century Education </a:t>
            </a:r>
            <a:r>
              <a:rPr lang="en-GB" sz="2000" dirty="0"/>
              <a:t>(</a:t>
            </a:r>
            <a:r>
              <a:rPr lang="en-GB" sz="2000" dirty="0" err="1"/>
              <a:t>Hadjichambis</a:t>
            </a:r>
            <a:r>
              <a:rPr lang="en-GB" sz="2000" dirty="0"/>
              <a:t> et al. (Eds.) 2020), and</a:t>
            </a:r>
          </a:p>
          <a:p>
            <a:pPr marL="342900" indent="-342900">
              <a:spcBef>
                <a:spcPts val="600"/>
              </a:spcBef>
              <a:buFont typeface="Arial" panose="020B0604020202020204" pitchFamily="34" charset="0"/>
              <a:buChar char="•"/>
            </a:pPr>
            <a:r>
              <a:rPr lang="en-GB" sz="2000" dirty="0"/>
              <a:t>Global citizenship as evidenced in the ‘Curriculum for Wales’ which states that it aims to make ‘ethical, informed </a:t>
            </a:r>
            <a:r>
              <a:rPr lang="en-GB" sz="2000" b="1" dirty="0"/>
              <a:t>citizens of Wales and the world</a:t>
            </a:r>
            <a:r>
              <a:rPr lang="en-GB" sz="2000" dirty="0"/>
              <a:t>’ (Welsh Government 2020)</a:t>
            </a:r>
            <a:endParaRPr lang="en-GB" sz="2000" b="1" i="1" dirty="0"/>
          </a:p>
        </p:txBody>
      </p:sp>
    </p:spTree>
    <p:extLst>
      <p:ext uri="{BB962C8B-B14F-4D97-AF65-F5344CB8AC3E}">
        <p14:creationId xmlns:p14="http://schemas.microsoft.com/office/powerpoint/2010/main" val="2880882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pPr algn="ctr"/>
            <a:r>
              <a:rPr lang="en-GB" sz="3600" b="1" dirty="0"/>
              <a:t>Normative Concepts</a:t>
            </a:r>
          </a:p>
        </p:txBody>
      </p:sp>
      <p:sp>
        <p:nvSpPr>
          <p:cNvPr id="6" name="TextBox 5"/>
          <p:cNvSpPr txBox="1"/>
          <p:nvPr/>
        </p:nvSpPr>
        <p:spPr>
          <a:xfrm>
            <a:off x="179512" y="711567"/>
            <a:ext cx="8784976" cy="5201424"/>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So, in this Theme we have explored a range of words, phrases and concepts that are used daily in political discourse and debate</a:t>
            </a:r>
          </a:p>
          <a:p>
            <a:pPr marL="342900" indent="-342900">
              <a:spcBef>
                <a:spcPts val="600"/>
              </a:spcBef>
              <a:buFont typeface="Arial" panose="020B0604020202020204" pitchFamily="34" charset="0"/>
              <a:buChar char="•"/>
            </a:pPr>
            <a:r>
              <a:rPr lang="en-GB" sz="2400" dirty="0"/>
              <a:t>We have taken time to explore each in some detail because, in order to fully explore the Political Influences on Inequality and Diversity, we need to understand the malleability and fluidity of the language which is used</a:t>
            </a:r>
          </a:p>
          <a:p>
            <a:pPr marL="342900" indent="-342900">
              <a:spcBef>
                <a:spcPts val="600"/>
              </a:spcBef>
              <a:buFont typeface="Arial" panose="020B0604020202020204" pitchFamily="34" charset="0"/>
              <a:buChar char="•"/>
            </a:pPr>
            <a:r>
              <a:rPr lang="en-GB" sz="2400" dirty="0"/>
              <a:t>Each of the concepts that we have briefly explored will mean something different to each of us based on our own political compass</a:t>
            </a:r>
          </a:p>
          <a:p>
            <a:pPr marL="342900" indent="-342900">
              <a:spcBef>
                <a:spcPts val="600"/>
              </a:spcBef>
              <a:buFont typeface="Arial" panose="020B0604020202020204" pitchFamily="34" charset="0"/>
              <a:buChar char="•"/>
            </a:pPr>
            <a:r>
              <a:rPr lang="en-GB" sz="2400" dirty="0"/>
              <a:t>And they will also mean something different depending on the politician in whose mouth (or Tweet) they appear</a:t>
            </a:r>
          </a:p>
          <a:p>
            <a:pPr marL="342900" indent="-342900">
              <a:spcBef>
                <a:spcPts val="600"/>
              </a:spcBef>
              <a:buFont typeface="Arial" panose="020B0604020202020204" pitchFamily="34" charset="0"/>
              <a:buChar char="•"/>
            </a:pPr>
            <a:r>
              <a:rPr lang="en-GB" sz="2400" dirty="0"/>
              <a:t>This leads us neatly to Theme 3 in which we re-visit political ideologies</a:t>
            </a:r>
          </a:p>
        </p:txBody>
      </p:sp>
    </p:spTree>
    <p:extLst>
      <p:ext uri="{BB962C8B-B14F-4D97-AF65-F5344CB8AC3E}">
        <p14:creationId xmlns:p14="http://schemas.microsoft.com/office/powerpoint/2010/main" val="667064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9439" y="-61882"/>
            <a:ext cx="8229600" cy="778098"/>
          </a:xfrm>
        </p:spPr>
        <p:txBody>
          <a:bodyPr>
            <a:normAutofit/>
          </a:bodyPr>
          <a:lstStyle/>
          <a:p>
            <a:r>
              <a:rPr lang="en-GB" sz="3600" b="1" dirty="0"/>
              <a:t>References</a:t>
            </a:r>
          </a:p>
        </p:txBody>
      </p:sp>
      <p:sp>
        <p:nvSpPr>
          <p:cNvPr id="10" name="TextBox 9"/>
          <p:cNvSpPr txBox="1"/>
          <p:nvPr/>
        </p:nvSpPr>
        <p:spPr>
          <a:xfrm>
            <a:off x="395536" y="4223990"/>
            <a:ext cx="8496944" cy="1077218"/>
          </a:xfrm>
          <a:prstGeom prst="rect">
            <a:avLst/>
          </a:prstGeom>
          <a:noFill/>
        </p:spPr>
        <p:txBody>
          <a:bodyPr wrap="square" rtlCol="0">
            <a:spAutoFit/>
          </a:bodyPr>
          <a:lstStyle/>
          <a:p>
            <a:r>
              <a:rPr lang="en-GB" sz="1600" dirty="0"/>
              <a:t>Brown, Garrett W, McLean, Iain &amp; McMillan, Alistair, (2018) </a:t>
            </a:r>
            <a:r>
              <a:rPr lang="en-GB" sz="1600" i="1" dirty="0"/>
              <a:t>The Concise Oxford Dictionary of Politics and International Relations</a:t>
            </a:r>
            <a:r>
              <a:rPr lang="en-GB" sz="1600" dirty="0"/>
              <a:t> Oxford: Oxford University Press Available at: </a:t>
            </a:r>
            <a:r>
              <a:rPr lang="en-GB" sz="1600" dirty="0">
                <a:hlinkClick r:id="rId2"/>
              </a:rPr>
              <a:t>https://www-oxfordreference-com.ezproxy.uwtsd.ac.uk/view/10.1093/acref/9780199670840.001.0001/acref-9780199670840-e-1042?rskey=UVSlCN&amp;result=1</a:t>
            </a:r>
            <a:r>
              <a:rPr lang="en-GB" sz="1600" dirty="0"/>
              <a:t> [Accessed 31/10/2022]</a:t>
            </a:r>
          </a:p>
        </p:txBody>
      </p:sp>
      <p:sp>
        <p:nvSpPr>
          <p:cNvPr id="4" name="TextBox 3"/>
          <p:cNvSpPr txBox="1"/>
          <p:nvPr/>
        </p:nvSpPr>
        <p:spPr>
          <a:xfrm>
            <a:off x="397461" y="5292497"/>
            <a:ext cx="8147248" cy="584775"/>
          </a:xfrm>
          <a:prstGeom prst="rect">
            <a:avLst/>
          </a:prstGeom>
          <a:noFill/>
        </p:spPr>
        <p:txBody>
          <a:bodyPr wrap="square" rtlCol="0">
            <a:spAutoFit/>
          </a:bodyPr>
          <a:lstStyle/>
          <a:p>
            <a:r>
              <a:rPr lang="en-GB" sz="1600" dirty="0"/>
              <a:t>Brubaker, R. (2017) ‘Why populism?’ </a:t>
            </a:r>
            <a:r>
              <a:rPr lang="en-GB" sz="1600" i="1" dirty="0"/>
              <a:t>Theory and So</a:t>
            </a:r>
            <a:r>
              <a:rPr lang="en-GB" sz="1600" dirty="0"/>
              <a:t>ciety Vol. 46, pp. 357–385 Available at: </a:t>
            </a:r>
            <a:r>
              <a:rPr lang="en-GB" sz="1600" dirty="0">
                <a:hlinkClick r:id="rId3"/>
              </a:rPr>
              <a:t>https://doi-org.ezproxy.uwtsd.ac.uk/10.1007/s11186-017-9301-7</a:t>
            </a:r>
            <a:r>
              <a:rPr lang="en-GB" sz="1600" dirty="0"/>
              <a:t> [Accessed 31/10/2022]</a:t>
            </a:r>
          </a:p>
        </p:txBody>
      </p:sp>
      <p:sp>
        <p:nvSpPr>
          <p:cNvPr id="6" name="TextBox 5"/>
          <p:cNvSpPr txBox="1"/>
          <p:nvPr/>
        </p:nvSpPr>
        <p:spPr>
          <a:xfrm>
            <a:off x="399611" y="628817"/>
            <a:ext cx="8639035" cy="830997"/>
          </a:xfrm>
          <a:prstGeom prst="rect">
            <a:avLst/>
          </a:prstGeom>
          <a:noFill/>
        </p:spPr>
        <p:txBody>
          <a:bodyPr wrap="square" rtlCol="0">
            <a:spAutoFit/>
          </a:bodyPr>
          <a:lstStyle/>
          <a:p>
            <a:r>
              <a:rPr lang="en-GB" sz="1600" dirty="0"/>
              <a:t>Beerbohm, Eric &amp; Davis, Ryan W, (2017) ‘The Common Good: A Buck‐Passing Account’ </a:t>
            </a:r>
            <a:r>
              <a:rPr lang="en-GB" sz="1600" i="1" dirty="0"/>
              <a:t>The journal of political philosophy</a:t>
            </a:r>
            <a:r>
              <a:rPr lang="en-GB" sz="1600" dirty="0"/>
              <a:t>, Vol. 25 Issue (4), pp.e60–e79. Available at: </a:t>
            </a:r>
            <a:r>
              <a:rPr lang="en-GB" sz="1600" dirty="0">
                <a:hlinkClick r:id="rId4"/>
              </a:rPr>
              <a:t>https://onlinelibrary-wiley-com.ezproxy.uwtsd.ac.uk/doi/abs/10.1111/jopp.12132</a:t>
            </a:r>
            <a:r>
              <a:rPr lang="en-GB" sz="1600" dirty="0"/>
              <a:t> [Accessed 31/10/2022]</a:t>
            </a:r>
          </a:p>
        </p:txBody>
      </p:sp>
      <p:sp>
        <p:nvSpPr>
          <p:cNvPr id="7" name="TextBox 6"/>
          <p:cNvSpPr txBox="1"/>
          <p:nvPr/>
        </p:nvSpPr>
        <p:spPr>
          <a:xfrm>
            <a:off x="395536" y="1988840"/>
            <a:ext cx="7784969" cy="830997"/>
          </a:xfrm>
          <a:prstGeom prst="rect">
            <a:avLst/>
          </a:prstGeom>
          <a:noFill/>
        </p:spPr>
        <p:txBody>
          <a:bodyPr wrap="square" rtlCol="0">
            <a:spAutoFit/>
          </a:bodyPr>
          <a:lstStyle/>
          <a:p>
            <a:r>
              <a:rPr lang="en-GB" sz="1600" dirty="0"/>
              <a:t>Borger, J. (2019) ‘Donald Trump denounces 'globalism' in nationalist address to UN’ in </a:t>
            </a:r>
            <a:r>
              <a:rPr lang="en-GB" sz="1600" i="1" dirty="0"/>
              <a:t>the Guardian</a:t>
            </a:r>
            <a:r>
              <a:rPr lang="en-GB" sz="1600" dirty="0"/>
              <a:t> Available at: </a:t>
            </a:r>
            <a:r>
              <a:rPr lang="en-GB" sz="1600" dirty="0">
                <a:hlinkClick r:id="rId5"/>
              </a:rPr>
              <a:t>https://www.theguardian.com/us-news/2019/sep/24/donald-trump-un-address-denounces-globalism</a:t>
            </a:r>
            <a:r>
              <a:rPr lang="en-GB" sz="1600" dirty="0"/>
              <a:t> [Accessed 31/10/2022]</a:t>
            </a:r>
          </a:p>
        </p:txBody>
      </p:sp>
      <p:sp>
        <p:nvSpPr>
          <p:cNvPr id="3" name="TextBox 2"/>
          <p:cNvSpPr txBox="1"/>
          <p:nvPr/>
        </p:nvSpPr>
        <p:spPr>
          <a:xfrm>
            <a:off x="459439" y="2924944"/>
            <a:ext cx="8145009" cy="1323439"/>
          </a:xfrm>
          <a:prstGeom prst="rect">
            <a:avLst/>
          </a:prstGeom>
          <a:noFill/>
        </p:spPr>
        <p:txBody>
          <a:bodyPr wrap="square" rtlCol="0">
            <a:spAutoFit/>
          </a:bodyPr>
          <a:lstStyle/>
          <a:p>
            <a:r>
              <a:rPr lang="en-GB" sz="1600" dirty="0" err="1"/>
              <a:t>Brøndsted</a:t>
            </a:r>
            <a:r>
              <a:rPr lang="en-GB" sz="1600" dirty="0"/>
              <a:t> </a:t>
            </a:r>
            <a:r>
              <a:rPr lang="en-GB" sz="1600" dirty="0" err="1"/>
              <a:t>Sejersen</a:t>
            </a:r>
            <a:r>
              <a:rPr lang="en-GB" sz="1600" dirty="0"/>
              <a:t>, Tanja, (2008) ‘"I Vow to Thee My Countries": The Expansion of Dual Citizenship in the 21st Century’ </a:t>
            </a:r>
            <a:r>
              <a:rPr lang="en-GB" sz="1600" i="1" dirty="0"/>
              <a:t>The International migration review</a:t>
            </a:r>
            <a:r>
              <a:rPr lang="en-GB" sz="1600" dirty="0"/>
              <a:t>, Vol. 42 Issue (3), pp.523–549. Available at: </a:t>
            </a:r>
            <a:r>
              <a:rPr lang="en-GB" sz="1600" dirty="0">
                <a:hlinkClick r:id="rId6"/>
              </a:rPr>
              <a:t>https://www-jstor-org.ezproxy.uwtsd.ac.uk/stable/27645265?sid=primo&amp;seq=5#metadata_info_tab_contents</a:t>
            </a:r>
            <a:r>
              <a:rPr lang="en-GB" sz="1600" dirty="0"/>
              <a:t> [Accessed 31/10/2022]</a:t>
            </a:r>
          </a:p>
        </p:txBody>
      </p:sp>
    </p:spTree>
    <p:extLst>
      <p:ext uri="{BB962C8B-B14F-4D97-AF65-F5344CB8AC3E}">
        <p14:creationId xmlns:p14="http://schemas.microsoft.com/office/powerpoint/2010/main" val="62297464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9439" y="-61882"/>
            <a:ext cx="8229600" cy="778098"/>
          </a:xfrm>
        </p:spPr>
        <p:txBody>
          <a:bodyPr>
            <a:normAutofit/>
          </a:bodyPr>
          <a:lstStyle/>
          <a:p>
            <a:r>
              <a:rPr lang="en-GB" sz="3600" b="1" dirty="0"/>
              <a:t>References</a:t>
            </a:r>
          </a:p>
        </p:txBody>
      </p:sp>
      <p:sp>
        <p:nvSpPr>
          <p:cNvPr id="11" name="TextBox 10"/>
          <p:cNvSpPr txBox="1"/>
          <p:nvPr/>
        </p:nvSpPr>
        <p:spPr>
          <a:xfrm>
            <a:off x="369578" y="615357"/>
            <a:ext cx="7632848" cy="338554"/>
          </a:xfrm>
          <a:prstGeom prst="rect">
            <a:avLst/>
          </a:prstGeom>
          <a:noFill/>
        </p:spPr>
        <p:txBody>
          <a:bodyPr wrap="square" rtlCol="0">
            <a:spAutoFit/>
          </a:bodyPr>
          <a:lstStyle/>
          <a:p>
            <a:r>
              <a:rPr lang="en-GB" sz="1600" dirty="0"/>
              <a:t>Calhoun, C. [Ed.] (2002) </a:t>
            </a:r>
            <a:r>
              <a:rPr lang="en-GB" sz="1600" i="1" dirty="0"/>
              <a:t>Dictionary of the Social Sciences </a:t>
            </a:r>
            <a:r>
              <a:rPr lang="en-GB" sz="1600" dirty="0"/>
              <a:t>Oxford: Oxford University Press</a:t>
            </a:r>
            <a:endParaRPr lang="en-GB" sz="1600" i="1" dirty="0"/>
          </a:p>
        </p:txBody>
      </p:sp>
      <p:sp>
        <p:nvSpPr>
          <p:cNvPr id="3" name="TextBox 2"/>
          <p:cNvSpPr txBox="1"/>
          <p:nvPr/>
        </p:nvSpPr>
        <p:spPr>
          <a:xfrm>
            <a:off x="369578" y="2161127"/>
            <a:ext cx="8409322" cy="1077218"/>
          </a:xfrm>
          <a:prstGeom prst="rect">
            <a:avLst/>
          </a:prstGeom>
          <a:noFill/>
        </p:spPr>
        <p:txBody>
          <a:bodyPr wrap="square" rtlCol="0">
            <a:spAutoFit/>
          </a:bodyPr>
          <a:lstStyle/>
          <a:p>
            <a:r>
              <a:rPr lang="en-GB" sz="1600" dirty="0"/>
              <a:t>Goldstein, A. A. (2018) ‘The Press and Classical Populism in Argentina and Brazil’, Latin American Perspectives, 45(3), pp. 109–123. Available at: </a:t>
            </a:r>
            <a:r>
              <a:rPr lang="en-GB" sz="1600" dirty="0">
                <a:hlinkClick r:id="rId2"/>
              </a:rPr>
              <a:t>https://journals-sagepub-com.ezproxy.uwtsd.ac.uk/doi/full/10.1177/0094582X18767396#articleCitationDownloadContainer</a:t>
            </a:r>
            <a:endParaRPr lang="en-GB" sz="1600" dirty="0"/>
          </a:p>
          <a:p>
            <a:r>
              <a:rPr lang="en-GB" sz="1600" dirty="0"/>
              <a:t>[Accessed 31/10/2022]</a:t>
            </a:r>
          </a:p>
        </p:txBody>
      </p:sp>
      <p:sp>
        <p:nvSpPr>
          <p:cNvPr id="5" name="TextBox 4"/>
          <p:cNvSpPr txBox="1"/>
          <p:nvPr/>
        </p:nvSpPr>
        <p:spPr>
          <a:xfrm>
            <a:off x="372339" y="951822"/>
            <a:ext cx="7643192" cy="584775"/>
          </a:xfrm>
          <a:prstGeom prst="rect">
            <a:avLst/>
          </a:prstGeom>
          <a:noFill/>
        </p:spPr>
        <p:txBody>
          <a:bodyPr wrap="square" rtlCol="0">
            <a:spAutoFit/>
          </a:bodyPr>
          <a:lstStyle/>
          <a:p>
            <a:r>
              <a:rPr lang="en-GB" sz="1600" dirty="0" err="1"/>
              <a:t>Combly</a:t>
            </a:r>
            <a:r>
              <a:rPr lang="en-GB" sz="1600" dirty="0"/>
              <a:t>, R. [Ed.], (2011) </a:t>
            </a:r>
            <a:r>
              <a:rPr lang="en-GB" sz="1600" i="1" dirty="0"/>
              <a:t>Cambridge Business English Dictionary</a:t>
            </a:r>
            <a:r>
              <a:rPr lang="en-GB" sz="1600" dirty="0"/>
              <a:t> Cambridge: Cambridge University Press</a:t>
            </a:r>
          </a:p>
        </p:txBody>
      </p:sp>
      <p:sp>
        <p:nvSpPr>
          <p:cNvPr id="4" name="TextBox 3"/>
          <p:cNvSpPr txBox="1"/>
          <p:nvPr/>
        </p:nvSpPr>
        <p:spPr>
          <a:xfrm>
            <a:off x="369578" y="1534436"/>
            <a:ext cx="7352921" cy="584775"/>
          </a:xfrm>
          <a:prstGeom prst="rect">
            <a:avLst/>
          </a:prstGeom>
          <a:noFill/>
        </p:spPr>
        <p:txBody>
          <a:bodyPr wrap="square" rtlCol="0">
            <a:spAutoFit/>
          </a:bodyPr>
          <a:lstStyle/>
          <a:p>
            <a:r>
              <a:rPr lang="en-GB" sz="1600" dirty="0"/>
              <a:t>Economist, The (2016) ‘Dreaming of sovereignty; Brexit brief’</a:t>
            </a:r>
          </a:p>
          <a:p>
            <a:r>
              <a:rPr lang="en-GB" sz="1600" i="1" dirty="0"/>
              <a:t>The Economist</a:t>
            </a:r>
            <a:r>
              <a:rPr lang="en-GB" sz="1600" dirty="0"/>
              <a:t>; London Vol. 418, </a:t>
            </a:r>
            <a:r>
              <a:rPr lang="en-GB" sz="1600" dirty="0" err="1"/>
              <a:t>Iss</a:t>
            </a:r>
            <a:r>
              <a:rPr lang="en-GB" sz="1600" dirty="0"/>
              <a:t>. 8981,  (Mar 19, 2016): p. 23.</a:t>
            </a:r>
          </a:p>
        </p:txBody>
      </p:sp>
      <p:sp>
        <p:nvSpPr>
          <p:cNvPr id="7" name="TextBox 6"/>
          <p:cNvSpPr txBox="1"/>
          <p:nvPr/>
        </p:nvSpPr>
        <p:spPr>
          <a:xfrm>
            <a:off x="369578" y="4944070"/>
            <a:ext cx="8496944" cy="1077218"/>
          </a:xfrm>
          <a:prstGeom prst="rect">
            <a:avLst/>
          </a:prstGeom>
          <a:noFill/>
        </p:spPr>
        <p:txBody>
          <a:bodyPr wrap="square" rtlCol="0">
            <a:spAutoFit/>
          </a:bodyPr>
          <a:lstStyle/>
          <a:p>
            <a:r>
              <a:rPr lang="en-GB" sz="1600" dirty="0"/>
              <a:t>Hanley, W. &amp; American Council of Learned Societies, (2008) </a:t>
            </a:r>
            <a:r>
              <a:rPr lang="en-GB" sz="1600" i="1" dirty="0"/>
              <a:t>The genesis of Napoleonic propaganda, 1796 to 1799</a:t>
            </a:r>
            <a:r>
              <a:rPr lang="en-GB" sz="1600" dirty="0"/>
              <a:t> ACLS Humanities E-Book electronic., New York: Columbia University Press. Available at: </a:t>
            </a:r>
            <a:r>
              <a:rPr lang="en-GB" sz="1600" dirty="0">
                <a:hlinkClick r:id="rId3"/>
              </a:rPr>
              <a:t>https://www-fulcrum-org.ezproxy.uwtsd.ac.uk/concern/monographs/nk322f241</a:t>
            </a:r>
            <a:r>
              <a:rPr lang="en-GB" sz="1600" dirty="0"/>
              <a:t> [Accessed 31/10/2022]</a:t>
            </a:r>
          </a:p>
        </p:txBody>
      </p:sp>
      <p:sp>
        <p:nvSpPr>
          <p:cNvPr id="8" name="TextBox 7"/>
          <p:cNvSpPr txBox="1"/>
          <p:nvPr/>
        </p:nvSpPr>
        <p:spPr>
          <a:xfrm>
            <a:off x="369578" y="4110171"/>
            <a:ext cx="8352928" cy="830997"/>
          </a:xfrm>
          <a:prstGeom prst="rect">
            <a:avLst/>
          </a:prstGeom>
          <a:noFill/>
        </p:spPr>
        <p:txBody>
          <a:bodyPr wrap="square" rtlCol="0">
            <a:spAutoFit/>
          </a:bodyPr>
          <a:lstStyle/>
          <a:p>
            <a:r>
              <a:rPr lang="en-GB" sz="1600" dirty="0"/>
              <a:t>Hahl, Oliver, </a:t>
            </a:r>
            <a:r>
              <a:rPr lang="en-GB" sz="1600" i="1" dirty="0"/>
              <a:t>et al</a:t>
            </a:r>
            <a:r>
              <a:rPr lang="en-GB" sz="1600" dirty="0"/>
              <a:t>. (2018) “The Authentic Appeal of the Lying Demagogue: Proclaiming the Deeper Truth about Political Illegitimacy.” </a:t>
            </a:r>
            <a:r>
              <a:rPr lang="en-GB" sz="1600" i="1" dirty="0"/>
              <a:t>American Sociological Review</a:t>
            </a:r>
            <a:r>
              <a:rPr lang="en-GB" sz="1600" dirty="0"/>
              <a:t>, vol. 83, no. 1, pp. 1–33. JSTOR, </a:t>
            </a:r>
            <a:r>
              <a:rPr lang="en-GB" sz="1600" dirty="0">
                <a:hlinkClick r:id="rId4"/>
              </a:rPr>
              <a:t>www.jstor.org/stable/26426529</a:t>
            </a:r>
            <a:r>
              <a:rPr lang="en-GB" sz="1600" dirty="0"/>
              <a:t> . [Accessed 31/10/2022]</a:t>
            </a:r>
          </a:p>
        </p:txBody>
      </p:sp>
      <p:sp>
        <p:nvSpPr>
          <p:cNvPr id="6" name="TextBox 5"/>
          <p:cNvSpPr txBox="1"/>
          <p:nvPr/>
        </p:nvSpPr>
        <p:spPr>
          <a:xfrm>
            <a:off x="389505" y="3258759"/>
            <a:ext cx="8361033" cy="830997"/>
          </a:xfrm>
          <a:prstGeom prst="rect">
            <a:avLst/>
          </a:prstGeom>
          <a:noFill/>
        </p:spPr>
        <p:txBody>
          <a:bodyPr wrap="square" rtlCol="0">
            <a:spAutoFit/>
          </a:bodyPr>
          <a:lstStyle/>
          <a:p>
            <a:r>
              <a:rPr lang="en-GB" sz="1600" dirty="0" err="1"/>
              <a:t>Hadjichambis</a:t>
            </a:r>
            <a:r>
              <a:rPr lang="en-GB" sz="1600" dirty="0"/>
              <a:t> </a:t>
            </a:r>
            <a:r>
              <a:rPr lang="en-GB" sz="1600" i="1" dirty="0"/>
              <a:t>et al</a:t>
            </a:r>
            <a:r>
              <a:rPr lang="en-GB" sz="1600" dirty="0"/>
              <a:t>. (Eds.) </a:t>
            </a:r>
            <a:r>
              <a:rPr lang="en-GB" sz="1600" i="1" dirty="0"/>
              <a:t>2020. Conceptualizing Environmental Citizenship for 21st Century Education</a:t>
            </a:r>
            <a:r>
              <a:rPr lang="en-GB" sz="1600" dirty="0"/>
              <a:t> 1st ed. Available at: </a:t>
            </a:r>
            <a:r>
              <a:rPr lang="en-GB" sz="1600" dirty="0">
                <a:hlinkClick r:id="rId5"/>
              </a:rPr>
              <a:t>https://link.springer.com/book/10.1007%2F978-3-030-20249-1</a:t>
            </a:r>
            <a:r>
              <a:rPr lang="en-GB" sz="1600" dirty="0"/>
              <a:t> [Accessed 31/10/2022]</a:t>
            </a:r>
          </a:p>
        </p:txBody>
      </p:sp>
    </p:spTree>
    <p:extLst>
      <p:ext uri="{BB962C8B-B14F-4D97-AF65-F5344CB8AC3E}">
        <p14:creationId xmlns:p14="http://schemas.microsoft.com/office/powerpoint/2010/main" val="301311847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b="1" dirty="0"/>
              <a:t>References</a:t>
            </a:r>
          </a:p>
        </p:txBody>
      </p:sp>
      <p:sp>
        <p:nvSpPr>
          <p:cNvPr id="7" name="TextBox 6"/>
          <p:cNvSpPr txBox="1"/>
          <p:nvPr/>
        </p:nvSpPr>
        <p:spPr>
          <a:xfrm>
            <a:off x="395536" y="1844824"/>
            <a:ext cx="7992888" cy="830997"/>
          </a:xfrm>
          <a:prstGeom prst="rect">
            <a:avLst/>
          </a:prstGeom>
          <a:noFill/>
        </p:spPr>
        <p:txBody>
          <a:bodyPr wrap="square" rtlCol="0">
            <a:spAutoFit/>
          </a:bodyPr>
          <a:lstStyle/>
          <a:p>
            <a:r>
              <a:rPr lang="en-GB" sz="1600" dirty="0"/>
              <a:t>Jansen, R. (2011) ‘Populist Mobilization: A New Theoretical Approach to Populism’ </a:t>
            </a:r>
            <a:r>
              <a:rPr lang="en-GB" sz="1600" i="1" dirty="0"/>
              <a:t>Sociological Theory</a:t>
            </a:r>
            <a:r>
              <a:rPr lang="en-GB" sz="1600" dirty="0"/>
              <a:t>, Vol. 29 Issue (2), pp. 75-96. Available at: </a:t>
            </a:r>
            <a:r>
              <a:rPr lang="en-GB" sz="1600" dirty="0">
                <a:hlinkClick r:id="rId2"/>
              </a:rPr>
              <a:t>http://www.jstor.org/stable/23076372</a:t>
            </a:r>
            <a:r>
              <a:rPr lang="en-GB" sz="1600" dirty="0"/>
              <a:t> [Accessed 31/10/2022]</a:t>
            </a:r>
          </a:p>
        </p:txBody>
      </p:sp>
      <p:sp>
        <p:nvSpPr>
          <p:cNvPr id="5" name="TextBox 4"/>
          <p:cNvSpPr txBox="1"/>
          <p:nvPr/>
        </p:nvSpPr>
        <p:spPr>
          <a:xfrm>
            <a:off x="395536" y="1124744"/>
            <a:ext cx="8219256" cy="584775"/>
          </a:xfrm>
          <a:prstGeom prst="rect">
            <a:avLst/>
          </a:prstGeom>
          <a:noFill/>
        </p:spPr>
        <p:txBody>
          <a:bodyPr wrap="square" rtlCol="0">
            <a:spAutoFit/>
          </a:bodyPr>
          <a:lstStyle/>
          <a:p>
            <a:r>
              <a:rPr lang="en-GB" sz="1600" dirty="0"/>
              <a:t>Hardin, G. (1968) ‘The Tragedy of the Commons’ in </a:t>
            </a:r>
            <a:r>
              <a:rPr lang="en-GB" sz="1600" i="1" dirty="0"/>
              <a:t>Science </a:t>
            </a:r>
            <a:r>
              <a:rPr lang="en-GB" sz="1600" dirty="0"/>
              <a:t>Vol. 162, Issue 3859, pp. 1243-1248 Available at: </a:t>
            </a:r>
            <a:r>
              <a:rPr lang="en-GB" sz="1600" dirty="0">
                <a:hlinkClick r:id="rId3"/>
              </a:rPr>
              <a:t>https://science.sciencemag.org/content/162/3859/1243</a:t>
            </a:r>
            <a:r>
              <a:rPr lang="en-GB" sz="1600" dirty="0"/>
              <a:t> [Accessed 31/10/2022]</a:t>
            </a:r>
          </a:p>
        </p:txBody>
      </p:sp>
      <p:sp>
        <p:nvSpPr>
          <p:cNvPr id="8" name="TextBox 7"/>
          <p:cNvSpPr txBox="1"/>
          <p:nvPr/>
        </p:nvSpPr>
        <p:spPr>
          <a:xfrm>
            <a:off x="380593" y="2852936"/>
            <a:ext cx="8229600" cy="584775"/>
          </a:xfrm>
          <a:prstGeom prst="rect">
            <a:avLst/>
          </a:prstGeom>
          <a:noFill/>
        </p:spPr>
        <p:txBody>
          <a:bodyPr wrap="square" rtlCol="0">
            <a:spAutoFit/>
          </a:bodyPr>
          <a:lstStyle/>
          <a:p>
            <a:r>
              <a:rPr lang="en-GB" sz="1600" dirty="0" err="1"/>
              <a:t>LaMagdeleine</a:t>
            </a:r>
            <a:r>
              <a:rPr lang="en-GB" sz="1600" dirty="0"/>
              <a:t>, D. R. (2016) ‘What Puts the "Pop" in Populist Rhetoric?’ </a:t>
            </a:r>
            <a:r>
              <a:rPr lang="en-GB" sz="1600" i="1" dirty="0"/>
              <a:t>University of St, Thomas: Research Online </a:t>
            </a:r>
            <a:r>
              <a:rPr lang="en-GB" sz="1600" dirty="0"/>
              <a:t>Available at: </a:t>
            </a:r>
            <a:r>
              <a:rPr lang="en-GB" sz="1600" dirty="0">
                <a:hlinkClick r:id="rId4"/>
              </a:rPr>
              <a:t>https://ir.stthomas.edu/celc_ed_lpa_pub/5/</a:t>
            </a:r>
            <a:r>
              <a:rPr lang="en-GB" sz="1600" dirty="0"/>
              <a:t> [Accessed 31/10/2022]</a:t>
            </a:r>
          </a:p>
        </p:txBody>
      </p:sp>
      <p:sp>
        <p:nvSpPr>
          <p:cNvPr id="9" name="TextBox 8"/>
          <p:cNvSpPr txBox="1"/>
          <p:nvPr/>
        </p:nvSpPr>
        <p:spPr>
          <a:xfrm>
            <a:off x="396058" y="3429000"/>
            <a:ext cx="8351884" cy="1077218"/>
          </a:xfrm>
          <a:prstGeom prst="rect">
            <a:avLst/>
          </a:prstGeom>
          <a:noFill/>
        </p:spPr>
        <p:txBody>
          <a:bodyPr wrap="square" rtlCol="0">
            <a:spAutoFit/>
          </a:bodyPr>
          <a:lstStyle/>
          <a:p>
            <a:r>
              <a:rPr lang="en-GB" sz="1600" dirty="0"/>
              <a:t>Law, J. (Ed.), (2016) </a:t>
            </a:r>
            <a:r>
              <a:rPr lang="en-GB" sz="1600" i="1" dirty="0"/>
              <a:t>A Dictionary of Business and Management</a:t>
            </a:r>
            <a:r>
              <a:rPr lang="en-GB" sz="1600" dirty="0"/>
              <a:t>. : Oxford University Press. Available at: </a:t>
            </a:r>
            <a:r>
              <a:rPr lang="en-GB" sz="1600" dirty="0">
                <a:hlinkClick r:id="rId5"/>
              </a:rPr>
              <a:t>https://www-oxfordreference-com.ezproxy.uwtsd.ac.uk/view/10.1093/acref/9780199684984.001.0001/acref-9780199684984</a:t>
            </a:r>
            <a:r>
              <a:rPr lang="en-GB" sz="1600" dirty="0"/>
              <a:t> [Accessed 31/10/2022]</a:t>
            </a:r>
          </a:p>
        </p:txBody>
      </p:sp>
      <p:sp>
        <p:nvSpPr>
          <p:cNvPr id="10" name="TextBox 9"/>
          <p:cNvSpPr txBox="1"/>
          <p:nvPr/>
        </p:nvSpPr>
        <p:spPr>
          <a:xfrm>
            <a:off x="395536" y="4581128"/>
            <a:ext cx="8496944" cy="830997"/>
          </a:xfrm>
          <a:prstGeom prst="rect">
            <a:avLst/>
          </a:prstGeom>
          <a:noFill/>
        </p:spPr>
        <p:txBody>
          <a:bodyPr wrap="square" rtlCol="0">
            <a:spAutoFit/>
          </a:bodyPr>
          <a:lstStyle/>
          <a:p>
            <a:r>
              <a:rPr lang="en-GB" sz="1600" dirty="0" err="1"/>
              <a:t>Mabbett</a:t>
            </a:r>
            <a:r>
              <a:rPr lang="en-GB" sz="1600" dirty="0"/>
              <a:t>, D. (2017) ‘Parliamentary Sovereignty and Brexit’ </a:t>
            </a:r>
            <a:r>
              <a:rPr lang="en-GB" sz="1600" i="1" dirty="0"/>
              <a:t>The Political quarterly </a:t>
            </a:r>
            <a:r>
              <a:rPr lang="en-GB" sz="1600" dirty="0"/>
              <a:t>(London), Vol. 88 Issue (2), pp.167–169. Available at: </a:t>
            </a:r>
            <a:r>
              <a:rPr lang="en-GB" sz="1600" dirty="0">
                <a:hlinkClick r:id="rId6"/>
              </a:rPr>
              <a:t>https://onlinelibrary-wiley-com.ezproxy.uwtsd.ac.uk/doi/full/10.1111/1467-923X.12364</a:t>
            </a:r>
            <a:r>
              <a:rPr lang="en-GB" sz="1600" dirty="0"/>
              <a:t> [Accessed 31/10/2022]</a:t>
            </a:r>
          </a:p>
        </p:txBody>
      </p:sp>
    </p:spTree>
    <p:extLst>
      <p:ext uri="{BB962C8B-B14F-4D97-AF65-F5344CB8AC3E}">
        <p14:creationId xmlns:p14="http://schemas.microsoft.com/office/powerpoint/2010/main" val="3850903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78098"/>
          </a:xfrm>
        </p:spPr>
        <p:txBody>
          <a:bodyPr>
            <a:normAutofit/>
          </a:bodyPr>
          <a:lstStyle/>
          <a:p>
            <a:r>
              <a:rPr lang="en-GB" sz="3600" b="1" dirty="0"/>
              <a:t>References</a:t>
            </a:r>
          </a:p>
        </p:txBody>
      </p:sp>
      <p:sp>
        <p:nvSpPr>
          <p:cNvPr id="5" name="TextBox 4"/>
          <p:cNvSpPr txBox="1"/>
          <p:nvPr/>
        </p:nvSpPr>
        <p:spPr>
          <a:xfrm>
            <a:off x="396058" y="4944070"/>
            <a:ext cx="8280920" cy="1077218"/>
          </a:xfrm>
          <a:prstGeom prst="rect">
            <a:avLst/>
          </a:prstGeom>
          <a:noFill/>
        </p:spPr>
        <p:txBody>
          <a:bodyPr wrap="square" rtlCol="0">
            <a:spAutoFit/>
          </a:bodyPr>
          <a:lstStyle/>
          <a:p>
            <a:r>
              <a:rPr lang="en-GB" sz="1600" dirty="0" err="1"/>
              <a:t>Mazucco</a:t>
            </a:r>
            <a:r>
              <a:rPr lang="en-GB" sz="1600" dirty="0"/>
              <a:t>, J. (No Date) ‘The Castro Touch: Populism and Ambiguity’ in </a:t>
            </a:r>
            <a:r>
              <a:rPr lang="en-GB" sz="1600" i="1" dirty="0"/>
              <a:t>Modern Latin America</a:t>
            </a:r>
            <a:endParaRPr lang="en-GB" sz="1600" dirty="0"/>
          </a:p>
          <a:p>
            <a:r>
              <a:rPr lang="en-GB" sz="1600" dirty="0"/>
              <a:t>Available at: </a:t>
            </a:r>
            <a:r>
              <a:rPr lang="en-GB" sz="1600" dirty="0">
                <a:hlinkClick r:id="rId2"/>
              </a:rPr>
              <a:t>https://library.brown.edu/create/modernlatinamerica/chapters/chapter-4-cuba/moments-in-cuban-history/the-castro-touch-populism-and-ambiguity/</a:t>
            </a:r>
            <a:r>
              <a:rPr lang="en-GB" sz="1600" dirty="0"/>
              <a:t> [Accessed 31/10/2022]</a:t>
            </a:r>
          </a:p>
        </p:txBody>
      </p:sp>
      <p:sp>
        <p:nvSpPr>
          <p:cNvPr id="4" name="TextBox 3"/>
          <p:cNvSpPr txBox="1"/>
          <p:nvPr/>
        </p:nvSpPr>
        <p:spPr>
          <a:xfrm>
            <a:off x="365890" y="822722"/>
            <a:ext cx="8229600" cy="1077218"/>
          </a:xfrm>
          <a:prstGeom prst="rect">
            <a:avLst/>
          </a:prstGeom>
          <a:noFill/>
        </p:spPr>
        <p:txBody>
          <a:bodyPr wrap="square" rtlCol="0">
            <a:spAutoFit/>
          </a:bodyPr>
          <a:lstStyle/>
          <a:p>
            <a:r>
              <a:rPr lang="en-GB" sz="1600" dirty="0" err="1"/>
              <a:t>Makinda</a:t>
            </a:r>
            <a:r>
              <a:rPr lang="en-GB" sz="1600" dirty="0"/>
              <a:t>, S.M., (1998) ‘The United Nations and state sovereignty: Mechanism for managing international security’ </a:t>
            </a:r>
            <a:r>
              <a:rPr lang="en-GB" sz="1600" i="1" dirty="0"/>
              <a:t>Australian Journal of Political Science</a:t>
            </a:r>
            <a:r>
              <a:rPr lang="en-GB" sz="1600" dirty="0"/>
              <a:t>, 33(1), pp. 101-115. Available at: </a:t>
            </a:r>
            <a:r>
              <a:rPr lang="en-GB" sz="1600" dirty="0">
                <a:hlinkClick r:id="rId3"/>
              </a:rPr>
              <a:t>https://search-proquest-com.ezproxy.uwtsd.ac.uk/docview/1683780043?accountid=130472&amp;pq-origsite=primo</a:t>
            </a:r>
            <a:r>
              <a:rPr lang="en-GB" sz="1600" dirty="0"/>
              <a:t> [Accessed 31/10/2022]</a:t>
            </a:r>
          </a:p>
        </p:txBody>
      </p:sp>
      <p:sp>
        <p:nvSpPr>
          <p:cNvPr id="9" name="TextBox 8"/>
          <p:cNvSpPr txBox="1"/>
          <p:nvPr/>
        </p:nvSpPr>
        <p:spPr>
          <a:xfrm>
            <a:off x="396058" y="3212976"/>
            <a:ext cx="8075240" cy="830997"/>
          </a:xfrm>
          <a:prstGeom prst="rect">
            <a:avLst/>
          </a:prstGeom>
          <a:noFill/>
        </p:spPr>
        <p:txBody>
          <a:bodyPr wrap="square" rtlCol="0">
            <a:spAutoFit/>
          </a:bodyPr>
          <a:lstStyle/>
          <a:p>
            <a:r>
              <a:rPr lang="en-GB" sz="1600" dirty="0" err="1"/>
              <a:t>Mathiason</a:t>
            </a:r>
            <a:r>
              <a:rPr lang="en-GB" sz="1600" dirty="0"/>
              <a:t>, N. (2008) ‘Three Weeks That Changed the World’ </a:t>
            </a:r>
            <a:r>
              <a:rPr lang="en-GB" sz="1600" i="1" dirty="0"/>
              <a:t>The Guardian </a:t>
            </a:r>
            <a:r>
              <a:rPr lang="en-GB" sz="1600" dirty="0"/>
              <a:t>Sun 28 Dec 2008 Available at:  </a:t>
            </a:r>
            <a:r>
              <a:rPr lang="en-GB" sz="1600" dirty="0">
                <a:hlinkClick r:id="rId4"/>
              </a:rPr>
              <a:t>https://www.theguardian.com/business/2008/dec/28/markets-credit-crunch-banking-2008</a:t>
            </a:r>
            <a:r>
              <a:rPr lang="en-GB" sz="1600" dirty="0"/>
              <a:t> [Accessed 31/10/2022]</a:t>
            </a:r>
          </a:p>
        </p:txBody>
      </p:sp>
      <p:sp>
        <p:nvSpPr>
          <p:cNvPr id="10" name="TextBox 9"/>
          <p:cNvSpPr txBox="1"/>
          <p:nvPr/>
        </p:nvSpPr>
        <p:spPr>
          <a:xfrm>
            <a:off x="395536" y="2060848"/>
            <a:ext cx="8435280" cy="1077218"/>
          </a:xfrm>
          <a:prstGeom prst="rect">
            <a:avLst/>
          </a:prstGeom>
          <a:noFill/>
        </p:spPr>
        <p:txBody>
          <a:bodyPr wrap="square" rtlCol="0">
            <a:spAutoFit/>
          </a:bodyPr>
          <a:lstStyle/>
          <a:p>
            <a:r>
              <a:rPr lang="en-GB" sz="1600" dirty="0" err="1"/>
              <a:t>Marsonet</a:t>
            </a:r>
            <a:r>
              <a:rPr lang="en-GB" sz="1600" dirty="0"/>
              <a:t>, Michele, (2017) ‘National Sovereignty Vs. Globalization’ </a:t>
            </a:r>
            <a:r>
              <a:rPr lang="en-GB" sz="1600" i="1" dirty="0" err="1"/>
              <a:t>Academicus</a:t>
            </a:r>
            <a:r>
              <a:rPr lang="en-GB" sz="1600" i="1" dirty="0"/>
              <a:t> international scientific journal</a:t>
            </a:r>
            <a:r>
              <a:rPr lang="en-GB" sz="1600" dirty="0"/>
              <a:t>, Vol. 15 Issue (15), pp.47–57. Available at: </a:t>
            </a:r>
            <a:r>
              <a:rPr lang="en-GB" sz="1600" dirty="0">
                <a:hlinkClick r:id="rId5"/>
              </a:rPr>
              <a:t>https://search-proquest-com.ezproxy.uwtsd.ac.uk/docview/1953965441?accountid=130472&amp;pq-origsite=primo</a:t>
            </a:r>
            <a:r>
              <a:rPr lang="en-GB" sz="1600" dirty="0"/>
              <a:t> [Accessed 31/10/2022]</a:t>
            </a:r>
          </a:p>
        </p:txBody>
      </p:sp>
    </p:spTree>
    <p:extLst>
      <p:ext uri="{BB962C8B-B14F-4D97-AF65-F5344CB8AC3E}">
        <p14:creationId xmlns:p14="http://schemas.microsoft.com/office/powerpoint/2010/main" val="137828033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b="1" dirty="0"/>
              <a:t>References</a:t>
            </a:r>
          </a:p>
        </p:txBody>
      </p:sp>
      <p:sp>
        <p:nvSpPr>
          <p:cNvPr id="3" name="TextBox 2"/>
          <p:cNvSpPr txBox="1"/>
          <p:nvPr/>
        </p:nvSpPr>
        <p:spPr>
          <a:xfrm>
            <a:off x="447930" y="5082282"/>
            <a:ext cx="8406890" cy="1077218"/>
          </a:xfrm>
          <a:prstGeom prst="rect">
            <a:avLst/>
          </a:prstGeom>
          <a:noFill/>
        </p:spPr>
        <p:txBody>
          <a:bodyPr wrap="square" rtlCol="0">
            <a:spAutoFit/>
          </a:bodyPr>
          <a:lstStyle/>
          <a:p>
            <a:r>
              <a:rPr lang="en-GB" sz="1600" dirty="0"/>
              <a:t>Nili, S. (2019) ‘The Idea of Public Property’, </a:t>
            </a:r>
            <a:r>
              <a:rPr lang="en-GB" sz="1600" i="1" dirty="0"/>
              <a:t>Ethic</a:t>
            </a:r>
            <a:r>
              <a:rPr lang="en-GB" sz="1600" dirty="0"/>
              <a:t>s, Vol. 129 Issue (2), pp. 344–369 Available at: </a:t>
            </a:r>
            <a:r>
              <a:rPr lang="en-GB" sz="1600" dirty="0">
                <a:hlinkClick r:id="rId2"/>
              </a:rPr>
              <a:t>https://search-ebscohost-com.ezproxy.uwtsd.ac.uk/login.aspx?direct=true&amp;db=rlh&amp;AN=133669166&amp;site=ehost-live</a:t>
            </a:r>
            <a:r>
              <a:rPr lang="en-GB" sz="1600" dirty="0"/>
              <a:t> [Accessed 31/10/2022]</a:t>
            </a:r>
          </a:p>
        </p:txBody>
      </p:sp>
      <p:sp>
        <p:nvSpPr>
          <p:cNvPr id="8" name="TextBox 7"/>
          <p:cNvSpPr txBox="1"/>
          <p:nvPr/>
        </p:nvSpPr>
        <p:spPr>
          <a:xfrm>
            <a:off x="413582" y="2405859"/>
            <a:ext cx="7632848" cy="584775"/>
          </a:xfrm>
          <a:prstGeom prst="rect">
            <a:avLst/>
          </a:prstGeom>
          <a:noFill/>
        </p:spPr>
        <p:txBody>
          <a:bodyPr wrap="square" rtlCol="0">
            <a:spAutoFit/>
          </a:bodyPr>
          <a:lstStyle/>
          <a:p>
            <a:r>
              <a:rPr lang="en-GB" sz="1600" dirty="0" err="1"/>
              <a:t>Nandy</a:t>
            </a:r>
            <a:r>
              <a:rPr lang="en-GB" sz="1600" dirty="0"/>
              <a:t>, L; Lucas, C &amp; Bowers, C (2016) The Alternative, </a:t>
            </a:r>
            <a:r>
              <a:rPr lang="en-GB" sz="1600" i="1" dirty="0"/>
              <a:t>Towards A New Progressive Politics. </a:t>
            </a:r>
            <a:r>
              <a:rPr lang="en-GB" sz="1600" dirty="0"/>
              <a:t>London, UK: </a:t>
            </a:r>
            <a:r>
              <a:rPr lang="en-GB" sz="1600" dirty="0" err="1"/>
              <a:t>Biteback</a:t>
            </a:r>
            <a:r>
              <a:rPr lang="en-GB" sz="1600" dirty="0"/>
              <a:t> Publishing Ltd. </a:t>
            </a:r>
          </a:p>
        </p:txBody>
      </p:sp>
      <p:sp>
        <p:nvSpPr>
          <p:cNvPr id="6" name="TextBox 5"/>
          <p:cNvSpPr txBox="1"/>
          <p:nvPr/>
        </p:nvSpPr>
        <p:spPr>
          <a:xfrm>
            <a:off x="416149" y="1872692"/>
            <a:ext cx="7992888" cy="584775"/>
          </a:xfrm>
          <a:prstGeom prst="rect">
            <a:avLst/>
          </a:prstGeom>
          <a:noFill/>
        </p:spPr>
        <p:txBody>
          <a:bodyPr wrap="square" rtlCol="0">
            <a:spAutoFit/>
          </a:bodyPr>
          <a:lstStyle/>
          <a:p>
            <a:r>
              <a:rPr lang="en-GB" sz="1600" dirty="0" err="1"/>
              <a:t>Moruzzi</a:t>
            </a:r>
            <a:r>
              <a:rPr lang="en-GB" sz="1600" dirty="0"/>
              <a:t>, P. (2008) </a:t>
            </a:r>
            <a:r>
              <a:rPr lang="en-GB" sz="1600" i="1" dirty="0" err="1"/>
              <a:t>Havanna</a:t>
            </a:r>
            <a:r>
              <a:rPr lang="en-GB" sz="1600" i="1" dirty="0"/>
              <a:t> Before Castro: When Cuba was a Tropical Playground </a:t>
            </a:r>
            <a:r>
              <a:rPr lang="en-GB" sz="1600" dirty="0"/>
              <a:t>Layton, Utah: Gibbs Smith Publishers</a:t>
            </a:r>
          </a:p>
        </p:txBody>
      </p:sp>
      <p:sp>
        <p:nvSpPr>
          <p:cNvPr id="9" name="TextBox 8"/>
          <p:cNvSpPr txBox="1"/>
          <p:nvPr/>
        </p:nvSpPr>
        <p:spPr>
          <a:xfrm>
            <a:off x="415627" y="1008596"/>
            <a:ext cx="7560840" cy="830997"/>
          </a:xfrm>
          <a:prstGeom prst="rect">
            <a:avLst/>
          </a:prstGeom>
          <a:noFill/>
        </p:spPr>
        <p:txBody>
          <a:bodyPr wrap="square" rtlCol="0">
            <a:spAutoFit/>
          </a:bodyPr>
          <a:lstStyle/>
          <a:p>
            <a:r>
              <a:rPr lang="en-GB" sz="1600" dirty="0"/>
              <a:t>McCormick, W. (2020) ‘The Populist Pope?: Politics, Religion, and Pope Francis’ in </a:t>
            </a:r>
            <a:r>
              <a:rPr lang="en-GB" sz="1600" i="1" dirty="0"/>
              <a:t>Politics and Religion</a:t>
            </a:r>
            <a:r>
              <a:rPr lang="en-GB" sz="1600" dirty="0"/>
              <a:t>, Vol. 14 Issue (1), pp. 159-181 Available at: </a:t>
            </a:r>
            <a:r>
              <a:rPr lang="en-GB" sz="1600" dirty="0">
                <a:hlinkClick r:id="rId3"/>
              </a:rPr>
              <a:t>https://doi.org/10.1017/S1755048319000506</a:t>
            </a:r>
            <a:r>
              <a:rPr lang="en-GB" sz="1600" dirty="0"/>
              <a:t> [Accessed 31/10/2022]</a:t>
            </a:r>
          </a:p>
        </p:txBody>
      </p:sp>
      <p:sp>
        <p:nvSpPr>
          <p:cNvPr id="4" name="TextBox 3"/>
          <p:cNvSpPr txBox="1"/>
          <p:nvPr/>
        </p:nvSpPr>
        <p:spPr>
          <a:xfrm>
            <a:off x="427047" y="4005064"/>
            <a:ext cx="8259753" cy="1077218"/>
          </a:xfrm>
          <a:prstGeom prst="rect">
            <a:avLst/>
          </a:prstGeom>
          <a:noFill/>
        </p:spPr>
        <p:txBody>
          <a:bodyPr wrap="square" rtlCol="0">
            <a:spAutoFit/>
          </a:bodyPr>
          <a:lstStyle/>
          <a:p>
            <a:r>
              <a:rPr lang="en-GB" sz="1600" dirty="0"/>
              <a:t>Naas, M. (2014) </a:t>
            </a:r>
            <a:r>
              <a:rPr lang="en-GB" sz="1600" i="1" dirty="0"/>
              <a:t>The End of the World and Other Teachable Moments : Jacques Derrida's Final Seminar</a:t>
            </a:r>
            <a:r>
              <a:rPr lang="en-GB" sz="1600" dirty="0"/>
              <a:t> New York: Fordham University Press Available at: </a:t>
            </a:r>
            <a:r>
              <a:rPr lang="en-GB" sz="1600" dirty="0">
                <a:hlinkClick r:id="rId4"/>
              </a:rPr>
              <a:t>https://www-fulcrum-org.ezproxy.uwtsd.ac.uk/epubs/1z40kt475?locale=en#/6/2[xhtml00000001]!/4/4/1:0</a:t>
            </a:r>
            <a:r>
              <a:rPr lang="en-GB" sz="1600" dirty="0"/>
              <a:t> [Accessed 31/10/2022]</a:t>
            </a:r>
            <a:endParaRPr lang="en-GB" sz="1600" i="1" dirty="0"/>
          </a:p>
        </p:txBody>
      </p:sp>
      <p:sp>
        <p:nvSpPr>
          <p:cNvPr id="5" name="TextBox 4"/>
          <p:cNvSpPr txBox="1"/>
          <p:nvPr/>
        </p:nvSpPr>
        <p:spPr>
          <a:xfrm>
            <a:off x="467544" y="3068960"/>
            <a:ext cx="8280920" cy="830997"/>
          </a:xfrm>
          <a:prstGeom prst="rect">
            <a:avLst/>
          </a:prstGeom>
          <a:noFill/>
        </p:spPr>
        <p:txBody>
          <a:bodyPr wrap="square" rtlCol="0">
            <a:spAutoFit/>
          </a:bodyPr>
          <a:lstStyle/>
          <a:p>
            <a:r>
              <a:rPr lang="en-GB" sz="1600" dirty="0"/>
              <a:t>Murphy, Andrea, </a:t>
            </a:r>
            <a:r>
              <a:rPr lang="en-GB" sz="1600" i="1" dirty="0"/>
              <a:t>et al</a:t>
            </a:r>
            <a:r>
              <a:rPr lang="en-GB" sz="1600" dirty="0"/>
              <a:t> (2020) </a:t>
            </a:r>
            <a:r>
              <a:rPr lang="en-GB" sz="1600" i="1" dirty="0"/>
              <a:t>GLOBAL 2000: The World's Largest Public Companies</a:t>
            </a:r>
            <a:r>
              <a:rPr lang="en-GB" sz="1600" dirty="0"/>
              <a:t> Forbes Magazine Available at: </a:t>
            </a:r>
            <a:r>
              <a:rPr lang="en-GB" sz="1600" dirty="0">
                <a:hlinkClick r:id="rId5"/>
              </a:rPr>
              <a:t>https://www.forbes.com/global2000/#4e6eff52335d</a:t>
            </a:r>
            <a:r>
              <a:rPr lang="en-GB" sz="1600" dirty="0"/>
              <a:t> [Accessed 31/10/2022]</a:t>
            </a:r>
            <a:endParaRPr lang="en-GB" sz="1600" i="1" dirty="0"/>
          </a:p>
        </p:txBody>
      </p:sp>
    </p:spTree>
    <p:extLst>
      <p:ext uri="{BB962C8B-B14F-4D97-AF65-F5344CB8AC3E}">
        <p14:creationId xmlns:p14="http://schemas.microsoft.com/office/powerpoint/2010/main" val="350433108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b="1" dirty="0"/>
              <a:t>References</a:t>
            </a:r>
          </a:p>
        </p:txBody>
      </p:sp>
      <p:sp>
        <p:nvSpPr>
          <p:cNvPr id="3" name="TextBox 2"/>
          <p:cNvSpPr txBox="1"/>
          <p:nvPr/>
        </p:nvSpPr>
        <p:spPr>
          <a:xfrm>
            <a:off x="444497" y="2617413"/>
            <a:ext cx="7632848" cy="584775"/>
          </a:xfrm>
          <a:prstGeom prst="rect">
            <a:avLst/>
          </a:prstGeom>
          <a:noFill/>
        </p:spPr>
        <p:txBody>
          <a:bodyPr wrap="square" rtlCol="0">
            <a:spAutoFit/>
          </a:bodyPr>
          <a:lstStyle/>
          <a:p>
            <a:r>
              <a:rPr lang="en-GB" sz="1600" dirty="0"/>
              <a:t>Schumpeter, J.A., (1994) </a:t>
            </a:r>
            <a:r>
              <a:rPr lang="en-GB" sz="1600" i="1" dirty="0"/>
              <a:t>Capitalism, socialism and democracy </a:t>
            </a:r>
            <a:r>
              <a:rPr lang="en-GB" sz="1600" dirty="0"/>
              <a:t>5th ed. / with a new introduction by Richard </a:t>
            </a:r>
            <a:r>
              <a:rPr lang="en-GB" sz="1600" dirty="0" err="1"/>
              <a:t>Swedberg</a:t>
            </a:r>
            <a:r>
              <a:rPr lang="en-GB" sz="1600" dirty="0"/>
              <a:t>., London: Routledge.</a:t>
            </a:r>
          </a:p>
        </p:txBody>
      </p:sp>
      <p:sp>
        <p:nvSpPr>
          <p:cNvPr id="6" name="TextBox 5"/>
          <p:cNvSpPr txBox="1"/>
          <p:nvPr/>
        </p:nvSpPr>
        <p:spPr>
          <a:xfrm>
            <a:off x="400312" y="3356992"/>
            <a:ext cx="7632848" cy="338554"/>
          </a:xfrm>
          <a:prstGeom prst="rect">
            <a:avLst/>
          </a:prstGeom>
          <a:noFill/>
        </p:spPr>
        <p:txBody>
          <a:bodyPr wrap="square" rtlCol="0">
            <a:spAutoFit/>
          </a:bodyPr>
          <a:lstStyle/>
          <a:p>
            <a:r>
              <a:rPr lang="en-GB" sz="1600" dirty="0"/>
              <a:t>Smits, K (2016) Applying Political Theory. 2</a:t>
            </a:r>
            <a:r>
              <a:rPr lang="en-GB" sz="1600" baseline="30000" dirty="0"/>
              <a:t>nd</a:t>
            </a:r>
            <a:r>
              <a:rPr lang="en-GB" sz="1600" dirty="0"/>
              <a:t> Ed. London, UK: Palgrave McMillan. </a:t>
            </a:r>
          </a:p>
        </p:txBody>
      </p:sp>
      <p:sp>
        <p:nvSpPr>
          <p:cNvPr id="5" name="TextBox 4"/>
          <p:cNvSpPr txBox="1"/>
          <p:nvPr/>
        </p:nvSpPr>
        <p:spPr>
          <a:xfrm>
            <a:off x="395312" y="3850350"/>
            <a:ext cx="8363272" cy="830997"/>
          </a:xfrm>
          <a:prstGeom prst="rect">
            <a:avLst/>
          </a:prstGeom>
          <a:noFill/>
        </p:spPr>
        <p:txBody>
          <a:bodyPr wrap="square" rtlCol="0">
            <a:spAutoFit/>
          </a:bodyPr>
          <a:lstStyle/>
          <a:p>
            <a:r>
              <a:rPr lang="en-GB" sz="1600" dirty="0"/>
              <a:t>Steel, J. (2018) ‘Disruption’ in UK journalism education? A study of narratives of resilience. </a:t>
            </a:r>
            <a:r>
              <a:rPr lang="en-GB" sz="1600" i="1" dirty="0"/>
              <a:t>Journal of Applied Journalism and Media Studies</a:t>
            </a:r>
            <a:r>
              <a:rPr lang="en-GB" sz="1600" dirty="0"/>
              <a:t>, Vol. 7 Issue (3). pp. Available at: </a:t>
            </a:r>
            <a:r>
              <a:rPr lang="en-GB" sz="1600" dirty="0">
                <a:hlinkClick r:id="rId2"/>
              </a:rPr>
              <a:t>https://doi.org/10.1386/ajms.7.3.501_1</a:t>
            </a:r>
            <a:r>
              <a:rPr lang="en-GB" sz="1600" dirty="0"/>
              <a:t> [Accessed 31/10/2022]</a:t>
            </a:r>
          </a:p>
        </p:txBody>
      </p:sp>
      <p:sp>
        <p:nvSpPr>
          <p:cNvPr id="9" name="TextBox 8"/>
          <p:cNvSpPr txBox="1"/>
          <p:nvPr/>
        </p:nvSpPr>
        <p:spPr>
          <a:xfrm>
            <a:off x="395312" y="4797604"/>
            <a:ext cx="7344816" cy="1077218"/>
          </a:xfrm>
          <a:prstGeom prst="rect">
            <a:avLst/>
          </a:prstGeom>
          <a:noFill/>
        </p:spPr>
        <p:txBody>
          <a:bodyPr wrap="square" rtlCol="0">
            <a:spAutoFit/>
          </a:bodyPr>
          <a:lstStyle/>
          <a:p>
            <a:r>
              <a:rPr lang="en-GB" sz="1600" dirty="0" err="1"/>
              <a:t>Tambakaki</a:t>
            </a:r>
            <a:r>
              <a:rPr lang="en-GB" sz="1600" dirty="0"/>
              <a:t>, P. (2019) ‘Populism  and the use of Tropes’ in </a:t>
            </a:r>
            <a:r>
              <a:rPr lang="en-GB" sz="1600" dirty="0" err="1"/>
              <a:t>Cossarini</a:t>
            </a:r>
            <a:r>
              <a:rPr lang="en-GB" sz="1600" dirty="0"/>
              <a:t>, P., &amp; </a:t>
            </a:r>
            <a:r>
              <a:rPr lang="en-GB" sz="1600" dirty="0" err="1"/>
              <a:t>Vallespín</a:t>
            </a:r>
            <a:r>
              <a:rPr lang="en-GB" sz="1600" dirty="0"/>
              <a:t>, F. (Eds.). (2019). </a:t>
            </a:r>
            <a:r>
              <a:rPr lang="en-GB" sz="1600" i="1" dirty="0"/>
              <a:t>Populism and Passions: Democratic Legitimacy after Austerity </a:t>
            </a:r>
            <a:r>
              <a:rPr lang="en-GB" sz="1600" dirty="0"/>
              <a:t>(1st ed.). Routledge. https://doi.org/10.4324/9781351205474 </a:t>
            </a:r>
            <a:r>
              <a:rPr lang="en-GB" sz="1600" b="1" dirty="0"/>
              <a:t> N.B. I have asked the library to order this as an e-book</a:t>
            </a:r>
            <a:endParaRPr lang="en-GB" sz="1600" dirty="0"/>
          </a:p>
        </p:txBody>
      </p:sp>
      <p:sp>
        <p:nvSpPr>
          <p:cNvPr id="7" name="TextBox 6"/>
          <p:cNvSpPr txBox="1"/>
          <p:nvPr/>
        </p:nvSpPr>
        <p:spPr>
          <a:xfrm>
            <a:off x="421375" y="1127188"/>
            <a:ext cx="8219032" cy="830997"/>
          </a:xfrm>
          <a:prstGeom prst="rect">
            <a:avLst/>
          </a:prstGeom>
          <a:noFill/>
        </p:spPr>
        <p:txBody>
          <a:bodyPr wrap="square" rtlCol="0">
            <a:spAutoFit/>
          </a:bodyPr>
          <a:lstStyle/>
          <a:p>
            <a:r>
              <a:rPr lang="en-GB" sz="1600" dirty="0" err="1"/>
              <a:t>Proudon</a:t>
            </a:r>
            <a:r>
              <a:rPr lang="en-GB" sz="1600" dirty="0"/>
              <a:t>, J-P. (1840 Trans 1876) </a:t>
            </a:r>
            <a:r>
              <a:rPr lang="en-GB" sz="1600" i="1" dirty="0"/>
              <a:t>What is Property? </a:t>
            </a:r>
            <a:r>
              <a:rPr lang="en-GB" sz="1600" dirty="0"/>
              <a:t>Princeton Tucker Available at: </a:t>
            </a:r>
            <a:r>
              <a:rPr lang="en-GB" sz="1600" dirty="0">
                <a:hlinkClick r:id="rId3"/>
              </a:rPr>
              <a:t>https://www.google.co.uk/books/edition/What_is_Property/K_8wAAAAMAAJ?hl=en&amp;gbpv=1&amp;printsec=frontcover</a:t>
            </a:r>
            <a:r>
              <a:rPr lang="en-GB" sz="1600" dirty="0"/>
              <a:t> [Accessed 31/10/2022]</a:t>
            </a:r>
          </a:p>
        </p:txBody>
      </p:sp>
    </p:spTree>
    <p:extLst>
      <p:ext uri="{BB962C8B-B14F-4D97-AF65-F5344CB8AC3E}">
        <p14:creationId xmlns:p14="http://schemas.microsoft.com/office/powerpoint/2010/main" val="244054610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4614" y="41722"/>
            <a:ext cx="8229600" cy="778098"/>
          </a:xfrm>
        </p:spPr>
        <p:txBody>
          <a:bodyPr>
            <a:normAutofit/>
          </a:bodyPr>
          <a:lstStyle/>
          <a:p>
            <a:r>
              <a:rPr lang="en-GB" sz="3600" b="1" dirty="0"/>
              <a:t>References</a:t>
            </a:r>
          </a:p>
        </p:txBody>
      </p:sp>
      <p:sp>
        <p:nvSpPr>
          <p:cNvPr id="4" name="TextBox 3"/>
          <p:cNvSpPr txBox="1"/>
          <p:nvPr/>
        </p:nvSpPr>
        <p:spPr>
          <a:xfrm>
            <a:off x="424614" y="5301208"/>
            <a:ext cx="8352928" cy="584775"/>
          </a:xfrm>
          <a:prstGeom prst="rect">
            <a:avLst/>
          </a:prstGeom>
          <a:noFill/>
        </p:spPr>
        <p:txBody>
          <a:bodyPr wrap="square" rtlCol="0">
            <a:spAutoFit/>
          </a:bodyPr>
          <a:lstStyle/>
          <a:p>
            <a:r>
              <a:rPr lang="en-GB" sz="1600" dirty="0" err="1"/>
              <a:t>Zalta</a:t>
            </a:r>
            <a:r>
              <a:rPr lang="en-GB" sz="1600" dirty="0"/>
              <a:t>, Edward, N. (2021). </a:t>
            </a:r>
            <a:r>
              <a:rPr lang="en-GB" sz="1600" i="1" dirty="0"/>
              <a:t>Stanford Encyclopedia of Philosophy </a:t>
            </a:r>
            <a:r>
              <a:rPr lang="en-GB" sz="1600" dirty="0"/>
              <a:t>Stanford University Available at: </a:t>
            </a:r>
            <a:r>
              <a:rPr lang="en-GB" sz="1600" dirty="0">
                <a:hlinkClick r:id="rId2"/>
              </a:rPr>
              <a:t>https://plato.stanford.edu/</a:t>
            </a:r>
            <a:r>
              <a:rPr lang="en-GB" sz="1600" dirty="0"/>
              <a:t> [Accessed 31/10/2022]</a:t>
            </a:r>
            <a:endParaRPr lang="en-GB" sz="1600" i="1" dirty="0"/>
          </a:p>
        </p:txBody>
      </p:sp>
      <p:sp>
        <p:nvSpPr>
          <p:cNvPr id="10" name="TextBox 9"/>
          <p:cNvSpPr txBox="1"/>
          <p:nvPr/>
        </p:nvSpPr>
        <p:spPr>
          <a:xfrm>
            <a:off x="423151" y="1875942"/>
            <a:ext cx="7704856" cy="1077218"/>
          </a:xfrm>
          <a:prstGeom prst="rect">
            <a:avLst/>
          </a:prstGeom>
          <a:noFill/>
        </p:spPr>
        <p:txBody>
          <a:bodyPr wrap="square" rtlCol="0">
            <a:spAutoFit/>
          </a:bodyPr>
          <a:lstStyle/>
          <a:p>
            <a:r>
              <a:rPr lang="en-GB" sz="1600" dirty="0"/>
              <a:t>UK Parliament (2021) </a:t>
            </a:r>
            <a:r>
              <a:rPr lang="en-GB" sz="1600" i="1" dirty="0"/>
              <a:t>Enclosing the Land</a:t>
            </a:r>
            <a:r>
              <a:rPr lang="en-GB" sz="1600" dirty="0"/>
              <a:t> Available at: </a:t>
            </a:r>
            <a:r>
              <a:rPr lang="en-GB" sz="1600" dirty="0">
                <a:hlinkClick r:id="rId3"/>
              </a:rPr>
              <a:t>https://www.parliament.uk/about/living-heritage/transformingsociety/towncountry/landscape/overview/enclosingland/</a:t>
            </a:r>
            <a:r>
              <a:rPr lang="en-GB" sz="1600" dirty="0"/>
              <a:t> [Accessed 31/10/2022]</a:t>
            </a:r>
          </a:p>
        </p:txBody>
      </p:sp>
      <p:sp>
        <p:nvSpPr>
          <p:cNvPr id="7" name="TextBox 6"/>
          <p:cNvSpPr txBox="1"/>
          <p:nvPr/>
        </p:nvSpPr>
        <p:spPr>
          <a:xfrm>
            <a:off x="442019" y="788169"/>
            <a:ext cx="7632848" cy="1077218"/>
          </a:xfrm>
          <a:prstGeom prst="rect">
            <a:avLst/>
          </a:prstGeom>
          <a:noFill/>
        </p:spPr>
        <p:txBody>
          <a:bodyPr wrap="square" rtlCol="0">
            <a:spAutoFit/>
          </a:bodyPr>
          <a:lstStyle/>
          <a:p>
            <a:r>
              <a:rPr lang="en-GB" sz="1600" dirty="0"/>
              <a:t>UK Department for International Development (DFID), (2001) </a:t>
            </a:r>
            <a:r>
              <a:rPr lang="en-GB" sz="1600" i="1" dirty="0"/>
              <a:t>Literature review on the economics of common property resources </a:t>
            </a:r>
            <a:r>
              <a:rPr lang="en-GB" sz="1600" dirty="0"/>
              <a:t>Available at: </a:t>
            </a:r>
            <a:r>
              <a:rPr lang="en-GB" sz="1600" dirty="0">
                <a:hlinkClick r:id="rId4"/>
              </a:rPr>
              <a:t>https://assets.publishing.service.gov.uk/media/57a08d6e40f0b64974001862/R7857Rev.pdf</a:t>
            </a:r>
            <a:r>
              <a:rPr lang="en-GB" sz="1600" dirty="0"/>
              <a:t> [Accessed 31/10/2022]</a:t>
            </a:r>
          </a:p>
        </p:txBody>
      </p:sp>
      <p:sp>
        <p:nvSpPr>
          <p:cNvPr id="3" name="TextBox 2"/>
          <p:cNvSpPr txBox="1"/>
          <p:nvPr/>
        </p:nvSpPr>
        <p:spPr>
          <a:xfrm>
            <a:off x="413986" y="3661560"/>
            <a:ext cx="8064896" cy="584775"/>
          </a:xfrm>
          <a:prstGeom prst="rect">
            <a:avLst/>
          </a:prstGeom>
          <a:noFill/>
        </p:spPr>
        <p:txBody>
          <a:bodyPr wrap="square" rtlCol="0">
            <a:spAutoFit/>
          </a:bodyPr>
          <a:lstStyle/>
          <a:p>
            <a:r>
              <a:rPr lang="en-GB" sz="1600" i="1" dirty="0"/>
              <a:t>World Bank (2020) GDP Ranking</a:t>
            </a:r>
            <a:r>
              <a:rPr lang="en-GB" sz="1600" dirty="0"/>
              <a:t> Available at: </a:t>
            </a:r>
            <a:r>
              <a:rPr lang="en-GB" sz="1600" dirty="0">
                <a:hlinkClick r:id="rId5"/>
              </a:rPr>
              <a:t>https://datacatalog.worldbank.org/dataset/gdp-ranking</a:t>
            </a:r>
            <a:r>
              <a:rPr lang="en-GB" sz="1600" dirty="0"/>
              <a:t> [Accessed 31/10/2022]</a:t>
            </a:r>
            <a:endParaRPr lang="en-GB" sz="1600" i="1" dirty="0"/>
          </a:p>
        </p:txBody>
      </p:sp>
      <p:sp>
        <p:nvSpPr>
          <p:cNvPr id="5" name="TextBox 4"/>
          <p:cNvSpPr txBox="1"/>
          <p:nvPr/>
        </p:nvSpPr>
        <p:spPr>
          <a:xfrm>
            <a:off x="416702" y="4345696"/>
            <a:ext cx="7776864" cy="830997"/>
          </a:xfrm>
          <a:prstGeom prst="rect">
            <a:avLst/>
          </a:prstGeom>
          <a:noFill/>
        </p:spPr>
        <p:txBody>
          <a:bodyPr wrap="square" rtlCol="0">
            <a:spAutoFit/>
          </a:bodyPr>
          <a:lstStyle/>
          <a:p>
            <a:r>
              <a:rPr lang="en-GB" sz="1600" dirty="0"/>
              <a:t>Volk, C. (2019) ‘The Problem of Sovereignty in Globalized Times’, </a:t>
            </a:r>
            <a:r>
              <a:rPr lang="en-GB" sz="1600" i="1" dirty="0"/>
              <a:t>Law, Culture and the Humanities. </a:t>
            </a:r>
            <a:r>
              <a:rPr lang="en-GB" sz="1600" dirty="0"/>
              <a:t>Available at: </a:t>
            </a:r>
            <a:r>
              <a:rPr lang="en-GB" sz="1600" dirty="0">
                <a:hlinkClick r:id="rId6"/>
              </a:rPr>
              <a:t>https://doi-org.ezproxy.uwtsd.ac.uk/10.1177/1743872119828010</a:t>
            </a:r>
            <a:r>
              <a:rPr lang="en-GB" sz="1600" dirty="0"/>
              <a:t> [Accessed 31/10/2022]</a:t>
            </a:r>
          </a:p>
        </p:txBody>
      </p:sp>
      <p:sp>
        <p:nvSpPr>
          <p:cNvPr id="6" name="TextBox 5"/>
          <p:cNvSpPr txBox="1"/>
          <p:nvPr/>
        </p:nvSpPr>
        <p:spPr>
          <a:xfrm>
            <a:off x="413986" y="2963715"/>
            <a:ext cx="7488832" cy="584775"/>
          </a:xfrm>
          <a:prstGeom prst="rect">
            <a:avLst/>
          </a:prstGeom>
          <a:noFill/>
        </p:spPr>
        <p:txBody>
          <a:bodyPr wrap="square" rtlCol="0">
            <a:spAutoFit/>
          </a:bodyPr>
          <a:lstStyle/>
          <a:p>
            <a:r>
              <a:rPr lang="en-GB" sz="1600" dirty="0"/>
              <a:t>Welsh Government (2020) </a:t>
            </a:r>
            <a:r>
              <a:rPr lang="en-GB" sz="1600" i="1" dirty="0"/>
              <a:t>Curriculum for Wales: An Overview</a:t>
            </a:r>
            <a:r>
              <a:rPr lang="en-GB" sz="1600" dirty="0"/>
              <a:t> Available at: </a:t>
            </a:r>
            <a:r>
              <a:rPr lang="en-GB" sz="1600" dirty="0">
                <a:hlinkClick r:id="rId7"/>
              </a:rPr>
              <a:t>https://gov.wales/curriculum-wales-overview</a:t>
            </a:r>
            <a:r>
              <a:rPr lang="en-GB" sz="1600" dirty="0"/>
              <a:t> [Accessed 31/10/2022]</a:t>
            </a:r>
          </a:p>
        </p:txBody>
      </p:sp>
    </p:spTree>
    <p:extLst>
      <p:ext uri="{BB962C8B-B14F-4D97-AF65-F5344CB8AC3E}">
        <p14:creationId xmlns:p14="http://schemas.microsoft.com/office/powerpoint/2010/main" val="43545945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778098"/>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Video / Web References</a:t>
            </a:r>
          </a:p>
        </p:txBody>
      </p:sp>
      <p:sp>
        <p:nvSpPr>
          <p:cNvPr id="3" name="TextBox 2"/>
          <p:cNvSpPr txBox="1"/>
          <p:nvPr/>
        </p:nvSpPr>
        <p:spPr>
          <a:xfrm>
            <a:off x="539552" y="1196752"/>
            <a:ext cx="8136904" cy="584775"/>
          </a:xfrm>
          <a:prstGeom prst="rect">
            <a:avLst/>
          </a:prstGeom>
          <a:noFill/>
        </p:spPr>
        <p:txBody>
          <a:bodyPr wrap="square" rtlCol="0">
            <a:spAutoFit/>
          </a:bodyPr>
          <a:lstStyle/>
          <a:p>
            <a:r>
              <a:rPr lang="en-GB" sz="1600" dirty="0"/>
              <a:t>1, BBC News (2017) </a:t>
            </a:r>
            <a:r>
              <a:rPr lang="en-GB" sz="1600" i="1" dirty="0"/>
              <a:t>Pope Francis warns against rise in populism </a:t>
            </a:r>
            <a:r>
              <a:rPr lang="en-GB" sz="1600" dirty="0"/>
              <a:t>Available at: </a:t>
            </a:r>
            <a:r>
              <a:rPr lang="en-GB" sz="1600" dirty="0">
                <a:hlinkClick r:id="rId2"/>
              </a:rPr>
              <a:t>https://www.bbc.co.uk/news/world-europe-38708485</a:t>
            </a:r>
            <a:r>
              <a:rPr lang="en-GB" sz="1600" dirty="0"/>
              <a:t> [Accessed 31/10/2022]</a:t>
            </a:r>
          </a:p>
        </p:txBody>
      </p:sp>
    </p:spTree>
    <p:extLst>
      <p:ext uri="{BB962C8B-B14F-4D97-AF65-F5344CB8AC3E}">
        <p14:creationId xmlns:p14="http://schemas.microsoft.com/office/powerpoint/2010/main" val="1404492949"/>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3945</TotalTime>
  <Words>7681</Words>
  <Application>Microsoft Office PowerPoint</Application>
  <PresentationFormat>On-screen Show (4:3)</PresentationFormat>
  <Paragraphs>440</Paragraphs>
  <Slides>58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58</vt:i4>
      </vt:variant>
    </vt:vector>
  </HeadingPairs>
  <TitlesOfParts>
    <vt:vector size="61" baseType="lpstr">
      <vt:lpstr>Arial</vt:lpstr>
      <vt:lpstr>Calibri</vt:lpstr>
      <vt:lpstr>UWTSD blue background</vt:lpstr>
      <vt:lpstr>PowerPoint Presentation</vt:lpstr>
      <vt:lpstr>Demagogue</vt:lpstr>
      <vt:lpstr>Populism</vt:lpstr>
      <vt:lpstr>Populism</vt:lpstr>
      <vt:lpstr>Populism</vt:lpstr>
      <vt:lpstr>Populism</vt:lpstr>
      <vt:lpstr>Populism</vt:lpstr>
      <vt:lpstr>Populism</vt:lpstr>
      <vt:lpstr>Populism</vt:lpstr>
      <vt:lpstr>Populism</vt:lpstr>
      <vt:lpstr>Property</vt:lpstr>
      <vt:lpstr>Property</vt:lpstr>
      <vt:lpstr>Property</vt:lpstr>
      <vt:lpstr>Property</vt:lpstr>
      <vt:lpstr>Private Property</vt:lpstr>
      <vt:lpstr>Private Property</vt:lpstr>
      <vt:lpstr>Private Property</vt:lpstr>
      <vt:lpstr>Common Property</vt:lpstr>
      <vt:lpstr>Common Property</vt:lpstr>
      <vt:lpstr>Common Property</vt:lpstr>
      <vt:lpstr>Common Property</vt:lpstr>
      <vt:lpstr>Public Property</vt:lpstr>
      <vt:lpstr>Public Property</vt:lpstr>
      <vt:lpstr>Common Good</vt:lpstr>
      <vt:lpstr>Common Good</vt:lpstr>
      <vt:lpstr>Common Good</vt:lpstr>
      <vt:lpstr>Common Good</vt:lpstr>
      <vt:lpstr>State sovereignty</vt:lpstr>
      <vt:lpstr>State sovereignty</vt:lpstr>
      <vt:lpstr>State sovereignty</vt:lpstr>
      <vt:lpstr>State sovereignty</vt:lpstr>
      <vt:lpstr>State sovereignty</vt:lpstr>
      <vt:lpstr>State sovereignty</vt:lpstr>
      <vt:lpstr>State sovereignty and Global Informational Capitalism</vt:lpstr>
      <vt:lpstr>State sovereignty and Global Informational Capitalism</vt:lpstr>
      <vt:lpstr>State sovereignty and Global Informational Capitalism</vt:lpstr>
      <vt:lpstr>State sovereignty and Global Informational Capitalism</vt:lpstr>
      <vt:lpstr>State sovereignty and Multi-national concerns</vt:lpstr>
      <vt:lpstr>State sovereignty and Multi-national concerns</vt:lpstr>
      <vt:lpstr>State sovereignty and Multi-national concerns</vt:lpstr>
      <vt:lpstr>State sovereignty</vt:lpstr>
      <vt:lpstr>State sovereignty</vt:lpstr>
      <vt:lpstr>State sovereignty</vt:lpstr>
      <vt:lpstr>State sovereignty</vt:lpstr>
      <vt:lpstr>State sovereignty</vt:lpstr>
      <vt:lpstr>Citizenship</vt:lpstr>
      <vt:lpstr>Citizenship</vt:lpstr>
      <vt:lpstr>Citizenship</vt:lpstr>
      <vt:lpstr>Citizenship</vt:lpstr>
      <vt:lpstr>Normative Concepts</vt:lpstr>
      <vt:lpstr>References</vt:lpstr>
      <vt:lpstr>References</vt:lpstr>
      <vt:lpstr>References</vt:lpstr>
      <vt:lpstr>References</vt:lpstr>
      <vt:lpstr>References</vt:lpstr>
      <vt:lpstr>References</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165</cp:revision>
  <dcterms:created xsi:type="dcterms:W3CDTF">2021-02-09T14:04:40Z</dcterms:created>
  <dcterms:modified xsi:type="dcterms:W3CDTF">2022-10-31T13:14:15Z</dcterms:modified>
</cp:coreProperties>
</file>