
<file path=[Content_Types].xml><?xml version="1.0" encoding="utf-8"?>
<Types xmlns="http://schemas.openxmlformats.org/package/2006/content-types">
  <Default Extension="png" ContentType="image/png"/>
  <Default Extension="m4a" ContentType="audio/mp4"/>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45" r:id="rId1"/>
  </p:sldMasterIdLst>
  <p:notesMasterIdLst>
    <p:notesMasterId r:id="rId24"/>
  </p:notesMasterIdLst>
  <p:sldIdLst>
    <p:sldId id="256" r:id="rId2"/>
    <p:sldId id="257" r:id="rId3"/>
    <p:sldId id="270" r:id="rId4"/>
    <p:sldId id="271" r:id="rId5"/>
    <p:sldId id="272" r:id="rId6"/>
    <p:sldId id="267" r:id="rId7"/>
    <p:sldId id="273" r:id="rId8"/>
    <p:sldId id="274" r:id="rId9"/>
    <p:sldId id="275" r:id="rId10"/>
    <p:sldId id="278" r:id="rId11"/>
    <p:sldId id="262" r:id="rId12"/>
    <p:sldId id="277" r:id="rId13"/>
    <p:sldId id="258" r:id="rId14"/>
    <p:sldId id="259" r:id="rId15"/>
    <p:sldId id="260" r:id="rId16"/>
    <p:sldId id="261" r:id="rId17"/>
    <p:sldId id="263" r:id="rId18"/>
    <p:sldId id="264" r:id="rId19"/>
    <p:sldId id="265" r:id="rId20"/>
    <p:sldId id="266" r:id="rId21"/>
    <p:sldId id="269" r:id="rId22"/>
    <p:sldId id="276" r:id="rId2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26" autoAdjust="0"/>
    <p:restoredTop sz="81108" autoAdjust="0"/>
  </p:normalViewPr>
  <p:slideViewPr>
    <p:cSldViewPr snapToGrid="0">
      <p:cViewPr varScale="1">
        <p:scale>
          <a:sx n="60" d="100"/>
          <a:sy n="60" d="100"/>
        </p:scale>
        <p:origin x="1140"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F6B8D7B-2567-4CF9-BD02-44D6F1146B02}"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9B28A685-DC42-42B4-8EC7-45F0413B3562}">
      <dgm:prSet/>
      <dgm:spPr/>
      <dgm:t>
        <a:bodyPr/>
        <a:lstStyle/>
        <a:p>
          <a:r>
            <a:rPr lang="en-GB"/>
            <a:t>Require Ds to have used a reasonable amount of force to protect themselves or another to prevent a crime.</a:t>
          </a:r>
          <a:endParaRPr lang="en-US"/>
        </a:p>
      </dgm:t>
    </dgm:pt>
    <dgm:pt modelId="{8F11197A-0D72-4372-9E2F-9683ADF844A2}" type="parTrans" cxnId="{046D7508-67A0-4853-B5A5-8F105E9F49EE}">
      <dgm:prSet/>
      <dgm:spPr/>
      <dgm:t>
        <a:bodyPr/>
        <a:lstStyle/>
        <a:p>
          <a:endParaRPr lang="en-US"/>
        </a:p>
      </dgm:t>
    </dgm:pt>
    <dgm:pt modelId="{08230E76-42F1-4FA3-9784-5EF3751CBF03}" type="sibTrans" cxnId="{046D7508-67A0-4853-B5A5-8F105E9F49EE}">
      <dgm:prSet/>
      <dgm:spPr/>
      <dgm:t>
        <a:bodyPr/>
        <a:lstStyle/>
        <a:p>
          <a:endParaRPr lang="en-US"/>
        </a:p>
      </dgm:t>
    </dgm:pt>
    <dgm:pt modelId="{D40596FD-1402-4E49-A776-FE09CF567C58}">
      <dgm:prSet/>
      <dgm:spPr/>
      <dgm:t>
        <a:bodyPr/>
        <a:lstStyle/>
        <a:p>
          <a:r>
            <a:rPr lang="en-GB"/>
            <a:t>Apply to offences that involve the use or threat of force (usually against a person).</a:t>
          </a:r>
          <a:endParaRPr lang="en-US"/>
        </a:p>
      </dgm:t>
    </dgm:pt>
    <dgm:pt modelId="{D41724AE-667A-4AE2-89B6-8262EFB04FBE}" type="parTrans" cxnId="{EDE98D25-F6B5-4E63-8A6B-A63DAF7A614E}">
      <dgm:prSet/>
      <dgm:spPr/>
      <dgm:t>
        <a:bodyPr/>
        <a:lstStyle/>
        <a:p>
          <a:endParaRPr lang="en-US"/>
        </a:p>
      </dgm:t>
    </dgm:pt>
    <dgm:pt modelId="{751381FC-5453-45B5-B83E-5526FD011954}" type="sibTrans" cxnId="{EDE98D25-F6B5-4E63-8A6B-A63DAF7A614E}">
      <dgm:prSet/>
      <dgm:spPr/>
      <dgm:t>
        <a:bodyPr/>
        <a:lstStyle/>
        <a:p>
          <a:endParaRPr lang="en-US"/>
        </a:p>
      </dgm:t>
    </dgm:pt>
    <dgm:pt modelId="{9774EBC9-E92B-40E9-9CE6-AC7FD6BBB4E9}">
      <dgm:prSet/>
      <dgm:spPr/>
      <dgm:t>
        <a:bodyPr/>
        <a:lstStyle/>
        <a:p>
          <a:r>
            <a:rPr lang="en-GB"/>
            <a:t>The defences operate to prevent the AR of the offence from being established (Ds conduct will not be unlawful).</a:t>
          </a:r>
          <a:endParaRPr lang="en-US"/>
        </a:p>
      </dgm:t>
    </dgm:pt>
    <dgm:pt modelId="{60A627EE-7554-4657-93C7-2BD9AD21F0C0}" type="parTrans" cxnId="{16740915-5485-45BC-906B-484A710BE836}">
      <dgm:prSet/>
      <dgm:spPr/>
      <dgm:t>
        <a:bodyPr/>
        <a:lstStyle/>
        <a:p>
          <a:endParaRPr lang="en-US"/>
        </a:p>
      </dgm:t>
    </dgm:pt>
    <dgm:pt modelId="{6806FB51-629D-4ABA-9D9C-EFA313F5B4BA}" type="sibTrans" cxnId="{16740915-5485-45BC-906B-484A710BE836}">
      <dgm:prSet/>
      <dgm:spPr/>
      <dgm:t>
        <a:bodyPr/>
        <a:lstStyle/>
        <a:p>
          <a:endParaRPr lang="en-US"/>
        </a:p>
      </dgm:t>
    </dgm:pt>
    <dgm:pt modelId="{A99FAC84-C185-4197-8D58-068D04305D6C}" type="pres">
      <dgm:prSet presAssocID="{EF6B8D7B-2567-4CF9-BD02-44D6F1146B02}" presName="linear" presStyleCnt="0">
        <dgm:presLayoutVars>
          <dgm:animLvl val="lvl"/>
          <dgm:resizeHandles val="exact"/>
        </dgm:presLayoutVars>
      </dgm:prSet>
      <dgm:spPr/>
      <dgm:t>
        <a:bodyPr/>
        <a:lstStyle/>
        <a:p>
          <a:endParaRPr lang="en-GB"/>
        </a:p>
      </dgm:t>
    </dgm:pt>
    <dgm:pt modelId="{B385497A-1CCE-4E09-AC85-C2D07911D720}" type="pres">
      <dgm:prSet presAssocID="{9B28A685-DC42-42B4-8EC7-45F0413B3562}" presName="parentText" presStyleLbl="node1" presStyleIdx="0" presStyleCnt="3">
        <dgm:presLayoutVars>
          <dgm:chMax val="0"/>
          <dgm:bulletEnabled val="1"/>
        </dgm:presLayoutVars>
      </dgm:prSet>
      <dgm:spPr/>
      <dgm:t>
        <a:bodyPr/>
        <a:lstStyle/>
        <a:p>
          <a:endParaRPr lang="en-GB"/>
        </a:p>
      </dgm:t>
    </dgm:pt>
    <dgm:pt modelId="{957A39E1-56D8-43EE-AF8B-E5B285D392B6}" type="pres">
      <dgm:prSet presAssocID="{08230E76-42F1-4FA3-9784-5EF3751CBF03}" presName="spacer" presStyleCnt="0"/>
      <dgm:spPr/>
    </dgm:pt>
    <dgm:pt modelId="{7726959C-2EE9-4C3B-AB58-0828E0C176D6}" type="pres">
      <dgm:prSet presAssocID="{D40596FD-1402-4E49-A776-FE09CF567C58}" presName="parentText" presStyleLbl="node1" presStyleIdx="1" presStyleCnt="3">
        <dgm:presLayoutVars>
          <dgm:chMax val="0"/>
          <dgm:bulletEnabled val="1"/>
        </dgm:presLayoutVars>
      </dgm:prSet>
      <dgm:spPr/>
      <dgm:t>
        <a:bodyPr/>
        <a:lstStyle/>
        <a:p>
          <a:endParaRPr lang="en-GB"/>
        </a:p>
      </dgm:t>
    </dgm:pt>
    <dgm:pt modelId="{3372076F-4B61-4281-AFAB-2922F44F0416}" type="pres">
      <dgm:prSet presAssocID="{751381FC-5453-45B5-B83E-5526FD011954}" presName="spacer" presStyleCnt="0"/>
      <dgm:spPr/>
    </dgm:pt>
    <dgm:pt modelId="{16551A50-4023-42D2-BBC6-114B0174EC51}" type="pres">
      <dgm:prSet presAssocID="{9774EBC9-E92B-40E9-9CE6-AC7FD6BBB4E9}" presName="parentText" presStyleLbl="node1" presStyleIdx="2" presStyleCnt="3">
        <dgm:presLayoutVars>
          <dgm:chMax val="0"/>
          <dgm:bulletEnabled val="1"/>
        </dgm:presLayoutVars>
      </dgm:prSet>
      <dgm:spPr/>
      <dgm:t>
        <a:bodyPr/>
        <a:lstStyle/>
        <a:p>
          <a:endParaRPr lang="en-GB"/>
        </a:p>
      </dgm:t>
    </dgm:pt>
  </dgm:ptLst>
  <dgm:cxnLst>
    <dgm:cxn modelId="{EDE98D25-F6B5-4E63-8A6B-A63DAF7A614E}" srcId="{EF6B8D7B-2567-4CF9-BD02-44D6F1146B02}" destId="{D40596FD-1402-4E49-A776-FE09CF567C58}" srcOrd="1" destOrd="0" parTransId="{D41724AE-667A-4AE2-89B6-8262EFB04FBE}" sibTransId="{751381FC-5453-45B5-B83E-5526FD011954}"/>
    <dgm:cxn modelId="{16740915-5485-45BC-906B-484A710BE836}" srcId="{EF6B8D7B-2567-4CF9-BD02-44D6F1146B02}" destId="{9774EBC9-E92B-40E9-9CE6-AC7FD6BBB4E9}" srcOrd="2" destOrd="0" parTransId="{60A627EE-7554-4657-93C7-2BD9AD21F0C0}" sibTransId="{6806FB51-629D-4ABA-9D9C-EFA313F5B4BA}"/>
    <dgm:cxn modelId="{420EDAF5-66CC-4C2D-B6BE-FE43FBDAA5F1}" type="presOf" srcId="{EF6B8D7B-2567-4CF9-BD02-44D6F1146B02}" destId="{A99FAC84-C185-4197-8D58-068D04305D6C}" srcOrd="0" destOrd="0" presId="urn:microsoft.com/office/officeart/2005/8/layout/vList2"/>
    <dgm:cxn modelId="{41F2EAA2-95DD-41D0-8FDC-143E5EA4D070}" type="presOf" srcId="{9774EBC9-E92B-40E9-9CE6-AC7FD6BBB4E9}" destId="{16551A50-4023-42D2-BBC6-114B0174EC51}" srcOrd="0" destOrd="0" presId="urn:microsoft.com/office/officeart/2005/8/layout/vList2"/>
    <dgm:cxn modelId="{046D7508-67A0-4853-B5A5-8F105E9F49EE}" srcId="{EF6B8D7B-2567-4CF9-BD02-44D6F1146B02}" destId="{9B28A685-DC42-42B4-8EC7-45F0413B3562}" srcOrd="0" destOrd="0" parTransId="{8F11197A-0D72-4372-9E2F-9683ADF844A2}" sibTransId="{08230E76-42F1-4FA3-9784-5EF3751CBF03}"/>
    <dgm:cxn modelId="{F662C30B-E5C5-40B4-8898-3D7999D542C5}" type="presOf" srcId="{D40596FD-1402-4E49-A776-FE09CF567C58}" destId="{7726959C-2EE9-4C3B-AB58-0828E0C176D6}" srcOrd="0" destOrd="0" presId="urn:microsoft.com/office/officeart/2005/8/layout/vList2"/>
    <dgm:cxn modelId="{08928891-4D71-43E1-810F-2139936E8B6B}" type="presOf" srcId="{9B28A685-DC42-42B4-8EC7-45F0413B3562}" destId="{B385497A-1CCE-4E09-AC85-C2D07911D720}" srcOrd="0" destOrd="0" presId="urn:microsoft.com/office/officeart/2005/8/layout/vList2"/>
    <dgm:cxn modelId="{28F839A5-C0C1-46F6-9D04-0C446BA17388}" type="presParOf" srcId="{A99FAC84-C185-4197-8D58-068D04305D6C}" destId="{B385497A-1CCE-4E09-AC85-C2D07911D720}" srcOrd="0" destOrd="0" presId="urn:microsoft.com/office/officeart/2005/8/layout/vList2"/>
    <dgm:cxn modelId="{13CA9027-2E89-4A00-9CBC-A0FEA692697F}" type="presParOf" srcId="{A99FAC84-C185-4197-8D58-068D04305D6C}" destId="{957A39E1-56D8-43EE-AF8B-E5B285D392B6}" srcOrd="1" destOrd="0" presId="urn:microsoft.com/office/officeart/2005/8/layout/vList2"/>
    <dgm:cxn modelId="{21E6A256-DF21-4CAA-8951-6B42005BF6DE}" type="presParOf" srcId="{A99FAC84-C185-4197-8D58-068D04305D6C}" destId="{7726959C-2EE9-4C3B-AB58-0828E0C176D6}" srcOrd="2" destOrd="0" presId="urn:microsoft.com/office/officeart/2005/8/layout/vList2"/>
    <dgm:cxn modelId="{3C171826-B5FC-462C-918B-153E12430658}" type="presParOf" srcId="{A99FAC84-C185-4197-8D58-068D04305D6C}" destId="{3372076F-4B61-4281-AFAB-2922F44F0416}" srcOrd="3" destOrd="0" presId="urn:microsoft.com/office/officeart/2005/8/layout/vList2"/>
    <dgm:cxn modelId="{4E574AAA-78E5-45F5-AB04-EC56F4AD711E}" type="presParOf" srcId="{A99FAC84-C185-4197-8D58-068D04305D6C}" destId="{16551A50-4023-42D2-BBC6-114B0174EC51}" srcOrd="4"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E7AEF2E-8E67-4A46-A8B5-291FF0AED931}" type="doc">
      <dgm:prSet loTypeId="urn:microsoft.com/office/officeart/2005/8/layout/vList2" loCatId="list" qsTypeId="urn:microsoft.com/office/officeart/2005/8/quickstyle/simple4" qsCatId="simple" csTypeId="urn:microsoft.com/office/officeart/2005/8/colors/accent2_2" csCatId="accent2"/>
      <dgm:spPr/>
      <dgm:t>
        <a:bodyPr/>
        <a:lstStyle/>
        <a:p>
          <a:endParaRPr lang="en-US"/>
        </a:p>
      </dgm:t>
    </dgm:pt>
    <dgm:pt modelId="{B53B8CA9-6EAF-4899-8DAD-6F2DD63C167E}">
      <dgm:prSet/>
      <dgm:spPr/>
      <dgm:t>
        <a:bodyPr/>
        <a:lstStyle/>
        <a:p>
          <a:r>
            <a:rPr lang="en-GB"/>
            <a:t>In murder cases, the mandatory life sentence cannot be made less serious where excessive force has been used.</a:t>
          </a:r>
          <a:endParaRPr lang="en-US"/>
        </a:p>
      </dgm:t>
    </dgm:pt>
    <dgm:pt modelId="{D05129B5-F0E5-480D-87B8-2C1608B83589}" type="parTrans" cxnId="{74B40CF3-36DF-4251-90A3-1E16F75718DE}">
      <dgm:prSet/>
      <dgm:spPr/>
      <dgm:t>
        <a:bodyPr/>
        <a:lstStyle/>
        <a:p>
          <a:endParaRPr lang="en-US"/>
        </a:p>
      </dgm:t>
    </dgm:pt>
    <dgm:pt modelId="{F8FE8F4C-7AC9-4777-AB89-5797984D58C7}" type="sibTrans" cxnId="{74B40CF3-36DF-4251-90A3-1E16F75718DE}">
      <dgm:prSet/>
      <dgm:spPr/>
      <dgm:t>
        <a:bodyPr/>
        <a:lstStyle/>
        <a:p>
          <a:endParaRPr lang="en-US"/>
        </a:p>
      </dgm:t>
    </dgm:pt>
    <dgm:pt modelId="{810B9CA8-D7CD-4A32-A6E0-E81DE7E0B372}">
      <dgm:prSet/>
      <dgm:spPr/>
      <dgm:t>
        <a:bodyPr/>
        <a:lstStyle/>
        <a:p>
          <a:r>
            <a:rPr lang="en-GB"/>
            <a:t>Self defence is either a complete defence or no defence at all.</a:t>
          </a:r>
          <a:endParaRPr lang="en-US"/>
        </a:p>
      </dgm:t>
    </dgm:pt>
    <dgm:pt modelId="{EB843CEB-4991-4A79-8D3A-F5B81C550756}" type="parTrans" cxnId="{42E0326A-9B83-466B-BE82-588C0FEC7B2C}">
      <dgm:prSet/>
      <dgm:spPr/>
      <dgm:t>
        <a:bodyPr/>
        <a:lstStyle/>
        <a:p>
          <a:endParaRPr lang="en-US"/>
        </a:p>
      </dgm:t>
    </dgm:pt>
    <dgm:pt modelId="{C3E231EC-A8E4-414D-B52B-1384DFD278BD}" type="sibTrans" cxnId="{42E0326A-9B83-466B-BE82-588C0FEC7B2C}">
      <dgm:prSet/>
      <dgm:spPr/>
      <dgm:t>
        <a:bodyPr/>
        <a:lstStyle/>
        <a:p>
          <a:endParaRPr lang="en-US"/>
        </a:p>
      </dgm:t>
    </dgm:pt>
    <dgm:pt modelId="{649956F3-3EA7-49C6-8BDB-0AC7A989520B}">
      <dgm:prSet/>
      <dgm:spPr/>
      <dgm:t>
        <a:bodyPr/>
        <a:lstStyle/>
        <a:p>
          <a:r>
            <a:rPr lang="en-GB" i="1" dirty="0">
              <a:solidFill>
                <a:srgbClr val="FF0000"/>
              </a:solidFill>
            </a:rPr>
            <a:t>Clegg [1995]</a:t>
          </a:r>
          <a:endParaRPr lang="en-US" dirty="0">
            <a:solidFill>
              <a:srgbClr val="FF0000"/>
            </a:solidFill>
          </a:endParaRPr>
        </a:p>
      </dgm:t>
    </dgm:pt>
    <dgm:pt modelId="{4F7CC93E-0CD3-4F0F-9299-C53804B2E837}" type="parTrans" cxnId="{B1D0023A-091C-4CEC-9885-C7CE3144F4FE}">
      <dgm:prSet/>
      <dgm:spPr/>
      <dgm:t>
        <a:bodyPr/>
        <a:lstStyle/>
        <a:p>
          <a:endParaRPr lang="en-US"/>
        </a:p>
      </dgm:t>
    </dgm:pt>
    <dgm:pt modelId="{8B2C3C70-0BC3-4935-A798-A64AE06B5DF3}" type="sibTrans" cxnId="{B1D0023A-091C-4CEC-9885-C7CE3144F4FE}">
      <dgm:prSet/>
      <dgm:spPr/>
      <dgm:t>
        <a:bodyPr/>
        <a:lstStyle/>
        <a:p>
          <a:endParaRPr lang="en-US"/>
        </a:p>
      </dgm:t>
    </dgm:pt>
    <dgm:pt modelId="{F12F5C6C-7E21-4DFA-8016-CCA9C08C7E41}" type="pres">
      <dgm:prSet presAssocID="{0E7AEF2E-8E67-4A46-A8B5-291FF0AED931}" presName="linear" presStyleCnt="0">
        <dgm:presLayoutVars>
          <dgm:animLvl val="lvl"/>
          <dgm:resizeHandles val="exact"/>
        </dgm:presLayoutVars>
      </dgm:prSet>
      <dgm:spPr/>
      <dgm:t>
        <a:bodyPr/>
        <a:lstStyle/>
        <a:p>
          <a:endParaRPr lang="en-GB"/>
        </a:p>
      </dgm:t>
    </dgm:pt>
    <dgm:pt modelId="{829B20CB-2A14-405A-82F0-7090B5E88EF0}" type="pres">
      <dgm:prSet presAssocID="{B53B8CA9-6EAF-4899-8DAD-6F2DD63C167E}" presName="parentText" presStyleLbl="node1" presStyleIdx="0" presStyleCnt="3">
        <dgm:presLayoutVars>
          <dgm:chMax val="0"/>
          <dgm:bulletEnabled val="1"/>
        </dgm:presLayoutVars>
      </dgm:prSet>
      <dgm:spPr/>
      <dgm:t>
        <a:bodyPr/>
        <a:lstStyle/>
        <a:p>
          <a:endParaRPr lang="en-GB"/>
        </a:p>
      </dgm:t>
    </dgm:pt>
    <dgm:pt modelId="{62280FF0-697B-4F57-9290-BD00846D58C6}" type="pres">
      <dgm:prSet presAssocID="{F8FE8F4C-7AC9-4777-AB89-5797984D58C7}" presName="spacer" presStyleCnt="0"/>
      <dgm:spPr/>
    </dgm:pt>
    <dgm:pt modelId="{4AB8E566-6AC5-492C-90C6-054575476B43}" type="pres">
      <dgm:prSet presAssocID="{810B9CA8-D7CD-4A32-A6E0-E81DE7E0B372}" presName="parentText" presStyleLbl="node1" presStyleIdx="1" presStyleCnt="3">
        <dgm:presLayoutVars>
          <dgm:chMax val="0"/>
          <dgm:bulletEnabled val="1"/>
        </dgm:presLayoutVars>
      </dgm:prSet>
      <dgm:spPr/>
      <dgm:t>
        <a:bodyPr/>
        <a:lstStyle/>
        <a:p>
          <a:endParaRPr lang="en-GB"/>
        </a:p>
      </dgm:t>
    </dgm:pt>
    <dgm:pt modelId="{B4C05245-13DF-449C-8388-37FDAC6A742E}" type="pres">
      <dgm:prSet presAssocID="{C3E231EC-A8E4-414D-B52B-1384DFD278BD}" presName="spacer" presStyleCnt="0"/>
      <dgm:spPr/>
    </dgm:pt>
    <dgm:pt modelId="{369429DF-C108-4F84-945C-F63C801460DC}" type="pres">
      <dgm:prSet presAssocID="{649956F3-3EA7-49C6-8BDB-0AC7A989520B}" presName="parentText" presStyleLbl="node1" presStyleIdx="2" presStyleCnt="3">
        <dgm:presLayoutVars>
          <dgm:chMax val="0"/>
          <dgm:bulletEnabled val="1"/>
        </dgm:presLayoutVars>
      </dgm:prSet>
      <dgm:spPr/>
      <dgm:t>
        <a:bodyPr/>
        <a:lstStyle/>
        <a:p>
          <a:endParaRPr lang="en-GB"/>
        </a:p>
      </dgm:t>
    </dgm:pt>
  </dgm:ptLst>
  <dgm:cxnLst>
    <dgm:cxn modelId="{B1D0023A-091C-4CEC-9885-C7CE3144F4FE}" srcId="{0E7AEF2E-8E67-4A46-A8B5-291FF0AED931}" destId="{649956F3-3EA7-49C6-8BDB-0AC7A989520B}" srcOrd="2" destOrd="0" parTransId="{4F7CC93E-0CD3-4F0F-9299-C53804B2E837}" sibTransId="{8B2C3C70-0BC3-4935-A798-A64AE06B5DF3}"/>
    <dgm:cxn modelId="{98FCC334-D2B6-4BB9-87C3-3CF73800995C}" type="presOf" srcId="{0E7AEF2E-8E67-4A46-A8B5-291FF0AED931}" destId="{F12F5C6C-7E21-4DFA-8016-CCA9C08C7E41}" srcOrd="0" destOrd="0" presId="urn:microsoft.com/office/officeart/2005/8/layout/vList2"/>
    <dgm:cxn modelId="{CD6B329E-B8DA-40F8-948E-6B788992E970}" type="presOf" srcId="{B53B8CA9-6EAF-4899-8DAD-6F2DD63C167E}" destId="{829B20CB-2A14-405A-82F0-7090B5E88EF0}" srcOrd="0" destOrd="0" presId="urn:microsoft.com/office/officeart/2005/8/layout/vList2"/>
    <dgm:cxn modelId="{74B40CF3-36DF-4251-90A3-1E16F75718DE}" srcId="{0E7AEF2E-8E67-4A46-A8B5-291FF0AED931}" destId="{B53B8CA9-6EAF-4899-8DAD-6F2DD63C167E}" srcOrd="0" destOrd="0" parTransId="{D05129B5-F0E5-480D-87B8-2C1608B83589}" sibTransId="{F8FE8F4C-7AC9-4777-AB89-5797984D58C7}"/>
    <dgm:cxn modelId="{42E0326A-9B83-466B-BE82-588C0FEC7B2C}" srcId="{0E7AEF2E-8E67-4A46-A8B5-291FF0AED931}" destId="{810B9CA8-D7CD-4A32-A6E0-E81DE7E0B372}" srcOrd="1" destOrd="0" parTransId="{EB843CEB-4991-4A79-8D3A-F5B81C550756}" sibTransId="{C3E231EC-A8E4-414D-B52B-1384DFD278BD}"/>
    <dgm:cxn modelId="{232A68D5-D9A6-4D2C-9805-3A4C1B3E5EC9}" type="presOf" srcId="{649956F3-3EA7-49C6-8BDB-0AC7A989520B}" destId="{369429DF-C108-4F84-945C-F63C801460DC}" srcOrd="0" destOrd="0" presId="urn:microsoft.com/office/officeart/2005/8/layout/vList2"/>
    <dgm:cxn modelId="{4E83A0FF-4C30-47D8-B643-A0DC8BF78E87}" type="presOf" srcId="{810B9CA8-D7CD-4A32-A6E0-E81DE7E0B372}" destId="{4AB8E566-6AC5-492C-90C6-054575476B43}" srcOrd="0" destOrd="0" presId="urn:microsoft.com/office/officeart/2005/8/layout/vList2"/>
    <dgm:cxn modelId="{FC1BFDBA-8D21-4320-832F-324D775C2D95}" type="presParOf" srcId="{F12F5C6C-7E21-4DFA-8016-CCA9C08C7E41}" destId="{829B20CB-2A14-405A-82F0-7090B5E88EF0}" srcOrd="0" destOrd="0" presId="urn:microsoft.com/office/officeart/2005/8/layout/vList2"/>
    <dgm:cxn modelId="{22EC0315-3DD2-42EA-BEFB-F9A877655C5B}" type="presParOf" srcId="{F12F5C6C-7E21-4DFA-8016-CCA9C08C7E41}" destId="{62280FF0-697B-4F57-9290-BD00846D58C6}" srcOrd="1" destOrd="0" presId="urn:microsoft.com/office/officeart/2005/8/layout/vList2"/>
    <dgm:cxn modelId="{C6A24123-4AF3-48DF-AF50-8D7216A5A6EE}" type="presParOf" srcId="{F12F5C6C-7E21-4DFA-8016-CCA9C08C7E41}" destId="{4AB8E566-6AC5-492C-90C6-054575476B43}" srcOrd="2" destOrd="0" presId="urn:microsoft.com/office/officeart/2005/8/layout/vList2"/>
    <dgm:cxn modelId="{CFD49A1F-0261-44E3-989D-A3C523063753}" type="presParOf" srcId="{F12F5C6C-7E21-4DFA-8016-CCA9C08C7E41}" destId="{B4C05245-13DF-449C-8388-37FDAC6A742E}" srcOrd="3" destOrd="0" presId="urn:microsoft.com/office/officeart/2005/8/layout/vList2"/>
    <dgm:cxn modelId="{20CDCAEA-7633-4B40-89E9-66EEB364CF7D}" type="presParOf" srcId="{F12F5C6C-7E21-4DFA-8016-CCA9C08C7E41}" destId="{369429DF-C108-4F84-945C-F63C801460DC}" srcOrd="4" destOrd="0" presId="urn:microsoft.com/office/officeart/2005/8/layout/vList2"/>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1259241-C437-4D43-9E39-D4FB1A27CF6A}" type="datetimeFigureOut">
              <a:rPr lang="en-GB" smtClean="0"/>
              <a:t>25/03/2021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71D1CE9-197E-44F9-A989-0E78896C85B8}" type="slidenum">
              <a:rPr lang="en-GB" smtClean="0"/>
              <a:t>‹#›</a:t>
            </a:fld>
            <a:endParaRPr lang="en-GB"/>
          </a:p>
        </p:txBody>
      </p:sp>
    </p:spTree>
    <p:extLst>
      <p:ext uri="{BB962C8B-B14F-4D97-AF65-F5344CB8AC3E}">
        <p14:creationId xmlns:p14="http://schemas.microsoft.com/office/powerpoint/2010/main" val="385973712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71D1CE9-197E-44F9-A989-0E78896C85B8}" type="slidenum">
              <a:rPr lang="en-GB" smtClean="0"/>
              <a:t>2</a:t>
            </a:fld>
            <a:endParaRPr lang="en-GB"/>
          </a:p>
        </p:txBody>
      </p:sp>
    </p:spTree>
    <p:extLst>
      <p:ext uri="{BB962C8B-B14F-4D97-AF65-F5344CB8AC3E}">
        <p14:creationId xmlns:p14="http://schemas.microsoft.com/office/powerpoint/2010/main" val="42372765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 3 September 2008, during Ramadan, Mr. and Mrs. Hussain, their two sons and daughter, returned home to their house in High Wycombe, Buckinghamshire,</a:t>
            </a:r>
            <a:r>
              <a:rPr lang="en-GB" baseline="0" dirty="0"/>
              <a:t> </a:t>
            </a:r>
            <a:r>
              <a:rPr lang="en-GB" dirty="0"/>
              <a:t>from their mosque, when they were confronted and tied up by three masked intruders. </a:t>
            </a:r>
          </a:p>
          <a:p>
            <a:endParaRPr lang="en-GB" dirty="0"/>
          </a:p>
          <a:p>
            <a:r>
              <a:rPr lang="en-GB" dirty="0"/>
              <a:t>The son said: These men were wearing balaclavas and holding 12in knives to our necks. They punched me and my father repeatedly in the head and face and pushed us all to the floor. My father tried to reason with them, saying, "Take everything we have - just don't hurt us". But the men were sneering and shouting, "We're </a:t>
            </a:r>
            <a:r>
              <a:rPr lang="en-GB" dirty="0" err="1"/>
              <a:t>gonna</a:t>
            </a:r>
            <a:r>
              <a:rPr lang="en-GB" dirty="0"/>
              <a:t> f*****g kill you". My sister and mother were crying hysterically. We all thought we were going to die.</a:t>
            </a:r>
          </a:p>
          <a:p>
            <a:endParaRPr lang="en-GB" dirty="0"/>
          </a:p>
          <a:p>
            <a:r>
              <a:rPr lang="en-GB" dirty="0"/>
              <a:t>Samad (wife) broke free, fleeing upstairs pursued by two of the masked men, and managed to raise the alarm. Meanwhile Munir turned on the remaining intruder Walid Salem. Munir chased him off the premises and was joined by his brother </a:t>
            </a:r>
            <a:r>
              <a:rPr lang="en-GB" dirty="0" err="1"/>
              <a:t>Tokeer</a:t>
            </a:r>
            <a:r>
              <a:rPr lang="en-GB" dirty="0"/>
              <a:t> Hussain, who lived a few doors away. Munir and </a:t>
            </a:r>
            <a:r>
              <a:rPr lang="en-GB" dirty="0" err="1"/>
              <a:t>Tokeer</a:t>
            </a:r>
            <a:r>
              <a:rPr lang="en-GB" dirty="0"/>
              <a:t> brought Salem, a criminal with more than 50 previous convictions,[6] to the ground in a neighbour's front garden. Salem was then subjected to a ferocious attack which left him with a brain injury and a fractured skull. Witnesses said about four Asian men were seen battering Salem with implements including a hockey stick and cricket bat. One witness pleaded with the attackers to stop, telling them that they were going to kill the man on the ground, but she was disregarded.[2][6][7][8]</a:t>
            </a:r>
          </a:p>
          <a:p>
            <a:endParaRPr lang="en-GB" dirty="0"/>
          </a:p>
          <a:p>
            <a:r>
              <a:rPr lang="en-GB" dirty="0"/>
              <a:t>At Reading Crown Court on 14 December 2009, Judge John </a:t>
            </a:r>
            <a:r>
              <a:rPr lang="en-GB" dirty="0" err="1"/>
              <a:t>Reddihough</a:t>
            </a:r>
            <a:r>
              <a:rPr lang="en-GB" dirty="0"/>
              <a:t> sentenced Munir Hussain to 30 months in prison whilst sentencing </a:t>
            </a:r>
            <a:r>
              <a:rPr lang="en-GB" dirty="0" err="1"/>
              <a:t>Tokeer</a:t>
            </a:r>
            <a:r>
              <a:rPr lang="en-GB" dirty="0"/>
              <a:t> to 39 months in prison (full transcript of judgement[7]). </a:t>
            </a:r>
            <a:r>
              <a:rPr lang="en-GB" dirty="0" err="1"/>
              <a:t>Tokeer</a:t>
            </a:r>
            <a:r>
              <a:rPr lang="en-GB" dirty="0"/>
              <a:t> was given a harsher sentence because the judge said he had not faced as much provocation as his brother.</a:t>
            </a:r>
          </a:p>
          <a:p>
            <a:endParaRPr lang="en-GB" dirty="0"/>
          </a:p>
        </p:txBody>
      </p:sp>
      <p:sp>
        <p:nvSpPr>
          <p:cNvPr id="4" name="Slide Number Placeholder 3"/>
          <p:cNvSpPr>
            <a:spLocks noGrp="1"/>
          </p:cNvSpPr>
          <p:nvPr>
            <p:ph type="sldNum" sz="quarter" idx="5"/>
          </p:nvPr>
        </p:nvSpPr>
        <p:spPr/>
        <p:txBody>
          <a:bodyPr/>
          <a:lstStyle/>
          <a:p>
            <a:fld id="{971D1CE9-197E-44F9-A989-0E78896C85B8}" type="slidenum">
              <a:rPr lang="en-GB" smtClean="0"/>
              <a:t>12</a:t>
            </a:fld>
            <a:endParaRPr lang="en-GB"/>
          </a:p>
        </p:txBody>
      </p:sp>
    </p:spTree>
    <p:extLst>
      <p:ext uri="{BB962C8B-B14F-4D97-AF65-F5344CB8AC3E}">
        <p14:creationId xmlns:p14="http://schemas.microsoft.com/office/powerpoint/2010/main" val="399866664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Private defence was a common law defence. It has not been partially codified by S.76 Criminal Justice and Immigration Act 2008.</a:t>
            </a:r>
          </a:p>
        </p:txBody>
      </p:sp>
      <p:sp>
        <p:nvSpPr>
          <p:cNvPr id="4" name="Slide Number Placeholder 3"/>
          <p:cNvSpPr>
            <a:spLocks noGrp="1"/>
          </p:cNvSpPr>
          <p:nvPr>
            <p:ph type="sldNum" sz="quarter" idx="5"/>
          </p:nvPr>
        </p:nvSpPr>
        <p:spPr/>
        <p:txBody>
          <a:bodyPr/>
          <a:lstStyle/>
          <a:p>
            <a:fld id="{971D1CE9-197E-44F9-A989-0E78896C85B8}" type="slidenum">
              <a:rPr lang="en-GB" smtClean="0"/>
              <a:t>14</a:t>
            </a:fld>
            <a:endParaRPr lang="en-GB"/>
          </a:p>
        </p:txBody>
      </p:sp>
    </p:spTree>
    <p:extLst>
      <p:ext uri="{BB962C8B-B14F-4D97-AF65-F5344CB8AC3E}">
        <p14:creationId xmlns:p14="http://schemas.microsoft.com/office/powerpoint/2010/main" val="28081860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many cases the two defences overlap:</a:t>
            </a:r>
          </a:p>
          <a:p>
            <a:endParaRPr lang="en-GB" dirty="0"/>
          </a:p>
          <a:p>
            <a:r>
              <a:rPr lang="en-GB" dirty="0"/>
              <a:t>For example; where D uses force against V in order to protect himself he also uses force to prevent a crime (A)</a:t>
            </a:r>
          </a:p>
          <a:p>
            <a:endParaRPr lang="en-GB" dirty="0"/>
          </a:p>
          <a:p>
            <a:r>
              <a:rPr lang="en-GB" dirty="0"/>
              <a:t>Cousins [1982]: it was held that either defence can apply.</a:t>
            </a:r>
          </a:p>
          <a:p>
            <a:r>
              <a:rPr lang="en-GB" dirty="0"/>
              <a:t>However, if D uses force to protect himself against a 9 year old child who is threatening him with a knife, this is not a public defence as he does not use force to prevent a crime; the child is under the age of criminal responsibility (B)</a:t>
            </a:r>
          </a:p>
          <a:p>
            <a:endParaRPr lang="en-GB" dirty="0"/>
          </a:p>
          <a:p>
            <a:r>
              <a:rPr lang="en-GB" dirty="0"/>
              <a:t>D might use force to prevent a crime where he is not attempting to protect himself or another, as where he wrestles V who is about to deface a painting in an art gallery (C) </a:t>
            </a:r>
          </a:p>
        </p:txBody>
      </p:sp>
      <p:sp>
        <p:nvSpPr>
          <p:cNvPr id="4" name="Slide Number Placeholder 3"/>
          <p:cNvSpPr>
            <a:spLocks noGrp="1"/>
          </p:cNvSpPr>
          <p:nvPr>
            <p:ph type="sldNum" sz="quarter" idx="5"/>
          </p:nvPr>
        </p:nvSpPr>
        <p:spPr/>
        <p:txBody>
          <a:bodyPr/>
          <a:lstStyle/>
          <a:p>
            <a:fld id="{971D1CE9-197E-44F9-A989-0E78896C85B8}" type="slidenum">
              <a:rPr lang="en-GB" smtClean="0"/>
              <a:t>16</a:t>
            </a:fld>
            <a:endParaRPr lang="en-GB"/>
          </a:p>
        </p:txBody>
      </p:sp>
    </p:spTree>
    <p:extLst>
      <p:ext uri="{BB962C8B-B14F-4D97-AF65-F5344CB8AC3E}">
        <p14:creationId xmlns:p14="http://schemas.microsoft.com/office/powerpoint/2010/main" val="284742261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Williams (Gladstone 1984): D was charged with ABH. D’s defence was that he was preventing V from committing an assault on Q. D was mistaken because V was lawfully arresting Q.</a:t>
            </a:r>
          </a:p>
          <a:p>
            <a:endParaRPr lang="en-GB" dirty="0"/>
          </a:p>
          <a:p>
            <a:r>
              <a:rPr lang="en-GB" dirty="0"/>
              <a:t>Beckford [1987]: D police officer shot an unarmed man whom he honestly but mistakenly believed was armed. D could rely on the defence.</a:t>
            </a:r>
          </a:p>
          <a:p>
            <a:endParaRPr lang="en-GB" dirty="0"/>
          </a:p>
          <a:p>
            <a:r>
              <a:rPr lang="en-GB" dirty="0"/>
              <a:t>O’Grady [1987]: D and V, two drunk men, went to sleep in a bed. D awoke to find V hitting him. D fought back and went back to sleep. D had killed V. D pleaded self-defence, arguing that he honestly believed that if he had not killed V then V would have killed him. The Court of Appeal upheld the conviction because his mistake that this force was necessary was induced by voluntary intoxication.</a:t>
            </a:r>
          </a:p>
        </p:txBody>
      </p:sp>
      <p:sp>
        <p:nvSpPr>
          <p:cNvPr id="4" name="Slide Number Placeholder 3"/>
          <p:cNvSpPr>
            <a:spLocks noGrp="1"/>
          </p:cNvSpPr>
          <p:nvPr>
            <p:ph type="sldNum" sz="quarter" idx="5"/>
          </p:nvPr>
        </p:nvSpPr>
        <p:spPr/>
        <p:txBody>
          <a:bodyPr/>
          <a:lstStyle/>
          <a:p>
            <a:fld id="{971D1CE9-197E-44F9-A989-0E78896C85B8}" type="slidenum">
              <a:rPr lang="en-GB" smtClean="0"/>
              <a:t>17</a:t>
            </a:fld>
            <a:endParaRPr lang="en-GB"/>
          </a:p>
        </p:txBody>
      </p:sp>
    </p:spTree>
    <p:extLst>
      <p:ext uri="{BB962C8B-B14F-4D97-AF65-F5344CB8AC3E}">
        <p14:creationId xmlns:p14="http://schemas.microsoft.com/office/powerpoint/2010/main" val="301602578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It will only be necessary if used to repel imminent (immediate) attack, prevent a crime</a:t>
            </a:r>
            <a:r>
              <a:rPr lang="en-GB" baseline="0" dirty="0"/>
              <a:t> or to assist lawful arrest.</a:t>
            </a:r>
          </a:p>
          <a:p>
            <a:endParaRPr lang="en-GB" baseline="0" dirty="0"/>
          </a:p>
          <a:p>
            <a:r>
              <a:rPr lang="en-GB" baseline="0" dirty="0"/>
              <a:t>Devlin v Armstrong [1971]</a:t>
            </a:r>
          </a:p>
          <a:p>
            <a:r>
              <a:rPr lang="en-GB" baseline="0" dirty="0"/>
              <a:t>It was held that none of these defences can be used until the threat which D perceives has materialised or is immediate. If force is used to repel a future attach then the defence will fail.</a:t>
            </a:r>
          </a:p>
          <a:p>
            <a:endParaRPr lang="en-GB" baseline="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solidFill>
                  <a:srgbClr val="00B050"/>
                </a:solidFill>
              </a:rPr>
              <a:t>A-Gs Reference [1984]</a:t>
            </a:r>
            <a:endParaRPr lang="en-GB" dirty="0">
              <a:solidFill>
                <a:schemeClr val="bg1"/>
              </a:solidFill>
            </a:endParaRPr>
          </a:p>
          <a:p>
            <a:r>
              <a:rPr lang="en-GB" dirty="0"/>
              <a:t>D</a:t>
            </a:r>
            <a:r>
              <a:rPr lang="en-GB" baseline="0" dirty="0"/>
              <a:t> made and kept petrol bombs in his shop during a time of intense rioting. He did not use them and was only charged with possession. Of which he was acquitted. The Court of Appeal said that if he had used them in self defence then this would have been reasonable. </a:t>
            </a:r>
          </a:p>
          <a:p>
            <a:endParaRPr lang="en-GB" dirty="0"/>
          </a:p>
          <a:p>
            <a:endParaRPr lang="en-GB" dirty="0"/>
          </a:p>
          <a:p>
            <a:r>
              <a:rPr lang="en-GB" b="1" dirty="0"/>
              <a:t>Hichens</a:t>
            </a:r>
            <a:r>
              <a:rPr lang="en-GB" b="1" baseline="0" dirty="0"/>
              <a:t> [2011] – self defence could apply where D used force against an innocent third party to prevent a crime being committed against himself or someone else.</a:t>
            </a:r>
          </a:p>
          <a:p>
            <a:r>
              <a:rPr lang="en-GB" b="1" baseline="0" dirty="0"/>
              <a:t>D had slapped his ex girlfriend to prevent her letting her ex boyfriend into their flat. D claimed that he did this to prevent the ex boyfriend committing an offence against him. He could not rely on the defence as there were other viable options available to him at the time of the slapping and at the time of the slapping no crime was actually being committed.</a:t>
            </a:r>
            <a:endParaRPr lang="en-GB" b="1" dirty="0"/>
          </a:p>
          <a:p>
            <a:endParaRPr lang="en-GB" dirty="0"/>
          </a:p>
        </p:txBody>
      </p:sp>
      <p:sp>
        <p:nvSpPr>
          <p:cNvPr id="4" name="Slide Number Placeholder 3"/>
          <p:cNvSpPr>
            <a:spLocks noGrp="1"/>
          </p:cNvSpPr>
          <p:nvPr>
            <p:ph type="sldNum" sz="quarter" idx="5"/>
          </p:nvPr>
        </p:nvSpPr>
        <p:spPr/>
        <p:txBody>
          <a:bodyPr/>
          <a:lstStyle/>
          <a:p>
            <a:fld id="{971D1CE9-197E-44F9-A989-0E78896C85B8}" type="slidenum">
              <a:rPr lang="en-GB" smtClean="0"/>
              <a:t>18</a:t>
            </a:fld>
            <a:endParaRPr lang="en-GB"/>
          </a:p>
        </p:txBody>
      </p:sp>
    </p:spTree>
    <p:extLst>
      <p:ext uri="{BB962C8B-B14F-4D97-AF65-F5344CB8AC3E}">
        <p14:creationId xmlns:p14="http://schemas.microsoft.com/office/powerpoint/2010/main" val="75359178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E.g. If D is</a:t>
            </a:r>
            <a:r>
              <a:rPr lang="en-GB" baseline="0" dirty="0"/>
              <a:t> attacked down a dark alley by X and D sees something glinting in X’s hand . Suppose D mistakenly thinks that D is holding a knife (when in fact he is holding a mobile phone). S76(3) means that when the courts come to look at whether D used reasonable force, they will look at Ds mistaken belief that X was in fact holding a knife.</a:t>
            </a:r>
          </a:p>
          <a:p>
            <a:endParaRPr lang="en-GB" baseline="0" dirty="0"/>
          </a:p>
          <a:p>
            <a:endParaRPr lang="en-GB" baseline="0" dirty="0"/>
          </a:p>
          <a:p>
            <a:r>
              <a:rPr lang="en-GB" baseline="0" dirty="0"/>
              <a:t>WHAT HAPPENS WHERE D MAKES A MISTAKE ABOUT THE FACTUAL BASIS OF HIS NEED FOR FORCE BASED ON INSANITY?</a:t>
            </a:r>
          </a:p>
          <a:p>
            <a:r>
              <a:rPr lang="en-GB" baseline="0" dirty="0" err="1"/>
              <a:t>Oye</a:t>
            </a:r>
            <a:r>
              <a:rPr lang="en-GB" baseline="0" dirty="0"/>
              <a:t> [2013] </a:t>
            </a:r>
          </a:p>
          <a:p>
            <a:r>
              <a:rPr lang="en-GB" baseline="0" dirty="0"/>
              <a:t>D claimed that he had needed to used force against police because he believed them to have demonic faces and evil spirits. D also described feeling as though he had acquired supernatural powers. The medical evidence was that D had experienced a psychotic episode.</a:t>
            </a:r>
            <a:endParaRPr lang="en-GB" dirty="0"/>
          </a:p>
          <a:p>
            <a:endParaRPr lang="en-GB" dirty="0"/>
          </a:p>
        </p:txBody>
      </p:sp>
      <p:sp>
        <p:nvSpPr>
          <p:cNvPr id="4" name="Slide Number Placeholder 3"/>
          <p:cNvSpPr>
            <a:spLocks noGrp="1"/>
          </p:cNvSpPr>
          <p:nvPr>
            <p:ph type="sldNum" sz="quarter" idx="5"/>
          </p:nvPr>
        </p:nvSpPr>
        <p:spPr/>
        <p:txBody>
          <a:bodyPr/>
          <a:lstStyle/>
          <a:p>
            <a:fld id="{971D1CE9-197E-44F9-A989-0E78896C85B8}" type="slidenum">
              <a:rPr lang="en-GB" smtClean="0"/>
              <a:t>19</a:t>
            </a:fld>
            <a:endParaRPr lang="en-GB"/>
          </a:p>
        </p:txBody>
      </p:sp>
    </p:spTree>
    <p:extLst>
      <p:ext uri="{BB962C8B-B14F-4D97-AF65-F5344CB8AC3E}">
        <p14:creationId xmlns:p14="http://schemas.microsoft.com/office/powerpoint/2010/main" val="80340809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Clegg</a:t>
            </a:r>
            <a:r>
              <a:rPr lang="en-GB" baseline="0" dirty="0"/>
              <a:t> [1995] – Clegg was a British soldier serving in Northern Ireland who shot and killed a passenger joy rider. He and other soldiers who were on duty at the checkpoint  at night saw a car speeding towards them. Fearing an attack they opened fire. The car continued past them so they carried on shooting and shot  and killed the passenger in the car. D was convicted of murder. </a:t>
            </a:r>
          </a:p>
          <a:p>
            <a:r>
              <a:rPr lang="en-GB" baseline="0" dirty="0"/>
              <a:t>House of Lords held that he had used excessive force. </a:t>
            </a:r>
            <a:endParaRPr lang="en-GB" dirty="0"/>
          </a:p>
          <a:p>
            <a:endParaRPr lang="en-GB" dirty="0"/>
          </a:p>
        </p:txBody>
      </p:sp>
      <p:sp>
        <p:nvSpPr>
          <p:cNvPr id="4" name="Slide Number Placeholder 3"/>
          <p:cNvSpPr>
            <a:spLocks noGrp="1"/>
          </p:cNvSpPr>
          <p:nvPr>
            <p:ph type="sldNum" sz="quarter" idx="5"/>
          </p:nvPr>
        </p:nvSpPr>
        <p:spPr/>
        <p:txBody>
          <a:bodyPr/>
          <a:lstStyle/>
          <a:p>
            <a:fld id="{971D1CE9-197E-44F9-A989-0E78896C85B8}" type="slidenum">
              <a:rPr lang="en-GB" smtClean="0"/>
              <a:t>20</a:t>
            </a:fld>
            <a:endParaRPr lang="en-GB"/>
          </a:p>
        </p:txBody>
      </p:sp>
    </p:spTree>
    <p:extLst>
      <p:ext uri="{BB962C8B-B14F-4D97-AF65-F5344CB8AC3E}">
        <p14:creationId xmlns:p14="http://schemas.microsoft.com/office/powerpoint/2010/main" val="106263851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749494B-9905-47F7-9AAA-AFE7F29C3AB6}" type="datetimeFigureOut">
              <a:rPr lang="en-GB" smtClean="0"/>
              <a:t>25/03/2021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48C252D-8C57-44CF-80E4-6D4613893045}" type="slidenum">
              <a:rPr lang="en-GB" smtClean="0"/>
              <a:t>‹#›</a:t>
            </a:fld>
            <a:endParaRPr lang="en-GB"/>
          </a:p>
        </p:txBody>
      </p:sp>
    </p:spTree>
    <p:extLst>
      <p:ext uri="{BB962C8B-B14F-4D97-AF65-F5344CB8AC3E}">
        <p14:creationId xmlns:p14="http://schemas.microsoft.com/office/powerpoint/2010/main" val="9086215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749494B-9905-47F7-9AAA-AFE7F29C3AB6}" type="datetimeFigureOut">
              <a:rPr lang="en-GB" smtClean="0"/>
              <a:t>25/03/2021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48C252D-8C57-44CF-80E4-6D4613893045}" type="slidenum">
              <a:rPr lang="en-GB" smtClean="0"/>
              <a:t>‹#›</a:t>
            </a:fld>
            <a:endParaRPr lang="en-GB"/>
          </a:p>
        </p:txBody>
      </p:sp>
    </p:spTree>
    <p:extLst>
      <p:ext uri="{BB962C8B-B14F-4D97-AF65-F5344CB8AC3E}">
        <p14:creationId xmlns:p14="http://schemas.microsoft.com/office/powerpoint/2010/main" val="223411394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749494B-9905-47F7-9AAA-AFE7F29C3AB6}" type="datetimeFigureOut">
              <a:rPr lang="en-GB" smtClean="0"/>
              <a:t>25/03/2021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48C252D-8C57-44CF-80E4-6D4613893045}" type="slidenum">
              <a:rPr lang="en-GB" smtClean="0"/>
              <a:t>‹#›</a:t>
            </a:fld>
            <a:endParaRPr lang="en-GB"/>
          </a:p>
        </p:txBody>
      </p:sp>
    </p:spTree>
    <p:extLst>
      <p:ext uri="{BB962C8B-B14F-4D97-AF65-F5344CB8AC3E}">
        <p14:creationId xmlns:p14="http://schemas.microsoft.com/office/powerpoint/2010/main" val="186724281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749494B-9905-47F7-9AAA-AFE7F29C3AB6}" type="datetimeFigureOut">
              <a:rPr lang="en-GB" smtClean="0"/>
              <a:t>25/03/2021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48C252D-8C57-44CF-80E4-6D4613893045}" type="slidenum">
              <a:rPr lang="en-GB" smtClean="0"/>
              <a:t>‹#›</a:t>
            </a:fld>
            <a:endParaRPr lang="en-GB"/>
          </a:p>
        </p:txBody>
      </p:sp>
    </p:spTree>
    <p:extLst>
      <p:ext uri="{BB962C8B-B14F-4D97-AF65-F5344CB8AC3E}">
        <p14:creationId xmlns:p14="http://schemas.microsoft.com/office/powerpoint/2010/main" val="12608955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749494B-9905-47F7-9AAA-AFE7F29C3AB6}" type="datetimeFigureOut">
              <a:rPr lang="en-GB" smtClean="0"/>
              <a:t>25/03/2021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48C252D-8C57-44CF-80E4-6D4613893045}" type="slidenum">
              <a:rPr lang="en-GB" smtClean="0"/>
              <a:t>‹#›</a:t>
            </a:fld>
            <a:endParaRPr lang="en-GB"/>
          </a:p>
        </p:txBody>
      </p:sp>
    </p:spTree>
    <p:extLst>
      <p:ext uri="{BB962C8B-B14F-4D97-AF65-F5344CB8AC3E}">
        <p14:creationId xmlns:p14="http://schemas.microsoft.com/office/powerpoint/2010/main" val="410275893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749494B-9905-47F7-9AAA-AFE7F29C3AB6}" type="datetimeFigureOut">
              <a:rPr lang="en-GB" smtClean="0"/>
              <a:t>25/03/2021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48C252D-8C57-44CF-80E4-6D4613893045}" type="slidenum">
              <a:rPr lang="en-GB" smtClean="0"/>
              <a:t>‹#›</a:t>
            </a:fld>
            <a:endParaRPr lang="en-GB"/>
          </a:p>
        </p:txBody>
      </p:sp>
    </p:spTree>
    <p:extLst>
      <p:ext uri="{BB962C8B-B14F-4D97-AF65-F5344CB8AC3E}">
        <p14:creationId xmlns:p14="http://schemas.microsoft.com/office/powerpoint/2010/main" val="236311981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749494B-9905-47F7-9AAA-AFE7F29C3AB6}" type="datetimeFigureOut">
              <a:rPr lang="en-GB" smtClean="0"/>
              <a:t>25/03/2021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48C252D-8C57-44CF-80E4-6D4613893045}" type="slidenum">
              <a:rPr lang="en-GB" smtClean="0"/>
              <a:t>‹#›</a:t>
            </a:fld>
            <a:endParaRPr lang="en-GB"/>
          </a:p>
        </p:txBody>
      </p:sp>
    </p:spTree>
    <p:extLst>
      <p:ext uri="{BB962C8B-B14F-4D97-AF65-F5344CB8AC3E}">
        <p14:creationId xmlns:p14="http://schemas.microsoft.com/office/powerpoint/2010/main" val="102863548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749494B-9905-47F7-9AAA-AFE7F29C3AB6}" type="datetimeFigureOut">
              <a:rPr lang="en-GB" smtClean="0"/>
              <a:t>25/03/2021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48C252D-8C57-44CF-80E4-6D4613893045}" type="slidenum">
              <a:rPr lang="en-GB" smtClean="0"/>
              <a:t>‹#›</a:t>
            </a:fld>
            <a:endParaRPr lang="en-GB"/>
          </a:p>
        </p:txBody>
      </p:sp>
    </p:spTree>
    <p:extLst>
      <p:ext uri="{BB962C8B-B14F-4D97-AF65-F5344CB8AC3E}">
        <p14:creationId xmlns:p14="http://schemas.microsoft.com/office/powerpoint/2010/main" val="238586123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48C252D-8C57-44CF-80E4-6D4613893045}" type="slidenum">
              <a:rPr lang="en-GB" smtClean="0"/>
              <a:t>‹#›</a:t>
            </a:fld>
            <a:endParaRPr lang="en-GB"/>
          </a:p>
        </p:txBody>
      </p:sp>
      <p:sp>
        <p:nvSpPr>
          <p:cNvPr id="5" name="Date Placeholder 4"/>
          <p:cNvSpPr>
            <a:spLocks noGrp="1"/>
          </p:cNvSpPr>
          <p:nvPr>
            <p:ph type="dt" sz="half" idx="10"/>
          </p:nvPr>
        </p:nvSpPr>
        <p:spPr/>
        <p:txBody>
          <a:bodyPr/>
          <a:lstStyle/>
          <a:p>
            <a:fld id="{5749494B-9905-47F7-9AAA-AFE7F29C3AB6}" type="datetimeFigureOut">
              <a:rPr lang="en-GB" smtClean="0"/>
              <a:t>25/03/2021</a:t>
            </a:fld>
            <a:endParaRPr lang="en-GB"/>
          </a:p>
        </p:txBody>
      </p:sp>
    </p:spTree>
    <p:extLst>
      <p:ext uri="{BB962C8B-B14F-4D97-AF65-F5344CB8AC3E}">
        <p14:creationId xmlns:p14="http://schemas.microsoft.com/office/powerpoint/2010/main" val="62556468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749494B-9905-47F7-9AAA-AFE7F29C3AB6}" type="datetimeFigureOut">
              <a:rPr lang="en-GB" smtClean="0"/>
              <a:t>25/03/2021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48C252D-8C57-44CF-80E4-6D4613893045}" type="slidenum">
              <a:rPr lang="en-GB" smtClean="0"/>
              <a:t>‹#›</a:t>
            </a:fld>
            <a:endParaRPr lang="en-GB"/>
          </a:p>
        </p:txBody>
      </p:sp>
    </p:spTree>
    <p:extLst>
      <p:ext uri="{BB962C8B-B14F-4D97-AF65-F5344CB8AC3E}">
        <p14:creationId xmlns:p14="http://schemas.microsoft.com/office/powerpoint/2010/main" val="48989320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749494B-9905-47F7-9AAA-AFE7F29C3AB6}" type="datetimeFigureOut">
              <a:rPr lang="en-GB" smtClean="0"/>
              <a:t>25/03/2021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48C252D-8C57-44CF-80E4-6D4613893045}"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96944486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749494B-9905-47F7-9AAA-AFE7F29C3AB6}" type="datetimeFigureOut">
              <a:rPr lang="en-GB" smtClean="0"/>
              <a:t>25/03/2021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48C252D-8C57-44CF-80E4-6D4613893045}" type="slidenum">
              <a:rPr lang="en-GB" smtClean="0"/>
              <a:t>‹#›</a:t>
            </a:fld>
            <a:endParaRPr lang="en-GB"/>
          </a:p>
        </p:txBody>
      </p:sp>
    </p:spTree>
    <p:extLst>
      <p:ext uri="{BB962C8B-B14F-4D97-AF65-F5344CB8AC3E}">
        <p14:creationId xmlns:p14="http://schemas.microsoft.com/office/powerpoint/2010/main" val="99484286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749494B-9905-47F7-9AAA-AFE7F29C3AB6}" type="datetimeFigureOut">
              <a:rPr lang="en-GB" smtClean="0"/>
              <a:t>25/03/2021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48C252D-8C57-44CF-80E4-6D4613893045}"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69734158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749494B-9905-47F7-9AAA-AFE7F29C3AB6}" type="datetimeFigureOut">
              <a:rPr lang="en-GB" smtClean="0"/>
              <a:t>25/03/2021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48C252D-8C57-44CF-80E4-6D4613893045}" type="slidenum">
              <a:rPr lang="en-GB" smtClean="0"/>
              <a:t>‹#›</a:t>
            </a:fld>
            <a:endParaRPr lang="en-GB"/>
          </a:p>
        </p:txBody>
      </p:sp>
    </p:spTree>
    <p:extLst>
      <p:ext uri="{BB962C8B-B14F-4D97-AF65-F5344CB8AC3E}">
        <p14:creationId xmlns:p14="http://schemas.microsoft.com/office/powerpoint/2010/main" val="181125156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749494B-9905-47F7-9AAA-AFE7F29C3AB6}" type="datetimeFigureOut">
              <a:rPr lang="en-GB" smtClean="0"/>
              <a:t>25/03/2021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48C252D-8C57-44CF-80E4-6D4613893045}" type="slidenum">
              <a:rPr lang="en-GB" smtClean="0"/>
              <a:t>‹#›</a:t>
            </a:fld>
            <a:endParaRPr lang="en-GB"/>
          </a:p>
        </p:txBody>
      </p:sp>
    </p:spTree>
    <p:extLst>
      <p:ext uri="{BB962C8B-B14F-4D97-AF65-F5344CB8AC3E}">
        <p14:creationId xmlns:p14="http://schemas.microsoft.com/office/powerpoint/2010/main" val="53780945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749494B-9905-47F7-9AAA-AFE7F29C3AB6}" type="datetimeFigureOut">
              <a:rPr lang="en-GB" smtClean="0"/>
              <a:t>25/03/2021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48C252D-8C57-44CF-80E4-6D4613893045}" type="slidenum">
              <a:rPr lang="en-GB" smtClean="0"/>
              <a:t>‹#›</a:t>
            </a:fld>
            <a:endParaRPr lang="en-GB"/>
          </a:p>
        </p:txBody>
      </p:sp>
    </p:spTree>
    <p:extLst>
      <p:ext uri="{BB962C8B-B14F-4D97-AF65-F5344CB8AC3E}">
        <p14:creationId xmlns:p14="http://schemas.microsoft.com/office/powerpoint/2010/main" val="11029580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5749494B-9905-47F7-9AAA-AFE7F29C3AB6}" type="datetimeFigureOut">
              <a:rPr lang="en-GB" smtClean="0"/>
              <a:t>25/03/2021</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48C252D-8C57-44CF-80E4-6D4613893045}" type="slidenum">
              <a:rPr lang="en-GB" smtClean="0"/>
              <a:t>‹#›</a:t>
            </a:fld>
            <a:endParaRPr lang="en-GB"/>
          </a:p>
        </p:txBody>
      </p:sp>
    </p:spTree>
    <p:extLst>
      <p:ext uri="{BB962C8B-B14F-4D97-AF65-F5344CB8AC3E}">
        <p14:creationId xmlns:p14="http://schemas.microsoft.com/office/powerpoint/2010/main" val="1950361955"/>
      </p:ext>
    </p:extLst>
  </p:cSld>
  <p:clrMap bg1="lt1" tx1="dk1" bg2="lt2" tx2="dk2" accent1="accent1" accent2="accent2" accent3="accent3" accent4="accent4" accent5="accent5" accent6="accent6" hlink="hlink" folHlink="folHlink"/>
  <p:sldLayoutIdLst>
    <p:sldLayoutId id="2147483846" r:id="rId1"/>
    <p:sldLayoutId id="2147483847" r:id="rId2"/>
    <p:sldLayoutId id="2147483848" r:id="rId3"/>
    <p:sldLayoutId id="2147483849" r:id="rId4"/>
    <p:sldLayoutId id="2147483850" r:id="rId5"/>
    <p:sldLayoutId id="2147483851" r:id="rId6"/>
    <p:sldLayoutId id="2147483852" r:id="rId7"/>
    <p:sldLayoutId id="2147483853" r:id="rId8"/>
    <p:sldLayoutId id="2147483854" r:id="rId9"/>
    <p:sldLayoutId id="2147483855" r:id="rId10"/>
    <p:sldLayoutId id="2147483856" r:id="rId11"/>
    <p:sldLayoutId id="2147483857" r:id="rId12"/>
    <p:sldLayoutId id="2147483858" r:id="rId13"/>
    <p:sldLayoutId id="2147483859" r:id="rId14"/>
    <p:sldLayoutId id="2147483860" r:id="rId15"/>
    <p:sldLayoutId id="2147483861"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2.png"/><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2.png"/><Relationship Id="rId4" Type="http://schemas.openxmlformats.org/officeDocument/2006/relationships/notesSlide" Target="../notesSlides/notesSlide1.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4" Type="http://schemas.openxmlformats.org/officeDocument/2006/relationships/image" Target="../media/image2.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4" Type="http://schemas.openxmlformats.org/officeDocument/2006/relationships/image" Target="../media/image2.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4" Type="http://schemas.openxmlformats.org/officeDocument/2006/relationships/image" Target="../media/image2.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4" Type="http://schemas.openxmlformats.org/officeDocument/2006/relationships/image" Target="../media/image2.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4" Type="http://schemas.openxmlformats.org/officeDocument/2006/relationships/image" Target="../media/image2.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9.m4a"/><Relationship Id="rId1" Type="http://schemas.microsoft.com/office/2007/relationships/media" Target="../media/media9.m4a"/><Relationship Id="rId4" Type="http://schemas.openxmlformats.org/officeDocument/2006/relationships/image" Target="../media/image2.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png"/><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5.jpeg"/><Relationship Id="rId5" Type="http://schemas.openxmlformats.org/officeDocument/2006/relationships/image" Target="../media/image4.jpeg"/><Relationship Id="rId4" Type="http://schemas.openxmlformats.org/officeDocument/2006/relationships/image" Target="../media/image3.jpe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1.m4a"/><Relationship Id="rId1" Type="http://schemas.microsoft.com/office/2007/relationships/media" Target="../media/media11.m4a"/><Relationship Id="rId4" Type="http://schemas.openxmlformats.org/officeDocument/2006/relationships/image" Target="../media/image2.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image" Target="../media/image2.png"/><Relationship Id="rId5" Type="http://schemas.openxmlformats.org/officeDocument/2006/relationships/image" Target="../media/image6.png"/><Relationship Id="rId4" Type="http://schemas.openxmlformats.org/officeDocument/2006/relationships/notesSlide" Target="../notesSlides/notesSlide2.xml"/></Relationships>
</file>

<file path=ppt/slides/_rels/slide13.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slideLayout" Target="../slideLayouts/slideLayout2.xml"/><Relationship Id="rId7" Type="http://schemas.openxmlformats.org/officeDocument/2006/relationships/diagramColors" Target="../diagrams/colors1.xml"/><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 Id="rId9" Type="http://schemas.openxmlformats.org/officeDocument/2006/relationships/image" Target="../media/image2.pn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5" Type="http://schemas.openxmlformats.org/officeDocument/2006/relationships/image" Target="../media/image2.png"/><Relationship Id="rId4" Type="http://schemas.openxmlformats.org/officeDocument/2006/relationships/notesSlide" Target="../notesSlides/notesSlide3.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5.m4a"/><Relationship Id="rId1" Type="http://schemas.microsoft.com/office/2007/relationships/media" Target="../media/media15.m4a"/><Relationship Id="rId4" Type="http://schemas.openxmlformats.org/officeDocument/2006/relationships/image" Target="../media/image2.png"/></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6.m4a"/><Relationship Id="rId1" Type="http://schemas.microsoft.com/office/2007/relationships/media" Target="../media/media16.m4a"/><Relationship Id="rId6" Type="http://schemas.openxmlformats.org/officeDocument/2006/relationships/image" Target="../media/image2.png"/><Relationship Id="rId5" Type="http://schemas.openxmlformats.org/officeDocument/2006/relationships/image" Target="../media/image7.png"/><Relationship Id="rId4" Type="http://schemas.openxmlformats.org/officeDocument/2006/relationships/notesSlide" Target="../notesSlides/notesSlide4.xml"/></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png"/><Relationship Id="rId2" Type="http://schemas.openxmlformats.org/officeDocument/2006/relationships/audio" Target="../media/media17.m4a"/><Relationship Id="rId1" Type="http://schemas.microsoft.com/office/2007/relationships/media" Target="../media/media17.m4a"/><Relationship Id="rId6" Type="http://schemas.openxmlformats.org/officeDocument/2006/relationships/image" Target="../media/image9.png"/><Relationship Id="rId5" Type="http://schemas.openxmlformats.org/officeDocument/2006/relationships/image" Target="../media/image8.png"/><Relationship Id="rId4" Type="http://schemas.openxmlformats.org/officeDocument/2006/relationships/notesSlide" Target="../notesSlides/notesSlide5.xml"/></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8.m4a"/><Relationship Id="rId1" Type="http://schemas.microsoft.com/office/2007/relationships/media" Target="../media/media18.m4a"/><Relationship Id="rId5" Type="http://schemas.openxmlformats.org/officeDocument/2006/relationships/image" Target="../media/image2.png"/><Relationship Id="rId4" Type="http://schemas.openxmlformats.org/officeDocument/2006/relationships/notesSlide" Target="../notesSlides/notesSlide6.xml"/></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9.m4a"/><Relationship Id="rId1" Type="http://schemas.microsoft.com/office/2007/relationships/media" Target="../media/media19.m4a"/><Relationship Id="rId5" Type="http://schemas.openxmlformats.org/officeDocument/2006/relationships/image" Target="../media/image2.png"/><Relationship Id="rId4" Type="http://schemas.openxmlformats.org/officeDocument/2006/relationships/notesSlide" Target="../notesSlides/notesSlide7.xml"/></Relationships>
</file>

<file path=ppt/slides/_rels/slide20.xml.rels><?xml version="1.0" encoding="UTF-8" standalone="yes"?>
<Relationships xmlns="http://schemas.openxmlformats.org/package/2006/relationships"><Relationship Id="rId8" Type="http://schemas.openxmlformats.org/officeDocument/2006/relationships/diagramQuickStyle" Target="../diagrams/quickStyle2.xml"/><Relationship Id="rId3" Type="http://schemas.openxmlformats.org/officeDocument/2006/relationships/slideLayout" Target="../slideLayouts/slideLayout2.xml"/><Relationship Id="rId7" Type="http://schemas.openxmlformats.org/officeDocument/2006/relationships/diagramLayout" Target="../diagrams/layout2.xml"/><Relationship Id="rId2" Type="http://schemas.openxmlformats.org/officeDocument/2006/relationships/audio" Target="../media/media20.m4a"/><Relationship Id="rId1" Type="http://schemas.microsoft.com/office/2007/relationships/media" Target="../media/media20.m4a"/><Relationship Id="rId6" Type="http://schemas.openxmlformats.org/officeDocument/2006/relationships/diagramData" Target="../diagrams/data2.xml"/><Relationship Id="rId11" Type="http://schemas.openxmlformats.org/officeDocument/2006/relationships/image" Target="../media/image2.png"/><Relationship Id="rId5" Type="http://schemas.openxmlformats.org/officeDocument/2006/relationships/image" Target="../media/image10.png"/><Relationship Id="rId10" Type="http://schemas.microsoft.com/office/2007/relationships/diagramDrawing" Target="../diagrams/drawing2.xml"/><Relationship Id="rId4" Type="http://schemas.openxmlformats.org/officeDocument/2006/relationships/notesSlide" Target="../notesSlides/notesSlide8.xml"/><Relationship Id="rId9" Type="http://schemas.openxmlformats.org/officeDocument/2006/relationships/diagramColors" Target="../diagrams/colors2.xml"/></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1.m4a"/><Relationship Id="rId1" Type="http://schemas.microsoft.com/office/2007/relationships/media" Target="../media/media21.m4a"/><Relationship Id="rId4" Type="http://schemas.openxmlformats.org/officeDocument/2006/relationships/image" Target="../media/image2.png"/></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2.m4a"/><Relationship Id="rId1" Type="http://schemas.microsoft.com/office/2007/relationships/media" Target="../media/media22.m4a"/><Relationship Id="rId4"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9FD061B2-1A8C-4F2B-B674-718264628856}"/>
              </a:ext>
            </a:extLst>
          </p:cNvPr>
          <p:cNvSpPr>
            <a:spLocks noGrp="1"/>
          </p:cNvSpPr>
          <p:nvPr>
            <p:ph type="ctrTitle"/>
          </p:nvPr>
        </p:nvSpPr>
        <p:spPr>
          <a:xfrm>
            <a:off x="6094855" y="1261331"/>
            <a:ext cx="3497565" cy="3002662"/>
          </a:xfrm>
        </p:spPr>
        <p:txBody>
          <a:bodyPr>
            <a:normAutofit/>
          </a:bodyPr>
          <a:lstStyle/>
          <a:p>
            <a:pPr algn="l"/>
            <a:r>
              <a:rPr lang="en-GB" sz="4400"/>
              <a:t>Defences</a:t>
            </a:r>
          </a:p>
        </p:txBody>
      </p:sp>
      <p:sp>
        <p:nvSpPr>
          <p:cNvPr id="3" name="Subtitle 2">
            <a:extLst>
              <a:ext uri="{FF2B5EF4-FFF2-40B4-BE49-F238E27FC236}">
                <a16:creationId xmlns:a16="http://schemas.microsoft.com/office/drawing/2014/main" xmlns="" id="{C7E37F82-2E66-424A-8B20-68965F085B18}"/>
              </a:ext>
            </a:extLst>
          </p:cNvPr>
          <p:cNvSpPr>
            <a:spLocks noGrp="1"/>
          </p:cNvSpPr>
          <p:nvPr>
            <p:ph type="subTitle" idx="1"/>
          </p:nvPr>
        </p:nvSpPr>
        <p:spPr>
          <a:xfrm>
            <a:off x="6094375" y="4263992"/>
            <a:ext cx="3179628" cy="1325857"/>
          </a:xfrm>
        </p:spPr>
        <p:txBody>
          <a:bodyPr>
            <a:normAutofit/>
          </a:bodyPr>
          <a:lstStyle/>
          <a:p>
            <a:pPr algn="l"/>
            <a:r>
              <a:rPr lang="en-GB"/>
              <a:t>Part 2</a:t>
            </a:r>
          </a:p>
        </p:txBody>
      </p:sp>
      <p:sp>
        <p:nvSpPr>
          <p:cNvPr id="71" name="Isosceles Triangle 70">
            <a:extLst>
              <a:ext uri="{FF2B5EF4-FFF2-40B4-BE49-F238E27FC236}">
                <a16:creationId xmlns:a16="http://schemas.microsoft.com/office/drawing/2014/main" xmlns="" id="{F6E918B1-FA59-42EF-8A8E-B0F3D1E5408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10800000">
            <a:off x="3174" y="1270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pic>
        <p:nvPicPr>
          <p:cNvPr id="1026" name="Picture 2" descr="What are defences to criminal harassment? | Wilson Criminal Defence">
            <a:extLst>
              <a:ext uri="{FF2B5EF4-FFF2-40B4-BE49-F238E27FC236}">
                <a16:creationId xmlns:a16="http://schemas.microsoft.com/office/drawing/2014/main" xmlns="" id="{78A54BAE-EA6D-41AE-AB82-78C0290EFC86}"/>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888603" y="1766940"/>
            <a:ext cx="4887354" cy="3324119"/>
          </a:xfrm>
          <a:prstGeom prst="rect">
            <a:avLst/>
          </a:prstGeom>
          <a:noFill/>
          <a:extLst>
            <a:ext uri="{909E8E84-426E-40DD-AFC4-6F175D3DCCD1}">
              <a14:hiddenFill xmlns:a14="http://schemas.microsoft.com/office/drawing/2010/main">
                <a:solidFill>
                  <a:srgbClr val="FFFFFF"/>
                </a:solidFill>
              </a14:hiddenFill>
            </a:ext>
          </a:extLst>
        </p:spPr>
      </p:pic>
      <p:pic>
        <p:nvPicPr>
          <p:cNvPr id="4" name="Recorded Sound">
            <a:hlinkClick r:id="" action="ppaction://media"/>
            <a:extLst>
              <a:ext uri="{FF2B5EF4-FFF2-40B4-BE49-F238E27FC236}">
                <a16:creationId xmlns:a16="http://schemas.microsoft.com/office/drawing/2014/main" xmlns="" id="{384AD7C6-3EED-4FA9-A022-8CB308DAE474}"/>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358408" y="6016935"/>
            <a:ext cx="487363" cy="487363"/>
          </a:xfrm>
          <a:prstGeom prst="rect">
            <a:avLst/>
          </a:prstGeom>
        </p:spPr>
      </p:pic>
    </p:spTree>
    <p:extLst>
      <p:ext uri="{BB962C8B-B14F-4D97-AF65-F5344CB8AC3E}">
        <p14:creationId xmlns:p14="http://schemas.microsoft.com/office/powerpoint/2010/main" val="30699163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7912"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xmlns="" id="{603AE127-802C-459A-A612-DB85B67F0DC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xmlns="" id="{853D3CCD-0B41-48C1-AE69-4CD7E3D4C3F6}"/>
              </a:ext>
            </a:extLst>
          </p:cNvPr>
          <p:cNvSpPr>
            <a:spLocks noGrp="1"/>
          </p:cNvSpPr>
          <p:nvPr>
            <p:ph type="title"/>
          </p:nvPr>
        </p:nvSpPr>
        <p:spPr>
          <a:xfrm>
            <a:off x="1043950" y="1179151"/>
            <a:ext cx="3300646" cy="4463889"/>
          </a:xfrm>
        </p:spPr>
        <p:txBody>
          <a:bodyPr anchor="ctr">
            <a:normAutofit/>
          </a:bodyPr>
          <a:lstStyle/>
          <a:p>
            <a:r>
              <a:rPr lang="en-GB" dirty="0"/>
              <a:t>Necessity:</a:t>
            </a:r>
          </a:p>
        </p:txBody>
      </p:sp>
      <p:sp>
        <p:nvSpPr>
          <p:cNvPr id="10" name="Isosceles Triangle 9">
            <a:extLst>
              <a:ext uri="{FF2B5EF4-FFF2-40B4-BE49-F238E27FC236}">
                <a16:creationId xmlns:a16="http://schemas.microsoft.com/office/drawing/2014/main" xmlns="" id="{9323D83D-50D6-4040-A58B-FCEA340F886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4013200"/>
            <a:ext cx="448733"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cxnSp>
        <p:nvCxnSpPr>
          <p:cNvPr id="12" name="Straight Connector 11">
            <a:extLst>
              <a:ext uri="{FF2B5EF4-FFF2-40B4-BE49-F238E27FC236}">
                <a16:creationId xmlns:a16="http://schemas.microsoft.com/office/drawing/2014/main" xmlns="" id="{1A1FE6BB-DFB2-4080-9B5E-076EF5DDE67B}"/>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4656670" y="1442595"/>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xmlns="" id="{3200817E-EA84-46B5-BB0F-96FD00306B60}"/>
              </a:ext>
            </a:extLst>
          </p:cNvPr>
          <p:cNvSpPr>
            <a:spLocks noGrp="1"/>
          </p:cNvSpPr>
          <p:nvPr>
            <p:ph idx="1"/>
          </p:nvPr>
        </p:nvSpPr>
        <p:spPr>
          <a:xfrm>
            <a:off x="4978918" y="1109145"/>
            <a:ext cx="6341016" cy="4603900"/>
          </a:xfrm>
        </p:spPr>
        <p:txBody>
          <a:bodyPr anchor="ctr">
            <a:normAutofit/>
          </a:bodyPr>
          <a:lstStyle/>
          <a:p>
            <a:r>
              <a:rPr lang="en-GB" sz="2000" dirty="0"/>
              <a:t>D is arguing that it was necessary for them to commit a crime.</a:t>
            </a:r>
          </a:p>
          <a:p>
            <a:r>
              <a:rPr lang="en-GB" sz="2000" dirty="0"/>
              <a:t>D did the ‘lesser of two evils’</a:t>
            </a:r>
          </a:p>
          <a:p>
            <a:pPr marL="0" indent="0">
              <a:buNone/>
            </a:pPr>
            <a:endParaRPr lang="en-GB" sz="2000" dirty="0"/>
          </a:p>
          <a:p>
            <a:r>
              <a:rPr lang="en-GB" sz="2000" i="1" dirty="0">
                <a:solidFill>
                  <a:srgbClr val="FF0000"/>
                </a:solidFill>
              </a:rPr>
              <a:t>Re F (Mental Patient: Sterilisation) [1990]</a:t>
            </a:r>
          </a:p>
          <a:p>
            <a:pPr marL="0" indent="0">
              <a:buNone/>
            </a:pPr>
            <a:r>
              <a:rPr lang="en-GB" sz="2000" dirty="0"/>
              <a:t>Lord Goff applied the doctrine of necessity to provide a legal justification for doctors operating on a patient who lacked mental capacity.</a:t>
            </a:r>
          </a:p>
          <a:p>
            <a:pPr marL="0" indent="0">
              <a:buNone/>
            </a:pPr>
            <a:r>
              <a:rPr lang="en-GB" sz="2000" dirty="0"/>
              <a:t>It was simply the right thing to do, to operate on the patient, rather than leave them without treatment.</a:t>
            </a:r>
          </a:p>
        </p:txBody>
      </p:sp>
      <p:sp>
        <p:nvSpPr>
          <p:cNvPr id="14" name="Isosceles Triangle 13">
            <a:extLst>
              <a:ext uri="{FF2B5EF4-FFF2-40B4-BE49-F238E27FC236}">
                <a16:creationId xmlns:a16="http://schemas.microsoft.com/office/drawing/2014/main" xmlns="" id="{F10FD715-4DCE-4779-B634-EC78315EA21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10800000" flipH="1">
            <a:off x="11364139" y="0"/>
            <a:ext cx="842596" cy="4616289"/>
          </a:xfrm>
          <a:prstGeom prst="triangle">
            <a:avLst>
              <a:gd name="adj" fmla="val 100000"/>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pic>
        <p:nvPicPr>
          <p:cNvPr id="4" name="Recorded Sound">
            <a:hlinkClick r:id="" action="ppaction://media"/>
            <a:extLst>
              <a:ext uri="{FF2B5EF4-FFF2-40B4-BE49-F238E27FC236}">
                <a16:creationId xmlns:a16="http://schemas.microsoft.com/office/drawing/2014/main" xmlns="" id="{D54E8FC5-7384-454F-8EF1-DF4C40C26D81}"/>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56587" y="6139599"/>
            <a:ext cx="487363" cy="487363"/>
          </a:xfrm>
          <a:prstGeom prst="rect">
            <a:avLst/>
          </a:prstGeom>
        </p:spPr>
      </p:pic>
    </p:spTree>
    <p:extLst>
      <p:ext uri="{BB962C8B-B14F-4D97-AF65-F5344CB8AC3E}">
        <p14:creationId xmlns:p14="http://schemas.microsoft.com/office/powerpoint/2010/main" val="30070621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8056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xmlns="" id="{603AE127-802C-459A-A612-DB85B67F0DC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xmlns="" id="{2B6D45EC-68C2-4535-9F01-1BE09731BAA0}"/>
              </a:ext>
            </a:extLst>
          </p:cNvPr>
          <p:cNvSpPr>
            <a:spLocks noGrp="1"/>
          </p:cNvSpPr>
          <p:nvPr>
            <p:ph type="title"/>
          </p:nvPr>
        </p:nvSpPr>
        <p:spPr>
          <a:xfrm>
            <a:off x="1043950" y="1179151"/>
            <a:ext cx="3300646" cy="4463889"/>
          </a:xfrm>
        </p:spPr>
        <p:txBody>
          <a:bodyPr anchor="ctr">
            <a:normAutofit/>
          </a:bodyPr>
          <a:lstStyle/>
          <a:p>
            <a:r>
              <a:rPr lang="en-GB" dirty="0"/>
              <a:t>Necessity:</a:t>
            </a:r>
          </a:p>
        </p:txBody>
      </p:sp>
      <p:sp>
        <p:nvSpPr>
          <p:cNvPr id="10" name="Isosceles Triangle 9">
            <a:extLst>
              <a:ext uri="{FF2B5EF4-FFF2-40B4-BE49-F238E27FC236}">
                <a16:creationId xmlns:a16="http://schemas.microsoft.com/office/drawing/2014/main" xmlns="" id="{9323D83D-50D6-4040-A58B-FCEA340F886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4013200"/>
            <a:ext cx="448733"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cxnSp>
        <p:nvCxnSpPr>
          <p:cNvPr id="12" name="Straight Connector 11">
            <a:extLst>
              <a:ext uri="{FF2B5EF4-FFF2-40B4-BE49-F238E27FC236}">
                <a16:creationId xmlns:a16="http://schemas.microsoft.com/office/drawing/2014/main" xmlns="" id="{1A1FE6BB-DFB2-4080-9B5E-076EF5DDE67B}"/>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4656670" y="1442595"/>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xmlns="" id="{CF1C4355-B40D-415F-ADEC-18B6CC4FA625}"/>
              </a:ext>
            </a:extLst>
          </p:cNvPr>
          <p:cNvSpPr>
            <a:spLocks noGrp="1"/>
          </p:cNvSpPr>
          <p:nvPr>
            <p:ph idx="1"/>
          </p:nvPr>
        </p:nvSpPr>
        <p:spPr>
          <a:xfrm>
            <a:off x="4978918" y="1109145"/>
            <a:ext cx="6341016" cy="4603900"/>
          </a:xfrm>
        </p:spPr>
        <p:txBody>
          <a:bodyPr anchor="ctr">
            <a:noAutofit/>
          </a:bodyPr>
          <a:lstStyle/>
          <a:p>
            <a:pPr marL="0" indent="0">
              <a:buNone/>
            </a:pPr>
            <a:r>
              <a:rPr lang="en-GB" sz="2000" i="1" dirty="0">
                <a:solidFill>
                  <a:srgbClr val="FF0000"/>
                </a:solidFill>
              </a:rPr>
              <a:t>Dudley and Stephens (1884-85)</a:t>
            </a:r>
          </a:p>
          <a:p>
            <a:r>
              <a:rPr lang="en-GB" sz="2000" dirty="0"/>
              <a:t>The Ds were sailors, and were cast away in a storm on the high seas.</a:t>
            </a:r>
          </a:p>
          <a:p>
            <a:r>
              <a:rPr lang="en-GB" sz="2000" dirty="0"/>
              <a:t>After 20 days at sea, 7 days without food and 5 days without water, the Ds killed the cabin boy and ate his flesh for 4 days.</a:t>
            </a:r>
          </a:p>
          <a:p>
            <a:r>
              <a:rPr lang="en-GB" sz="2000" dirty="0"/>
              <a:t>The jury found that at the time of the killing there was no sail in sight nor any reasonable prospect of relief and that under these circumstances they could of died of starvation.</a:t>
            </a:r>
          </a:p>
          <a:p>
            <a:r>
              <a:rPr lang="en-GB" sz="2000" dirty="0"/>
              <a:t>However, Lord Coleridge held that upon these facts there was no proof of any such necessity and that they were guilty of murder.</a:t>
            </a:r>
          </a:p>
        </p:txBody>
      </p:sp>
      <p:sp>
        <p:nvSpPr>
          <p:cNvPr id="14" name="Isosceles Triangle 13">
            <a:extLst>
              <a:ext uri="{FF2B5EF4-FFF2-40B4-BE49-F238E27FC236}">
                <a16:creationId xmlns:a16="http://schemas.microsoft.com/office/drawing/2014/main" xmlns="" id="{F10FD715-4DCE-4779-B634-EC78315EA21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10800000" flipH="1">
            <a:off x="11364139" y="0"/>
            <a:ext cx="842596" cy="4616289"/>
          </a:xfrm>
          <a:prstGeom prst="triangle">
            <a:avLst>
              <a:gd name="adj" fmla="val 100000"/>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pic>
        <p:nvPicPr>
          <p:cNvPr id="4" name="Recorded Sound">
            <a:hlinkClick r:id="" action="ppaction://media"/>
            <a:extLst>
              <a:ext uri="{FF2B5EF4-FFF2-40B4-BE49-F238E27FC236}">
                <a16:creationId xmlns:a16="http://schemas.microsoft.com/office/drawing/2014/main" xmlns="" id="{5C47EEDE-421E-4B77-BAC0-E6E444734E73}"/>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56587" y="6117296"/>
            <a:ext cx="487363" cy="487363"/>
          </a:xfrm>
          <a:prstGeom prst="rect">
            <a:avLst/>
          </a:prstGeom>
        </p:spPr>
      </p:pic>
    </p:spTree>
    <p:extLst>
      <p:ext uri="{BB962C8B-B14F-4D97-AF65-F5344CB8AC3E}">
        <p14:creationId xmlns:p14="http://schemas.microsoft.com/office/powerpoint/2010/main" val="41517900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5219"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xmlns="" id="{603AE127-802C-459A-A612-DB85B67F0DC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xmlns="" id="{FD3E25BB-1BF4-43F0-8B26-37881AAE626B}"/>
              </a:ext>
            </a:extLst>
          </p:cNvPr>
          <p:cNvSpPr>
            <a:spLocks noGrp="1"/>
          </p:cNvSpPr>
          <p:nvPr>
            <p:ph type="title"/>
          </p:nvPr>
        </p:nvSpPr>
        <p:spPr>
          <a:xfrm>
            <a:off x="1043950" y="1179151"/>
            <a:ext cx="3300646" cy="4463889"/>
          </a:xfrm>
        </p:spPr>
        <p:txBody>
          <a:bodyPr anchor="ctr">
            <a:normAutofit/>
          </a:bodyPr>
          <a:lstStyle/>
          <a:p>
            <a:r>
              <a:rPr lang="en-GB" dirty="0"/>
              <a:t>Necessity:</a:t>
            </a:r>
          </a:p>
        </p:txBody>
      </p:sp>
      <p:sp>
        <p:nvSpPr>
          <p:cNvPr id="10" name="Isosceles Triangle 9">
            <a:extLst>
              <a:ext uri="{FF2B5EF4-FFF2-40B4-BE49-F238E27FC236}">
                <a16:creationId xmlns:a16="http://schemas.microsoft.com/office/drawing/2014/main" xmlns="" id="{9323D83D-50D6-4040-A58B-FCEA340F886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4013200"/>
            <a:ext cx="448733"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cxnSp>
        <p:nvCxnSpPr>
          <p:cNvPr id="12" name="Straight Connector 11">
            <a:extLst>
              <a:ext uri="{FF2B5EF4-FFF2-40B4-BE49-F238E27FC236}">
                <a16:creationId xmlns:a16="http://schemas.microsoft.com/office/drawing/2014/main" xmlns="" id="{1A1FE6BB-DFB2-4080-9B5E-076EF5DDE67B}"/>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4656670" y="1442595"/>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xmlns="" id="{A1B4F83F-9583-4B98-BB70-46EEF4E899A7}"/>
              </a:ext>
            </a:extLst>
          </p:cNvPr>
          <p:cNvSpPr>
            <a:spLocks noGrp="1"/>
          </p:cNvSpPr>
          <p:nvPr>
            <p:ph idx="1"/>
          </p:nvPr>
        </p:nvSpPr>
        <p:spPr>
          <a:xfrm>
            <a:off x="4812636" y="1109145"/>
            <a:ext cx="6666563" cy="4603900"/>
          </a:xfrm>
        </p:spPr>
        <p:txBody>
          <a:bodyPr anchor="ctr">
            <a:normAutofit/>
          </a:bodyPr>
          <a:lstStyle/>
          <a:p>
            <a:pPr marL="0" indent="0">
              <a:buNone/>
            </a:pPr>
            <a:r>
              <a:rPr lang="en-GB" sz="2000" i="1" dirty="0">
                <a:solidFill>
                  <a:srgbClr val="FF0000"/>
                </a:solidFill>
              </a:rPr>
              <a:t>Re A (Children) (Conjoined Twins: Surgical Separation) [2001]</a:t>
            </a:r>
          </a:p>
          <a:p>
            <a:r>
              <a:rPr lang="en-GB" sz="2000" dirty="0"/>
              <a:t>The parents of 6-week-old conjoined twins appealed against a ruling granting medical staff authority to proceed with surgical separation due to one child’s blood supply coming from the other.</a:t>
            </a:r>
          </a:p>
          <a:p>
            <a:r>
              <a:rPr lang="en-GB" sz="2000" dirty="0"/>
              <a:t>The doctors’ acts of separation would not amount to murder because the act was required to avoid inevitable and irreparable evil.</a:t>
            </a:r>
          </a:p>
          <a:p>
            <a:endParaRPr lang="en-GB" dirty="0"/>
          </a:p>
        </p:txBody>
      </p:sp>
      <p:sp>
        <p:nvSpPr>
          <p:cNvPr id="14" name="Isosceles Triangle 13">
            <a:extLst>
              <a:ext uri="{FF2B5EF4-FFF2-40B4-BE49-F238E27FC236}">
                <a16:creationId xmlns:a16="http://schemas.microsoft.com/office/drawing/2014/main" xmlns="" id="{F10FD715-4DCE-4779-B634-EC78315EA21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10800000" flipH="1">
            <a:off x="11364139" y="0"/>
            <a:ext cx="842596" cy="4616289"/>
          </a:xfrm>
          <a:prstGeom prst="triangle">
            <a:avLst>
              <a:gd name="adj" fmla="val 100000"/>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pic>
        <p:nvPicPr>
          <p:cNvPr id="4" name="Recorded Sound">
            <a:hlinkClick r:id="" action="ppaction://media"/>
            <a:extLst>
              <a:ext uri="{FF2B5EF4-FFF2-40B4-BE49-F238E27FC236}">
                <a16:creationId xmlns:a16="http://schemas.microsoft.com/office/drawing/2014/main" xmlns="" id="{E4A78AC6-D33C-4F56-BB60-3A37C3413F69}"/>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56587" y="6079321"/>
            <a:ext cx="487363" cy="487363"/>
          </a:xfrm>
          <a:prstGeom prst="rect">
            <a:avLst/>
          </a:prstGeom>
        </p:spPr>
      </p:pic>
    </p:spTree>
    <p:extLst>
      <p:ext uri="{BB962C8B-B14F-4D97-AF65-F5344CB8AC3E}">
        <p14:creationId xmlns:p14="http://schemas.microsoft.com/office/powerpoint/2010/main" val="4360332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165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36F222BC-9693-4A4E-9025-472242F33921}"/>
              </a:ext>
            </a:extLst>
          </p:cNvPr>
          <p:cNvSpPr>
            <a:spLocks noGrp="1"/>
          </p:cNvSpPr>
          <p:nvPr>
            <p:ph type="title"/>
          </p:nvPr>
        </p:nvSpPr>
        <p:spPr/>
        <p:txBody>
          <a:bodyPr/>
          <a:lstStyle/>
          <a:p>
            <a:r>
              <a:rPr lang="en-GB" dirty="0"/>
              <a:t>Duress:</a:t>
            </a:r>
          </a:p>
        </p:txBody>
      </p:sp>
      <p:sp>
        <p:nvSpPr>
          <p:cNvPr id="3" name="Content Placeholder 2">
            <a:extLst>
              <a:ext uri="{FF2B5EF4-FFF2-40B4-BE49-F238E27FC236}">
                <a16:creationId xmlns:a16="http://schemas.microsoft.com/office/drawing/2014/main" xmlns="" id="{A9C8EF82-38E4-482D-8D0B-04EF7D30690C}"/>
              </a:ext>
            </a:extLst>
          </p:cNvPr>
          <p:cNvSpPr>
            <a:spLocks noGrp="1"/>
          </p:cNvSpPr>
          <p:nvPr>
            <p:ph idx="1"/>
          </p:nvPr>
        </p:nvSpPr>
        <p:spPr>
          <a:xfrm>
            <a:off x="677334" y="1669003"/>
            <a:ext cx="8596668" cy="4372360"/>
          </a:xfrm>
        </p:spPr>
        <p:txBody>
          <a:bodyPr>
            <a:normAutofit/>
          </a:bodyPr>
          <a:lstStyle/>
          <a:p>
            <a:pPr marL="0" indent="0">
              <a:buNone/>
            </a:pPr>
            <a:r>
              <a:rPr lang="en-GB" dirty="0"/>
              <a:t>There are two types of duress:</a:t>
            </a:r>
          </a:p>
          <a:p>
            <a:r>
              <a:rPr lang="en-GB" dirty="0"/>
              <a:t>Duress by threats</a:t>
            </a:r>
          </a:p>
          <a:p>
            <a:r>
              <a:rPr lang="en-GB" dirty="0"/>
              <a:t>Duress of circumstances</a:t>
            </a:r>
          </a:p>
          <a:p>
            <a:pPr marL="0" indent="0">
              <a:buNone/>
            </a:pPr>
            <a:endParaRPr lang="en-GB" i="1" dirty="0"/>
          </a:p>
          <a:p>
            <a:pPr marL="0" indent="0">
              <a:buNone/>
            </a:pPr>
            <a:r>
              <a:rPr lang="en-GB" i="1" dirty="0">
                <a:solidFill>
                  <a:srgbClr val="FF0000"/>
                </a:solidFill>
              </a:rPr>
              <a:t>Hasan [2005]</a:t>
            </a:r>
          </a:p>
          <a:p>
            <a:r>
              <a:rPr lang="en-GB" dirty="0"/>
              <a:t>D pleaded duress to burglary.</a:t>
            </a:r>
          </a:p>
          <a:p>
            <a:r>
              <a:rPr lang="en-GB" dirty="0"/>
              <a:t>He claimed a drug dealer had threatened that him and his family would be harmed if he did not carry out the burglary.</a:t>
            </a:r>
          </a:p>
          <a:p>
            <a:r>
              <a:rPr lang="en-GB" dirty="0"/>
              <a:t>The dealer was the boyfriend of his employer who ran an escort agency.</a:t>
            </a:r>
          </a:p>
          <a:p>
            <a:r>
              <a:rPr lang="en-GB" dirty="0"/>
              <a:t>The House of Lords held that a person cannot rely on duress if he voluntarily becomes or remains associated with others engaged in criminal activity.</a:t>
            </a:r>
          </a:p>
        </p:txBody>
      </p:sp>
      <p:pic>
        <p:nvPicPr>
          <p:cNvPr id="4" name="Recorded Sound">
            <a:hlinkClick r:id="" action="ppaction://media"/>
            <a:extLst>
              <a:ext uri="{FF2B5EF4-FFF2-40B4-BE49-F238E27FC236}">
                <a16:creationId xmlns:a16="http://schemas.microsoft.com/office/drawing/2014/main" xmlns="" id="{B7A7A724-92A0-4F70-A3F4-58FFEA368CA7}"/>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76998" y="6041363"/>
            <a:ext cx="487363" cy="487363"/>
          </a:xfrm>
          <a:prstGeom prst="rect">
            <a:avLst/>
          </a:prstGeom>
        </p:spPr>
      </p:pic>
    </p:spTree>
    <p:extLst>
      <p:ext uri="{BB962C8B-B14F-4D97-AF65-F5344CB8AC3E}">
        <p14:creationId xmlns:p14="http://schemas.microsoft.com/office/powerpoint/2010/main" val="18550819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5892"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D3F3FEDA-8A29-4179-A0E0-118475F70B46}"/>
              </a:ext>
            </a:extLst>
          </p:cNvPr>
          <p:cNvSpPr>
            <a:spLocks noGrp="1"/>
          </p:cNvSpPr>
          <p:nvPr>
            <p:ph type="title"/>
          </p:nvPr>
        </p:nvSpPr>
        <p:spPr/>
        <p:txBody>
          <a:bodyPr/>
          <a:lstStyle/>
          <a:p>
            <a:r>
              <a:rPr lang="en-GB" dirty="0"/>
              <a:t>The two types of Duress:</a:t>
            </a:r>
          </a:p>
        </p:txBody>
      </p:sp>
      <p:sp>
        <p:nvSpPr>
          <p:cNvPr id="3" name="Content Placeholder 2">
            <a:extLst>
              <a:ext uri="{FF2B5EF4-FFF2-40B4-BE49-F238E27FC236}">
                <a16:creationId xmlns:a16="http://schemas.microsoft.com/office/drawing/2014/main" xmlns="" id="{E9CA8B35-15E9-42C9-A6B0-B7E99AE0B287}"/>
              </a:ext>
            </a:extLst>
          </p:cNvPr>
          <p:cNvSpPr>
            <a:spLocks noGrp="1"/>
          </p:cNvSpPr>
          <p:nvPr>
            <p:ph idx="1"/>
          </p:nvPr>
        </p:nvSpPr>
        <p:spPr>
          <a:xfrm>
            <a:off x="677334" y="1588169"/>
            <a:ext cx="8755424" cy="4453194"/>
          </a:xfrm>
        </p:spPr>
        <p:txBody>
          <a:bodyPr>
            <a:normAutofit/>
          </a:bodyPr>
          <a:lstStyle/>
          <a:p>
            <a:pPr marL="0" indent="0">
              <a:buNone/>
            </a:pPr>
            <a:r>
              <a:rPr lang="en-GB" dirty="0"/>
              <a:t>Duress by threat:</a:t>
            </a:r>
          </a:p>
          <a:p>
            <a:r>
              <a:rPr lang="en-GB" dirty="0"/>
              <a:t>Example: X says to D “I will kill you unless you burgle that house”.</a:t>
            </a:r>
          </a:p>
          <a:p>
            <a:pPr marL="0" indent="0">
              <a:buNone/>
            </a:pPr>
            <a:endParaRPr lang="en-GB" dirty="0"/>
          </a:p>
          <a:p>
            <a:pPr marL="0" indent="0">
              <a:buNone/>
            </a:pPr>
            <a:endParaRPr lang="en-GB" dirty="0"/>
          </a:p>
          <a:p>
            <a:pPr marL="0" indent="0">
              <a:buNone/>
            </a:pPr>
            <a:r>
              <a:rPr lang="en-GB" dirty="0"/>
              <a:t>Duress of circumstances:</a:t>
            </a:r>
          </a:p>
          <a:p>
            <a:r>
              <a:rPr lang="en-GB" dirty="0"/>
              <a:t>D may feel that circumstances compel him to act, but there is no actual threat.</a:t>
            </a:r>
          </a:p>
          <a:p>
            <a:r>
              <a:rPr lang="en-GB" dirty="0"/>
              <a:t>Example: D is driving his car through an area which he knows has a high crime rate. He is stationary at traffic lights and 3 men approach the car and beckon him. Thinking he is about to be car-jacked or attacked, he drove through the red lights.</a:t>
            </a:r>
          </a:p>
          <a:p>
            <a:r>
              <a:rPr lang="en-GB" i="1" dirty="0">
                <a:solidFill>
                  <a:srgbClr val="FF0000"/>
                </a:solidFill>
              </a:rPr>
              <a:t>Pipe v DPP [2012]</a:t>
            </a:r>
          </a:p>
        </p:txBody>
      </p:sp>
      <p:pic>
        <p:nvPicPr>
          <p:cNvPr id="4" name="Recorded Sound">
            <a:hlinkClick r:id="" action="ppaction://media"/>
            <a:extLst>
              <a:ext uri="{FF2B5EF4-FFF2-40B4-BE49-F238E27FC236}">
                <a16:creationId xmlns:a16="http://schemas.microsoft.com/office/drawing/2014/main" xmlns="" id="{051ED992-3144-4DF7-82FA-590925E08A4D}"/>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32393" y="6041363"/>
            <a:ext cx="487363" cy="487363"/>
          </a:xfrm>
          <a:prstGeom prst="rect">
            <a:avLst/>
          </a:prstGeom>
        </p:spPr>
      </p:pic>
    </p:spTree>
    <p:extLst>
      <p:ext uri="{BB962C8B-B14F-4D97-AF65-F5344CB8AC3E}">
        <p14:creationId xmlns:p14="http://schemas.microsoft.com/office/powerpoint/2010/main" val="11901131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7022"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A9E19716-7277-4909-91BF-834505ADC5E9}"/>
              </a:ext>
            </a:extLst>
          </p:cNvPr>
          <p:cNvSpPr>
            <a:spLocks noGrp="1"/>
          </p:cNvSpPr>
          <p:nvPr>
            <p:ph type="title"/>
          </p:nvPr>
        </p:nvSpPr>
        <p:spPr/>
        <p:txBody>
          <a:bodyPr/>
          <a:lstStyle/>
          <a:p>
            <a:r>
              <a:rPr lang="en-GB" dirty="0"/>
              <a:t>Elements of Duress:</a:t>
            </a:r>
          </a:p>
        </p:txBody>
      </p:sp>
      <p:sp>
        <p:nvSpPr>
          <p:cNvPr id="3" name="Content Placeholder 2">
            <a:extLst>
              <a:ext uri="{FF2B5EF4-FFF2-40B4-BE49-F238E27FC236}">
                <a16:creationId xmlns:a16="http://schemas.microsoft.com/office/drawing/2014/main" xmlns="" id="{B1F87619-8304-4CAF-B3C9-2ABD886C1E45}"/>
              </a:ext>
            </a:extLst>
          </p:cNvPr>
          <p:cNvSpPr>
            <a:spLocks noGrp="1"/>
          </p:cNvSpPr>
          <p:nvPr>
            <p:ph idx="1"/>
          </p:nvPr>
        </p:nvSpPr>
        <p:spPr/>
        <p:txBody>
          <a:bodyPr/>
          <a:lstStyle/>
          <a:p>
            <a:r>
              <a:rPr lang="en-GB" dirty="0"/>
              <a:t>Was D, or might he have been, induced to act as he did because, as a result of what he reasonably believed, D had good cause to fear that if he did not so act the threatener would kill him or cause him serious physical injury, or in the circumstances, he might die or suffer serious injury?</a:t>
            </a:r>
          </a:p>
          <a:p>
            <a:pPr marL="0" indent="0">
              <a:buNone/>
            </a:pPr>
            <a:endParaRPr lang="en-GB" dirty="0"/>
          </a:p>
          <a:p>
            <a:pPr marL="0" indent="0">
              <a:buNone/>
            </a:pPr>
            <a:r>
              <a:rPr lang="en-GB" dirty="0"/>
              <a:t>If the answer is yes:</a:t>
            </a:r>
          </a:p>
          <a:p>
            <a:r>
              <a:rPr lang="en-GB" dirty="0"/>
              <a:t>Would a sober person of reasonable firmness, sharing D’s characteristics, have done the same?</a:t>
            </a:r>
          </a:p>
          <a:p>
            <a:pPr marL="0" indent="0">
              <a:buNone/>
            </a:pPr>
            <a:endParaRPr lang="en-GB" dirty="0"/>
          </a:p>
          <a:p>
            <a:pPr marL="0" indent="0">
              <a:buNone/>
            </a:pPr>
            <a:r>
              <a:rPr lang="en-GB" dirty="0"/>
              <a:t>If yes, the defence may succeed.</a:t>
            </a:r>
          </a:p>
        </p:txBody>
      </p:sp>
      <p:pic>
        <p:nvPicPr>
          <p:cNvPr id="4" name="Recorded Sound">
            <a:hlinkClick r:id="" action="ppaction://media"/>
            <a:extLst>
              <a:ext uri="{FF2B5EF4-FFF2-40B4-BE49-F238E27FC236}">
                <a16:creationId xmlns:a16="http://schemas.microsoft.com/office/drawing/2014/main" xmlns="" id="{4BB86501-E869-455E-A704-23E20EAB8176}"/>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677334" y="6004718"/>
            <a:ext cx="487363" cy="487363"/>
          </a:xfrm>
          <a:prstGeom prst="rect">
            <a:avLst/>
          </a:prstGeom>
        </p:spPr>
      </p:pic>
    </p:spTree>
    <p:extLst>
      <p:ext uri="{BB962C8B-B14F-4D97-AF65-F5344CB8AC3E}">
        <p14:creationId xmlns:p14="http://schemas.microsoft.com/office/powerpoint/2010/main" val="42840254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638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xmlns="" id="{F57981F8-63D9-49B7-BF1E-CF0CAECD6E34}"/>
              </a:ext>
            </a:extLst>
          </p:cNvPr>
          <p:cNvSpPr>
            <a:spLocks noGrp="1"/>
          </p:cNvSpPr>
          <p:nvPr>
            <p:ph idx="1"/>
          </p:nvPr>
        </p:nvSpPr>
        <p:spPr>
          <a:xfrm>
            <a:off x="650701" y="1533617"/>
            <a:ext cx="8596668" cy="3790766"/>
          </a:xfrm>
        </p:spPr>
        <p:txBody>
          <a:bodyPr/>
          <a:lstStyle/>
          <a:p>
            <a:pPr marL="0" indent="0">
              <a:buNone/>
            </a:pPr>
            <a:r>
              <a:rPr lang="en-GB" dirty="0"/>
              <a:t>When deciding the second factor (whether D acted as a reasonable person would have done) the jury should consider the following:</a:t>
            </a:r>
          </a:p>
          <a:p>
            <a:pPr marL="0" indent="0">
              <a:buNone/>
            </a:pPr>
            <a:endParaRPr lang="en-GB" dirty="0"/>
          </a:p>
          <a:p>
            <a:r>
              <a:rPr lang="en-GB" dirty="0"/>
              <a:t>Was the threat immediate?</a:t>
            </a:r>
          </a:p>
          <a:p>
            <a:pPr marL="0" indent="0">
              <a:buNone/>
            </a:pPr>
            <a:r>
              <a:rPr lang="en-GB" dirty="0"/>
              <a:t>If not, D might have had the chance to escape from the threat or contact the police and so it would not be reasonable to commit the crime.</a:t>
            </a:r>
          </a:p>
          <a:p>
            <a:pPr marL="0" indent="0">
              <a:buNone/>
            </a:pPr>
            <a:endParaRPr lang="en-GB" dirty="0"/>
          </a:p>
          <a:p>
            <a:r>
              <a:rPr lang="en-GB" dirty="0"/>
              <a:t>Was it D’s fault that he was feeling threatened?</a:t>
            </a:r>
          </a:p>
          <a:p>
            <a:pPr marL="0" indent="0">
              <a:buNone/>
            </a:pPr>
            <a:r>
              <a:rPr lang="en-GB" dirty="0"/>
              <a:t>If D has put himself in the position where he would likely to be threatened, it might not be reasonable to commit the crime.</a:t>
            </a:r>
          </a:p>
        </p:txBody>
      </p:sp>
      <p:pic>
        <p:nvPicPr>
          <p:cNvPr id="2" name="Recorded Sound">
            <a:hlinkClick r:id="" action="ppaction://media"/>
            <a:extLst>
              <a:ext uri="{FF2B5EF4-FFF2-40B4-BE49-F238E27FC236}">
                <a16:creationId xmlns:a16="http://schemas.microsoft.com/office/drawing/2014/main" xmlns="" id="{F6F0BEB3-9948-46CB-BCF0-19D635ED9E31}"/>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650701" y="6072690"/>
            <a:ext cx="487363" cy="487363"/>
          </a:xfrm>
          <a:prstGeom prst="rect">
            <a:avLst/>
          </a:prstGeom>
        </p:spPr>
      </p:pic>
    </p:spTree>
    <p:extLst>
      <p:ext uri="{BB962C8B-B14F-4D97-AF65-F5344CB8AC3E}">
        <p14:creationId xmlns:p14="http://schemas.microsoft.com/office/powerpoint/2010/main" val="36061700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0459"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FBDC234-EC2F-4CA2-95B5-7A6C98CF3EEF}"/>
              </a:ext>
            </a:extLst>
          </p:cNvPr>
          <p:cNvSpPr>
            <a:spLocks noGrp="1"/>
          </p:cNvSpPr>
          <p:nvPr>
            <p:ph type="title"/>
          </p:nvPr>
        </p:nvSpPr>
        <p:spPr/>
        <p:txBody>
          <a:bodyPr/>
          <a:lstStyle/>
          <a:p>
            <a:r>
              <a:rPr lang="en-GB" dirty="0"/>
              <a:t>The ‘subjective’ test:</a:t>
            </a:r>
          </a:p>
        </p:txBody>
      </p:sp>
      <p:sp>
        <p:nvSpPr>
          <p:cNvPr id="3" name="Content Placeholder 2">
            <a:extLst>
              <a:ext uri="{FF2B5EF4-FFF2-40B4-BE49-F238E27FC236}">
                <a16:creationId xmlns:a16="http://schemas.microsoft.com/office/drawing/2014/main" xmlns="" id="{6380CE67-5984-4471-A340-3280137D1DA5}"/>
              </a:ext>
            </a:extLst>
          </p:cNvPr>
          <p:cNvSpPr>
            <a:spLocks noGrp="1"/>
          </p:cNvSpPr>
          <p:nvPr>
            <p:ph sz="half" idx="1"/>
          </p:nvPr>
        </p:nvSpPr>
        <p:spPr>
          <a:xfrm>
            <a:off x="677334" y="1930400"/>
            <a:ext cx="4184035" cy="4110961"/>
          </a:xfrm>
        </p:spPr>
        <p:txBody>
          <a:bodyPr>
            <a:normAutofit/>
          </a:bodyPr>
          <a:lstStyle/>
          <a:p>
            <a:r>
              <a:rPr lang="en-GB" dirty="0"/>
              <a:t>D was compelled to act.</a:t>
            </a:r>
          </a:p>
          <a:p>
            <a:pPr marL="0" indent="0">
              <a:buNone/>
            </a:pPr>
            <a:r>
              <a:rPr lang="en-GB" i="1" dirty="0">
                <a:solidFill>
                  <a:srgbClr val="FF0000"/>
                </a:solidFill>
              </a:rPr>
              <a:t>DPP for Northern Ireland v Lynch [1975]</a:t>
            </a:r>
          </a:p>
          <a:p>
            <a:r>
              <a:rPr lang="en-GB" dirty="0"/>
              <a:t>Good cause to fear.</a:t>
            </a:r>
          </a:p>
          <a:p>
            <a:pPr marL="0" indent="0">
              <a:buNone/>
            </a:pPr>
            <a:r>
              <a:rPr lang="en-GB" i="1" dirty="0">
                <a:solidFill>
                  <a:srgbClr val="FF0000"/>
                </a:solidFill>
              </a:rPr>
              <a:t>Williams (Gladstone) [1987]</a:t>
            </a:r>
          </a:p>
          <a:p>
            <a:r>
              <a:rPr lang="en-GB" dirty="0"/>
              <a:t>Threat of death or serious injury.</a:t>
            </a:r>
          </a:p>
          <a:p>
            <a:pPr marL="0" indent="0">
              <a:buNone/>
            </a:pPr>
            <a:r>
              <a:rPr lang="en-GB" i="1" dirty="0">
                <a:solidFill>
                  <a:srgbClr val="FF0000"/>
                </a:solidFill>
              </a:rPr>
              <a:t>Baker and Wilkins [1997]</a:t>
            </a:r>
            <a:endParaRPr lang="en-GB" dirty="0">
              <a:solidFill>
                <a:srgbClr val="FF0000"/>
              </a:solidFill>
            </a:endParaRPr>
          </a:p>
          <a:p>
            <a:r>
              <a:rPr lang="en-GB" dirty="0"/>
              <a:t>Threat to whom?</a:t>
            </a:r>
          </a:p>
          <a:p>
            <a:pPr marL="0" indent="0">
              <a:buNone/>
            </a:pPr>
            <a:r>
              <a:rPr lang="en-GB" i="1" dirty="0">
                <a:solidFill>
                  <a:srgbClr val="FF0000"/>
                </a:solidFill>
              </a:rPr>
              <a:t>Wright [2000]</a:t>
            </a:r>
          </a:p>
        </p:txBody>
      </p:sp>
      <p:sp>
        <p:nvSpPr>
          <p:cNvPr id="4" name="Content Placeholder 3">
            <a:extLst>
              <a:ext uri="{FF2B5EF4-FFF2-40B4-BE49-F238E27FC236}">
                <a16:creationId xmlns:a16="http://schemas.microsoft.com/office/drawing/2014/main" xmlns="" id="{81378D83-CC15-4B8D-85A6-A4A2536F36A6}"/>
              </a:ext>
            </a:extLst>
          </p:cNvPr>
          <p:cNvSpPr>
            <a:spLocks noGrp="1"/>
          </p:cNvSpPr>
          <p:nvPr>
            <p:ph sz="half" idx="2"/>
          </p:nvPr>
        </p:nvSpPr>
        <p:spPr/>
        <p:txBody>
          <a:bodyPr>
            <a:normAutofit/>
          </a:bodyPr>
          <a:lstStyle/>
          <a:p>
            <a:r>
              <a:rPr lang="en-GB" dirty="0"/>
              <a:t>The person of reasonable firmness.</a:t>
            </a:r>
          </a:p>
          <a:p>
            <a:pPr marL="0" indent="0">
              <a:buNone/>
            </a:pPr>
            <a:r>
              <a:rPr lang="en-GB" i="1" dirty="0">
                <a:solidFill>
                  <a:srgbClr val="FF0000"/>
                </a:solidFill>
              </a:rPr>
              <a:t>Flatt [1996]</a:t>
            </a:r>
          </a:p>
          <a:p>
            <a:r>
              <a:rPr lang="en-GB" dirty="0"/>
              <a:t>Immediacy.</a:t>
            </a:r>
          </a:p>
          <a:p>
            <a:pPr marL="0" indent="0">
              <a:buNone/>
            </a:pPr>
            <a:r>
              <a:rPr lang="en-GB" i="1" dirty="0">
                <a:solidFill>
                  <a:srgbClr val="FF0000"/>
                </a:solidFill>
              </a:rPr>
              <a:t>Abdul-Hussain [1999]</a:t>
            </a:r>
          </a:p>
          <a:p>
            <a:r>
              <a:rPr lang="en-GB" dirty="0"/>
              <a:t>Voluntary association in criminal activity.</a:t>
            </a:r>
          </a:p>
          <a:p>
            <a:pPr marL="0" indent="0">
              <a:buNone/>
            </a:pPr>
            <a:r>
              <a:rPr lang="en-GB" i="1" dirty="0">
                <a:solidFill>
                  <a:srgbClr val="FF0000"/>
                </a:solidFill>
              </a:rPr>
              <a:t>Hasan [2005]</a:t>
            </a:r>
          </a:p>
          <a:p>
            <a:r>
              <a:rPr lang="en-GB" dirty="0"/>
              <a:t>Availability of the defence.</a:t>
            </a:r>
          </a:p>
          <a:p>
            <a:pPr marL="0" indent="0">
              <a:buNone/>
            </a:pPr>
            <a:r>
              <a:rPr lang="en-GB" i="1" dirty="0">
                <a:solidFill>
                  <a:srgbClr val="FF0000"/>
                </a:solidFill>
              </a:rPr>
              <a:t>Howe [1987]</a:t>
            </a:r>
          </a:p>
          <a:p>
            <a:endParaRPr lang="en-GB" dirty="0"/>
          </a:p>
        </p:txBody>
      </p:sp>
      <p:pic>
        <p:nvPicPr>
          <p:cNvPr id="5" name="Recorded Sound">
            <a:hlinkClick r:id="" action="ppaction://media"/>
            <a:extLst>
              <a:ext uri="{FF2B5EF4-FFF2-40B4-BE49-F238E27FC236}">
                <a16:creationId xmlns:a16="http://schemas.microsoft.com/office/drawing/2014/main" xmlns="" id="{A5E869EC-0571-46BD-8BA8-D04984C148D7}"/>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433652" y="6220522"/>
            <a:ext cx="487363" cy="487363"/>
          </a:xfrm>
          <a:prstGeom prst="rect">
            <a:avLst/>
          </a:prstGeom>
        </p:spPr>
      </p:pic>
    </p:spTree>
    <p:extLst>
      <p:ext uri="{BB962C8B-B14F-4D97-AF65-F5344CB8AC3E}">
        <p14:creationId xmlns:p14="http://schemas.microsoft.com/office/powerpoint/2010/main" val="41294300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46866"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75" name="Group 74">
            <a:extLst>
              <a:ext uri="{FF2B5EF4-FFF2-40B4-BE49-F238E27FC236}">
                <a16:creationId xmlns:a16="http://schemas.microsoft.com/office/drawing/2014/main" xmlns="" id="{ABA25A55-2C70-4BF4-84B3-DAB0B6A0F9DE}"/>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xmlns="" val="1"/>
              </p:ext>
            </p:extLst>
          </p:nvPr>
        </p:nvGrpSpPr>
        <p:grpSpPr>
          <a:xfrm>
            <a:off x="0" y="-8467"/>
            <a:ext cx="12192000" cy="6866467"/>
            <a:chOff x="0" y="-8467"/>
            <a:chExt cx="12192000" cy="6866467"/>
          </a:xfrm>
        </p:grpSpPr>
        <p:sp>
          <p:nvSpPr>
            <p:cNvPr id="76" name="Freeform 14">
              <a:extLst>
                <a:ext uri="{FF2B5EF4-FFF2-40B4-BE49-F238E27FC236}">
                  <a16:creationId xmlns:a16="http://schemas.microsoft.com/office/drawing/2014/main" xmlns="" id="{34DDEB77-23C4-4B9F-A228-97B5599B37F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77" name="Straight Connector 76">
              <a:extLst>
                <a:ext uri="{FF2B5EF4-FFF2-40B4-BE49-F238E27FC236}">
                  <a16:creationId xmlns:a16="http://schemas.microsoft.com/office/drawing/2014/main" xmlns="" id="{D58851FF-DCF2-43C7-8970-B7045ED7533B}"/>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xmlns=""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78" name="Straight Connector 77">
              <a:extLst>
                <a:ext uri="{FF2B5EF4-FFF2-40B4-BE49-F238E27FC236}">
                  <a16:creationId xmlns:a16="http://schemas.microsoft.com/office/drawing/2014/main" xmlns="" id="{406852C5-306E-46FB-844A-7632E6D39076}"/>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xmlns=""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79" name="Rectangle 23">
              <a:extLst>
                <a:ext uri="{FF2B5EF4-FFF2-40B4-BE49-F238E27FC236}">
                  <a16:creationId xmlns:a16="http://schemas.microsoft.com/office/drawing/2014/main" xmlns="" id="{F40C9C1B-A82E-4755-816B-C827A271FF4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80" name="Rectangle 25">
              <a:extLst>
                <a:ext uri="{FF2B5EF4-FFF2-40B4-BE49-F238E27FC236}">
                  <a16:creationId xmlns:a16="http://schemas.microsoft.com/office/drawing/2014/main" xmlns="" id="{8E7D1B95-1664-47D2-9F1E-5AE3B8F8EB7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1" name="Isosceles Triangle 80">
              <a:extLst>
                <a:ext uri="{FF2B5EF4-FFF2-40B4-BE49-F238E27FC236}">
                  <a16:creationId xmlns:a16="http://schemas.microsoft.com/office/drawing/2014/main" xmlns="" id="{C63FECDE-6D49-477E-896A-AEFD1909D52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82" name="Rectangle 27">
              <a:extLst>
                <a:ext uri="{FF2B5EF4-FFF2-40B4-BE49-F238E27FC236}">
                  <a16:creationId xmlns:a16="http://schemas.microsoft.com/office/drawing/2014/main" xmlns="" id="{42502F9E-0DC0-454C-8CBC-937053820FC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3" name="Rectangle 28">
              <a:extLst>
                <a:ext uri="{FF2B5EF4-FFF2-40B4-BE49-F238E27FC236}">
                  <a16:creationId xmlns:a16="http://schemas.microsoft.com/office/drawing/2014/main" xmlns="" id="{E4139BD5-2F4F-48E5-930B-BF6BCAF6E1B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4" name="Rectangle 29">
              <a:extLst>
                <a:ext uri="{FF2B5EF4-FFF2-40B4-BE49-F238E27FC236}">
                  <a16:creationId xmlns:a16="http://schemas.microsoft.com/office/drawing/2014/main" xmlns="" id="{B12DD939-5D79-4EC3-A014-5385FA54974D}"/>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5" name="Isosceles Triangle 84">
              <a:extLst>
                <a:ext uri="{FF2B5EF4-FFF2-40B4-BE49-F238E27FC236}">
                  <a16:creationId xmlns:a16="http://schemas.microsoft.com/office/drawing/2014/main" xmlns="" id="{1E730207-4624-4450-B869-9F04E05BFC0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xmlns="" id="{C02C9A0A-725A-41FC-9832-315D95C2A6B6}"/>
              </a:ext>
            </a:extLst>
          </p:cNvPr>
          <p:cNvSpPr>
            <a:spLocks noGrp="1"/>
          </p:cNvSpPr>
          <p:nvPr>
            <p:ph type="title"/>
          </p:nvPr>
        </p:nvSpPr>
        <p:spPr>
          <a:xfrm>
            <a:off x="985968" y="4473225"/>
            <a:ext cx="8288035" cy="1095059"/>
          </a:xfrm>
        </p:spPr>
        <p:txBody>
          <a:bodyPr vert="horz" lIns="91440" tIns="45720" rIns="91440" bIns="45720" rtlCol="0" anchor="b">
            <a:normAutofit/>
          </a:bodyPr>
          <a:lstStyle/>
          <a:p>
            <a:pPr algn="ctr"/>
            <a:r>
              <a:rPr lang="en-US" sz="4800"/>
              <a:t>Case of Duress by Threat:</a:t>
            </a:r>
          </a:p>
        </p:txBody>
      </p:sp>
      <p:pic>
        <p:nvPicPr>
          <p:cNvPr id="1028" name="Picture 4" descr="Female prison officer facing jail sentence after exchanging 'romantic'  texts with now convicted criminal | Daily Mail Online">
            <a:extLst>
              <a:ext uri="{FF2B5EF4-FFF2-40B4-BE49-F238E27FC236}">
                <a16:creationId xmlns:a16="http://schemas.microsoft.com/office/drawing/2014/main" xmlns="" id="{D0D868E2-AC3E-4934-929A-65C1EFD5A9FE}"/>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1415290" y="934221"/>
            <a:ext cx="1750132" cy="3317736"/>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Female prison officer facing jail sentence after exchanging 'romantic'  texts with now convicted criminal | Daily Mail Online">
            <a:extLst>
              <a:ext uri="{FF2B5EF4-FFF2-40B4-BE49-F238E27FC236}">
                <a16:creationId xmlns:a16="http://schemas.microsoft.com/office/drawing/2014/main" xmlns="" id="{70E5D6C8-5238-40FC-8529-1F257B20D877}"/>
              </a:ext>
            </a:extLst>
          </p:cNvPr>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4251207" y="934221"/>
            <a:ext cx="1750132" cy="3317736"/>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Female prison officer facing jail sentence after exchanging 'romantic'  texts with now convicted criminal | Daily Mail Online">
            <a:extLst>
              <a:ext uri="{FF2B5EF4-FFF2-40B4-BE49-F238E27FC236}">
                <a16:creationId xmlns:a16="http://schemas.microsoft.com/office/drawing/2014/main" xmlns="" id="{29FE41F6-A968-4433-B4F8-A6F158E6504C}"/>
              </a:ext>
            </a:extLst>
          </p:cNvPr>
          <p:cNvPicPr>
            <a:picLocks noChangeAspect="1" noChangeArrowheads="1"/>
          </p:cNvPicPr>
          <p:nvPr/>
        </p:nvPicPr>
        <p:blipFill>
          <a:blip r:embed="rId6">
            <a:extLst>
              <a:ext uri="{28A0092B-C50C-407E-A947-70E740481C1C}">
                <a14:useLocalDpi xmlns:a14="http://schemas.microsoft.com/office/drawing/2010/main" val="0"/>
              </a:ext>
            </a:extLst>
          </a:blip>
          <a:stretch>
            <a:fillRect/>
          </a:stretch>
        </p:blipFill>
        <p:spPr bwMode="auto">
          <a:xfrm>
            <a:off x="6918106" y="934221"/>
            <a:ext cx="2105938" cy="3317736"/>
          </a:xfrm>
          <a:prstGeom prst="rect">
            <a:avLst/>
          </a:prstGeom>
          <a:noFill/>
          <a:extLst>
            <a:ext uri="{909E8E84-426E-40DD-AFC4-6F175D3DCCD1}">
              <a14:hiddenFill xmlns:a14="http://schemas.microsoft.com/office/drawing/2010/main">
                <a:solidFill>
                  <a:srgbClr val="FFFFFF"/>
                </a:solidFill>
              </a14:hiddenFill>
            </a:ext>
          </a:extLst>
        </p:spPr>
      </p:pic>
      <p:pic>
        <p:nvPicPr>
          <p:cNvPr id="3" name="Recorded Sound">
            <a:hlinkClick r:id="" action="ppaction://media"/>
            <a:extLst>
              <a:ext uri="{FF2B5EF4-FFF2-40B4-BE49-F238E27FC236}">
                <a16:creationId xmlns:a16="http://schemas.microsoft.com/office/drawing/2014/main" xmlns="" id="{5625DF8B-F31C-44CF-9BDF-08EFAAEB8C61}"/>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456085" y="6083842"/>
            <a:ext cx="487363" cy="487363"/>
          </a:xfrm>
          <a:prstGeom prst="rect">
            <a:avLst/>
          </a:prstGeom>
        </p:spPr>
      </p:pic>
    </p:spTree>
    <p:extLst>
      <p:ext uri="{BB962C8B-B14F-4D97-AF65-F5344CB8AC3E}">
        <p14:creationId xmlns:p14="http://schemas.microsoft.com/office/powerpoint/2010/main" val="8940255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75544"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7D58B767-130C-4A8E-BEE2-337CF1B4F6EF}"/>
              </a:ext>
            </a:extLst>
          </p:cNvPr>
          <p:cNvSpPr>
            <a:spLocks noGrp="1"/>
          </p:cNvSpPr>
          <p:nvPr>
            <p:ph type="ctrTitle"/>
          </p:nvPr>
        </p:nvSpPr>
        <p:spPr>
          <a:xfrm>
            <a:off x="320842" y="2404531"/>
            <a:ext cx="9274003" cy="1646302"/>
          </a:xfrm>
        </p:spPr>
        <p:txBody>
          <a:bodyPr/>
          <a:lstStyle/>
          <a:p>
            <a:pPr algn="ctr"/>
            <a:r>
              <a:rPr lang="en-GB" dirty="0"/>
              <a:t>Self Defence</a:t>
            </a:r>
            <a:br>
              <a:rPr lang="en-GB" dirty="0"/>
            </a:br>
            <a:r>
              <a:rPr lang="en-GB" dirty="0"/>
              <a:t>(Private and Public Defence)</a:t>
            </a:r>
          </a:p>
        </p:txBody>
      </p:sp>
      <p:sp>
        <p:nvSpPr>
          <p:cNvPr id="3" name="Subtitle 2">
            <a:extLst>
              <a:ext uri="{FF2B5EF4-FFF2-40B4-BE49-F238E27FC236}">
                <a16:creationId xmlns:a16="http://schemas.microsoft.com/office/drawing/2014/main" xmlns="" id="{040292F7-C760-4184-85C1-539145AD1DC3}"/>
              </a:ext>
            </a:extLst>
          </p:cNvPr>
          <p:cNvSpPr>
            <a:spLocks noGrp="1"/>
          </p:cNvSpPr>
          <p:nvPr>
            <p:ph type="subTitle" idx="1"/>
          </p:nvPr>
        </p:nvSpPr>
        <p:spPr/>
        <p:txBody>
          <a:bodyPr/>
          <a:lstStyle/>
          <a:p>
            <a:endParaRPr lang="en-GB"/>
          </a:p>
        </p:txBody>
      </p:sp>
      <p:pic>
        <p:nvPicPr>
          <p:cNvPr id="4" name="Recorded Sound">
            <a:hlinkClick r:id="" action="ppaction://media"/>
            <a:extLst>
              <a:ext uri="{FF2B5EF4-FFF2-40B4-BE49-F238E27FC236}">
                <a16:creationId xmlns:a16="http://schemas.microsoft.com/office/drawing/2014/main" xmlns="" id="{55937139-514D-4A71-B767-48B818C99556}"/>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443184" y="6184204"/>
            <a:ext cx="487363" cy="487363"/>
          </a:xfrm>
          <a:prstGeom prst="rect">
            <a:avLst/>
          </a:prstGeom>
        </p:spPr>
      </p:pic>
    </p:spTree>
    <p:extLst>
      <p:ext uri="{BB962C8B-B14F-4D97-AF65-F5344CB8AC3E}">
        <p14:creationId xmlns:p14="http://schemas.microsoft.com/office/powerpoint/2010/main" val="3627001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2409"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xmlns="" id="{E013F5E8-A894-4EEC-AFF5-EAE26C2C765A}"/>
              </a:ext>
            </a:extLst>
          </p:cNvPr>
          <p:cNvPicPr>
            <a:picLocks noChangeAspect="1"/>
          </p:cNvPicPr>
          <p:nvPr/>
        </p:nvPicPr>
        <p:blipFill rotWithShape="1">
          <a:blip r:embed="rId5"/>
          <a:srcRect l="24063" t="8683" r="41562" b="20371"/>
          <a:stretch/>
        </p:blipFill>
        <p:spPr>
          <a:xfrm>
            <a:off x="2792869" y="24840"/>
            <a:ext cx="5885910" cy="6833160"/>
          </a:xfrm>
          <a:prstGeom prst="rect">
            <a:avLst/>
          </a:prstGeom>
        </p:spPr>
      </p:pic>
      <p:pic>
        <p:nvPicPr>
          <p:cNvPr id="3" name="Recorded Sound">
            <a:hlinkClick r:id="" action="ppaction://media"/>
            <a:extLst>
              <a:ext uri="{FF2B5EF4-FFF2-40B4-BE49-F238E27FC236}">
                <a16:creationId xmlns:a16="http://schemas.microsoft.com/office/drawing/2014/main" xmlns="" id="{27A53FA0-5107-4C14-B044-BCAAC4F081CE}"/>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487788" y="6128447"/>
            <a:ext cx="487363" cy="487363"/>
          </a:xfrm>
          <a:prstGeom prst="rect">
            <a:avLst/>
          </a:prstGeom>
        </p:spPr>
      </p:pic>
    </p:spTree>
    <p:extLst>
      <p:ext uri="{BB962C8B-B14F-4D97-AF65-F5344CB8AC3E}">
        <p14:creationId xmlns:p14="http://schemas.microsoft.com/office/powerpoint/2010/main" val="20016883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41373"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F5C66158-309D-4FD4-87EC-CF6B6B3D8D78}"/>
              </a:ext>
            </a:extLst>
          </p:cNvPr>
          <p:cNvSpPr>
            <a:spLocks noGrp="1"/>
          </p:cNvSpPr>
          <p:nvPr>
            <p:ph type="title"/>
          </p:nvPr>
        </p:nvSpPr>
        <p:spPr/>
        <p:txBody>
          <a:bodyPr/>
          <a:lstStyle/>
          <a:p>
            <a:r>
              <a:rPr lang="en-GB" dirty="0"/>
              <a:t>Private and Public Defences:</a:t>
            </a:r>
          </a:p>
        </p:txBody>
      </p:sp>
      <p:graphicFrame>
        <p:nvGraphicFramePr>
          <p:cNvPr id="5" name="Content Placeholder 2">
            <a:extLst>
              <a:ext uri="{FF2B5EF4-FFF2-40B4-BE49-F238E27FC236}">
                <a16:creationId xmlns:a16="http://schemas.microsoft.com/office/drawing/2014/main" xmlns="" id="{E1AE915F-8605-4515-95DF-EF57C78252DE}"/>
              </a:ext>
            </a:extLst>
          </p:cNvPr>
          <p:cNvGraphicFramePr>
            <a:graphicFrameLocks noGrp="1"/>
          </p:cNvGraphicFramePr>
          <p:nvPr>
            <p:ph idx="1"/>
          </p:nvPr>
        </p:nvGraphicFramePr>
        <p:xfrm>
          <a:off x="677334" y="2160589"/>
          <a:ext cx="8596668" cy="388077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3" name="Recorded Sound">
            <a:hlinkClick r:id="" action="ppaction://media"/>
            <a:extLst>
              <a:ext uri="{FF2B5EF4-FFF2-40B4-BE49-F238E27FC236}">
                <a16:creationId xmlns:a16="http://schemas.microsoft.com/office/drawing/2014/main" xmlns="" id="{2D1EE3CB-49AF-4225-B21E-C6882F06CFB6}"/>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543545" y="6139599"/>
            <a:ext cx="487363" cy="487363"/>
          </a:xfrm>
          <a:prstGeom prst="rect">
            <a:avLst/>
          </a:prstGeom>
        </p:spPr>
      </p:pic>
    </p:spTree>
    <p:extLst>
      <p:ext uri="{BB962C8B-B14F-4D97-AF65-F5344CB8AC3E}">
        <p14:creationId xmlns:p14="http://schemas.microsoft.com/office/powerpoint/2010/main" val="14565937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2773"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xmlns="" id="{0B5F7E3B-C5F1-40E0-A491-558BAFBC1127}"/>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4241804" y="1460500"/>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xmlns="" id="{67537DA9-8ED8-40FB-8179-D6FA4912694E}"/>
              </a:ext>
            </a:extLst>
          </p:cNvPr>
          <p:cNvSpPr>
            <a:spLocks noGrp="1"/>
          </p:cNvSpPr>
          <p:nvPr>
            <p:ph type="title"/>
          </p:nvPr>
        </p:nvSpPr>
        <p:spPr>
          <a:xfrm>
            <a:off x="643467" y="816638"/>
            <a:ext cx="3367359" cy="5224724"/>
          </a:xfrm>
        </p:spPr>
        <p:txBody>
          <a:bodyPr anchor="ctr">
            <a:normAutofit/>
          </a:bodyPr>
          <a:lstStyle/>
          <a:p>
            <a:r>
              <a:rPr lang="en-GB" dirty="0"/>
              <a:t>Private Defence:</a:t>
            </a:r>
          </a:p>
        </p:txBody>
      </p:sp>
      <p:sp>
        <p:nvSpPr>
          <p:cNvPr id="3" name="Content Placeholder 2">
            <a:extLst>
              <a:ext uri="{FF2B5EF4-FFF2-40B4-BE49-F238E27FC236}">
                <a16:creationId xmlns:a16="http://schemas.microsoft.com/office/drawing/2014/main" xmlns="" id="{BD942EC5-B0EC-4B3A-A8CC-F2EA2992682E}"/>
              </a:ext>
            </a:extLst>
          </p:cNvPr>
          <p:cNvSpPr>
            <a:spLocks noGrp="1"/>
          </p:cNvSpPr>
          <p:nvPr>
            <p:ph idx="1"/>
          </p:nvPr>
        </p:nvSpPr>
        <p:spPr>
          <a:xfrm>
            <a:off x="4472783" y="656217"/>
            <a:ext cx="5452231" cy="5824794"/>
          </a:xfrm>
        </p:spPr>
        <p:txBody>
          <a:bodyPr anchor="ctr">
            <a:normAutofit/>
          </a:bodyPr>
          <a:lstStyle/>
          <a:p>
            <a:r>
              <a:rPr lang="en-GB" sz="2000" dirty="0"/>
              <a:t>S.76 Criminal Justice and Immigration Act 2008 (CJIA 2008).</a:t>
            </a:r>
          </a:p>
          <a:p>
            <a:r>
              <a:rPr lang="en-GB" sz="2000" dirty="0"/>
              <a:t>Covers self defence and defence of others.</a:t>
            </a:r>
          </a:p>
          <a:p>
            <a:pPr marL="0" indent="0">
              <a:buNone/>
            </a:pPr>
            <a:endParaRPr lang="en-GB" sz="2000" dirty="0"/>
          </a:p>
          <a:p>
            <a:pPr marL="0" indent="0">
              <a:buNone/>
            </a:pPr>
            <a:r>
              <a:rPr lang="en-GB" sz="2000" b="1" dirty="0"/>
              <a:t>Elements of the defence:</a:t>
            </a:r>
          </a:p>
          <a:p>
            <a:pPr marL="0" indent="0">
              <a:buNone/>
            </a:pPr>
            <a:r>
              <a:rPr lang="en-GB" sz="2000" dirty="0"/>
              <a:t>Ds use or threat of force is necessary in order to defend himself or another, or D mistakenly believes that force is necessary in order to defend himself or another.</a:t>
            </a:r>
          </a:p>
          <a:p>
            <a:pPr marL="0" indent="0">
              <a:buNone/>
            </a:pPr>
            <a:r>
              <a:rPr lang="en-GB" sz="2000" dirty="0"/>
              <a:t>Ds use or threat of force is reasonable in the actual circumstances that he mistakenly believes to exist.</a:t>
            </a:r>
          </a:p>
          <a:p>
            <a:pPr marL="0" indent="0">
              <a:buNone/>
            </a:pPr>
            <a:endParaRPr lang="en-GB" sz="2000" dirty="0"/>
          </a:p>
          <a:p>
            <a:pPr marL="0" indent="0">
              <a:buNone/>
            </a:pPr>
            <a:r>
              <a:rPr lang="en-GB" sz="2000" i="1" dirty="0">
                <a:solidFill>
                  <a:srgbClr val="FF0000"/>
                </a:solidFill>
              </a:rPr>
              <a:t>R v Martin (Anthony) [2001]</a:t>
            </a:r>
          </a:p>
        </p:txBody>
      </p:sp>
      <p:pic>
        <p:nvPicPr>
          <p:cNvPr id="4" name="Recorded Sound">
            <a:hlinkClick r:id="" action="ppaction://media"/>
            <a:extLst>
              <a:ext uri="{FF2B5EF4-FFF2-40B4-BE49-F238E27FC236}">
                <a16:creationId xmlns:a16="http://schemas.microsoft.com/office/drawing/2014/main" xmlns="" id="{271725DA-664D-4024-89E8-934E4AAAE872}"/>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643467" y="6237329"/>
            <a:ext cx="487363" cy="487363"/>
          </a:xfrm>
          <a:prstGeom prst="rect">
            <a:avLst/>
          </a:prstGeom>
        </p:spPr>
      </p:pic>
    </p:spTree>
    <p:extLst>
      <p:ext uri="{BB962C8B-B14F-4D97-AF65-F5344CB8AC3E}">
        <p14:creationId xmlns:p14="http://schemas.microsoft.com/office/powerpoint/2010/main" val="39325873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05859"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xmlns="" id="{603AE127-802C-459A-A612-DB85B67F0DC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xmlns="" id="{A5F7DFF6-EA1D-4FCF-962D-67E15BA4D14D}"/>
              </a:ext>
            </a:extLst>
          </p:cNvPr>
          <p:cNvSpPr>
            <a:spLocks noGrp="1"/>
          </p:cNvSpPr>
          <p:nvPr>
            <p:ph type="title"/>
          </p:nvPr>
        </p:nvSpPr>
        <p:spPr>
          <a:xfrm>
            <a:off x="1043950" y="1179151"/>
            <a:ext cx="3300646" cy="4463889"/>
          </a:xfrm>
        </p:spPr>
        <p:txBody>
          <a:bodyPr anchor="ctr">
            <a:normAutofit/>
          </a:bodyPr>
          <a:lstStyle/>
          <a:p>
            <a:r>
              <a:rPr lang="en-GB" dirty="0"/>
              <a:t>Public Defence:</a:t>
            </a:r>
          </a:p>
        </p:txBody>
      </p:sp>
      <p:sp>
        <p:nvSpPr>
          <p:cNvPr id="10" name="Isosceles Triangle 9">
            <a:extLst>
              <a:ext uri="{FF2B5EF4-FFF2-40B4-BE49-F238E27FC236}">
                <a16:creationId xmlns:a16="http://schemas.microsoft.com/office/drawing/2014/main" xmlns="" id="{9323D83D-50D6-4040-A58B-FCEA340F886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4013200"/>
            <a:ext cx="448733"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cxnSp>
        <p:nvCxnSpPr>
          <p:cNvPr id="12" name="Straight Connector 11">
            <a:extLst>
              <a:ext uri="{FF2B5EF4-FFF2-40B4-BE49-F238E27FC236}">
                <a16:creationId xmlns:a16="http://schemas.microsoft.com/office/drawing/2014/main" xmlns="" id="{1A1FE6BB-DFB2-4080-9B5E-076EF5DDE67B}"/>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4656670" y="1442595"/>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xmlns="" id="{3D68597E-5636-4C73-A47E-8D0AD6389249}"/>
              </a:ext>
            </a:extLst>
          </p:cNvPr>
          <p:cNvSpPr>
            <a:spLocks noGrp="1"/>
          </p:cNvSpPr>
          <p:nvPr>
            <p:ph idx="1"/>
          </p:nvPr>
        </p:nvSpPr>
        <p:spPr>
          <a:xfrm>
            <a:off x="4978918" y="1109145"/>
            <a:ext cx="6341016" cy="4603900"/>
          </a:xfrm>
        </p:spPr>
        <p:txBody>
          <a:bodyPr anchor="ctr">
            <a:normAutofit/>
          </a:bodyPr>
          <a:lstStyle/>
          <a:p>
            <a:r>
              <a:rPr lang="en-GB" sz="2000" dirty="0"/>
              <a:t>Statutory defence governed by S.3 Criminal Law Act 1967 (CLA 1967).</a:t>
            </a:r>
          </a:p>
          <a:p>
            <a:pPr marL="0" indent="0">
              <a:buNone/>
            </a:pPr>
            <a:endParaRPr lang="en-GB" sz="2000" dirty="0"/>
          </a:p>
          <a:p>
            <a:pPr marL="0" indent="0">
              <a:buNone/>
            </a:pPr>
            <a:endParaRPr lang="en-GB" sz="2000" dirty="0"/>
          </a:p>
          <a:p>
            <a:r>
              <a:rPr lang="en-GB" sz="2000" dirty="0"/>
              <a:t>Ds use or threat of force is necessary to prevent a crime, or to effect or assist lawful arrest, or D mistakenly believes the use or threat of force is necessary to prevent a crime, or to effect or assist lawful arrest.</a:t>
            </a:r>
          </a:p>
          <a:p>
            <a:r>
              <a:rPr lang="en-GB" sz="2000" dirty="0"/>
              <a:t>Ds use or threat of force is reasonable in the actual circumstances, or in the circumstances that he mistakenly believes to exist.</a:t>
            </a:r>
          </a:p>
          <a:p>
            <a:pPr marL="0" indent="0">
              <a:buNone/>
            </a:pPr>
            <a:endParaRPr lang="en-GB" dirty="0"/>
          </a:p>
        </p:txBody>
      </p:sp>
      <p:sp>
        <p:nvSpPr>
          <p:cNvPr id="14" name="Isosceles Triangle 13">
            <a:extLst>
              <a:ext uri="{FF2B5EF4-FFF2-40B4-BE49-F238E27FC236}">
                <a16:creationId xmlns:a16="http://schemas.microsoft.com/office/drawing/2014/main" xmlns="" id="{F10FD715-4DCE-4779-B634-EC78315EA21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10800000" flipH="1">
            <a:off x="11364139" y="0"/>
            <a:ext cx="842596" cy="4616289"/>
          </a:xfrm>
          <a:prstGeom prst="triangle">
            <a:avLst>
              <a:gd name="adj" fmla="val 100000"/>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pic>
        <p:nvPicPr>
          <p:cNvPr id="4" name="Recorded Sound">
            <a:hlinkClick r:id="" action="ppaction://media"/>
            <a:extLst>
              <a:ext uri="{FF2B5EF4-FFF2-40B4-BE49-F238E27FC236}">
                <a16:creationId xmlns:a16="http://schemas.microsoft.com/office/drawing/2014/main" xmlns="" id="{7F50038B-BD33-4614-BD9B-27E6CC94D1C0}"/>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23074" y="6094993"/>
            <a:ext cx="487363" cy="487363"/>
          </a:xfrm>
          <a:prstGeom prst="rect">
            <a:avLst/>
          </a:prstGeom>
        </p:spPr>
      </p:pic>
    </p:spTree>
    <p:extLst>
      <p:ext uri="{BB962C8B-B14F-4D97-AF65-F5344CB8AC3E}">
        <p14:creationId xmlns:p14="http://schemas.microsoft.com/office/powerpoint/2010/main" val="1013695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076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xmlns="" id="{03E8462A-FEBA-4848-81CC-3F8DA3E477B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88952"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 name="Group 8">
            <a:extLst>
              <a:ext uri="{FF2B5EF4-FFF2-40B4-BE49-F238E27FC236}">
                <a16:creationId xmlns:a16="http://schemas.microsoft.com/office/drawing/2014/main" xmlns="" id="{2109F83F-40FE-4DB3-84CC-09FB3340D06D}"/>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xmlns="" val="1"/>
              </p:ext>
            </p:extLst>
          </p:nvPr>
        </p:nvGrpSpPr>
        <p:grpSpPr>
          <a:xfrm>
            <a:off x="0" y="-8467"/>
            <a:ext cx="12192000" cy="6866467"/>
            <a:chOff x="0" y="-8467"/>
            <a:chExt cx="12192000" cy="6866467"/>
          </a:xfrm>
        </p:grpSpPr>
        <p:cxnSp>
          <p:nvCxnSpPr>
            <p:cNvPr id="10" name="Straight Connector 9">
              <a:extLst>
                <a:ext uri="{FF2B5EF4-FFF2-40B4-BE49-F238E27FC236}">
                  <a16:creationId xmlns:a16="http://schemas.microsoft.com/office/drawing/2014/main" xmlns="" id="{1DE492D7-C3C3-48FF-80C8-37021EA0262F}"/>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xmlns=""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1" name="Rectangle 23">
              <a:extLst>
                <a:ext uri="{FF2B5EF4-FFF2-40B4-BE49-F238E27FC236}">
                  <a16:creationId xmlns:a16="http://schemas.microsoft.com/office/drawing/2014/main" xmlns="" id="{0B30FF97-2E9A-490A-AED2-90BA2E0EC17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25">
              <a:extLst>
                <a:ext uri="{FF2B5EF4-FFF2-40B4-BE49-F238E27FC236}">
                  <a16:creationId xmlns:a16="http://schemas.microsoft.com/office/drawing/2014/main" xmlns="" id="{B6D53C7D-A312-47B6-A66A-230A19CFACA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Isosceles Triangle 12">
              <a:extLst>
                <a:ext uri="{FF2B5EF4-FFF2-40B4-BE49-F238E27FC236}">
                  <a16:creationId xmlns:a16="http://schemas.microsoft.com/office/drawing/2014/main" xmlns="" id="{9329D58C-0D2E-4A2B-AD6A-9CEE506784A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27">
              <a:extLst>
                <a:ext uri="{FF2B5EF4-FFF2-40B4-BE49-F238E27FC236}">
                  <a16:creationId xmlns:a16="http://schemas.microsoft.com/office/drawing/2014/main" xmlns="" id="{9D446EDE-C690-4461-8BF2-7634808FC8B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8">
              <a:extLst>
                <a:ext uri="{FF2B5EF4-FFF2-40B4-BE49-F238E27FC236}">
                  <a16:creationId xmlns:a16="http://schemas.microsoft.com/office/drawing/2014/main" xmlns="" id="{323F3D34-6531-4AD7-A8C6-195A090281A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9">
              <a:extLst>
                <a:ext uri="{FF2B5EF4-FFF2-40B4-BE49-F238E27FC236}">
                  <a16:creationId xmlns:a16="http://schemas.microsoft.com/office/drawing/2014/main" xmlns="" id="{B9B0AE3F-2350-435F-A9B0-C310BF87638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Isosceles Triangle 16">
              <a:extLst>
                <a:ext uri="{FF2B5EF4-FFF2-40B4-BE49-F238E27FC236}">
                  <a16:creationId xmlns:a16="http://schemas.microsoft.com/office/drawing/2014/main" xmlns="" id="{4EFA655C-9E50-4C14-A89E-AD7B648E4E2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Isosceles Triangle 17">
              <a:extLst>
                <a:ext uri="{FF2B5EF4-FFF2-40B4-BE49-F238E27FC236}">
                  <a16:creationId xmlns:a16="http://schemas.microsoft.com/office/drawing/2014/main" xmlns="" id="{3E843863-7D25-4C01-9A17-E817CB6D998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0" name="Rectangle 19">
            <a:extLst>
              <a:ext uri="{FF2B5EF4-FFF2-40B4-BE49-F238E27FC236}">
                <a16:creationId xmlns:a16="http://schemas.microsoft.com/office/drawing/2014/main" xmlns="" id="{7941F9B1-B01B-4A84-89D9-B169AEB4E45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77012" y="480060"/>
            <a:ext cx="8301227"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Content Placeholder 6" descr="Diagram, venn diagram&#10;&#10;Description automatically generated">
            <a:extLst>
              <a:ext uri="{FF2B5EF4-FFF2-40B4-BE49-F238E27FC236}">
                <a16:creationId xmlns:a16="http://schemas.microsoft.com/office/drawing/2014/main" xmlns="" id="{63CD3F4C-65CF-44CC-B64E-AEDEFDCCDD21}"/>
              </a:ext>
            </a:extLst>
          </p:cNvPr>
          <p:cNvPicPr>
            <a:picLocks noChangeAspect="1"/>
          </p:cNvPicPr>
          <p:nvPr/>
        </p:nvPicPr>
        <p:blipFill>
          <a:blip r:embed="rId5"/>
          <a:stretch>
            <a:fillRect/>
          </a:stretch>
        </p:blipFill>
        <p:spPr>
          <a:xfrm>
            <a:off x="601757" y="495560"/>
            <a:ext cx="8068251" cy="5890130"/>
          </a:xfrm>
          <a:prstGeom prst="rect">
            <a:avLst/>
          </a:prstGeom>
        </p:spPr>
      </p:pic>
      <p:sp>
        <p:nvSpPr>
          <p:cNvPr id="3" name="TextBox 2">
            <a:extLst>
              <a:ext uri="{FF2B5EF4-FFF2-40B4-BE49-F238E27FC236}">
                <a16:creationId xmlns:a16="http://schemas.microsoft.com/office/drawing/2014/main" xmlns="" id="{1F040158-5B3D-4B02-AD6E-6BEEDD4E513F}"/>
              </a:ext>
            </a:extLst>
          </p:cNvPr>
          <p:cNvSpPr txBox="1"/>
          <p:nvPr/>
        </p:nvSpPr>
        <p:spPr>
          <a:xfrm>
            <a:off x="2326105" y="3048000"/>
            <a:ext cx="497306" cy="769441"/>
          </a:xfrm>
          <a:prstGeom prst="rect">
            <a:avLst/>
          </a:prstGeom>
          <a:noFill/>
        </p:spPr>
        <p:txBody>
          <a:bodyPr wrap="square" rtlCol="0">
            <a:spAutoFit/>
          </a:bodyPr>
          <a:lstStyle/>
          <a:p>
            <a:r>
              <a:rPr lang="en-GB" sz="4400" dirty="0"/>
              <a:t>B</a:t>
            </a:r>
          </a:p>
        </p:txBody>
      </p:sp>
      <p:sp>
        <p:nvSpPr>
          <p:cNvPr id="19" name="TextBox 18">
            <a:extLst>
              <a:ext uri="{FF2B5EF4-FFF2-40B4-BE49-F238E27FC236}">
                <a16:creationId xmlns:a16="http://schemas.microsoft.com/office/drawing/2014/main" xmlns="" id="{BD909F61-3F4E-4271-B614-83FC548BEB73}"/>
              </a:ext>
            </a:extLst>
          </p:cNvPr>
          <p:cNvSpPr txBox="1"/>
          <p:nvPr/>
        </p:nvSpPr>
        <p:spPr>
          <a:xfrm>
            <a:off x="4330477" y="3071483"/>
            <a:ext cx="497306" cy="769441"/>
          </a:xfrm>
          <a:prstGeom prst="rect">
            <a:avLst/>
          </a:prstGeom>
          <a:noFill/>
        </p:spPr>
        <p:txBody>
          <a:bodyPr wrap="square" rtlCol="0">
            <a:spAutoFit/>
          </a:bodyPr>
          <a:lstStyle/>
          <a:p>
            <a:r>
              <a:rPr lang="en-GB" sz="4400" dirty="0"/>
              <a:t>A</a:t>
            </a:r>
          </a:p>
        </p:txBody>
      </p:sp>
      <p:sp>
        <p:nvSpPr>
          <p:cNvPr id="21" name="TextBox 20">
            <a:extLst>
              <a:ext uri="{FF2B5EF4-FFF2-40B4-BE49-F238E27FC236}">
                <a16:creationId xmlns:a16="http://schemas.microsoft.com/office/drawing/2014/main" xmlns="" id="{5577B1ED-6540-4704-870B-6DD86CD97E87}"/>
              </a:ext>
            </a:extLst>
          </p:cNvPr>
          <p:cNvSpPr txBox="1"/>
          <p:nvPr/>
        </p:nvSpPr>
        <p:spPr>
          <a:xfrm>
            <a:off x="6440802" y="3205146"/>
            <a:ext cx="497306" cy="769441"/>
          </a:xfrm>
          <a:prstGeom prst="rect">
            <a:avLst/>
          </a:prstGeom>
          <a:noFill/>
        </p:spPr>
        <p:txBody>
          <a:bodyPr wrap="square" rtlCol="0">
            <a:spAutoFit/>
          </a:bodyPr>
          <a:lstStyle/>
          <a:p>
            <a:r>
              <a:rPr lang="en-GB" sz="4400" dirty="0"/>
              <a:t>C</a:t>
            </a:r>
          </a:p>
        </p:txBody>
      </p:sp>
      <p:sp>
        <p:nvSpPr>
          <p:cNvPr id="22" name="TextBox 21">
            <a:extLst>
              <a:ext uri="{FF2B5EF4-FFF2-40B4-BE49-F238E27FC236}">
                <a16:creationId xmlns:a16="http://schemas.microsoft.com/office/drawing/2014/main" xmlns="" id="{4AE75E28-66D9-4FAC-80FD-12DBB77BE22A}"/>
              </a:ext>
            </a:extLst>
          </p:cNvPr>
          <p:cNvSpPr txBox="1"/>
          <p:nvPr/>
        </p:nvSpPr>
        <p:spPr>
          <a:xfrm>
            <a:off x="538622" y="5316222"/>
            <a:ext cx="1715285" cy="1077218"/>
          </a:xfrm>
          <a:prstGeom prst="rect">
            <a:avLst/>
          </a:prstGeom>
          <a:noFill/>
        </p:spPr>
        <p:txBody>
          <a:bodyPr wrap="square" rtlCol="0">
            <a:spAutoFit/>
          </a:bodyPr>
          <a:lstStyle/>
          <a:p>
            <a:r>
              <a:rPr lang="en-GB" sz="3200" dirty="0"/>
              <a:t>Private Defence</a:t>
            </a:r>
          </a:p>
        </p:txBody>
      </p:sp>
      <p:sp>
        <p:nvSpPr>
          <p:cNvPr id="23" name="TextBox 22">
            <a:extLst>
              <a:ext uri="{FF2B5EF4-FFF2-40B4-BE49-F238E27FC236}">
                <a16:creationId xmlns:a16="http://schemas.microsoft.com/office/drawing/2014/main" xmlns="" id="{5914CB79-EB62-40F7-B3D3-B101649CAEE9}"/>
              </a:ext>
            </a:extLst>
          </p:cNvPr>
          <p:cNvSpPr txBox="1"/>
          <p:nvPr/>
        </p:nvSpPr>
        <p:spPr>
          <a:xfrm>
            <a:off x="7019604" y="5323972"/>
            <a:ext cx="1715285" cy="1077218"/>
          </a:xfrm>
          <a:prstGeom prst="rect">
            <a:avLst/>
          </a:prstGeom>
          <a:noFill/>
        </p:spPr>
        <p:txBody>
          <a:bodyPr wrap="square" rtlCol="0">
            <a:spAutoFit/>
          </a:bodyPr>
          <a:lstStyle/>
          <a:p>
            <a:pPr algn="r"/>
            <a:r>
              <a:rPr lang="en-GB" sz="3200" dirty="0"/>
              <a:t>Public Defence</a:t>
            </a:r>
          </a:p>
        </p:txBody>
      </p:sp>
      <p:pic>
        <p:nvPicPr>
          <p:cNvPr id="4" name="Recorded Sound">
            <a:hlinkClick r:id="" action="ppaction://media"/>
            <a:extLst>
              <a:ext uri="{FF2B5EF4-FFF2-40B4-BE49-F238E27FC236}">
                <a16:creationId xmlns:a16="http://schemas.microsoft.com/office/drawing/2014/main" xmlns="" id="{B253FBA1-C032-4450-B7B8-EC46DF6BCB48}"/>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0276896" y="5760456"/>
            <a:ext cx="487363" cy="487363"/>
          </a:xfrm>
          <a:prstGeom prst="rect">
            <a:avLst/>
          </a:prstGeom>
        </p:spPr>
      </p:pic>
    </p:spTree>
    <p:extLst>
      <p:ext uri="{BB962C8B-B14F-4D97-AF65-F5344CB8AC3E}">
        <p14:creationId xmlns:p14="http://schemas.microsoft.com/office/powerpoint/2010/main" val="40988066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7533"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person wearing a police uniform&#10;&#10;Description automatically generated with medium confidence">
            <a:extLst>
              <a:ext uri="{FF2B5EF4-FFF2-40B4-BE49-F238E27FC236}">
                <a16:creationId xmlns:a16="http://schemas.microsoft.com/office/drawing/2014/main" xmlns="" id="{C918044F-CFC6-48F1-9EE0-64ED18A40B8B}"/>
              </a:ext>
            </a:extLst>
          </p:cNvPr>
          <p:cNvPicPr>
            <a:picLocks noChangeAspect="1"/>
          </p:cNvPicPr>
          <p:nvPr/>
        </p:nvPicPr>
        <p:blipFill rotWithShape="1">
          <a:blip r:embed="rId5"/>
          <a:srcRect b="9303"/>
          <a:stretch/>
        </p:blipFill>
        <p:spPr>
          <a:xfrm>
            <a:off x="212548" y="-1"/>
            <a:ext cx="4671437" cy="4236855"/>
          </a:xfrm>
          <a:custGeom>
            <a:avLst/>
            <a:gdLst/>
            <a:ahLst/>
            <a:cxnLst/>
            <a:rect l="l" t="t" r="r" b="b"/>
            <a:pathLst>
              <a:path w="4671437" h="4236855">
                <a:moveTo>
                  <a:pt x="630049" y="0"/>
                </a:moveTo>
                <a:lnTo>
                  <a:pt x="4671437" y="0"/>
                </a:lnTo>
                <a:lnTo>
                  <a:pt x="4671437" y="1"/>
                </a:lnTo>
                <a:lnTo>
                  <a:pt x="3814017" y="1"/>
                </a:lnTo>
                <a:lnTo>
                  <a:pt x="3181159" y="4236855"/>
                </a:lnTo>
                <a:lnTo>
                  <a:pt x="0" y="4236855"/>
                </a:lnTo>
                <a:close/>
              </a:path>
            </a:pathLst>
          </a:custGeom>
        </p:spPr>
      </p:pic>
      <p:sp>
        <p:nvSpPr>
          <p:cNvPr id="2" name="Title 1">
            <a:extLst>
              <a:ext uri="{FF2B5EF4-FFF2-40B4-BE49-F238E27FC236}">
                <a16:creationId xmlns:a16="http://schemas.microsoft.com/office/drawing/2014/main" xmlns="" id="{52C406DD-2CB8-4B5B-9014-EFD2389F7F9E}"/>
              </a:ext>
            </a:extLst>
          </p:cNvPr>
          <p:cNvSpPr>
            <a:spLocks noGrp="1"/>
          </p:cNvSpPr>
          <p:nvPr>
            <p:ph type="title"/>
          </p:nvPr>
        </p:nvSpPr>
        <p:spPr>
          <a:xfrm>
            <a:off x="4159225" y="609600"/>
            <a:ext cx="5114776" cy="1320800"/>
          </a:xfrm>
        </p:spPr>
        <p:txBody>
          <a:bodyPr>
            <a:normAutofit/>
          </a:bodyPr>
          <a:lstStyle/>
          <a:p>
            <a:pPr>
              <a:lnSpc>
                <a:spcPct val="90000"/>
              </a:lnSpc>
            </a:pPr>
            <a:r>
              <a:rPr lang="en-GB" sz="2800"/>
              <a:t>1. D’s use or threat of force was necessary, or D mistakenly believed that it was necessary</a:t>
            </a:r>
          </a:p>
        </p:txBody>
      </p:sp>
      <p:pic>
        <p:nvPicPr>
          <p:cNvPr id="4" name="Picture 3" descr="A group of people walking&#10;&#10;Description automatically generated with low confidence">
            <a:extLst>
              <a:ext uri="{FF2B5EF4-FFF2-40B4-BE49-F238E27FC236}">
                <a16:creationId xmlns:a16="http://schemas.microsoft.com/office/drawing/2014/main" xmlns="" id="{860CC4D7-5DA1-402D-BAAA-1D56F9CCAAFC}"/>
              </a:ext>
            </a:extLst>
          </p:cNvPr>
          <p:cNvPicPr>
            <a:picLocks noChangeAspect="1"/>
          </p:cNvPicPr>
          <p:nvPr/>
        </p:nvPicPr>
        <p:blipFill rotWithShape="1">
          <a:blip r:embed="rId6"/>
          <a:srcRect t="8165" r="2" b="16268"/>
          <a:stretch/>
        </p:blipFill>
        <p:spPr>
          <a:xfrm>
            <a:off x="20" y="4235547"/>
            <a:ext cx="3393882" cy="2622453"/>
          </a:xfrm>
          <a:custGeom>
            <a:avLst/>
            <a:gdLst/>
            <a:ahLst/>
            <a:cxnLst/>
            <a:rect l="l" t="t" r="r" b="b"/>
            <a:pathLst>
              <a:path w="3393902" h="2622453">
                <a:moveTo>
                  <a:pt x="212741" y="0"/>
                </a:moveTo>
                <a:lnTo>
                  <a:pt x="3393902" y="0"/>
                </a:lnTo>
                <a:lnTo>
                  <a:pt x="3002186" y="2622453"/>
                </a:lnTo>
                <a:lnTo>
                  <a:pt x="0" y="2622453"/>
                </a:lnTo>
                <a:lnTo>
                  <a:pt x="0" y="1430607"/>
                </a:lnTo>
                <a:close/>
              </a:path>
            </a:pathLst>
          </a:custGeom>
        </p:spPr>
      </p:pic>
      <p:sp>
        <p:nvSpPr>
          <p:cNvPr id="10" name="Isosceles Triangle 30">
            <a:extLst>
              <a:ext uri="{FF2B5EF4-FFF2-40B4-BE49-F238E27FC236}">
                <a16:creationId xmlns:a16="http://schemas.microsoft.com/office/drawing/2014/main" xmlns="" id="{47F84956-48F4-4B90-ACFA-EB0EAC3903B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2" name="Straight Connector 11">
            <a:extLst>
              <a:ext uri="{FF2B5EF4-FFF2-40B4-BE49-F238E27FC236}">
                <a16:creationId xmlns:a16="http://schemas.microsoft.com/office/drawing/2014/main" xmlns="" id="{5A3C2A43-ABEE-4B08-B7AA-35E4BF5680C9}"/>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212887" y="4236854"/>
            <a:ext cx="3263960"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xmlns="" id="{9527CE21-6C49-4AF7-B884-5DCA09A5EB3D}"/>
              </a:ext>
            </a:extLst>
          </p:cNvPr>
          <p:cNvSpPr>
            <a:spLocks noGrp="1"/>
          </p:cNvSpPr>
          <p:nvPr>
            <p:ph idx="1"/>
          </p:nvPr>
        </p:nvSpPr>
        <p:spPr>
          <a:xfrm>
            <a:off x="4159225" y="2160589"/>
            <a:ext cx="5114776" cy="3880773"/>
          </a:xfrm>
        </p:spPr>
        <p:txBody>
          <a:bodyPr>
            <a:normAutofit fontScale="92500" lnSpcReduction="10000"/>
          </a:bodyPr>
          <a:lstStyle/>
          <a:p>
            <a:pPr>
              <a:lnSpc>
                <a:spcPct val="90000"/>
              </a:lnSpc>
            </a:pPr>
            <a:r>
              <a:rPr lang="en-GB" sz="1600" dirty="0"/>
              <a:t>D uses or threatens force where in fact this is necessary.</a:t>
            </a:r>
          </a:p>
          <a:p>
            <a:pPr marL="0" indent="0">
              <a:lnSpc>
                <a:spcPct val="90000"/>
              </a:lnSpc>
              <a:buNone/>
            </a:pPr>
            <a:r>
              <a:rPr lang="en-GB" sz="1600" dirty="0"/>
              <a:t>For example: where V is about to attack D with a knife.</a:t>
            </a:r>
          </a:p>
          <a:p>
            <a:pPr marL="0" indent="0">
              <a:lnSpc>
                <a:spcPct val="90000"/>
              </a:lnSpc>
              <a:buNone/>
            </a:pPr>
            <a:endParaRPr lang="en-GB" sz="1600" dirty="0"/>
          </a:p>
          <a:p>
            <a:pPr>
              <a:lnSpc>
                <a:spcPct val="90000"/>
              </a:lnSpc>
            </a:pPr>
            <a:r>
              <a:rPr lang="en-GB" sz="1600" dirty="0"/>
              <a:t>Use of force is not necessary but D mistakenly believes it is necessary.</a:t>
            </a:r>
          </a:p>
          <a:p>
            <a:pPr marL="0" indent="0">
              <a:lnSpc>
                <a:spcPct val="90000"/>
              </a:lnSpc>
              <a:buNone/>
            </a:pPr>
            <a:r>
              <a:rPr lang="en-GB" sz="1600" dirty="0"/>
              <a:t>For example: </a:t>
            </a:r>
            <a:r>
              <a:rPr lang="en-GB" sz="1600" i="1" dirty="0">
                <a:solidFill>
                  <a:srgbClr val="FF0000"/>
                </a:solidFill>
              </a:rPr>
              <a:t>Williams (Gladstone 1984)</a:t>
            </a:r>
          </a:p>
          <a:p>
            <a:pPr marL="0" indent="0">
              <a:lnSpc>
                <a:spcPct val="90000"/>
              </a:lnSpc>
              <a:buNone/>
            </a:pPr>
            <a:r>
              <a:rPr lang="en-GB" sz="1600" i="1" dirty="0">
                <a:solidFill>
                  <a:srgbClr val="FF0000"/>
                </a:solidFill>
              </a:rPr>
              <a:t>Beckford [1987]</a:t>
            </a:r>
          </a:p>
          <a:p>
            <a:pPr marL="0" indent="0">
              <a:lnSpc>
                <a:spcPct val="90000"/>
              </a:lnSpc>
              <a:buNone/>
            </a:pPr>
            <a:endParaRPr lang="en-GB" sz="1600" i="1" dirty="0"/>
          </a:p>
          <a:p>
            <a:pPr>
              <a:lnSpc>
                <a:spcPct val="90000"/>
              </a:lnSpc>
            </a:pPr>
            <a:r>
              <a:rPr lang="en-GB" sz="1600" dirty="0"/>
              <a:t>A drunken mistake is no defence</a:t>
            </a:r>
          </a:p>
          <a:p>
            <a:pPr marL="0" indent="0">
              <a:lnSpc>
                <a:spcPct val="90000"/>
              </a:lnSpc>
              <a:buNone/>
            </a:pPr>
            <a:r>
              <a:rPr lang="en-GB" sz="1600" dirty="0"/>
              <a:t>Where D has made a mistake due to intoxication, he will not be able to rely on this defence even if his mistake was an honest one</a:t>
            </a:r>
          </a:p>
          <a:p>
            <a:pPr marL="0" indent="0">
              <a:lnSpc>
                <a:spcPct val="90000"/>
              </a:lnSpc>
              <a:buNone/>
            </a:pPr>
            <a:r>
              <a:rPr lang="en-GB" sz="1600" i="1" dirty="0">
                <a:solidFill>
                  <a:srgbClr val="FF0000"/>
                </a:solidFill>
              </a:rPr>
              <a:t>O’Grady [1987]</a:t>
            </a:r>
          </a:p>
          <a:p>
            <a:pPr marL="0" indent="0">
              <a:lnSpc>
                <a:spcPct val="90000"/>
              </a:lnSpc>
              <a:buNone/>
            </a:pPr>
            <a:endParaRPr lang="en-GB" sz="1400" i="1" dirty="0"/>
          </a:p>
          <a:p>
            <a:pPr marL="0" indent="0">
              <a:lnSpc>
                <a:spcPct val="90000"/>
              </a:lnSpc>
              <a:buNone/>
            </a:pPr>
            <a:endParaRPr lang="en-GB" sz="1400" dirty="0"/>
          </a:p>
        </p:txBody>
      </p:sp>
      <p:pic>
        <p:nvPicPr>
          <p:cNvPr id="6" name="Recorded Sound">
            <a:hlinkClick r:id="" action="ppaction://media"/>
            <a:extLst>
              <a:ext uri="{FF2B5EF4-FFF2-40B4-BE49-F238E27FC236}">
                <a16:creationId xmlns:a16="http://schemas.microsoft.com/office/drawing/2014/main" xmlns="" id="{50BB7FAE-F74C-4D51-A337-652DCDE1F3CE}"/>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3191693" y="6002333"/>
            <a:ext cx="487363" cy="487363"/>
          </a:xfrm>
          <a:prstGeom prst="rect">
            <a:avLst/>
          </a:prstGeom>
        </p:spPr>
      </p:pic>
    </p:spTree>
    <p:extLst>
      <p:ext uri="{BB962C8B-B14F-4D97-AF65-F5344CB8AC3E}">
        <p14:creationId xmlns:p14="http://schemas.microsoft.com/office/powerpoint/2010/main" val="392385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22100"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xmlns="" id="{8DF4D7F6-81B5-452A-9CE6-76D81F91D41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xmlns="" id="{F36917F8-689D-48F7-B2BA-1DB33BAA521E}"/>
              </a:ext>
            </a:extLst>
          </p:cNvPr>
          <p:cNvSpPr>
            <a:spLocks noGrp="1"/>
          </p:cNvSpPr>
          <p:nvPr>
            <p:ph type="title"/>
          </p:nvPr>
        </p:nvSpPr>
        <p:spPr>
          <a:xfrm>
            <a:off x="1333502" y="609600"/>
            <a:ext cx="8596668" cy="1320800"/>
          </a:xfrm>
        </p:spPr>
        <p:txBody>
          <a:bodyPr>
            <a:normAutofit/>
          </a:bodyPr>
          <a:lstStyle/>
          <a:p>
            <a:pPr>
              <a:lnSpc>
                <a:spcPct val="90000"/>
              </a:lnSpc>
            </a:pPr>
            <a:r>
              <a:rPr lang="en-GB" sz="2800"/>
              <a:t>2. D’s use or threat of force must be necessary to repel imminent attack or to prevent a crime, or effect or assist lawful arrest.</a:t>
            </a:r>
          </a:p>
        </p:txBody>
      </p:sp>
      <p:sp>
        <p:nvSpPr>
          <p:cNvPr id="10" name="Isosceles Triangle 9">
            <a:extLst>
              <a:ext uri="{FF2B5EF4-FFF2-40B4-BE49-F238E27FC236}">
                <a16:creationId xmlns:a16="http://schemas.microsoft.com/office/drawing/2014/main" xmlns="" id="{4600514D-20FB-4559-97DC-D1DC39E6C3D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flipV="1">
            <a:off x="0" y="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 name="Isosceles Triangle 11">
            <a:extLst>
              <a:ext uri="{FF2B5EF4-FFF2-40B4-BE49-F238E27FC236}">
                <a16:creationId xmlns:a16="http://schemas.microsoft.com/office/drawing/2014/main" xmlns="" id="{266F638A-E405-4AC0-B984-72E5813B0DD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7738534" y="3818467"/>
            <a:ext cx="4450292" cy="3039533"/>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cxnSp>
        <p:nvCxnSpPr>
          <p:cNvPr id="14" name="Straight Connector 13">
            <a:extLst>
              <a:ext uri="{FF2B5EF4-FFF2-40B4-BE49-F238E27FC236}">
                <a16:creationId xmlns:a16="http://schemas.microsoft.com/office/drawing/2014/main" xmlns="" id="{7D1CBE93-B17D-4509-843C-82287C38032A}"/>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10134600" y="0"/>
            <a:ext cx="1727200" cy="6858000"/>
          </a:xfrm>
          <a:prstGeom prst="line">
            <a:avLst/>
          </a:prstGeom>
          <a:ln w="15875" cap="sq">
            <a:solidFill>
              <a:schemeClr val="accent2"/>
            </a:solidFill>
            <a:beve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xmlns="" id="{AE6277B4-6A43-48AB-89B2-3442221619CC}"/>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flipH="1">
            <a:off x="7425267" y="3681413"/>
            <a:ext cx="4763558" cy="3176587"/>
          </a:xfrm>
          <a:prstGeom prst="line">
            <a:avLst/>
          </a:prstGeom>
          <a:ln w="15875">
            <a:solidFill>
              <a:schemeClr val="accent1"/>
            </a:solidFill>
          </a:ln>
        </p:spPr>
        <p:style>
          <a:lnRef idx="2">
            <a:schemeClr val="accent1"/>
          </a:lnRef>
          <a:fillRef idx="0">
            <a:schemeClr val="accent1"/>
          </a:fillRef>
          <a:effectRef idx="1">
            <a:schemeClr val="accent1"/>
          </a:effectRef>
          <a:fontRef idx="minor">
            <a:schemeClr val="tx1"/>
          </a:fontRef>
        </p:style>
      </p:cxnSp>
      <p:sp>
        <p:nvSpPr>
          <p:cNvPr id="3" name="Content Placeholder 2">
            <a:extLst>
              <a:ext uri="{FF2B5EF4-FFF2-40B4-BE49-F238E27FC236}">
                <a16:creationId xmlns:a16="http://schemas.microsoft.com/office/drawing/2014/main" xmlns="" id="{AADDE59C-6A5E-42D2-82E1-DB932DA3D18A}"/>
              </a:ext>
            </a:extLst>
          </p:cNvPr>
          <p:cNvSpPr>
            <a:spLocks noGrp="1"/>
          </p:cNvSpPr>
          <p:nvPr>
            <p:ph idx="1"/>
          </p:nvPr>
        </p:nvSpPr>
        <p:spPr>
          <a:xfrm>
            <a:off x="1333502" y="2160590"/>
            <a:ext cx="8470898" cy="3429260"/>
          </a:xfrm>
        </p:spPr>
        <p:txBody>
          <a:bodyPr>
            <a:normAutofit/>
          </a:bodyPr>
          <a:lstStyle/>
          <a:p>
            <a:r>
              <a:rPr lang="en-GB" sz="2000" dirty="0"/>
              <a:t>The defence will fail unless D’s use of reasonable force is necessary.</a:t>
            </a:r>
          </a:p>
          <a:p>
            <a:r>
              <a:rPr lang="en-GB" sz="2000" dirty="0"/>
              <a:t>Imminent/Immediate – </a:t>
            </a:r>
            <a:r>
              <a:rPr lang="en-GB" sz="2000" i="1" dirty="0">
                <a:solidFill>
                  <a:srgbClr val="FF0000"/>
                </a:solidFill>
              </a:rPr>
              <a:t>Devlin v Armstrong [1971]</a:t>
            </a:r>
          </a:p>
          <a:p>
            <a:r>
              <a:rPr lang="en-GB" sz="2000" dirty="0"/>
              <a:t>However, D’s use of force can be reasonable where he has pre-armed himself with a weapon – </a:t>
            </a:r>
            <a:r>
              <a:rPr lang="en-GB" sz="2000" i="1" dirty="0">
                <a:solidFill>
                  <a:srgbClr val="FF0000"/>
                </a:solidFill>
              </a:rPr>
              <a:t>A-Gs Reference [1984]</a:t>
            </a:r>
          </a:p>
          <a:p>
            <a:r>
              <a:rPr lang="en-GB" sz="2000" dirty="0"/>
              <a:t>Use of force can be reasonable even when it results in death.</a:t>
            </a:r>
          </a:p>
          <a:p>
            <a:r>
              <a:rPr lang="en-GB" sz="2000" i="1" dirty="0">
                <a:solidFill>
                  <a:srgbClr val="FF0000"/>
                </a:solidFill>
              </a:rPr>
              <a:t>Hichens [2011] </a:t>
            </a:r>
            <a:r>
              <a:rPr lang="en-GB" sz="2000" i="1" dirty="0"/>
              <a:t>– </a:t>
            </a:r>
            <a:r>
              <a:rPr lang="en-GB" sz="2000" dirty="0"/>
              <a:t>self defence could apply where D used force against an innocent third party.</a:t>
            </a:r>
            <a:endParaRPr lang="en-GB" sz="2000" i="1" dirty="0"/>
          </a:p>
        </p:txBody>
      </p:sp>
      <p:sp>
        <p:nvSpPr>
          <p:cNvPr id="18" name="Rectangle 27">
            <a:extLst>
              <a:ext uri="{FF2B5EF4-FFF2-40B4-BE49-F238E27FC236}">
                <a16:creationId xmlns:a16="http://schemas.microsoft.com/office/drawing/2014/main" xmlns="" id="{27B538D5-95DB-47ED-9CB4-34AE5BF78E6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0425641" y="0"/>
            <a:ext cx="1766359" cy="6858000"/>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pic>
        <p:nvPicPr>
          <p:cNvPr id="4" name="Recorded Sound">
            <a:hlinkClick r:id="" action="ppaction://media"/>
            <a:extLst>
              <a:ext uri="{FF2B5EF4-FFF2-40B4-BE49-F238E27FC236}">
                <a16:creationId xmlns:a16="http://schemas.microsoft.com/office/drawing/2014/main" xmlns="" id="{75EC117D-33D3-4E23-B2CB-763D04FF96D9}"/>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23074" y="6028086"/>
            <a:ext cx="487363" cy="487363"/>
          </a:xfrm>
          <a:prstGeom prst="rect">
            <a:avLst/>
          </a:prstGeom>
        </p:spPr>
      </p:pic>
    </p:spTree>
    <p:extLst>
      <p:ext uri="{BB962C8B-B14F-4D97-AF65-F5344CB8AC3E}">
        <p14:creationId xmlns:p14="http://schemas.microsoft.com/office/powerpoint/2010/main" val="10750969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18246"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xmlns="" id="{8DF4D7F6-81B5-452A-9CE6-76D81F91D41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Isosceles Triangle 9">
            <a:extLst>
              <a:ext uri="{FF2B5EF4-FFF2-40B4-BE49-F238E27FC236}">
                <a16:creationId xmlns:a16="http://schemas.microsoft.com/office/drawing/2014/main" xmlns="" id="{4600514D-20FB-4559-97DC-D1DC39E6C3D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flipV="1">
            <a:off x="0" y="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 name="Isosceles Triangle 11">
            <a:extLst>
              <a:ext uri="{FF2B5EF4-FFF2-40B4-BE49-F238E27FC236}">
                <a16:creationId xmlns:a16="http://schemas.microsoft.com/office/drawing/2014/main" xmlns="" id="{266F638A-E405-4AC0-B984-72E5813B0DD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7738534" y="3818467"/>
            <a:ext cx="4450292" cy="3039533"/>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cxnSp>
        <p:nvCxnSpPr>
          <p:cNvPr id="14" name="Straight Connector 13">
            <a:extLst>
              <a:ext uri="{FF2B5EF4-FFF2-40B4-BE49-F238E27FC236}">
                <a16:creationId xmlns:a16="http://schemas.microsoft.com/office/drawing/2014/main" xmlns="" id="{7D1CBE93-B17D-4509-843C-82287C38032A}"/>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10134600" y="0"/>
            <a:ext cx="1727200" cy="6858000"/>
          </a:xfrm>
          <a:prstGeom prst="line">
            <a:avLst/>
          </a:prstGeom>
          <a:ln w="15875" cap="sq">
            <a:solidFill>
              <a:schemeClr val="accent2"/>
            </a:solidFill>
            <a:beve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xmlns="" id="{AE6277B4-6A43-48AB-89B2-3442221619CC}"/>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flipH="1">
            <a:off x="7425267" y="3681413"/>
            <a:ext cx="4763558" cy="3176587"/>
          </a:xfrm>
          <a:prstGeom prst="line">
            <a:avLst/>
          </a:prstGeom>
          <a:ln w="15875">
            <a:solidFill>
              <a:schemeClr val="accent1"/>
            </a:solidFill>
          </a:ln>
        </p:spPr>
        <p:style>
          <a:lnRef idx="2">
            <a:schemeClr val="accent1"/>
          </a:lnRef>
          <a:fillRef idx="0">
            <a:schemeClr val="accent1"/>
          </a:fillRef>
          <a:effectRef idx="1">
            <a:schemeClr val="accent1"/>
          </a:effectRef>
          <a:fontRef idx="minor">
            <a:schemeClr val="tx1"/>
          </a:fontRef>
        </p:style>
      </p:cxnSp>
      <p:sp>
        <p:nvSpPr>
          <p:cNvPr id="3" name="Content Placeholder 2">
            <a:extLst>
              <a:ext uri="{FF2B5EF4-FFF2-40B4-BE49-F238E27FC236}">
                <a16:creationId xmlns:a16="http://schemas.microsoft.com/office/drawing/2014/main" xmlns="" id="{72F6896B-2CBC-44C5-BB90-DA6286993C68}"/>
              </a:ext>
            </a:extLst>
          </p:cNvPr>
          <p:cNvSpPr>
            <a:spLocks noGrp="1"/>
          </p:cNvSpPr>
          <p:nvPr>
            <p:ph idx="1"/>
          </p:nvPr>
        </p:nvSpPr>
        <p:spPr>
          <a:xfrm>
            <a:off x="1056217" y="549628"/>
            <a:ext cx="8470898" cy="5401993"/>
          </a:xfrm>
        </p:spPr>
        <p:txBody>
          <a:bodyPr>
            <a:normAutofit/>
          </a:bodyPr>
          <a:lstStyle/>
          <a:p>
            <a:pPr>
              <a:lnSpc>
                <a:spcPct val="90000"/>
              </a:lnSpc>
            </a:pPr>
            <a:r>
              <a:rPr lang="en-GB" sz="2400" dirty="0"/>
              <a:t>The amount of force must be reasonable in the actual circumstances, or in the circumstances that D mistakenly believed to exist.</a:t>
            </a:r>
          </a:p>
          <a:p>
            <a:pPr marL="0" indent="0">
              <a:lnSpc>
                <a:spcPct val="90000"/>
              </a:lnSpc>
              <a:buNone/>
            </a:pPr>
            <a:endParaRPr lang="en-GB" sz="2400" dirty="0"/>
          </a:p>
          <a:p>
            <a:pPr marL="0" indent="0">
              <a:lnSpc>
                <a:spcPct val="90000"/>
              </a:lnSpc>
              <a:buNone/>
            </a:pPr>
            <a:endParaRPr lang="en-GB" sz="2400" dirty="0"/>
          </a:p>
          <a:p>
            <a:pPr marL="0" indent="0">
              <a:lnSpc>
                <a:spcPct val="90000"/>
              </a:lnSpc>
              <a:buNone/>
            </a:pPr>
            <a:r>
              <a:rPr lang="en-GB" sz="2400" u="sng" dirty="0"/>
              <a:t>OBJECTIVE TEST</a:t>
            </a:r>
            <a:endParaRPr lang="en-GB" sz="2400" dirty="0"/>
          </a:p>
          <a:p>
            <a:pPr marL="0" indent="0">
              <a:lnSpc>
                <a:spcPct val="90000"/>
              </a:lnSpc>
              <a:buNone/>
            </a:pPr>
            <a:r>
              <a:rPr lang="en-GB" sz="2400" dirty="0"/>
              <a:t>The use or threat of force must be reasonable in the circumstances or in the light of the circumstances that he honestly believed to exist.</a:t>
            </a:r>
          </a:p>
          <a:p>
            <a:pPr marL="0" indent="0">
              <a:lnSpc>
                <a:spcPct val="90000"/>
              </a:lnSpc>
              <a:buNone/>
            </a:pPr>
            <a:r>
              <a:rPr lang="en-GB" sz="2400" dirty="0"/>
              <a:t>The reasonableness of the level of force that the D uses will be judged according to what D believed the facts to be.</a:t>
            </a:r>
          </a:p>
          <a:p>
            <a:pPr marL="0" indent="0">
              <a:lnSpc>
                <a:spcPct val="90000"/>
              </a:lnSpc>
              <a:buNone/>
            </a:pPr>
            <a:r>
              <a:rPr lang="en-GB" sz="2400" i="1" dirty="0" err="1">
                <a:solidFill>
                  <a:srgbClr val="FF0000"/>
                </a:solidFill>
              </a:rPr>
              <a:t>Oye</a:t>
            </a:r>
            <a:r>
              <a:rPr lang="en-GB" sz="2400" i="1" dirty="0">
                <a:solidFill>
                  <a:srgbClr val="FF0000"/>
                </a:solidFill>
              </a:rPr>
              <a:t> [2013]</a:t>
            </a:r>
          </a:p>
          <a:p>
            <a:pPr marL="0" indent="0">
              <a:lnSpc>
                <a:spcPct val="90000"/>
              </a:lnSpc>
              <a:buNone/>
            </a:pPr>
            <a:endParaRPr lang="en-GB" i="1" dirty="0"/>
          </a:p>
          <a:p>
            <a:pPr marL="0" indent="0">
              <a:lnSpc>
                <a:spcPct val="90000"/>
              </a:lnSpc>
              <a:buNone/>
            </a:pPr>
            <a:endParaRPr lang="en-GB" dirty="0"/>
          </a:p>
        </p:txBody>
      </p:sp>
      <p:sp>
        <p:nvSpPr>
          <p:cNvPr id="18" name="Rectangle 27">
            <a:extLst>
              <a:ext uri="{FF2B5EF4-FFF2-40B4-BE49-F238E27FC236}">
                <a16:creationId xmlns:a16="http://schemas.microsoft.com/office/drawing/2014/main" xmlns="" id="{27B538D5-95DB-47ED-9CB4-34AE5BF78E6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0425641" y="0"/>
            <a:ext cx="1766359" cy="6858000"/>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pic>
        <p:nvPicPr>
          <p:cNvPr id="2" name="Recorded Sound">
            <a:hlinkClick r:id="" action="ppaction://media"/>
            <a:extLst>
              <a:ext uri="{FF2B5EF4-FFF2-40B4-BE49-F238E27FC236}">
                <a16:creationId xmlns:a16="http://schemas.microsoft.com/office/drawing/2014/main" xmlns="" id="{8E7A770B-80E5-4B23-8F92-176C58DAB8FD}"/>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330200" y="6106145"/>
            <a:ext cx="487363" cy="487363"/>
          </a:xfrm>
          <a:prstGeom prst="rect">
            <a:avLst/>
          </a:prstGeom>
        </p:spPr>
      </p:pic>
    </p:spTree>
    <p:extLst>
      <p:ext uri="{BB962C8B-B14F-4D97-AF65-F5344CB8AC3E}">
        <p14:creationId xmlns:p14="http://schemas.microsoft.com/office/powerpoint/2010/main" val="16985420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77007"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xmlns="" id="{9F4444CE-BC8D-4D61-B303-4C05614E62A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xmlns="" id="{62423CA5-E2E1-4789-B759-9906C1C9406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3"/>
            <a:ext cx="4660126"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30" name="Isosceles Triangle 29">
            <a:extLst>
              <a:ext uri="{FF2B5EF4-FFF2-40B4-BE49-F238E27FC236}">
                <a16:creationId xmlns:a16="http://schemas.microsoft.com/office/drawing/2014/main" xmlns="" id="{73772B81-181F-48B7-8826-4D9686D15DF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10800000">
            <a:off x="4660127" y="-3"/>
            <a:ext cx="1056745" cy="6858001"/>
          </a:xfrm>
          <a:prstGeom prst="triangle">
            <a:avLst>
              <a:gd name="adj" fmla="val 100000"/>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pic>
        <p:nvPicPr>
          <p:cNvPr id="21" name="Picture 20">
            <a:extLst>
              <a:ext uri="{FF2B5EF4-FFF2-40B4-BE49-F238E27FC236}">
                <a16:creationId xmlns:a16="http://schemas.microsoft.com/office/drawing/2014/main" xmlns="" id="{73E6C1F8-65FA-4FA9-99B8-B6ED8F597280}"/>
              </a:ext>
            </a:extLst>
          </p:cNvPr>
          <p:cNvPicPr>
            <a:picLocks noChangeAspect="1"/>
          </p:cNvPicPr>
          <p:nvPr/>
        </p:nvPicPr>
        <p:blipFill rotWithShape="1">
          <a:blip r:embed="rId5"/>
          <a:srcRect l="31222" r="19547"/>
          <a:stretch/>
        </p:blipFill>
        <p:spPr>
          <a:xfrm>
            <a:off x="6682648" y="972608"/>
            <a:ext cx="3970206" cy="4900269"/>
          </a:xfrm>
          <a:prstGeom prst="rect">
            <a:avLst/>
          </a:prstGeom>
        </p:spPr>
      </p:pic>
      <p:sp>
        <p:nvSpPr>
          <p:cNvPr id="32" name="Isosceles Triangle 31">
            <a:extLst>
              <a:ext uri="{FF2B5EF4-FFF2-40B4-BE49-F238E27FC236}">
                <a16:creationId xmlns:a16="http://schemas.microsoft.com/office/drawing/2014/main" xmlns="" id="{B2205F6E-03C6-4E92-877C-E2482F6599A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flipH="1">
            <a:off x="11755696"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graphicFrame>
        <p:nvGraphicFramePr>
          <p:cNvPr id="5" name="Content Placeholder 2">
            <a:extLst>
              <a:ext uri="{FF2B5EF4-FFF2-40B4-BE49-F238E27FC236}">
                <a16:creationId xmlns:a16="http://schemas.microsoft.com/office/drawing/2014/main" xmlns="" id="{A74E5746-922D-47B0-9E66-F1ABC963F6EF}"/>
              </a:ext>
            </a:extLst>
          </p:cNvPr>
          <p:cNvGraphicFramePr>
            <a:graphicFrameLocks noGrp="1"/>
          </p:cNvGraphicFramePr>
          <p:nvPr>
            <p:ph idx="1"/>
            <p:extLst>
              <p:ext uri="{D42A27DB-BD31-4B8C-83A1-F6EECF244321}">
                <p14:modId xmlns:p14="http://schemas.microsoft.com/office/powerpoint/2010/main" val="3376416116"/>
              </p:ext>
            </p:extLst>
          </p:nvPr>
        </p:nvGraphicFramePr>
        <p:xfrm>
          <a:off x="673754" y="2160590"/>
          <a:ext cx="3973943" cy="3440110"/>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2" name="Recorded Sound">
            <a:hlinkClick r:id="" action="ppaction://media"/>
            <a:extLst>
              <a:ext uri="{FF2B5EF4-FFF2-40B4-BE49-F238E27FC236}">
                <a16:creationId xmlns:a16="http://schemas.microsoft.com/office/drawing/2014/main" xmlns="" id="{591D532F-2E5B-4698-B1C6-AF050D220EA5}"/>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381297" y="5985667"/>
            <a:ext cx="487363" cy="487363"/>
          </a:xfrm>
          <a:prstGeom prst="rect">
            <a:avLst/>
          </a:prstGeom>
        </p:spPr>
      </p:pic>
    </p:spTree>
    <p:extLst>
      <p:ext uri="{BB962C8B-B14F-4D97-AF65-F5344CB8AC3E}">
        <p14:creationId xmlns:p14="http://schemas.microsoft.com/office/powerpoint/2010/main" val="2173642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0410"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2">
            <a:extLst>
              <a:ext uri="{FF2B5EF4-FFF2-40B4-BE49-F238E27FC236}">
                <a16:creationId xmlns:a16="http://schemas.microsoft.com/office/drawing/2014/main" xmlns="" id="{E80B86A7-A1EC-475B-9166-88902B033A3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xmlns="" id="{AB356D07-2893-416A-BC0A-9B77386ADB01}"/>
              </a:ext>
            </a:extLst>
          </p:cNvPr>
          <p:cNvSpPr>
            <a:spLocks noGrp="1"/>
          </p:cNvSpPr>
          <p:nvPr>
            <p:ph type="title"/>
          </p:nvPr>
        </p:nvSpPr>
        <p:spPr>
          <a:xfrm>
            <a:off x="1333502" y="609600"/>
            <a:ext cx="8596668" cy="1320800"/>
          </a:xfrm>
        </p:spPr>
        <p:txBody>
          <a:bodyPr>
            <a:normAutofit/>
          </a:bodyPr>
          <a:lstStyle/>
          <a:p>
            <a:r>
              <a:rPr lang="en-GB" dirty="0"/>
              <a:t>Mistake</a:t>
            </a:r>
          </a:p>
        </p:txBody>
      </p:sp>
      <p:sp>
        <p:nvSpPr>
          <p:cNvPr id="25" name="Isosceles Triangle 24">
            <a:extLst>
              <a:ext uri="{FF2B5EF4-FFF2-40B4-BE49-F238E27FC236}">
                <a16:creationId xmlns:a16="http://schemas.microsoft.com/office/drawing/2014/main" xmlns="" id="{C2C29CB1-9F74-4879-A6AF-AEA67B6F1F4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xmlns="" id="{A3087435-D150-42D2-B441-B8A1A100E7D1}"/>
              </a:ext>
            </a:extLst>
          </p:cNvPr>
          <p:cNvSpPr>
            <a:spLocks noGrp="1"/>
          </p:cNvSpPr>
          <p:nvPr>
            <p:ph idx="1"/>
          </p:nvPr>
        </p:nvSpPr>
        <p:spPr>
          <a:xfrm>
            <a:off x="1333502" y="2160589"/>
            <a:ext cx="8596668" cy="3880773"/>
          </a:xfrm>
        </p:spPr>
        <p:txBody>
          <a:bodyPr>
            <a:normAutofit/>
          </a:bodyPr>
          <a:lstStyle/>
          <a:p>
            <a:r>
              <a:rPr lang="en-GB" dirty="0"/>
              <a:t>If D commits a crime under mistaken belief, the defence of mistake may be an option.</a:t>
            </a:r>
          </a:p>
          <a:p>
            <a:r>
              <a:rPr lang="en-GB" dirty="0"/>
              <a:t>When D is mistaken, that mistake may prevent them from forming the MR which in a sense abstains D from liability.</a:t>
            </a:r>
          </a:p>
          <a:p>
            <a:r>
              <a:rPr lang="en-GB" i="1" dirty="0">
                <a:solidFill>
                  <a:srgbClr val="FF0000"/>
                </a:solidFill>
              </a:rPr>
              <a:t>DPP v Morgan [1976]</a:t>
            </a:r>
          </a:p>
          <a:p>
            <a:pPr marL="0" indent="0">
              <a:buNone/>
            </a:pPr>
            <a:endParaRPr lang="en-GB" dirty="0"/>
          </a:p>
          <a:p>
            <a:pPr marL="0" indent="0">
              <a:buNone/>
            </a:pPr>
            <a:r>
              <a:rPr lang="en-GB" dirty="0"/>
              <a:t>Example: If Freya kills Oliver, believing him to be Shaun, she is still guilty of murder as she intended to kill a person (the MR of murder).</a:t>
            </a:r>
          </a:p>
          <a:p>
            <a:pPr marL="0" indent="0">
              <a:buNone/>
            </a:pPr>
            <a:r>
              <a:rPr lang="en-GB" dirty="0"/>
              <a:t>If Freya kills Oliver, believing him to be a bear, she is not guilty of murder because she intended to kill an animal not a person. Her mistake meant she did not have the MR of murder.</a:t>
            </a:r>
          </a:p>
        </p:txBody>
      </p:sp>
      <p:sp>
        <p:nvSpPr>
          <p:cNvPr id="27" name="Isosceles Triangle 26">
            <a:extLst>
              <a:ext uri="{FF2B5EF4-FFF2-40B4-BE49-F238E27FC236}">
                <a16:creationId xmlns:a16="http://schemas.microsoft.com/office/drawing/2014/main" xmlns="" id="{7E2C7115-5336-410C-AD71-0F0952A2E5A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pic>
        <p:nvPicPr>
          <p:cNvPr id="4" name="Recorded Sound">
            <a:hlinkClick r:id="" action="ppaction://media"/>
            <a:extLst>
              <a:ext uri="{FF2B5EF4-FFF2-40B4-BE49-F238E27FC236}">
                <a16:creationId xmlns:a16="http://schemas.microsoft.com/office/drawing/2014/main" xmlns="" id="{1C8BC54D-29F6-46C1-B960-812398DE8DAA}"/>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355234" y="6041362"/>
            <a:ext cx="487363" cy="487363"/>
          </a:xfrm>
          <a:prstGeom prst="rect">
            <a:avLst/>
          </a:prstGeom>
        </p:spPr>
      </p:pic>
    </p:spTree>
    <p:extLst>
      <p:ext uri="{BB962C8B-B14F-4D97-AF65-F5344CB8AC3E}">
        <p14:creationId xmlns:p14="http://schemas.microsoft.com/office/powerpoint/2010/main" val="22439884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963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xmlns="" id="{E80B86A7-A1EC-475B-9166-88902B033A3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xmlns="" id="{7B1A6108-7B67-4387-B78C-0DC15413F973}"/>
              </a:ext>
            </a:extLst>
          </p:cNvPr>
          <p:cNvSpPr>
            <a:spLocks noGrp="1"/>
          </p:cNvSpPr>
          <p:nvPr>
            <p:ph type="title"/>
          </p:nvPr>
        </p:nvSpPr>
        <p:spPr>
          <a:xfrm>
            <a:off x="1333502" y="609600"/>
            <a:ext cx="8596668" cy="1320800"/>
          </a:xfrm>
        </p:spPr>
        <p:txBody>
          <a:bodyPr>
            <a:normAutofit/>
          </a:bodyPr>
          <a:lstStyle/>
          <a:p>
            <a:r>
              <a:rPr lang="en-GB" dirty="0"/>
              <a:t>Mistake:</a:t>
            </a:r>
          </a:p>
        </p:txBody>
      </p:sp>
      <p:sp>
        <p:nvSpPr>
          <p:cNvPr id="10" name="Isosceles Triangle 9">
            <a:extLst>
              <a:ext uri="{FF2B5EF4-FFF2-40B4-BE49-F238E27FC236}">
                <a16:creationId xmlns:a16="http://schemas.microsoft.com/office/drawing/2014/main" xmlns="" id="{C2C29CB1-9F74-4879-A6AF-AEA67B6F1F4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xmlns="" id="{3750518D-EBFC-4C82-8991-6716CDED3026}"/>
              </a:ext>
            </a:extLst>
          </p:cNvPr>
          <p:cNvSpPr>
            <a:spLocks noGrp="1"/>
          </p:cNvSpPr>
          <p:nvPr>
            <p:ph idx="1"/>
          </p:nvPr>
        </p:nvSpPr>
        <p:spPr>
          <a:xfrm>
            <a:off x="1333502" y="2160589"/>
            <a:ext cx="8596668" cy="3880773"/>
          </a:xfrm>
        </p:spPr>
        <p:txBody>
          <a:bodyPr>
            <a:normAutofit/>
          </a:bodyPr>
          <a:lstStyle/>
          <a:p>
            <a:r>
              <a:rPr lang="en-GB" dirty="0"/>
              <a:t>Most often, when D claims a defence of mistake, it is usually in conjunction with intoxication </a:t>
            </a:r>
            <a:r>
              <a:rPr lang="en-GB" dirty="0">
                <a:solidFill>
                  <a:srgbClr val="FF0000"/>
                </a:solidFill>
              </a:rPr>
              <a:t>(</a:t>
            </a:r>
            <a:r>
              <a:rPr lang="en-GB" i="1" dirty="0">
                <a:solidFill>
                  <a:srgbClr val="FF0000"/>
                </a:solidFill>
              </a:rPr>
              <a:t>R v Fotheringham [1988]).</a:t>
            </a:r>
          </a:p>
          <a:p>
            <a:pPr marL="0" indent="0">
              <a:buNone/>
            </a:pPr>
            <a:endParaRPr lang="en-GB" i="1" dirty="0"/>
          </a:p>
          <a:p>
            <a:r>
              <a:rPr lang="en-GB" dirty="0"/>
              <a:t>A mistake must be honest </a:t>
            </a:r>
            <a:r>
              <a:rPr lang="en-GB" dirty="0">
                <a:solidFill>
                  <a:srgbClr val="FF0000"/>
                </a:solidFill>
              </a:rPr>
              <a:t>(</a:t>
            </a:r>
            <a:r>
              <a:rPr lang="en-GB" i="1" dirty="0">
                <a:solidFill>
                  <a:srgbClr val="FF0000"/>
                </a:solidFill>
              </a:rPr>
              <a:t>DPP v Morgan [1975]).</a:t>
            </a:r>
          </a:p>
          <a:p>
            <a:pPr marL="0" indent="0">
              <a:buNone/>
            </a:pPr>
            <a:endParaRPr lang="en-GB" dirty="0"/>
          </a:p>
          <a:p>
            <a:r>
              <a:rPr lang="en-GB" dirty="0"/>
              <a:t>It must not be a mistake of law which will never suffice as a defence as ignorance of the law is no excuse </a:t>
            </a:r>
            <a:r>
              <a:rPr lang="en-GB" dirty="0">
                <a:solidFill>
                  <a:srgbClr val="FF0000"/>
                </a:solidFill>
              </a:rPr>
              <a:t>(</a:t>
            </a:r>
            <a:r>
              <a:rPr lang="en-GB" i="1" dirty="0">
                <a:solidFill>
                  <a:srgbClr val="FF0000"/>
                </a:solidFill>
              </a:rPr>
              <a:t>R v Lee [2000]).</a:t>
            </a:r>
            <a:endParaRPr lang="en-GB" dirty="0">
              <a:solidFill>
                <a:srgbClr val="FF0000"/>
              </a:solidFill>
            </a:endParaRPr>
          </a:p>
          <a:p>
            <a:endParaRPr lang="en-GB" dirty="0"/>
          </a:p>
        </p:txBody>
      </p:sp>
      <p:sp>
        <p:nvSpPr>
          <p:cNvPr id="12" name="Isosceles Triangle 11">
            <a:extLst>
              <a:ext uri="{FF2B5EF4-FFF2-40B4-BE49-F238E27FC236}">
                <a16:creationId xmlns:a16="http://schemas.microsoft.com/office/drawing/2014/main" xmlns="" id="{7E2C7115-5336-410C-AD71-0F0952A2E5A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pic>
        <p:nvPicPr>
          <p:cNvPr id="4" name="Recorded Sound">
            <a:hlinkClick r:id="" action="ppaction://media"/>
            <a:extLst>
              <a:ext uri="{FF2B5EF4-FFF2-40B4-BE49-F238E27FC236}">
                <a16:creationId xmlns:a16="http://schemas.microsoft.com/office/drawing/2014/main" xmlns="" id="{6A9A3013-A41F-4FC3-AB4F-E8495C415669}"/>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77616" y="6128447"/>
            <a:ext cx="487363" cy="487363"/>
          </a:xfrm>
          <a:prstGeom prst="rect">
            <a:avLst/>
          </a:prstGeom>
        </p:spPr>
      </p:pic>
    </p:spTree>
    <p:extLst>
      <p:ext uri="{BB962C8B-B14F-4D97-AF65-F5344CB8AC3E}">
        <p14:creationId xmlns:p14="http://schemas.microsoft.com/office/powerpoint/2010/main" val="40152042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5379"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793</TotalTime>
  <Words>2645</Words>
  <Application>Microsoft Office PowerPoint</Application>
  <PresentationFormat>Widescreen</PresentationFormat>
  <Paragraphs>183</Paragraphs>
  <Slides>22</Slides>
  <Notes>8</Notes>
  <HiddenSlides>0</HiddenSlides>
  <MMClips>22</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22</vt:i4>
      </vt:variant>
    </vt:vector>
  </HeadingPairs>
  <TitlesOfParts>
    <vt:vector size="27" baseType="lpstr">
      <vt:lpstr>Arial</vt:lpstr>
      <vt:lpstr>Calibri</vt:lpstr>
      <vt:lpstr>Trebuchet MS</vt:lpstr>
      <vt:lpstr>Wingdings 3</vt:lpstr>
      <vt:lpstr>Facet</vt:lpstr>
      <vt:lpstr>Defences</vt:lpstr>
      <vt:lpstr>Necessity:</vt:lpstr>
      <vt:lpstr>Necessity:</vt:lpstr>
      <vt:lpstr>Necessity:</vt:lpstr>
      <vt:lpstr>Duress:</vt:lpstr>
      <vt:lpstr>The two types of Duress:</vt:lpstr>
      <vt:lpstr>Elements of Duress:</vt:lpstr>
      <vt:lpstr>PowerPoint Presentation</vt:lpstr>
      <vt:lpstr>The ‘subjective’ test:</vt:lpstr>
      <vt:lpstr>Case of Duress by Threat:</vt:lpstr>
      <vt:lpstr>Self Defence (Private and Public Defence)</vt:lpstr>
      <vt:lpstr>PowerPoint Presentation</vt:lpstr>
      <vt:lpstr>Private and Public Defences:</vt:lpstr>
      <vt:lpstr>Private Defence:</vt:lpstr>
      <vt:lpstr>Public Defence:</vt:lpstr>
      <vt:lpstr>PowerPoint Presentation</vt:lpstr>
      <vt:lpstr>1. D’s use or threat of force was necessary, or D mistakenly believed that it was necessary</vt:lpstr>
      <vt:lpstr>2. D’s use or threat of force must be necessary to repel imminent attack or to prevent a crime, or effect or assist lawful arrest.</vt:lpstr>
      <vt:lpstr>PowerPoint Presentation</vt:lpstr>
      <vt:lpstr>PowerPoint Presentation</vt:lpstr>
      <vt:lpstr>Mistake</vt:lpstr>
      <vt:lpstr>Mistake:</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Defences</dc:title>
  <dc:creator>Mellissa Wallbridge</dc:creator>
  <cp:lastModifiedBy>Laura Knight</cp:lastModifiedBy>
  <cp:revision>29</cp:revision>
  <dcterms:created xsi:type="dcterms:W3CDTF">2021-03-17T21:08:13Z</dcterms:created>
  <dcterms:modified xsi:type="dcterms:W3CDTF">2021-03-25T13:28:16Z</dcterms:modified>
</cp:coreProperties>
</file>