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7"/>
  </p:notesMasterIdLst>
  <p:sldIdLst>
    <p:sldId id="256" r:id="rId5"/>
    <p:sldId id="257" r:id="rId6"/>
  </p:sldIdLst>
  <p:sldSz cx="12801600" cy="9601200" type="A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D98C970-6282-4655-852D-A1C4C50AA63F}" v="20" dt="2022-10-26T13:47:38.1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5033" autoAdjust="0"/>
  </p:normalViewPr>
  <p:slideViewPr>
    <p:cSldViewPr snapToGrid="0">
      <p:cViewPr varScale="1">
        <p:scale>
          <a:sx n="46" d="100"/>
          <a:sy n="46" d="100"/>
        </p:scale>
        <p:origin x="43" y="44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62" d="100"/>
          <a:sy n="62" d="100"/>
        </p:scale>
        <p:origin x="3226" y="77"/>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notesMaster" Target="notesMasters/notesMaster1.xml"/><Relationship Id="rId12" Type="http://schemas.microsoft.com/office/2015/10/relationships/revisionInfo" Target="revisionInfo.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tableStyles" Target="tableStyles.xml"/><Relationship Id="rId5" Type="http://schemas.openxmlformats.org/officeDocument/2006/relationships/slide" Target="slides/slide1.xml"/><Relationship Id="rId10"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6D0498E-A58B-4B30-8705-2A991622A03C}" type="datetimeFigureOut">
              <a:rPr lang="en-GB" smtClean="0"/>
              <a:t>26/10/2022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BE0B0DA-34B2-449A-9168-39A8A7E7D765}" type="slidenum">
              <a:rPr lang="en-GB" smtClean="0"/>
              <a:t>‹#›</a:t>
            </a:fld>
            <a:endParaRPr lang="en-GB"/>
          </a:p>
        </p:txBody>
      </p:sp>
    </p:spTree>
    <p:extLst>
      <p:ext uri="{BB962C8B-B14F-4D97-AF65-F5344CB8AC3E}">
        <p14:creationId xmlns:p14="http://schemas.microsoft.com/office/powerpoint/2010/main" val="170150252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 –</a:t>
            </a:r>
          </a:p>
          <a:p>
            <a:pPr marL="171450" indent="-171450">
              <a:buFont typeface="Arial" panose="020B0604020202020204" pitchFamily="34" charset="0"/>
              <a:buChar char="•"/>
            </a:pPr>
            <a:r>
              <a:rPr lang="en-GB" dirty="0"/>
              <a:t>Good Morning, I am …….. I am going to be talking about the skills and personal qualities that contribute to the development of critical thinking.  </a:t>
            </a:r>
          </a:p>
          <a:p>
            <a:pPr marL="171450" indent="-171450">
              <a:buFont typeface="Arial" panose="020B0604020202020204" pitchFamily="34" charset="0"/>
              <a:buChar char="•"/>
            </a:pPr>
            <a:r>
              <a:rPr lang="en-GB" dirty="0"/>
              <a:t>What they are , how they link to critical thinking , personal experiences. </a:t>
            </a:r>
          </a:p>
          <a:p>
            <a:pPr marL="171450" indent="-171450">
              <a:buFont typeface="Arial" panose="020B0604020202020204" pitchFamily="34" charset="0"/>
              <a:buChar char="•"/>
            </a:pPr>
            <a:r>
              <a:rPr lang="en-GB" dirty="0"/>
              <a:t>Skill 1 </a:t>
            </a:r>
          </a:p>
          <a:p>
            <a:pPr marL="171450" indent="-171450">
              <a:buFont typeface="Arial" panose="020B0604020202020204" pitchFamily="34" charset="0"/>
              <a:buChar char="•"/>
            </a:pPr>
            <a:r>
              <a:rPr lang="en-GB" dirty="0"/>
              <a:t>I chose time management as one of my skills because….. What it is …… techniques….. Why it supports critical </a:t>
            </a:r>
            <a:r>
              <a:rPr lang="en-GB"/>
              <a:t>thinking.</a:t>
            </a:r>
            <a:endParaRPr lang="en-GB" dirty="0"/>
          </a:p>
          <a:p>
            <a:pPr marL="0" indent="0">
              <a:buFont typeface="Arial" panose="020B0604020202020204" pitchFamily="34" charset="0"/>
              <a:buNone/>
            </a:pPr>
            <a:endParaRPr lang="en-GB" dirty="0"/>
          </a:p>
        </p:txBody>
      </p:sp>
      <p:sp>
        <p:nvSpPr>
          <p:cNvPr id="4" name="Slide Number Placeholder 3"/>
          <p:cNvSpPr>
            <a:spLocks noGrp="1"/>
          </p:cNvSpPr>
          <p:nvPr>
            <p:ph type="sldNum" sz="quarter" idx="5"/>
          </p:nvPr>
        </p:nvSpPr>
        <p:spPr/>
        <p:txBody>
          <a:bodyPr/>
          <a:lstStyle/>
          <a:p>
            <a:fld id="{FBE0B0DA-34B2-449A-9168-39A8A7E7D765}" type="slidenum">
              <a:rPr lang="en-GB" smtClean="0"/>
              <a:t>1</a:t>
            </a:fld>
            <a:endParaRPr lang="en-GB"/>
          </a:p>
        </p:txBody>
      </p:sp>
    </p:spTree>
    <p:extLst>
      <p:ext uri="{BB962C8B-B14F-4D97-AF65-F5344CB8AC3E}">
        <p14:creationId xmlns:p14="http://schemas.microsoft.com/office/powerpoint/2010/main" val="40933429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60120" y="1571308"/>
            <a:ext cx="10881360" cy="3342640"/>
          </a:xfrm>
        </p:spPr>
        <p:txBody>
          <a:bodyPr anchor="b"/>
          <a:lstStyle>
            <a:lvl1pPr algn="ctr">
              <a:defRPr sz="8400"/>
            </a:lvl1pPr>
          </a:lstStyle>
          <a:p>
            <a:r>
              <a:rPr lang="en-US"/>
              <a:t>Click to edit Master title style</a:t>
            </a:r>
            <a:endParaRPr lang="en-US" dirty="0"/>
          </a:p>
        </p:txBody>
      </p:sp>
      <p:sp>
        <p:nvSpPr>
          <p:cNvPr id="3" name="Subtitle 2"/>
          <p:cNvSpPr>
            <a:spLocks noGrp="1"/>
          </p:cNvSpPr>
          <p:nvPr>
            <p:ph type="subTitle" idx="1"/>
          </p:nvPr>
        </p:nvSpPr>
        <p:spPr>
          <a:xfrm>
            <a:off x="1600200" y="5042853"/>
            <a:ext cx="9601200" cy="2318067"/>
          </a:xfrm>
        </p:spPr>
        <p:txBody>
          <a:bodyPr/>
          <a:lstStyle>
            <a:lvl1pPr marL="0" indent="0" algn="ctr">
              <a:buNone/>
              <a:defRPr sz="3360"/>
            </a:lvl1pPr>
            <a:lvl2pPr marL="640080" indent="0" algn="ctr">
              <a:buNone/>
              <a:defRPr sz="2800"/>
            </a:lvl2pPr>
            <a:lvl3pPr marL="1280160" indent="0" algn="ctr">
              <a:buNone/>
              <a:defRPr sz="2520"/>
            </a:lvl3pPr>
            <a:lvl4pPr marL="1920240" indent="0" algn="ctr">
              <a:buNone/>
              <a:defRPr sz="2240"/>
            </a:lvl4pPr>
            <a:lvl5pPr marL="2560320" indent="0" algn="ctr">
              <a:buNone/>
              <a:defRPr sz="2240"/>
            </a:lvl5pPr>
            <a:lvl6pPr marL="3200400" indent="0" algn="ctr">
              <a:buNone/>
              <a:defRPr sz="2240"/>
            </a:lvl6pPr>
            <a:lvl7pPr marL="3840480" indent="0" algn="ctr">
              <a:buNone/>
              <a:defRPr sz="2240"/>
            </a:lvl7pPr>
            <a:lvl8pPr marL="4480560" indent="0" algn="ctr">
              <a:buNone/>
              <a:defRPr sz="2240"/>
            </a:lvl8pPr>
            <a:lvl9pPr marL="5120640" indent="0" algn="ctr">
              <a:buNone/>
              <a:defRPr sz="224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AA93076-54B3-4462-8EA8-2943FC3B1638}" type="datetimeFigureOut">
              <a:rPr lang="en-GB" smtClean="0"/>
              <a:t>26/10/2022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D59514-5AD5-4C53-A027-193718040718}" type="slidenum">
              <a:rPr lang="en-GB" smtClean="0"/>
              <a:t>‹#›</a:t>
            </a:fld>
            <a:endParaRPr lang="en-GB"/>
          </a:p>
        </p:txBody>
      </p:sp>
    </p:spTree>
    <p:extLst>
      <p:ext uri="{BB962C8B-B14F-4D97-AF65-F5344CB8AC3E}">
        <p14:creationId xmlns:p14="http://schemas.microsoft.com/office/powerpoint/2010/main" val="1579709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A93076-54B3-4462-8EA8-2943FC3B1638}" type="datetimeFigureOut">
              <a:rPr lang="en-GB" smtClean="0"/>
              <a:t>26/10/2022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D59514-5AD5-4C53-A027-193718040718}" type="slidenum">
              <a:rPr lang="en-GB" smtClean="0"/>
              <a:t>‹#›</a:t>
            </a:fld>
            <a:endParaRPr lang="en-GB"/>
          </a:p>
        </p:txBody>
      </p:sp>
    </p:spTree>
    <p:extLst>
      <p:ext uri="{BB962C8B-B14F-4D97-AF65-F5344CB8AC3E}">
        <p14:creationId xmlns:p14="http://schemas.microsoft.com/office/powerpoint/2010/main" val="59116053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73443" y="2393635"/>
            <a:ext cx="11041380" cy="3993832"/>
          </a:xfrm>
        </p:spPr>
        <p:txBody>
          <a:bodyPr anchor="b"/>
          <a:lstStyle>
            <a:lvl1pPr>
              <a:defRPr sz="8400"/>
            </a:lvl1pPr>
          </a:lstStyle>
          <a:p>
            <a:r>
              <a:rPr lang="en-US"/>
              <a:t>Click to edit Master title style</a:t>
            </a:r>
            <a:endParaRPr lang="en-US" dirty="0"/>
          </a:p>
        </p:txBody>
      </p:sp>
      <p:sp>
        <p:nvSpPr>
          <p:cNvPr id="3" name="Text Placeholder 2"/>
          <p:cNvSpPr>
            <a:spLocks noGrp="1"/>
          </p:cNvSpPr>
          <p:nvPr>
            <p:ph type="body" idx="1"/>
          </p:nvPr>
        </p:nvSpPr>
        <p:spPr>
          <a:xfrm>
            <a:off x="873443" y="6425250"/>
            <a:ext cx="11041380" cy="2100262"/>
          </a:xfrm>
        </p:spPr>
        <p:txBody>
          <a:bodyPr/>
          <a:lstStyle>
            <a:lvl1pPr marL="0" indent="0">
              <a:buNone/>
              <a:defRPr sz="3360">
                <a:solidFill>
                  <a:schemeClr val="tx1"/>
                </a:solidFill>
              </a:defRPr>
            </a:lvl1pPr>
            <a:lvl2pPr marL="640080" indent="0">
              <a:buNone/>
              <a:defRPr sz="2800">
                <a:solidFill>
                  <a:schemeClr val="tx1">
                    <a:tint val="75000"/>
                  </a:schemeClr>
                </a:solidFill>
              </a:defRPr>
            </a:lvl2pPr>
            <a:lvl3pPr marL="1280160" indent="0">
              <a:buNone/>
              <a:defRPr sz="2520">
                <a:solidFill>
                  <a:schemeClr val="tx1">
                    <a:tint val="75000"/>
                  </a:schemeClr>
                </a:solidFill>
              </a:defRPr>
            </a:lvl3pPr>
            <a:lvl4pPr marL="1920240" indent="0">
              <a:buNone/>
              <a:defRPr sz="2240">
                <a:solidFill>
                  <a:schemeClr val="tx1">
                    <a:tint val="75000"/>
                  </a:schemeClr>
                </a:solidFill>
              </a:defRPr>
            </a:lvl4pPr>
            <a:lvl5pPr marL="2560320" indent="0">
              <a:buNone/>
              <a:defRPr sz="2240">
                <a:solidFill>
                  <a:schemeClr val="tx1">
                    <a:tint val="75000"/>
                  </a:schemeClr>
                </a:solidFill>
              </a:defRPr>
            </a:lvl5pPr>
            <a:lvl6pPr marL="3200400" indent="0">
              <a:buNone/>
              <a:defRPr sz="2240">
                <a:solidFill>
                  <a:schemeClr val="tx1">
                    <a:tint val="75000"/>
                  </a:schemeClr>
                </a:solidFill>
              </a:defRPr>
            </a:lvl6pPr>
            <a:lvl7pPr marL="3840480" indent="0">
              <a:buNone/>
              <a:defRPr sz="2240">
                <a:solidFill>
                  <a:schemeClr val="tx1">
                    <a:tint val="75000"/>
                  </a:schemeClr>
                </a:solidFill>
              </a:defRPr>
            </a:lvl7pPr>
            <a:lvl8pPr marL="4480560" indent="0">
              <a:buNone/>
              <a:defRPr sz="2240">
                <a:solidFill>
                  <a:schemeClr val="tx1">
                    <a:tint val="75000"/>
                  </a:schemeClr>
                </a:solidFill>
              </a:defRPr>
            </a:lvl8pPr>
            <a:lvl9pPr marL="5120640" indent="0">
              <a:buNone/>
              <a:defRPr sz="224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A93076-54B3-4462-8EA8-2943FC3B1638}" type="datetimeFigureOut">
              <a:rPr lang="en-GB" smtClean="0"/>
              <a:t>26/10/2022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D59514-5AD5-4C53-A027-193718040718}" type="slidenum">
              <a:rPr lang="en-GB" smtClean="0"/>
              <a:t>‹#›</a:t>
            </a:fld>
            <a:endParaRPr lang="en-GB"/>
          </a:p>
        </p:txBody>
      </p:sp>
    </p:spTree>
    <p:extLst>
      <p:ext uri="{BB962C8B-B14F-4D97-AF65-F5344CB8AC3E}">
        <p14:creationId xmlns:p14="http://schemas.microsoft.com/office/powerpoint/2010/main" val="2325217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801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80810" y="2555875"/>
            <a:ext cx="5440680" cy="60918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A93076-54B3-4462-8EA8-2943FC3B1638}" type="datetimeFigureOut">
              <a:rPr lang="en-GB" smtClean="0"/>
              <a:t>26/10/2022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D59514-5AD5-4C53-A027-193718040718}" type="slidenum">
              <a:rPr lang="en-GB" smtClean="0"/>
              <a:t>‹#›</a:t>
            </a:fld>
            <a:endParaRPr lang="en-GB"/>
          </a:p>
        </p:txBody>
      </p:sp>
    </p:spTree>
    <p:extLst>
      <p:ext uri="{BB962C8B-B14F-4D97-AF65-F5344CB8AC3E}">
        <p14:creationId xmlns:p14="http://schemas.microsoft.com/office/powerpoint/2010/main" val="15772912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81777" y="511177"/>
            <a:ext cx="11041380" cy="1855788"/>
          </a:xfrm>
        </p:spPr>
        <p:txBody>
          <a:bodyPr/>
          <a:lstStyle/>
          <a:p>
            <a:r>
              <a:rPr lang="en-US"/>
              <a:t>Click to edit Master title style</a:t>
            </a:r>
            <a:endParaRPr lang="en-US" dirty="0"/>
          </a:p>
        </p:txBody>
      </p:sp>
      <p:sp>
        <p:nvSpPr>
          <p:cNvPr id="3" name="Text Placeholder 2"/>
          <p:cNvSpPr>
            <a:spLocks noGrp="1"/>
          </p:cNvSpPr>
          <p:nvPr>
            <p:ph type="body" idx="1"/>
          </p:nvPr>
        </p:nvSpPr>
        <p:spPr>
          <a:xfrm>
            <a:off x="881779" y="2353628"/>
            <a:ext cx="5415676"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4" name="Content Placeholder 3"/>
          <p:cNvSpPr>
            <a:spLocks noGrp="1"/>
          </p:cNvSpPr>
          <p:nvPr>
            <p:ph sz="half" idx="2"/>
          </p:nvPr>
        </p:nvSpPr>
        <p:spPr>
          <a:xfrm>
            <a:off x="881779" y="3507105"/>
            <a:ext cx="5415676"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80811" y="2353628"/>
            <a:ext cx="5442347" cy="1153477"/>
          </a:xfrm>
        </p:spPr>
        <p:txBody>
          <a:bodyPr anchor="b"/>
          <a:lstStyle>
            <a:lvl1pPr marL="0" indent="0">
              <a:buNone/>
              <a:defRPr sz="3360" b="1"/>
            </a:lvl1pPr>
            <a:lvl2pPr marL="640080" indent="0">
              <a:buNone/>
              <a:defRPr sz="2800" b="1"/>
            </a:lvl2pPr>
            <a:lvl3pPr marL="1280160" indent="0">
              <a:buNone/>
              <a:defRPr sz="2520" b="1"/>
            </a:lvl3pPr>
            <a:lvl4pPr marL="1920240" indent="0">
              <a:buNone/>
              <a:defRPr sz="2240" b="1"/>
            </a:lvl4pPr>
            <a:lvl5pPr marL="2560320" indent="0">
              <a:buNone/>
              <a:defRPr sz="2240" b="1"/>
            </a:lvl5pPr>
            <a:lvl6pPr marL="3200400" indent="0">
              <a:buNone/>
              <a:defRPr sz="2240" b="1"/>
            </a:lvl6pPr>
            <a:lvl7pPr marL="3840480" indent="0">
              <a:buNone/>
              <a:defRPr sz="2240" b="1"/>
            </a:lvl7pPr>
            <a:lvl8pPr marL="4480560" indent="0">
              <a:buNone/>
              <a:defRPr sz="2240" b="1"/>
            </a:lvl8pPr>
            <a:lvl9pPr marL="5120640" indent="0">
              <a:buNone/>
              <a:defRPr sz="2240" b="1"/>
            </a:lvl9pPr>
          </a:lstStyle>
          <a:p>
            <a:pPr lvl="0"/>
            <a:r>
              <a:rPr lang="en-US"/>
              <a:t>Click to edit Master text styles</a:t>
            </a:r>
          </a:p>
        </p:txBody>
      </p:sp>
      <p:sp>
        <p:nvSpPr>
          <p:cNvPr id="6" name="Content Placeholder 5"/>
          <p:cNvSpPr>
            <a:spLocks noGrp="1"/>
          </p:cNvSpPr>
          <p:nvPr>
            <p:ph sz="quarter" idx="4"/>
          </p:nvPr>
        </p:nvSpPr>
        <p:spPr>
          <a:xfrm>
            <a:off x="6480811" y="3507105"/>
            <a:ext cx="5442347" cy="51584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A93076-54B3-4462-8EA8-2943FC3B1638}" type="datetimeFigureOut">
              <a:rPr lang="en-GB" smtClean="0"/>
              <a:t>26/10/2022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FD59514-5AD5-4C53-A027-193718040718}" type="slidenum">
              <a:rPr lang="en-GB" smtClean="0"/>
              <a:t>‹#›</a:t>
            </a:fld>
            <a:endParaRPr lang="en-GB"/>
          </a:p>
        </p:txBody>
      </p:sp>
    </p:spTree>
    <p:extLst>
      <p:ext uri="{BB962C8B-B14F-4D97-AF65-F5344CB8AC3E}">
        <p14:creationId xmlns:p14="http://schemas.microsoft.com/office/powerpoint/2010/main" val="248931807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A93076-54B3-4462-8EA8-2943FC3B1638}" type="datetimeFigureOut">
              <a:rPr lang="en-GB" smtClean="0"/>
              <a:t>26/10/2022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FD59514-5AD5-4C53-A027-193718040718}" type="slidenum">
              <a:rPr lang="en-GB" smtClean="0"/>
              <a:t>‹#›</a:t>
            </a:fld>
            <a:endParaRPr lang="en-GB"/>
          </a:p>
        </p:txBody>
      </p:sp>
    </p:spTree>
    <p:extLst>
      <p:ext uri="{BB962C8B-B14F-4D97-AF65-F5344CB8AC3E}">
        <p14:creationId xmlns:p14="http://schemas.microsoft.com/office/powerpoint/2010/main" val="15253039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A93076-54B3-4462-8EA8-2943FC3B1638}" type="datetimeFigureOut">
              <a:rPr lang="en-GB" smtClean="0"/>
              <a:t>26/10/2022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FD59514-5AD5-4C53-A027-193718040718}" type="slidenum">
              <a:rPr lang="en-GB" smtClean="0"/>
              <a:t>‹#›</a:t>
            </a:fld>
            <a:endParaRPr lang="en-GB"/>
          </a:p>
        </p:txBody>
      </p:sp>
    </p:spTree>
    <p:extLst>
      <p:ext uri="{BB962C8B-B14F-4D97-AF65-F5344CB8AC3E}">
        <p14:creationId xmlns:p14="http://schemas.microsoft.com/office/powerpoint/2010/main" val="25772028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Content Placeholder 2"/>
          <p:cNvSpPr>
            <a:spLocks noGrp="1"/>
          </p:cNvSpPr>
          <p:nvPr>
            <p:ph idx="1"/>
          </p:nvPr>
        </p:nvSpPr>
        <p:spPr>
          <a:xfrm>
            <a:off x="5442347" y="1382397"/>
            <a:ext cx="6480810" cy="6823075"/>
          </a:xfrm>
        </p:spPr>
        <p:txBody>
          <a:bodyPr/>
          <a:lstStyle>
            <a:lvl1pPr>
              <a:defRPr sz="4480"/>
            </a:lvl1pPr>
            <a:lvl2pPr>
              <a:defRPr sz="3920"/>
            </a:lvl2pPr>
            <a:lvl3pPr>
              <a:defRPr sz="3360"/>
            </a:lvl3pPr>
            <a:lvl4pPr>
              <a:defRPr sz="2800"/>
            </a:lvl4pPr>
            <a:lvl5pPr>
              <a:defRPr sz="2800"/>
            </a:lvl5pPr>
            <a:lvl6pPr>
              <a:defRPr sz="2800"/>
            </a:lvl6pPr>
            <a:lvl7pPr>
              <a:defRPr sz="2800"/>
            </a:lvl7pPr>
            <a:lvl8pPr>
              <a:defRPr sz="2800"/>
            </a:lvl8pPr>
            <a:lvl9pPr>
              <a:defRPr sz="2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8AA93076-54B3-4462-8EA8-2943FC3B1638}" type="datetimeFigureOut">
              <a:rPr lang="en-GB" smtClean="0"/>
              <a:t>26/10/2022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D59514-5AD5-4C53-A027-193718040718}" type="slidenum">
              <a:rPr lang="en-GB" smtClean="0"/>
              <a:t>‹#›</a:t>
            </a:fld>
            <a:endParaRPr lang="en-GB"/>
          </a:p>
        </p:txBody>
      </p:sp>
    </p:spTree>
    <p:extLst>
      <p:ext uri="{BB962C8B-B14F-4D97-AF65-F5344CB8AC3E}">
        <p14:creationId xmlns:p14="http://schemas.microsoft.com/office/powerpoint/2010/main" val="3100095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81778" y="640080"/>
            <a:ext cx="4128849" cy="2240280"/>
          </a:xfrm>
        </p:spPr>
        <p:txBody>
          <a:bodyPr anchor="b"/>
          <a:lstStyle>
            <a:lvl1pPr>
              <a:defRPr sz="4480"/>
            </a:lvl1pPr>
          </a:lstStyle>
          <a:p>
            <a:r>
              <a:rPr lang="en-US"/>
              <a:t>Click to edit Master title style</a:t>
            </a:r>
            <a:endParaRPr lang="en-US" dirty="0"/>
          </a:p>
        </p:txBody>
      </p:sp>
      <p:sp>
        <p:nvSpPr>
          <p:cNvPr id="3" name="Picture Placeholder 2"/>
          <p:cNvSpPr>
            <a:spLocks noGrp="1" noChangeAspect="1"/>
          </p:cNvSpPr>
          <p:nvPr>
            <p:ph type="pic" idx="1"/>
          </p:nvPr>
        </p:nvSpPr>
        <p:spPr>
          <a:xfrm>
            <a:off x="5442347" y="1382397"/>
            <a:ext cx="6480810" cy="6823075"/>
          </a:xfrm>
        </p:spPr>
        <p:txBody>
          <a:bodyPr anchor="t"/>
          <a:lstStyle>
            <a:lvl1pPr marL="0" indent="0">
              <a:buNone/>
              <a:defRPr sz="4480"/>
            </a:lvl1pPr>
            <a:lvl2pPr marL="640080" indent="0">
              <a:buNone/>
              <a:defRPr sz="3920"/>
            </a:lvl2pPr>
            <a:lvl3pPr marL="1280160" indent="0">
              <a:buNone/>
              <a:defRPr sz="3360"/>
            </a:lvl3pPr>
            <a:lvl4pPr marL="1920240" indent="0">
              <a:buNone/>
              <a:defRPr sz="2800"/>
            </a:lvl4pPr>
            <a:lvl5pPr marL="2560320" indent="0">
              <a:buNone/>
              <a:defRPr sz="2800"/>
            </a:lvl5pPr>
            <a:lvl6pPr marL="3200400" indent="0">
              <a:buNone/>
              <a:defRPr sz="2800"/>
            </a:lvl6pPr>
            <a:lvl7pPr marL="3840480" indent="0">
              <a:buNone/>
              <a:defRPr sz="2800"/>
            </a:lvl7pPr>
            <a:lvl8pPr marL="4480560" indent="0">
              <a:buNone/>
              <a:defRPr sz="2800"/>
            </a:lvl8pPr>
            <a:lvl9pPr marL="5120640" indent="0">
              <a:buNone/>
              <a:defRPr sz="2800"/>
            </a:lvl9pPr>
          </a:lstStyle>
          <a:p>
            <a:r>
              <a:rPr lang="en-US"/>
              <a:t>Click icon to add picture</a:t>
            </a:r>
            <a:endParaRPr lang="en-US" dirty="0"/>
          </a:p>
        </p:txBody>
      </p:sp>
      <p:sp>
        <p:nvSpPr>
          <p:cNvPr id="4" name="Text Placeholder 3"/>
          <p:cNvSpPr>
            <a:spLocks noGrp="1"/>
          </p:cNvSpPr>
          <p:nvPr>
            <p:ph type="body" sz="half" idx="2"/>
          </p:nvPr>
        </p:nvSpPr>
        <p:spPr>
          <a:xfrm>
            <a:off x="881778" y="2880360"/>
            <a:ext cx="4128849" cy="5336223"/>
          </a:xfrm>
        </p:spPr>
        <p:txBody>
          <a:bodyPr/>
          <a:lstStyle>
            <a:lvl1pPr marL="0" indent="0">
              <a:buNone/>
              <a:defRPr sz="2240"/>
            </a:lvl1pPr>
            <a:lvl2pPr marL="640080" indent="0">
              <a:buNone/>
              <a:defRPr sz="1960"/>
            </a:lvl2pPr>
            <a:lvl3pPr marL="1280160" indent="0">
              <a:buNone/>
              <a:defRPr sz="1680"/>
            </a:lvl3pPr>
            <a:lvl4pPr marL="1920240" indent="0">
              <a:buNone/>
              <a:defRPr sz="1400"/>
            </a:lvl4pPr>
            <a:lvl5pPr marL="2560320" indent="0">
              <a:buNone/>
              <a:defRPr sz="1400"/>
            </a:lvl5pPr>
            <a:lvl6pPr marL="3200400" indent="0">
              <a:buNone/>
              <a:defRPr sz="1400"/>
            </a:lvl6pPr>
            <a:lvl7pPr marL="3840480" indent="0">
              <a:buNone/>
              <a:defRPr sz="1400"/>
            </a:lvl7pPr>
            <a:lvl8pPr marL="4480560" indent="0">
              <a:buNone/>
              <a:defRPr sz="1400"/>
            </a:lvl8pPr>
            <a:lvl9pPr marL="5120640" indent="0">
              <a:buNone/>
              <a:defRPr sz="1400"/>
            </a:lvl9pPr>
          </a:lstStyle>
          <a:p>
            <a:pPr lvl="0"/>
            <a:r>
              <a:rPr lang="en-US"/>
              <a:t>Click to edit Master text styles</a:t>
            </a:r>
          </a:p>
        </p:txBody>
      </p:sp>
      <p:sp>
        <p:nvSpPr>
          <p:cNvPr id="5" name="Date Placeholder 4"/>
          <p:cNvSpPr>
            <a:spLocks noGrp="1"/>
          </p:cNvSpPr>
          <p:nvPr>
            <p:ph type="dt" sz="half" idx="10"/>
          </p:nvPr>
        </p:nvSpPr>
        <p:spPr/>
        <p:txBody>
          <a:bodyPr/>
          <a:lstStyle/>
          <a:p>
            <a:fld id="{8AA93076-54B3-4462-8EA8-2943FC3B1638}" type="datetimeFigureOut">
              <a:rPr lang="en-GB" smtClean="0"/>
              <a:t>26/10/2022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FD59514-5AD5-4C53-A027-193718040718}" type="slidenum">
              <a:rPr lang="en-GB" smtClean="0"/>
              <a:t>‹#›</a:t>
            </a:fld>
            <a:endParaRPr lang="en-GB"/>
          </a:p>
        </p:txBody>
      </p:sp>
    </p:spTree>
    <p:extLst>
      <p:ext uri="{BB962C8B-B14F-4D97-AF65-F5344CB8AC3E}">
        <p14:creationId xmlns:p14="http://schemas.microsoft.com/office/powerpoint/2010/main" val="30133479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A93076-54B3-4462-8EA8-2943FC3B1638}" type="datetimeFigureOut">
              <a:rPr lang="en-GB" smtClean="0"/>
              <a:t>26/10/2022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D59514-5AD5-4C53-A027-193718040718}" type="slidenum">
              <a:rPr lang="en-GB" smtClean="0"/>
              <a:t>‹#›</a:t>
            </a:fld>
            <a:endParaRPr lang="en-GB"/>
          </a:p>
        </p:txBody>
      </p:sp>
    </p:spTree>
    <p:extLst>
      <p:ext uri="{BB962C8B-B14F-4D97-AF65-F5344CB8AC3E}">
        <p14:creationId xmlns:p14="http://schemas.microsoft.com/office/powerpoint/2010/main" val="14582161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161146" y="511175"/>
            <a:ext cx="2760345" cy="8136573"/>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80111" y="511175"/>
            <a:ext cx="8121015" cy="813657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A93076-54B3-4462-8EA8-2943FC3B1638}" type="datetimeFigureOut">
              <a:rPr lang="en-GB" smtClean="0"/>
              <a:t>26/10/2022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FD59514-5AD5-4C53-A027-193718040718}" type="slidenum">
              <a:rPr lang="en-GB" smtClean="0"/>
              <a:t>‹#›</a:t>
            </a:fld>
            <a:endParaRPr lang="en-GB"/>
          </a:p>
        </p:txBody>
      </p:sp>
    </p:spTree>
    <p:extLst>
      <p:ext uri="{BB962C8B-B14F-4D97-AF65-F5344CB8AC3E}">
        <p14:creationId xmlns:p14="http://schemas.microsoft.com/office/powerpoint/2010/main" val="240247981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80110" y="511177"/>
            <a:ext cx="11041380" cy="185578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80110" y="2555875"/>
            <a:ext cx="11041380" cy="60918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80110" y="8898892"/>
            <a:ext cx="2880360" cy="511175"/>
          </a:xfrm>
          <a:prstGeom prst="rect">
            <a:avLst/>
          </a:prstGeom>
        </p:spPr>
        <p:txBody>
          <a:bodyPr vert="horz" lIns="91440" tIns="45720" rIns="91440" bIns="45720" rtlCol="0" anchor="ctr"/>
          <a:lstStyle>
            <a:lvl1pPr algn="l">
              <a:defRPr sz="1680">
                <a:solidFill>
                  <a:schemeClr val="tx1">
                    <a:tint val="75000"/>
                  </a:schemeClr>
                </a:solidFill>
              </a:defRPr>
            </a:lvl1pPr>
          </a:lstStyle>
          <a:p>
            <a:fld id="{8AA93076-54B3-4462-8EA8-2943FC3B1638}" type="datetimeFigureOut">
              <a:rPr lang="en-GB" smtClean="0"/>
              <a:t>26/10/2022</a:t>
            </a:fld>
            <a:endParaRPr lang="en-GB"/>
          </a:p>
        </p:txBody>
      </p:sp>
      <p:sp>
        <p:nvSpPr>
          <p:cNvPr id="5" name="Footer Placeholder 4"/>
          <p:cNvSpPr>
            <a:spLocks noGrp="1"/>
          </p:cNvSpPr>
          <p:nvPr>
            <p:ph type="ftr" sz="quarter" idx="3"/>
          </p:nvPr>
        </p:nvSpPr>
        <p:spPr>
          <a:xfrm>
            <a:off x="4240530" y="8898892"/>
            <a:ext cx="4320540" cy="511175"/>
          </a:xfrm>
          <a:prstGeom prst="rect">
            <a:avLst/>
          </a:prstGeom>
        </p:spPr>
        <p:txBody>
          <a:bodyPr vert="horz" lIns="91440" tIns="45720" rIns="91440" bIns="45720" rtlCol="0" anchor="ctr"/>
          <a:lstStyle>
            <a:lvl1pPr algn="ctr">
              <a:defRPr sz="168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9041130" y="8898892"/>
            <a:ext cx="2880360" cy="511175"/>
          </a:xfrm>
          <a:prstGeom prst="rect">
            <a:avLst/>
          </a:prstGeom>
        </p:spPr>
        <p:txBody>
          <a:bodyPr vert="horz" lIns="91440" tIns="45720" rIns="91440" bIns="45720" rtlCol="0" anchor="ctr"/>
          <a:lstStyle>
            <a:lvl1pPr algn="r">
              <a:defRPr sz="1680">
                <a:solidFill>
                  <a:schemeClr val="tx1">
                    <a:tint val="75000"/>
                  </a:schemeClr>
                </a:solidFill>
              </a:defRPr>
            </a:lvl1pPr>
          </a:lstStyle>
          <a:p>
            <a:fld id="{7FD59514-5AD5-4C53-A027-193718040718}" type="slidenum">
              <a:rPr lang="en-GB" smtClean="0"/>
              <a:t>‹#›</a:t>
            </a:fld>
            <a:endParaRPr lang="en-GB"/>
          </a:p>
        </p:txBody>
      </p:sp>
    </p:spTree>
    <p:extLst>
      <p:ext uri="{BB962C8B-B14F-4D97-AF65-F5344CB8AC3E}">
        <p14:creationId xmlns:p14="http://schemas.microsoft.com/office/powerpoint/2010/main" val="238939759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1280160" rtl="0" eaLnBrk="1" latinLnBrk="0" hangingPunct="1">
        <a:lnSpc>
          <a:spcPct val="90000"/>
        </a:lnSpc>
        <a:spcBef>
          <a:spcPct val="0"/>
        </a:spcBef>
        <a:buNone/>
        <a:defRPr sz="6160" kern="1200">
          <a:solidFill>
            <a:schemeClr val="tx1"/>
          </a:solidFill>
          <a:latin typeface="+mj-lt"/>
          <a:ea typeface="+mj-ea"/>
          <a:cs typeface="+mj-cs"/>
        </a:defRPr>
      </a:lvl1pPr>
    </p:titleStyle>
    <p:bodyStyle>
      <a:lvl1pPr marL="320040" indent="-320040" algn="l" defTabSz="1280160" rtl="0" eaLnBrk="1" latinLnBrk="0" hangingPunct="1">
        <a:lnSpc>
          <a:spcPct val="90000"/>
        </a:lnSpc>
        <a:spcBef>
          <a:spcPts val="1400"/>
        </a:spcBef>
        <a:buFont typeface="Arial" panose="020B0604020202020204" pitchFamily="34" charset="0"/>
        <a:buChar char="•"/>
        <a:defRPr sz="3920" kern="1200">
          <a:solidFill>
            <a:schemeClr val="tx1"/>
          </a:solidFill>
          <a:latin typeface="+mn-lt"/>
          <a:ea typeface="+mn-ea"/>
          <a:cs typeface="+mn-cs"/>
        </a:defRPr>
      </a:lvl1pPr>
      <a:lvl2pPr marL="960120" indent="-320040" algn="l" defTabSz="1280160" rtl="0" eaLnBrk="1" latinLnBrk="0" hangingPunct="1">
        <a:lnSpc>
          <a:spcPct val="90000"/>
        </a:lnSpc>
        <a:spcBef>
          <a:spcPts val="700"/>
        </a:spcBef>
        <a:buFont typeface="Arial" panose="020B0604020202020204" pitchFamily="34" charset="0"/>
        <a:buChar char="•"/>
        <a:defRPr sz="3360" kern="1200">
          <a:solidFill>
            <a:schemeClr val="tx1"/>
          </a:solidFill>
          <a:latin typeface="+mn-lt"/>
          <a:ea typeface="+mn-ea"/>
          <a:cs typeface="+mn-cs"/>
        </a:defRPr>
      </a:lvl2pPr>
      <a:lvl3pPr marL="1600200" indent="-320040" algn="l" defTabSz="1280160" rtl="0" eaLnBrk="1" latinLnBrk="0" hangingPunct="1">
        <a:lnSpc>
          <a:spcPct val="90000"/>
        </a:lnSpc>
        <a:spcBef>
          <a:spcPts val="700"/>
        </a:spcBef>
        <a:buFont typeface="Arial" panose="020B0604020202020204" pitchFamily="34" charset="0"/>
        <a:buChar char="•"/>
        <a:defRPr sz="2800" kern="1200">
          <a:solidFill>
            <a:schemeClr val="tx1"/>
          </a:solidFill>
          <a:latin typeface="+mn-lt"/>
          <a:ea typeface="+mn-ea"/>
          <a:cs typeface="+mn-cs"/>
        </a:defRPr>
      </a:lvl3pPr>
      <a:lvl4pPr marL="22402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4pPr>
      <a:lvl5pPr marL="288036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5pPr>
      <a:lvl6pPr marL="352044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6pPr>
      <a:lvl7pPr marL="416052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7pPr>
      <a:lvl8pPr marL="480060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8pPr>
      <a:lvl9pPr marL="5440680" indent="-320040" algn="l" defTabSz="1280160" rtl="0" eaLnBrk="1" latinLnBrk="0" hangingPunct="1">
        <a:lnSpc>
          <a:spcPct val="90000"/>
        </a:lnSpc>
        <a:spcBef>
          <a:spcPts val="700"/>
        </a:spcBef>
        <a:buFont typeface="Arial" panose="020B0604020202020204" pitchFamily="34" charset="0"/>
        <a:buChar char="•"/>
        <a:defRPr sz="2520" kern="1200">
          <a:solidFill>
            <a:schemeClr val="tx1"/>
          </a:solidFill>
          <a:latin typeface="+mn-lt"/>
          <a:ea typeface="+mn-ea"/>
          <a:cs typeface="+mn-cs"/>
        </a:defRPr>
      </a:lvl9pPr>
    </p:bodyStyle>
    <p:otherStyle>
      <a:defPPr>
        <a:defRPr lang="en-US"/>
      </a:defPPr>
      <a:lvl1pPr marL="0" algn="l" defTabSz="1280160" rtl="0" eaLnBrk="1" latinLnBrk="0" hangingPunct="1">
        <a:defRPr sz="2520" kern="1200">
          <a:solidFill>
            <a:schemeClr val="tx1"/>
          </a:solidFill>
          <a:latin typeface="+mn-lt"/>
          <a:ea typeface="+mn-ea"/>
          <a:cs typeface="+mn-cs"/>
        </a:defRPr>
      </a:lvl1pPr>
      <a:lvl2pPr marL="640080" algn="l" defTabSz="1280160" rtl="0" eaLnBrk="1" latinLnBrk="0" hangingPunct="1">
        <a:defRPr sz="2520" kern="1200">
          <a:solidFill>
            <a:schemeClr val="tx1"/>
          </a:solidFill>
          <a:latin typeface="+mn-lt"/>
          <a:ea typeface="+mn-ea"/>
          <a:cs typeface="+mn-cs"/>
        </a:defRPr>
      </a:lvl2pPr>
      <a:lvl3pPr marL="1280160" algn="l" defTabSz="1280160" rtl="0" eaLnBrk="1" latinLnBrk="0" hangingPunct="1">
        <a:defRPr sz="2520" kern="1200">
          <a:solidFill>
            <a:schemeClr val="tx1"/>
          </a:solidFill>
          <a:latin typeface="+mn-lt"/>
          <a:ea typeface="+mn-ea"/>
          <a:cs typeface="+mn-cs"/>
        </a:defRPr>
      </a:lvl3pPr>
      <a:lvl4pPr marL="1920240" algn="l" defTabSz="1280160" rtl="0" eaLnBrk="1" latinLnBrk="0" hangingPunct="1">
        <a:defRPr sz="2520" kern="1200">
          <a:solidFill>
            <a:schemeClr val="tx1"/>
          </a:solidFill>
          <a:latin typeface="+mn-lt"/>
          <a:ea typeface="+mn-ea"/>
          <a:cs typeface="+mn-cs"/>
        </a:defRPr>
      </a:lvl4pPr>
      <a:lvl5pPr marL="2560320" algn="l" defTabSz="1280160" rtl="0" eaLnBrk="1" latinLnBrk="0" hangingPunct="1">
        <a:defRPr sz="2520" kern="1200">
          <a:solidFill>
            <a:schemeClr val="tx1"/>
          </a:solidFill>
          <a:latin typeface="+mn-lt"/>
          <a:ea typeface="+mn-ea"/>
          <a:cs typeface="+mn-cs"/>
        </a:defRPr>
      </a:lvl5pPr>
      <a:lvl6pPr marL="3200400" algn="l" defTabSz="1280160" rtl="0" eaLnBrk="1" latinLnBrk="0" hangingPunct="1">
        <a:defRPr sz="2520" kern="1200">
          <a:solidFill>
            <a:schemeClr val="tx1"/>
          </a:solidFill>
          <a:latin typeface="+mn-lt"/>
          <a:ea typeface="+mn-ea"/>
          <a:cs typeface="+mn-cs"/>
        </a:defRPr>
      </a:lvl6pPr>
      <a:lvl7pPr marL="3840480" algn="l" defTabSz="1280160" rtl="0" eaLnBrk="1" latinLnBrk="0" hangingPunct="1">
        <a:defRPr sz="2520" kern="1200">
          <a:solidFill>
            <a:schemeClr val="tx1"/>
          </a:solidFill>
          <a:latin typeface="+mn-lt"/>
          <a:ea typeface="+mn-ea"/>
          <a:cs typeface="+mn-cs"/>
        </a:defRPr>
      </a:lvl7pPr>
      <a:lvl8pPr marL="4480560" algn="l" defTabSz="1280160" rtl="0" eaLnBrk="1" latinLnBrk="0" hangingPunct="1">
        <a:defRPr sz="2520" kern="1200">
          <a:solidFill>
            <a:schemeClr val="tx1"/>
          </a:solidFill>
          <a:latin typeface="+mn-lt"/>
          <a:ea typeface="+mn-ea"/>
          <a:cs typeface="+mn-cs"/>
        </a:defRPr>
      </a:lvl8pPr>
      <a:lvl9pPr marL="5120640" algn="l" defTabSz="1280160" rtl="0" eaLnBrk="1" latinLnBrk="0" hangingPunct="1">
        <a:defRPr sz="252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Rounded Corners 16">
            <a:extLst>
              <a:ext uri="{FF2B5EF4-FFF2-40B4-BE49-F238E27FC236}">
                <a16:creationId xmlns:a16="http://schemas.microsoft.com/office/drawing/2014/main" id="{A9D12AF1-1061-2196-3D42-59C706BC6BCE}"/>
              </a:ext>
            </a:extLst>
          </p:cNvPr>
          <p:cNvSpPr/>
          <p:nvPr/>
        </p:nvSpPr>
        <p:spPr>
          <a:xfrm>
            <a:off x="8431857" y="457200"/>
            <a:ext cx="4369743" cy="5930537"/>
          </a:xfrm>
          <a:prstGeom prst="roundRect">
            <a:avLst/>
          </a:prstGeom>
          <a:ln>
            <a:solidFill>
              <a:srgbClr val="C00000"/>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6" name="Rectangle: Rounded Corners 5">
            <a:extLst>
              <a:ext uri="{FF2B5EF4-FFF2-40B4-BE49-F238E27FC236}">
                <a16:creationId xmlns:a16="http://schemas.microsoft.com/office/drawing/2014/main" id="{CE0A1334-181C-22BD-DB01-4466CA50BF9F}"/>
              </a:ext>
            </a:extLst>
          </p:cNvPr>
          <p:cNvSpPr/>
          <p:nvPr/>
        </p:nvSpPr>
        <p:spPr>
          <a:xfrm>
            <a:off x="5253844" y="1166302"/>
            <a:ext cx="2960373" cy="7936173"/>
          </a:xfrm>
          <a:prstGeom prst="roundRect">
            <a:avLst/>
          </a:prstGeom>
        </p:spPr>
        <p:style>
          <a:lnRef idx="2">
            <a:schemeClr val="accent4"/>
          </a:lnRef>
          <a:fillRef idx="1">
            <a:schemeClr val="lt1"/>
          </a:fillRef>
          <a:effectRef idx="0">
            <a:schemeClr val="accent4"/>
          </a:effectRef>
          <a:fontRef idx="minor">
            <a:schemeClr val="dk1"/>
          </a:fontRef>
        </p:style>
        <p:txBody>
          <a:bodyPr rtlCol="0" anchor="ctr"/>
          <a:lstStyle/>
          <a:p>
            <a:pPr algn="ctr"/>
            <a:endParaRPr lang="en-GB"/>
          </a:p>
        </p:txBody>
      </p:sp>
      <p:sp>
        <p:nvSpPr>
          <p:cNvPr id="4" name="Rectangle: Rounded Corners 3">
            <a:extLst>
              <a:ext uri="{FF2B5EF4-FFF2-40B4-BE49-F238E27FC236}">
                <a16:creationId xmlns:a16="http://schemas.microsoft.com/office/drawing/2014/main" id="{5686D409-0703-905C-8622-D75309186724}"/>
              </a:ext>
            </a:extLst>
          </p:cNvPr>
          <p:cNvSpPr/>
          <p:nvPr/>
        </p:nvSpPr>
        <p:spPr>
          <a:xfrm>
            <a:off x="68837" y="3695002"/>
            <a:ext cx="4764420" cy="5906198"/>
          </a:xfrm>
          <a:prstGeom prst="roundRect">
            <a:avLst/>
          </a:prstGeom>
          <a:ln>
            <a:solidFill>
              <a:schemeClr val="accent1">
                <a:lumMod val="20000"/>
                <a:lumOff val="80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2" name="Rectangle: Rounded Corners 1">
            <a:extLst>
              <a:ext uri="{FF2B5EF4-FFF2-40B4-BE49-F238E27FC236}">
                <a16:creationId xmlns:a16="http://schemas.microsoft.com/office/drawing/2014/main" id="{57326962-2C23-B98E-31BF-CC1DFA28D758}"/>
              </a:ext>
            </a:extLst>
          </p:cNvPr>
          <p:cNvSpPr/>
          <p:nvPr/>
        </p:nvSpPr>
        <p:spPr>
          <a:xfrm>
            <a:off x="11941" y="313759"/>
            <a:ext cx="5220156" cy="3066278"/>
          </a:xfrm>
          <a:prstGeom prst="roundRect">
            <a:avLst/>
          </a:prstGeom>
        </p:spPr>
        <p:style>
          <a:lnRef idx="2">
            <a:schemeClr val="accent6"/>
          </a:lnRef>
          <a:fillRef idx="1">
            <a:schemeClr val="lt1"/>
          </a:fillRef>
          <a:effectRef idx="0">
            <a:schemeClr val="accent6"/>
          </a:effectRef>
          <a:fontRef idx="minor">
            <a:schemeClr val="dk1"/>
          </a:fontRef>
        </p:style>
        <p:txBody>
          <a:bodyPr rtlCol="0" anchor="ctr"/>
          <a:lstStyle/>
          <a:p>
            <a:pPr algn="ctr"/>
            <a:endParaRPr lang="en-GB" dirty="0"/>
          </a:p>
        </p:txBody>
      </p:sp>
      <p:sp>
        <p:nvSpPr>
          <p:cNvPr id="5" name="TextBox 4">
            <a:extLst>
              <a:ext uri="{FF2B5EF4-FFF2-40B4-BE49-F238E27FC236}">
                <a16:creationId xmlns:a16="http://schemas.microsoft.com/office/drawing/2014/main" id="{3BA9CE7C-FA75-DDFC-072B-508482B0CCFC}"/>
              </a:ext>
            </a:extLst>
          </p:cNvPr>
          <p:cNvSpPr txBox="1"/>
          <p:nvPr/>
        </p:nvSpPr>
        <p:spPr>
          <a:xfrm>
            <a:off x="91520" y="53995"/>
            <a:ext cx="5082481" cy="3308598"/>
          </a:xfrm>
          <a:prstGeom prst="rect">
            <a:avLst/>
          </a:prstGeom>
          <a:noFill/>
        </p:spPr>
        <p:txBody>
          <a:bodyPr wrap="square" rtlCol="0">
            <a:spAutoFit/>
          </a:bodyPr>
          <a:lstStyle/>
          <a:p>
            <a:pPr algn="ctr"/>
            <a:r>
              <a:rPr lang="en-GB" sz="1100" b="1" u="sng" dirty="0">
                <a:latin typeface="Arial" panose="020B0604020202020204" pitchFamily="34" charset="0"/>
                <a:cs typeface="Arial" panose="020B0604020202020204" pitchFamily="34" charset="0"/>
              </a:rPr>
              <a:t>What is critical thinking?</a:t>
            </a:r>
          </a:p>
          <a:p>
            <a:pPr algn="ctr"/>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According to Hopkins and Reid (2018), critical thinking is the capability to practice unbiased analysis and interpretation of an argument/resource. In the interest of reaching a well-informed conclusion, while developing your own ideas.</a:t>
            </a:r>
          </a:p>
          <a:p>
            <a:pPr algn="just"/>
            <a:endParaRPr lang="en-GB" sz="1100" dirty="0">
              <a:latin typeface="Arial" panose="020B0604020202020204" pitchFamily="34" charset="0"/>
              <a:cs typeface="Arial" panose="020B0604020202020204" pitchFamily="34" charset="0"/>
            </a:endParaRPr>
          </a:p>
          <a:p>
            <a:pPr algn="just"/>
            <a:r>
              <a:rPr lang="en-GB" sz="1100" dirty="0" err="1">
                <a:latin typeface="Arial" panose="020B0604020202020204" pitchFamily="34" charset="0"/>
                <a:cs typeface="Arial" panose="020B0604020202020204" pitchFamily="34" charset="0"/>
              </a:rPr>
              <a:t>Smale</a:t>
            </a:r>
            <a:r>
              <a:rPr lang="en-GB" sz="1100" dirty="0">
                <a:latin typeface="Arial" panose="020B0604020202020204" pitchFamily="34" charset="0"/>
                <a:cs typeface="Arial" panose="020B0604020202020204" pitchFamily="34" charset="0"/>
              </a:rPr>
              <a:t> and Folie (2015) suggest that in university it is particularly beneficial to have an inquisitive mind when approaching other people’s ideas, arguments, or opinions surrounding a topic. It is important not to take what you read or hear at face value. This is supported by Chatfield (2017) who states that uncritical thinking is accepting things at face value, without stopping to ask yourself whether it is a well-justified point being made. </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Furthermore, Judge (2010) suggests that this will allow you to have a more open approach to new research materials which will enable you to write about a topic free from personal beliefs and opinions, and from a  more curious perspective. Therefore, this helps to develop the traits needed to be an effective critical thinker. </a:t>
            </a:r>
          </a:p>
        </p:txBody>
      </p:sp>
      <p:sp>
        <p:nvSpPr>
          <p:cNvPr id="7" name="TextBox 6">
            <a:extLst>
              <a:ext uri="{FF2B5EF4-FFF2-40B4-BE49-F238E27FC236}">
                <a16:creationId xmlns:a16="http://schemas.microsoft.com/office/drawing/2014/main" id="{E47EB019-6CE2-1892-BE54-348101C0CB91}"/>
              </a:ext>
            </a:extLst>
          </p:cNvPr>
          <p:cNvSpPr txBox="1"/>
          <p:nvPr/>
        </p:nvSpPr>
        <p:spPr>
          <a:xfrm>
            <a:off x="275736" y="3426619"/>
            <a:ext cx="4462819" cy="6355586"/>
          </a:xfrm>
          <a:prstGeom prst="rect">
            <a:avLst/>
          </a:prstGeom>
          <a:noFill/>
        </p:spPr>
        <p:txBody>
          <a:bodyPr wrap="square" rtlCol="0">
            <a:spAutoFit/>
          </a:bodyPr>
          <a:lstStyle/>
          <a:p>
            <a:pPr algn="just"/>
            <a:r>
              <a:rPr lang="en-GB" sz="1100" b="1" dirty="0">
                <a:latin typeface="Arial" panose="020B0604020202020204" pitchFamily="34" charset="0"/>
                <a:cs typeface="Arial" panose="020B0604020202020204" pitchFamily="34" charset="0"/>
              </a:rPr>
              <a:t>                                       </a:t>
            </a:r>
            <a:r>
              <a:rPr lang="en-GB" sz="1100" b="1" u="sng" dirty="0">
                <a:latin typeface="Arial" panose="020B0604020202020204" pitchFamily="34" charset="0"/>
                <a:cs typeface="Arial" panose="020B0604020202020204" pitchFamily="34" charset="0"/>
              </a:rPr>
              <a:t>Time Management </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Time management is something that can be the determining factor of whether you succeed on an assignment, it is something that takes a lot of planning and practice in order to find a healthy balance that works best for the individual student. Shah (2016) suggests without time management a student can easily succumb to the pressure and the stress if they are not prepared, and the deadline is fast approaching. </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Cottrell (2019) suggests that some efficient time saving practices include virtual reference lists that are created throughout the assignment, so that it is easier and more efficient to keep a record of sources and where they are located which also allows you to alter them quickly if needed. Cottrell (2019) also suggests that the way you take notes can also save you a lot of time. These included things such as having bold headers for every new topic so that the topic is easy to locate, not noting down the same point twice. </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Moore et al (2010) suggests that the 4D approach is ideal for any student with other important commitments and responsibilities outside of their course. The 4 D approach has 4 key steps:</a:t>
            </a:r>
          </a:p>
          <a:p>
            <a:pPr marL="171450" indent="-171450" algn="just">
              <a:buFont typeface="Arial" panose="020B0604020202020204" pitchFamily="34" charset="0"/>
              <a:buChar char="•"/>
            </a:pPr>
            <a:r>
              <a:rPr lang="en-GB" sz="1100" b="1" dirty="0">
                <a:latin typeface="Arial" panose="020B0604020202020204" pitchFamily="34" charset="0"/>
                <a:cs typeface="Arial" panose="020B0604020202020204" pitchFamily="34" charset="0"/>
              </a:rPr>
              <a:t>De-commitment</a:t>
            </a:r>
            <a:r>
              <a:rPr lang="en-GB" sz="1100" dirty="0">
                <a:latin typeface="Arial" panose="020B0604020202020204" pitchFamily="34" charset="0"/>
                <a:cs typeface="Arial" panose="020B0604020202020204" pitchFamily="34" charset="0"/>
              </a:rPr>
              <a:t> – recognizing what tasks are not a priority and disregarding them</a:t>
            </a:r>
          </a:p>
          <a:p>
            <a:pPr marL="171450" indent="-171450" algn="just">
              <a:buFont typeface="Arial" panose="020B0604020202020204" pitchFamily="34" charset="0"/>
              <a:buChar char="•"/>
            </a:pPr>
            <a:r>
              <a:rPr lang="en-GB" sz="1100" b="1" dirty="0">
                <a:latin typeface="Arial" panose="020B0604020202020204" pitchFamily="34" charset="0"/>
                <a:cs typeface="Arial" panose="020B0604020202020204" pitchFamily="34" charset="0"/>
              </a:rPr>
              <a:t>Deferment</a:t>
            </a:r>
            <a:r>
              <a:rPr lang="en-GB" sz="1100" dirty="0">
                <a:latin typeface="Arial" panose="020B0604020202020204" pitchFamily="34" charset="0"/>
                <a:cs typeface="Arial" panose="020B0604020202020204" pitchFamily="34" charset="0"/>
              </a:rPr>
              <a:t> –  leaving other activities until once exams or assignments are completed.</a:t>
            </a:r>
          </a:p>
          <a:p>
            <a:pPr marL="171450" indent="-171450" algn="just">
              <a:buFont typeface="Arial" panose="020B0604020202020204" pitchFamily="34" charset="0"/>
              <a:buChar char="•"/>
            </a:pPr>
            <a:r>
              <a:rPr lang="en-GB" sz="1100" b="1" dirty="0">
                <a:latin typeface="Arial" panose="020B0604020202020204" pitchFamily="34" charset="0"/>
                <a:cs typeface="Arial" panose="020B0604020202020204" pitchFamily="34" charset="0"/>
              </a:rPr>
              <a:t>Downgrading</a:t>
            </a:r>
            <a:r>
              <a:rPr lang="en-GB" sz="1100" dirty="0">
                <a:latin typeface="Arial" panose="020B0604020202020204" pitchFamily="34" charset="0"/>
                <a:cs typeface="Arial" panose="020B0604020202020204" pitchFamily="34" charset="0"/>
              </a:rPr>
              <a:t> – being okay with things not being perfect.</a:t>
            </a:r>
          </a:p>
          <a:p>
            <a:pPr marL="171450" indent="-171450" algn="just">
              <a:buFont typeface="Arial" panose="020B0604020202020204" pitchFamily="34" charset="0"/>
              <a:buChar char="•"/>
            </a:pPr>
            <a:r>
              <a:rPr lang="en-GB" sz="1100" b="1" dirty="0">
                <a:latin typeface="Arial" panose="020B0604020202020204" pitchFamily="34" charset="0"/>
                <a:cs typeface="Arial" panose="020B0604020202020204" pitchFamily="34" charset="0"/>
              </a:rPr>
              <a:t>Delegating</a:t>
            </a:r>
            <a:r>
              <a:rPr lang="en-GB" sz="1100" dirty="0">
                <a:latin typeface="Arial" panose="020B0604020202020204" pitchFamily="34" charset="0"/>
                <a:cs typeface="Arial" panose="020B0604020202020204" pitchFamily="34" charset="0"/>
              </a:rPr>
              <a:t> - negotiating with others to help you with tasks that aren’t just your responsibility.</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Time management is an important skill to have to support critical thinking because if you do not have the time to research efficiently, analysing many sources and viewpoints. It is likely that you are going to take the first source you read at face value, and you are not going to establish a well thought out argument. </a:t>
            </a:r>
            <a:r>
              <a:rPr lang="en-GB" sz="1100" dirty="0" err="1">
                <a:latin typeface="Arial" panose="020B0604020202020204" pitchFamily="34" charset="0"/>
                <a:cs typeface="Arial" panose="020B0604020202020204" pitchFamily="34" charset="0"/>
              </a:rPr>
              <a:t>Whatcom</a:t>
            </a:r>
            <a:r>
              <a:rPr lang="en-GB" sz="1100" dirty="0">
                <a:latin typeface="Arial" panose="020B0604020202020204" pitchFamily="34" charset="0"/>
                <a:cs typeface="Arial" panose="020B0604020202020204" pitchFamily="34" charset="0"/>
              </a:rPr>
              <a:t> community college (no date) supports this stating that time management will help you avoid rushing to complete tasks last minute. </a:t>
            </a:r>
          </a:p>
        </p:txBody>
      </p:sp>
      <p:sp>
        <p:nvSpPr>
          <p:cNvPr id="11" name="TextBox 10">
            <a:extLst>
              <a:ext uri="{FF2B5EF4-FFF2-40B4-BE49-F238E27FC236}">
                <a16:creationId xmlns:a16="http://schemas.microsoft.com/office/drawing/2014/main" id="{B145F5E8-DCD5-C87C-77F9-338104992DAD}"/>
              </a:ext>
            </a:extLst>
          </p:cNvPr>
          <p:cNvSpPr txBox="1"/>
          <p:nvPr/>
        </p:nvSpPr>
        <p:spPr>
          <a:xfrm>
            <a:off x="9272430" y="49190"/>
            <a:ext cx="3529170" cy="229935"/>
          </a:xfrm>
          <a:prstGeom prst="rect">
            <a:avLst/>
          </a:prstGeom>
          <a:noFill/>
        </p:spPr>
        <p:txBody>
          <a:bodyPr wrap="square" rtlCol="0">
            <a:spAutoFit/>
          </a:bodyPr>
          <a:lstStyle/>
          <a:p>
            <a:r>
              <a:rPr lang="en-GB" sz="894" dirty="0">
                <a:latin typeface="Arial" panose="020B0604020202020204" pitchFamily="34" charset="0"/>
                <a:cs typeface="Arial" panose="020B0604020202020204" pitchFamily="34" charset="0"/>
              </a:rPr>
              <a:t>Academic poster – Bethany Birdsall – 2114395 – ECGE4005PC</a:t>
            </a:r>
          </a:p>
        </p:txBody>
      </p:sp>
      <p:sp>
        <p:nvSpPr>
          <p:cNvPr id="9" name="TextBox 8">
            <a:extLst>
              <a:ext uri="{FF2B5EF4-FFF2-40B4-BE49-F238E27FC236}">
                <a16:creationId xmlns:a16="http://schemas.microsoft.com/office/drawing/2014/main" id="{280B959C-6446-1809-01B3-5F3511095398}"/>
              </a:ext>
            </a:extLst>
          </p:cNvPr>
          <p:cNvSpPr txBox="1"/>
          <p:nvPr/>
        </p:nvSpPr>
        <p:spPr>
          <a:xfrm>
            <a:off x="5264585" y="1095614"/>
            <a:ext cx="2960373" cy="7879080"/>
          </a:xfrm>
          <a:prstGeom prst="rect">
            <a:avLst/>
          </a:prstGeom>
          <a:noFill/>
        </p:spPr>
        <p:txBody>
          <a:bodyPr wrap="square">
            <a:spAutoFit/>
          </a:bodyPr>
          <a:lstStyle/>
          <a:p>
            <a:pPr algn="just"/>
            <a:r>
              <a:rPr lang="en-GB" sz="1100" dirty="0">
                <a:latin typeface="Arial" panose="020B0604020202020204" pitchFamily="34" charset="0"/>
                <a:cs typeface="Arial" panose="020B0604020202020204" pitchFamily="34" charset="0"/>
              </a:rPr>
              <a:t>                      </a:t>
            </a:r>
            <a:r>
              <a:rPr lang="en-GB" sz="1100" b="1" u="sng" dirty="0">
                <a:latin typeface="Arial" panose="020B0604020202020204" pitchFamily="34" charset="0"/>
                <a:cs typeface="Arial" panose="020B0604020202020204" pitchFamily="34" charset="0"/>
              </a:rPr>
              <a:t>Paraphrasing </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According to Monash University (2022) to paraphrase is to rephrase information from another source. Summarizing the key points but in your own words, while retaining the original intention of the text. It also enables you to avoid plagiarism.</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Plagiarism According to American Psychological Association (2017, cited in </a:t>
            </a:r>
            <a:r>
              <a:rPr lang="en-GB" sz="1100" dirty="0" err="1">
                <a:latin typeface="Arial" panose="020B0604020202020204" pitchFamily="34" charset="0"/>
                <a:cs typeface="Arial" panose="020B0604020202020204" pitchFamily="34" charset="0"/>
              </a:rPr>
              <a:t>Kettel</a:t>
            </a:r>
            <a:r>
              <a:rPr lang="en-GB" sz="1100" dirty="0">
                <a:latin typeface="Arial" panose="020B0604020202020204" pitchFamily="34" charset="0"/>
                <a:cs typeface="Arial" panose="020B0604020202020204" pitchFamily="34" charset="0"/>
              </a:rPr>
              <a:t> and </a:t>
            </a:r>
            <a:r>
              <a:rPr lang="en-GB" sz="1100" dirty="0" err="1">
                <a:latin typeface="Arial" panose="020B0604020202020204" pitchFamily="34" charset="0"/>
                <a:cs typeface="Arial" panose="020B0604020202020204" pitchFamily="34" charset="0"/>
              </a:rPr>
              <a:t>DeFauw</a:t>
            </a:r>
            <a:r>
              <a:rPr lang="en-GB" sz="1100" dirty="0">
                <a:latin typeface="Arial" panose="020B0604020202020204" pitchFamily="34" charset="0"/>
                <a:cs typeface="Arial" panose="020B0604020202020204" pitchFamily="34" charset="0"/>
              </a:rPr>
              <a:t>. p. 245),  is taking credit for another individual’s work without acknowledgment to the original author.  Plagiarism is very easily done due to incorrect referencing and paraphrasing; therefore, it is an essential skill for a student to have to be able to paraphrase efficiently. </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According to </a:t>
            </a:r>
            <a:r>
              <a:rPr lang="en-GB" sz="1100" dirty="0" err="1">
                <a:latin typeface="Arial" panose="020B0604020202020204" pitchFamily="34" charset="0"/>
                <a:cs typeface="Arial" panose="020B0604020202020204" pitchFamily="34" charset="0"/>
              </a:rPr>
              <a:t>Darr</a:t>
            </a:r>
            <a:r>
              <a:rPr lang="en-GB" sz="1100" dirty="0">
                <a:latin typeface="Arial" panose="020B0604020202020204" pitchFamily="34" charset="0"/>
                <a:cs typeface="Arial" panose="020B0604020202020204" pitchFamily="34" charset="0"/>
              </a:rPr>
              <a:t> (2019) micro-paraphrasing simplifies the paraphrasing process for students. </a:t>
            </a:r>
            <a:r>
              <a:rPr lang="en-GB" sz="1100" dirty="0" err="1">
                <a:latin typeface="Arial" panose="020B0604020202020204" pitchFamily="34" charset="0"/>
                <a:cs typeface="Arial" panose="020B0604020202020204" pitchFamily="34" charset="0"/>
              </a:rPr>
              <a:t>Darr</a:t>
            </a:r>
            <a:r>
              <a:rPr lang="en-GB" sz="1100" dirty="0">
                <a:latin typeface="Arial" panose="020B0604020202020204" pitchFamily="34" charset="0"/>
                <a:cs typeface="Arial" panose="020B0604020202020204" pitchFamily="34" charset="0"/>
              </a:rPr>
              <a:t> (2019) suggests that paraphrasing less information at one time can help students identify how to manipulate the language in order to correctly paraphrase in a short and concise way.</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Furthermore, </a:t>
            </a:r>
            <a:r>
              <a:rPr lang="en-GB" sz="1100" dirty="0" err="1">
                <a:latin typeface="Arial" panose="020B0604020202020204" pitchFamily="34" charset="0"/>
                <a:cs typeface="Arial" panose="020B0604020202020204" pitchFamily="34" charset="0"/>
              </a:rPr>
              <a:t>Westrup</a:t>
            </a:r>
            <a:r>
              <a:rPr lang="en-GB" sz="1100" dirty="0">
                <a:latin typeface="Arial" panose="020B0604020202020204" pitchFamily="34" charset="0"/>
                <a:cs typeface="Arial" panose="020B0604020202020204" pitchFamily="34" charset="0"/>
              </a:rPr>
              <a:t> and Barrow (2019) suggests that paraphrasing illustrates your reading, synthesizing and summarizing abilities, as well as enabling you to utilize sources to construct your arguments. </a:t>
            </a:r>
          </a:p>
          <a:p>
            <a:pPr algn="just"/>
            <a:endParaRPr lang="en-GB" sz="1100" dirty="0">
              <a:latin typeface="Arial" panose="020B0604020202020204" pitchFamily="34" charset="0"/>
              <a:cs typeface="Arial" panose="020B0604020202020204" pitchFamily="34" charset="0"/>
            </a:endParaRPr>
          </a:p>
          <a:p>
            <a:pPr algn="just"/>
            <a:r>
              <a:rPr lang="en-GB" sz="1100" dirty="0">
                <a:latin typeface="Arial" panose="020B0604020202020204" pitchFamily="34" charset="0"/>
                <a:cs typeface="Arial" panose="020B0604020202020204" pitchFamily="34" charset="0"/>
              </a:rPr>
              <a:t>Therefore, this assists critical thinking as it ensures that the student has understood the information and has been able to summarize the key points. It also demonstrates the student’s analytical skills as it shows that they have made the connection between the main ideas. Paraphrasing allows you to prevent unintentional plagiarism which can have a major impact on your academic career. Walden university (2022) supports this stating that successful paraphrasing is crucial for efficient academic writing, to avoid unintentional plagiarism. </a:t>
            </a:r>
            <a:endParaRPr lang="en-GB" sz="1100" dirty="0"/>
          </a:p>
        </p:txBody>
      </p:sp>
      <p:sp>
        <p:nvSpPr>
          <p:cNvPr id="3" name="TextBox 2">
            <a:extLst>
              <a:ext uri="{FF2B5EF4-FFF2-40B4-BE49-F238E27FC236}">
                <a16:creationId xmlns:a16="http://schemas.microsoft.com/office/drawing/2014/main" id="{D61FA87F-A6B4-7348-00D5-29645B361ABC}"/>
              </a:ext>
            </a:extLst>
          </p:cNvPr>
          <p:cNvSpPr txBox="1"/>
          <p:nvPr/>
        </p:nvSpPr>
        <p:spPr>
          <a:xfrm>
            <a:off x="9247087" y="557384"/>
            <a:ext cx="3278777" cy="6186309"/>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                  </a:t>
            </a:r>
            <a:r>
              <a:rPr lang="en-GB" sz="1100" b="1" u="sng" dirty="0">
                <a:latin typeface="Arial" panose="020B0604020202020204" pitchFamily="34" charset="0"/>
                <a:cs typeface="Arial" panose="020B0604020202020204" pitchFamily="34" charset="0"/>
              </a:rPr>
              <a:t>Collaborative Learning</a:t>
            </a:r>
          </a:p>
          <a:p>
            <a:endParaRPr lang="en-GB" sz="1100" u="sng"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Hopkins and Reid (2018) suggest that collaborative learning is an integral part of university as you will have a range of group tasks to complete. Therefore, being able to communicate effectively to work cohesively will give you the best opportunity to succeed. As how well you work in a group can impact your results. </a:t>
            </a:r>
          </a:p>
          <a:p>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 Moore et al (2010) support the statement made by Hopkin and Reid, as they suggest that collaborative learning helps to fine-tune a student’s critical and creative thinking skills. As it helps the student become more versatile in their communication and reinforces their knowledge in a variety of ways. </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 Therefore, Moore et al (2019) believes that it enables them to draw from each other's perspectives and understanding which helps to consolidate their knowledge of the topic they are studying.</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 Understanding other viewpoints and ideas about a topic are vital to be able to think analytically and critically about another person’s opinions or ideas. Judge (2019) backs this up by stating that if you bring up an idea or opinion about a topic then other people will bring forward opposing arguments. Which is how writers and researchers are able to </a:t>
            </a:r>
            <a:r>
              <a:rPr lang="en-GB" sz="1100" dirty="0" err="1">
                <a:latin typeface="Arial" panose="020B0604020202020204" pitchFamily="34" charset="0"/>
                <a:cs typeface="Arial" panose="020B0604020202020204" pitchFamily="34" charset="0"/>
              </a:rPr>
              <a:t>analyze</a:t>
            </a:r>
            <a:r>
              <a:rPr lang="en-GB" sz="1100" dirty="0">
                <a:latin typeface="Arial" panose="020B0604020202020204" pitchFamily="34" charset="0"/>
                <a:cs typeface="Arial" panose="020B0604020202020204" pitchFamily="34" charset="0"/>
              </a:rPr>
              <a:t> and draw a conclusion on an idea.</a:t>
            </a:r>
          </a:p>
          <a:p>
            <a:endParaRPr lang="en-GB" sz="1100" u="sng" dirty="0">
              <a:latin typeface="Arial" panose="020B0604020202020204" pitchFamily="34" charset="0"/>
              <a:cs typeface="Arial" panose="020B0604020202020204" pitchFamily="34" charset="0"/>
            </a:endParaRPr>
          </a:p>
          <a:p>
            <a:r>
              <a:rPr lang="en-GB" sz="1100" u="sng" dirty="0">
                <a:latin typeface="Arial" panose="020B0604020202020204" pitchFamily="34" charset="0"/>
                <a:cs typeface="Arial" panose="020B0604020202020204" pitchFamily="34" charset="0"/>
              </a:rPr>
              <a:t> </a:t>
            </a:r>
          </a:p>
          <a:p>
            <a:endParaRPr lang="en-GB" sz="1100" u="sng" dirty="0">
              <a:latin typeface="Arial" panose="020B0604020202020204" pitchFamily="34" charset="0"/>
              <a:cs typeface="Arial" panose="020B0604020202020204" pitchFamily="34" charset="0"/>
            </a:endParaRPr>
          </a:p>
        </p:txBody>
      </p:sp>
      <p:sp>
        <p:nvSpPr>
          <p:cNvPr id="10" name="TextBox 9">
            <a:extLst>
              <a:ext uri="{FF2B5EF4-FFF2-40B4-BE49-F238E27FC236}">
                <a16:creationId xmlns:a16="http://schemas.microsoft.com/office/drawing/2014/main" id="{86B43F04-3945-7A20-7C6F-A0CD5FC095B6}"/>
              </a:ext>
            </a:extLst>
          </p:cNvPr>
          <p:cNvSpPr txBox="1"/>
          <p:nvPr/>
        </p:nvSpPr>
        <p:spPr>
          <a:xfrm flipH="1">
            <a:off x="5228358" y="-9406"/>
            <a:ext cx="4755759" cy="646331"/>
          </a:xfrm>
          <a:prstGeom prst="rect">
            <a:avLst/>
          </a:prstGeom>
          <a:noFill/>
        </p:spPr>
        <p:txBody>
          <a:bodyPr wrap="square" rtlCol="0">
            <a:spAutoFit/>
          </a:bodyPr>
          <a:lstStyle/>
          <a:p>
            <a:r>
              <a:rPr lang="en-GB" b="1" u="sng" dirty="0"/>
              <a:t>Skills and qualities that contribute to the development of critical thinking</a:t>
            </a:r>
          </a:p>
        </p:txBody>
      </p:sp>
      <p:sp>
        <p:nvSpPr>
          <p:cNvPr id="12" name="Rectangle: Rounded Corners 11">
            <a:extLst>
              <a:ext uri="{FF2B5EF4-FFF2-40B4-BE49-F238E27FC236}">
                <a16:creationId xmlns:a16="http://schemas.microsoft.com/office/drawing/2014/main" id="{4A1BF17A-B672-D39F-0DA2-5CEBBE3D8FA4}"/>
              </a:ext>
            </a:extLst>
          </p:cNvPr>
          <p:cNvSpPr/>
          <p:nvPr/>
        </p:nvSpPr>
        <p:spPr>
          <a:xfrm>
            <a:off x="9203593" y="6482086"/>
            <a:ext cx="3529170" cy="3069924"/>
          </a:xfrm>
          <a:prstGeom prst="roundRect">
            <a:avLst/>
          </a:prstGeom>
          <a:ln>
            <a:solidFill>
              <a:schemeClr val="accent2">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algn="ctr"/>
            <a:r>
              <a:rPr lang="en-GB" sz="1100" b="1" u="sng" dirty="0">
                <a:latin typeface="Arial" panose="020B0604020202020204" pitchFamily="34" charset="0"/>
                <a:cs typeface="Arial" panose="020B0604020202020204" pitchFamily="34" charset="0"/>
              </a:rPr>
              <a:t>Conclusion </a:t>
            </a:r>
          </a:p>
          <a:p>
            <a:pPr algn="ctr"/>
            <a:endParaRPr lang="en-GB" sz="1100" dirty="0">
              <a:latin typeface="Arial" panose="020B0604020202020204" pitchFamily="34" charset="0"/>
              <a:cs typeface="Arial" panose="020B0604020202020204" pitchFamily="34" charset="0"/>
            </a:endParaRPr>
          </a:p>
          <a:p>
            <a:pPr algn="ctr"/>
            <a:r>
              <a:rPr lang="en-GB" sz="1100" dirty="0">
                <a:latin typeface="Arial" panose="020B0604020202020204" pitchFamily="34" charset="0"/>
                <a:cs typeface="Arial" panose="020B0604020202020204" pitchFamily="34" charset="0"/>
              </a:rPr>
              <a:t>So, to conclude the three skills I have discussed are important to the development of critical thinking because they all play a part in enabling you to become a more independent learner. Thinking more critically about how you use your time, how you perceive information and how you analyse other viewpoints to form your own argument. This is essential in higher education because this is when you start to find your academic voice. </a:t>
            </a:r>
          </a:p>
        </p:txBody>
      </p:sp>
    </p:spTree>
    <p:extLst>
      <p:ext uri="{BB962C8B-B14F-4D97-AF65-F5344CB8AC3E}">
        <p14:creationId xmlns:p14="http://schemas.microsoft.com/office/powerpoint/2010/main" val="2396619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816F17-3A33-60FA-7542-28F491F5B885}"/>
              </a:ext>
            </a:extLst>
          </p:cNvPr>
          <p:cNvSpPr>
            <a:spLocks noGrp="1"/>
          </p:cNvSpPr>
          <p:nvPr>
            <p:ph type="title"/>
          </p:nvPr>
        </p:nvSpPr>
        <p:spPr/>
        <p:txBody>
          <a:bodyPr>
            <a:normAutofit/>
          </a:bodyPr>
          <a:lstStyle/>
          <a:p>
            <a:pPr algn="ctr"/>
            <a:r>
              <a:rPr lang="en-GB" sz="4000" b="1" u="sng" dirty="0"/>
              <a:t>Reference List </a:t>
            </a:r>
          </a:p>
        </p:txBody>
      </p:sp>
      <p:sp>
        <p:nvSpPr>
          <p:cNvPr id="3" name="Content Placeholder 2">
            <a:extLst>
              <a:ext uri="{FF2B5EF4-FFF2-40B4-BE49-F238E27FC236}">
                <a16:creationId xmlns:a16="http://schemas.microsoft.com/office/drawing/2014/main" id="{A690D4CB-91CF-68F6-1C87-FF10D07574CF}"/>
              </a:ext>
            </a:extLst>
          </p:cNvPr>
          <p:cNvSpPr>
            <a:spLocks noGrp="1"/>
          </p:cNvSpPr>
          <p:nvPr>
            <p:ph idx="1"/>
          </p:nvPr>
        </p:nvSpPr>
        <p:spPr>
          <a:xfrm>
            <a:off x="880110" y="1754663"/>
            <a:ext cx="11041380" cy="6091873"/>
          </a:xfrm>
        </p:spPr>
        <p:txBody>
          <a:bodyPr>
            <a:normAutofit fontScale="40000" lnSpcReduction="20000"/>
          </a:bodyPr>
          <a:lstStyle/>
          <a:p>
            <a:pPr marL="0" indent="0">
              <a:buNone/>
            </a:pPr>
            <a:r>
              <a:rPr lang="en-GB" dirty="0"/>
              <a:t>Barrow, C. and </a:t>
            </a:r>
            <a:r>
              <a:rPr lang="en-GB" dirty="0" err="1"/>
              <a:t>Westrup</a:t>
            </a:r>
            <a:r>
              <a:rPr lang="en-GB" dirty="0"/>
              <a:t>, R. (2019) </a:t>
            </a:r>
            <a:r>
              <a:rPr lang="en-GB" i="1" dirty="0"/>
              <a:t>Writing skills for education students</a:t>
            </a:r>
            <a:r>
              <a:rPr lang="en-GB" dirty="0"/>
              <a:t>. London : Red Globe Press​</a:t>
            </a:r>
          </a:p>
          <a:p>
            <a:pPr marL="0" indent="0">
              <a:buNone/>
            </a:pPr>
            <a:r>
              <a:rPr lang="en-GB" dirty="0"/>
              <a:t>Cottrell, S. (2019) </a:t>
            </a:r>
            <a:r>
              <a:rPr lang="en-GB" i="1" dirty="0"/>
              <a:t>The study skills handbook. </a:t>
            </a:r>
            <a:r>
              <a:rPr lang="en-GB" dirty="0"/>
              <a:t>5th </a:t>
            </a:r>
            <a:r>
              <a:rPr lang="en-GB" dirty="0" err="1"/>
              <a:t>edn</a:t>
            </a:r>
            <a:r>
              <a:rPr lang="en-GB" dirty="0"/>
              <a:t>. London: Red Globe Press.​</a:t>
            </a:r>
          </a:p>
          <a:p>
            <a:pPr marL="0" indent="0">
              <a:buNone/>
            </a:pPr>
            <a:r>
              <a:rPr lang="en-GB" dirty="0"/>
              <a:t>Chatfield, T. (2007) what is critical thinking and why should I care? [ video] available at: https://www.youtube.com/watch?v=-wgqq-fwIKw (Accessed : 16th October 2022) ​</a:t>
            </a:r>
          </a:p>
          <a:p>
            <a:pPr marL="0" indent="0">
              <a:buNone/>
            </a:pPr>
            <a:r>
              <a:rPr lang="en-GB" dirty="0" err="1"/>
              <a:t>Darr</a:t>
            </a:r>
            <a:r>
              <a:rPr lang="en-GB" dirty="0"/>
              <a:t>, T. (2019) </a:t>
            </a:r>
            <a:r>
              <a:rPr lang="en-GB" i="1" dirty="0"/>
              <a:t>Combating plagiarism : hands on guide for librarians, teachers and students. </a:t>
            </a:r>
            <a:r>
              <a:rPr lang="en-GB" dirty="0"/>
              <a:t>Santa Barbara, California : Libraries Unlimited. ​</a:t>
            </a:r>
          </a:p>
          <a:p>
            <a:pPr marL="0" indent="0">
              <a:buNone/>
            </a:pPr>
            <a:r>
              <a:rPr lang="en-GB" dirty="0"/>
              <a:t>Hopkins, D. and Reid, T. (2018</a:t>
            </a:r>
            <a:r>
              <a:rPr lang="en-GB" i="1" dirty="0"/>
              <a:t>) The Academic Skills Handbook</a:t>
            </a:r>
            <a:r>
              <a:rPr lang="en-GB" dirty="0"/>
              <a:t>. 1st </a:t>
            </a:r>
            <a:r>
              <a:rPr lang="en-GB" dirty="0" err="1"/>
              <a:t>edn</a:t>
            </a:r>
            <a:r>
              <a:rPr lang="en-GB" dirty="0"/>
              <a:t>. London: SAGE Publications. ​</a:t>
            </a:r>
          </a:p>
          <a:p>
            <a:pPr marL="0" indent="0">
              <a:buNone/>
            </a:pPr>
            <a:r>
              <a:rPr lang="en-GB" dirty="0"/>
              <a:t>Judge, B. , Jones, P. and </a:t>
            </a:r>
            <a:r>
              <a:rPr lang="en-GB" dirty="0" err="1"/>
              <a:t>Mcreery</a:t>
            </a:r>
            <a:r>
              <a:rPr lang="en-GB" dirty="0"/>
              <a:t>, E. (2009) </a:t>
            </a:r>
            <a:r>
              <a:rPr lang="en-GB" i="1" dirty="0"/>
              <a:t>Critical thinking skills for education students</a:t>
            </a:r>
            <a:r>
              <a:rPr lang="en-GB" dirty="0"/>
              <a:t>. Exeter : Learning Matters Ltd. ​</a:t>
            </a:r>
          </a:p>
          <a:p>
            <a:pPr marL="0" indent="0">
              <a:buNone/>
            </a:pPr>
            <a:r>
              <a:rPr lang="en-GB" dirty="0" err="1"/>
              <a:t>Kettel</a:t>
            </a:r>
            <a:r>
              <a:rPr lang="en-GB" dirty="0"/>
              <a:t>, R.P. , </a:t>
            </a:r>
            <a:r>
              <a:rPr lang="en-GB" dirty="0" err="1"/>
              <a:t>DeFauw</a:t>
            </a:r>
            <a:r>
              <a:rPr lang="en-GB" dirty="0"/>
              <a:t> , D.L. (2018) ‘ Paraphrasing without plagiarism: Use RRLC (Read, Reread, List and compose.)’, </a:t>
            </a:r>
            <a:r>
              <a:rPr lang="en-GB" i="1" dirty="0"/>
              <a:t>The reading teacher </a:t>
            </a:r>
            <a:r>
              <a:rPr lang="en-GB" dirty="0"/>
              <a:t>, 72 ( 2), pp 245-255  DOI: 10.1002/trtr.1697​</a:t>
            </a:r>
          </a:p>
          <a:p>
            <a:pPr marL="0" indent="0">
              <a:buNone/>
            </a:pPr>
            <a:r>
              <a:rPr lang="en-GB" dirty="0"/>
              <a:t>Moore, S et al (2010) </a:t>
            </a:r>
            <a:r>
              <a:rPr lang="en-GB" i="1" dirty="0"/>
              <a:t>The ultimate study skills handbook</a:t>
            </a:r>
            <a:r>
              <a:rPr lang="en-GB" dirty="0"/>
              <a:t>. England : Open University Press.​</a:t>
            </a:r>
          </a:p>
          <a:p>
            <a:pPr marL="0" indent="0">
              <a:buNone/>
            </a:pPr>
            <a:r>
              <a:rPr lang="en-GB" dirty="0" err="1"/>
              <a:t>Smale</a:t>
            </a:r>
            <a:r>
              <a:rPr lang="en-GB" dirty="0"/>
              <a:t>, B. and Fowlie, J. (2015</a:t>
            </a:r>
            <a:r>
              <a:rPr lang="en-GB" i="1" dirty="0"/>
              <a:t>) How to succeed in university: An essential guide to academic skills, personal development, and employability</a:t>
            </a:r>
            <a:r>
              <a:rPr lang="en-GB" dirty="0"/>
              <a:t>. 2nd </a:t>
            </a:r>
            <a:r>
              <a:rPr lang="en-GB" dirty="0" err="1"/>
              <a:t>edn</a:t>
            </a:r>
            <a:r>
              <a:rPr lang="en-GB" dirty="0"/>
              <a:t>. London: SAGE publications.​</a:t>
            </a:r>
          </a:p>
          <a:p>
            <a:pPr marL="0" indent="0">
              <a:buNone/>
            </a:pPr>
            <a:r>
              <a:rPr lang="en-GB" dirty="0"/>
              <a:t>Sah, N. (2016) </a:t>
            </a:r>
            <a:r>
              <a:rPr lang="en-GB" i="1" dirty="0"/>
              <a:t>Why is time management key</a:t>
            </a:r>
            <a:r>
              <a:rPr lang="en-GB" dirty="0"/>
              <a:t>?. Available at : Why is time management key? - The Stress Management Society ( Accessed : 25th October 2022) ​</a:t>
            </a:r>
          </a:p>
          <a:p>
            <a:pPr marL="0" indent="0">
              <a:buNone/>
            </a:pPr>
            <a:r>
              <a:rPr lang="en-GB" dirty="0" err="1"/>
              <a:t>Watcom</a:t>
            </a:r>
            <a:r>
              <a:rPr lang="en-GB" dirty="0"/>
              <a:t> Community College (no date</a:t>
            </a:r>
            <a:r>
              <a:rPr lang="en-GB" i="1" dirty="0"/>
              <a:t>) Essential tools: organisation, prioritization, time management decision making and problem solving </a:t>
            </a:r>
            <a:r>
              <a:rPr lang="en-GB" dirty="0"/>
              <a:t>Available at : Essential Tools: Organization Prioritization, Time Management, Decision Making and Problem Solving – Professionalism (whatcom.edu) ( Accessed : 25th October 2022)​</a:t>
            </a:r>
          </a:p>
          <a:p>
            <a:pPr marL="0" indent="0">
              <a:buNone/>
            </a:pPr>
            <a:r>
              <a:rPr lang="en-GB" dirty="0"/>
              <a:t>Walden University (2022) </a:t>
            </a:r>
            <a:r>
              <a:rPr lang="en-GB" i="1" dirty="0"/>
              <a:t>Using evidence : paraphrase. Available at : Paraphrase - Using Evidence </a:t>
            </a:r>
            <a:r>
              <a:rPr lang="en-GB" dirty="0"/>
              <a:t>- Academic Guides at Walden University ( Accessed : 25th October 2022)​</a:t>
            </a:r>
          </a:p>
          <a:p>
            <a:pPr marL="0" indent="0">
              <a:buNone/>
            </a:pPr>
            <a:r>
              <a:rPr lang="en-GB" dirty="0"/>
              <a:t>University of Essex (2016) </a:t>
            </a:r>
            <a:r>
              <a:rPr lang="en-GB" i="1" dirty="0"/>
              <a:t>The importance of critical thinking</a:t>
            </a:r>
            <a:r>
              <a:rPr lang="en-GB" dirty="0"/>
              <a:t>. Available at : The importance of critical thinking | University of Essex Online ( Accessed : 25th October 2022)</a:t>
            </a:r>
          </a:p>
        </p:txBody>
      </p:sp>
    </p:spTree>
    <p:extLst>
      <p:ext uri="{BB962C8B-B14F-4D97-AF65-F5344CB8AC3E}">
        <p14:creationId xmlns:p14="http://schemas.microsoft.com/office/powerpoint/2010/main" val="1263238909"/>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7" ma:contentTypeDescription="Create a new document." ma:contentTypeScope="" ma:versionID="bb68af9a08aae3d38e007fef8d82a879">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0ee31b5605bda83a0a0a9024347e7a62"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A461A3BB-B39D-4B1D-8909-B00AF06E2D6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BAD1638E-7A39-4FDC-8367-06B410877780}">
  <ds:schemaRefs>
    <ds:schemaRef ds:uri="http://purl.org/dc/elements/1.1/"/>
    <ds:schemaRef ds:uri="http://www.w3.org/XML/1998/namespace"/>
    <ds:schemaRef ds:uri="90b58af8-24e5-4252-ab67-b2f2985aee88"/>
    <ds:schemaRef ds:uri="be49ff73-cec0-4379-9da8-63ff3cc411bb"/>
    <ds:schemaRef ds:uri="http://schemas.openxmlformats.org/package/2006/metadata/core-properties"/>
    <ds:schemaRef ds:uri="http://schemas.microsoft.com/office/2006/metadata/properties"/>
    <ds:schemaRef ds:uri="http://schemas.microsoft.com/office/infopath/2007/PartnerControls"/>
    <ds:schemaRef ds:uri="http://schemas.microsoft.com/office/2006/documentManagement/types"/>
    <ds:schemaRef ds:uri="http://purl.org/dc/dcmitype/"/>
    <ds:schemaRef ds:uri="http://purl.org/dc/terms/"/>
  </ds:schemaRefs>
</ds:datastoreItem>
</file>

<file path=customXml/itemProps3.xml><?xml version="1.0" encoding="utf-8"?>
<ds:datastoreItem xmlns:ds="http://schemas.openxmlformats.org/officeDocument/2006/customXml" ds:itemID="{95C31A79-49C4-4253-BC37-FDBDEEAD747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4954</TotalTime>
  <Words>1655</Words>
  <Application>Microsoft Office PowerPoint</Application>
  <PresentationFormat>A3 Paper (297x420 mm)</PresentationFormat>
  <Paragraphs>66</Paragraphs>
  <Slides>2</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vt:i4>
      </vt:variant>
    </vt:vector>
  </HeadingPairs>
  <TitlesOfParts>
    <vt:vector size="6" baseType="lpstr">
      <vt:lpstr>Arial</vt:lpstr>
      <vt:lpstr>Calibri</vt:lpstr>
      <vt:lpstr>Calibri Light</vt:lpstr>
      <vt:lpstr>Office Theme</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Bethany Birdsall</dc:creator>
  <cp:lastModifiedBy>Bethany</cp:lastModifiedBy>
  <cp:revision>4</cp:revision>
  <dcterms:created xsi:type="dcterms:W3CDTF">2022-10-16T11:15:59Z</dcterms:created>
  <dcterms:modified xsi:type="dcterms:W3CDTF">2022-10-27T11:18:47Z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