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3"/>
  </p:notesMasterIdLst>
  <p:sldIdLst>
    <p:sldId id="256" r:id="rId2"/>
    <p:sldId id="261" r:id="rId3"/>
    <p:sldId id="257" r:id="rId4"/>
    <p:sldId id="259" r:id="rId5"/>
    <p:sldId id="263" r:id="rId6"/>
    <p:sldId id="264" r:id="rId7"/>
    <p:sldId id="265" r:id="rId8"/>
    <p:sldId id="268" r:id="rId9"/>
    <p:sldId id="267" r:id="rId10"/>
    <p:sldId id="266" r:id="rId11"/>
    <p:sldId id="269" r:id="rId12"/>
    <p:sldId id="271" r:id="rId13"/>
    <p:sldId id="258" r:id="rId14"/>
    <p:sldId id="272" r:id="rId15"/>
    <p:sldId id="273" r:id="rId16"/>
    <p:sldId id="274" r:id="rId17"/>
    <p:sldId id="275" r:id="rId18"/>
    <p:sldId id="276" r:id="rId19"/>
    <p:sldId id="277" r:id="rId20"/>
    <p:sldId id="278" r:id="rId21"/>
    <p:sldId id="279"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46FF43A-7CC4-492E-9CD3-1E33D2BC9F66}" type="datetimeFigureOut">
              <a:rPr lang="en-GB" smtClean="0"/>
              <a:t>17/03/2023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A22A783-A0C1-4218-858D-B14CB62A1E1C}" type="slidenum">
              <a:rPr lang="en-GB" smtClean="0"/>
              <a:t>‹#›</a:t>
            </a:fld>
            <a:endParaRPr lang="en-GB"/>
          </a:p>
        </p:txBody>
      </p:sp>
    </p:spTree>
    <p:extLst>
      <p:ext uri="{BB962C8B-B14F-4D97-AF65-F5344CB8AC3E}">
        <p14:creationId xmlns:p14="http://schemas.microsoft.com/office/powerpoint/2010/main" val="28250138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Satoh, Yuba, T., </a:t>
            </a:r>
            <a:r>
              <a:rPr lang="en-GB" dirty="0" err="1" smtClean="0"/>
              <a:t>Tabei</a:t>
            </a:r>
            <a:r>
              <a:rPr lang="en-GB" dirty="0" smtClean="0"/>
              <a:t>, K., Okubo, Y., Kida, H., Sakuma, H., &amp; </a:t>
            </a:r>
            <a:r>
              <a:rPr lang="en-GB" dirty="0" err="1" smtClean="0"/>
              <a:t>Tomimoto</a:t>
            </a:r>
            <a:r>
              <a:rPr lang="en-GB" dirty="0" smtClean="0"/>
              <a:t>, H. (2015). Music Therapy Using Singing Training Improves Psychomotor Speed in Patients with Alzheimer’s Disease: A Neuropsychological and fMRI Study. Dementia and Geriatric Cognitive Disorders Extra, 5(3), 296–308.</a:t>
            </a:r>
            <a:endParaRPr lang="en-GB" dirty="0"/>
          </a:p>
        </p:txBody>
      </p:sp>
      <p:sp>
        <p:nvSpPr>
          <p:cNvPr id="4" name="Slide Number Placeholder 3"/>
          <p:cNvSpPr>
            <a:spLocks noGrp="1"/>
          </p:cNvSpPr>
          <p:nvPr>
            <p:ph type="sldNum" sz="quarter" idx="10"/>
          </p:nvPr>
        </p:nvSpPr>
        <p:spPr/>
        <p:txBody>
          <a:bodyPr/>
          <a:lstStyle/>
          <a:p>
            <a:fld id="{AA22A783-A0C1-4218-858D-B14CB62A1E1C}" type="slidenum">
              <a:rPr lang="en-GB" smtClean="0"/>
              <a:t>1</a:t>
            </a:fld>
            <a:endParaRPr lang="en-GB"/>
          </a:p>
        </p:txBody>
      </p:sp>
    </p:spTree>
    <p:extLst>
      <p:ext uri="{BB962C8B-B14F-4D97-AF65-F5344CB8AC3E}">
        <p14:creationId xmlns:p14="http://schemas.microsoft.com/office/powerpoint/2010/main" val="24547585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22A783-A0C1-4218-858D-B14CB62A1E1C}" type="slidenum">
              <a:rPr lang="en-GB" smtClean="0"/>
              <a:t>2</a:t>
            </a:fld>
            <a:endParaRPr lang="en-GB"/>
          </a:p>
        </p:txBody>
      </p:sp>
    </p:spTree>
    <p:extLst>
      <p:ext uri="{BB962C8B-B14F-4D97-AF65-F5344CB8AC3E}">
        <p14:creationId xmlns:p14="http://schemas.microsoft.com/office/powerpoint/2010/main" val="3829270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22A783-A0C1-4218-858D-B14CB62A1E1C}" type="slidenum">
              <a:rPr lang="en-GB" smtClean="0"/>
              <a:t>3</a:t>
            </a:fld>
            <a:endParaRPr lang="en-GB"/>
          </a:p>
        </p:txBody>
      </p:sp>
    </p:spTree>
    <p:extLst>
      <p:ext uri="{BB962C8B-B14F-4D97-AF65-F5344CB8AC3E}">
        <p14:creationId xmlns:p14="http://schemas.microsoft.com/office/powerpoint/2010/main" val="668077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22A783-A0C1-4218-858D-B14CB62A1E1C}" type="slidenum">
              <a:rPr lang="en-GB" smtClean="0"/>
              <a:t>4</a:t>
            </a:fld>
            <a:endParaRPr lang="en-GB"/>
          </a:p>
        </p:txBody>
      </p:sp>
    </p:spTree>
    <p:extLst>
      <p:ext uri="{BB962C8B-B14F-4D97-AF65-F5344CB8AC3E}">
        <p14:creationId xmlns:p14="http://schemas.microsoft.com/office/powerpoint/2010/main" val="3624449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22A783-A0C1-4218-858D-B14CB62A1E1C}" type="slidenum">
              <a:rPr lang="en-GB" smtClean="0"/>
              <a:t>5</a:t>
            </a:fld>
            <a:endParaRPr lang="en-GB"/>
          </a:p>
        </p:txBody>
      </p:sp>
    </p:spTree>
    <p:extLst>
      <p:ext uri="{BB962C8B-B14F-4D97-AF65-F5344CB8AC3E}">
        <p14:creationId xmlns:p14="http://schemas.microsoft.com/office/powerpoint/2010/main" val="12726815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Although, </a:t>
            </a:r>
            <a:r>
              <a:rPr lang="en-GB" dirty="0" err="1" smtClean="0"/>
              <a:t>Murad</a:t>
            </a:r>
            <a:r>
              <a:rPr lang="en-GB" dirty="0" smtClean="0"/>
              <a:t>  et al(2019) state that it is normal to use different scales of measure but it is necessary to standardise them before integrating them into a meta-analysis and scales and instruments being used in various research  must have assessed the same or a related construct for these to be legitimate</a:t>
            </a:r>
          </a:p>
          <a:p>
            <a:endParaRPr lang="en-GB" dirty="0"/>
          </a:p>
        </p:txBody>
      </p:sp>
      <p:sp>
        <p:nvSpPr>
          <p:cNvPr id="4" name="Slide Number Placeholder 3"/>
          <p:cNvSpPr>
            <a:spLocks noGrp="1"/>
          </p:cNvSpPr>
          <p:nvPr>
            <p:ph type="sldNum" sz="quarter" idx="10"/>
          </p:nvPr>
        </p:nvSpPr>
        <p:spPr/>
        <p:txBody>
          <a:bodyPr/>
          <a:lstStyle/>
          <a:p>
            <a:fld id="{AA22A783-A0C1-4218-858D-B14CB62A1E1C}" type="slidenum">
              <a:rPr lang="en-GB" smtClean="0"/>
              <a:t>6</a:t>
            </a:fld>
            <a:endParaRPr lang="en-GB"/>
          </a:p>
        </p:txBody>
      </p:sp>
    </p:spTree>
    <p:extLst>
      <p:ext uri="{BB962C8B-B14F-4D97-AF65-F5344CB8AC3E}">
        <p14:creationId xmlns:p14="http://schemas.microsoft.com/office/powerpoint/2010/main" val="9383598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22A783-A0C1-4218-858D-B14CB62A1E1C}" type="slidenum">
              <a:rPr lang="en-GB" smtClean="0"/>
              <a:t>8</a:t>
            </a:fld>
            <a:endParaRPr lang="en-GB"/>
          </a:p>
        </p:txBody>
      </p:sp>
    </p:spTree>
    <p:extLst>
      <p:ext uri="{BB962C8B-B14F-4D97-AF65-F5344CB8AC3E}">
        <p14:creationId xmlns:p14="http://schemas.microsoft.com/office/powerpoint/2010/main" val="18726127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22A783-A0C1-4218-858D-B14CB62A1E1C}" type="slidenum">
              <a:rPr lang="en-GB" smtClean="0"/>
              <a:t>9</a:t>
            </a:fld>
            <a:endParaRPr lang="en-GB"/>
          </a:p>
        </p:txBody>
      </p:sp>
    </p:spTree>
    <p:extLst>
      <p:ext uri="{BB962C8B-B14F-4D97-AF65-F5344CB8AC3E}">
        <p14:creationId xmlns:p14="http://schemas.microsoft.com/office/powerpoint/2010/main" val="16473390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9BCE874-45B7-4A42-BE5C-F247EE036764}"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4BF3ED-70ED-43A0-A5C5-01AECEB13A8B}" type="slidenum">
              <a:rPr lang="en-GB" smtClean="0"/>
              <a:t>‹#›</a:t>
            </a:fld>
            <a:endParaRPr lang="en-GB"/>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C9BCE874-45B7-4A42-BE5C-F247EE036764}"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4BF3ED-70ED-43A0-A5C5-01AECEB13A8B}"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9BCE874-45B7-4A42-BE5C-F247EE036764}"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4BF3ED-70ED-43A0-A5C5-01AECEB13A8B}"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C9BCE874-45B7-4A42-BE5C-F247EE036764}" type="datetimeFigureOut">
              <a:rPr lang="en-GB" smtClean="0"/>
              <a:t>17/03/2023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4BF3ED-70ED-43A0-A5C5-01AECEB13A8B}"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en-US" smtClean="0"/>
              <a:t>Click to edit Master text styles</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9BCE874-45B7-4A42-BE5C-F247EE036764}" type="datetimeFigureOut">
              <a:rPr lang="en-GB" smtClean="0"/>
              <a:t>17/03/2023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4BF3ED-70ED-43A0-A5C5-01AECEB13A8B}" type="slidenum">
              <a:rPr lang="en-GB" smtClean="0"/>
              <a:t>‹#›</a:t>
            </a:fld>
            <a:endParaRPr lang="en-GB"/>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9BCE874-45B7-4A42-BE5C-F247EE036764}" type="datetimeFigureOut">
              <a:rPr lang="en-GB" smtClean="0"/>
              <a:t>17/03/2023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4BF3ED-70ED-43A0-A5C5-01AECEB13A8B}"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BCE874-45B7-4A42-BE5C-F247EE036764}" type="datetimeFigureOut">
              <a:rPr lang="en-GB" smtClean="0"/>
              <a:t>17/03/2023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4BF3ED-70ED-43A0-A5C5-01AECEB13A8B}"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9BCE874-45B7-4A42-BE5C-F247EE036764}" type="datetimeFigureOut">
              <a:rPr lang="en-GB" smtClean="0"/>
              <a:t>17/03/2023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4BF3ED-70ED-43A0-A5C5-01AECEB13A8B}"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9BCE874-45B7-4A42-BE5C-F247EE036764}" type="datetimeFigureOut">
              <a:rPr lang="en-GB" smtClean="0"/>
              <a:t>17/03/2023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4BF3ED-70ED-43A0-A5C5-01AECEB13A8B}" type="slidenum">
              <a:rPr lang="en-GB" smtClean="0"/>
              <a:t>‹#›</a:t>
            </a:fld>
            <a:endParaRPr lang="en-GB"/>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9BCE874-45B7-4A42-BE5C-F247EE036764}"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4BF3ED-70ED-43A0-A5C5-01AECEB13A8B}"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en-US" smtClean="0"/>
              <a:t>Click to edit Master title style</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9BCE874-45B7-4A42-BE5C-F247EE036764}"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4BF3ED-70ED-43A0-A5C5-01AECEB13A8B}" type="slidenum">
              <a:rPr lang="en-GB" smtClean="0"/>
              <a:t>‹#›</a:t>
            </a:fld>
            <a:endParaRPr lang="en-GB"/>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C9BCE874-45B7-4A42-BE5C-F247EE036764}" type="datetimeFigureOut">
              <a:rPr lang="en-GB" smtClean="0"/>
              <a:t>17/03/2023</a:t>
            </a:fld>
            <a:endParaRPr lang="en-GB"/>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704BF3ED-70ED-43A0-A5C5-01AECEB13A8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doi.org/10.1016/j.arr.2013.02.003"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75656" y="4365104"/>
            <a:ext cx="5637010" cy="882119"/>
          </a:xfrm>
        </p:spPr>
        <p:txBody>
          <a:bodyPr>
            <a:normAutofit fontScale="70000" lnSpcReduction="20000"/>
          </a:bodyPr>
          <a:lstStyle/>
          <a:p>
            <a:endParaRPr lang="en-GB" dirty="0" smtClean="0"/>
          </a:p>
          <a:p>
            <a:r>
              <a:rPr lang="en-GB" sz="2400" dirty="0" smtClean="0"/>
              <a:t>Rachel Griffiths</a:t>
            </a:r>
          </a:p>
          <a:p>
            <a:r>
              <a:rPr lang="en-GB" sz="2400" dirty="0" smtClean="0"/>
              <a:t>ECAP6004</a:t>
            </a:r>
            <a:endParaRPr lang="en-GB" sz="2400" dirty="0"/>
          </a:p>
        </p:txBody>
      </p:sp>
      <p:sp>
        <p:nvSpPr>
          <p:cNvPr id="2" name="Title 1"/>
          <p:cNvSpPr>
            <a:spLocks noGrp="1"/>
          </p:cNvSpPr>
          <p:nvPr>
            <p:ph type="ctrTitle"/>
          </p:nvPr>
        </p:nvSpPr>
        <p:spPr>
          <a:xfrm>
            <a:off x="971600" y="1124744"/>
            <a:ext cx="7175351" cy="2376264"/>
          </a:xfrm>
        </p:spPr>
        <p:txBody>
          <a:bodyPr>
            <a:normAutofit/>
          </a:bodyPr>
          <a:lstStyle/>
          <a:p>
            <a:r>
              <a:rPr lang="en-GB" sz="2800" dirty="0" smtClean="0"/>
              <a:t>A critical review of Satoh </a:t>
            </a:r>
            <a:r>
              <a:rPr lang="en-GB" sz="2800" dirty="0"/>
              <a:t>e</a:t>
            </a:r>
            <a:r>
              <a:rPr lang="en-GB" sz="2800" dirty="0" smtClean="0"/>
              <a:t>t al(2015) study on how music therapy using singing training improves psychomotor speed in patients with </a:t>
            </a:r>
            <a:r>
              <a:rPr lang="en-GB" sz="2800" dirty="0" err="1" smtClean="0"/>
              <a:t>alzheimers</a:t>
            </a:r>
            <a:r>
              <a:rPr lang="en-GB" sz="2800" dirty="0" smtClean="0"/>
              <a:t> disease.</a:t>
            </a:r>
            <a:endParaRPr lang="en-GB" sz="2800" dirty="0"/>
          </a:p>
        </p:txBody>
      </p:sp>
    </p:spTree>
    <p:extLst>
      <p:ext uri="{BB962C8B-B14F-4D97-AF65-F5344CB8AC3E}">
        <p14:creationId xmlns:p14="http://schemas.microsoft.com/office/powerpoint/2010/main" val="10486593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sz="quarter" idx="13"/>
          </p:nvPr>
        </p:nvPicPr>
        <p:blipFill>
          <a:blip r:embed="rId3">
            <a:extLst>
              <a:ext uri="{28A0092B-C50C-407E-A947-70E740481C1C}">
                <a14:useLocalDpi xmlns:a14="http://schemas.microsoft.com/office/drawing/2010/main" val="0"/>
              </a:ext>
            </a:extLst>
          </a:blip>
          <a:srcRect/>
          <a:stretch>
            <a:fillRect/>
          </a:stretch>
        </p:blipFill>
        <p:spPr bwMode="auto">
          <a:xfrm>
            <a:off x="899592" y="731838"/>
            <a:ext cx="7344816" cy="49294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971600" y="620688"/>
            <a:ext cx="2664296" cy="369332"/>
          </a:xfrm>
          <a:prstGeom prst="rect">
            <a:avLst/>
          </a:prstGeom>
          <a:noFill/>
        </p:spPr>
        <p:txBody>
          <a:bodyPr wrap="square" rtlCol="0">
            <a:spAutoFit/>
          </a:bodyPr>
          <a:lstStyle/>
          <a:p>
            <a:r>
              <a:rPr lang="en-GB" dirty="0" smtClean="0"/>
              <a:t>Image 1:Bing 2023</a:t>
            </a:r>
            <a:endParaRPr lang="en-GB" dirty="0"/>
          </a:p>
        </p:txBody>
      </p:sp>
    </p:spTree>
    <p:extLst>
      <p:ext uri="{BB962C8B-B14F-4D97-AF65-F5344CB8AC3E}">
        <p14:creationId xmlns:p14="http://schemas.microsoft.com/office/powerpoint/2010/main" val="21660832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71600" y="260648"/>
            <a:ext cx="6512511" cy="1143000"/>
          </a:xfrm>
        </p:spPr>
        <p:txBody>
          <a:bodyPr>
            <a:normAutofit/>
          </a:bodyPr>
          <a:lstStyle/>
          <a:p>
            <a:pPr algn="l"/>
            <a:r>
              <a:rPr lang="en-GB" dirty="0" smtClean="0"/>
              <a:t>Music therapy </a:t>
            </a:r>
            <a:endParaRPr lang="en-GB" dirty="0"/>
          </a:p>
        </p:txBody>
      </p:sp>
      <p:sp>
        <p:nvSpPr>
          <p:cNvPr id="2" name="Content Placeholder 1"/>
          <p:cNvSpPr>
            <a:spLocks noGrp="1"/>
          </p:cNvSpPr>
          <p:nvPr>
            <p:ph sz="quarter" idx="13"/>
          </p:nvPr>
        </p:nvSpPr>
        <p:spPr>
          <a:xfrm>
            <a:off x="827584" y="1556792"/>
            <a:ext cx="3717032" cy="4248472"/>
          </a:xfrm>
        </p:spPr>
        <p:txBody>
          <a:bodyPr>
            <a:noAutofit/>
          </a:bodyPr>
          <a:lstStyle/>
          <a:p>
            <a:r>
              <a:rPr lang="en-GB" sz="1600" dirty="0"/>
              <a:t>Music therapy is a non-pharmaceutical treatment for  treatment of dementia and </a:t>
            </a:r>
            <a:r>
              <a:rPr lang="en-GB" sz="1600" dirty="0" err="1" smtClean="0"/>
              <a:t>alzheimers</a:t>
            </a:r>
            <a:r>
              <a:rPr lang="en-GB" sz="1600" dirty="0"/>
              <a:t> </a:t>
            </a:r>
            <a:r>
              <a:rPr lang="en-GB" sz="1600" dirty="0" smtClean="0"/>
              <a:t>(</a:t>
            </a:r>
            <a:r>
              <a:rPr lang="en-GB" sz="1600" dirty="0" err="1" smtClean="0"/>
              <a:t>vink</a:t>
            </a:r>
            <a:r>
              <a:rPr lang="en-GB" sz="1600" dirty="0" smtClean="0"/>
              <a:t> et al,2004).</a:t>
            </a:r>
          </a:p>
          <a:p>
            <a:r>
              <a:rPr lang="en-GB" sz="1600" dirty="0" smtClean="0"/>
              <a:t>may </a:t>
            </a:r>
            <a:r>
              <a:rPr lang="en-GB" sz="1600" dirty="0"/>
              <a:t>help prevent the rate of progression of the </a:t>
            </a:r>
            <a:r>
              <a:rPr lang="en-GB" sz="1600" dirty="0" smtClean="0"/>
              <a:t>disease by keeping the brain active, </a:t>
            </a:r>
            <a:r>
              <a:rPr lang="en-GB" sz="1600" dirty="0"/>
              <a:t>but research in this area is limited. </a:t>
            </a:r>
            <a:endParaRPr lang="en-GB" sz="1600" dirty="0" smtClean="0"/>
          </a:p>
          <a:p>
            <a:r>
              <a:rPr lang="en-GB" sz="1600" dirty="0" smtClean="0"/>
              <a:t>Patient </a:t>
            </a:r>
            <a:r>
              <a:rPr lang="en-GB" sz="1600" dirty="0"/>
              <a:t>care in dementia patients’ needs to include tasks that help maintain stimulation, reduce behavioural symptoms, improve </a:t>
            </a:r>
            <a:r>
              <a:rPr lang="en-GB" sz="1600" dirty="0" smtClean="0"/>
              <a:t> </a:t>
            </a:r>
            <a:r>
              <a:rPr lang="en-GB" sz="1600" dirty="0"/>
              <a:t>life (Vink et al (2004. </a:t>
            </a:r>
          </a:p>
          <a:p>
            <a:r>
              <a:rPr lang="en-GB" sz="1600" dirty="0" smtClean="0"/>
              <a:t> </a:t>
            </a:r>
            <a:r>
              <a:rPr lang="en-GB" sz="1600" dirty="0"/>
              <a:t>involves a trained music therapist's </a:t>
            </a:r>
            <a:r>
              <a:rPr lang="en-GB" sz="1600" dirty="0" smtClean="0"/>
              <a:t>(</a:t>
            </a:r>
            <a:r>
              <a:rPr lang="en-GB" sz="1600" dirty="0"/>
              <a:t>Vink et al, 2004). </a:t>
            </a:r>
          </a:p>
        </p:txBody>
      </p:sp>
      <p:pic>
        <p:nvPicPr>
          <p:cNvPr id="307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3170" r="14431"/>
          <a:stretch/>
        </p:blipFill>
        <p:spPr bwMode="auto">
          <a:xfrm>
            <a:off x="4932040" y="1340768"/>
            <a:ext cx="3588327" cy="32994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6106941" y="4850223"/>
            <a:ext cx="2448272" cy="276999"/>
          </a:xfrm>
          <a:prstGeom prst="rect">
            <a:avLst/>
          </a:prstGeom>
          <a:noFill/>
        </p:spPr>
        <p:txBody>
          <a:bodyPr wrap="square" rtlCol="0">
            <a:spAutoFit/>
          </a:bodyPr>
          <a:lstStyle/>
          <a:p>
            <a:r>
              <a:rPr lang="en-GB" sz="1200" dirty="0" smtClean="0"/>
              <a:t>Image 3: Bing (2023)</a:t>
            </a:r>
            <a:endParaRPr lang="en-GB" sz="1200" dirty="0"/>
          </a:p>
        </p:txBody>
      </p:sp>
    </p:spTree>
    <p:extLst>
      <p:ext uri="{BB962C8B-B14F-4D97-AF65-F5344CB8AC3E}">
        <p14:creationId xmlns:p14="http://schemas.microsoft.com/office/powerpoint/2010/main" val="13756540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Grp="1" noChangeAspect="1" noChangeArrowheads="1"/>
          </p:cNvPicPr>
          <p:nvPr>
            <p:ph sz="quarter" idx="13"/>
          </p:nvPr>
        </p:nvPicPr>
        <p:blipFill>
          <a:blip r:embed="rId3">
            <a:extLst>
              <a:ext uri="{28A0092B-C50C-407E-A947-70E740481C1C}">
                <a14:useLocalDpi xmlns:a14="http://schemas.microsoft.com/office/drawing/2010/main" val="0"/>
              </a:ext>
            </a:extLst>
          </a:blip>
          <a:srcRect/>
          <a:stretch>
            <a:fillRect/>
          </a:stretch>
        </p:blipFill>
        <p:spPr bwMode="auto">
          <a:xfrm>
            <a:off x="5513173" y="476672"/>
            <a:ext cx="2952328" cy="24564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533167" y="3020426"/>
            <a:ext cx="2808312" cy="276999"/>
          </a:xfrm>
          <a:prstGeom prst="rect">
            <a:avLst/>
          </a:prstGeom>
          <a:noFill/>
        </p:spPr>
        <p:txBody>
          <a:bodyPr wrap="square" rtlCol="0">
            <a:spAutoFit/>
          </a:bodyPr>
          <a:lstStyle/>
          <a:p>
            <a:r>
              <a:rPr lang="en-GB" sz="1200" dirty="0" smtClean="0"/>
              <a:t>Image 4: Bing (2023)</a:t>
            </a:r>
            <a:endParaRPr lang="en-GB" sz="1200" dirty="0"/>
          </a:p>
        </p:txBody>
      </p:sp>
      <p:sp>
        <p:nvSpPr>
          <p:cNvPr id="5" name="TextBox 4"/>
          <p:cNvSpPr txBox="1"/>
          <p:nvPr/>
        </p:nvSpPr>
        <p:spPr>
          <a:xfrm>
            <a:off x="539552" y="764704"/>
            <a:ext cx="3960440" cy="5632311"/>
          </a:xfrm>
          <a:prstGeom prst="rect">
            <a:avLst/>
          </a:prstGeom>
          <a:noFill/>
        </p:spPr>
        <p:txBody>
          <a:bodyPr wrap="square" rtlCol="0">
            <a:spAutoFit/>
          </a:bodyPr>
          <a:lstStyle/>
          <a:p>
            <a:r>
              <a:rPr lang="en-GB" u="sng" dirty="0" smtClean="0"/>
              <a:t>Music </a:t>
            </a:r>
            <a:r>
              <a:rPr lang="en-GB" u="sng" dirty="0" err="1" smtClean="0"/>
              <a:t>activateas</a:t>
            </a:r>
            <a:r>
              <a:rPr lang="en-GB" u="sng" dirty="0" smtClean="0"/>
              <a:t> certain areas in the brain.</a:t>
            </a:r>
          </a:p>
          <a:p>
            <a:endParaRPr lang="en-GB" dirty="0"/>
          </a:p>
          <a:p>
            <a:pPr marL="285750" indent="-285750">
              <a:buFont typeface="Arial" pitchFamily="34" charset="0"/>
              <a:buChar char="•"/>
            </a:pPr>
            <a:r>
              <a:rPr lang="en-GB" dirty="0" smtClean="0"/>
              <a:t>Singing and music is known to stimulate certain hemispheres in the brain (Vink et al, 2004)</a:t>
            </a:r>
          </a:p>
          <a:p>
            <a:endParaRPr lang="en-GB" dirty="0" smtClean="0"/>
          </a:p>
          <a:p>
            <a:pPr marL="285750" indent="-285750">
              <a:buFont typeface="Arial" pitchFamily="34" charset="0"/>
              <a:buChar char="•"/>
            </a:pPr>
            <a:r>
              <a:rPr lang="en-GB" dirty="0" smtClean="0"/>
              <a:t>Clinical evidences highlight that right-hemispheric structures are necessary for singing (Riecker 2000, Vink et al 2004. </a:t>
            </a:r>
          </a:p>
          <a:p>
            <a:pPr marL="285750" indent="-285750">
              <a:buFont typeface="Arial" pitchFamily="34" charset="0"/>
              <a:buChar char="•"/>
            </a:pPr>
            <a:endParaRPr lang="en-GB" dirty="0" smtClean="0"/>
          </a:p>
          <a:p>
            <a:pPr marL="285750" indent="-285750">
              <a:buFont typeface="Arial" pitchFamily="34" charset="0"/>
              <a:buChar char="•"/>
            </a:pPr>
            <a:r>
              <a:rPr lang="en-GB" dirty="0" smtClean="0"/>
              <a:t>In particular, cognitive abilities decline as the disease progresses, but musical memory may last until the later stages of dementia (Adridge 1996 &amp; Baird, 2009).</a:t>
            </a:r>
          </a:p>
          <a:p>
            <a:endParaRPr lang="en-GB" dirty="0"/>
          </a:p>
          <a:p>
            <a:endParaRPr lang="en-GB" dirty="0" smtClean="0"/>
          </a:p>
          <a:p>
            <a:pPr marL="285750" indent="-285750">
              <a:buFont typeface="Arial" pitchFamily="34" charset="0"/>
              <a:buChar char="•"/>
            </a:pPr>
            <a:endParaRPr lang="en-GB" dirty="0"/>
          </a:p>
        </p:txBody>
      </p:sp>
      <p:pic>
        <p:nvPicPr>
          <p:cNvPr id="4099" name="Picture 3"/>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4814" t="14004" r="11805"/>
          <a:stretch/>
        </p:blipFill>
        <p:spPr bwMode="auto">
          <a:xfrm>
            <a:off x="5637196" y="3431377"/>
            <a:ext cx="2704283" cy="2880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5637196" y="6329030"/>
            <a:ext cx="1728192" cy="276999"/>
          </a:xfrm>
          <a:prstGeom prst="rect">
            <a:avLst/>
          </a:prstGeom>
          <a:noFill/>
        </p:spPr>
        <p:txBody>
          <a:bodyPr wrap="square" rtlCol="0">
            <a:spAutoFit/>
          </a:bodyPr>
          <a:lstStyle/>
          <a:p>
            <a:r>
              <a:rPr lang="en-GB" sz="1200" dirty="0" smtClean="0"/>
              <a:t>Image5 : Bing (2023)</a:t>
            </a:r>
            <a:endParaRPr lang="en-GB" sz="1200" dirty="0"/>
          </a:p>
        </p:txBody>
      </p:sp>
    </p:spTree>
    <p:extLst>
      <p:ext uri="{BB962C8B-B14F-4D97-AF65-F5344CB8AC3E}">
        <p14:creationId xmlns:p14="http://schemas.microsoft.com/office/powerpoint/2010/main" val="37546113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5" y="692696"/>
            <a:ext cx="4032448" cy="1143000"/>
          </a:xfrm>
        </p:spPr>
        <p:txBody>
          <a:bodyPr/>
          <a:lstStyle/>
          <a:p>
            <a:pPr algn="l"/>
            <a:r>
              <a:rPr lang="en-GB" dirty="0" smtClean="0"/>
              <a:t>Limitations</a:t>
            </a:r>
            <a:endParaRPr lang="en-GB" dirty="0"/>
          </a:p>
        </p:txBody>
      </p:sp>
      <p:sp>
        <p:nvSpPr>
          <p:cNvPr id="4" name="TextBox 3"/>
          <p:cNvSpPr txBox="1"/>
          <p:nvPr/>
        </p:nvSpPr>
        <p:spPr>
          <a:xfrm>
            <a:off x="755576" y="1988840"/>
            <a:ext cx="3384376" cy="4770537"/>
          </a:xfrm>
          <a:prstGeom prst="rect">
            <a:avLst/>
          </a:prstGeom>
          <a:noFill/>
        </p:spPr>
        <p:txBody>
          <a:bodyPr wrap="square" rtlCol="0">
            <a:spAutoFit/>
          </a:bodyPr>
          <a:lstStyle/>
          <a:p>
            <a:pPr marL="285750" indent="-285750">
              <a:buFont typeface="Arial" pitchFamily="34" charset="0"/>
              <a:buChar char="•"/>
            </a:pPr>
            <a:endParaRPr lang="en-GB" sz="1600" dirty="0" smtClean="0"/>
          </a:p>
          <a:p>
            <a:pPr marL="457200" indent="-457200">
              <a:buFont typeface="Arial" pitchFamily="34" charset="0"/>
              <a:buChar char="•"/>
            </a:pPr>
            <a:r>
              <a:rPr lang="en-GB" dirty="0" smtClean="0"/>
              <a:t>Its not medically accepted as there is no empirical evidence to support is effectiveness scientifically Satoh et al (2013) &amp; Ueda et al (2013).</a:t>
            </a:r>
          </a:p>
          <a:p>
            <a:endParaRPr lang="en-GB" dirty="0"/>
          </a:p>
          <a:p>
            <a:pPr marL="285750" indent="-285750">
              <a:buFont typeface="Arial" pitchFamily="34" charset="0"/>
              <a:buChar char="•"/>
            </a:pPr>
            <a:r>
              <a:rPr lang="en-GB" dirty="0" smtClean="0"/>
              <a:t>Vink et al (2013) reviewed that 10 randomised control trials and found it was not possible to carry out a meta-analysis of its effectiveness as methods were poor. </a:t>
            </a:r>
          </a:p>
          <a:p>
            <a:endParaRPr lang="en-GB" dirty="0"/>
          </a:p>
          <a:p>
            <a:pPr marL="285750" indent="-285750">
              <a:buFont typeface="Arial" pitchFamily="34" charset="0"/>
              <a:buChar char="•"/>
            </a:pPr>
            <a:endParaRPr lang="en-GB" dirty="0"/>
          </a:p>
        </p:txBody>
      </p:sp>
      <p:pic>
        <p:nvPicPr>
          <p:cNvPr id="5123" name="Picture 3" descr="C:\Users\Rachel\AppData\Local\Microsoft\Windows\INetCache\IE\7BLRXM3X\Thumbs-down-Circle[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60232" y="157445"/>
            <a:ext cx="1831395" cy="183139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572000" y="2276872"/>
            <a:ext cx="3456384" cy="4801314"/>
          </a:xfrm>
          <a:prstGeom prst="rect">
            <a:avLst/>
          </a:prstGeom>
          <a:noFill/>
        </p:spPr>
        <p:txBody>
          <a:bodyPr wrap="square" rtlCol="0">
            <a:spAutoFit/>
          </a:bodyPr>
          <a:lstStyle/>
          <a:p>
            <a:pPr marL="285750" indent="-285750">
              <a:buFont typeface="Arial" pitchFamily="34" charset="0"/>
              <a:buChar char="•"/>
            </a:pPr>
            <a:r>
              <a:rPr lang="en-GB" dirty="0" smtClean="0"/>
              <a:t>Vink et al, 2013 review found that methods of measure vary significantly. </a:t>
            </a:r>
          </a:p>
          <a:p>
            <a:endParaRPr lang="en-GB" dirty="0"/>
          </a:p>
          <a:p>
            <a:pPr marL="285750" indent="-285750">
              <a:buFont typeface="Arial" pitchFamily="34" charset="0"/>
              <a:buChar char="•"/>
            </a:pPr>
            <a:r>
              <a:rPr lang="en-GB" dirty="0" smtClean="0"/>
              <a:t>Clarke (1998) used pre-recorded music  , Gerdener (2000) used music the participants were known to enjoy, Guetin (2009) used one group with preferred choice of music and the other the computer programme with music was used. Satoh et al (2015) used the YUBA method.</a:t>
            </a:r>
          </a:p>
          <a:p>
            <a:endParaRPr lang="en-GB" dirty="0"/>
          </a:p>
          <a:p>
            <a:endParaRPr lang="en-GB" dirty="0"/>
          </a:p>
        </p:txBody>
      </p:sp>
    </p:spTree>
    <p:extLst>
      <p:ext uri="{BB962C8B-B14F-4D97-AF65-F5344CB8AC3E}">
        <p14:creationId xmlns:p14="http://schemas.microsoft.com/office/powerpoint/2010/main" val="37898347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332656"/>
            <a:ext cx="6512511" cy="1143000"/>
          </a:xfrm>
        </p:spPr>
        <p:txBody>
          <a:bodyPr/>
          <a:lstStyle/>
          <a:p>
            <a:pPr algn="l"/>
            <a:r>
              <a:rPr lang="en-GB" dirty="0" smtClean="0"/>
              <a:t>Limitations</a:t>
            </a:r>
            <a:endParaRPr lang="en-GB" dirty="0"/>
          </a:p>
        </p:txBody>
      </p:sp>
      <p:sp>
        <p:nvSpPr>
          <p:cNvPr id="5" name="TextBox 4"/>
          <p:cNvSpPr txBox="1"/>
          <p:nvPr/>
        </p:nvSpPr>
        <p:spPr>
          <a:xfrm>
            <a:off x="616719" y="1412776"/>
            <a:ext cx="7560840" cy="3139321"/>
          </a:xfrm>
          <a:prstGeom prst="rect">
            <a:avLst/>
          </a:prstGeom>
          <a:noFill/>
        </p:spPr>
        <p:txBody>
          <a:bodyPr wrap="square" rtlCol="0">
            <a:spAutoFit/>
          </a:bodyPr>
          <a:lstStyle/>
          <a:p>
            <a:pPr marL="285750" indent="-285750">
              <a:buFont typeface="Arial" pitchFamily="34" charset="0"/>
              <a:buChar char="•"/>
            </a:pPr>
            <a:r>
              <a:rPr lang="en-GB" dirty="0" smtClean="0"/>
              <a:t>In addition the duration of music therapy varies between  authors</a:t>
            </a:r>
          </a:p>
          <a:p>
            <a:pPr marL="285750" indent="-285750">
              <a:buFont typeface="Arial" pitchFamily="34" charset="0"/>
              <a:buChar char="•"/>
            </a:pPr>
            <a:endParaRPr lang="en-GB" dirty="0" smtClean="0"/>
          </a:p>
          <a:p>
            <a:pPr marL="285750" indent="-285750">
              <a:buFont typeface="Arial" pitchFamily="34" charset="0"/>
              <a:buChar char="•"/>
            </a:pPr>
            <a:r>
              <a:rPr lang="en-GB" dirty="0" smtClean="0"/>
              <a:t>Authors measured different concepts such as (agitation and anxiety) the scales they used to measure these were also different</a:t>
            </a:r>
          </a:p>
          <a:p>
            <a:pPr marL="285750" indent="-285750">
              <a:buFont typeface="Arial" pitchFamily="34" charset="0"/>
              <a:buChar char="•"/>
            </a:pPr>
            <a:endParaRPr lang="en-GB" dirty="0"/>
          </a:p>
          <a:p>
            <a:pPr marL="285750" indent="-285750">
              <a:buFont typeface="Arial" pitchFamily="34" charset="0"/>
              <a:buChar char="•"/>
            </a:pPr>
            <a:r>
              <a:rPr lang="en-GB" dirty="0" err="1" smtClean="0"/>
              <a:t>Murad</a:t>
            </a:r>
            <a:r>
              <a:rPr lang="en-GB" dirty="0" smtClean="0"/>
              <a:t>  et al(2019) state that it is normal to use different scales of measure but it is necessary to standardise them before integrating them into a meta-analysis and scales and instruments being used in various research  must have assessed the same or a related construct for these to be legitimate</a:t>
            </a:r>
          </a:p>
          <a:p>
            <a:endParaRPr lang="en-GB" dirty="0"/>
          </a:p>
        </p:txBody>
      </p:sp>
    </p:spTree>
    <p:extLst>
      <p:ext uri="{BB962C8B-B14F-4D97-AF65-F5344CB8AC3E}">
        <p14:creationId xmlns:p14="http://schemas.microsoft.com/office/powerpoint/2010/main" val="25273331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692696"/>
            <a:ext cx="6512511" cy="1143000"/>
          </a:xfrm>
        </p:spPr>
        <p:txBody>
          <a:bodyPr/>
          <a:lstStyle/>
          <a:p>
            <a:r>
              <a:rPr lang="en-GB" dirty="0" smtClean="0"/>
              <a:t>Satoh et al (2015)</a:t>
            </a:r>
            <a:endParaRPr lang="en-GB" dirty="0"/>
          </a:p>
        </p:txBody>
      </p:sp>
      <p:sp>
        <p:nvSpPr>
          <p:cNvPr id="6" name="TextBox 5"/>
          <p:cNvSpPr txBox="1"/>
          <p:nvPr/>
        </p:nvSpPr>
        <p:spPr>
          <a:xfrm>
            <a:off x="755576" y="1988840"/>
            <a:ext cx="7488832" cy="4247317"/>
          </a:xfrm>
          <a:prstGeom prst="rect">
            <a:avLst/>
          </a:prstGeom>
          <a:noFill/>
        </p:spPr>
        <p:txBody>
          <a:bodyPr wrap="square" rtlCol="0">
            <a:spAutoFit/>
          </a:bodyPr>
          <a:lstStyle/>
          <a:p>
            <a:r>
              <a:rPr lang="en-GB" dirty="0" smtClean="0"/>
              <a:t>Satoh et al (2015) like Vink et al (2013) also reported that it is impossible to carry out meta-analysis of the effectiveness of music therapy on </a:t>
            </a:r>
            <a:r>
              <a:rPr lang="en-GB" dirty="0" err="1" smtClean="0"/>
              <a:t>alzheimers</a:t>
            </a:r>
            <a:r>
              <a:rPr lang="en-GB" dirty="0" smtClean="0"/>
              <a:t> patients.</a:t>
            </a:r>
          </a:p>
          <a:p>
            <a:endParaRPr lang="en-GB" dirty="0"/>
          </a:p>
          <a:p>
            <a:pPr marL="285750" indent="-285750">
              <a:buFont typeface="Arial" pitchFamily="34" charset="0"/>
              <a:buChar char="•"/>
            </a:pPr>
            <a:r>
              <a:rPr lang="en-GB" dirty="0"/>
              <a:t>A</a:t>
            </a:r>
            <a:r>
              <a:rPr lang="en-GB" dirty="0" smtClean="0"/>
              <a:t>lso used different methods than these earlier studies</a:t>
            </a:r>
          </a:p>
          <a:p>
            <a:endParaRPr lang="en-GB" dirty="0"/>
          </a:p>
          <a:p>
            <a:pPr marL="285750" indent="-285750">
              <a:buFont typeface="Arial" pitchFamily="34" charset="0"/>
              <a:buChar char="•"/>
            </a:pPr>
            <a:r>
              <a:rPr lang="en-GB" dirty="0"/>
              <a:t>T</a:t>
            </a:r>
            <a:r>
              <a:rPr lang="en-GB" dirty="0" smtClean="0"/>
              <a:t>herapy intervention was carried out over a 6 month period which is greater than  Clarke (1998), Gerdener (2000) &amp; Guetin (2009)  duration</a:t>
            </a:r>
          </a:p>
          <a:p>
            <a:endParaRPr lang="en-GB" dirty="0"/>
          </a:p>
          <a:p>
            <a:pPr marL="285750" indent="-285750">
              <a:buFont typeface="Arial" pitchFamily="34" charset="0"/>
              <a:buChar char="•"/>
            </a:pPr>
            <a:r>
              <a:rPr lang="en-GB" dirty="0" smtClean="0"/>
              <a:t>Small sample size ( 20 participants) low sample size similar to earlier research.  </a:t>
            </a:r>
            <a:r>
              <a:rPr lang="fr-FR" dirty="0" smtClean="0"/>
              <a:t>Clarke (1998) 18 participant, </a:t>
            </a:r>
            <a:r>
              <a:rPr lang="fr-FR" dirty="0" err="1" smtClean="0"/>
              <a:t>Gerdener</a:t>
            </a:r>
            <a:r>
              <a:rPr lang="fr-FR" dirty="0" smtClean="0"/>
              <a:t> (2000) 39 participant and </a:t>
            </a:r>
            <a:r>
              <a:rPr lang="fr-FR" dirty="0" err="1" smtClean="0"/>
              <a:t>Guetin</a:t>
            </a:r>
            <a:r>
              <a:rPr lang="fr-FR" dirty="0" smtClean="0"/>
              <a:t> (2009) 30 participants</a:t>
            </a:r>
            <a:endParaRPr lang="en-GB" dirty="0" smtClean="0"/>
          </a:p>
          <a:p>
            <a:endParaRPr lang="en-GB" dirty="0"/>
          </a:p>
          <a:p>
            <a:endParaRPr lang="en-GB" dirty="0"/>
          </a:p>
        </p:txBody>
      </p:sp>
    </p:spTree>
    <p:extLst>
      <p:ext uri="{BB962C8B-B14F-4D97-AF65-F5344CB8AC3E}">
        <p14:creationId xmlns:p14="http://schemas.microsoft.com/office/powerpoint/2010/main" val="3845590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620688"/>
            <a:ext cx="6512511" cy="1143000"/>
          </a:xfrm>
        </p:spPr>
        <p:txBody>
          <a:bodyPr/>
          <a:lstStyle/>
          <a:p>
            <a:r>
              <a:rPr lang="en-GB" sz="3200" dirty="0" smtClean="0"/>
              <a:t>Benefits and limitations of small sample sizes</a:t>
            </a:r>
            <a:endParaRPr lang="en-GB" sz="3200" dirty="0"/>
          </a:p>
        </p:txBody>
      </p:sp>
      <p:sp>
        <p:nvSpPr>
          <p:cNvPr id="3" name="Content Placeholder 2"/>
          <p:cNvSpPr>
            <a:spLocks noGrp="1"/>
          </p:cNvSpPr>
          <p:nvPr>
            <p:ph sz="quarter" idx="13"/>
          </p:nvPr>
        </p:nvSpPr>
        <p:spPr>
          <a:xfrm>
            <a:off x="899592" y="2132856"/>
            <a:ext cx="6400800" cy="3474720"/>
          </a:xfrm>
        </p:spPr>
        <p:txBody>
          <a:bodyPr>
            <a:normAutofit lnSpcReduction="10000"/>
          </a:bodyPr>
          <a:lstStyle/>
          <a:p>
            <a:r>
              <a:rPr lang="en-GB" dirty="0" smtClean="0"/>
              <a:t>Are </a:t>
            </a:r>
            <a:r>
              <a:rPr lang="en-GB" dirty="0"/>
              <a:t>more likely to gain ethical </a:t>
            </a:r>
            <a:r>
              <a:rPr lang="en-GB" dirty="0" smtClean="0"/>
              <a:t>approval</a:t>
            </a:r>
          </a:p>
          <a:p>
            <a:r>
              <a:rPr lang="en-GB" dirty="0" smtClean="0"/>
              <a:t>Completed </a:t>
            </a:r>
            <a:r>
              <a:rPr lang="en-GB" dirty="0"/>
              <a:t>in a smaller time frame </a:t>
            </a:r>
            <a:endParaRPr lang="en-GB" dirty="0" smtClean="0"/>
          </a:p>
          <a:p>
            <a:r>
              <a:rPr lang="en-GB" dirty="0"/>
              <a:t>testing hypotheses in smaller studies first allows researchers to see if there is an effect  visible that maybe  further supported with a larger </a:t>
            </a:r>
            <a:r>
              <a:rPr lang="en-GB" dirty="0" smtClean="0"/>
              <a:t>study</a:t>
            </a:r>
          </a:p>
          <a:p>
            <a:r>
              <a:rPr lang="en-GB" dirty="0" smtClean="0"/>
              <a:t>Adopt </a:t>
            </a:r>
            <a:r>
              <a:rPr lang="en-GB" dirty="0"/>
              <a:t>surrogate markers when investigating the </a:t>
            </a:r>
            <a:r>
              <a:rPr lang="en-GB" dirty="0" smtClean="0"/>
              <a:t>relationship </a:t>
            </a:r>
          </a:p>
          <a:p>
            <a:pPr marL="45720" indent="0">
              <a:buNone/>
            </a:pPr>
            <a:r>
              <a:rPr lang="en-GB" dirty="0" smtClean="0"/>
              <a:t>(</a:t>
            </a:r>
            <a:r>
              <a:rPr lang="en-GB" dirty="0" err="1" smtClean="0"/>
              <a:t>Hackshaw</a:t>
            </a:r>
            <a:r>
              <a:rPr lang="en-GB" dirty="0" smtClean="0"/>
              <a:t>, 2008) </a:t>
            </a:r>
            <a:endParaRPr lang="en-GB" dirty="0"/>
          </a:p>
        </p:txBody>
      </p:sp>
      <p:pic>
        <p:nvPicPr>
          <p:cNvPr id="8194" name="Picture 2" descr="C:\Users\Rachel\AppData\Local\Microsoft\Windows\INetCache\IE\7BLRXM3X\bloomberg-3-1-696x392[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720" y="5517232"/>
            <a:ext cx="3744416" cy="1002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8226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76672"/>
            <a:ext cx="7704856" cy="1143000"/>
          </a:xfrm>
        </p:spPr>
        <p:txBody>
          <a:bodyPr/>
          <a:lstStyle/>
          <a:p>
            <a:r>
              <a:rPr lang="en-GB" sz="3600" dirty="0" smtClean="0"/>
              <a:t>Limitations to small sample sizes  </a:t>
            </a:r>
            <a:endParaRPr lang="en-GB" sz="3600" dirty="0"/>
          </a:p>
        </p:txBody>
      </p:sp>
      <p:sp>
        <p:nvSpPr>
          <p:cNvPr id="3" name="Content Placeholder 2"/>
          <p:cNvSpPr>
            <a:spLocks noGrp="1"/>
          </p:cNvSpPr>
          <p:nvPr>
            <p:ph sz="quarter" idx="13"/>
          </p:nvPr>
        </p:nvSpPr>
        <p:spPr>
          <a:xfrm>
            <a:off x="1259632" y="1628800"/>
            <a:ext cx="6400800" cy="4194800"/>
          </a:xfrm>
        </p:spPr>
        <p:txBody>
          <a:bodyPr>
            <a:normAutofit lnSpcReduction="10000"/>
          </a:bodyPr>
          <a:lstStyle/>
          <a:p>
            <a:r>
              <a:rPr lang="en-GB" dirty="0"/>
              <a:t>a lack of statistical </a:t>
            </a:r>
            <a:r>
              <a:rPr lang="en-GB" dirty="0" smtClean="0"/>
              <a:t>significance</a:t>
            </a:r>
            <a:r>
              <a:rPr lang="en-GB" dirty="0" smtClean="0"/>
              <a:t> </a:t>
            </a:r>
            <a:r>
              <a:rPr lang="en-GB" dirty="0"/>
              <a:t>to support the </a:t>
            </a:r>
            <a:r>
              <a:rPr lang="en-GB" dirty="0" smtClean="0"/>
              <a:t>efficacy </a:t>
            </a:r>
            <a:r>
              <a:rPr lang="en-GB" dirty="0"/>
              <a:t>of music </a:t>
            </a:r>
            <a:r>
              <a:rPr lang="en-GB" dirty="0" smtClean="0"/>
              <a:t>therapy (</a:t>
            </a:r>
            <a:r>
              <a:rPr lang="en-GB" dirty="0" err="1" smtClean="0"/>
              <a:t>Spetch</a:t>
            </a:r>
            <a:r>
              <a:rPr lang="en-GB" dirty="0" smtClean="0"/>
              <a:t>, 2020)</a:t>
            </a:r>
          </a:p>
          <a:p>
            <a:endParaRPr lang="en-GB" dirty="0"/>
          </a:p>
          <a:p>
            <a:r>
              <a:rPr lang="en-GB" dirty="0"/>
              <a:t>20 participants is too small for example say 25 % of the proportion were alcohol users based on  the confidence interval  of 95% it would suggest that this group would lie somewhere between 9-49 a low and high value therefore displaying inaccurate  </a:t>
            </a:r>
            <a:r>
              <a:rPr lang="en-GB" dirty="0" smtClean="0"/>
              <a:t>results(Hackshaw,2008)</a:t>
            </a:r>
          </a:p>
          <a:p>
            <a:endParaRPr lang="en-GB" dirty="0"/>
          </a:p>
          <a:p>
            <a:r>
              <a:rPr lang="en-GB" dirty="0"/>
              <a:t>produce false positives  as they can exaggerate the strengths of </a:t>
            </a:r>
            <a:r>
              <a:rPr lang="en-GB" dirty="0" err="1"/>
              <a:t>assosciation</a:t>
            </a:r>
            <a:r>
              <a:rPr lang="en-GB" dirty="0"/>
              <a:t> </a:t>
            </a:r>
            <a:r>
              <a:rPr lang="en-GB" dirty="0" smtClean="0"/>
              <a:t> (</a:t>
            </a:r>
            <a:r>
              <a:rPr lang="en-GB" dirty="0" err="1" smtClean="0"/>
              <a:t>Hackshaw</a:t>
            </a:r>
            <a:r>
              <a:rPr lang="en-GB" dirty="0" smtClean="0"/>
              <a:t>, 2008)</a:t>
            </a:r>
          </a:p>
          <a:p>
            <a:endParaRPr lang="en-GB" dirty="0"/>
          </a:p>
        </p:txBody>
      </p:sp>
    </p:spTree>
    <p:extLst>
      <p:ext uri="{BB962C8B-B14F-4D97-AF65-F5344CB8AC3E}">
        <p14:creationId xmlns:p14="http://schemas.microsoft.com/office/powerpoint/2010/main" val="2426838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404664"/>
            <a:ext cx="6512511" cy="1143000"/>
          </a:xfrm>
        </p:spPr>
        <p:txBody>
          <a:bodyPr/>
          <a:lstStyle/>
          <a:p>
            <a:pPr algn="l"/>
            <a:r>
              <a:rPr lang="en-GB" dirty="0" smtClean="0"/>
              <a:t>Critique of fMRI</a:t>
            </a:r>
            <a:endParaRPr lang="en-GB" dirty="0"/>
          </a:p>
        </p:txBody>
      </p:sp>
      <p:sp>
        <p:nvSpPr>
          <p:cNvPr id="3" name="Content Placeholder 2"/>
          <p:cNvSpPr>
            <a:spLocks noGrp="1"/>
          </p:cNvSpPr>
          <p:nvPr>
            <p:ph sz="quarter" idx="13"/>
          </p:nvPr>
        </p:nvSpPr>
        <p:spPr>
          <a:xfrm>
            <a:off x="683568" y="1628800"/>
            <a:ext cx="6400800" cy="4680520"/>
          </a:xfrm>
        </p:spPr>
        <p:txBody>
          <a:bodyPr>
            <a:normAutofit lnSpcReduction="10000"/>
          </a:bodyPr>
          <a:lstStyle/>
          <a:p>
            <a:r>
              <a:rPr lang="en-GB" dirty="0" smtClean="0"/>
              <a:t>Satoh et al (2015) used Fmri (Functional magnetic resonance imaging to assess functioning during music therapy</a:t>
            </a:r>
          </a:p>
          <a:p>
            <a:r>
              <a:rPr lang="en-GB" dirty="0"/>
              <a:t>indirect measure of brain activity it measures oxygenated levels in blood </a:t>
            </a:r>
            <a:r>
              <a:rPr lang="en-GB" dirty="0" smtClean="0"/>
              <a:t>(BOLD)</a:t>
            </a:r>
          </a:p>
          <a:p>
            <a:r>
              <a:rPr lang="en-GB" dirty="0"/>
              <a:t>neurons function on sub-millisecond </a:t>
            </a:r>
            <a:r>
              <a:rPr lang="en-GB" dirty="0" smtClean="0"/>
              <a:t>timescales</a:t>
            </a:r>
            <a:r>
              <a:rPr lang="en-GB" dirty="0"/>
              <a:t>, FMRI is unable capture the exact images of brain activity at this </a:t>
            </a:r>
            <a:r>
              <a:rPr lang="en-GB" dirty="0" smtClean="0"/>
              <a:t>speed it is much slower.</a:t>
            </a:r>
            <a:endParaRPr lang="en-GB" dirty="0" smtClean="0"/>
          </a:p>
          <a:p>
            <a:r>
              <a:rPr lang="en-GB" dirty="0"/>
              <a:t>reproducibility is less than 39</a:t>
            </a:r>
            <a:r>
              <a:rPr lang="en-GB" dirty="0" smtClean="0"/>
              <a:t>%</a:t>
            </a:r>
          </a:p>
          <a:p>
            <a:r>
              <a:rPr lang="en-GB" dirty="0" smtClean="0"/>
              <a:t>Pre-operative </a:t>
            </a:r>
            <a:r>
              <a:rPr lang="en-GB" dirty="0" err="1" smtClean="0"/>
              <a:t>fmri</a:t>
            </a:r>
            <a:r>
              <a:rPr lang="en-GB" dirty="0" smtClean="0"/>
              <a:t> </a:t>
            </a:r>
            <a:r>
              <a:rPr lang="en-GB" dirty="0"/>
              <a:t>is still the only trustworthy and popular clinical application of fMRI</a:t>
            </a:r>
            <a:r>
              <a:rPr lang="en-GB" dirty="0" smtClean="0"/>
              <a:t>. (</a:t>
            </a:r>
            <a:r>
              <a:rPr lang="en-GB" dirty="0" err="1" smtClean="0"/>
              <a:t>spetch</a:t>
            </a:r>
            <a:r>
              <a:rPr lang="en-GB" dirty="0" smtClean="0"/>
              <a:t>, 2020)</a:t>
            </a:r>
          </a:p>
          <a:p>
            <a:endParaRPr lang="en-GB" dirty="0" smtClean="0"/>
          </a:p>
          <a:p>
            <a:endParaRPr lang="en-GB" dirty="0" smtClean="0"/>
          </a:p>
          <a:p>
            <a:endParaRPr lang="en-GB" dirty="0"/>
          </a:p>
        </p:txBody>
      </p:sp>
      <p:pic>
        <p:nvPicPr>
          <p:cNvPr id="9218" name="Picture 2" descr="C:\Users\Rachel\AppData\Local\Microsoft\Windows\INetCache\IE\DMF7I2WR\fnhum-09-00430-g006[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28184" y="260648"/>
            <a:ext cx="2418199" cy="2231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871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143000" y="731520"/>
            <a:ext cx="6400800" cy="5721816"/>
          </a:xfrm>
        </p:spPr>
        <p:txBody>
          <a:bodyPr>
            <a:normAutofit/>
          </a:bodyPr>
          <a:lstStyle/>
          <a:p>
            <a:r>
              <a:rPr lang="en-GB" dirty="0"/>
              <a:t>BOLD signal  </a:t>
            </a:r>
            <a:r>
              <a:rPr lang="en-GB" dirty="0" smtClean="0"/>
              <a:t>can be easily </a:t>
            </a:r>
            <a:r>
              <a:rPr lang="en-GB" dirty="0"/>
              <a:t>manipulated by other factors that affect the vascular system, such as blood pressure, blood oxygenation and </a:t>
            </a:r>
            <a:r>
              <a:rPr lang="en-GB" dirty="0" smtClean="0"/>
              <a:t>more therefore credibility is lost.</a:t>
            </a:r>
          </a:p>
          <a:p>
            <a:r>
              <a:rPr lang="en-GB" dirty="0"/>
              <a:t>Satoh et al (2015) study </a:t>
            </a:r>
            <a:r>
              <a:rPr lang="en-GB" dirty="0" smtClean="0"/>
              <a:t> </a:t>
            </a:r>
            <a:r>
              <a:rPr lang="en-GB" dirty="0"/>
              <a:t>investigating </a:t>
            </a:r>
            <a:r>
              <a:rPr lang="en-GB" dirty="0" err="1"/>
              <a:t>alzheimers</a:t>
            </a:r>
            <a:r>
              <a:rPr lang="en-GB" dirty="0"/>
              <a:t> patients and they will move a lot try to get up and are easily </a:t>
            </a:r>
            <a:r>
              <a:rPr lang="en-GB" dirty="0" smtClean="0"/>
              <a:t>distracted therefore this would affect BOLD signal.</a:t>
            </a:r>
          </a:p>
          <a:p>
            <a:r>
              <a:rPr lang="en-GB" dirty="0" smtClean="0"/>
              <a:t>Unreliable</a:t>
            </a:r>
          </a:p>
          <a:p>
            <a:endParaRPr lang="en-GB" dirty="0"/>
          </a:p>
        </p:txBody>
      </p:sp>
      <p:pic>
        <p:nvPicPr>
          <p:cNvPr id="10242" name="Picture 2" descr="C:\Users\Rachel\AppData\Local\Microsoft\Windows\INetCache\IE\DMF7I2WR\1.3-collage[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23728" y="4437112"/>
            <a:ext cx="3995936" cy="1997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81923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143000" y="731520"/>
            <a:ext cx="6400800" cy="4641696"/>
          </a:xfrm>
        </p:spPr>
        <p:txBody>
          <a:bodyPr>
            <a:normAutofit fontScale="77500" lnSpcReduction="20000"/>
          </a:bodyPr>
          <a:lstStyle/>
          <a:p>
            <a:r>
              <a:rPr lang="en-GB" dirty="0"/>
              <a:t>In summary S</a:t>
            </a:r>
            <a:r>
              <a:rPr lang="en-GB" dirty="0" smtClean="0"/>
              <a:t>atoh </a:t>
            </a:r>
            <a:r>
              <a:rPr lang="en-GB" dirty="0"/>
              <a:t>et </a:t>
            </a:r>
            <a:r>
              <a:rPr lang="en-GB" dirty="0" smtClean="0"/>
              <a:t>al (2015) </a:t>
            </a:r>
            <a:r>
              <a:rPr lang="en-GB" dirty="0"/>
              <a:t>sample size can be </a:t>
            </a:r>
            <a:r>
              <a:rPr lang="en-GB" dirty="0" smtClean="0"/>
              <a:t>criticised, only 20 participants. Durations </a:t>
            </a:r>
            <a:r>
              <a:rPr lang="en-GB" dirty="0"/>
              <a:t>also </a:t>
            </a:r>
            <a:r>
              <a:rPr lang="en-GB" dirty="0" smtClean="0"/>
              <a:t>only </a:t>
            </a:r>
            <a:r>
              <a:rPr lang="en-GB" dirty="0"/>
              <a:t>carried out over 6 months it would need to be studied for longer to see any progressive effects.  </a:t>
            </a:r>
            <a:endParaRPr lang="en-GB" dirty="0" smtClean="0"/>
          </a:p>
          <a:p>
            <a:r>
              <a:rPr lang="en-GB" dirty="0" smtClean="0"/>
              <a:t>Results </a:t>
            </a:r>
            <a:r>
              <a:rPr lang="en-GB" dirty="0"/>
              <a:t>in small studies may produce false positives or over exaggeration of </a:t>
            </a:r>
            <a:r>
              <a:rPr lang="en-GB" dirty="0" smtClean="0"/>
              <a:t>association </a:t>
            </a:r>
            <a:r>
              <a:rPr lang="en-GB" dirty="0"/>
              <a:t>may be concluded. </a:t>
            </a:r>
            <a:endParaRPr lang="en-GB" dirty="0" smtClean="0"/>
          </a:p>
          <a:p>
            <a:r>
              <a:rPr lang="en-GB" dirty="0" smtClean="0"/>
              <a:t>Unable to carry out meta analysis within this domain as  methods of measure vary significantly from different music therapy interventions</a:t>
            </a:r>
          </a:p>
          <a:p>
            <a:r>
              <a:rPr lang="en-GB" dirty="0" smtClean="0"/>
              <a:t>Used neurological assessments along with fMRI to </a:t>
            </a:r>
            <a:r>
              <a:rPr lang="en-GB" dirty="0"/>
              <a:t>assess </a:t>
            </a:r>
            <a:r>
              <a:rPr lang="en-GB" dirty="0" smtClean="0"/>
              <a:t>the functional changes of music therapy. fMRI </a:t>
            </a:r>
            <a:r>
              <a:rPr lang="en-GB" dirty="0"/>
              <a:t>is not </a:t>
            </a:r>
            <a:r>
              <a:rPr lang="en-GB" dirty="0" smtClean="0"/>
              <a:t>reliable as there are </a:t>
            </a:r>
            <a:r>
              <a:rPr lang="en-GB" dirty="0"/>
              <a:t>too much </a:t>
            </a:r>
            <a:r>
              <a:rPr lang="en-GB" dirty="0" smtClean="0"/>
              <a:t>criticisms. </a:t>
            </a:r>
          </a:p>
          <a:p>
            <a:r>
              <a:rPr lang="en-GB" dirty="0" smtClean="0"/>
              <a:t>There is no scientific evidence,  </a:t>
            </a:r>
            <a:r>
              <a:rPr lang="en-GB" dirty="0"/>
              <a:t>it only </a:t>
            </a:r>
            <a:r>
              <a:rPr lang="en-GB" dirty="0" smtClean="0"/>
              <a:t>demonstrates oxygenated </a:t>
            </a:r>
            <a:r>
              <a:rPr lang="en-GB" dirty="0"/>
              <a:t>activity and it can’t </a:t>
            </a:r>
            <a:r>
              <a:rPr lang="en-GB" dirty="0" smtClean="0"/>
              <a:t>guarantee that this activity </a:t>
            </a:r>
            <a:r>
              <a:rPr lang="en-GB" dirty="0"/>
              <a:t>is due to music therapy  and not other factors</a:t>
            </a:r>
            <a:r>
              <a:rPr lang="en-GB" dirty="0" smtClean="0"/>
              <a:t>.</a:t>
            </a:r>
          </a:p>
          <a:p>
            <a:pPr marL="45720" indent="0">
              <a:buNone/>
            </a:pPr>
            <a:r>
              <a:rPr lang="en-GB" dirty="0" smtClean="0"/>
              <a:t> </a:t>
            </a:r>
          </a:p>
          <a:p>
            <a:r>
              <a:rPr lang="en-GB" dirty="0" smtClean="0"/>
              <a:t>Thank </a:t>
            </a:r>
            <a:r>
              <a:rPr lang="en-GB" dirty="0"/>
              <a:t>you for listening to my critical review I hope you have found it </a:t>
            </a:r>
            <a:r>
              <a:rPr lang="en-GB" dirty="0" smtClean="0"/>
              <a:t>informative.</a:t>
            </a:r>
            <a:endParaRPr lang="en-GB" dirty="0"/>
          </a:p>
        </p:txBody>
      </p:sp>
      <p:pic>
        <p:nvPicPr>
          <p:cNvPr id="12290" name="Picture 2" descr="C:\Users\Rachel\AppData\Local\Microsoft\Windows\INetCache\IE\B2OGU7L7\wav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76256" y="5305235"/>
            <a:ext cx="2028056" cy="15210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04037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6512511" cy="1143000"/>
          </a:xfrm>
        </p:spPr>
        <p:txBody>
          <a:bodyPr/>
          <a:lstStyle/>
          <a:p>
            <a:r>
              <a:rPr lang="en-GB" dirty="0" smtClean="0"/>
              <a:t>References</a:t>
            </a:r>
            <a:endParaRPr lang="en-GB" dirty="0"/>
          </a:p>
        </p:txBody>
      </p:sp>
      <p:sp>
        <p:nvSpPr>
          <p:cNvPr id="3" name="Content Placeholder 2"/>
          <p:cNvSpPr>
            <a:spLocks noGrp="1"/>
          </p:cNvSpPr>
          <p:nvPr>
            <p:ph sz="quarter" idx="13"/>
          </p:nvPr>
        </p:nvSpPr>
        <p:spPr>
          <a:xfrm>
            <a:off x="1043608" y="1556792"/>
            <a:ext cx="6984776" cy="4752528"/>
          </a:xfrm>
        </p:spPr>
        <p:txBody>
          <a:bodyPr>
            <a:normAutofit fontScale="70000" lnSpcReduction="20000"/>
          </a:bodyPr>
          <a:lstStyle/>
          <a:p>
            <a:pPr marL="45720" indent="0">
              <a:buNone/>
            </a:pPr>
            <a:r>
              <a:rPr lang="en-GB" dirty="0"/>
              <a:t>Aldridge D. (1996). Music Therapy Research and Practice in Medicine: From out of the Silence. London: Jessica </a:t>
            </a:r>
            <a:r>
              <a:rPr lang="en-GB" dirty="0" err="1"/>
              <a:t>Kinglsey</a:t>
            </a:r>
            <a:r>
              <a:rPr lang="en-GB" dirty="0"/>
              <a:t> Publishers.</a:t>
            </a:r>
          </a:p>
          <a:p>
            <a:pPr marL="45720" indent="0">
              <a:buNone/>
            </a:pPr>
            <a:r>
              <a:rPr lang="en-GB" dirty="0"/>
              <a:t>Baird, A., &amp; Samson, S. (2009). Memory for music in Alzheimer's disease: unforgettable?. Neuropsychology review, 19(1), 85–101. https://doi.org/10.1007/s11065-009-9085-2</a:t>
            </a:r>
          </a:p>
          <a:p>
            <a:pPr marL="45720" indent="0">
              <a:buNone/>
            </a:pPr>
            <a:r>
              <a:rPr lang="en-GB" dirty="0"/>
              <a:t>Buxton, R. B., Wong, E. C., &amp; Frank, L. R. (1998). Dynamics of blood flow and oxygenation changes during brain activation: the balloon model. Magnetic resonance in medicine, 39(6), 855–864. https://doi.org/10.1002/mrm.1910390602</a:t>
            </a:r>
          </a:p>
          <a:p>
            <a:pPr marL="45720" indent="0">
              <a:buNone/>
            </a:pPr>
            <a:r>
              <a:rPr lang="en-GB" dirty="0"/>
              <a:t>Buxton. (2012). Dynamic models of BOLD contrast. </a:t>
            </a:r>
            <a:r>
              <a:rPr lang="en-GB" dirty="0" err="1"/>
              <a:t>NeuroImage</a:t>
            </a:r>
            <a:r>
              <a:rPr lang="en-GB" dirty="0"/>
              <a:t> (</a:t>
            </a:r>
            <a:r>
              <a:rPr lang="en-GB" dirty="0" err="1"/>
              <a:t>Orlando</a:t>
            </a:r>
            <a:r>
              <a:rPr lang="en-GB" dirty="0"/>
              <a:t>, Fla.), 62(2), 953–961. https://doi.org/10.1016/j.neuroimage.2012.01.012</a:t>
            </a:r>
          </a:p>
          <a:p>
            <a:pPr marL="45720" indent="0">
              <a:buNone/>
            </a:pPr>
            <a:r>
              <a:rPr lang="en-GB" dirty="0"/>
              <a:t>Clare, S., &amp; </a:t>
            </a:r>
            <a:r>
              <a:rPr lang="en-GB" dirty="0" err="1"/>
              <a:t>Johanesberg</a:t>
            </a:r>
            <a:r>
              <a:rPr lang="en-GB" dirty="0"/>
              <a:t>, H. (2023). How is FMRI used?: </a:t>
            </a:r>
            <a:r>
              <a:rPr lang="en-GB" dirty="0" err="1"/>
              <a:t>Nuttfield</a:t>
            </a:r>
            <a:r>
              <a:rPr lang="en-GB" dirty="0"/>
              <a:t>  Department of Clinical Neurosciences. https://www.ndcn.ox.ac.uk/divisions/fmrib/what-is-fmri/how-is-fmri-used#:~:text=Common%20Criticisms%20of%20FMRI%20FMRI%20only%20measures%20the,the%20differences%20are%20neural%20or%20physiological%20in%20origin.</a:t>
            </a:r>
          </a:p>
          <a:p>
            <a:pPr marL="45720" indent="0">
              <a:buNone/>
            </a:pPr>
            <a:r>
              <a:rPr lang="en-GB" dirty="0"/>
              <a:t>Clark, M. E., </a:t>
            </a:r>
            <a:r>
              <a:rPr lang="en-GB" dirty="0" err="1"/>
              <a:t>Lipe</a:t>
            </a:r>
            <a:r>
              <a:rPr lang="en-GB" dirty="0"/>
              <a:t>, A. W., &amp; </a:t>
            </a:r>
            <a:r>
              <a:rPr lang="en-GB" dirty="0" err="1"/>
              <a:t>Bilbrey</a:t>
            </a:r>
            <a:r>
              <a:rPr lang="en-GB" dirty="0"/>
              <a:t>, M. (1998). Use of music to decrease aggressive </a:t>
            </a:r>
            <a:r>
              <a:rPr lang="en-GB" dirty="0" err="1"/>
              <a:t>behaviors</a:t>
            </a:r>
            <a:r>
              <a:rPr lang="en-GB" dirty="0"/>
              <a:t> in people with dementia. Journal of </a:t>
            </a:r>
            <a:r>
              <a:rPr lang="en-GB" dirty="0" err="1"/>
              <a:t>Gerontological</a:t>
            </a:r>
            <a:r>
              <a:rPr lang="en-GB" dirty="0"/>
              <a:t> Nursing, 24(7), 10–17. https://doi.org/10.3928/0098-9134-19980701-05</a:t>
            </a:r>
          </a:p>
          <a:p>
            <a:pPr marL="45720" indent="0">
              <a:buNone/>
            </a:pPr>
            <a:endParaRPr lang="en-GB" dirty="0"/>
          </a:p>
        </p:txBody>
      </p:sp>
    </p:spTree>
    <p:extLst>
      <p:ext uri="{BB962C8B-B14F-4D97-AF65-F5344CB8AC3E}">
        <p14:creationId xmlns:p14="http://schemas.microsoft.com/office/powerpoint/2010/main" val="1546697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143000" y="731520"/>
            <a:ext cx="6400800" cy="5721816"/>
          </a:xfrm>
        </p:spPr>
        <p:txBody>
          <a:bodyPr>
            <a:normAutofit fontScale="55000" lnSpcReduction="20000"/>
          </a:bodyPr>
          <a:lstStyle/>
          <a:p>
            <a:r>
              <a:rPr lang="en-GB" dirty="0" err="1"/>
              <a:t>Holiga</a:t>
            </a:r>
            <a:r>
              <a:rPr lang="en-GB" dirty="0"/>
              <a:t>, Š., </a:t>
            </a:r>
            <a:r>
              <a:rPr lang="en-GB" dirty="0" err="1"/>
              <a:t>Sambataro</a:t>
            </a:r>
            <a:r>
              <a:rPr lang="en-GB" dirty="0"/>
              <a:t>, F., </a:t>
            </a:r>
            <a:r>
              <a:rPr lang="en-GB" dirty="0" err="1"/>
              <a:t>Luzy</a:t>
            </a:r>
            <a:r>
              <a:rPr lang="en-GB" dirty="0"/>
              <a:t>, C., </a:t>
            </a:r>
            <a:r>
              <a:rPr lang="en-GB" dirty="0" err="1"/>
              <a:t>Greig</a:t>
            </a:r>
            <a:r>
              <a:rPr lang="en-GB" dirty="0"/>
              <a:t>, G., </a:t>
            </a:r>
            <a:r>
              <a:rPr lang="en-GB" dirty="0" err="1"/>
              <a:t>Sarkar</a:t>
            </a:r>
            <a:r>
              <a:rPr lang="en-GB" dirty="0"/>
              <a:t>, N., </a:t>
            </a:r>
            <a:r>
              <a:rPr lang="en-GB" dirty="0" err="1"/>
              <a:t>Renken</a:t>
            </a:r>
            <a:r>
              <a:rPr lang="en-GB" dirty="0"/>
              <a:t>, R. J., </a:t>
            </a:r>
            <a:r>
              <a:rPr lang="en-GB" dirty="0" err="1"/>
              <a:t>Marsman</a:t>
            </a:r>
            <a:r>
              <a:rPr lang="en-GB" dirty="0"/>
              <a:t>, J. C., </a:t>
            </a:r>
            <a:r>
              <a:rPr lang="en-GB" dirty="0" err="1"/>
              <a:t>Schobel</a:t>
            </a:r>
            <a:r>
              <a:rPr lang="en-GB" dirty="0"/>
              <a:t>, S. A., </a:t>
            </a:r>
            <a:r>
              <a:rPr lang="en-GB" dirty="0" err="1"/>
              <a:t>Bertolino</a:t>
            </a:r>
            <a:r>
              <a:rPr lang="en-GB" dirty="0"/>
              <a:t>, A., &amp; </a:t>
            </a:r>
            <a:r>
              <a:rPr lang="en-GB" dirty="0" err="1"/>
              <a:t>Dukart</a:t>
            </a:r>
            <a:r>
              <a:rPr lang="en-GB" dirty="0"/>
              <a:t>, J. (2018). Test-retest reliability of task-based and resting-state blood oxygen level dependence and cerebral blood flow measures. </a:t>
            </a:r>
            <a:r>
              <a:rPr lang="en-GB" dirty="0" err="1"/>
              <a:t>PloS</a:t>
            </a:r>
            <a:r>
              <a:rPr lang="en-GB" dirty="0"/>
              <a:t> one, 13(11), e0206583. https://doi.org/10.1371/journal.pone.0206583</a:t>
            </a:r>
          </a:p>
          <a:p>
            <a:r>
              <a:rPr lang="en-GB" dirty="0"/>
              <a:t>Lee, J. L., </a:t>
            </a:r>
            <a:r>
              <a:rPr lang="en-GB" dirty="0" err="1"/>
              <a:t>Buchler</a:t>
            </a:r>
            <a:r>
              <a:rPr lang="en-GB" dirty="0"/>
              <a:t>, T., </a:t>
            </a:r>
            <a:r>
              <a:rPr lang="en-GB" dirty="0" err="1"/>
              <a:t>Snee</a:t>
            </a:r>
            <a:r>
              <a:rPr lang="en-GB" dirty="0"/>
              <a:t>, M., Ellis, P., &amp; </a:t>
            </a:r>
            <a:r>
              <a:rPr lang="en-GB" dirty="0" err="1"/>
              <a:t>Hackshaw</a:t>
            </a:r>
            <a:r>
              <a:rPr lang="en-GB" dirty="0"/>
              <a:t>, A. (2008a). Phase II trial of thalidomide with chemotherapy and as maintenance therapy for patients with poor prognosis small-cell lung cancer. Lung Cancer (Amsterdam, Netherlands), 59(3), 364–368. https://doi.org/10.1016/j.lungcan.2007.08.032</a:t>
            </a:r>
          </a:p>
          <a:p>
            <a:r>
              <a:rPr lang="en-GB" dirty="0"/>
              <a:t>Maxwell, S.E., Lau, M. Y., &amp; Howard, G. S. (2015). Is Psychology Suffering From a Replication Crisis?: What Does “Failure to Replicate” Really Mean? The American Psychologist, 70(6), 487–498. https://doi.org/10.1037/a0039400</a:t>
            </a:r>
          </a:p>
          <a:p>
            <a:r>
              <a:rPr lang="en-GB" dirty="0"/>
              <a:t>Moreno-Morales, C., </a:t>
            </a:r>
            <a:r>
              <a:rPr lang="en-GB" dirty="0" err="1"/>
              <a:t>Calero</a:t>
            </a:r>
            <a:r>
              <a:rPr lang="en-GB" dirty="0"/>
              <a:t>, R., Moreno-Morales, P., &amp; </a:t>
            </a:r>
            <a:r>
              <a:rPr lang="en-GB" dirty="0" err="1"/>
              <a:t>Pintado</a:t>
            </a:r>
            <a:r>
              <a:rPr lang="en-GB" dirty="0"/>
              <a:t>, C. (2020). Music Therapy in the Treatment of Dementia: A Systematic Review and Meta-Analysis. Frontiers in medicine, 7, 160. https://doi.org/10.3389/fmed.2020.00160</a:t>
            </a:r>
          </a:p>
          <a:p>
            <a:r>
              <a:rPr lang="en-GB" dirty="0" err="1"/>
              <a:t>Murad</a:t>
            </a:r>
            <a:r>
              <a:rPr lang="en-GB" dirty="0"/>
              <a:t>,  M.H., Wang, Z., Chu, H., &amp; Lin, L. (2019). When continuous outcomes are measured using different scales: guide for meta-analysis and interpretation. BMJ (Online), 364, k4817–k4817. https://doi.org/10.1136/bmj.k4817</a:t>
            </a:r>
          </a:p>
          <a:p>
            <a:r>
              <a:rPr lang="en-GB" dirty="0" err="1"/>
              <a:t>O’Connor,E.E</a:t>
            </a:r>
            <a:r>
              <a:rPr lang="en-GB" dirty="0"/>
              <a:t>, </a:t>
            </a:r>
            <a:r>
              <a:rPr lang="en-GB" dirty="0" err="1"/>
              <a:t>Zeffiro</a:t>
            </a:r>
            <a:r>
              <a:rPr lang="en-GB" dirty="0"/>
              <a:t>, T.A. (2019). Why is Clinical fMRI in a Resting State? Frontiers in Neurology, 10. https://doi.org/10.3389/fneur.2019.00420</a:t>
            </a:r>
          </a:p>
          <a:p>
            <a:r>
              <a:rPr lang="en-GB" dirty="0" err="1"/>
              <a:t>Paek</a:t>
            </a:r>
            <a:r>
              <a:rPr lang="en-GB" dirty="0"/>
              <a:t>, E.J., Murray, L. L., Newman, S. D., &amp; Kim, D.-J. (2019). Test-retest reliability in an fMRI study of naming in dementia. Brain and Language, 191, 31–45. https://doi.org/10.1016/j.bandl.2019.02.002</a:t>
            </a:r>
          </a:p>
          <a:p>
            <a:r>
              <a:rPr lang="en-GB" dirty="0"/>
              <a:t>Riecker, A., Ackermann, H., </a:t>
            </a:r>
            <a:r>
              <a:rPr lang="en-GB" dirty="0" err="1"/>
              <a:t>Wildgruber</a:t>
            </a:r>
            <a:r>
              <a:rPr lang="en-GB" dirty="0"/>
              <a:t>, D., </a:t>
            </a:r>
            <a:r>
              <a:rPr lang="en-GB" dirty="0" err="1"/>
              <a:t>Dogil</a:t>
            </a:r>
            <a:r>
              <a:rPr lang="en-GB" dirty="0"/>
              <a:t>, G., &amp; </a:t>
            </a:r>
            <a:r>
              <a:rPr lang="en-GB" dirty="0" err="1"/>
              <a:t>Grodd</a:t>
            </a:r>
            <a:r>
              <a:rPr lang="en-GB" dirty="0"/>
              <a:t>, W. (2000). Opposite hemispheric lateralization effects during speaking and singing at motor cortex, insula and cerebellum. </a:t>
            </a:r>
            <a:r>
              <a:rPr lang="en-GB" dirty="0" err="1"/>
              <a:t>Neuroreport</a:t>
            </a:r>
            <a:r>
              <a:rPr lang="en-GB" dirty="0"/>
              <a:t>, 11(9), 1997–2000. https://doi.org/10.1097/00001756-200006260-00038</a:t>
            </a:r>
          </a:p>
          <a:p>
            <a:r>
              <a:rPr lang="en-GB" dirty="0"/>
              <a:t>Satoh, M. (2013). Scientific investigations of the therapeutic effects of music therapy. Acoustical Science and Technology, 34 (1), 1-4. https://doi.org/10.1250/AST.34.1</a:t>
            </a:r>
          </a:p>
          <a:p>
            <a:endParaRPr lang="en-GB" dirty="0"/>
          </a:p>
        </p:txBody>
      </p:sp>
    </p:spTree>
    <p:extLst>
      <p:ext uri="{BB962C8B-B14F-4D97-AF65-F5344CB8AC3E}">
        <p14:creationId xmlns:p14="http://schemas.microsoft.com/office/powerpoint/2010/main" val="19943813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143000" y="731520"/>
            <a:ext cx="6400800" cy="5217760"/>
          </a:xfrm>
        </p:spPr>
        <p:txBody>
          <a:bodyPr>
            <a:normAutofit fontScale="55000" lnSpcReduction="20000"/>
          </a:bodyPr>
          <a:lstStyle/>
          <a:p>
            <a:pPr marL="45720" indent="0">
              <a:buNone/>
            </a:pPr>
            <a:r>
              <a:rPr lang="en-GB" dirty="0"/>
              <a:t>Satoh, M., Yuba, T., </a:t>
            </a:r>
            <a:r>
              <a:rPr lang="en-GB" dirty="0" err="1"/>
              <a:t>Tabei</a:t>
            </a:r>
            <a:r>
              <a:rPr lang="en-GB" dirty="0"/>
              <a:t>, K., Okubo, Y., Kida, H., Sakuma, H., &amp; </a:t>
            </a:r>
            <a:r>
              <a:rPr lang="en-GB" dirty="0" err="1"/>
              <a:t>Tomimoto</a:t>
            </a:r>
            <a:r>
              <a:rPr lang="en-GB" dirty="0"/>
              <a:t>, H. (2015). Music Therapy Using Singing Training Improves Psychomotor Speed in Patients with Alzheimer’s Disease: A Neuropsychological and fMRI Study. Dementia and Geriatric Cognitive Disorders Extra, 5(3), 296–308.</a:t>
            </a:r>
          </a:p>
          <a:p>
            <a:pPr marL="45720" indent="0">
              <a:buNone/>
            </a:pPr>
            <a:r>
              <a:rPr lang="en-GB" dirty="0" err="1"/>
              <a:t>Specht</a:t>
            </a:r>
            <a:r>
              <a:rPr lang="en-GB" dirty="0"/>
              <a:t>, K., </a:t>
            </a:r>
            <a:r>
              <a:rPr lang="en-GB" dirty="0" err="1"/>
              <a:t>Willmes</a:t>
            </a:r>
            <a:r>
              <a:rPr lang="en-GB" dirty="0"/>
              <a:t>, K., Shah, N. J., &amp; </a:t>
            </a:r>
            <a:r>
              <a:rPr lang="en-GB" dirty="0" err="1"/>
              <a:t>Jäncke</a:t>
            </a:r>
            <a:r>
              <a:rPr lang="en-GB" dirty="0"/>
              <a:t>, L. (2003). Assessment of reliability in functional imaging studies: Assessing Reliability in Functional Imaging Studies. Journal of Magnetic Resonance Imaging, 17(4), 463–471. https://doi.org/10.1002/jmri.10277</a:t>
            </a:r>
          </a:p>
          <a:p>
            <a:pPr marL="45720" indent="0">
              <a:buNone/>
            </a:pPr>
            <a:r>
              <a:rPr lang="en-GB" dirty="0" err="1"/>
              <a:t>Specht</a:t>
            </a:r>
            <a:r>
              <a:rPr lang="en-GB" dirty="0"/>
              <a:t>.  K.(2020). Current challenges in translational and clinical fMRI and future directions. Frontiers in Psychiatry, 10. https://doi.org/10.3389/fpsyt.2019.00924</a:t>
            </a:r>
          </a:p>
          <a:p>
            <a:pPr marL="45720" indent="0">
              <a:buNone/>
            </a:pPr>
            <a:r>
              <a:rPr lang="en-GB" dirty="0"/>
              <a:t>Stroebe, &amp; Strack, F. (2014). The Alleged Crisis and the Illusion of Exact Replication. Perspectives on Psychological Science, 9(1), 59–71. https://doi.org/10.1177/1745691613514450</a:t>
            </a:r>
          </a:p>
          <a:p>
            <a:pPr marL="45720" indent="0">
              <a:buNone/>
            </a:pPr>
            <a:r>
              <a:rPr lang="en-GB" dirty="0"/>
              <a:t>Tipton, E., </a:t>
            </a:r>
            <a:r>
              <a:rPr lang="en-GB" dirty="0" err="1"/>
              <a:t>Hallberg</a:t>
            </a:r>
            <a:r>
              <a:rPr lang="en-GB" dirty="0"/>
              <a:t>, K., Hedges, L. V., &amp; Chan, W. (2017). Implications of Small Samples for Generalization: Adjustments and Rules of Thumb. Evaluation review, 41(5), 472–505. https://doi.org/10.1177/0193841X16655665</a:t>
            </a:r>
          </a:p>
          <a:p>
            <a:pPr marL="45720" indent="0">
              <a:buNone/>
            </a:pPr>
            <a:r>
              <a:rPr lang="en-GB" dirty="0"/>
              <a:t>Turner, </a:t>
            </a:r>
            <a:r>
              <a:rPr lang="en-GB" dirty="0" err="1"/>
              <a:t>B.O.,Paul</a:t>
            </a:r>
            <a:r>
              <a:rPr lang="en-GB" dirty="0"/>
              <a:t>, E. J., Miller, M. B., &amp; </a:t>
            </a:r>
            <a:r>
              <a:rPr lang="en-GB" dirty="0" err="1"/>
              <a:t>Barbey</a:t>
            </a:r>
            <a:r>
              <a:rPr lang="en-GB" dirty="0"/>
              <a:t>, A. K. (2018). Small sample sizes reduce the </a:t>
            </a:r>
            <a:r>
              <a:rPr lang="en-GB" dirty="0" err="1"/>
              <a:t>replicability</a:t>
            </a:r>
            <a:r>
              <a:rPr lang="en-GB" dirty="0"/>
              <a:t> of task-based fMRI studies. Communications Biology, 1(1), 62–62. https://doi.org/10.1038/s42003-018-0073-z</a:t>
            </a:r>
          </a:p>
          <a:p>
            <a:pPr marL="45720" indent="0">
              <a:buNone/>
            </a:pPr>
            <a:r>
              <a:rPr lang="en-GB" dirty="0"/>
              <a:t>Ueda, T.,  </a:t>
            </a:r>
            <a:r>
              <a:rPr lang="en-GB" dirty="0" err="1"/>
              <a:t>Suzukamo</a:t>
            </a:r>
            <a:r>
              <a:rPr lang="en-GB" dirty="0"/>
              <a:t>, Y., Sato, M., &amp; Izumi, S.-I. (2013). Effects of music therapy on </a:t>
            </a:r>
            <a:r>
              <a:rPr lang="en-GB" dirty="0" err="1"/>
              <a:t>behavioral</a:t>
            </a:r>
            <a:r>
              <a:rPr lang="en-GB" dirty="0"/>
              <a:t> and psychological symptoms of dementia: A systematic review and meta-analysis. Ageing Research Reviews, 12(2), 628–641. </a:t>
            </a:r>
            <a:r>
              <a:rPr lang="en-GB" dirty="0">
                <a:hlinkClick r:id="rId2"/>
              </a:rPr>
              <a:t>https://</a:t>
            </a:r>
            <a:r>
              <a:rPr lang="en-GB" dirty="0" smtClean="0">
                <a:hlinkClick r:id="rId2"/>
              </a:rPr>
              <a:t>doi.org/10.1016/j.arr.2013.02.003</a:t>
            </a:r>
            <a:endParaRPr lang="en-GB" dirty="0" smtClean="0"/>
          </a:p>
          <a:p>
            <a:pPr marL="45720" indent="0">
              <a:buNone/>
            </a:pPr>
            <a:r>
              <a:rPr lang="en-GB" dirty="0" smtClean="0"/>
              <a:t>Van </a:t>
            </a:r>
            <a:r>
              <a:rPr lang="en-GB" dirty="0"/>
              <a:t>Bavel, J. J., </a:t>
            </a:r>
            <a:r>
              <a:rPr lang="en-GB" dirty="0" err="1"/>
              <a:t>Mende-Siedlecki</a:t>
            </a:r>
            <a:r>
              <a:rPr lang="en-GB" dirty="0"/>
              <a:t>, P., Brady, W. J., &amp; </a:t>
            </a:r>
            <a:r>
              <a:rPr lang="en-GB" dirty="0" err="1"/>
              <a:t>Reinero</a:t>
            </a:r>
            <a:r>
              <a:rPr lang="en-GB" dirty="0"/>
              <a:t>, D. A. (2016). Reply to </a:t>
            </a:r>
            <a:r>
              <a:rPr lang="en-GB" dirty="0" err="1"/>
              <a:t>Inbar</a:t>
            </a:r>
            <a:r>
              <a:rPr lang="en-GB" dirty="0"/>
              <a:t>: Contextual sensitivity helps explain the reproducibility gap between social and cognitive psychology. Proceedings of the National Academy of Sciences of the United States of America, 113(34), E4935–E4936. https://doi.org/10.1073/pnas.1609700113</a:t>
            </a:r>
          </a:p>
        </p:txBody>
      </p:sp>
    </p:spTree>
    <p:extLst>
      <p:ext uri="{BB962C8B-B14F-4D97-AF65-F5344CB8AC3E}">
        <p14:creationId xmlns:p14="http://schemas.microsoft.com/office/powerpoint/2010/main" val="35227779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539552" y="731520"/>
            <a:ext cx="7776864" cy="5577800"/>
          </a:xfrm>
        </p:spPr>
        <p:txBody>
          <a:bodyPr>
            <a:normAutofit fontScale="47500" lnSpcReduction="20000"/>
          </a:bodyPr>
          <a:lstStyle/>
          <a:p>
            <a:r>
              <a:rPr lang="en-GB" dirty="0"/>
              <a:t>Vink, A.C., Birks, J. S., </a:t>
            </a:r>
            <a:r>
              <a:rPr lang="en-GB" dirty="0" err="1"/>
              <a:t>Bruinsma</a:t>
            </a:r>
            <a:r>
              <a:rPr lang="en-GB" dirty="0"/>
              <a:t>, M. S., &amp; </a:t>
            </a:r>
            <a:r>
              <a:rPr lang="en-GB" dirty="0" err="1"/>
              <a:t>Scholten</a:t>
            </a:r>
            <a:r>
              <a:rPr lang="en-GB" dirty="0"/>
              <a:t>, R. J. S. (2004). Music therapy for people with dementia. Cochrane Database of Systematic Reviews, 3, CD003477–CD003477.</a:t>
            </a:r>
          </a:p>
          <a:p>
            <a:r>
              <a:rPr lang="en-GB" dirty="0"/>
              <a:t>World Federation of Music Therapy. http://www.musictherapyworld.net/WFMT/FAQMusicTherapy.html.</a:t>
            </a:r>
          </a:p>
          <a:p>
            <a:r>
              <a:rPr lang="en-GB" dirty="0"/>
              <a:t>Yuba, T., </a:t>
            </a:r>
            <a:r>
              <a:rPr lang="en-GB" dirty="0" err="1"/>
              <a:t>Itoh</a:t>
            </a:r>
            <a:r>
              <a:rPr lang="en-GB" dirty="0"/>
              <a:t>, T., &amp; </a:t>
            </a:r>
            <a:r>
              <a:rPr lang="en-GB" dirty="0" err="1"/>
              <a:t>Kaga</a:t>
            </a:r>
            <a:r>
              <a:rPr lang="en-GB" dirty="0"/>
              <a:t>, K. (2009). Unique technological voice method (The YUBA Method) shows clear improvement in patients with cochlear implants in singing. Journal of voice : official journal of the Voice Foundation, 23(1), 119–124. https://doi.org/10.1016/j.jvoice.2007.05.003</a:t>
            </a:r>
          </a:p>
          <a:p>
            <a:r>
              <a:rPr lang="en-GB" dirty="0"/>
              <a:t>Image 1: Bing (2023). https://www.bing.com/images/search?view=detailV2&amp;ccid=i8Sde3mf&amp;id=807DAF9BA38985E5C167635DE149268FBB8D52C3&amp;thid=OIP.i8Sde3mfE4cZ6oOxpf7EtgHaE8&amp;mediaurl=https%3a%2f%2fagespaceimages.s3.eu-west-2.amazonaws.com%2fwp-content%2fuploads%2f2021%2f02%2f02112232%2fAlz-Vs-Dem-1536x1024.png&amp;cdnurl=https%3a%2f%2fth.bing.com%2fth%2fid%2fR.8bc49d7b799f138719ea83b1a5fec4b6%3frik%3dw1KNu48mSeFdYw%26pid%3dImgRaw%26r%3d0&amp;exph=1024&amp;expw=1536&amp;q=is+dementia+and+alzheimers+the+same&amp;simid=608006020707663398&amp;FORM=IRPRST&amp;ck=1C2439F71BF6E806C837CFCA6A970EF6&amp;selectedIndex=1&amp;ajaxhist=0&amp;ajaxserp=0</a:t>
            </a:r>
          </a:p>
          <a:p>
            <a:r>
              <a:rPr lang="en-GB" dirty="0"/>
              <a:t>Image 2: Bing (2023). https://www.bing.com/images/search?view=detailV2&amp;ccid=syMNFlK3&amp;id=73F175FBCEC12BBC9369D2451BB8F889FD60418D&amp;thid=OIP.syMNFlK3L4GelUzTCxSBGQAAAA&amp;mediaurl=https%3A%2F%2Fpediaa.com%2Fwp-content%2Fuploads%2F2016%2F06%2FDifference-Between-Dementia-and-Alzheimer%25E2%2580%2599s-infographic-228x300.jpg&amp;cdnurl=https%3A%2F%2Fth.bing.com%2Fth%2Fid%2FR.b3230d1652b72f819e954cd30b148119%3Frik%3DjUFg%252fYn4uBtF0g%26pid%3DImgRaw%26r%3D0&amp;exph=300&amp;expw=228&amp;q=Dementia+and+Alzheimer%27s&amp;simid=608048042675169688&amp;form=IRPRST&amp;ck=9F872388D4831C11B3268EFBAE7809B9&amp;selectedindex=2&amp;ajaxhist=0&amp;ajaxserp=0&amp;pivotparams=insightsToken%3Dccid_U3RvhHbK*cp_B0099246BEF0B829916FD4D5D5E42D5C*mid_7BA9FD15B85E18312D3AAEE5726</a:t>
            </a:r>
          </a:p>
          <a:p>
            <a:r>
              <a:rPr lang="en-GB" dirty="0"/>
              <a:t>Image 3: Bing (2023). 776E8C30727A9*simid_608021800413760977*thid_OIP.U3RvhHbKc96BOPxyxNz9fwHaFS&amp;vt=0&amp;sim=11&amp;iss=</a:t>
            </a:r>
            <a:r>
              <a:rPr lang="en-GB" dirty="0" err="1"/>
              <a:t>VSI&amp;ajaxhist</a:t>
            </a:r>
            <a:r>
              <a:rPr lang="en-GB" dirty="0"/>
              <a:t>=0&amp;ajaxserp=0</a:t>
            </a:r>
          </a:p>
          <a:p>
            <a:r>
              <a:rPr lang="en-GB" dirty="0"/>
              <a:t>Image 4: Bing (2023). https://www.bing.com/images/search?view=detailV2&amp;ccid=5zKOY2av&amp;id=8687B869F670BBC3F76C9C836BCC10D382A7EF62&amp;thid=OIP.5zKOY2avE1eQu88PJFJhEwHaFj&amp;mediaurl=https%3a%2f%2fi1.wp.com%2fneurosciencenews.com%2ffiles%2f2018%2f04%2fmusic-alzheimers-neurosciencenews.jpg&amp;cdnurl=https%3a%2f%2fth.bing.com%2fth%2fid%2fR.e7328e6366af135790bbcf0f24526113%3frik%3dYu%252bngtMQzGuDnA%26pid%3dImgRaw%26r%3d0&amp;exph=562&amp;expw=750&amp;q=individual+music+therapy+for+dementia+patients&amp;simid=608042132791261409&amp;FORM=IRPRST&amp;ck=9131CBA9A740B14E3641A52D4F90EA39&amp;selectedIndex=625&amp;ajaxhist=0&amp;ajaxserp=0</a:t>
            </a:r>
          </a:p>
          <a:p>
            <a:r>
              <a:rPr lang="en-GB" dirty="0"/>
              <a:t>Image 5: Bing (2023). https://www.bing.com/images/search?view=detailV2&amp;ccid=awyi%2bs1j&amp;id=D7DA25587F9C7CC042E21F2B26928E1B14FAA920&amp;thid=OIP.awyi-s1jNoAgCMPhj0d5WwHaHa&amp;mediaurl=https%3a%2f%2fwellingtonmusictherapyservices.com%2fwp-content%2fuploads%2f2021%2f01%2fUntitled-design-10.png&amp;cdnurl=https%3a%2f%2fth.bing.com%2fth%2fid%2fR.6b0ca2facd6336802008c3e18f47795b%3frik%3dIKn6FBuOkiYrHw%26pid%3dImgRaw%26r%3d0&amp;exph=1080&amp;expw=1080&amp;q=alzheimer+individual+music+therapy&amp;simid=607991228835509697&amp;FORM=IRPRST&amp;ck=D64C34BEB309E6D5769BABFA0B8DFF62&amp;selectedIndex=53&amp;ajaxhist=0&amp;ajaxserp=0</a:t>
            </a:r>
          </a:p>
          <a:p>
            <a:endParaRPr lang="en-GB" dirty="0"/>
          </a:p>
        </p:txBody>
      </p:sp>
    </p:spTree>
    <p:extLst>
      <p:ext uri="{BB962C8B-B14F-4D97-AF65-F5344CB8AC3E}">
        <p14:creationId xmlns:p14="http://schemas.microsoft.com/office/powerpoint/2010/main" val="6138367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692696"/>
            <a:ext cx="6512511" cy="1143000"/>
          </a:xfrm>
        </p:spPr>
        <p:txBody>
          <a:bodyPr/>
          <a:lstStyle/>
          <a:p>
            <a:r>
              <a:rPr lang="en-GB"/>
              <a:t>N</a:t>
            </a:r>
            <a:r>
              <a:rPr lang="en-GB" smtClean="0"/>
              <a:t>otes</a:t>
            </a:r>
            <a:endParaRPr lang="en-GB" dirty="0"/>
          </a:p>
        </p:txBody>
      </p:sp>
      <p:sp>
        <p:nvSpPr>
          <p:cNvPr id="3" name="Content Placeholder 2"/>
          <p:cNvSpPr>
            <a:spLocks noGrp="1"/>
          </p:cNvSpPr>
          <p:nvPr>
            <p:ph sz="quarter" idx="13"/>
          </p:nvPr>
        </p:nvSpPr>
        <p:spPr>
          <a:xfrm>
            <a:off x="1115616" y="2492896"/>
            <a:ext cx="6400800" cy="3474720"/>
          </a:xfrm>
        </p:spPr>
        <p:txBody>
          <a:bodyPr>
            <a:normAutofit fontScale="62500" lnSpcReduction="20000"/>
          </a:bodyPr>
          <a:lstStyle/>
          <a:p>
            <a:r>
              <a:rPr lang="en-GB" dirty="0" err="1"/>
              <a:t>Alzheimers</a:t>
            </a:r>
            <a:r>
              <a:rPr lang="en-GB" dirty="0"/>
              <a:t> is a progressive disease  it is  the </a:t>
            </a:r>
            <a:r>
              <a:rPr lang="en-GB" dirty="0" smtClean="0"/>
              <a:t>main </a:t>
            </a:r>
            <a:r>
              <a:rPr lang="en-GB" dirty="0"/>
              <a:t>cause of dementia it’s a term used for  cognitive decline in memory and other abilities (</a:t>
            </a:r>
            <a:r>
              <a:rPr lang="en-GB" dirty="0" err="1"/>
              <a:t>Alzheimers</a:t>
            </a:r>
            <a:r>
              <a:rPr lang="en-GB" dirty="0"/>
              <a:t> </a:t>
            </a:r>
            <a:r>
              <a:rPr lang="en-GB" dirty="0" err="1"/>
              <a:t>Assosciation</a:t>
            </a:r>
            <a:r>
              <a:rPr lang="en-GB" dirty="0"/>
              <a:t>, 2023).Dementia is a brain degenerative disease that affects Memory, thinking, behaviour, and emotion. (Vink et al, 2004). Although medication is available to treat these disorders their effectiveness in treating the symptoms is limited.(Vink et al, 2004. </a:t>
            </a:r>
          </a:p>
          <a:p>
            <a:r>
              <a:rPr lang="en-GB" dirty="0"/>
              <a:t>Music therapy involves a trained therapist , it is a non-pharmaceutical treatment for the treatment of dementia and Alzheimer’s it may help prevent the rate of progression of the disease by activating specific areas in the brain but, research in this area is limited. Patient care in dementia patients’ needs to include tasks that help maintain stimulation, reduce behavioural symptoms, improve quality of life (Vink et al,2004. Singing and music is known to stimulate certain hemispheres in the brain. Clinical evidences indicate that right-hemispheric structures are necessary for singing (Riecker 2000, Vink et al 2004. In particular, cognitive abilities decline as the </a:t>
            </a:r>
            <a:r>
              <a:rPr lang="en-GB" dirty="0" smtClean="0"/>
              <a:t>it progresses</a:t>
            </a:r>
            <a:r>
              <a:rPr lang="en-GB" dirty="0" smtClean="0"/>
              <a:t>, </a:t>
            </a:r>
            <a:r>
              <a:rPr lang="en-GB" dirty="0"/>
              <a:t>but musical memory </a:t>
            </a:r>
            <a:r>
              <a:rPr lang="en-GB" dirty="0" smtClean="0"/>
              <a:t>continues into</a:t>
            </a:r>
            <a:r>
              <a:rPr lang="en-GB" dirty="0" smtClean="0"/>
              <a:t> </a:t>
            </a:r>
            <a:r>
              <a:rPr lang="en-GB" dirty="0"/>
              <a:t>later stages of dementia (Adridge, 1996 &amp; Baird, 2009).</a:t>
            </a:r>
          </a:p>
          <a:p>
            <a:endParaRPr lang="en-GB" dirty="0"/>
          </a:p>
        </p:txBody>
      </p:sp>
    </p:spTree>
    <p:extLst>
      <p:ext uri="{BB962C8B-B14F-4D97-AF65-F5344CB8AC3E}">
        <p14:creationId xmlns:p14="http://schemas.microsoft.com/office/powerpoint/2010/main" val="42694082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143000" y="731520"/>
            <a:ext cx="6400800" cy="5649808"/>
          </a:xfrm>
        </p:spPr>
        <p:txBody>
          <a:bodyPr>
            <a:normAutofit/>
          </a:bodyPr>
          <a:lstStyle/>
          <a:p>
            <a:pPr marL="45720" indent="0">
              <a:buNone/>
            </a:pPr>
            <a:r>
              <a:rPr lang="en-GB" sz="1600" dirty="0"/>
              <a:t>Major issue with music therapy is that it is not medically accepted as a medicine as there is  no empirical evidence that can support its practices. (Satoh, 2013). Similarly Ueda et al, 2013 also stated that it is a recommendation as there is no scientific evidence that can support its effectiveness. Vink et al (2013) stated that 10 randomised control trials on music therapy for dementia patients  found that it was not possible to carry out a meta-analysis of its effectiveness as methodologies were poorly constructed.  </a:t>
            </a:r>
          </a:p>
          <a:p>
            <a:pPr marL="45720" indent="0">
              <a:buNone/>
            </a:pPr>
            <a:r>
              <a:rPr lang="en-GB" sz="1600" dirty="0"/>
              <a:t>What is evident from  Vink et al, 2013 review is that methods of measure vary significantly. All the authors used their different methods of music therapy  for example Clarke (1998) used pre-recorded music  , Gerdener (2000) used music the participants were known to enjoy, Guetin (2009) used one group with preferred choice of music and the other the computer programme music was used. In addition the duration of music therapy varies between them Clarke (1998) 2 weeks, </a:t>
            </a:r>
            <a:r>
              <a:rPr lang="en-GB" sz="1600" dirty="0" err="1"/>
              <a:t>Gerdeners</a:t>
            </a:r>
            <a:r>
              <a:rPr lang="en-GB" sz="1600" dirty="0"/>
              <a:t> (2000) is 6 weeks (60 minutes) and Guetin (2009) 16 weeks (20minutes) and Satoh et al 6 months for 60 minutes.</a:t>
            </a:r>
          </a:p>
        </p:txBody>
      </p:sp>
    </p:spTree>
    <p:extLst>
      <p:ext uri="{BB962C8B-B14F-4D97-AF65-F5344CB8AC3E}">
        <p14:creationId xmlns:p14="http://schemas.microsoft.com/office/powerpoint/2010/main" val="4214156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sz="quarter" idx="13"/>
          </p:nvPr>
        </p:nvSpPr>
        <p:spPr>
          <a:xfrm>
            <a:off x="683568" y="836712"/>
            <a:ext cx="7408912" cy="5649808"/>
          </a:xfrm>
        </p:spPr>
        <p:txBody>
          <a:bodyPr>
            <a:normAutofit fontScale="77500" lnSpcReduction="20000"/>
          </a:bodyPr>
          <a:lstStyle/>
          <a:p>
            <a:pPr marL="45720" indent="0">
              <a:buNone/>
            </a:pPr>
            <a:r>
              <a:rPr lang="en-GB" dirty="0"/>
              <a:t>Gerdener and Clarke both measured agitation to assess any behavioural changes .  Clarke used observation  of agitated behaviours such as hitting, biting, screaming, refusal to cooperate </a:t>
            </a:r>
            <a:r>
              <a:rPr lang="en-GB" dirty="0" err="1"/>
              <a:t>ect</a:t>
            </a:r>
            <a:r>
              <a:rPr lang="en-GB" dirty="0"/>
              <a:t> whereas Gerdener (2000) used the  Temporal Patterning </a:t>
            </a:r>
            <a:r>
              <a:rPr lang="en-GB" dirty="0" err="1"/>
              <a:t>Assesment</a:t>
            </a:r>
            <a:r>
              <a:rPr lang="en-GB" dirty="0"/>
              <a:t> of Agitation scale to assess agitated behaviours over a 60 minute window including 30 minutes after intervention. However,  </a:t>
            </a:r>
            <a:r>
              <a:rPr lang="en-GB" dirty="0" err="1"/>
              <a:t>Guetin</a:t>
            </a:r>
            <a:r>
              <a:rPr lang="en-GB" dirty="0"/>
              <a:t>(2009) did not measure agitation he measured anxiety using Hamilton (1967) anxiety scale and this was done at baseline, 4 weeks the </a:t>
            </a:r>
            <a:r>
              <a:rPr lang="en-GB" dirty="0" err="1"/>
              <a:t>stsrt</a:t>
            </a:r>
            <a:r>
              <a:rPr lang="en-GB" dirty="0"/>
              <a:t>, 8 weeks then 16 weeks at the end of intervention then at the 24 week follow up. </a:t>
            </a:r>
          </a:p>
          <a:p>
            <a:pPr marL="45720" indent="0">
              <a:buNone/>
            </a:pPr>
            <a:endParaRPr lang="en-GB" dirty="0"/>
          </a:p>
          <a:p>
            <a:pPr marL="45720" indent="0">
              <a:buNone/>
            </a:pPr>
            <a:r>
              <a:rPr lang="en-GB" dirty="0"/>
              <a:t>Although, </a:t>
            </a:r>
            <a:r>
              <a:rPr lang="en-GB" dirty="0" err="1"/>
              <a:t>Murad</a:t>
            </a:r>
            <a:r>
              <a:rPr lang="en-GB" dirty="0"/>
              <a:t>  et al(2019) state that it is normal to use different scales of measure it is necessary to standardise them before integrating them into a meta-analysis as scales and methods being used in various research  must assess  the same or a related construct for these to be legitimate. </a:t>
            </a:r>
          </a:p>
          <a:p>
            <a:pPr marL="45720" indent="0">
              <a:buNone/>
            </a:pPr>
            <a:endParaRPr lang="en-GB" dirty="0" smtClean="0"/>
          </a:p>
          <a:p>
            <a:pPr marL="45720" indent="0">
              <a:buNone/>
            </a:pPr>
            <a:r>
              <a:rPr lang="en-GB" dirty="0"/>
              <a:t>Satoh et al (2015) a reported that it is impossible to carry out meta-analysis of the effectiveness of music therapy. Despite being aware of the methodological issues of earlier studies Satoh et al (2015) also used different methods than these earlier studies THEY USED NEUROLOGICAL ASSESSMENTS AND FMRI AND therapy and intervention was carried out over a 6 month period which is greater than  Clarke (1998), Gerdener (2000) &amp; Guetin (2009)  therapy duration.   Satoh et al (2015) used 20 participants a low quantity similar to these earlier studies. Clarke (1998) 18 participant, Gerdener (2000) 39 participant and Guetin (2009) 30 participants. </a:t>
            </a:r>
          </a:p>
        </p:txBody>
      </p:sp>
    </p:spTree>
    <p:extLst>
      <p:ext uri="{BB962C8B-B14F-4D97-AF65-F5344CB8AC3E}">
        <p14:creationId xmlns:p14="http://schemas.microsoft.com/office/powerpoint/2010/main" val="26247525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normAutofit fontScale="55000" lnSpcReduction="20000"/>
          </a:bodyPr>
          <a:lstStyle/>
          <a:p>
            <a:pPr marL="45720" indent="0">
              <a:buNone/>
            </a:pPr>
            <a:r>
              <a:rPr lang="en-GB" dirty="0"/>
              <a:t> lower sample sizes do have their strengths they are more likely to gain ethical approval, be completed in a smaller time frame and also testing hypotheses in smaller studies  allows researchers to see if there is an effect  visible that maybe  further supported with a larger study. Smaller studies can adopt surrogate markers when investigating the relationship for example in Satoh et al 2015) study the music therapy as a surrogate marker may correlate to an end point or significant effect but this link is not guaranteed. If no changes are evident in smaller studies they can save time by carrying out larger studies which are time consuming and costly especially if there is no effect on the relationship (</a:t>
            </a:r>
            <a:r>
              <a:rPr lang="en-GB" dirty="0" err="1"/>
              <a:t>Hackshaw</a:t>
            </a:r>
            <a:r>
              <a:rPr lang="en-GB" dirty="0"/>
              <a:t> (2008).</a:t>
            </a:r>
          </a:p>
          <a:p>
            <a:pPr marL="45720" indent="0">
              <a:buNone/>
            </a:pPr>
            <a:endParaRPr lang="en-GB" dirty="0"/>
          </a:p>
          <a:p>
            <a:pPr marL="45720" indent="0">
              <a:buNone/>
            </a:pPr>
            <a:r>
              <a:rPr lang="en-GB" dirty="0" err="1"/>
              <a:t>Spetch</a:t>
            </a:r>
            <a:r>
              <a:rPr lang="en-GB" dirty="0"/>
              <a:t> (2020)  added that  smaller sample sizes suggests that there is a lack of statistical </a:t>
            </a:r>
            <a:r>
              <a:rPr lang="en-GB" dirty="0" smtClean="0"/>
              <a:t>strength</a:t>
            </a:r>
            <a:r>
              <a:rPr lang="en-GB" dirty="0" smtClean="0"/>
              <a:t> </a:t>
            </a:r>
            <a:r>
              <a:rPr lang="en-GB" dirty="0"/>
              <a:t>to support the efficacy of music therapy.  </a:t>
            </a:r>
            <a:r>
              <a:rPr lang="en-GB" dirty="0" err="1"/>
              <a:t>Hackshaw</a:t>
            </a:r>
            <a:r>
              <a:rPr lang="en-GB" dirty="0"/>
              <a:t> (2008) add that  a sample of 20 participants is too small for example say 25 % of the proportion were alcohol users based on  the confidence interval  of 95% it would suggest that this group would lie somewhere between 9-49 BETWEEN a low and high value therefore displaying inaccurate  results. In addition, they can produce false positives  as they can exaggerate the strengths of </a:t>
            </a:r>
            <a:r>
              <a:rPr lang="en-GB" dirty="0" err="1"/>
              <a:t>assosciation</a:t>
            </a:r>
            <a:r>
              <a:rPr lang="en-GB" dirty="0"/>
              <a:t> (</a:t>
            </a:r>
            <a:r>
              <a:rPr lang="en-GB" dirty="0" err="1"/>
              <a:t>Hackshaw</a:t>
            </a:r>
            <a:r>
              <a:rPr lang="en-GB" dirty="0"/>
              <a:t>, 2008).</a:t>
            </a:r>
          </a:p>
        </p:txBody>
      </p:sp>
    </p:spTree>
    <p:extLst>
      <p:ext uri="{BB962C8B-B14F-4D97-AF65-F5344CB8AC3E}">
        <p14:creationId xmlns:p14="http://schemas.microsoft.com/office/powerpoint/2010/main" val="8295343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539552" y="731520"/>
            <a:ext cx="7776864" cy="5577800"/>
          </a:xfrm>
        </p:spPr>
        <p:txBody>
          <a:bodyPr>
            <a:noAutofit/>
          </a:bodyPr>
          <a:lstStyle/>
          <a:p>
            <a:pPr marL="45720" indent="0">
              <a:buNone/>
            </a:pPr>
            <a:r>
              <a:rPr lang="en-GB" sz="1050" dirty="0"/>
              <a:t>Satoh et al (2015) unlike earlier studies used Functional magnetic resonance imaging (Fmri) before, during and after the intervention and concluded that there was an effect during singing. However, Fmri is criticised as it is an  indirect measure of brain activity it measures oxygenated levels in blood therefore it is impossible to determine whether the differences in Fmri response between people are physiological or neural.  Another critique is that neurons function on sub-millisecond timescales, FMRI is </a:t>
            </a:r>
            <a:r>
              <a:rPr lang="en-GB" sz="1050" dirty="0" smtClean="0"/>
              <a:t>not fact enough to capture images at this  speed it is much slower</a:t>
            </a:r>
            <a:r>
              <a:rPr lang="en-GB" sz="1050" dirty="0" smtClean="0"/>
              <a:t>. </a:t>
            </a:r>
            <a:r>
              <a:rPr lang="en-GB" sz="1050" dirty="0"/>
              <a:t>In addition, Fmri places emphasis on local activity rather than the links between the brain regions that are more important in cognitive function (Clare &amp; Johannesburg, 2023). Maxwell et al (2015), Stroebe &amp; Strack (2014), van Bavel et al (2016) &amp; Strack (2017) found that Fmri reproducibility is less than 39% therefore a major limitation. On the other hand, Fmri is an individual examinations unlike group investigations that find a general effect </a:t>
            </a:r>
            <a:r>
              <a:rPr lang="en-GB" sz="1050" dirty="0" err="1"/>
              <a:t>fmri</a:t>
            </a:r>
            <a:r>
              <a:rPr lang="en-GB" sz="1050" dirty="0"/>
              <a:t> can provide inter individual variability and this is crucial as the occurrence of natural variability can improve clinical applications over time (</a:t>
            </a:r>
            <a:r>
              <a:rPr lang="en-GB" sz="1050" dirty="0" err="1"/>
              <a:t>Spetch</a:t>
            </a:r>
            <a:r>
              <a:rPr lang="en-GB" sz="1050" dirty="0"/>
              <a:t>, 2020 &amp; Turner et al, 2018). According to O’Connor &amp; </a:t>
            </a:r>
            <a:r>
              <a:rPr lang="en-GB" sz="1050" dirty="0" err="1"/>
              <a:t>Zaffira</a:t>
            </a:r>
            <a:r>
              <a:rPr lang="en-GB" sz="1050" dirty="0"/>
              <a:t> (2019) </a:t>
            </a:r>
            <a:r>
              <a:rPr lang="en-GB" sz="1050" dirty="0" smtClean="0"/>
              <a:t>Pre-</a:t>
            </a:r>
            <a:r>
              <a:rPr lang="en-GB" sz="1050" dirty="0" smtClean="0"/>
              <a:t>operative</a:t>
            </a:r>
            <a:r>
              <a:rPr lang="en-GB" sz="1050" dirty="0"/>
              <a:t> </a:t>
            </a:r>
            <a:r>
              <a:rPr lang="en-GB" sz="1050" dirty="0" err="1" smtClean="0"/>
              <a:t>fmri</a:t>
            </a:r>
            <a:r>
              <a:rPr lang="en-GB" sz="1050" dirty="0" smtClean="0"/>
              <a:t> </a:t>
            </a:r>
            <a:r>
              <a:rPr lang="en-GB" sz="1050" dirty="0"/>
              <a:t>is still the only trustworthy and popular clinical application of fMRI.  </a:t>
            </a:r>
            <a:r>
              <a:rPr lang="en-GB" sz="1050" dirty="0" smtClean="0"/>
              <a:t>Neuroimaging for psychological purposes </a:t>
            </a:r>
            <a:r>
              <a:rPr lang="en-GB" sz="1050" dirty="0"/>
              <a:t>on the other hand in clinical application hasn’t gained as much recognition. This may be due </a:t>
            </a:r>
            <a:r>
              <a:rPr lang="en-GB" sz="1050" dirty="0" smtClean="0"/>
              <a:t>to “ </a:t>
            </a:r>
            <a:r>
              <a:rPr lang="en-GB" sz="1050" dirty="0"/>
              <a:t>insufficient reliability in the measurement of individual activation strength for instance; task instruction, and varied levels of attention have an impact on its </a:t>
            </a:r>
            <a:r>
              <a:rPr lang="en-GB" sz="1050" dirty="0" smtClean="0"/>
              <a:t>reliability </a:t>
            </a:r>
            <a:r>
              <a:rPr lang="en-GB" sz="1050" dirty="0"/>
              <a:t>hence why there is no commonly used clinical application of fMRI outside of the field of pre-surgical </a:t>
            </a:r>
            <a:r>
              <a:rPr lang="en-GB" sz="1050" dirty="0" smtClean="0"/>
              <a:t>mapping” </a:t>
            </a:r>
            <a:r>
              <a:rPr lang="en-GB" sz="1050" dirty="0"/>
              <a:t>(</a:t>
            </a:r>
            <a:r>
              <a:rPr lang="en-GB" sz="1050" dirty="0" err="1"/>
              <a:t>Holiga</a:t>
            </a:r>
            <a:r>
              <a:rPr lang="en-GB" sz="1050" dirty="0"/>
              <a:t> et al, 2018 &amp; </a:t>
            </a:r>
            <a:r>
              <a:rPr lang="en-GB" sz="1050" dirty="0" err="1"/>
              <a:t>Spetch</a:t>
            </a:r>
            <a:r>
              <a:rPr lang="en-GB" sz="1050" dirty="0"/>
              <a:t> (2003). </a:t>
            </a:r>
            <a:endParaRPr lang="en-GB" sz="1050" dirty="0" smtClean="0"/>
          </a:p>
          <a:p>
            <a:pPr marL="45720" indent="0">
              <a:buNone/>
            </a:pPr>
            <a:endParaRPr lang="en-GB" sz="1050" dirty="0"/>
          </a:p>
          <a:p>
            <a:pPr marL="45720" indent="0">
              <a:buNone/>
            </a:pPr>
            <a:r>
              <a:rPr lang="en-GB" sz="1050" dirty="0" err="1"/>
              <a:t>Spetch</a:t>
            </a:r>
            <a:r>
              <a:rPr lang="en-GB" sz="1050" dirty="0"/>
              <a:t> (2020) state that the Fmri Signal can be criticised as the BOLD effect (blood oxygenated level dependent)  is a signal that represents neuronal activity indirectly therefore the conclusions of the differences seen in BOLD signal can not </a:t>
            </a:r>
            <a:r>
              <a:rPr lang="en-GB" sz="1050" dirty="0" smtClean="0"/>
              <a:t>guarantee </a:t>
            </a:r>
            <a:r>
              <a:rPr lang="en-GB" sz="1050" dirty="0"/>
              <a:t>the same degree in which neuronal activity operates between individuals. It  can be easily manipulated by other factors that affect the cardiovascular system, such as blood pressure, blood oxygenation and more, l (Buxton, 1998 &amp; Buxton, 2012) These other factors are important even in music therapy  because researchers cannot ascertain whether changes are down to the therapy or these other factors and that’s where credibility is lost and this is important in Satoh et al (2015) study  because </a:t>
            </a:r>
            <a:r>
              <a:rPr lang="en-GB" sz="1050" dirty="0" smtClean="0"/>
              <a:t>they are  </a:t>
            </a:r>
            <a:r>
              <a:rPr lang="en-GB" sz="1050" dirty="0"/>
              <a:t>investigating </a:t>
            </a:r>
            <a:r>
              <a:rPr lang="en-GB" sz="1050" dirty="0" err="1"/>
              <a:t>alzheimers</a:t>
            </a:r>
            <a:r>
              <a:rPr lang="en-GB" sz="1050" dirty="0"/>
              <a:t> patients and they will move a lot try to get up and are easily distracted. Whitworth et al (2005), Muller et al (2012) &amp; </a:t>
            </a:r>
            <a:r>
              <a:rPr lang="en-GB" sz="1050" dirty="0" err="1"/>
              <a:t>Alosco</a:t>
            </a:r>
            <a:r>
              <a:rPr lang="en-GB" sz="1050" dirty="0"/>
              <a:t> et al (2014) add that there is limited research on Fmri receptivity to intrinsic and extrinsic factors as cortisol hormones, body mass index, season, age, time of day have an effect on blood volume and other vascular mechanisms.  Due to the extent of these differences being unknown would suggest that Bold signal is not reliable because it fails to acknowledge other factors that may contribute to the changes seen in </a:t>
            </a:r>
            <a:r>
              <a:rPr lang="en-GB" sz="1050" dirty="0" err="1"/>
              <a:t>neuroimage</a:t>
            </a:r>
            <a:r>
              <a:rPr lang="en-GB" sz="1050" dirty="0"/>
              <a:t> (</a:t>
            </a:r>
            <a:r>
              <a:rPr lang="en-GB" sz="1050" dirty="0" err="1"/>
              <a:t>Spetch</a:t>
            </a:r>
            <a:r>
              <a:rPr lang="en-GB" sz="1050" dirty="0"/>
              <a:t>, 2020). Despite its critics </a:t>
            </a:r>
            <a:r>
              <a:rPr lang="en-GB" sz="1050" dirty="0" err="1"/>
              <a:t>Paek</a:t>
            </a:r>
            <a:r>
              <a:rPr lang="en-GB" sz="1050" dirty="0"/>
              <a:t> et al (2019) stated from his study on dementia patients  baseline measures  can eliminate the influences of alternative factors. Satoh et al (2015) study carried out baseline measures  in total 20 participants were used 10 were the music therapy group and the other 10 were the control group and both groups undertook a Mini-Mental State Examination MMSE, Memory (Rivermead Beahavioural memory test) RBMT, and a word fluency test and this helps see if there is a difference in scores between the measure of music therapy group and control group it helps  showcase a difference  before and after intervention  and no significant difference was seen in these neuropsychological assessment and Fmri was also used before and during intervention. (</a:t>
            </a:r>
            <a:r>
              <a:rPr lang="en-GB" sz="1050" dirty="0" err="1"/>
              <a:t>spetch</a:t>
            </a:r>
            <a:r>
              <a:rPr lang="en-GB" sz="1050" dirty="0"/>
              <a:t>, 2020)</a:t>
            </a:r>
          </a:p>
        </p:txBody>
      </p:sp>
    </p:spTree>
    <p:extLst>
      <p:ext uri="{BB962C8B-B14F-4D97-AF65-F5344CB8AC3E}">
        <p14:creationId xmlns:p14="http://schemas.microsoft.com/office/powerpoint/2010/main" val="1400122752"/>
      </p:ext>
    </p:extLst>
  </p:cSld>
  <p:clrMapOvr>
    <a:masterClrMapping/>
  </p:clrMapOvr>
</p:sld>
</file>

<file path=ppt/theme/theme1.xml><?xml version="1.0" encoding="utf-8"?>
<a:theme xmlns:a="http://schemas.openxmlformats.org/drawingml/2006/main" name="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24658</TotalTime>
  <Words>3905</Words>
  <Application>Microsoft Office PowerPoint</Application>
  <PresentationFormat>On-screen Show (4:3)</PresentationFormat>
  <Paragraphs>130</Paragraphs>
  <Slides>21</Slides>
  <Notes>8</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Slipstream</vt:lpstr>
      <vt:lpstr>A critical review of Satoh et al(2015) study on how music therapy using singing training improves psychomotor speed in patients with alzheimers disease.</vt:lpstr>
      <vt:lpstr>PowerPoint Presentation</vt:lpstr>
      <vt:lpstr>Music therapy </vt:lpstr>
      <vt:lpstr>PowerPoint Presentation</vt:lpstr>
      <vt:lpstr>Limitations</vt:lpstr>
      <vt:lpstr>Limitations</vt:lpstr>
      <vt:lpstr>Satoh et al (2015)</vt:lpstr>
      <vt:lpstr>Benefits and limitations of small sample sizes</vt:lpstr>
      <vt:lpstr>Limitations to small sample sizes  </vt:lpstr>
      <vt:lpstr>Critique of fMRI</vt:lpstr>
      <vt:lpstr>PowerPoint Presentation</vt:lpstr>
      <vt:lpstr>PowerPoint Presentation</vt:lpstr>
      <vt:lpstr>References</vt:lpstr>
      <vt:lpstr>PowerPoint Presentation</vt:lpstr>
      <vt:lpstr>PowerPoint Presentation</vt:lpstr>
      <vt:lpstr>PowerPoint Presentation</vt:lpstr>
      <vt:lpstr>Notes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review of Satoh et al(2015) study on how music therapy using singing training improves psychomotor speed in patients with alzheimers</dc:title>
  <dc:creator>Rachel</dc:creator>
  <cp:lastModifiedBy>Rachel</cp:lastModifiedBy>
  <cp:revision>53</cp:revision>
  <dcterms:created xsi:type="dcterms:W3CDTF">2023-02-28T19:07:34Z</dcterms:created>
  <dcterms:modified xsi:type="dcterms:W3CDTF">2023-03-18T14:23:43Z</dcterms:modified>
</cp:coreProperties>
</file>