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mp" ContentType="image/png"/>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57"/>
  </p:notesMasterIdLst>
  <p:handoutMasterIdLst>
    <p:handoutMasterId r:id="rId58"/>
  </p:handoutMasterIdLst>
  <p:sldIdLst>
    <p:sldId id="277" r:id="rId2"/>
    <p:sldId id="409" r:id="rId3"/>
    <p:sldId id="392" r:id="rId4"/>
    <p:sldId id="489" r:id="rId5"/>
    <p:sldId id="490" r:id="rId6"/>
    <p:sldId id="395" r:id="rId7"/>
    <p:sldId id="323" r:id="rId8"/>
    <p:sldId id="281" r:id="rId9"/>
    <p:sldId id="260" r:id="rId10"/>
    <p:sldId id="308" r:id="rId11"/>
    <p:sldId id="305" r:id="rId12"/>
    <p:sldId id="502" r:id="rId13"/>
    <p:sldId id="294" r:id="rId14"/>
    <p:sldId id="443" r:id="rId15"/>
    <p:sldId id="460" r:id="rId16"/>
    <p:sldId id="461" r:id="rId17"/>
    <p:sldId id="462" r:id="rId18"/>
    <p:sldId id="463" r:id="rId19"/>
    <p:sldId id="464" r:id="rId20"/>
    <p:sldId id="310" r:id="rId21"/>
    <p:sldId id="309" r:id="rId22"/>
    <p:sldId id="455" r:id="rId23"/>
    <p:sldId id="322" r:id="rId24"/>
    <p:sldId id="311" r:id="rId25"/>
    <p:sldId id="320" r:id="rId26"/>
    <p:sldId id="492" r:id="rId27"/>
    <p:sldId id="304" r:id="rId28"/>
    <p:sldId id="340" r:id="rId29"/>
    <p:sldId id="347" r:id="rId30"/>
    <p:sldId id="397" r:id="rId31"/>
    <p:sldId id="360" r:id="rId32"/>
    <p:sldId id="406" r:id="rId33"/>
    <p:sldId id="407" r:id="rId34"/>
    <p:sldId id="496" r:id="rId35"/>
    <p:sldId id="503" r:id="rId36"/>
    <p:sldId id="512" r:id="rId37"/>
    <p:sldId id="494" r:id="rId38"/>
    <p:sldId id="495" r:id="rId39"/>
    <p:sldId id="493" r:id="rId40"/>
    <p:sldId id="412" r:id="rId41"/>
    <p:sldId id="318" r:id="rId42"/>
    <p:sldId id="361" r:id="rId43"/>
    <p:sldId id="362" r:id="rId44"/>
    <p:sldId id="385" r:id="rId45"/>
    <p:sldId id="388" r:id="rId46"/>
    <p:sldId id="499" r:id="rId47"/>
    <p:sldId id="501" r:id="rId48"/>
    <p:sldId id="500" r:id="rId49"/>
    <p:sldId id="316" r:id="rId50"/>
    <p:sldId id="508" r:id="rId51"/>
    <p:sldId id="466" r:id="rId52"/>
    <p:sldId id="470" r:id="rId53"/>
    <p:sldId id="472" r:id="rId54"/>
    <p:sldId id="528" r:id="rId55"/>
    <p:sldId id="391" r:id="rId5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18" autoAdjust="0"/>
    <p:restoredTop sz="94576" autoAdjust="0"/>
  </p:normalViewPr>
  <p:slideViewPr>
    <p:cSldViewPr>
      <p:cViewPr varScale="1">
        <p:scale>
          <a:sx n="94" d="100"/>
          <a:sy n="94" d="100"/>
        </p:scale>
        <p:origin x="1488"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handoutMaster" Target="handoutMasters/handoutMaster1.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07/11/2022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07/11/2022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07/11/2022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07/11/2022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07/11/2022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07/11/2022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07/11/2022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07/11/2022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07/11/2022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07/11/2022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07/11/2022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07/11/2022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technofaq.org/posts/2015/08/why-is-technology-crucial-in-business/" TargetMode="External"/><Relationship Id="rId2" Type="http://schemas.openxmlformats.org/officeDocument/2006/relationships/image" Target="../media/image4.jpg"/><Relationship Id="rId1" Type="http://schemas.openxmlformats.org/officeDocument/2006/relationships/slideLayout" Target="../slideLayouts/slideLayout3.xml"/><Relationship Id="rId4" Type="http://schemas.openxmlformats.org/officeDocument/2006/relationships/hyperlink" Target="https://creativecommons.org/licenses/by-nc-sa/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techtarget.com/searchnetworking/definition/telecommunications-telecom" TargetMode="External"/><Relationship Id="rId2" Type="http://schemas.openxmlformats.org/officeDocument/2006/relationships/hyperlink" Target="https://languages.oup.com/"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freepngimg.com/png/75337-telecommunication-communication-vector-android-technology-icon" TargetMode="External"/><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www.techtarget.com/searchcio/definition/ICT-information-and-communications-technology-or-technologies#:~:text=ICT%2C%20or%20information%20and%20communications%20technology%20%28or%20technologies%29%2C,criminal%20enterprises%29%20to%20interact%20in%20the%20digital%20world." TargetMode="Externa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hdphoto" Target="../media/hdphoto4.wdp"/><Relationship Id="rId13"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3.png"/><Relationship Id="rId12" Type="http://schemas.microsoft.com/office/2007/relationships/hdphoto" Target="../media/hdphoto6.wdp"/><Relationship Id="rId2" Type="http://schemas.openxmlformats.org/officeDocument/2006/relationships/image" Target="../media/image10.png"/><Relationship Id="rId1" Type="http://schemas.openxmlformats.org/officeDocument/2006/relationships/slideLayout" Target="../slideLayouts/slideLayout2.xml"/><Relationship Id="rId6" Type="http://schemas.microsoft.com/office/2007/relationships/hdphoto" Target="../media/hdphoto3.wdp"/><Relationship Id="rId11" Type="http://schemas.openxmlformats.org/officeDocument/2006/relationships/image" Target="../media/image15.png"/><Relationship Id="rId5" Type="http://schemas.openxmlformats.org/officeDocument/2006/relationships/image" Target="../media/image12.png"/><Relationship Id="rId10" Type="http://schemas.microsoft.com/office/2007/relationships/hdphoto" Target="../media/hdphoto5.wdp"/><Relationship Id="rId4" Type="http://schemas.microsoft.com/office/2007/relationships/hdphoto" Target="../media/hdphoto2.wdp"/><Relationship Id="rId9" Type="http://schemas.openxmlformats.org/officeDocument/2006/relationships/image" Target="../media/image14.png"/><Relationship Id="rId14" Type="http://schemas.microsoft.com/office/2007/relationships/hdphoto" Target="../media/hdphoto7.wdp"/></Relationships>
</file>

<file path=ppt/slides/_rels/slide9.xml.rels><?xml version="1.0" encoding="UTF-8" standalone="yes"?>
<Relationships xmlns="http://schemas.openxmlformats.org/package/2006/relationships"><Relationship Id="rId3" Type="http://schemas.openxmlformats.org/officeDocument/2006/relationships/hyperlink" Target="https://pixabay.com/en/computer-internet-technology-laptop-1951964/" TargetMode="External"/><Relationship Id="rId2" Type="http://schemas.openxmlformats.org/officeDocument/2006/relationships/image" Target="../media/image17.jp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orkspace.google.com/" TargetMode="External"/><Relationship Id="rId1" Type="http://schemas.openxmlformats.org/officeDocument/2006/relationships/slideLayout" Target="../slideLayouts/slideLayout2.xml"/><Relationship Id="rId4" Type="http://schemas.microsoft.com/office/2007/relationships/hdphoto" Target="../media/hdphoto8.wdp"/></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8.tmp"/><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techwiser.com/best-apps-for-microsoft-teams/#:~:text=Best%20Apps%20For%20Microsoft%20Teams%201%20Polly.%20Polly,...%208%20Friday.%20...%209%20Stack%20Overflow.%20" TargetMode="External"/><Relationship Id="rId2" Type="http://schemas.openxmlformats.org/officeDocument/2006/relationships/hyperlink" Target="https://support.microsoft.com/en-gb/office/get-started-with-apps-in-microsoft-teams-3479773b-2526-4473-804f-23d458c2aaca" TargetMode="External"/><Relationship Id="rId1" Type="http://schemas.openxmlformats.org/officeDocument/2006/relationships/slideLayout" Target="../slideLayouts/slideLayout2.xml"/><Relationship Id="rId6" Type="http://schemas.openxmlformats.org/officeDocument/2006/relationships/hyperlink" Target="https://creativecommons.org/licenses/by-nc-sa/3.0/" TargetMode="External"/><Relationship Id="rId5" Type="http://schemas.openxmlformats.org/officeDocument/2006/relationships/hyperlink" Target="https://ecampusontario.pressbooks.pub/msteamsforteaching/chapter/add-outside-apps-to-teams-menus/" TargetMode="External"/><Relationship Id="rId4" Type="http://schemas.openxmlformats.org/officeDocument/2006/relationships/image" Target="../media/image35.png"/></Relationships>
</file>

<file path=ppt/slides/_rels/slide36.xml.rels><?xml version="1.0" encoding="UTF-8" standalone="yes"?>
<Relationships xmlns="http://schemas.openxmlformats.org/package/2006/relationships"><Relationship Id="rId3" Type="http://schemas.openxmlformats.org/officeDocument/2006/relationships/hyperlink" Target="https://blogs.ed.ac.uk/annabel-treshansky/2020/03/11/how-to-add-a-trello-board-to-a-microsoft-teams-group/" TargetMode="External"/><Relationship Id="rId2" Type="http://schemas.openxmlformats.org/officeDocument/2006/relationships/image" Target="../media/image36.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www.microsoft.com/en-gb/microsoft-teams/compare-microsoft-teams-options?activetab=pivot:primaryr1"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hyperlink" Target="https://www.microsoft.com/en-gb/microsoft-teams/compare-microsoft-teams-options?activetab=pivot:subheadfeatureregion"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teknodiot.com/google-meet-el-kaldirma-ozelligini-iyilestiriyor" TargetMode="External"/><Relationship Id="rId2" Type="http://schemas.openxmlformats.org/officeDocument/2006/relationships/image" Target="../media/image43.jpg"/><Relationship Id="rId1" Type="http://schemas.openxmlformats.org/officeDocument/2006/relationships/slideLayout" Target="../slideLayouts/slideLayout2.xml"/><Relationship Id="rId6" Type="http://schemas.openxmlformats.org/officeDocument/2006/relationships/image" Target="../media/image44.jpg"/><Relationship Id="rId5" Type="http://schemas.openxmlformats.org/officeDocument/2006/relationships/hyperlink" Target="https://creativecommons.org/licenses/by-nc/3.0/" TargetMode="External"/><Relationship Id="rId4" Type="http://schemas.openxmlformats.org/officeDocument/2006/relationships/hyperlink" Target="https://www.icdepisisferrara.edu.it/didattica-digitale/videolezioni-con-google-meet-guida-per-gli-insegnanti/"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teknodiot.com/google-meet-el-kaldirma-ozelligini-iyilestiriyor" TargetMode="External"/><Relationship Id="rId2" Type="http://schemas.openxmlformats.org/officeDocument/2006/relationships/image" Target="../media/image43.jpg"/><Relationship Id="rId1" Type="http://schemas.openxmlformats.org/officeDocument/2006/relationships/slideLayout" Target="../slideLayouts/slideLayout2.xml"/><Relationship Id="rId5" Type="http://schemas.openxmlformats.org/officeDocument/2006/relationships/hyperlink" Target="https://apps.google.com/meet/pricing/" TargetMode="External"/><Relationship Id="rId4" Type="http://schemas.openxmlformats.org/officeDocument/2006/relationships/image" Target="../media/image45.png"/></Relationships>
</file>

<file path=ppt/slides/_rels/slide48.xml.rels><?xml version="1.0" encoding="UTF-8" standalone="yes"?>
<Relationships xmlns="http://schemas.openxmlformats.org/package/2006/relationships"><Relationship Id="rId3" Type="http://schemas.openxmlformats.org/officeDocument/2006/relationships/hyperlink" Target="https://www.wired.it/internet/web/2020/10/27/google-meet-gruppi-lavoro/" TargetMode="External"/><Relationship Id="rId2" Type="http://schemas.openxmlformats.org/officeDocument/2006/relationships/image" Target="../media/image46.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s://slack.com/intl/en-gb/" TargetMode="External"/><Relationship Id="rId2" Type="http://schemas.openxmlformats.org/officeDocument/2006/relationships/hyperlink" Target="https://www.youtube.com/watch?v=q19RtuCHt1Q" TargetMode="External"/><Relationship Id="rId1" Type="http://schemas.openxmlformats.org/officeDocument/2006/relationships/slideLayout" Target="../slideLayouts/slideLayout2.xml"/><Relationship Id="rId4" Type="http://schemas.openxmlformats.org/officeDocument/2006/relationships/image" Target="../media/image47.png"/></Relationships>
</file>

<file path=ppt/slides/_rels/slide50.xml.rels><?xml version="1.0" encoding="UTF-8" standalone="yes"?>
<Relationships xmlns="http://schemas.openxmlformats.org/package/2006/relationships"><Relationship Id="rId3" Type="http://schemas.openxmlformats.org/officeDocument/2006/relationships/hyperlink" Target="https://meta.weirdgloop.org/w/Discord" TargetMode="External"/><Relationship Id="rId7" Type="http://schemas.openxmlformats.org/officeDocument/2006/relationships/hyperlink" Target="https://www.maxpixel.net/Networking-Symbol-Logo-Icon-Social-Media-Discord-6062231" TargetMode="External"/><Relationship Id="rId2" Type="http://schemas.openxmlformats.org/officeDocument/2006/relationships/image" Target="../media/image48.png"/><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hyperlink" Target="https://www.youtube.com/watch?v=TJ13BA3-NR4&amp;t=12s" TargetMode="External"/><Relationship Id="rId4" Type="http://schemas.openxmlformats.org/officeDocument/2006/relationships/hyperlink" Target="https://creativecommons.org/licenses/by-nc-sa/3.0/" TargetMode="Externa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hyperlink" Target="https://www.youtube.com/watch?v=HzfCV-c7FBo" TargetMode="Externa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1202258" y="927283"/>
            <a:ext cx="7772400" cy="1512888"/>
          </a:xfrm>
        </p:spPr>
        <p:txBody>
          <a:bodyPr/>
          <a:lstStyle/>
          <a:p>
            <a:pPr eaLnBrk="1" hangingPunct="1"/>
            <a:r>
              <a:rPr lang="en-GB" altLang="en-US" dirty="0"/>
              <a:t>Software Solutions for Business</a:t>
            </a:r>
          </a:p>
        </p:txBody>
      </p:sp>
      <p:sp>
        <p:nvSpPr>
          <p:cNvPr id="6147" name="Subtitle 4"/>
          <p:cNvSpPr>
            <a:spLocks noGrp="1"/>
          </p:cNvSpPr>
          <p:nvPr>
            <p:ph type="subTitle" idx="1"/>
          </p:nvPr>
        </p:nvSpPr>
        <p:spPr>
          <a:xfrm>
            <a:off x="2411760" y="2132856"/>
            <a:ext cx="6400800" cy="3363913"/>
          </a:xfrm>
        </p:spPr>
        <p:txBody>
          <a:bodyPr/>
          <a:lstStyle/>
          <a:p>
            <a:pPr eaLnBrk="1" hangingPunct="1"/>
            <a:r>
              <a:rPr lang="en-GB" altLang="en-US" dirty="0">
                <a:solidFill>
                  <a:schemeClr val="tx1"/>
                </a:solidFill>
              </a:rPr>
              <a:t>Week 6</a:t>
            </a:r>
          </a:p>
          <a:p>
            <a:pPr eaLnBrk="1" hangingPunct="1"/>
            <a:r>
              <a:rPr lang="en-GB" altLang="en-US" dirty="0">
                <a:solidFill>
                  <a:schemeClr val="tx1"/>
                </a:solidFill>
              </a:rPr>
              <a:t>Title: Communication and Collaboration application tools for Business</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4" descr="Technological background">
            <a:extLst>
              <a:ext uri="{FF2B5EF4-FFF2-40B4-BE49-F238E27FC236}">
                <a16:creationId xmlns:a16="http://schemas.microsoft.com/office/drawing/2014/main" id="{40DCA88C-1856-4EC9-B4FB-D51B3CD20BC1}"/>
              </a:ext>
            </a:extLst>
          </p:cNvPr>
          <p:cNvPicPr>
            <a:picLocks noChangeAspect="1"/>
          </p:cNvPicPr>
          <p:nvPr/>
        </p:nvPicPr>
        <p:blipFill rotWithShape="1">
          <a:blip r:embed="rId2"/>
          <a:srcRect t="24776" b="30280"/>
          <a:stretch/>
        </p:blipFill>
        <p:spPr>
          <a:xfrm>
            <a:off x="15" y="857258"/>
            <a:ext cx="9143985" cy="2743192"/>
          </a:xfrm>
          <a:prstGeom prst="rect">
            <a:avLst/>
          </a:prstGeom>
        </p:spPr>
      </p:pic>
      <p:sp>
        <p:nvSpPr>
          <p:cNvPr id="7" name="Subtitle 6">
            <a:extLst>
              <a:ext uri="{FF2B5EF4-FFF2-40B4-BE49-F238E27FC236}">
                <a16:creationId xmlns:a16="http://schemas.microsoft.com/office/drawing/2014/main" id="{45505FA4-4826-4869-8126-C6BD74F63CE7}"/>
              </a:ext>
            </a:extLst>
          </p:cNvPr>
          <p:cNvSpPr>
            <a:spLocks noGrp="1"/>
          </p:cNvSpPr>
          <p:nvPr>
            <p:ph type="subTitle" idx="1"/>
          </p:nvPr>
        </p:nvSpPr>
        <p:spPr/>
        <p:txBody>
          <a:bodyPr>
            <a:normAutofit/>
          </a:bodyPr>
          <a:lstStyle/>
          <a:p>
            <a:r>
              <a:rPr lang="en-GB" sz="3000" b="1" dirty="0"/>
              <a:t> Communication and Collaboration applications for Business</a:t>
            </a:r>
          </a:p>
        </p:txBody>
      </p:sp>
      <p:sp>
        <p:nvSpPr>
          <p:cNvPr id="9" name="Title 8">
            <a:extLst>
              <a:ext uri="{FF2B5EF4-FFF2-40B4-BE49-F238E27FC236}">
                <a16:creationId xmlns:a16="http://schemas.microsoft.com/office/drawing/2014/main" id="{BE045EAF-191E-4887-9473-F53C3D613BEC}"/>
              </a:ext>
            </a:extLst>
          </p:cNvPr>
          <p:cNvSpPr>
            <a:spLocks noGrp="1"/>
          </p:cNvSpPr>
          <p:nvPr>
            <p:ph type="ctrTitle"/>
          </p:nvPr>
        </p:nvSpPr>
        <p:spPr/>
        <p:txBody>
          <a:bodyPr>
            <a:normAutofit fontScale="90000"/>
          </a:bodyPr>
          <a:lstStyle/>
          <a:p>
            <a:r>
              <a:rPr lang="en-GB" sz="4500" b="1" dirty="0"/>
              <a:t>Software Solutions for Business</a:t>
            </a:r>
            <a:br>
              <a:rPr lang="en-GB" sz="4500" b="1" dirty="0"/>
            </a:br>
            <a:endParaRPr lang="en-GB" dirty="0"/>
          </a:p>
        </p:txBody>
      </p:sp>
    </p:spTree>
    <p:extLst>
      <p:ext uri="{BB962C8B-B14F-4D97-AF65-F5344CB8AC3E}">
        <p14:creationId xmlns:p14="http://schemas.microsoft.com/office/powerpoint/2010/main" val="22858807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a:t>Introduction</a:t>
            </a:r>
            <a:endParaRPr lang="en-GB" dirty="0"/>
          </a:p>
        </p:txBody>
      </p:sp>
      <p:pic>
        <p:nvPicPr>
          <p:cNvPr id="11" name="Picture 10" descr="A person holding a tablet&#10;&#10;Description automatically generated with low confidence">
            <a:extLst>
              <a:ext uri="{FF2B5EF4-FFF2-40B4-BE49-F238E27FC236}">
                <a16:creationId xmlns:a16="http://schemas.microsoft.com/office/drawing/2014/main" id="{0E083AFB-2314-4F56-9270-9527712956DC}"/>
              </a:ext>
            </a:extLst>
          </p:cNvPr>
          <p:cNvPicPr>
            <a:picLocks noChangeAspect="1"/>
          </p:cNvPicPr>
          <p:nvPr/>
        </p:nvPicPr>
        <p:blipFill rotWithShape="1">
          <a:blip r:embed="rId2">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9558"/>
          <a:stretch/>
        </p:blipFill>
        <p:spPr>
          <a:xfrm>
            <a:off x="2685753" y="3429000"/>
            <a:ext cx="3963178" cy="2356711"/>
          </a:xfrm>
          <a:prstGeom prst="rect">
            <a:avLst/>
          </a:prstGeom>
        </p:spPr>
      </p:pic>
      <p:sp>
        <p:nvSpPr>
          <p:cNvPr id="13" name="TextBox 12">
            <a:extLst>
              <a:ext uri="{FF2B5EF4-FFF2-40B4-BE49-F238E27FC236}">
                <a16:creationId xmlns:a16="http://schemas.microsoft.com/office/drawing/2014/main" id="{90A8BC93-66AA-4CC0-8CAD-72117F8E891C}"/>
              </a:ext>
            </a:extLst>
          </p:cNvPr>
          <p:cNvSpPr txBox="1"/>
          <p:nvPr/>
        </p:nvSpPr>
        <p:spPr>
          <a:xfrm>
            <a:off x="2685754" y="5785711"/>
            <a:ext cx="3743000" cy="138499"/>
          </a:xfrm>
          <a:prstGeom prst="rect">
            <a:avLst/>
          </a:prstGeom>
          <a:noFill/>
        </p:spPr>
        <p:txBody>
          <a:bodyPr wrap="square" rtlCol="0">
            <a:spAutoFit/>
          </a:bodyPr>
          <a:lstStyle/>
          <a:p>
            <a:r>
              <a:rPr lang="en-GB" sz="300" dirty="0">
                <a:hlinkClick r:id="rId3" tooltip="http://technofaq.org/posts/2015/08/why-is-technology-crucial-in-business/"/>
              </a:rPr>
              <a:t>This Photo</a:t>
            </a:r>
            <a:r>
              <a:rPr lang="en-GB" sz="300" dirty="0"/>
              <a:t> by Unknown Author is licensed under </a:t>
            </a:r>
            <a:r>
              <a:rPr lang="en-GB" sz="300" dirty="0">
                <a:hlinkClick r:id="rId4" tooltip="https://creativecommons.org/licenses/by-nc-sa/3.0/"/>
              </a:rPr>
              <a:t>CC BY-SA-NC</a:t>
            </a:r>
            <a:endParaRPr lang="en-GB" sz="300" dirty="0"/>
          </a:p>
        </p:txBody>
      </p:sp>
    </p:spTree>
    <p:extLst>
      <p:ext uri="{BB962C8B-B14F-4D97-AF65-F5344CB8AC3E}">
        <p14:creationId xmlns:p14="http://schemas.microsoft.com/office/powerpoint/2010/main" val="1873863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F2D24-E617-4BED-812C-5D614293FFD4}"/>
              </a:ext>
            </a:extLst>
          </p:cNvPr>
          <p:cNvSpPr>
            <a:spLocks noGrp="1"/>
          </p:cNvSpPr>
          <p:nvPr>
            <p:ph type="title"/>
          </p:nvPr>
        </p:nvSpPr>
        <p:spPr/>
        <p:txBody>
          <a:bodyPr/>
          <a:lstStyle/>
          <a:p>
            <a:r>
              <a:rPr lang="en-GB" dirty="0"/>
              <a:t>Information communication technology</a:t>
            </a:r>
          </a:p>
        </p:txBody>
      </p:sp>
      <p:sp>
        <p:nvSpPr>
          <p:cNvPr id="3" name="Content Placeholder 2">
            <a:extLst>
              <a:ext uri="{FF2B5EF4-FFF2-40B4-BE49-F238E27FC236}">
                <a16:creationId xmlns:a16="http://schemas.microsoft.com/office/drawing/2014/main" id="{DA44A837-3DBA-4666-AFA6-265147335704}"/>
              </a:ext>
            </a:extLst>
          </p:cNvPr>
          <p:cNvSpPr>
            <a:spLocks noGrp="1"/>
          </p:cNvSpPr>
          <p:nvPr>
            <p:ph idx="1"/>
          </p:nvPr>
        </p:nvSpPr>
        <p:spPr>
          <a:xfrm>
            <a:off x="346774" y="1817546"/>
            <a:ext cx="8450451" cy="3483214"/>
          </a:xfrm>
        </p:spPr>
        <p:txBody>
          <a:bodyPr>
            <a:normAutofit fontScale="62500" lnSpcReduction="20000"/>
          </a:bodyPr>
          <a:lstStyle/>
          <a:p>
            <a:pPr>
              <a:spcAft>
                <a:spcPts val="0"/>
              </a:spcAft>
            </a:pPr>
            <a:r>
              <a:rPr lang="en-GB" dirty="0"/>
              <a:t>TechTarget.com define </a:t>
            </a:r>
            <a:r>
              <a:rPr lang="en-GB" b="1" dirty="0"/>
              <a:t>Telecommunication</a:t>
            </a:r>
            <a:r>
              <a:rPr lang="en-GB" dirty="0"/>
              <a:t> as the transmission of information over significant distances by electronic means and refers to all types of voice, data and video transmission. … that includes a wide range of information-transmitting technologies and communications infrastructures, such as wired phones; mobile devices, such as </a:t>
            </a:r>
            <a:r>
              <a:rPr lang="en-GB" dirty="0" err="1"/>
              <a:t>cellphones</a:t>
            </a:r>
            <a:r>
              <a:rPr lang="en-GB" dirty="0"/>
              <a:t>; microwave communications; </a:t>
            </a:r>
            <a:r>
              <a:rPr lang="en-GB" dirty="0" err="1"/>
              <a:t>fiber</a:t>
            </a:r>
            <a:r>
              <a:rPr lang="en-GB" dirty="0"/>
              <a:t> optics; satellites; radio and television broadcasting; the internet; and telegraphs. (r1)</a:t>
            </a:r>
          </a:p>
          <a:p>
            <a:pPr>
              <a:spcAft>
                <a:spcPts val="0"/>
              </a:spcAft>
            </a:pPr>
            <a:r>
              <a:rPr lang="en-GB" b="1" dirty="0"/>
              <a:t>Information technology </a:t>
            </a:r>
            <a:r>
              <a:rPr lang="en-GB" dirty="0"/>
              <a:t>aka </a:t>
            </a:r>
            <a:r>
              <a:rPr lang="en-GB" b="1" dirty="0"/>
              <a:t>Communication technology </a:t>
            </a:r>
            <a:r>
              <a:rPr lang="en-GB" dirty="0"/>
              <a:t>refers to all Telecommunication and Computer hardware and software that are used to process and communicate information.</a:t>
            </a:r>
          </a:p>
          <a:p>
            <a:pPr>
              <a:spcAft>
                <a:spcPts val="0"/>
              </a:spcAft>
            </a:pPr>
            <a:r>
              <a:rPr lang="en-GB" dirty="0"/>
              <a:t>According to the Oxford University Press “</a:t>
            </a:r>
            <a:r>
              <a:rPr lang="en-GB" b="1" dirty="0"/>
              <a:t>Information technology </a:t>
            </a:r>
            <a:r>
              <a:rPr lang="en-GB" dirty="0"/>
              <a:t>is the study or use of systems (especially computers and telecommunications) for storing, retrieving, and sending information.” (</a:t>
            </a:r>
            <a:r>
              <a:rPr lang="en-GB" dirty="0">
                <a:hlinkClick r:id="rId2">
                  <a:extLst>
                    <a:ext uri="{A12FA001-AC4F-418D-AE19-62706E023703}">
                      <ahyp:hlinkClr xmlns:ahyp="http://schemas.microsoft.com/office/drawing/2018/hyperlinkcolor" val="tx"/>
                    </a:ext>
                  </a:extLst>
                </a:hlinkClick>
              </a:rPr>
              <a:t>r</a:t>
            </a:r>
            <a:r>
              <a:rPr lang="en-GB" dirty="0"/>
              <a:t>2)</a:t>
            </a:r>
          </a:p>
        </p:txBody>
      </p:sp>
      <p:sp>
        <p:nvSpPr>
          <p:cNvPr id="4" name="TextBox 3">
            <a:extLst>
              <a:ext uri="{FF2B5EF4-FFF2-40B4-BE49-F238E27FC236}">
                <a16:creationId xmlns:a16="http://schemas.microsoft.com/office/drawing/2014/main" id="{99EB8A13-F805-43C9-A825-6BB13736F7D5}"/>
              </a:ext>
            </a:extLst>
          </p:cNvPr>
          <p:cNvSpPr txBox="1"/>
          <p:nvPr/>
        </p:nvSpPr>
        <p:spPr>
          <a:xfrm>
            <a:off x="-41728" y="5700668"/>
            <a:ext cx="8543441" cy="323165"/>
          </a:xfrm>
          <a:prstGeom prst="rect">
            <a:avLst/>
          </a:prstGeom>
          <a:noFill/>
        </p:spPr>
        <p:txBody>
          <a:bodyPr wrap="square" rtlCol="0">
            <a:spAutoFit/>
          </a:bodyPr>
          <a:lstStyle/>
          <a:p>
            <a:r>
              <a:rPr lang="en-GB" sz="750" dirty="0"/>
              <a:t>r1: </a:t>
            </a:r>
            <a:r>
              <a:rPr lang="en-GB" sz="750" dirty="0">
                <a:hlinkClick r:id="rId3">
                  <a:extLst>
                    <a:ext uri="{A12FA001-AC4F-418D-AE19-62706E023703}">
                      <ahyp:hlinkClr xmlns:ahyp="http://schemas.microsoft.com/office/drawing/2018/hyperlinkcolor" val="tx"/>
                    </a:ext>
                  </a:extLst>
                </a:hlinkClick>
              </a:rPr>
              <a:t>What is Telecommunications (Telecom)? Definition from </a:t>
            </a:r>
            <a:r>
              <a:rPr lang="en-GB" sz="750" dirty="0" err="1">
                <a:hlinkClick r:id="rId3">
                  <a:extLst>
                    <a:ext uri="{A12FA001-AC4F-418D-AE19-62706E023703}">
                      <ahyp:hlinkClr xmlns:ahyp="http://schemas.microsoft.com/office/drawing/2018/hyperlinkcolor" val="tx"/>
                    </a:ext>
                  </a:extLst>
                </a:hlinkClick>
              </a:rPr>
              <a:t>SearchNetworking</a:t>
            </a:r>
            <a:r>
              <a:rPr lang="en-GB" sz="750" dirty="0">
                <a:hlinkClick r:id="rId3">
                  <a:extLst>
                    <a:ext uri="{A12FA001-AC4F-418D-AE19-62706E023703}">
                      <ahyp:hlinkClr xmlns:ahyp="http://schemas.microsoft.com/office/drawing/2018/hyperlinkcolor" val="tx"/>
                    </a:ext>
                  </a:extLst>
                </a:hlinkClick>
              </a:rPr>
              <a:t>? (techtarget.com) </a:t>
            </a:r>
            <a:r>
              <a:rPr lang="en-GB" sz="750" dirty="0"/>
              <a:t>. Accessed 03/03/2022.</a:t>
            </a:r>
          </a:p>
          <a:p>
            <a:r>
              <a:rPr lang="en-GB" sz="750" dirty="0"/>
              <a:t>r2: </a:t>
            </a:r>
            <a:r>
              <a:rPr lang="en-GB" sz="750" dirty="0">
                <a:hlinkClick r:id="rId2">
                  <a:extLst>
                    <a:ext uri="{A12FA001-AC4F-418D-AE19-62706E023703}">
                      <ahyp:hlinkClr xmlns:ahyp="http://schemas.microsoft.com/office/drawing/2018/hyperlinkcolor" val="tx"/>
                    </a:ext>
                  </a:extLst>
                </a:hlinkClick>
              </a:rPr>
              <a:t>https://languages.oup.com/</a:t>
            </a:r>
            <a:r>
              <a:rPr lang="en-GB" sz="750" dirty="0"/>
              <a:t>. Accessed 03/03/2022.</a:t>
            </a:r>
          </a:p>
        </p:txBody>
      </p:sp>
    </p:spTree>
    <p:extLst>
      <p:ext uri="{BB962C8B-B14F-4D97-AF65-F5344CB8AC3E}">
        <p14:creationId xmlns:p14="http://schemas.microsoft.com/office/powerpoint/2010/main" val="33019647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background pattern&#10;&#10;Description automatically generated">
            <a:extLst>
              <a:ext uri="{FF2B5EF4-FFF2-40B4-BE49-F238E27FC236}">
                <a16:creationId xmlns:a16="http://schemas.microsoft.com/office/drawing/2014/main" id="{E3A40E2F-856F-4D25-916E-CA8347EE003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2773" y="1264097"/>
            <a:ext cx="8554453" cy="4699628"/>
          </a:xfrm>
          <a:prstGeom prst="rect">
            <a:avLst/>
          </a:prstGeom>
        </p:spPr>
      </p:pic>
      <p:sp>
        <p:nvSpPr>
          <p:cNvPr id="2" name="Title 1">
            <a:extLst>
              <a:ext uri="{FF2B5EF4-FFF2-40B4-BE49-F238E27FC236}">
                <a16:creationId xmlns:a16="http://schemas.microsoft.com/office/drawing/2014/main" id="{F61F2D24-E617-4BED-812C-5D614293FFD4}"/>
              </a:ext>
            </a:extLst>
          </p:cNvPr>
          <p:cNvSpPr>
            <a:spLocks noGrp="1"/>
          </p:cNvSpPr>
          <p:nvPr>
            <p:ph type="title"/>
          </p:nvPr>
        </p:nvSpPr>
        <p:spPr/>
        <p:txBody>
          <a:bodyPr/>
          <a:lstStyle/>
          <a:p>
            <a:r>
              <a:rPr lang="en-GB" dirty="0"/>
              <a:t>Information communication technology</a:t>
            </a:r>
          </a:p>
        </p:txBody>
      </p:sp>
      <p:sp>
        <p:nvSpPr>
          <p:cNvPr id="3" name="Content Placeholder 2">
            <a:extLst>
              <a:ext uri="{FF2B5EF4-FFF2-40B4-BE49-F238E27FC236}">
                <a16:creationId xmlns:a16="http://schemas.microsoft.com/office/drawing/2014/main" id="{DA44A837-3DBA-4666-AFA6-265147335704}"/>
              </a:ext>
            </a:extLst>
          </p:cNvPr>
          <p:cNvSpPr>
            <a:spLocks noGrp="1"/>
          </p:cNvSpPr>
          <p:nvPr>
            <p:ph idx="1"/>
          </p:nvPr>
        </p:nvSpPr>
        <p:spPr>
          <a:xfrm>
            <a:off x="346774" y="1872304"/>
            <a:ext cx="8450451" cy="3483214"/>
          </a:xfrm>
          <a:solidFill>
            <a:schemeClr val="tx1">
              <a:alpha val="14000"/>
            </a:schemeClr>
          </a:solidFill>
        </p:spPr>
        <p:txBody>
          <a:bodyPr>
            <a:normAutofit/>
          </a:bodyPr>
          <a:lstStyle/>
          <a:p>
            <a:pPr>
              <a:spcAft>
                <a:spcPts val="0"/>
              </a:spcAft>
            </a:pPr>
            <a:r>
              <a:rPr lang="en-GB" sz="1800" dirty="0"/>
              <a:t>Author John </a:t>
            </a:r>
            <a:r>
              <a:rPr lang="en-GB" sz="1800" dirty="0" err="1"/>
              <a:t>Daintith</a:t>
            </a:r>
            <a:r>
              <a:rPr lang="en-GB" sz="1800" dirty="0"/>
              <a:t> expands on this and defines as </a:t>
            </a:r>
            <a:r>
              <a:rPr lang="en-GB" sz="1800" b="1" dirty="0"/>
              <a:t>Information technology (IT) </a:t>
            </a:r>
            <a:r>
              <a:rPr lang="en-GB" sz="1800" dirty="0"/>
              <a:t>as the use of computers to create, process, store, retrieve, and exchange all kinds of electronic data. (r3)</a:t>
            </a:r>
          </a:p>
          <a:p>
            <a:pPr>
              <a:spcAft>
                <a:spcPts val="0"/>
              </a:spcAft>
            </a:pPr>
            <a:r>
              <a:rPr lang="en-GB" sz="1800" dirty="0"/>
              <a:t>TechTarget.com define ICT, or </a:t>
            </a:r>
            <a:r>
              <a:rPr lang="en-GB" sz="1800" b="1" dirty="0"/>
              <a:t>Information Communication Technology </a:t>
            </a:r>
            <a:r>
              <a:rPr lang="en-GB" sz="1800" dirty="0"/>
              <a:t>as “all devices, networking components, applications and systems that combined allow people and organizations (i.e., businesses, </a:t>
            </a:r>
            <a:r>
              <a:rPr lang="en-GB" sz="1800" dirty="0" err="1"/>
              <a:t>nonprofit</a:t>
            </a:r>
            <a:r>
              <a:rPr lang="en-GB" sz="1800" dirty="0"/>
              <a:t> agencies, governments and criminal enterprises) to interact in the digital world.” (r4)</a:t>
            </a:r>
          </a:p>
        </p:txBody>
      </p:sp>
      <p:sp>
        <p:nvSpPr>
          <p:cNvPr id="4" name="TextBox 3">
            <a:extLst>
              <a:ext uri="{FF2B5EF4-FFF2-40B4-BE49-F238E27FC236}">
                <a16:creationId xmlns:a16="http://schemas.microsoft.com/office/drawing/2014/main" id="{99EB8A13-F805-43C9-A825-6BB13736F7D5}"/>
              </a:ext>
            </a:extLst>
          </p:cNvPr>
          <p:cNvSpPr txBox="1"/>
          <p:nvPr/>
        </p:nvSpPr>
        <p:spPr>
          <a:xfrm>
            <a:off x="0" y="5637576"/>
            <a:ext cx="5271361" cy="438582"/>
          </a:xfrm>
          <a:prstGeom prst="rect">
            <a:avLst/>
          </a:prstGeom>
          <a:noFill/>
        </p:spPr>
        <p:txBody>
          <a:bodyPr wrap="square" rtlCol="0">
            <a:spAutoFit/>
          </a:bodyPr>
          <a:lstStyle/>
          <a:p>
            <a:r>
              <a:rPr lang="en-GB" sz="750" dirty="0"/>
              <a:t>r3: </a:t>
            </a:r>
            <a:r>
              <a:rPr lang="en-GB" sz="750" dirty="0" err="1"/>
              <a:t>Daintith</a:t>
            </a:r>
            <a:r>
              <a:rPr lang="en-GB" sz="750" dirty="0"/>
              <a:t>, John, ed. (2009), "IT", A Dictionary of Physics, Oxford University Press, ISBN 9780199233991, retrieved 03/03/2022.</a:t>
            </a:r>
          </a:p>
          <a:p>
            <a:r>
              <a:rPr lang="en-GB" sz="750" dirty="0"/>
              <a:t>r4: </a:t>
            </a:r>
            <a:r>
              <a:rPr lang="en-GB" sz="750" dirty="0">
                <a:hlinkClick r:id="rId4">
                  <a:extLst>
                    <a:ext uri="{A12FA001-AC4F-418D-AE19-62706E023703}">
                      <ahyp:hlinkClr xmlns:ahyp="http://schemas.microsoft.com/office/drawing/2018/hyperlinkcolor" val="tx"/>
                    </a:ext>
                  </a:extLst>
                </a:hlinkClick>
              </a:rPr>
              <a:t>What is ICT (Information and Communications Technology)? (techtarget.com)</a:t>
            </a:r>
            <a:r>
              <a:rPr lang="en-GB" sz="750" dirty="0"/>
              <a:t>. Accessed 0303/2022.</a:t>
            </a:r>
          </a:p>
        </p:txBody>
      </p:sp>
      <p:sp>
        <p:nvSpPr>
          <p:cNvPr id="6" name="TextBox 5">
            <a:extLst>
              <a:ext uri="{FF2B5EF4-FFF2-40B4-BE49-F238E27FC236}">
                <a16:creationId xmlns:a16="http://schemas.microsoft.com/office/drawing/2014/main" id="{6E4534DB-8C10-4DD6-BFCB-E076CA2D4E16}"/>
              </a:ext>
            </a:extLst>
          </p:cNvPr>
          <p:cNvSpPr txBox="1"/>
          <p:nvPr/>
        </p:nvSpPr>
        <p:spPr>
          <a:xfrm>
            <a:off x="1660868" y="6861064"/>
            <a:ext cx="6272265" cy="196208"/>
          </a:xfrm>
          <a:prstGeom prst="rect">
            <a:avLst/>
          </a:prstGeom>
          <a:noFill/>
        </p:spPr>
        <p:txBody>
          <a:bodyPr wrap="square" rtlCol="0">
            <a:spAutoFit/>
          </a:bodyPr>
          <a:lstStyle/>
          <a:p>
            <a:r>
              <a:rPr lang="en-GB" sz="675">
                <a:hlinkClick r:id="rId3" tooltip="https://www.freepngimg.com/png/75337-telecommunication-communication-vector-android-technology-icon"/>
              </a:rPr>
              <a:t>This Photo</a:t>
            </a:r>
            <a:r>
              <a:rPr lang="en-GB" sz="675"/>
              <a:t> by Unknown Author is licensed under </a:t>
            </a:r>
            <a:r>
              <a:rPr lang="en-GB" sz="675">
                <a:hlinkClick r:id="rId5" tooltip="https://creativecommons.org/licenses/by-nc/3.0/"/>
              </a:rPr>
              <a:t>CC BY-NC</a:t>
            </a:r>
            <a:endParaRPr lang="en-GB" sz="675"/>
          </a:p>
        </p:txBody>
      </p:sp>
    </p:spTree>
    <p:extLst>
      <p:ext uri="{BB962C8B-B14F-4D97-AF65-F5344CB8AC3E}">
        <p14:creationId xmlns:p14="http://schemas.microsoft.com/office/powerpoint/2010/main" val="27309348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379207" y="1039968"/>
            <a:ext cx="6655607" cy="1131570"/>
          </a:xfrm>
        </p:spPr>
        <p:txBody>
          <a:bodyPr>
            <a:normAutofit fontScale="90000"/>
          </a:bodyPr>
          <a:lstStyle/>
          <a:p>
            <a:r>
              <a:rPr lang="en-GB" dirty="0"/>
              <a:t>Synchronous &amp; Asynchronous communication </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79207" y="2366010"/>
            <a:ext cx="6180269" cy="3452022"/>
          </a:xfrm>
        </p:spPr>
        <p:txBody>
          <a:bodyPr>
            <a:normAutofit/>
          </a:bodyPr>
          <a:lstStyle/>
          <a:p>
            <a:r>
              <a:rPr lang="en-GB" sz="2100" b="1" dirty="0"/>
              <a:t>Synchronous communication </a:t>
            </a:r>
            <a:r>
              <a:rPr lang="en-GB" sz="2100" dirty="0"/>
              <a:t>occurs in </a:t>
            </a:r>
            <a:r>
              <a:rPr lang="en-GB" sz="2100" b="1" dirty="0"/>
              <a:t>real time </a:t>
            </a:r>
            <a:r>
              <a:rPr lang="en-GB" sz="2100" dirty="0"/>
              <a:t>and can take place face-to-face, and as technology has evolved, can take place irrespective of distance </a:t>
            </a:r>
            <a:r>
              <a:rPr lang="en-GB" sz="2100" dirty="0" err="1"/>
              <a:t>eg.</a:t>
            </a:r>
            <a:r>
              <a:rPr lang="en-GB" sz="2100" dirty="0"/>
              <a:t> telephone conversations, Video conferencing and instant messaging).</a:t>
            </a:r>
          </a:p>
          <a:p>
            <a:r>
              <a:rPr lang="en-GB" sz="2100" b="1" dirty="0"/>
              <a:t>Asynchronous communication </a:t>
            </a:r>
            <a:r>
              <a:rPr lang="en-GB" sz="2100" dirty="0"/>
              <a:t>is </a:t>
            </a:r>
            <a:r>
              <a:rPr lang="en-GB" sz="2100" b="1" dirty="0"/>
              <a:t>not immediately received or responded to </a:t>
            </a:r>
            <a:r>
              <a:rPr lang="en-GB" sz="2100" dirty="0"/>
              <a:t>by those involved </a:t>
            </a:r>
            <a:r>
              <a:rPr lang="en-GB" sz="2100" dirty="0" err="1"/>
              <a:t>eg.</a:t>
            </a:r>
            <a:r>
              <a:rPr lang="en-GB" sz="2100" dirty="0"/>
              <a:t> Emails, DMs Direct Messages, and forums which allow people to communicate on different schedules.</a:t>
            </a:r>
          </a:p>
        </p:txBody>
      </p:sp>
      <p:grpSp>
        <p:nvGrpSpPr>
          <p:cNvPr id="7" name="Group 6">
            <a:extLst>
              <a:ext uri="{FF2B5EF4-FFF2-40B4-BE49-F238E27FC236}">
                <a16:creationId xmlns:a16="http://schemas.microsoft.com/office/drawing/2014/main" id="{DD1DF2BC-F830-45E3-959F-BA6A4A2A35CC}"/>
              </a:ext>
            </a:extLst>
          </p:cNvPr>
          <p:cNvGrpSpPr/>
          <p:nvPr/>
        </p:nvGrpSpPr>
        <p:grpSpPr>
          <a:xfrm>
            <a:off x="6559475" y="2835211"/>
            <a:ext cx="2427356" cy="2604722"/>
            <a:chOff x="7265869" y="2927837"/>
            <a:chExt cx="4841140" cy="5753025"/>
          </a:xfrm>
        </p:grpSpPr>
        <p:pic>
          <p:nvPicPr>
            <p:cNvPr id="4" name="Picture 3">
              <a:extLst>
                <a:ext uri="{FF2B5EF4-FFF2-40B4-BE49-F238E27FC236}">
                  <a16:creationId xmlns:a16="http://schemas.microsoft.com/office/drawing/2014/main" id="{B861CB38-3100-453A-87E7-12B63AA78F46}"/>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10000" b="90000" l="10000" r="90000">
                          <a14:foregroundMark x1="34634" y1="81836" x2="45610" y2="57227"/>
                          <a14:foregroundMark x1="45610" y1="57227" x2="46951" y2="36523"/>
                          <a14:foregroundMark x1="46951" y1="36523" x2="45000" y2="27148"/>
                          <a14:foregroundMark x1="45000" y1="27148" x2="39390" y2="21289"/>
                          <a14:foregroundMark x1="39390" y1="21289" x2="32927" y2="20703"/>
                          <a14:foregroundMark x1="32927" y1="20703" x2="27927" y2="29883"/>
                          <a14:foregroundMark x1="27927" y1="29883" x2="32317" y2="41211"/>
                          <a14:foregroundMark x1="32317" y1="41211" x2="41829" y2="48633"/>
                        </a14:backgroundRemoval>
                      </a14:imgEffect>
                    </a14:imgLayer>
                  </a14:imgProps>
                </a:ext>
              </a:extLst>
            </a:blip>
            <a:srcRect l="23265" t="12913" r="23039" b="12326"/>
            <a:stretch/>
          </p:blipFill>
          <p:spPr>
            <a:xfrm>
              <a:off x="7913077" y="2927837"/>
              <a:ext cx="4193932" cy="3645987"/>
            </a:xfrm>
            <a:prstGeom prst="rect">
              <a:avLst/>
            </a:prstGeom>
          </p:spPr>
        </p:pic>
        <p:pic>
          <p:nvPicPr>
            <p:cNvPr id="6" name="Picture 5">
              <a:extLst>
                <a:ext uri="{FF2B5EF4-FFF2-40B4-BE49-F238E27FC236}">
                  <a16:creationId xmlns:a16="http://schemas.microsoft.com/office/drawing/2014/main" id="{7CC6E1F0-8BB2-4EB0-8671-1AEEA1827654}"/>
                </a:ext>
              </a:extLst>
            </p:cNvPr>
            <p:cNvPicPr>
              <a:picLocks noChangeAspect="1"/>
            </p:cNvPicPr>
            <p:nvPr/>
          </p:nvPicPr>
          <p:blipFill>
            <a:blip r:embed="rId4"/>
            <a:stretch>
              <a:fillRect/>
            </a:stretch>
          </p:blipFill>
          <p:spPr>
            <a:xfrm rot="10800000">
              <a:off x="7265869" y="5035138"/>
              <a:ext cx="4194412" cy="3645724"/>
            </a:xfrm>
            <a:prstGeom prst="rect">
              <a:avLst/>
            </a:prstGeom>
          </p:spPr>
        </p:pic>
      </p:grpSp>
    </p:spTree>
    <p:extLst>
      <p:ext uri="{BB962C8B-B14F-4D97-AF65-F5344CB8AC3E}">
        <p14:creationId xmlns:p14="http://schemas.microsoft.com/office/powerpoint/2010/main" val="21513360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443052" y="1087609"/>
            <a:ext cx="6655607" cy="1131570"/>
          </a:xfrm>
        </p:spPr>
        <p:txBody>
          <a:bodyPr/>
          <a:lstStyle/>
          <a:p>
            <a:r>
              <a:rPr lang="en-GB" dirty="0"/>
              <a:t>Communication </a:t>
            </a:r>
            <a:r>
              <a:rPr lang="en-GB" sz="3000" dirty="0"/>
              <a:t>software</a:t>
            </a:r>
            <a:endParaRPr lang="en-GB" dirty="0"/>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79207" y="2366010"/>
            <a:ext cx="6180269" cy="3452022"/>
          </a:xfrm>
        </p:spPr>
        <p:txBody>
          <a:bodyPr>
            <a:normAutofit/>
          </a:bodyPr>
          <a:lstStyle/>
          <a:p>
            <a:pPr marL="0" indent="0">
              <a:buNone/>
            </a:pPr>
            <a:r>
              <a:rPr lang="en-GB" sz="2100" dirty="0"/>
              <a:t>Communication software is the loose category of systems and apps that allow users to communicate and exchange files and text, audio, and video messages synchronously (real-time) &amp; asynchronously via the cloud or local network from various devices. </a:t>
            </a:r>
          </a:p>
          <a:p>
            <a:r>
              <a:rPr lang="en-GB" sz="2100" dirty="0"/>
              <a:t>The most common tools are email, Video conference, chat, and messaging apps.</a:t>
            </a:r>
          </a:p>
        </p:txBody>
      </p:sp>
      <p:pic>
        <p:nvPicPr>
          <p:cNvPr id="6" name="Graphic 5" descr="Social network outline">
            <a:extLst>
              <a:ext uri="{FF2B5EF4-FFF2-40B4-BE49-F238E27FC236}">
                <a16:creationId xmlns:a16="http://schemas.microsoft.com/office/drawing/2014/main" id="{A8A2CD46-9C0F-42D1-8DAB-4C198C578A1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36478" y="2659673"/>
            <a:ext cx="2242635" cy="2242635"/>
          </a:xfrm>
          <a:prstGeom prst="rect">
            <a:avLst/>
          </a:prstGeom>
        </p:spPr>
      </p:pic>
    </p:spTree>
    <p:extLst>
      <p:ext uri="{BB962C8B-B14F-4D97-AF65-F5344CB8AC3E}">
        <p14:creationId xmlns:p14="http://schemas.microsoft.com/office/powerpoint/2010/main" val="6970304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a:xfrm>
            <a:off x="944428" y="457108"/>
            <a:ext cx="6655607" cy="1131570"/>
          </a:xfrm>
        </p:spPr>
        <p:txBody>
          <a:bodyPr/>
          <a:lstStyle/>
          <a:p>
            <a:r>
              <a:rPr lang="en-GB" b="1" dirty="0">
                <a:latin typeface="Arial" panose="020B0604020202020204" pitchFamily="34" charset="0"/>
                <a:ea typeface="Times New Roman" panose="02020603050405020304" pitchFamily="18" charset="0"/>
                <a:cs typeface="Times New Roman" panose="02020603050405020304" pitchFamily="18" charset="0"/>
              </a:rPr>
              <a:t>Some ICT software examples</a:t>
            </a:r>
            <a:endParaRPr lang="en-GB" b="1" dirty="0"/>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a:xfrm>
            <a:off x="796225" y="1925070"/>
            <a:ext cx="3813257" cy="3468296"/>
          </a:xfrm>
        </p:spPr>
        <p:txBody>
          <a:bodyPr>
            <a:noAutofit/>
          </a:bodyPr>
          <a:lstStyle/>
          <a:p>
            <a:r>
              <a:rPr lang="en-GB" sz="2100" b="1" u="sng" dirty="0"/>
              <a:t>Communication e.g.:</a:t>
            </a:r>
          </a:p>
          <a:p>
            <a:pPr lvl="1"/>
            <a:r>
              <a:rPr lang="en-GB" sz="2100" b="1" dirty="0"/>
              <a:t>Email</a:t>
            </a:r>
          </a:p>
          <a:p>
            <a:pPr lvl="1"/>
            <a:r>
              <a:rPr lang="en-GB" sz="2100" b="1" dirty="0"/>
              <a:t>Skype / Teams / Zoom</a:t>
            </a:r>
          </a:p>
          <a:p>
            <a:pPr lvl="1"/>
            <a:r>
              <a:rPr lang="en-GB" sz="2100" b="1" dirty="0"/>
              <a:t>Social media platforms </a:t>
            </a:r>
          </a:p>
          <a:p>
            <a:pPr lvl="1"/>
            <a:r>
              <a:rPr lang="en-GB" sz="2100" b="1" dirty="0"/>
              <a:t>DM Apps. E.g. Fb Messenger/WhatsApp.</a:t>
            </a:r>
          </a:p>
          <a:p>
            <a:r>
              <a:rPr lang="en-GB" sz="2100" b="1" u="sng" dirty="0"/>
              <a:t>File sharing e.g.:</a:t>
            </a:r>
          </a:p>
          <a:p>
            <a:pPr lvl="1"/>
            <a:r>
              <a:rPr lang="en-GB" sz="2100" b="1" dirty="0"/>
              <a:t>MS OneDrive</a:t>
            </a:r>
          </a:p>
          <a:p>
            <a:pPr lvl="1"/>
            <a:r>
              <a:rPr lang="en-GB" sz="2100" b="1" dirty="0"/>
              <a:t>Google drive</a:t>
            </a:r>
          </a:p>
          <a:p>
            <a:pPr lvl="1"/>
            <a:r>
              <a:rPr lang="en-GB" sz="2100" b="1" dirty="0"/>
              <a:t>Dropbox.</a:t>
            </a:r>
          </a:p>
          <a:p>
            <a:pPr marL="0" indent="0">
              <a:buNone/>
            </a:pPr>
            <a:endParaRPr lang="en-GB" sz="2100" dirty="0"/>
          </a:p>
          <a:p>
            <a:endParaRPr lang="en-GB" sz="2100" dirty="0"/>
          </a:p>
          <a:p>
            <a:endParaRPr lang="en-GB" sz="2100" dirty="0"/>
          </a:p>
        </p:txBody>
      </p:sp>
      <p:grpSp>
        <p:nvGrpSpPr>
          <p:cNvPr id="10" name="Group 9">
            <a:extLst>
              <a:ext uri="{FF2B5EF4-FFF2-40B4-BE49-F238E27FC236}">
                <a16:creationId xmlns:a16="http://schemas.microsoft.com/office/drawing/2014/main" id="{646CD00F-9E17-404D-883B-DD7EBF789523}"/>
              </a:ext>
            </a:extLst>
          </p:cNvPr>
          <p:cNvGrpSpPr/>
          <p:nvPr/>
        </p:nvGrpSpPr>
        <p:grpSpPr>
          <a:xfrm>
            <a:off x="4068305" y="2095343"/>
            <a:ext cx="4418726" cy="1563875"/>
            <a:chOff x="6033354" y="2358753"/>
            <a:chExt cx="4732903" cy="1218780"/>
          </a:xfrm>
        </p:grpSpPr>
        <p:pic>
          <p:nvPicPr>
            <p:cNvPr id="5" name="Picture 4">
              <a:extLst>
                <a:ext uri="{FF2B5EF4-FFF2-40B4-BE49-F238E27FC236}">
                  <a16:creationId xmlns:a16="http://schemas.microsoft.com/office/drawing/2014/main" id="{7B69B287-E67F-4C72-862D-CE6400C3B317}"/>
                </a:ext>
              </a:extLst>
            </p:cNvPr>
            <p:cNvPicPr>
              <a:picLocks noChangeAspect="1"/>
            </p:cNvPicPr>
            <p:nvPr/>
          </p:nvPicPr>
          <p:blipFill rotWithShape="1">
            <a:blip r:embed="rId2"/>
            <a:srcRect l="79983" t="50000" r="3235"/>
            <a:stretch/>
          </p:blipFill>
          <p:spPr>
            <a:xfrm>
              <a:off x="8606589" y="2646946"/>
              <a:ext cx="733926" cy="782054"/>
            </a:xfrm>
            <a:prstGeom prst="rect">
              <a:avLst/>
            </a:prstGeom>
          </p:spPr>
        </p:pic>
        <p:pic>
          <p:nvPicPr>
            <p:cNvPr id="6" name="Picture 5">
              <a:extLst>
                <a:ext uri="{FF2B5EF4-FFF2-40B4-BE49-F238E27FC236}">
                  <a16:creationId xmlns:a16="http://schemas.microsoft.com/office/drawing/2014/main" id="{6DB0CADB-14D0-457B-9187-9176F4435A84}"/>
                </a:ext>
              </a:extLst>
            </p:cNvPr>
            <p:cNvPicPr>
              <a:picLocks noChangeAspect="1"/>
            </p:cNvPicPr>
            <p:nvPr/>
          </p:nvPicPr>
          <p:blipFill rotWithShape="1">
            <a:blip r:embed="rId2"/>
            <a:srcRect l="37897" t="49209" r="36786"/>
            <a:stretch/>
          </p:blipFill>
          <p:spPr>
            <a:xfrm>
              <a:off x="9858686" y="2716773"/>
              <a:ext cx="907571" cy="642396"/>
            </a:xfrm>
            <a:prstGeom prst="rect">
              <a:avLst/>
            </a:prstGeom>
          </p:spPr>
        </p:pic>
        <p:pic>
          <p:nvPicPr>
            <p:cNvPr id="8" name="Picture 7">
              <a:extLst>
                <a:ext uri="{FF2B5EF4-FFF2-40B4-BE49-F238E27FC236}">
                  <a16:creationId xmlns:a16="http://schemas.microsoft.com/office/drawing/2014/main" id="{40F66BB3-DBFD-4CFD-99A8-823C3DE1E1B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6250" b="89063" l="9896" r="93750">
                          <a14:foregroundMark x1="48958" y1="14063" x2="48958" y2="14063"/>
                          <a14:foregroundMark x1="35417" y1="30729" x2="35417" y2="30729"/>
                          <a14:foregroundMark x1="29167" y1="49479" x2="29167" y2="49479"/>
                          <a14:foregroundMark x1="29167" y1="49479" x2="29167" y2="49479"/>
                          <a14:foregroundMark x1="29167" y1="49479" x2="29167" y2="49479"/>
                          <a14:foregroundMark x1="29167" y1="49479" x2="33854" y2="22917"/>
                          <a14:foregroundMark x1="19792" y1="80208" x2="19792" y2="58333"/>
                          <a14:foregroundMark x1="19792" y1="69271" x2="19792" y2="69271"/>
                          <a14:foregroundMark x1="19792" y1="69271" x2="19792" y2="69271"/>
                          <a14:foregroundMark x1="19792" y1="80208" x2="19792" y2="85938"/>
                          <a14:foregroundMark x1="15104" y1="85938" x2="15104" y2="85938"/>
                          <a14:foregroundMark x1="19792" y1="67708" x2="19792" y2="66146"/>
                          <a14:foregroundMark x1="19792" y1="64583" x2="19792" y2="64583"/>
                          <a14:foregroundMark x1="21354" y1="78646" x2="46354" y2="32292"/>
                          <a14:foregroundMark x1="33854" y1="47917" x2="43229" y2="27604"/>
                          <a14:foregroundMark x1="43229" y1="24479" x2="33854" y2="49479"/>
                          <a14:foregroundMark x1="21354" y1="53646" x2="26042" y2="46354"/>
                          <a14:foregroundMark x1="26042" y1="44792" x2="26042" y2="44792"/>
                          <a14:foregroundMark x1="26042" y1="44792" x2="16667" y2="50521"/>
                          <a14:foregroundMark x1="14063" y1="53646" x2="14063" y2="53646"/>
                          <a14:foregroundMark x1="12500" y1="53646" x2="12500" y2="53646"/>
                          <a14:foregroundMark x1="12500" y1="59896" x2="12500" y2="59896"/>
                          <a14:foregroundMark x1="10938" y1="61458" x2="10938" y2="61458"/>
                          <a14:foregroundMark x1="10938" y1="63021" x2="12500" y2="67708"/>
                          <a14:foregroundMark x1="12500" y1="70833" x2="12500" y2="70833"/>
                          <a14:foregroundMark x1="12500" y1="72396" x2="12500" y2="72396"/>
                          <a14:foregroundMark x1="12500" y1="73958" x2="12500" y2="73958"/>
                          <a14:foregroundMark x1="12500" y1="77083" x2="12500" y2="77083"/>
                          <a14:foregroundMark x1="12500" y1="77083" x2="12500" y2="77083"/>
                          <a14:foregroundMark x1="48958" y1="6250" x2="48958" y2="6250"/>
                          <a14:foregroundMark x1="81771" y1="75521" x2="82813" y2="80208"/>
                          <a14:foregroundMark x1="82813" y1="80208" x2="82813" y2="80208"/>
                          <a14:foregroundMark x1="82813" y1="80208" x2="82813" y2="80208"/>
                          <a14:foregroundMark x1="82813" y1="80208" x2="82813" y2="75521"/>
                          <a14:foregroundMark x1="87500" y1="66146" x2="87500" y2="66146"/>
                          <a14:foregroundMark x1="87500" y1="66146" x2="78646" y2="83333"/>
                          <a14:foregroundMark x1="92188" y1="66146" x2="93750" y2="66146"/>
                        </a14:backgroundRemoval>
                      </a14:imgEffect>
                    </a14:imgLayer>
                  </a14:imgProps>
                </a:ext>
              </a:extLst>
            </a:blip>
            <a:stretch>
              <a:fillRect/>
            </a:stretch>
          </p:blipFill>
          <p:spPr>
            <a:xfrm>
              <a:off x="7399596" y="2646944"/>
              <a:ext cx="782055" cy="782055"/>
            </a:xfrm>
            <a:prstGeom prst="rect">
              <a:avLst/>
            </a:prstGeom>
          </p:spPr>
        </p:pic>
        <p:pic>
          <p:nvPicPr>
            <p:cNvPr id="9" name="Picture 8">
              <a:extLst>
                <a:ext uri="{FF2B5EF4-FFF2-40B4-BE49-F238E27FC236}">
                  <a16:creationId xmlns:a16="http://schemas.microsoft.com/office/drawing/2014/main" id="{1F7D2750-1EA4-42BD-A336-828F87E1DECD}"/>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foregroundMark x1="46484" y1="67578" x2="46484" y2="67578"/>
                        </a14:backgroundRemoval>
                      </a14:imgEffect>
                    </a14:imgLayer>
                  </a14:imgProps>
                </a:ext>
              </a:extLst>
            </a:blip>
            <a:stretch>
              <a:fillRect/>
            </a:stretch>
          </p:blipFill>
          <p:spPr>
            <a:xfrm>
              <a:off x="6033354" y="2358753"/>
              <a:ext cx="1218780" cy="1218780"/>
            </a:xfrm>
            <a:prstGeom prst="rect">
              <a:avLst/>
            </a:prstGeom>
          </p:spPr>
        </p:pic>
      </p:grpSp>
      <p:grpSp>
        <p:nvGrpSpPr>
          <p:cNvPr id="13" name="Group 12">
            <a:extLst>
              <a:ext uri="{FF2B5EF4-FFF2-40B4-BE49-F238E27FC236}">
                <a16:creationId xmlns:a16="http://schemas.microsoft.com/office/drawing/2014/main" id="{38E897E5-17D2-4C2D-B543-6186E6E53AAC}"/>
              </a:ext>
            </a:extLst>
          </p:cNvPr>
          <p:cNvGrpSpPr/>
          <p:nvPr/>
        </p:nvGrpSpPr>
        <p:grpSpPr>
          <a:xfrm>
            <a:off x="4649492" y="3534820"/>
            <a:ext cx="3698283" cy="908913"/>
            <a:chOff x="5074730" y="4469021"/>
            <a:chExt cx="3213849" cy="805153"/>
          </a:xfrm>
        </p:grpSpPr>
        <p:pic>
          <p:nvPicPr>
            <p:cNvPr id="4" name="Picture 3">
              <a:extLst>
                <a:ext uri="{FF2B5EF4-FFF2-40B4-BE49-F238E27FC236}">
                  <a16:creationId xmlns:a16="http://schemas.microsoft.com/office/drawing/2014/main" id="{D1F6E514-1682-4E33-AFC2-EB720E37777F}"/>
                </a:ext>
              </a:extLst>
            </p:cNvPr>
            <p:cNvPicPr>
              <a:picLocks noChangeAspect="1"/>
            </p:cNvPicPr>
            <p:nvPr/>
          </p:nvPicPr>
          <p:blipFill rotWithShape="1">
            <a:blip r:embed="rId7">
              <a:extLst>
                <a:ext uri="{BEBA8EAE-BF5A-486C-A8C5-ECC9F3942E4B}">
                  <a14:imgProps xmlns:a14="http://schemas.microsoft.com/office/drawing/2010/main">
                    <a14:imgLayer r:embed="rId8">
                      <a14:imgEffect>
                        <a14:backgroundRemoval t="5702" b="94298" l="2381" r="94048">
                          <a14:foregroundMark x1="31293" y1="75877" x2="31293" y2="75877"/>
                          <a14:foregroundMark x1="24660" y1="69298" x2="24660" y2="69298"/>
                          <a14:foregroundMark x1="34524" y1="84211" x2="34524" y2="84211"/>
                          <a14:foregroundMark x1="12925" y1="62281" x2="12925" y2="62281"/>
                          <a14:foregroundMark x1="7653" y1="72368" x2="7653" y2="72368"/>
                          <a14:foregroundMark x1="5782" y1="69298" x2="5782" y2="69298"/>
                          <a14:foregroundMark x1="4422" y1="67982" x2="4422" y2="67982"/>
                          <a14:foregroundMark x1="6633" y1="67982" x2="6633" y2="67982"/>
                          <a14:foregroundMark x1="4932" y1="64474" x2="4932" y2="64474"/>
                          <a14:foregroundMark x1="4932" y1="64474" x2="4932" y2="64474"/>
                          <a14:foregroundMark x1="5442" y1="64474" x2="5442" y2="64474"/>
                          <a14:foregroundMark x1="12925" y1="29825" x2="12925" y2="29825"/>
                          <a14:foregroundMark x1="17517" y1="21930" x2="13435" y2="11404"/>
                          <a14:foregroundMark x1="12925" y1="10088" x2="9864" y2="13596"/>
                          <a14:foregroundMark x1="9864" y1="13596" x2="9864" y2="13596"/>
                          <a14:foregroundMark x1="3571" y1="63158" x2="8503" y2="65789"/>
                          <a14:foregroundMark x1="26020" y1="53947" x2="33503" y2="84649"/>
                          <a14:foregroundMark x1="33503" y1="84649" x2="31884" y2="53502"/>
                          <a14:foregroundMark x1="30105" y1="53070" x2="22619" y2="74561"/>
                          <a14:foregroundMark x1="30223" y1="52732" x2="30105" y2="53070"/>
                          <a14:foregroundMark x1="22619" y1="74561" x2="31293" y2="75877"/>
                          <a14:foregroundMark x1="27721" y1="25439" x2="27721" y2="25439"/>
                          <a14:foregroundMark x1="27721" y1="25439" x2="27721" y2="25439"/>
                          <a14:foregroundMark x1="29932" y1="20614" x2="29932" y2="20614"/>
                          <a14:foregroundMark x1="29932" y1="20614" x2="29932" y2="20614"/>
                          <a14:foregroundMark x1="29932" y1="20614" x2="29932" y2="20614"/>
                          <a14:foregroundMark x1="26020" y1="14912" x2="26020" y2="14912"/>
                          <a14:foregroundMark x1="26020" y1="14912" x2="26020" y2="14912"/>
                          <a14:foregroundMark x1="26020" y1="14912" x2="26020" y2="14912"/>
                          <a14:foregroundMark x1="46088" y1="17105" x2="46088" y2="17105"/>
                          <a14:foregroundMark x1="46088" y1="17105" x2="46088" y2="17105"/>
                          <a14:foregroundMark x1="46088" y1="17105" x2="46088" y2="17105"/>
                          <a14:foregroundMark x1="46088" y1="19298" x2="46088" y2="19298"/>
                          <a14:foregroundMark x1="46088" y1="19298" x2="46088" y2="19298"/>
                          <a14:foregroundMark x1="46088" y1="19298" x2="46088" y2="19298"/>
                          <a14:foregroundMark x1="46599" y1="17105" x2="46599" y2="17105"/>
                          <a14:foregroundMark x1="58163" y1="25439" x2="58163" y2="25439"/>
                          <a14:foregroundMark x1="58163" y1="25439" x2="58163" y2="25439"/>
                          <a14:foregroundMark x1="58163" y1="25439" x2="58163" y2="25439"/>
                          <a14:foregroundMark x1="56463" y1="12719" x2="56463" y2="12719"/>
                          <a14:foregroundMark x1="56463" y1="12719" x2="56463" y2="12719"/>
                          <a14:foregroundMark x1="76020" y1="33333" x2="76020" y2="33333"/>
                          <a14:foregroundMark x1="76020" y1="33333" x2="76020" y2="33333"/>
                          <a14:foregroundMark x1="77381" y1="35526" x2="77381" y2="35526"/>
                          <a14:foregroundMark x1="77381" y1="35526" x2="77381" y2="35526"/>
                          <a14:foregroundMark x1="67177" y1="5702" x2="67177" y2="5702"/>
                          <a14:foregroundMark x1="66667" y1="7895" x2="66667" y2="7895"/>
                          <a14:foregroundMark x1="66667" y1="7895" x2="66667" y2="7895"/>
                          <a14:foregroundMark x1="66667" y1="7895" x2="66667" y2="7895"/>
                          <a14:foregroundMark x1="68027" y1="10088" x2="68027" y2="10088"/>
                          <a14:foregroundMark x1="68027" y1="10088" x2="68027" y2="10088"/>
                          <a14:foregroundMark x1="68027" y1="10088" x2="72109" y2="12719"/>
                          <a14:foregroundMark x1="66667" y1="10088" x2="66667" y2="10088"/>
                          <a14:foregroundMark x1="66667" y1="10088" x2="66667" y2="10088"/>
                          <a14:foregroundMark x1="90816" y1="14912" x2="90816" y2="14912"/>
                          <a14:foregroundMark x1="90816" y1="14912" x2="90816" y2="14912"/>
                          <a14:foregroundMark x1="90816" y1="14912" x2="90816" y2="14912"/>
                          <a14:foregroundMark x1="90816" y1="19298" x2="90816" y2="19298"/>
                          <a14:foregroundMark x1="90816" y1="19298" x2="90816" y2="19298"/>
                          <a14:foregroundMark x1="90816" y1="19298" x2="90816" y2="19298"/>
                          <a14:foregroundMark x1="90816" y1="19298" x2="90816" y2="19298"/>
                          <a14:foregroundMark x1="90816" y1="19298" x2="90816" y2="19298"/>
                          <a14:foregroundMark x1="90816" y1="19298" x2="90816" y2="19298"/>
                          <a14:foregroundMark x1="90816" y1="19298" x2="90816" y2="19298"/>
                          <a14:foregroundMark x1="90816" y1="19298" x2="90816" y2="19298"/>
                          <a14:foregroundMark x1="83163" y1="26316" x2="83163" y2="26316"/>
                          <a14:foregroundMark x1="83163" y1="26316" x2="83163" y2="26316"/>
                          <a14:foregroundMark x1="83163" y1="26316" x2="83163" y2="26316"/>
                          <a14:foregroundMark x1="87245" y1="11404" x2="87245" y2="11404"/>
                          <a14:foregroundMark x1="91667" y1="75000" x2="91667" y2="75000"/>
                          <a14:foregroundMark x1="91667" y1="75000" x2="91667" y2="75000"/>
                          <a14:foregroundMark x1="92177" y1="75877" x2="92177" y2="75877"/>
                          <a14:foregroundMark x1="87245" y1="78509" x2="87245" y2="75000"/>
                          <a14:foregroundMark x1="87245" y1="73684" x2="87245" y2="73684"/>
                          <a14:foregroundMark x1="87245" y1="71491" x2="87245" y2="71491"/>
                          <a14:foregroundMark x1="87245" y1="71491" x2="87245" y2="71491"/>
                          <a14:foregroundMark x1="87245" y1="71491" x2="87245" y2="71491"/>
                          <a14:foregroundMark x1="85544" y1="69298" x2="84184" y2="70175"/>
                          <a14:foregroundMark x1="84184" y1="70175" x2="84184" y2="70175"/>
                          <a14:foregroundMark x1="84184" y1="70175" x2="84184" y2="70175"/>
                          <a14:foregroundMark x1="84184" y1="70175" x2="84184" y2="70175"/>
                          <a14:foregroundMark x1="83163" y1="70175" x2="83163" y2="70175"/>
                          <a14:foregroundMark x1="83163" y1="70175" x2="83163" y2="75877"/>
                          <a14:foregroundMark x1="85034" y1="72368" x2="85034" y2="72368"/>
                          <a14:foregroundMark x1="85034" y1="72368" x2="85034" y2="71491"/>
                          <a14:foregroundMark x1="85034" y1="71491" x2="85034" y2="71491"/>
                          <a14:foregroundMark x1="86395" y1="78509" x2="86395" y2="78509"/>
                          <a14:foregroundMark x1="86395" y1="79386" x2="85034" y2="81579"/>
                          <a14:foregroundMark x1="84184" y1="80702" x2="84184" y2="80702"/>
                          <a14:foregroundMark x1="85034" y1="75000" x2="85034" y2="75000"/>
                          <a14:foregroundMark x1="85034" y1="75000" x2="85034" y2="75000"/>
                          <a14:foregroundMark x1="6633" y1="67982" x2="6633" y2="67982"/>
                          <a14:foregroundMark x1="6293" y1="67982" x2="6293" y2="72368"/>
                          <a14:foregroundMark x1="6293" y1="72368" x2="6293" y2="72368"/>
                          <a14:foregroundMark x1="7143" y1="75000" x2="9864" y2="75000"/>
                          <a14:foregroundMark x1="9864" y1="75000" x2="9864" y2="75000"/>
                          <a14:foregroundMark x1="13435" y1="70175" x2="13435" y2="70175"/>
                          <a14:foregroundMark x1="12585" y1="69298" x2="12585" y2="69298"/>
                          <a14:foregroundMark x1="11565" y1="21930" x2="11565" y2="21930"/>
                          <a14:foregroundMark x1="11565" y1="22807" x2="9014" y2="25439"/>
                          <a14:foregroundMark x1="12925" y1="67982" x2="13946" y2="59649"/>
                          <a14:foregroundMark x1="13946" y1="59649" x2="13946" y2="59649"/>
                          <a14:foregroundMark x1="13946" y1="59649" x2="13946" y2="59649"/>
                          <a14:foregroundMark x1="12585" y1="59649" x2="12585" y2="59649"/>
                          <a14:foregroundMark x1="9354" y1="59649" x2="9354" y2="59649"/>
                          <a14:foregroundMark x1="9354" y1="56579" x2="9354" y2="56579"/>
                          <a14:foregroundMark x1="10714" y1="57456" x2="10714" y2="57456"/>
                          <a14:foregroundMark x1="11565" y1="58772" x2="15646" y2="57456"/>
                          <a14:foregroundMark x1="66156" y1="17105" x2="66156" y2="12719"/>
                          <a14:foregroundMark x1="66156" y1="10088" x2="66156" y2="10088"/>
                          <a14:foregroundMark x1="67517" y1="11404" x2="67517" y2="11404"/>
                          <a14:foregroundMark x1="67517" y1="11404" x2="67517" y2="11404"/>
                          <a14:foregroundMark x1="67517" y1="11404" x2="67517" y2="11404"/>
                          <a14:foregroundMark x1="68537" y1="11404" x2="68878" y2="15789"/>
                          <a14:foregroundMark x1="68878" y1="15789" x2="68878" y2="15789"/>
                          <a14:foregroundMark x1="89116" y1="18421" x2="89116" y2="18421"/>
                          <a14:foregroundMark x1="89116" y1="18421" x2="89116" y2="18421"/>
                          <a14:foregroundMark x1="89116" y1="18421" x2="89116" y2="18421"/>
                          <a14:foregroundMark x1="89116" y1="18421" x2="89116" y2="18421"/>
                          <a14:foregroundMark x1="89116" y1="18421" x2="89116" y2="18421"/>
                          <a14:foregroundMark x1="89966" y1="18421" x2="89966" y2="18421"/>
                          <a14:foregroundMark x1="91327" y1="18421" x2="94048" y2="20614"/>
                          <a14:foregroundMark x1="94048" y1="20614" x2="94048" y2="24123"/>
                          <a14:foregroundMark x1="94048" y1="24123" x2="94048" y2="24123"/>
                          <a14:foregroundMark x1="91667" y1="31140" x2="91667" y2="31140"/>
                          <a14:foregroundMark x1="91327" y1="31140" x2="88095" y2="35526"/>
                          <a14:foregroundMark x1="87245" y1="35526" x2="87245" y2="35526"/>
                          <a14:foregroundMark x1="84184" y1="18421" x2="84524" y2="27632"/>
                          <a14:foregroundMark x1="71088" y1="13596" x2="71088" y2="32018"/>
                          <a14:foregroundMark x1="72959" y1="21930" x2="71599" y2="32018"/>
                          <a14:foregroundMark x1="30952" y1="20614" x2="27211" y2="25439"/>
                          <a14:foregroundMark x1="10714" y1="19298" x2="7993" y2="19298"/>
                          <a14:foregroundMark x1="67517" y1="75000" x2="65816" y2="72368"/>
                          <a14:foregroundMark x1="66667" y1="69298" x2="65306" y2="79386"/>
                          <a14:foregroundMark x1="68537" y1="65789" x2="68537" y2="65789"/>
                          <a14:foregroundMark x1="68537" y1="65789" x2="68537" y2="72368"/>
                          <a14:foregroundMark x1="71088" y1="70175" x2="71088" y2="70175"/>
                          <a14:foregroundMark x1="71599" y1="70175" x2="71599" y2="70175"/>
                          <a14:foregroundMark x1="71599" y1="70175" x2="71599" y2="70175"/>
                          <a14:foregroundMark x1="71599" y1="70175" x2="71599" y2="70175"/>
                          <a14:foregroundMark x1="70238" y1="70175" x2="70238" y2="70175"/>
                          <a14:foregroundMark x1="69388" y1="71491" x2="69388" y2="71491"/>
                          <a14:foregroundMark x1="68878" y1="73684" x2="68878" y2="77193"/>
                          <a14:foregroundMark x1="68878" y1="77193" x2="68878" y2="77193"/>
                          <a14:foregroundMark x1="69388" y1="82895" x2="69388" y2="82895"/>
                          <a14:foregroundMark x1="70238" y1="84211" x2="71599" y2="86404"/>
                          <a14:foregroundMark x1="72109" y1="86404" x2="72109" y2="86404"/>
                          <a14:foregroundMark x1="72449" y1="86404" x2="72449" y2="86404"/>
                          <a14:foregroundMark x1="77381" y1="94298" x2="77381" y2="94298"/>
                          <a14:foregroundMark x1="85034" y1="71491" x2="85034" y2="71491"/>
                          <a14:foregroundMark x1="86395" y1="75000" x2="86395" y2="75000"/>
                          <a14:foregroundMark x1="86395" y1="75000" x2="86395" y2="75000"/>
                          <a14:foregroundMark x1="86395" y1="75877" x2="86395" y2="75877"/>
                          <a14:foregroundMark x1="86395" y1="79386" x2="86395" y2="79386"/>
                          <a14:foregroundMark x1="86395" y1="79386" x2="85034" y2="79386"/>
                          <a14:foregroundMark x1="84524" y1="77193" x2="84524" y2="77193"/>
                          <a14:foregroundMark x1="85034" y1="75877" x2="85034" y2="75877"/>
                          <a14:foregroundMark x1="85884" y1="75877" x2="85884" y2="75877"/>
                          <a14:foregroundMark x1="88095" y1="71491" x2="89116" y2="79386"/>
                          <a14:foregroundMark x1="89966" y1="79386" x2="89966" y2="79386"/>
                          <a14:foregroundMark x1="71599" y1="21930" x2="71599" y2="21930"/>
                          <a14:foregroundMark x1="72109" y1="28509" x2="72109" y2="39035"/>
                          <a14:foregroundMark x1="72109" y1="39035" x2="72109" y2="39035"/>
                          <a14:foregroundMark x1="51020" y1="59649" x2="51020" y2="59649"/>
                          <a14:foregroundMark x1="51020" y1="60965" x2="51020" y2="69298"/>
                          <a14:foregroundMark x1="51531" y1="73684" x2="52381" y2="78509"/>
                          <a14:foregroundMark x1="50170" y1="82895" x2="50170" y2="82895"/>
                          <a14:foregroundMark x1="34014" y1="91228" x2="34014" y2="91228"/>
                          <a14:foregroundMark x1="34014" y1="91228" x2="34014" y2="70175"/>
                          <a14:backgroundMark x1="31293" y1="48246" x2="31293" y2="48246"/>
                          <a14:backgroundMark x1="31293" y1="48246" x2="30952" y2="53070"/>
                          <a14:backgroundMark x1="29082" y1="53070" x2="29082" y2="53070"/>
                          <a14:backgroundMark x1="32143" y1="53070" x2="32143" y2="53070"/>
                        </a14:backgroundRemoval>
                      </a14:imgEffect>
                    </a14:imgLayer>
                  </a14:imgProps>
                </a:ext>
              </a:extLst>
            </a:blip>
            <a:srcRect l="61530" r="18668" b="50014"/>
            <a:stretch/>
          </p:blipFill>
          <p:spPr>
            <a:xfrm>
              <a:off x="5074730" y="4474493"/>
              <a:ext cx="856248" cy="799681"/>
            </a:xfrm>
            <a:prstGeom prst="rect">
              <a:avLst/>
            </a:prstGeom>
          </p:spPr>
        </p:pic>
        <p:pic>
          <p:nvPicPr>
            <p:cNvPr id="7" name="Picture 6">
              <a:extLst>
                <a:ext uri="{FF2B5EF4-FFF2-40B4-BE49-F238E27FC236}">
                  <a16:creationId xmlns:a16="http://schemas.microsoft.com/office/drawing/2014/main" id="{63319A0D-C4F6-4D45-AC4A-E0C023181864}"/>
                </a:ext>
              </a:extLst>
            </p:cNvPr>
            <p:cNvPicPr>
              <a:picLocks noChangeAspect="1"/>
            </p:cNvPicPr>
            <p:nvPr/>
          </p:nvPicPr>
          <p:blipFill rotWithShape="1">
            <a:blip r:embed="rId2"/>
            <a:srcRect l="43400" r="36127" b="50000"/>
            <a:stretch/>
          </p:blipFill>
          <p:spPr>
            <a:xfrm>
              <a:off x="7351941" y="4469021"/>
              <a:ext cx="936638" cy="799682"/>
            </a:xfrm>
            <a:prstGeom prst="rect">
              <a:avLst/>
            </a:prstGeom>
          </p:spPr>
        </p:pic>
        <p:pic>
          <p:nvPicPr>
            <p:cNvPr id="11" name="Picture 10">
              <a:extLst>
                <a:ext uri="{FF2B5EF4-FFF2-40B4-BE49-F238E27FC236}">
                  <a16:creationId xmlns:a16="http://schemas.microsoft.com/office/drawing/2014/main" id="{E42EE16B-A1B6-4EB9-BE70-51F26321862F}"/>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9779" b="89872" l="2500" r="98810">
                          <a14:foregroundMark x1="55119" y1="71828" x2="49048" y2="76251"/>
                          <a14:foregroundMark x1="42857" y1="65774" x2="42857" y2="65774"/>
                          <a14:foregroundMark x1="42857" y1="65774" x2="42857" y2="65774"/>
                          <a14:foregroundMark x1="42857" y1="65774" x2="42857" y2="65774"/>
                          <a14:foregroundMark x1="38929" y1="77066" x2="38929" y2="77066"/>
                          <a14:foregroundMark x1="38929" y1="77066" x2="38929" y2="77066"/>
                          <a14:foregroundMark x1="42976" y1="58673" x2="42976" y2="58673"/>
                          <a14:foregroundMark x1="42976" y1="58673" x2="55476" y2="71478"/>
                          <a14:foregroundMark x1="52024" y1="63097" x2="48690" y2="63097"/>
                          <a14:foregroundMark x1="48690" y1="63097" x2="48690" y2="63097"/>
                          <a14:foregroundMark x1="47500" y1="63097" x2="47500" y2="63097"/>
                          <a14:foregroundMark x1="46310" y1="63097" x2="50952" y2="59721"/>
                          <a14:foregroundMark x1="52024" y1="59139" x2="48095" y2="58673"/>
                          <a14:foregroundMark x1="48095" y1="58673" x2="48095" y2="58673"/>
                          <a14:foregroundMark x1="48095" y1="58673" x2="48095" y2="58673"/>
                          <a14:foregroundMark x1="48095" y1="58673" x2="48095" y2="58673"/>
                          <a14:foregroundMark x1="46310" y1="58091" x2="46310" y2="54133"/>
                          <a14:foregroundMark x1="48095" y1="54133" x2="48095" y2="54133"/>
                          <a14:foregroundMark x1="46310" y1="55879" x2="36071" y2="56345"/>
                          <a14:foregroundMark x1="36071" y1="56345" x2="36071" y2="56345"/>
                          <a14:foregroundMark x1="38929" y1="57509" x2="38929" y2="70314"/>
                          <a14:foregroundMark x1="62381" y1="58091" x2="62857" y2="64144"/>
                          <a14:foregroundMark x1="14405" y1="11758" x2="2500" y2="12340"/>
                          <a14:foregroundMark x1="15595" y1="15134" x2="5833" y2="26775"/>
                          <a14:foregroundMark x1="9286" y1="28522" x2="18452" y2="31315"/>
                          <a14:foregroundMark x1="22381" y1="24563" x2="24643" y2="29104"/>
                          <a14:foregroundMark x1="47500" y1="16182" x2="49762" y2="20140"/>
                          <a14:foregroundMark x1="70833" y1="15716" x2="69762" y2="29569"/>
                          <a14:foregroundMark x1="75476" y1="13970" x2="75476" y2="13970"/>
                          <a14:foregroundMark x1="78929" y1="13388" x2="78929" y2="13388"/>
                          <a14:foregroundMark x1="83452" y1="14552" x2="83452" y2="14552"/>
                          <a14:foregroundMark x1="96548" y1="16182" x2="96548" y2="16182"/>
                          <a14:foregroundMark x1="96548" y1="16182" x2="96548" y2="16182"/>
                          <a14:foregroundMark x1="73690" y1="15716" x2="73690" y2="15716"/>
                          <a14:foregroundMark x1="74881" y1="12340" x2="74881" y2="12340"/>
                          <a14:foregroundMark x1="75476" y1="12922" x2="75476" y2="12922"/>
                          <a14:foregroundMark x1="77738" y1="12922" x2="80595" y2="12922"/>
                          <a14:foregroundMark x1="82262" y1="13388" x2="82262" y2="13388"/>
                          <a14:foregroundMark x1="84048" y1="14552" x2="84048" y2="14552"/>
                          <a14:foregroundMark x1="85119" y1="15716" x2="85119" y2="15716"/>
                          <a14:foregroundMark x1="85119" y1="15716" x2="85119" y2="15716"/>
                          <a14:foregroundMark x1="85119" y1="19558" x2="84524" y2="21769"/>
                          <a14:foregroundMark x1="84524" y1="21769" x2="84524" y2="21769"/>
                          <a14:foregroundMark x1="89167" y1="12922" x2="93690" y2="13388"/>
                          <a14:foregroundMark x1="97143" y1="16182" x2="98810" y2="26775"/>
                          <a14:foregroundMark x1="49762" y1="60303" x2="53214" y2="60303"/>
                          <a14:foregroundMark x1="56071" y1="60303" x2="56071" y2="60303"/>
                          <a14:foregroundMark x1="52024" y1="65891" x2="46310" y2="68102"/>
                          <a14:foregroundMark x1="35000" y1="62515" x2="35000" y2="62515"/>
                          <a14:foregroundMark x1="35000" y1="62515" x2="35000" y2="62515"/>
                          <a14:foregroundMark x1="35000" y1="62515" x2="35000" y2="68685"/>
                          <a14:foregroundMark x1="65714" y1="61350" x2="62857" y2="64726"/>
                          <a14:foregroundMark x1="62857" y1="64726" x2="66310" y2="65891"/>
                          <a14:foregroundMark x1="61190" y1="65891" x2="68571" y2="68102"/>
                        </a14:backgroundRemoval>
                      </a14:imgEffect>
                    </a14:imgLayer>
                  </a14:imgProps>
                </a:ext>
              </a:extLst>
            </a:blip>
            <a:stretch>
              <a:fillRect/>
            </a:stretch>
          </p:blipFill>
          <p:spPr>
            <a:xfrm>
              <a:off x="6221123" y="4469021"/>
              <a:ext cx="781993" cy="799681"/>
            </a:xfrm>
            <a:prstGeom prst="rect">
              <a:avLst/>
            </a:prstGeom>
          </p:spPr>
        </p:pic>
      </p:grpSp>
      <p:grpSp>
        <p:nvGrpSpPr>
          <p:cNvPr id="15" name="Group 14">
            <a:extLst>
              <a:ext uri="{FF2B5EF4-FFF2-40B4-BE49-F238E27FC236}">
                <a16:creationId xmlns:a16="http://schemas.microsoft.com/office/drawing/2014/main" id="{7FD952D4-0104-4200-BEF7-66E04FB72BB8}"/>
              </a:ext>
            </a:extLst>
          </p:cNvPr>
          <p:cNvGrpSpPr/>
          <p:nvPr/>
        </p:nvGrpSpPr>
        <p:grpSpPr>
          <a:xfrm>
            <a:off x="5468912" y="4456871"/>
            <a:ext cx="2003625" cy="819413"/>
            <a:chOff x="9015244" y="5921828"/>
            <a:chExt cx="1679656" cy="576449"/>
          </a:xfrm>
        </p:grpSpPr>
        <p:pic>
          <p:nvPicPr>
            <p:cNvPr id="12" name="Picture 11">
              <a:extLst>
                <a:ext uri="{FF2B5EF4-FFF2-40B4-BE49-F238E27FC236}">
                  <a16:creationId xmlns:a16="http://schemas.microsoft.com/office/drawing/2014/main" id="{AD24D641-8BD8-43FC-BA6B-4BC8C2BB4C69}"/>
                </a:ext>
              </a:extLst>
            </p:cNvPr>
            <p:cNvPicPr>
              <a:picLocks noChangeAspect="1"/>
            </p:cNvPicPr>
            <p:nvPr/>
          </p:nvPicPr>
          <p:blipFill>
            <a:blip r:embed="rId11">
              <a:extLst>
                <a:ext uri="{BEBA8EAE-BF5A-486C-A8C5-ECC9F3942E4B}">
                  <a14:imgProps xmlns:a14="http://schemas.microsoft.com/office/drawing/2010/main">
                    <a14:imgLayer r:embed="rId12">
                      <a14:imgEffect>
                        <a14:backgroundRemoval t="4883" b="95020" l="3223" r="97266">
                          <a14:foregroundMark x1="42188" y1="5957" x2="49609" y2="6543"/>
                          <a14:foregroundMark x1="49609" y1="6543" x2="63574" y2="5078"/>
                          <a14:foregroundMark x1="64648" y1="6738" x2="65234" y2="7031"/>
                          <a14:foregroundMark x1="65430" y1="7031" x2="62891" y2="10547"/>
                          <a14:foregroundMark x1="88965" y1="29199" x2="91699" y2="47852"/>
                          <a14:foregroundMark x1="91699" y1="47852" x2="85742" y2="71973"/>
                          <a14:foregroundMark x1="85742" y1="72168" x2="85742" y2="72168"/>
                          <a14:foregroundMark x1="85742" y1="72168" x2="85742" y2="72168"/>
                          <a14:foregroundMark x1="94629" y1="44043" x2="94629" y2="44043"/>
                          <a14:foregroundMark x1="94824" y1="44043" x2="97363" y2="45898"/>
                          <a14:foregroundMark x1="27148" y1="37695" x2="7422" y2="69043"/>
                          <a14:foregroundMark x1="8496" y1="69043" x2="8496" y2="69043"/>
                          <a14:foregroundMark x1="8496" y1="69043" x2="8496" y2="69043"/>
                          <a14:foregroundMark x1="20410" y1="99219" x2="34473" y2="87305"/>
                          <a14:foregroundMark x1="34473" y1="87305" x2="43262" y2="86426"/>
                          <a14:foregroundMark x1="43262" y1="86426" x2="52539" y2="91211"/>
                          <a14:foregroundMark x1="52539" y1="91211" x2="58496" y2="91406"/>
                          <a14:foregroundMark x1="59766" y1="91406" x2="59766" y2="91406"/>
                          <a14:foregroundMark x1="59766" y1="91406" x2="59766" y2="91406"/>
                          <a14:foregroundMark x1="52344" y1="92676" x2="42773" y2="95020"/>
                          <a14:foregroundMark x1="42188" y1="95020" x2="42188" y2="95020"/>
                          <a14:foregroundMark x1="3223" y1="47363" x2="3223" y2="47363"/>
                          <a14:foregroundMark x1="3223" y1="47363" x2="3223" y2="47363"/>
                        </a14:backgroundRemoval>
                      </a14:imgEffect>
                    </a14:imgLayer>
                  </a14:imgProps>
                </a:ext>
              </a:extLst>
            </a:blip>
            <a:stretch>
              <a:fillRect/>
            </a:stretch>
          </p:blipFill>
          <p:spPr>
            <a:xfrm>
              <a:off x="10136100" y="5939477"/>
              <a:ext cx="558800" cy="558800"/>
            </a:xfrm>
            <a:prstGeom prst="rect">
              <a:avLst/>
            </a:prstGeom>
          </p:spPr>
        </p:pic>
        <p:pic>
          <p:nvPicPr>
            <p:cNvPr id="14" name="Picture 13">
              <a:extLst>
                <a:ext uri="{FF2B5EF4-FFF2-40B4-BE49-F238E27FC236}">
                  <a16:creationId xmlns:a16="http://schemas.microsoft.com/office/drawing/2014/main" id="{268FC103-9469-4A23-904E-5B45C00B074B}"/>
                </a:ext>
              </a:extLst>
            </p:cNvPr>
            <p:cNvPicPr>
              <a:picLocks noChangeAspect="1"/>
            </p:cNvPicPr>
            <p:nvPr/>
          </p:nvPicPr>
          <p:blipFill>
            <a:blip r:embed="rId13">
              <a:extLst>
                <a:ext uri="{BEBA8EAE-BF5A-486C-A8C5-ECC9F3942E4B}">
                  <a14:imgProps xmlns:a14="http://schemas.microsoft.com/office/drawing/2010/main">
                    <a14:imgLayer r:embed="rId14">
                      <a14:imgEffect>
                        <a14:backgroundRemoval t="3000" b="94200" l="6200" r="94700">
                          <a14:foregroundMark x1="11100" y1="31100" x2="11200" y2="62900"/>
                          <a14:foregroundMark x1="11200" y1="62900" x2="13800" y2="70900"/>
                          <a14:foregroundMark x1="13800" y1="70900" x2="14000" y2="79000"/>
                          <a14:foregroundMark x1="14000" y1="79000" x2="12100" y2="86400"/>
                          <a14:foregroundMark x1="12100" y1="86400" x2="55100" y2="91000"/>
                          <a14:foregroundMark x1="55100" y1="91000" x2="72900" y2="85800"/>
                          <a14:foregroundMark x1="72900" y1="85800" x2="88800" y2="62200"/>
                          <a14:foregroundMark x1="88800" y1="62200" x2="91900" y2="44500"/>
                          <a14:foregroundMark x1="91900" y1="44500" x2="82000" y2="22800"/>
                          <a14:foregroundMark x1="82000" y1="22800" x2="76200" y2="16700"/>
                          <a14:foregroundMark x1="76200" y1="16700" x2="58300" y2="10000"/>
                          <a14:foregroundMark x1="58300" y1="10000" x2="43500" y2="7600"/>
                          <a14:foregroundMark x1="43500" y1="7600" x2="36000" y2="8300"/>
                          <a14:foregroundMark x1="36000" y1="8300" x2="15000" y2="26200"/>
                          <a14:foregroundMark x1="15000" y1="26200" x2="12100" y2="31100"/>
                          <a14:foregroundMark x1="12100" y1="31300" x2="12100" y2="31300"/>
                          <a14:foregroundMark x1="8300" y1="47800" x2="8300" y2="47800"/>
                          <a14:foregroundMark x1="8300" y1="47800" x2="8300" y2="47800"/>
                          <a14:foregroundMark x1="7500" y1="91600" x2="7500" y2="91600"/>
                          <a14:foregroundMark x1="7500" y1="91600" x2="7500" y2="91600"/>
                          <a14:foregroundMark x1="7200" y1="94200" x2="7200" y2="94200"/>
                          <a14:foregroundMark x1="7200" y1="94200" x2="7200" y2="94200"/>
                          <a14:foregroundMark x1="94700" y1="54000" x2="94700" y2="54000"/>
                          <a14:foregroundMark x1="94700" y1="54000" x2="94700" y2="54000"/>
                          <a14:foregroundMark x1="48300" y1="4700" x2="48300" y2="4700"/>
                          <a14:foregroundMark x1="48300" y1="4700" x2="48300" y2="4700"/>
                          <a14:foregroundMark x1="45300" y1="3000" x2="45300" y2="3000"/>
                          <a14:foregroundMark x1="6200" y1="50800" x2="6200" y2="50800"/>
                          <a14:foregroundMark x1="6200" y1="50800" x2="6200" y2="50800"/>
                        </a14:backgroundRemoval>
                      </a14:imgEffect>
                    </a14:imgLayer>
                  </a14:imgProps>
                </a:ext>
              </a:extLst>
            </a:blip>
            <a:stretch>
              <a:fillRect/>
            </a:stretch>
          </p:blipFill>
          <p:spPr>
            <a:xfrm>
              <a:off x="9015244" y="5921828"/>
              <a:ext cx="558800" cy="558800"/>
            </a:xfrm>
            <a:prstGeom prst="rect">
              <a:avLst/>
            </a:prstGeom>
          </p:spPr>
        </p:pic>
      </p:grpSp>
    </p:spTree>
    <p:extLst>
      <p:ext uri="{BB962C8B-B14F-4D97-AF65-F5344CB8AC3E}">
        <p14:creationId xmlns:p14="http://schemas.microsoft.com/office/powerpoint/2010/main" val="32864464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927A7C9E-F4A9-493E-8A45-04D857F993D8}"/>
              </a:ext>
            </a:extLst>
          </p:cNvPr>
          <p:cNvPicPr>
            <a:picLocks noChangeAspect="1"/>
          </p:cNvPicPr>
          <p:nvPr/>
        </p:nvPicPr>
        <p:blipFill>
          <a:blip r:embed="rId2">
            <a:alphaModFix amt="20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122267" y="2857694"/>
            <a:ext cx="5152250" cy="3005479"/>
          </a:xfrm>
          <a:prstGeom prst="rect">
            <a:avLst/>
          </a:prstGeom>
        </p:spPr>
      </p:pic>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ICT &amp; Collaboration software/tools</a:t>
            </a:r>
          </a:p>
        </p:txBody>
      </p:sp>
    </p:spTree>
    <p:extLst>
      <p:ext uri="{BB962C8B-B14F-4D97-AF65-F5344CB8AC3E}">
        <p14:creationId xmlns:p14="http://schemas.microsoft.com/office/powerpoint/2010/main" val="13750366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Ms Outlook</a:t>
            </a:r>
          </a:p>
        </p:txBody>
      </p:sp>
    </p:spTree>
    <p:extLst>
      <p:ext uri="{BB962C8B-B14F-4D97-AF65-F5344CB8AC3E}">
        <p14:creationId xmlns:p14="http://schemas.microsoft.com/office/powerpoint/2010/main" val="32710689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p:txBody>
          <a:bodyPr>
            <a:normAutofit/>
          </a:bodyPr>
          <a:lstStyle/>
          <a:p>
            <a:r>
              <a:rPr lang="en-GB" b="1" dirty="0">
                <a:latin typeface="Arial" panose="020B0604020202020204" pitchFamily="34" charset="0"/>
                <a:ea typeface="Times New Roman" panose="02020603050405020304" pitchFamily="18" charset="0"/>
                <a:cs typeface="Times New Roman" panose="02020603050405020304" pitchFamily="18" charset="0"/>
              </a:rPr>
              <a:t>Email communication</a:t>
            </a:r>
            <a:endParaRPr lang="en-GB" b="1" dirty="0"/>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a:xfrm>
            <a:off x="330331" y="1364840"/>
            <a:ext cx="8356469" cy="3180983"/>
          </a:xfrm>
        </p:spPr>
        <p:txBody>
          <a:bodyPr>
            <a:noAutofit/>
          </a:bodyPr>
          <a:lstStyle/>
          <a:p>
            <a:pPr>
              <a:spcBef>
                <a:spcPts val="0"/>
              </a:spcBef>
              <a:spcAft>
                <a:spcPts val="0"/>
              </a:spcAft>
            </a:pPr>
            <a:r>
              <a:rPr lang="en-GB" sz="2000" b="1" dirty="0">
                <a:effectLst/>
                <a:ea typeface="Times New Roman" panose="02020603050405020304" pitchFamily="18" charset="0"/>
              </a:rPr>
              <a:t>Microsoft Outlook </a:t>
            </a:r>
            <a:r>
              <a:rPr lang="en-GB" sz="2000" dirty="0">
                <a:effectLst/>
                <a:ea typeface="Times New Roman" panose="02020603050405020304" pitchFamily="18" charset="0"/>
              </a:rPr>
              <a:t>is a popular email application, used in many businesses/Organisations across the world. It is part of O365 and is available as a desktop tool or Online as a Cloud tool.</a:t>
            </a:r>
          </a:p>
          <a:p>
            <a:pPr>
              <a:spcBef>
                <a:spcPts val="0"/>
              </a:spcBef>
              <a:spcAft>
                <a:spcPts val="0"/>
              </a:spcAft>
            </a:pPr>
            <a:r>
              <a:rPr lang="en-GB" sz="2000" dirty="0">
                <a:effectLst/>
                <a:ea typeface="Times New Roman" panose="02020603050405020304" pitchFamily="18" charset="0"/>
              </a:rPr>
              <a:t>Some common features include:</a:t>
            </a:r>
            <a:endParaRPr lang="en-GB" sz="2000" dirty="0">
              <a:ea typeface="Times New Roman" panose="02020603050405020304" pitchFamily="18" charset="0"/>
            </a:endParaRPr>
          </a:p>
          <a:p>
            <a:pPr lvl="1">
              <a:spcBef>
                <a:spcPts val="0"/>
              </a:spcBef>
              <a:spcAft>
                <a:spcPts val="0"/>
              </a:spcAft>
            </a:pPr>
            <a:r>
              <a:rPr lang="en-GB" sz="2000" dirty="0">
                <a:ea typeface="Times New Roman" panose="02020603050405020304" pitchFamily="18" charset="0"/>
              </a:rPr>
              <a:t>Sending and receiving emails.</a:t>
            </a:r>
          </a:p>
          <a:p>
            <a:pPr lvl="1">
              <a:spcBef>
                <a:spcPts val="0"/>
              </a:spcBef>
              <a:spcAft>
                <a:spcPts val="0"/>
              </a:spcAft>
            </a:pPr>
            <a:r>
              <a:rPr lang="en-GB" sz="2000" dirty="0">
                <a:ea typeface="Times New Roman" panose="02020603050405020304" pitchFamily="18" charset="0"/>
              </a:rPr>
              <a:t>CC &amp; Bcc and pin emails.</a:t>
            </a:r>
          </a:p>
          <a:p>
            <a:pPr lvl="1">
              <a:spcBef>
                <a:spcPts val="0"/>
              </a:spcBef>
              <a:spcAft>
                <a:spcPts val="0"/>
              </a:spcAft>
            </a:pPr>
            <a:r>
              <a:rPr lang="en-GB" sz="2000" dirty="0">
                <a:ea typeface="Times New Roman" panose="02020603050405020304" pitchFamily="18" charset="0"/>
              </a:rPr>
              <a:t>Contacts &amp; Calendar for scheduling meetings.</a:t>
            </a:r>
          </a:p>
          <a:p>
            <a:pPr lvl="1">
              <a:spcBef>
                <a:spcPts val="0"/>
              </a:spcBef>
              <a:spcAft>
                <a:spcPts val="0"/>
              </a:spcAft>
            </a:pPr>
            <a:r>
              <a:rPr lang="en-GB" sz="2000" dirty="0">
                <a:ea typeface="Times New Roman" panose="02020603050405020304" pitchFamily="18" charset="0"/>
              </a:rPr>
              <a:t>Task lists.</a:t>
            </a:r>
          </a:p>
          <a:p>
            <a:pPr lvl="1">
              <a:spcBef>
                <a:spcPts val="0"/>
              </a:spcBef>
              <a:spcAft>
                <a:spcPts val="0"/>
              </a:spcAft>
            </a:pPr>
            <a:r>
              <a:rPr lang="en-GB" sz="2000" dirty="0">
                <a:ea typeface="Times New Roman" panose="02020603050405020304" pitchFamily="18" charset="0"/>
              </a:rPr>
              <a:t>Automatic replies.</a:t>
            </a:r>
          </a:p>
          <a:p>
            <a:pPr lvl="1">
              <a:spcBef>
                <a:spcPts val="0"/>
              </a:spcBef>
              <a:spcAft>
                <a:spcPts val="0"/>
              </a:spcAft>
            </a:pPr>
            <a:r>
              <a:rPr lang="en-GB" sz="2000" dirty="0">
                <a:ea typeface="Times New Roman" panose="02020603050405020304" pitchFamily="18" charset="0"/>
              </a:rPr>
              <a:t>Signatures.</a:t>
            </a:r>
          </a:p>
          <a:p>
            <a:pPr lvl="1">
              <a:spcBef>
                <a:spcPts val="0"/>
              </a:spcBef>
              <a:spcAft>
                <a:spcPts val="0"/>
              </a:spcAft>
            </a:pPr>
            <a:r>
              <a:rPr lang="en-GB" sz="2000" dirty="0">
                <a:ea typeface="Times New Roman" panose="02020603050405020304" pitchFamily="18" charset="0"/>
              </a:rPr>
              <a:t>Automated junk mail and spam filters.</a:t>
            </a:r>
          </a:p>
          <a:p>
            <a:pPr marL="0" indent="0">
              <a:spcBef>
                <a:spcPts val="0"/>
              </a:spcBef>
              <a:spcAft>
                <a:spcPts val="0"/>
              </a:spcAft>
              <a:buNone/>
              <a:tabLst>
                <a:tab pos="2557463" algn="l"/>
              </a:tabLst>
            </a:pPr>
            <a:r>
              <a:rPr lang="en-GB" sz="2000" dirty="0">
                <a:ea typeface="Calibri" panose="020F0502020204030204" pitchFamily="34" charset="0"/>
              </a:rPr>
              <a:t>Other email platforms e.g. Google’s Gmail which is part of Google’s Workspace </a:t>
            </a:r>
            <a:r>
              <a:rPr lang="en-GB" sz="2000" dirty="0">
                <a:hlinkClick r:id="rId2">
                  <a:extLst>
                    <a:ext uri="{A12FA001-AC4F-418D-AE19-62706E023703}">
                      <ahyp:hlinkClr xmlns:ahyp="http://schemas.microsoft.com/office/drawing/2018/hyperlinkcolor" val="tx"/>
                    </a:ext>
                  </a:extLst>
                </a:hlinkClick>
              </a:rPr>
              <a:t>Google Workspace</a:t>
            </a:r>
            <a:r>
              <a:rPr lang="en-GB" sz="2000" dirty="0"/>
              <a:t>. It is Google’s O365 alternative that include similar Software Apps for Business and collaboration tools.</a:t>
            </a:r>
            <a:endParaRPr lang="en-GB" sz="2000" dirty="0">
              <a:ea typeface="Calibri" panose="020F0502020204030204" pitchFamily="34" charset="0"/>
            </a:endParaRPr>
          </a:p>
        </p:txBody>
      </p:sp>
      <p:pic>
        <p:nvPicPr>
          <p:cNvPr id="6" name="Picture 5">
            <a:extLst>
              <a:ext uri="{FF2B5EF4-FFF2-40B4-BE49-F238E27FC236}">
                <a16:creationId xmlns:a16="http://schemas.microsoft.com/office/drawing/2014/main" id="{A6A378CD-7F9D-4875-9C6A-49C0851AD8F4}"/>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3667" r="96000">
                        <a14:foregroundMark x1="9000" y1="31714" x2="9000" y2="31714"/>
                        <a14:foregroundMark x1="9000" y1="31714" x2="9000" y2="31714"/>
                        <a14:foregroundMark x1="7500" y1="68286" x2="7500" y2="68286"/>
                        <a14:foregroundMark x1="7500" y1="68286" x2="7500" y2="68286"/>
                        <a14:foregroundMark x1="4500" y1="63143" x2="4500" y2="63143"/>
                        <a14:foregroundMark x1="4500" y1="63143" x2="4500" y2="63143"/>
                        <a14:foregroundMark x1="47167" y1="51429" x2="47167" y2="51429"/>
                        <a14:foregroundMark x1="47167" y1="51429" x2="47167" y2="51429"/>
                        <a14:foregroundMark x1="53000" y1="48571" x2="53000" y2="48571"/>
                        <a14:foregroundMark x1="53000" y1="48571" x2="53000" y2="48571"/>
                        <a14:foregroundMark x1="84833" y1="40286" x2="84833" y2="40286"/>
                        <a14:foregroundMark x1="84833" y1="40286" x2="84833" y2="40286"/>
                        <a14:foregroundMark x1="84833" y1="40286" x2="84833" y2="40286"/>
                        <a14:foregroundMark x1="87167" y1="37429" x2="87167" y2="37429"/>
                        <a14:foregroundMark x1="87167" y1="37429" x2="87167" y2="37429"/>
                        <a14:foregroundMark x1="87167" y1="37429" x2="87167" y2="37429"/>
                        <a14:foregroundMark x1="87167" y1="37429" x2="83833" y2="36857"/>
                        <a14:foregroundMark x1="64333" y1="22000" x2="64333" y2="22000"/>
                        <a14:foregroundMark x1="64333" y1="22000" x2="64333" y2="22000"/>
                        <a14:foregroundMark x1="79167" y1="21714" x2="79167" y2="21714"/>
                        <a14:foregroundMark x1="79167" y1="21714" x2="79167" y2="21714"/>
                        <a14:foregroundMark x1="79167" y1="21714" x2="79167" y2="21714"/>
                        <a14:foregroundMark x1="79167" y1="21714" x2="70000" y2="17143"/>
                        <a14:foregroundMark x1="70000" y1="17143" x2="74667" y2="30000"/>
                        <a14:foregroundMark x1="74667" y1="30000" x2="83333" y2="25714"/>
                        <a14:foregroundMark x1="83333" y1="25714" x2="90167" y2="17429"/>
                        <a14:foregroundMark x1="90167" y1="17429" x2="65167" y2="16571"/>
                        <a14:foregroundMark x1="90333" y1="27714" x2="92500" y2="40286"/>
                        <a14:foregroundMark x1="82333" y1="58286" x2="82333" y2="58286"/>
                        <a14:foregroundMark x1="82333" y1="58286" x2="82333" y2="58286"/>
                        <a14:foregroundMark x1="85000" y1="56571" x2="78833" y2="57714"/>
                        <a14:foregroundMark x1="88667" y1="75429" x2="86833" y2="74286"/>
                        <a14:foregroundMark x1="96000" y1="82000" x2="95500" y2="81429"/>
                        <a14:foregroundMark x1="84167" y1="74000" x2="77500" y2="82571"/>
                        <a14:foregroundMark x1="77500" y1="82571" x2="73500" y2="76571"/>
                        <a14:foregroundMark x1="74333" y1="85143" x2="71667" y2="81429"/>
                        <a14:foregroundMark x1="70000" y1="76571" x2="66667" y2="76857"/>
                        <a14:foregroundMark x1="4500" y1="63143" x2="4500" y2="63143"/>
                        <a14:foregroundMark x1="4500" y1="62857" x2="3667" y2="63143"/>
                        <a14:foregroundMark x1="89167" y1="34286" x2="86833" y2="47429"/>
                        <a14:foregroundMark x1="71500" y1="44857" x2="81000" y2="46857"/>
                        <a14:foregroundMark x1="68167" y1="61143" x2="72667" y2="68286"/>
                        <a14:foregroundMark x1="74667" y1="74286" x2="74167" y2="72857"/>
                        <a14:foregroundMark x1="73833" y1="70857" x2="73833" y2="70857"/>
                        <a14:foregroundMark x1="70333" y1="40286" x2="70000" y2="53143"/>
                        <a14:foregroundMark x1="16667" y1="38286" x2="16667" y2="38286"/>
                        <a14:foregroundMark x1="16667" y1="38286" x2="16667" y2="38286"/>
                        <a14:foregroundMark x1="16667" y1="38286" x2="16667" y2="38286"/>
                        <a14:foregroundMark x1="16667" y1="38286" x2="17167" y2="40286"/>
                        <a14:foregroundMark x1="17000" y1="42000" x2="16667" y2="37429"/>
                        <a14:foregroundMark x1="17167" y1="35714" x2="9500" y2="43143"/>
                        <a14:foregroundMark x1="9500" y1="43143" x2="16667" y2="44857"/>
                        <a14:foregroundMark x1="66333" y1="81143" x2="66333" y2="81143"/>
                        <a14:foregroundMark x1="90667" y1="64857" x2="90667" y2="64857"/>
                        <a14:foregroundMark x1="54333" y1="49429" x2="54333" y2="49429"/>
                        <a14:foregroundMark x1="54333" y1="50571" x2="54333" y2="50571"/>
                        <a14:foregroundMark x1="54833" y1="51143" x2="54833" y2="51143"/>
                        <a14:foregroundMark x1="55667" y1="54571" x2="55667" y2="54571"/>
                        <a14:foregroundMark x1="55500" y1="54571" x2="55500" y2="54571"/>
                        <a14:foregroundMark x1="53333" y1="56000" x2="53333" y2="56000"/>
                        <a14:foregroundMark x1="53333" y1="56000" x2="53333" y2="56000"/>
                        <a14:foregroundMark x1="53000" y1="44571" x2="53000" y2="44571"/>
                        <a14:foregroundMark x1="53000" y1="44571" x2="53000" y2="44571"/>
                        <a14:foregroundMark x1="51833" y1="46000" x2="51833" y2="46000"/>
                        <a14:foregroundMark x1="51833" y1="46000" x2="51833" y2="46000"/>
                        <a14:foregroundMark x1="54833" y1="44000" x2="54833" y2="44000"/>
                        <a14:foregroundMark x1="54833" y1="44000" x2="54833" y2="44000"/>
                        <a14:foregroundMark x1="47667" y1="47429" x2="47667" y2="47429"/>
                        <a14:foregroundMark x1="47667" y1="47429" x2="47667" y2="47429"/>
                        <a14:foregroundMark x1="46000" y1="53714" x2="46000" y2="53714"/>
                        <a14:foregroundMark x1="46000" y1="53714" x2="46000" y2="53714"/>
                        <a14:foregroundMark x1="44500" y1="48000" x2="44500" y2="48000"/>
                        <a14:foregroundMark x1="44500" y1="48000" x2="44500" y2="48000"/>
                        <a14:foregroundMark x1="43667" y1="44571" x2="43667" y2="44571"/>
                        <a14:foregroundMark x1="43667" y1="44571" x2="43667" y2="44571"/>
                        <a14:foregroundMark x1="59333" y1="57714" x2="59333" y2="57714"/>
                      </a14:backgroundRemoval>
                    </a14:imgEffect>
                  </a14:imgLayer>
                </a14:imgProps>
              </a:ext>
            </a:extLst>
          </a:blip>
          <a:stretch>
            <a:fillRect/>
          </a:stretch>
        </p:blipFill>
        <p:spPr>
          <a:xfrm>
            <a:off x="6014194" y="2591129"/>
            <a:ext cx="3129806" cy="1954694"/>
          </a:xfrm>
          <a:prstGeom prst="rect">
            <a:avLst/>
          </a:prstGeom>
        </p:spPr>
      </p:pic>
    </p:spTree>
    <p:extLst>
      <p:ext uri="{BB962C8B-B14F-4D97-AF65-F5344CB8AC3E}">
        <p14:creationId xmlns:p14="http://schemas.microsoft.com/office/powerpoint/2010/main" val="2698488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p:txBody>
          <a:bodyPr>
            <a:normAutofit/>
          </a:bodyPr>
          <a:lstStyle/>
          <a:p>
            <a:r>
              <a:rPr lang="en-GB" b="1" dirty="0">
                <a:latin typeface="Arial" panose="020B0604020202020204" pitchFamily="34" charset="0"/>
                <a:ea typeface="Times New Roman" panose="02020603050405020304" pitchFamily="18" charset="0"/>
                <a:cs typeface="Times New Roman" panose="02020603050405020304" pitchFamily="18" charset="0"/>
              </a:rPr>
              <a:t>Email communication</a:t>
            </a:r>
            <a:endParaRPr lang="en-GB" b="1" dirty="0"/>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a:xfrm>
            <a:off x="722957" y="2418388"/>
            <a:ext cx="6655607" cy="2858462"/>
          </a:xfrm>
        </p:spPr>
        <p:txBody>
          <a:bodyPr>
            <a:noAutofit/>
          </a:bodyPr>
          <a:lstStyle/>
          <a:p>
            <a:r>
              <a:rPr lang="en-GB" sz="2100" b="1" dirty="0"/>
              <a:t>CC:  CC stands for Carbon copy. </a:t>
            </a:r>
            <a:r>
              <a:rPr lang="en-GB" sz="2100" dirty="0"/>
              <a:t>It includes those recipient addresses whom we want to keep informed of the email/conversation.</a:t>
            </a:r>
          </a:p>
          <a:p>
            <a:r>
              <a:rPr lang="en-GB" sz="2100" b="1" dirty="0"/>
              <a:t>BCC:  BCC stands for Black Carbon Copy. </a:t>
            </a:r>
            <a:r>
              <a:rPr lang="en-GB" sz="2100" dirty="0"/>
              <a:t>It is used when we do not want one or more of the recipients to know that someone else was copied on the message.</a:t>
            </a:r>
          </a:p>
          <a:p>
            <a:pPr>
              <a:spcBef>
                <a:spcPts val="0"/>
              </a:spcBef>
              <a:spcAft>
                <a:spcPts val="0"/>
              </a:spcAft>
            </a:pPr>
            <a:endParaRPr lang="en-GB" sz="1800" dirty="0">
              <a:ea typeface="Calibri" panose="020F0502020204030204" pitchFamily="34" charset="0"/>
            </a:endParaRPr>
          </a:p>
        </p:txBody>
      </p:sp>
    </p:spTree>
    <p:extLst>
      <p:ext uri="{BB962C8B-B14F-4D97-AF65-F5344CB8AC3E}">
        <p14:creationId xmlns:p14="http://schemas.microsoft.com/office/powerpoint/2010/main" val="36574751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outlook</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48020" y="2287503"/>
            <a:ext cx="4023980" cy="3634740"/>
          </a:xfrm>
        </p:spPr>
        <p:txBody>
          <a:bodyPr>
            <a:normAutofit fontScale="92500" lnSpcReduction="20000"/>
          </a:bodyPr>
          <a:lstStyle/>
          <a:p>
            <a:r>
              <a:rPr lang="en-GB" sz="2100" b="1" dirty="0"/>
              <a:t>Outlook is an email software developed by Microsoft. Users can send, receive and read emails. </a:t>
            </a:r>
          </a:p>
          <a:p>
            <a:r>
              <a:rPr lang="en-GB" sz="2100" b="1" dirty="0"/>
              <a:t>Packaged as part of Office 365 suite and as an Online free version – Outlook.com.</a:t>
            </a:r>
          </a:p>
          <a:p>
            <a:r>
              <a:rPr lang="en-GB" sz="2100" b="1" dirty="0"/>
              <a:t>Outlook is more than just an email client. It is a suite of productivity tools – it includes calendar, and contacts</a:t>
            </a:r>
          </a:p>
          <a:p>
            <a:r>
              <a:rPr lang="en-GB" sz="2100" b="1" dirty="0"/>
              <a:t>You can create events and meetings with its Calendar.</a:t>
            </a:r>
          </a:p>
          <a:p>
            <a:endParaRPr lang="en-GB" sz="2100" b="1" dirty="0"/>
          </a:p>
          <a:p>
            <a:endParaRPr lang="en-GB" sz="2100" b="1" dirty="0"/>
          </a:p>
        </p:txBody>
      </p:sp>
      <p:pic>
        <p:nvPicPr>
          <p:cNvPr id="4" name="Picture 3">
            <a:extLst>
              <a:ext uri="{FF2B5EF4-FFF2-40B4-BE49-F238E27FC236}">
                <a16:creationId xmlns:a16="http://schemas.microsoft.com/office/drawing/2014/main" id="{FE9070A0-E66E-4814-AEEB-7DB65510DA56}"/>
              </a:ext>
            </a:extLst>
          </p:cNvPr>
          <p:cNvPicPr>
            <a:picLocks noChangeAspect="1"/>
          </p:cNvPicPr>
          <p:nvPr/>
        </p:nvPicPr>
        <p:blipFill>
          <a:blip r:embed="rId2"/>
          <a:stretch>
            <a:fillRect/>
          </a:stretch>
        </p:blipFill>
        <p:spPr>
          <a:xfrm>
            <a:off x="4926169" y="2366010"/>
            <a:ext cx="4118627" cy="3541122"/>
          </a:xfrm>
          <a:prstGeom prst="rect">
            <a:avLst/>
          </a:prstGeom>
        </p:spPr>
      </p:pic>
    </p:spTree>
    <p:extLst>
      <p:ext uri="{BB962C8B-B14F-4D97-AF65-F5344CB8AC3E}">
        <p14:creationId xmlns:p14="http://schemas.microsoft.com/office/powerpoint/2010/main" val="13266091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731808" y="544719"/>
            <a:ext cx="6655607" cy="1131570"/>
          </a:xfrm>
        </p:spPr>
        <p:txBody>
          <a:bodyPr>
            <a:normAutofit/>
          </a:bodyPr>
          <a:lstStyle/>
          <a:p>
            <a:r>
              <a:rPr lang="en-GB" sz="3000" dirty="0"/>
              <a:t>key Outlook features:</a:t>
            </a:r>
            <a:endParaRPr lang="en-GB" dirty="0"/>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731808" y="1827117"/>
            <a:ext cx="7061416" cy="2454443"/>
          </a:xfrm>
        </p:spPr>
        <p:txBody>
          <a:bodyPr>
            <a:noAutofit/>
          </a:bodyPr>
          <a:lstStyle/>
          <a:p>
            <a:pPr marL="0" indent="0">
              <a:spcBef>
                <a:spcPts val="450"/>
              </a:spcBef>
              <a:spcAft>
                <a:spcPts val="0"/>
              </a:spcAft>
              <a:buNone/>
            </a:pPr>
            <a:r>
              <a:rPr lang="en-GB" sz="1800" b="1" dirty="0"/>
              <a:t>Outlook includes business productivity features such as:</a:t>
            </a:r>
          </a:p>
          <a:p>
            <a:pPr marL="136922" indent="-136922">
              <a:spcBef>
                <a:spcPts val="450"/>
              </a:spcBef>
              <a:spcAft>
                <a:spcPts val="0"/>
              </a:spcAft>
            </a:pPr>
            <a:r>
              <a:rPr lang="en-GB" sz="1800" dirty="0" err="1"/>
              <a:t>eMail</a:t>
            </a:r>
            <a:endParaRPr lang="en-GB" sz="1800" dirty="0"/>
          </a:p>
          <a:p>
            <a:pPr marL="136922" indent="-136922">
              <a:spcBef>
                <a:spcPts val="450"/>
              </a:spcBef>
              <a:spcAft>
                <a:spcPts val="0"/>
              </a:spcAft>
            </a:pPr>
            <a:r>
              <a:rPr lang="en-GB" sz="1800" dirty="0"/>
              <a:t>Contacts + Different contact ‘Group’s can also be created which can be used for Depts., Teams, Projects or Task groups.</a:t>
            </a:r>
          </a:p>
          <a:p>
            <a:pPr marL="136922" indent="-136922">
              <a:spcBef>
                <a:spcPts val="450"/>
              </a:spcBef>
              <a:spcAft>
                <a:spcPts val="0"/>
              </a:spcAft>
            </a:pPr>
            <a:r>
              <a:rPr lang="en-GB" sz="1800" dirty="0"/>
              <a:t>Calendar e.g. for scheduling meetings</a:t>
            </a:r>
          </a:p>
          <a:p>
            <a:pPr marL="136922" indent="-136922">
              <a:spcBef>
                <a:spcPts val="450"/>
              </a:spcBef>
              <a:spcAft>
                <a:spcPts val="0"/>
              </a:spcAft>
            </a:pPr>
            <a:r>
              <a:rPr lang="en-GB" sz="1800" dirty="0"/>
              <a:t>Task creation and notification reminders.</a:t>
            </a:r>
          </a:p>
          <a:p>
            <a:pPr marL="136922" indent="-136922">
              <a:spcBef>
                <a:spcPts val="450"/>
              </a:spcBef>
              <a:spcAft>
                <a:spcPts val="0"/>
              </a:spcAft>
            </a:pPr>
            <a:r>
              <a:rPr lang="en-GB" sz="1800" dirty="0"/>
              <a:t>Professional email Signatures.</a:t>
            </a:r>
          </a:p>
          <a:p>
            <a:pPr marL="136922" indent="-136922">
              <a:spcBef>
                <a:spcPts val="450"/>
              </a:spcBef>
              <a:spcAft>
                <a:spcPts val="0"/>
              </a:spcAft>
            </a:pPr>
            <a:r>
              <a:rPr lang="en-GB" sz="1800" dirty="0"/>
              <a:t>Automatic replies – to set when away from / out of the office.</a:t>
            </a:r>
          </a:p>
        </p:txBody>
      </p:sp>
      <p:pic>
        <p:nvPicPr>
          <p:cNvPr id="7" name="Picture 6">
            <a:extLst>
              <a:ext uri="{FF2B5EF4-FFF2-40B4-BE49-F238E27FC236}">
                <a16:creationId xmlns:a16="http://schemas.microsoft.com/office/drawing/2014/main" id="{47ABE09D-0ADA-4210-B1EC-5ECF0E6F4851}"/>
              </a:ext>
            </a:extLst>
          </p:cNvPr>
          <p:cNvPicPr>
            <a:picLocks noChangeAspect="1"/>
          </p:cNvPicPr>
          <p:nvPr/>
        </p:nvPicPr>
        <p:blipFill>
          <a:blip r:embed="rId2"/>
          <a:stretch>
            <a:fillRect/>
          </a:stretch>
        </p:blipFill>
        <p:spPr>
          <a:xfrm>
            <a:off x="611560" y="4653136"/>
            <a:ext cx="7511813" cy="864225"/>
          </a:xfrm>
          <a:prstGeom prst="rect">
            <a:avLst/>
          </a:prstGeom>
        </p:spPr>
      </p:pic>
    </p:spTree>
    <p:extLst>
      <p:ext uri="{BB962C8B-B14F-4D97-AF65-F5344CB8AC3E}">
        <p14:creationId xmlns:p14="http://schemas.microsoft.com/office/powerpoint/2010/main" val="39581981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 Security</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251520" y="1700808"/>
            <a:ext cx="6147707" cy="3605075"/>
          </a:xfrm>
        </p:spPr>
        <p:txBody>
          <a:bodyPr>
            <a:normAutofit lnSpcReduction="10000"/>
          </a:bodyPr>
          <a:lstStyle/>
          <a:p>
            <a:pPr marL="0" indent="0" algn="just">
              <a:buNone/>
            </a:pPr>
            <a:r>
              <a:rPr lang="en-GB" sz="2400" dirty="0">
                <a:latin typeface="Arial" panose="020B0604020202020204" pitchFamily="34" charset="0"/>
              </a:rPr>
              <a:t>Microsoft Outlook scans your messages and documents for spam and malicious software (malware) 24 hours a day, seven days a week. </a:t>
            </a:r>
          </a:p>
          <a:p>
            <a:pPr marL="0" indent="0" algn="just">
              <a:buNone/>
            </a:pPr>
            <a:r>
              <a:rPr lang="en-GB" sz="2400" dirty="0">
                <a:latin typeface="Arial" panose="020B0604020202020204" pitchFamily="34" charset="0"/>
              </a:rPr>
              <a:t>Your email is on the same MS infrastructure that large corporations use to protect their networks. </a:t>
            </a:r>
          </a:p>
          <a:p>
            <a:pPr marL="0" indent="0" algn="just">
              <a:buNone/>
            </a:pPr>
            <a:r>
              <a:rPr lang="en-GB" sz="2400" dirty="0">
                <a:latin typeface="Arial" panose="020B0604020202020204" pitchFamily="34" charset="0"/>
              </a:rPr>
              <a:t>Microsoft data </a:t>
            </a:r>
            <a:r>
              <a:rPr lang="en-GB" sz="2400" dirty="0" err="1">
                <a:latin typeface="Arial" panose="020B0604020202020204" pitchFamily="34" charset="0"/>
              </a:rPr>
              <a:t>centers</a:t>
            </a:r>
            <a:r>
              <a:rPr lang="en-GB" sz="2400" dirty="0">
                <a:latin typeface="Arial" panose="020B0604020202020204" pitchFamily="34" charset="0"/>
              </a:rPr>
              <a:t> help safeguard your data and are certified to meet multiple industry-standard security certifications.</a:t>
            </a:r>
            <a:endParaRPr lang="en-GB" sz="2100" dirty="0">
              <a:latin typeface="Arial" panose="020B0604020202020204" pitchFamily="34" charset="0"/>
            </a:endParaRPr>
          </a:p>
        </p:txBody>
      </p:sp>
      <p:pic>
        <p:nvPicPr>
          <p:cNvPr id="4098" name="Picture 2" descr="Image result for security">
            <a:extLst>
              <a:ext uri="{FF2B5EF4-FFF2-40B4-BE49-F238E27FC236}">
                <a16:creationId xmlns:a16="http://schemas.microsoft.com/office/drawing/2014/main" id="{ADA63BC5-4076-45C8-9FD6-E434C87569F9}"/>
              </a:ext>
            </a:extLst>
          </p:cNvPr>
          <p:cNvPicPr>
            <a:picLocks noChangeAspect="1" noChangeArrowheads="1"/>
          </p:cNvPicPr>
          <p:nvPr/>
        </p:nvPicPr>
        <p:blipFill>
          <a:blip r:embed="rId2">
            <a:duotone>
              <a:schemeClr val="accent1">
                <a:shade val="45000"/>
                <a:satMod val="135000"/>
              </a:schemeClr>
              <a:prstClr val="white"/>
            </a:duotone>
            <a:extLst>
              <a:ext uri="{BEBA8EAE-BF5A-486C-A8C5-ECC9F3942E4B}">
                <a14:imgProps xmlns:a14="http://schemas.microsoft.com/office/drawing/2010/main">
                  <a14:imgLayer r:embed="rId3">
                    <a14:imgEffect>
                      <a14:artisticTexturizer/>
                    </a14:imgEffect>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6092492" y="2395676"/>
            <a:ext cx="3054630" cy="30546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63427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419804" y="1099442"/>
            <a:ext cx="6655607" cy="1131570"/>
          </a:xfrm>
        </p:spPr>
        <p:txBody>
          <a:bodyPr/>
          <a:lstStyle/>
          <a:p>
            <a:r>
              <a:rPr lang="en-GB" sz="3000" dirty="0">
                <a:latin typeface="Arial" panose="020B0604020202020204" pitchFamily="34" charset="0"/>
              </a:rPr>
              <a:t>Unwanted Messages: </a:t>
            </a:r>
            <a:br>
              <a:rPr lang="en-GB" sz="3000" dirty="0">
                <a:latin typeface="Arial" panose="020B0604020202020204" pitchFamily="34" charset="0"/>
              </a:rPr>
            </a:br>
            <a:r>
              <a:rPr lang="en-GB" sz="3000" dirty="0">
                <a:latin typeface="Arial" panose="020B0604020202020204" pitchFamily="34" charset="0"/>
              </a:rPr>
              <a:t>Types of Spam?</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25843" y="2331745"/>
            <a:ext cx="5945160" cy="3605075"/>
          </a:xfrm>
        </p:spPr>
        <p:txBody>
          <a:bodyPr>
            <a:normAutofit fontScale="62500" lnSpcReduction="20000"/>
          </a:bodyPr>
          <a:lstStyle/>
          <a:p>
            <a:r>
              <a:rPr lang="en-GB" sz="2400" b="1" dirty="0">
                <a:latin typeface="Arial" panose="020B0604020202020204" pitchFamily="34" charset="0"/>
              </a:rPr>
              <a:t>Phishing emails </a:t>
            </a:r>
            <a:r>
              <a:rPr lang="en-GB" sz="2400" dirty="0">
                <a:latin typeface="Arial" panose="020B0604020202020204" pitchFamily="34" charset="0"/>
              </a:rPr>
              <a:t>- trick victims into giving up sensitive information, e.g. website logins, and credit card info, by way of social engineering and email spoofing. </a:t>
            </a:r>
          </a:p>
          <a:p>
            <a:r>
              <a:rPr lang="en-GB" sz="2400" b="1" dirty="0">
                <a:latin typeface="Arial" panose="020B0604020202020204" pitchFamily="34" charset="0"/>
              </a:rPr>
              <a:t>Spoofed emails - </a:t>
            </a:r>
            <a:r>
              <a:rPr lang="en-GB" sz="2400" dirty="0">
                <a:latin typeface="Arial" panose="020B0604020202020204" pitchFamily="34" charset="0"/>
              </a:rPr>
              <a:t>mimic, or spoof, an email from a legitimate sender, demanding some sort of action. Well executed spoofs will contain familiar branding and content, and sound urgent—even threatening. Common phishing ploys include:</a:t>
            </a:r>
          </a:p>
          <a:p>
            <a:pPr lvl="1"/>
            <a:r>
              <a:rPr lang="en-GB" sz="2250" dirty="0">
                <a:latin typeface="Arial" panose="020B0604020202020204" pitchFamily="34" charset="0"/>
              </a:rPr>
              <a:t>A request for payment of an outstanding invoice.</a:t>
            </a:r>
          </a:p>
          <a:p>
            <a:pPr lvl="1"/>
            <a:r>
              <a:rPr lang="en-GB" sz="2250" dirty="0">
                <a:latin typeface="Arial" panose="020B0604020202020204" pitchFamily="34" charset="0"/>
              </a:rPr>
              <a:t>A request to reset your password or verify your account.</a:t>
            </a:r>
          </a:p>
          <a:p>
            <a:pPr lvl="1"/>
            <a:r>
              <a:rPr lang="en-GB" sz="2250" dirty="0">
                <a:latin typeface="Arial" panose="020B0604020202020204" pitchFamily="34" charset="0"/>
              </a:rPr>
              <a:t>Verification of purchases you never made.</a:t>
            </a:r>
          </a:p>
          <a:p>
            <a:pPr lvl="1"/>
            <a:r>
              <a:rPr lang="en-GB" sz="2250" dirty="0">
                <a:latin typeface="Arial" panose="020B0604020202020204" pitchFamily="34" charset="0"/>
              </a:rPr>
              <a:t>A request for updated billing information.</a:t>
            </a:r>
          </a:p>
          <a:p>
            <a:pPr marL="0" indent="0">
              <a:buNone/>
            </a:pPr>
            <a:r>
              <a:rPr lang="en-GB" sz="2400" dirty="0">
                <a:latin typeface="Arial" panose="020B0604020202020204" pitchFamily="34" charset="0"/>
              </a:rPr>
              <a:t>By tricking us into giving up valuable information, cybercriminals are able to hack the online services we use without any real technological savvy. To put it another way, why pick the lock when you can just steal the key.</a:t>
            </a:r>
          </a:p>
        </p:txBody>
      </p:sp>
      <p:pic>
        <p:nvPicPr>
          <p:cNvPr id="4098" name="Picture 2" descr="Image result for security">
            <a:extLst>
              <a:ext uri="{FF2B5EF4-FFF2-40B4-BE49-F238E27FC236}">
                <a16:creationId xmlns:a16="http://schemas.microsoft.com/office/drawing/2014/main" id="{ADA63BC5-4076-45C8-9FD6-E434C87569F9}"/>
              </a:ext>
            </a:extLst>
          </p:cNvPr>
          <p:cNvPicPr>
            <a:picLocks noChangeAspect="1" noChangeArrowheads="1"/>
          </p:cNvPicPr>
          <p:nvPr/>
        </p:nvPicPr>
        <p:blipFill>
          <a:blip r:embed="rId2">
            <a:duotone>
              <a:schemeClr val="accent1">
                <a:shade val="45000"/>
                <a:satMod val="135000"/>
              </a:schemeClr>
              <a:prstClr val="white"/>
            </a:duotone>
            <a:extLst>
              <a:ext uri="{BEBA8EAE-BF5A-486C-A8C5-ECC9F3942E4B}">
                <a14:imgProps xmlns:a14="http://schemas.microsoft.com/office/drawing/2010/main">
                  <a14:imgLayer r:embed="rId3">
                    <a14:imgEffect>
                      <a14:artisticTexturizer/>
                    </a14:imgEffect>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6137152" y="2331746"/>
            <a:ext cx="3054630" cy="30546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62031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82462" y="2702481"/>
            <a:ext cx="8379076" cy="2513209"/>
          </a:xfrm>
        </p:spPr>
        <p:txBody>
          <a:bodyPr>
            <a:normAutofit/>
          </a:bodyPr>
          <a:lstStyle/>
          <a:p>
            <a:pPr marL="0" indent="0" algn="ctr">
              <a:buNone/>
            </a:pPr>
            <a:r>
              <a:rPr lang="en-GB" sz="2400" dirty="0">
                <a:latin typeface="Arial" panose="020B0604020202020204" pitchFamily="34" charset="0"/>
              </a:rPr>
              <a:t>“Phishing is the simplest kind of cyberattack and, at the same time, the most dangerous and effective. That is because it attacks the most vulnerable and powerful computer on the planet: the human mind,"</a:t>
            </a:r>
          </a:p>
          <a:p>
            <a:pPr marL="0" indent="0" algn="ctr">
              <a:buNone/>
            </a:pPr>
            <a:endParaRPr lang="en-GB" sz="2400" dirty="0">
              <a:latin typeface="Arial" panose="020B0604020202020204" pitchFamily="34" charset="0"/>
            </a:endParaRPr>
          </a:p>
          <a:p>
            <a:pPr marL="0" indent="0" algn="r">
              <a:buNone/>
            </a:pPr>
            <a:r>
              <a:rPr lang="en-GB" sz="2400" dirty="0">
                <a:latin typeface="Arial" panose="020B0604020202020204" pitchFamily="34" charset="0"/>
              </a:rPr>
              <a:t>Adam </a:t>
            </a:r>
            <a:r>
              <a:rPr lang="en-GB" sz="2400" dirty="0" err="1">
                <a:latin typeface="Arial" panose="020B0604020202020204" pitchFamily="34" charset="0"/>
              </a:rPr>
              <a:t>Kujawa</a:t>
            </a:r>
            <a:r>
              <a:rPr lang="en-GB" sz="2400" dirty="0">
                <a:latin typeface="Arial" panose="020B0604020202020204" pitchFamily="34" charset="0"/>
              </a:rPr>
              <a:t>- Director of Malwarebytes Labs</a:t>
            </a:r>
          </a:p>
        </p:txBody>
      </p:sp>
    </p:spTree>
    <p:extLst>
      <p:ext uri="{BB962C8B-B14F-4D97-AF65-F5344CB8AC3E}">
        <p14:creationId xmlns:p14="http://schemas.microsoft.com/office/powerpoint/2010/main" val="24672081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 Security</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18514" y="1916832"/>
            <a:ext cx="8379076" cy="3708734"/>
          </a:xfrm>
        </p:spPr>
        <p:txBody>
          <a:bodyPr>
            <a:normAutofit fontScale="85000" lnSpcReduction="10000"/>
          </a:bodyPr>
          <a:lstStyle/>
          <a:p>
            <a:r>
              <a:rPr lang="en-GB" sz="2400" b="1" dirty="0" err="1">
                <a:latin typeface="Arial" panose="020B0604020202020204" pitchFamily="34" charset="0"/>
              </a:rPr>
              <a:t>Malspam</a:t>
            </a:r>
            <a:r>
              <a:rPr lang="en-GB" sz="2400" dirty="0">
                <a:latin typeface="Arial" panose="020B0604020202020204" pitchFamily="34" charset="0"/>
              </a:rPr>
              <a:t> - is any kind of malware spread via spam. Much like phishing emails, </a:t>
            </a:r>
            <a:r>
              <a:rPr lang="en-GB" sz="2400" dirty="0" err="1">
                <a:latin typeface="Arial" panose="020B0604020202020204" pitchFamily="34" charset="0"/>
              </a:rPr>
              <a:t>malspam</a:t>
            </a:r>
            <a:r>
              <a:rPr lang="en-GB" sz="2400" dirty="0">
                <a:latin typeface="Arial" panose="020B0604020202020204" pitchFamily="34" charset="0"/>
              </a:rPr>
              <a:t> relies on social engineering to trick recipients into taking some kind of action, often against our better judgment, like clicking a download link, or opening an attachment contained in the email that infects your computer with malware.</a:t>
            </a:r>
          </a:p>
          <a:p>
            <a:r>
              <a:rPr lang="en-GB" sz="2400" dirty="0">
                <a:latin typeface="Arial" panose="020B0604020202020204" pitchFamily="34" charset="0"/>
              </a:rPr>
              <a:t>In either case, these downloads and attachments often come in the form of Word, </a:t>
            </a:r>
            <a:r>
              <a:rPr lang="en-GB" sz="2400" dirty="0" err="1">
                <a:latin typeface="Arial" panose="020B0604020202020204" pitchFamily="34" charset="0"/>
              </a:rPr>
              <a:t>Powerpoint</a:t>
            </a:r>
            <a:r>
              <a:rPr lang="en-GB" sz="2400" dirty="0">
                <a:latin typeface="Arial" panose="020B0604020202020204" pitchFamily="34" charset="0"/>
              </a:rPr>
              <a:t> or PDF files with malicious code hidden inside i.e. scripts/macros that perform automated tasks.</a:t>
            </a:r>
          </a:p>
          <a:p>
            <a:r>
              <a:rPr lang="en-GB" sz="2400" dirty="0">
                <a:latin typeface="Arial" panose="020B0604020202020204" pitchFamily="34" charset="0"/>
              </a:rPr>
              <a:t>When the document is opened the script runs, retrieving the malware program aka payload rom the command and control (C&amp;C) servers run by the cybercriminals that can damage or scan and retrieve information from your system.</a:t>
            </a:r>
          </a:p>
        </p:txBody>
      </p:sp>
    </p:spTree>
    <p:extLst>
      <p:ext uri="{BB962C8B-B14F-4D97-AF65-F5344CB8AC3E}">
        <p14:creationId xmlns:p14="http://schemas.microsoft.com/office/powerpoint/2010/main" val="6425914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82462" y="2292016"/>
            <a:ext cx="8379076" cy="3708734"/>
          </a:xfrm>
        </p:spPr>
        <p:txBody>
          <a:bodyPr>
            <a:normAutofit/>
          </a:bodyPr>
          <a:lstStyle/>
          <a:p>
            <a:r>
              <a:rPr lang="en-GB" sz="2400" dirty="0">
                <a:latin typeface="Arial" panose="020B0604020202020204" pitchFamily="34" charset="0"/>
              </a:rPr>
              <a:t>Malware payloads vary greatly. The malware payload may enslave your computer into a botnet for the purposes of sending out more spam. </a:t>
            </a:r>
          </a:p>
          <a:p>
            <a:r>
              <a:rPr lang="en-GB" sz="2400" dirty="0">
                <a:latin typeface="Arial" panose="020B0604020202020204" pitchFamily="34" charset="0"/>
              </a:rPr>
              <a:t>More often than not the payload will be a Trojan. Banking Trojans, for example, are designed to steal sensitive financial information off your computer. And in an interesting twist, some Trojans, e.g. </a:t>
            </a:r>
            <a:r>
              <a:rPr lang="en-GB" sz="2400" dirty="0" err="1">
                <a:latin typeface="Arial" panose="020B0604020202020204" pitchFamily="34" charset="0"/>
              </a:rPr>
              <a:t>Emotet</a:t>
            </a:r>
            <a:r>
              <a:rPr lang="en-GB" sz="2400" dirty="0">
                <a:latin typeface="Arial" panose="020B0604020202020204" pitchFamily="34" charset="0"/>
              </a:rPr>
              <a:t> and </a:t>
            </a:r>
            <a:r>
              <a:rPr lang="en-GB" sz="2400" dirty="0" err="1">
                <a:latin typeface="Arial" panose="020B0604020202020204" pitchFamily="34" charset="0"/>
              </a:rPr>
              <a:t>TrickBot</a:t>
            </a:r>
            <a:r>
              <a:rPr lang="en-GB" sz="2400" dirty="0">
                <a:latin typeface="Arial" panose="020B0604020202020204" pitchFamily="34" charset="0"/>
              </a:rPr>
              <a:t>, are now being used as a delivery mechanism for other malware, like, adware and spyware.</a:t>
            </a:r>
          </a:p>
        </p:txBody>
      </p:sp>
    </p:spTree>
    <p:extLst>
      <p:ext uri="{BB962C8B-B14F-4D97-AF65-F5344CB8AC3E}">
        <p14:creationId xmlns:p14="http://schemas.microsoft.com/office/powerpoint/2010/main" val="2402549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Alternative packages</a:t>
            </a:r>
          </a:p>
        </p:txBody>
      </p:sp>
    </p:spTree>
    <p:extLst>
      <p:ext uri="{BB962C8B-B14F-4D97-AF65-F5344CB8AC3E}">
        <p14:creationId xmlns:p14="http://schemas.microsoft.com/office/powerpoint/2010/main" val="37023987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Gmail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6332" y="2366010"/>
            <a:ext cx="5369092" cy="3499385"/>
          </a:xfrm>
        </p:spPr>
        <p:txBody>
          <a:bodyPr>
            <a:normAutofit/>
          </a:bodyPr>
          <a:lstStyle/>
          <a:p>
            <a:r>
              <a:rPr lang="en-GB" sz="2100" b="1" dirty="0"/>
              <a:t>Gmail is a free email service provided by Google. In many ways, Gmail is like any other email service. </a:t>
            </a:r>
          </a:p>
          <a:p>
            <a:r>
              <a:rPr lang="en-GB" sz="2100" b="1" dirty="0"/>
              <a:t>You can send and receive emails, block spam, create an address book, create </a:t>
            </a:r>
            <a:r>
              <a:rPr lang="en-GB" sz="2100" b="1" dirty="0" err="1"/>
              <a:t>calender</a:t>
            </a:r>
            <a:r>
              <a:rPr lang="en-GB" sz="2100" b="1" dirty="0"/>
              <a:t> and task items, and perform many other basic email functions.</a:t>
            </a:r>
          </a:p>
        </p:txBody>
      </p:sp>
      <p:pic>
        <p:nvPicPr>
          <p:cNvPr id="6146" name="Picture 2" descr="Image result for gmail icon">
            <a:extLst>
              <a:ext uri="{FF2B5EF4-FFF2-40B4-BE49-F238E27FC236}">
                <a16:creationId xmlns:a16="http://schemas.microsoft.com/office/drawing/2014/main" id="{A9BC7DBC-163E-4665-800B-F627D49E8D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29811" y="2366010"/>
            <a:ext cx="3587858" cy="34993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88146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Gmail</a:t>
            </a:r>
          </a:p>
        </p:txBody>
      </p:sp>
      <p:pic>
        <p:nvPicPr>
          <p:cNvPr id="7" name="Content Placeholder 6">
            <a:extLst>
              <a:ext uri="{FF2B5EF4-FFF2-40B4-BE49-F238E27FC236}">
                <a16:creationId xmlns:a16="http://schemas.microsoft.com/office/drawing/2014/main" id="{4B4BDEE9-A662-41AE-926B-E4D8BD924BCE}"/>
              </a:ext>
            </a:extLst>
          </p:cNvPr>
          <p:cNvPicPr>
            <a:picLocks noGrp="1" noChangeAspect="1"/>
          </p:cNvPicPr>
          <p:nvPr>
            <p:ph idx="1"/>
          </p:nvPr>
        </p:nvPicPr>
        <p:blipFill>
          <a:blip r:embed="rId2"/>
          <a:stretch>
            <a:fillRect/>
          </a:stretch>
        </p:blipFill>
        <p:spPr>
          <a:xfrm>
            <a:off x="174356" y="2421731"/>
            <a:ext cx="8868905" cy="3468593"/>
          </a:xfrm>
          <a:prstGeom prst="rect">
            <a:avLst/>
          </a:prstGeom>
        </p:spPr>
      </p:pic>
    </p:spTree>
    <p:extLst>
      <p:ext uri="{BB962C8B-B14F-4D97-AF65-F5344CB8AC3E}">
        <p14:creationId xmlns:p14="http://schemas.microsoft.com/office/powerpoint/2010/main" val="16801653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skype</a:t>
            </a:r>
          </a:p>
        </p:txBody>
      </p:sp>
    </p:spTree>
    <p:extLst>
      <p:ext uri="{BB962C8B-B14F-4D97-AF65-F5344CB8AC3E}">
        <p14:creationId xmlns:p14="http://schemas.microsoft.com/office/powerpoint/2010/main" val="11329987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Skype</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68611" y="2430884"/>
            <a:ext cx="5051322" cy="3154680"/>
          </a:xfrm>
        </p:spPr>
        <p:txBody>
          <a:bodyPr>
            <a:normAutofit fontScale="92500" lnSpcReduction="10000"/>
          </a:bodyPr>
          <a:lstStyle/>
          <a:p>
            <a:r>
              <a:rPr lang="en-GB" sz="2100" b="1" dirty="0"/>
              <a:t>Skype</a:t>
            </a:r>
            <a:r>
              <a:rPr lang="en-GB" sz="2100" dirty="0"/>
              <a:t>, is a popular Internet calling app, has been around for quite some time. </a:t>
            </a:r>
          </a:p>
          <a:p>
            <a:r>
              <a:rPr lang="en-GB" sz="2100" dirty="0"/>
              <a:t>The (mostly) free service launched in 2003, and has become one of the easiest and cheapest ways to stay in touch with others across the world.</a:t>
            </a:r>
          </a:p>
          <a:p>
            <a:r>
              <a:rPr lang="en-GB" sz="2100" b="1" dirty="0"/>
              <a:t>Microsoft Teams </a:t>
            </a:r>
            <a:r>
              <a:rPr lang="en-GB" sz="2100" dirty="0"/>
              <a:t>has replaced </a:t>
            </a:r>
            <a:r>
              <a:rPr lang="en-GB" sz="2100" b="1" dirty="0"/>
              <a:t>Skype for Business</a:t>
            </a:r>
            <a:r>
              <a:rPr lang="en-GB" sz="2100" dirty="0"/>
              <a:t>, new Office 365 users can no longer download Skype for Business.</a:t>
            </a:r>
          </a:p>
          <a:p>
            <a:r>
              <a:rPr lang="en-GB" sz="2100" b="1" dirty="0"/>
              <a:t>Skype</a:t>
            </a:r>
            <a:r>
              <a:rPr lang="en-GB" sz="2100" dirty="0"/>
              <a:t> will continue alongside Microsoft Teams as a personal / Consumer version. </a:t>
            </a:r>
          </a:p>
          <a:p>
            <a:pPr marL="0" indent="0">
              <a:buNone/>
            </a:pPr>
            <a:endParaRPr lang="en-GB" sz="2100" dirty="0"/>
          </a:p>
          <a:p>
            <a:pPr marL="0" indent="0">
              <a:buNone/>
            </a:pPr>
            <a:endParaRPr lang="en-GB" sz="2100" dirty="0"/>
          </a:p>
        </p:txBody>
      </p:sp>
      <p:pic>
        <p:nvPicPr>
          <p:cNvPr id="5" name="Picture 4">
            <a:extLst>
              <a:ext uri="{FF2B5EF4-FFF2-40B4-BE49-F238E27FC236}">
                <a16:creationId xmlns:a16="http://schemas.microsoft.com/office/drawing/2014/main" id="{D7571524-6886-4ADD-9DA4-79287D5F5FF5}"/>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37643" b="62786" l="10643" r="88143">
                        <a14:foregroundMark x1="13929" y1="43929" x2="13929" y2="43929"/>
                        <a14:foregroundMark x1="14071" y1="44143" x2="14071" y2="44143"/>
                        <a14:foregroundMark x1="10643" y1="43929" x2="10643" y2="43929"/>
                        <a14:foregroundMark x1="21643" y1="48286" x2="21643" y2="48286"/>
                        <a14:foregroundMark x1="21500" y1="48286" x2="21500" y2="48286"/>
                        <a14:foregroundMark x1="21500" y1="49000" x2="21500" y2="49000"/>
                        <a14:foregroundMark x1="21286" y1="49357" x2="21286" y2="49357"/>
                        <a14:foregroundMark x1="21286" y1="49357" x2="21286" y2="49357"/>
                        <a14:foregroundMark x1="21286" y1="49357" x2="21286" y2="49357"/>
                        <a14:foregroundMark x1="21286" y1="49357" x2="21286" y2="49357"/>
                        <a14:foregroundMark x1="21286" y1="49357" x2="21286" y2="49357"/>
                        <a14:foregroundMark x1="23071" y1="50071" x2="23786" y2="51143"/>
                        <a14:foregroundMark x1="25286" y1="51714" x2="26500" y2="57143"/>
                        <a14:foregroundMark x1="27214" y1="52643" x2="27214" y2="52643"/>
                        <a14:foregroundMark x1="24500" y1="56429" x2="17857" y2="55643"/>
                        <a14:foregroundMark x1="26857" y1="47929" x2="20429" y2="44357"/>
                        <a14:foregroundMark x1="20429" y1="44357" x2="20000" y2="49929"/>
                        <a14:foregroundMark x1="26714" y1="46500" x2="19571" y2="43571"/>
                        <a14:foregroundMark x1="19571" y1="43571" x2="19143" y2="43571"/>
                        <a14:foregroundMark x1="42929" y1="56429" x2="42929" y2="56429"/>
                        <a14:foregroundMark x1="42929" y1="56429" x2="42929" y2="56429"/>
                        <a14:foregroundMark x1="52429" y1="52643" x2="52429" y2="52643"/>
                        <a14:foregroundMark x1="51714" y1="52643" x2="51714" y2="52643"/>
                        <a14:foregroundMark x1="62357" y1="51714" x2="62357" y2="51714"/>
                        <a14:foregroundMark x1="62357" y1="51714" x2="62357" y2="51714"/>
                        <a14:foregroundMark x1="71357" y1="49357" x2="71357" y2="49357"/>
                        <a14:foregroundMark x1="71357" y1="49357" x2="71357" y2="49357"/>
                        <a14:foregroundMark x1="83286" y1="47714" x2="82714" y2="48143"/>
                        <a14:foregroundMark x1="81857" y1="48500" x2="81857" y2="48500"/>
                        <a14:foregroundMark x1="88143" y1="51000" x2="88143" y2="51000"/>
                        <a14:foregroundMark x1="88143" y1="51000" x2="88143" y2="51000"/>
                      </a14:backgroundRemoval>
                    </a14:imgEffect>
                  </a14:imgLayer>
                </a14:imgProps>
              </a:ext>
            </a:extLst>
          </a:blip>
          <a:srcRect l="8492" t="34524" r="7937" b="34048"/>
          <a:stretch/>
        </p:blipFill>
        <p:spPr>
          <a:xfrm>
            <a:off x="5164390" y="2742989"/>
            <a:ext cx="3479723" cy="1372023"/>
          </a:xfrm>
          <a:prstGeom prst="rect">
            <a:avLst/>
          </a:prstGeom>
        </p:spPr>
      </p:pic>
    </p:spTree>
    <p:extLst>
      <p:ext uri="{BB962C8B-B14F-4D97-AF65-F5344CB8AC3E}">
        <p14:creationId xmlns:p14="http://schemas.microsoft.com/office/powerpoint/2010/main" val="13239116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Skype personal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810764" y="2467954"/>
            <a:ext cx="5051322" cy="3154680"/>
          </a:xfrm>
        </p:spPr>
        <p:txBody>
          <a:bodyPr>
            <a:normAutofit/>
          </a:bodyPr>
          <a:lstStyle/>
          <a:p>
            <a:pPr marL="0" indent="0">
              <a:buNone/>
            </a:pPr>
            <a:r>
              <a:rPr lang="en-GB" sz="2100" dirty="0"/>
              <a:t>Skype is a great option because it's accessible through computers, phones, tablets, home phones, TVs and even devices such as the Xbox One.</a:t>
            </a:r>
          </a:p>
          <a:p>
            <a:pPr marL="0" indent="0">
              <a:buNone/>
            </a:pPr>
            <a:r>
              <a:rPr lang="en-GB" sz="2100" dirty="0"/>
              <a:t>If you choose to connect with your Facebook account, the benefit is that you’ll be able to view your Facebook News Feed and contact your Facebook friends in Skype.</a:t>
            </a:r>
          </a:p>
        </p:txBody>
      </p:sp>
      <p:pic>
        <p:nvPicPr>
          <p:cNvPr id="4" name="Picture 3">
            <a:extLst>
              <a:ext uri="{FF2B5EF4-FFF2-40B4-BE49-F238E27FC236}">
                <a16:creationId xmlns:a16="http://schemas.microsoft.com/office/drawing/2014/main" id="{08252D97-B5EF-4DD9-8418-084004C365EC}"/>
              </a:ext>
            </a:extLst>
          </p:cNvPr>
          <p:cNvPicPr>
            <a:picLocks noChangeAspect="1"/>
          </p:cNvPicPr>
          <p:nvPr/>
        </p:nvPicPr>
        <p:blipFill>
          <a:blip r:embed="rId2"/>
          <a:stretch>
            <a:fillRect/>
          </a:stretch>
        </p:blipFill>
        <p:spPr>
          <a:xfrm>
            <a:off x="140090" y="2351314"/>
            <a:ext cx="3497100" cy="3436304"/>
          </a:xfrm>
          <a:prstGeom prst="rect">
            <a:avLst/>
          </a:prstGeom>
        </p:spPr>
      </p:pic>
    </p:spTree>
    <p:extLst>
      <p:ext uri="{BB962C8B-B14F-4D97-AF65-F5344CB8AC3E}">
        <p14:creationId xmlns:p14="http://schemas.microsoft.com/office/powerpoint/2010/main" val="12464507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Ms teams</a:t>
            </a:r>
          </a:p>
        </p:txBody>
      </p:sp>
    </p:spTree>
    <p:extLst>
      <p:ext uri="{BB962C8B-B14F-4D97-AF65-F5344CB8AC3E}">
        <p14:creationId xmlns:p14="http://schemas.microsoft.com/office/powerpoint/2010/main" val="19009606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Microsoft Teams</a:t>
            </a:r>
          </a:p>
        </p:txBody>
      </p:sp>
      <p:sp>
        <p:nvSpPr>
          <p:cNvPr id="4" name="Content Placeholder 3">
            <a:extLst>
              <a:ext uri="{FF2B5EF4-FFF2-40B4-BE49-F238E27FC236}">
                <a16:creationId xmlns:a16="http://schemas.microsoft.com/office/drawing/2014/main" id="{41971890-065E-4338-94E0-CE49379B797B}"/>
              </a:ext>
            </a:extLst>
          </p:cNvPr>
          <p:cNvSpPr>
            <a:spLocks noGrp="1"/>
          </p:cNvSpPr>
          <p:nvPr>
            <p:ph idx="1"/>
          </p:nvPr>
        </p:nvSpPr>
        <p:spPr>
          <a:xfrm>
            <a:off x="426310" y="2366010"/>
            <a:ext cx="4735520" cy="3484721"/>
          </a:xfrm>
        </p:spPr>
        <p:txBody>
          <a:bodyPr>
            <a:normAutofit fontScale="92500" lnSpcReduction="20000"/>
          </a:bodyPr>
          <a:lstStyle/>
          <a:p>
            <a:r>
              <a:rPr lang="en-GB" sz="2100" dirty="0"/>
              <a:t>Microsoft Teams is a collaboration app for personal, family and business use.</a:t>
            </a:r>
          </a:p>
          <a:p>
            <a:r>
              <a:rPr lang="en-GB" sz="2100" dirty="0"/>
              <a:t>It enables people and teams to communicate via voice &amp; video, instant messaging, chat, organise groups and provide file sharing all in one place.</a:t>
            </a:r>
          </a:p>
          <a:p>
            <a:r>
              <a:rPr lang="en-GB" sz="2100" dirty="0"/>
              <a:t>Allows one-on-one or group audio and video calls. </a:t>
            </a:r>
          </a:p>
          <a:p>
            <a:r>
              <a:rPr lang="en-GB" sz="2100" dirty="0"/>
              <a:t>You can share screens during web conferencing, schedule meetings, and record meetings.</a:t>
            </a:r>
          </a:p>
          <a:p>
            <a:r>
              <a:rPr lang="en-GB" sz="2100" b="1" dirty="0"/>
              <a:t>Can be accessed easily via desktop, a mobile device or web browser</a:t>
            </a:r>
          </a:p>
          <a:p>
            <a:endParaRPr lang="en-GB" sz="2100" dirty="0"/>
          </a:p>
        </p:txBody>
      </p:sp>
      <p:pic>
        <p:nvPicPr>
          <p:cNvPr id="6" name="Picture 5">
            <a:extLst>
              <a:ext uri="{FF2B5EF4-FFF2-40B4-BE49-F238E27FC236}">
                <a16:creationId xmlns:a16="http://schemas.microsoft.com/office/drawing/2014/main" id="{2301D73F-CD32-4D5A-8D4E-B28F5CF5EE08}"/>
              </a:ext>
            </a:extLst>
          </p:cNvPr>
          <p:cNvPicPr>
            <a:picLocks noChangeAspect="1"/>
          </p:cNvPicPr>
          <p:nvPr/>
        </p:nvPicPr>
        <p:blipFill>
          <a:blip r:embed="rId2"/>
          <a:stretch>
            <a:fillRect/>
          </a:stretch>
        </p:blipFill>
        <p:spPr>
          <a:xfrm>
            <a:off x="5161830" y="2554314"/>
            <a:ext cx="3834937" cy="3127568"/>
          </a:xfrm>
          <a:prstGeom prst="rect">
            <a:avLst/>
          </a:prstGeom>
        </p:spPr>
      </p:pic>
      <p:pic>
        <p:nvPicPr>
          <p:cNvPr id="5" name="Picture 4">
            <a:extLst>
              <a:ext uri="{FF2B5EF4-FFF2-40B4-BE49-F238E27FC236}">
                <a16:creationId xmlns:a16="http://schemas.microsoft.com/office/drawing/2014/main" id="{B2993183-022E-4471-8DCC-55424A935279}"/>
              </a:ext>
            </a:extLst>
          </p:cNvPr>
          <p:cNvPicPr>
            <a:picLocks noChangeAspect="1"/>
          </p:cNvPicPr>
          <p:nvPr/>
        </p:nvPicPr>
        <p:blipFill rotWithShape="1">
          <a:blip r:embed="rId3"/>
          <a:srcRect l="70567"/>
          <a:stretch/>
        </p:blipFill>
        <p:spPr>
          <a:xfrm>
            <a:off x="5892070" y="1466041"/>
            <a:ext cx="1482178" cy="1471823"/>
          </a:xfrm>
          <a:prstGeom prst="rect">
            <a:avLst/>
          </a:prstGeom>
        </p:spPr>
      </p:pic>
    </p:spTree>
    <p:extLst>
      <p:ext uri="{BB962C8B-B14F-4D97-AF65-F5344CB8AC3E}">
        <p14:creationId xmlns:p14="http://schemas.microsoft.com/office/powerpoint/2010/main" val="42395005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raphical user interface, application, Teams&#10;&#10;Description automatically generated">
            <a:extLst>
              <a:ext uri="{FF2B5EF4-FFF2-40B4-BE49-F238E27FC236}">
                <a16:creationId xmlns:a16="http://schemas.microsoft.com/office/drawing/2014/main" id="{1055666D-9FBA-48AF-9AAC-363A0AC8F3EE}"/>
              </a:ext>
            </a:extLst>
          </p:cNvPr>
          <p:cNvPicPr>
            <a:picLocks noChangeAspect="1"/>
          </p:cNvPicPr>
          <p:nvPr/>
        </p:nvPicPr>
        <p:blipFill>
          <a:blip r:embed="rId2">
            <a:alphaModFix/>
            <a:extLst>
              <a:ext uri="{28A0092B-C50C-407E-A947-70E740481C1C}">
                <a14:useLocalDpi xmlns:a14="http://schemas.microsoft.com/office/drawing/2010/main" val="0"/>
              </a:ext>
            </a:extLst>
          </a:blip>
          <a:stretch>
            <a:fillRect/>
          </a:stretch>
        </p:blipFill>
        <p:spPr>
          <a:xfrm>
            <a:off x="5963945" y="1772816"/>
            <a:ext cx="3024316" cy="3662799"/>
          </a:xfrm>
          <a:prstGeom prst="rect">
            <a:avLst/>
          </a:prstGeom>
        </p:spPr>
      </p:pic>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teams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52612" y="1772816"/>
            <a:ext cx="5891501" cy="3602448"/>
          </a:xfrm>
        </p:spPr>
        <p:txBody>
          <a:bodyPr>
            <a:normAutofit fontScale="85000" lnSpcReduction="10000"/>
          </a:bodyPr>
          <a:lstStyle/>
          <a:p>
            <a:pPr marL="0" indent="0">
              <a:buNone/>
            </a:pPr>
            <a:r>
              <a:rPr lang="en-GB" sz="2100" b="1" u="sng" dirty="0"/>
              <a:t>Teams and Channels:</a:t>
            </a:r>
          </a:p>
          <a:p>
            <a:r>
              <a:rPr lang="en-GB" sz="2100" dirty="0"/>
              <a:t>Each Team has subsections, which are called Channels, and a General Channel will automatically be created. </a:t>
            </a:r>
          </a:p>
          <a:p>
            <a:r>
              <a:rPr lang="en-GB" sz="2100" dirty="0"/>
              <a:t>You can have multiple Channels within a Team for sub-teams. For example, you could have a Marketing channel, a Finance channel, a HR channel that relate to different departments or you could have separate Team for each functional area - you can choose whatever suits your organisation's way of working and will likely depend on the size of the business/Org. you work for.</a:t>
            </a:r>
          </a:p>
          <a:p>
            <a:r>
              <a:rPr lang="en-GB" sz="2100" b="1" dirty="0"/>
              <a:t>Channels are segregated conversations, where each one can be dedicated to a department, project or a task. They are great for creating sub-teams.</a:t>
            </a:r>
            <a:endParaRPr lang="en-GB" sz="2100" dirty="0"/>
          </a:p>
          <a:p>
            <a:pPr marL="0" indent="0">
              <a:buNone/>
            </a:pPr>
            <a:endParaRPr lang="en-GB" sz="2100" dirty="0"/>
          </a:p>
        </p:txBody>
      </p:sp>
    </p:spTree>
    <p:extLst>
      <p:ext uri="{BB962C8B-B14F-4D97-AF65-F5344CB8AC3E}">
        <p14:creationId xmlns:p14="http://schemas.microsoft.com/office/powerpoint/2010/main" val="31519498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teams</a:t>
            </a:r>
          </a:p>
        </p:txBody>
      </p:sp>
      <p:pic>
        <p:nvPicPr>
          <p:cNvPr id="6" name="Content Placeholder 5">
            <a:extLst>
              <a:ext uri="{FF2B5EF4-FFF2-40B4-BE49-F238E27FC236}">
                <a16:creationId xmlns:a16="http://schemas.microsoft.com/office/drawing/2014/main" id="{7F9793EF-7D78-4710-8462-E68DABDA12F5}"/>
              </a:ext>
            </a:extLst>
          </p:cNvPr>
          <p:cNvPicPr>
            <a:picLocks noGrp="1" noChangeAspect="1"/>
          </p:cNvPicPr>
          <p:nvPr>
            <p:ph idx="1"/>
          </p:nvPr>
        </p:nvPicPr>
        <p:blipFill>
          <a:blip r:embed="rId2"/>
          <a:stretch>
            <a:fillRect/>
          </a:stretch>
        </p:blipFill>
        <p:spPr>
          <a:xfrm>
            <a:off x="100013" y="2286001"/>
            <a:ext cx="8972549" cy="3654140"/>
          </a:xfrm>
          <a:prstGeom prst="rect">
            <a:avLst/>
          </a:prstGeom>
        </p:spPr>
      </p:pic>
    </p:spTree>
    <p:extLst>
      <p:ext uri="{BB962C8B-B14F-4D97-AF65-F5344CB8AC3E}">
        <p14:creationId xmlns:p14="http://schemas.microsoft.com/office/powerpoint/2010/main" val="30066216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437239" y="1041323"/>
            <a:ext cx="6655607" cy="1131570"/>
          </a:xfrm>
        </p:spPr>
        <p:txBody>
          <a:bodyPr/>
          <a:lstStyle/>
          <a:p>
            <a:r>
              <a:rPr lang="en-GB" dirty="0"/>
              <a:t>Ms Teams: conversations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89396" y="2366124"/>
            <a:ext cx="7811146" cy="3175490"/>
          </a:xfrm>
        </p:spPr>
        <p:txBody>
          <a:bodyPr>
            <a:normAutofit/>
          </a:bodyPr>
          <a:lstStyle/>
          <a:p>
            <a:r>
              <a:rPr lang="en-GB" sz="2100" b="1" dirty="0"/>
              <a:t>Conversations are one of the key features of Teams, allowing each Team/channel to have a centralised discussion that is saved and easily searchable.</a:t>
            </a:r>
          </a:p>
          <a:p>
            <a:r>
              <a:rPr lang="en-GB" sz="2100" b="1" dirty="0"/>
              <a:t>Conversations are the central component where all teamwork is recorded—from file sharing to video calls.</a:t>
            </a:r>
          </a:p>
          <a:p>
            <a:r>
              <a:rPr lang="en-GB" sz="2100" b="1" dirty="0"/>
              <a:t>The use of the ‘at @’ symbol, @paul.jones allows you to tag participants or even whole teams to notify others. </a:t>
            </a:r>
          </a:p>
          <a:p>
            <a:r>
              <a:rPr lang="en-GB" sz="2100" b="1" dirty="0"/>
              <a:t>The Teams app will notify you through an alert. As well as tagging, users can 'like' content and share emoticons or GIFs.</a:t>
            </a:r>
            <a:endParaRPr lang="en-GB" sz="1500" dirty="0"/>
          </a:p>
        </p:txBody>
      </p:sp>
    </p:spTree>
    <p:extLst>
      <p:ext uri="{BB962C8B-B14F-4D97-AF65-F5344CB8AC3E}">
        <p14:creationId xmlns:p14="http://schemas.microsoft.com/office/powerpoint/2010/main" val="27780797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355873" y="1105253"/>
            <a:ext cx="6655607" cy="1131570"/>
          </a:xfrm>
        </p:spPr>
        <p:txBody>
          <a:bodyPr/>
          <a:lstStyle/>
          <a:p>
            <a:r>
              <a:rPr lang="en-GB" dirty="0"/>
              <a:t>Conversation in a channel</a:t>
            </a:r>
          </a:p>
        </p:txBody>
      </p:sp>
      <p:pic>
        <p:nvPicPr>
          <p:cNvPr id="4" name="Picture 3">
            <a:extLst>
              <a:ext uri="{FF2B5EF4-FFF2-40B4-BE49-F238E27FC236}">
                <a16:creationId xmlns:a16="http://schemas.microsoft.com/office/drawing/2014/main" id="{13BE42A9-A1C7-4500-B899-2D8CACC3BD9C}"/>
              </a:ext>
            </a:extLst>
          </p:cNvPr>
          <p:cNvPicPr>
            <a:picLocks noChangeAspect="1"/>
          </p:cNvPicPr>
          <p:nvPr/>
        </p:nvPicPr>
        <p:blipFill>
          <a:blip r:embed="rId2"/>
          <a:stretch>
            <a:fillRect/>
          </a:stretch>
        </p:blipFill>
        <p:spPr>
          <a:xfrm>
            <a:off x="57713" y="2278856"/>
            <a:ext cx="9036281" cy="3043238"/>
          </a:xfrm>
          <a:prstGeom prst="rect">
            <a:avLst/>
          </a:prstGeom>
        </p:spPr>
      </p:pic>
      <p:sp>
        <p:nvSpPr>
          <p:cNvPr id="7" name="TextBox 6">
            <a:extLst>
              <a:ext uri="{FF2B5EF4-FFF2-40B4-BE49-F238E27FC236}">
                <a16:creationId xmlns:a16="http://schemas.microsoft.com/office/drawing/2014/main" id="{69B031CD-FC13-4161-9C1F-020476E3EF5A}"/>
              </a:ext>
            </a:extLst>
          </p:cNvPr>
          <p:cNvSpPr txBox="1"/>
          <p:nvPr/>
        </p:nvSpPr>
        <p:spPr>
          <a:xfrm>
            <a:off x="1" y="5322094"/>
            <a:ext cx="9143999" cy="715581"/>
          </a:xfrm>
          <a:prstGeom prst="rect">
            <a:avLst/>
          </a:prstGeom>
          <a:noFill/>
        </p:spPr>
        <p:txBody>
          <a:bodyPr wrap="square">
            <a:spAutoFit/>
          </a:bodyPr>
          <a:lstStyle/>
          <a:p>
            <a:pPr algn="ctr" defTabSz="342900" eaLnBrk="1" fontAlgn="auto" hangingPunct="1">
              <a:spcBef>
                <a:spcPts val="0"/>
              </a:spcBef>
              <a:spcAft>
                <a:spcPts val="0"/>
              </a:spcAft>
              <a:defRPr/>
            </a:pPr>
            <a:r>
              <a:rPr lang="en-GB" sz="1350" dirty="0">
                <a:solidFill>
                  <a:srgbClr val="FFFFFF"/>
                </a:solidFill>
                <a:latin typeface="Corbel" panose="020B0503020204020204"/>
                <a:cs typeface="+mn-cs"/>
              </a:rPr>
              <a:t>Channel Tabs</a:t>
            </a:r>
          </a:p>
          <a:p>
            <a:pPr algn="ctr" defTabSz="342900" eaLnBrk="1" fontAlgn="auto" hangingPunct="1">
              <a:spcBef>
                <a:spcPts val="0"/>
              </a:spcBef>
              <a:spcAft>
                <a:spcPts val="0"/>
              </a:spcAft>
              <a:defRPr/>
            </a:pPr>
            <a:r>
              <a:rPr lang="en-GB" sz="1350" dirty="0">
                <a:solidFill>
                  <a:srgbClr val="FFFFFF"/>
                </a:solidFill>
                <a:latin typeface="Corbel" panose="020B0503020204020204"/>
                <a:cs typeface="+mn-cs"/>
              </a:rPr>
              <a:t>Each Channel all have their own tabs along the top. Conversation (group chat), Files (shared documents) and Notes (shared OneNote) are automatically created and you can then add your own tabs.</a:t>
            </a:r>
          </a:p>
        </p:txBody>
      </p:sp>
    </p:spTree>
    <p:extLst>
      <p:ext uri="{BB962C8B-B14F-4D97-AF65-F5344CB8AC3E}">
        <p14:creationId xmlns:p14="http://schemas.microsoft.com/office/powerpoint/2010/main" val="30050408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443052" y="1056293"/>
            <a:ext cx="6655607" cy="1131570"/>
          </a:xfrm>
        </p:spPr>
        <p:txBody>
          <a:bodyPr>
            <a:normAutofit fontScale="90000"/>
          </a:bodyPr>
          <a:lstStyle/>
          <a:p>
            <a:r>
              <a:rPr lang="en-GB" dirty="0"/>
              <a:t>Teams: </a:t>
            </a:r>
            <a:r>
              <a:rPr lang="en-GB" sz="3000" dirty="0"/>
              <a:t>Calendar, Meetings &amp; Video Conferencing</a:t>
            </a:r>
            <a:endParaRPr lang="en-GB" dirty="0"/>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64928" y="2348689"/>
            <a:ext cx="3087320" cy="3704369"/>
          </a:xfrm>
        </p:spPr>
        <p:txBody>
          <a:bodyPr>
            <a:normAutofit/>
          </a:bodyPr>
          <a:lstStyle/>
          <a:p>
            <a:r>
              <a:rPr lang="en-GB" sz="1800" dirty="0"/>
              <a:t>O365 Calendar is fully integrated into Teams.</a:t>
            </a:r>
          </a:p>
          <a:p>
            <a:r>
              <a:rPr lang="en-GB" sz="1800" dirty="0"/>
              <a:t>This is where you can ‘Meet now’ or schedule a ‘New meeting’ to video conference with colleagues, friends or family.</a:t>
            </a:r>
          </a:p>
        </p:txBody>
      </p:sp>
      <p:pic>
        <p:nvPicPr>
          <p:cNvPr id="5" name="Picture 4">
            <a:extLst>
              <a:ext uri="{FF2B5EF4-FFF2-40B4-BE49-F238E27FC236}">
                <a16:creationId xmlns:a16="http://schemas.microsoft.com/office/drawing/2014/main" id="{47103333-F1E2-4A4F-A301-1EF652E601DD}"/>
              </a:ext>
            </a:extLst>
          </p:cNvPr>
          <p:cNvPicPr>
            <a:picLocks noChangeAspect="1"/>
          </p:cNvPicPr>
          <p:nvPr/>
        </p:nvPicPr>
        <p:blipFill>
          <a:blip r:embed="rId2"/>
          <a:stretch>
            <a:fillRect/>
          </a:stretch>
        </p:blipFill>
        <p:spPr>
          <a:xfrm>
            <a:off x="3692901" y="2400995"/>
            <a:ext cx="5281973" cy="3491237"/>
          </a:xfrm>
          <a:prstGeom prst="rect">
            <a:avLst/>
          </a:prstGeom>
        </p:spPr>
      </p:pic>
    </p:spTree>
    <p:extLst>
      <p:ext uri="{BB962C8B-B14F-4D97-AF65-F5344CB8AC3E}">
        <p14:creationId xmlns:p14="http://schemas.microsoft.com/office/powerpoint/2010/main" val="30201032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Teams meeting</a:t>
            </a:r>
          </a:p>
        </p:txBody>
      </p:sp>
      <p:pic>
        <p:nvPicPr>
          <p:cNvPr id="4" name="Picture 3">
            <a:extLst>
              <a:ext uri="{FF2B5EF4-FFF2-40B4-BE49-F238E27FC236}">
                <a16:creationId xmlns:a16="http://schemas.microsoft.com/office/drawing/2014/main" id="{611F7D64-64B0-4424-B232-66A8BA8880A9}"/>
              </a:ext>
            </a:extLst>
          </p:cNvPr>
          <p:cNvPicPr>
            <a:picLocks noChangeAspect="1"/>
          </p:cNvPicPr>
          <p:nvPr/>
        </p:nvPicPr>
        <p:blipFill>
          <a:blip r:embed="rId2"/>
          <a:stretch>
            <a:fillRect/>
          </a:stretch>
        </p:blipFill>
        <p:spPr>
          <a:xfrm>
            <a:off x="85724" y="2320874"/>
            <a:ext cx="5167993" cy="3603464"/>
          </a:xfrm>
          <a:prstGeom prst="rect">
            <a:avLst/>
          </a:prstGeom>
        </p:spPr>
      </p:pic>
      <p:pic>
        <p:nvPicPr>
          <p:cNvPr id="8" name="Content Placeholder 7">
            <a:extLst>
              <a:ext uri="{FF2B5EF4-FFF2-40B4-BE49-F238E27FC236}">
                <a16:creationId xmlns:a16="http://schemas.microsoft.com/office/drawing/2014/main" id="{0DB4DE75-C79A-4921-91DA-E0EAA82F6DB3}"/>
              </a:ext>
            </a:extLst>
          </p:cNvPr>
          <p:cNvPicPr>
            <a:picLocks noGrp="1" noChangeAspect="1"/>
          </p:cNvPicPr>
          <p:nvPr>
            <p:ph idx="1"/>
          </p:nvPr>
        </p:nvPicPr>
        <p:blipFill>
          <a:blip r:embed="rId3"/>
          <a:stretch>
            <a:fillRect/>
          </a:stretch>
        </p:blipFill>
        <p:spPr>
          <a:xfrm>
            <a:off x="5395432" y="2320874"/>
            <a:ext cx="3662845" cy="3466744"/>
          </a:xfrm>
          <a:prstGeom prst="rect">
            <a:avLst/>
          </a:prstGeom>
        </p:spPr>
      </p:pic>
    </p:spTree>
    <p:extLst>
      <p:ext uri="{BB962C8B-B14F-4D97-AF65-F5344CB8AC3E}">
        <p14:creationId xmlns:p14="http://schemas.microsoft.com/office/powerpoint/2010/main" val="19493536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066F9409-F3F7-4C38-90BE-DCDCB2AA91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35293" y="2366010"/>
            <a:ext cx="5254217" cy="294759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9E41197-7251-4F18-94BE-5DB9E5C0D202}"/>
              </a:ext>
            </a:extLst>
          </p:cNvPr>
          <p:cNvSpPr>
            <a:spLocks noGrp="1"/>
          </p:cNvSpPr>
          <p:nvPr>
            <p:ph type="title"/>
          </p:nvPr>
        </p:nvSpPr>
        <p:spPr/>
        <p:txBody>
          <a:bodyPr/>
          <a:lstStyle/>
          <a:p>
            <a:r>
              <a:rPr lang="en-GB" dirty="0"/>
              <a:t>MS Whiteboard</a:t>
            </a:r>
          </a:p>
        </p:txBody>
      </p:sp>
      <p:sp>
        <p:nvSpPr>
          <p:cNvPr id="3" name="Content Placeholder 2">
            <a:extLst>
              <a:ext uri="{FF2B5EF4-FFF2-40B4-BE49-F238E27FC236}">
                <a16:creationId xmlns:a16="http://schemas.microsoft.com/office/drawing/2014/main" id="{CB76AF45-2367-45C2-AF9A-2240EC13C342}"/>
              </a:ext>
            </a:extLst>
          </p:cNvPr>
          <p:cNvSpPr>
            <a:spLocks noGrp="1"/>
          </p:cNvSpPr>
          <p:nvPr>
            <p:ph idx="1"/>
          </p:nvPr>
        </p:nvSpPr>
        <p:spPr>
          <a:xfrm>
            <a:off x="254490" y="2366010"/>
            <a:ext cx="3320561" cy="3154680"/>
          </a:xfrm>
        </p:spPr>
        <p:txBody>
          <a:bodyPr>
            <a:normAutofit fontScale="85000" lnSpcReduction="20000"/>
          </a:bodyPr>
          <a:lstStyle/>
          <a:p>
            <a:r>
              <a:rPr lang="en-GB" sz="2100" dirty="0"/>
              <a:t>Microsoft has integrated MS Whiteboard (which is free) into MS Teams.</a:t>
            </a:r>
          </a:p>
          <a:p>
            <a:r>
              <a:rPr lang="en-GB" sz="2100" dirty="0"/>
              <a:t>It is a collaborate whiteboard, allowing meeting </a:t>
            </a:r>
            <a:r>
              <a:rPr lang="en-GB" sz="2100" dirty="0" err="1"/>
              <a:t>partipciants</a:t>
            </a:r>
            <a:r>
              <a:rPr lang="en-GB" sz="2100" dirty="0"/>
              <a:t> to work on the whiteboard at the same time.</a:t>
            </a:r>
          </a:p>
          <a:p>
            <a:r>
              <a:rPr lang="en-GB" sz="2100" dirty="0"/>
              <a:t>To access during a call/meeting: </a:t>
            </a:r>
            <a:r>
              <a:rPr lang="en-GB" sz="2100" dirty="0" err="1"/>
              <a:t>Goto</a:t>
            </a:r>
            <a:r>
              <a:rPr lang="en-GB" sz="2100" dirty="0"/>
              <a:t> the ‘Share screen’ icon, and you will be able to click on MS Whiteboard.</a:t>
            </a:r>
          </a:p>
        </p:txBody>
      </p:sp>
    </p:spTree>
    <p:extLst>
      <p:ext uri="{BB962C8B-B14F-4D97-AF65-F5344CB8AC3E}">
        <p14:creationId xmlns:p14="http://schemas.microsoft.com/office/powerpoint/2010/main" val="36009475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BE639-29ED-4E7F-AB02-F88860CBAB45}"/>
              </a:ext>
            </a:extLst>
          </p:cNvPr>
          <p:cNvSpPr>
            <a:spLocks noGrp="1"/>
          </p:cNvSpPr>
          <p:nvPr>
            <p:ph type="title"/>
          </p:nvPr>
        </p:nvSpPr>
        <p:spPr/>
        <p:txBody>
          <a:bodyPr/>
          <a:lstStyle/>
          <a:p>
            <a:r>
              <a:rPr lang="en-GB" dirty="0"/>
              <a:t>Ms teams: apps</a:t>
            </a:r>
          </a:p>
        </p:txBody>
      </p:sp>
      <p:sp>
        <p:nvSpPr>
          <p:cNvPr id="3" name="Content Placeholder 2">
            <a:extLst>
              <a:ext uri="{FF2B5EF4-FFF2-40B4-BE49-F238E27FC236}">
                <a16:creationId xmlns:a16="http://schemas.microsoft.com/office/drawing/2014/main" id="{DF10E2BB-B728-48E4-B471-83BD63A49210}"/>
              </a:ext>
            </a:extLst>
          </p:cNvPr>
          <p:cNvSpPr>
            <a:spLocks noGrp="1"/>
          </p:cNvSpPr>
          <p:nvPr>
            <p:ph idx="1"/>
          </p:nvPr>
        </p:nvSpPr>
        <p:spPr>
          <a:xfrm>
            <a:off x="367498" y="2395070"/>
            <a:ext cx="5124714" cy="3154680"/>
          </a:xfrm>
        </p:spPr>
        <p:txBody>
          <a:bodyPr>
            <a:normAutofit fontScale="47500" lnSpcReduction="20000"/>
          </a:bodyPr>
          <a:lstStyle/>
          <a:p>
            <a:pPr algn="l"/>
            <a:r>
              <a:rPr lang="en-GB" i="0" dirty="0">
                <a:effectLst/>
                <a:latin typeface="+mn-lt"/>
              </a:rPr>
              <a:t>We can easily </a:t>
            </a:r>
            <a:r>
              <a:rPr lang="en-GB" dirty="0">
                <a:latin typeface="+mn-lt"/>
              </a:rPr>
              <a:t>add main different types of </a:t>
            </a:r>
            <a:r>
              <a:rPr lang="en-GB" b="1" i="0" dirty="0">
                <a:effectLst/>
                <a:latin typeface="+mn-lt"/>
              </a:rPr>
              <a:t>Apps</a:t>
            </a:r>
            <a:r>
              <a:rPr lang="en-GB" b="0" i="0" dirty="0">
                <a:effectLst/>
                <a:latin typeface="+mn-lt"/>
              </a:rPr>
              <a:t> in MS Teams to </a:t>
            </a:r>
            <a:r>
              <a:rPr lang="en-GB" dirty="0">
                <a:latin typeface="+mn-lt"/>
              </a:rPr>
              <a:t>add additional functionality to enhance our work and </a:t>
            </a:r>
            <a:r>
              <a:rPr lang="en-GB" b="0" i="0" dirty="0">
                <a:effectLst/>
                <a:latin typeface="+mn-lt"/>
              </a:rPr>
              <a:t>collaboration with others while using Ms Teams.</a:t>
            </a:r>
            <a:endParaRPr lang="en-GB" dirty="0">
              <a:latin typeface="+mn-lt"/>
            </a:endParaRPr>
          </a:p>
          <a:p>
            <a:pPr algn="l"/>
            <a:r>
              <a:rPr lang="en-GB" b="0" i="0" dirty="0">
                <a:effectLst/>
                <a:latin typeface="+mn-lt"/>
              </a:rPr>
              <a:t>We can add an App. in </a:t>
            </a:r>
            <a:r>
              <a:rPr lang="en-GB" dirty="0">
                <a:latin typeface="+mn-lt"/>
              </a:rPr>
              <a:t>3 </a:t>
            </a:r>
            <a:r>
              <a:rPr lang="en-GB" b="0" i="0" dirty="0">
                <a:effectLst/>
                <a:latin typeface="+mn-lt"/>
              </a:rPr>
              <a:t>main areas in MS Teams:</a:t>
            </a:r>
            <a:r>
              <a:rPr lang="en-GB" i="0" dirty="0">
                <a:effectLst/>
                <a:latin typeface="+mn-lt"/>
              </a:rPr>
              <a:t> in a </a:t>
            </a:r>
            <a:r>
              <a:rPr lang="en-GB" b="1" i="0" dirty="0">
                <a:effectLst/>
                <a:latin typeface="+mn-lt"/>
              </a:rPr>
              <a:t>Chat</a:t>
            </a:r>
            <a:r>
              <a:rPr lang="en-GB" b="0" i="0" dirty="0">
                <a:effectLst/>
                <a:latin typeface="+mn-lt"/>
              </a:rPr>
              <a:t> directly in a conversation, </a:t>
            </a:r>
            <a:r>
              <a:rPr lang="en-GB" b="1" i="0" dirty="0">
                <a:effectLst/>
                <a:latin typeface="+mn-lt"/>
              </a:rPr>
              <a:t>in a Channel</a:t>
            </a:r>
            <a:r>
              <a:rPr lang="en-GB" b="0" i="0" dirty="0">
                <a:effectLst/>
                <a:latin typeface="+mn-lt"/>
              </a:rPr>
              <a:t>: to share with the whole team or directly in a real-time </a:t>
            </a:r>
            <a:r>
              <a:rPr lang="en-GB" b="1" i="0" dirty="0">
                <a:effectLst/>
                <a:latin typeface="+mn-lt"/>
              </a:rPr>
              <a:t>Meeting</a:t>
            </a:r>
            <a:r>
              <a:rPr lang="en-GB" b="1" dirty="0">
                <a:latin typeface="+mn-lt"/>
              </a:rPr>
              <a:t>. </a:t>
            </a:r>
            <a:r>
              <a:rPr lang="en-GB" dirty="0">
                <a:latin typeface="+mn-lt"/>
              </a:rPr>
              <a:t>For example, we could add ‘a poll’ to allow in the moment democratic decision making.</a:t>
            </a:r>
          </a:p>
          <a:p>
            <a:pPr algn="l"/>
            <a:r>
              <a:rPr lang="en-GB" dirty="0">
                <a:latin typeface="+mn-lt"/>
              </a:rPr>
              <a:t>For more information and a video overview please </a:t>
            </a:r>
            <a:r>
              <a:rPr lang="en-GB" dirty="0">
                <a:latin typeface="+mn-lt"/>
                <a:hlinkClick r:id="rId2">
                  <a:extLst>
                    <a:ext uri="{A12FA001-AC4F-418D-AE19-62706E023703}">
                      <ahyp:hlinkClr xmlns:ahyp="http://schemas.microsoft.com/office/drawing/2018/hyperlinkcolor" val="tx"/>
                    </a:ext>
                  </a:extLst>
                </a:hlinkClick>
              </a:rPr>
              <a:t>click-here</a:t>
            </a:r>
            <a:r>
              <a:rPr lang="en-GB" dirty="0">
                <a:latin typeface="+mn-lt"/>
              </a:rPr>
              <a:t>.</a:t>
            </a:r>
          </a:p>
          <a:p>
            <a:r>
              <a:rPr lang="en-GB" dirty="0">
                <a:latin typeface="+mn-lt"/>
              </a:rPr>
              <a:t>Example apps: </a:t>
            </a:r>
            <a:r>
              <a:rPr lang="en-GB" dirty="0">
                <a:hlinkClick r:id="rId3">
                  <a:extLst>
                    <a:ext uri="{A12FA001-AC4F-418D-AE19-62706E023703}">
                      <ahyp:hlinkClr xmlns:ahyp="http://schemas.microsoft.com/office/drawing/2018/hyperlinkcolor" val="tx"/>
                    </a:ext>
                  </a:extLst>
                </a:hlinkClick>
              </a:rPr>
              <a:t>9 Best Apps For Microsoft Teams To Make Your Communication Better</a:t>
            </a:r>
            <a:r>
              <a:rPr lang="en-GB" dirty="0"/>
              <a:t>.</a:t>
            </a:r>
          </a:p>
          <a:p>
            <a:pPr algn="l"/>
            <a:endParaRPr lang="en-GB" dirty="0">
              <a:latin typeface="+mn-lt"/>
            </a:endParaRPr>
          </a:p>
        </p:txBody>
      </p:sp>
      <p:pic>
        <p:nvPicPr>
          <p:cNvPr id="5" name="Picture 4" descr="Graphical user interface, application&#10;&#10;Description automatically generated">
            <a:extLst>
              <a:ext uri="{FF2B5EF4-FFF2-40B4-BE49-F238E27FC236}">
                <a16:creationId xmlns:a16="http://schemas.microsoft.com/office/drawing/2014/main" id="{9780DC60-593C-4E69-81DD-28EAAA4D39A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666568" y="2116873"/>
            <a:ext cx="2876873" cy="3840017"/>
          </a:xfrm>
          <a:prstGeom prst="rect">
            <a:avLst/>
          </a:prstGeom>
        </p:spPr>
      </p:pic>
      <p:sp>
        <p:nvSpPr>
          <p:cNvPr id="6" name="TextBox 5">
            <a:extLst>
              <a:ext uri="{FF2B5EF4-FFF2-40B4-BE49-F238E27FC236}">
                <a16:creationId xmlns:a16="http://schemas.microsoft.com/office/drawing/2014/main" id="{D1DEC955-DFD0-4F6D-A279-03DC32446221}"/>
              </a:ext>
            </a:extLst>
          </p:cNvPr>
          <p:cNvSpPr txBox="1"/>
          <p:nvPr/>
        </p:nvSpPr>
        <p:spPr>
          <a:xfrm>
            <a:off x="2645291" y="6000750"/>
            <a:ext cx="3853418" cy="196208"/>
          </a:xfrm>
          <a:prstGeom prst="rect">
            <a:avLst/>
          </a:prstGeom>
          <a:noFill/>
        </p:spPr>
        <p:txBody>
          <a:bodyPr wrap="square" rtlCol="0">
            <a:spAutoFit/>
          </a:bodyPr>
          <a:lstStyle/>
          <a:p>
            <a:r>
              <a:rPr lang="en-GB" sz="675">
                <a:hlinkClick r:id="rId5" tooltip="https://ecampusontario.pressbooks.pub/msteamsforteaching/chapter/add-outside-apps-to-teams-menus/"/>
              </a:rPr>
              <a:t>This Photo</a:t>
            </a:r>
            <a:r>
              <a:rPr lang="en-GB" sz="675"/>
              <a:t> by Unknown Author is licensed under </a:t>
            </a:r>
            <a:r>
              <a:rPr lang="en-GB" sz="675">
                <a:hlinkClick r:id="rId6" tooltip="https://creativecommons.org/licenses/by-nc-sa/3.0/"/>
              </a:rPr>
              <a:t>CC BY-SA-NC</a:t>
            </a:r>
            <a:endParaRPr lang="en-GB" sz="675"/>
          </a:p>
        </p:txBody>
      </p:sp>
    </p:spTree>
    <p:extLst>
      <p:ext uri="{BB962C8B-B14F-4D97-AF65-F5344CB8AC3E}">
        <p14:creationId xmlns:p14="http://schemas.microsoft.com/office/powerpoint/2010/main" val="37245807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6E37985-09B8-4F09-93C7-44CB3EDE5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76899"/>
            <a:ext cx="9144000" cy="450420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aphical user interface, application, Teams&#10;&#10;Description automatically generated">
            <a:extLst>
              <a:ext uri="{FF2B5EF4-FFF2-40B4-BE49-F238E27FC236}">
                <a16:creationId xmlns:a16="http://schemas.microsoft.com/office/drawing/2014/main" id="{14952D53-C99C-4F24-A8EE-A6209CCD984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48532" y="1011207"/>
            <a:ext cx="7226454" cy="4552666"/>
          </a:xfrm>
          <a:prstGeom prst="rect">
            <a:avLst/>
          </a:prstGeom>
        </p:spPr>
      </p:pic>
      <p:sp>
        <p:nvSpPr>
          <p:cNvPr id="5" name="TextBox 4">
            <a:extLst>
              <a:ext uri="{FF2B5EF4-FFF2-40B4-BE49-F238E27FC236}">
                <a16:creationId xmlns:a16="http://schemas.microsoft.com/office/drawing/2014/main" id="{62972FC3-6602-409B-9288-8ABFA22957BA}"/>
              </a:ext>
            </a:extLst>
          </p:cNvPr>
          <p:cNvSpPr txBox="1"/>
          <p:nvPr/>
        </p:nvSpPr>
        <p:spPr>
          <a:xfrm>
            <a:off x="7172174" y="5466675"/>
            <a:ext cx="902812" cy="126958"/>
          </a:xfrm>
          <a:prstGeom prst="rect">
            <a:avLst/>
          </a:prstGeom>
          <a:noFill/>
        </p:spPr>
        <p:txBody>
          <a:bodyPr wrap="none" rtlCol="0">
            <a:spAutoFit/>
          </a:bodyPr>
          <a:lstStyle/>
          <a:p>
            <a:pPr algn="r">
              <a:spcAft>
                <a:spcPts val="450"/>
              </a:spcAft>
            </a:pPr>
            <a:r>
              <a:rPr lang="en-GB" sz="225">
                <a:hlinkClick r:id="rId3" tooltip="https://blogs.ed.ac.uk/annabel-treshansky/2020/03/11/how-to-add-a-trello-board-to-a-microsoft-teams-group/">
                  <a:extLst>
                    <a:ext uri="{A12FA001-AC4F-418D-AE19-62706E023703}">
                      <ahyp:hlinkClr xmlns:ahyp="http://schemas.microsoft.com/office/drawing/2018/hyperlinkcolor" val="tx"/>
                    </a:ext>
                  </a:extLst>
                </a:hlinkClick>
              </a:rPr>
              <a:t>This Photo</a:t>
            </a:r>
            <a:r>
              <a:rPr lang="en-GB" sz="225"/>
              <a:t> by Unknown Author is licensed under </a:t>
            </a:r>
            <a:r>
              <a:rPr lang="en-GB" sz="225">
                <a:hlinkClick r:id="rId4" tooltip="https://creativecommons.org/licenses/by/3.0/">
                  <a:extLst>
                    <a:ext uri="{A12FA001-AC4F-418D-AE19-62706E023703}">
                      <ahyp:hlinkClr xmlns:ahyp="http://schemas.microsoft.com/office/drawing/2018/hyperlinkcolor" val="tx"/>
                    </a:ext>
                  </a:extLst>
                </a:hlinkClick>
              </a:rPr>
              <a:t>CC BY</a:t>
            </a:r>
            <a:endParaRPr lang="en-GB" sz="225"/>
          </a:p>
        </p:txBody>
      </p:sp>
    </p:spTree>
    <p:extLst>
      <p:ext uri="{BB962C8B-B14F-4D97-AF65-F5344CB8AC3E}">
        <p14:creationId xmlns:p14="http://schemas.microsoft.com/office/powerpoint/2010/main" val="4308655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258E8-DC4B-48E8-A96D-2A529D17402D}"/>
              </a:ext>
            </a:extLst>
          </p:cNvPr>
          <p:cNvSpPr>
            <a:spLocks noGrp="1"/>
          </p:cNvSpPr>
          <p:nvPr>
            <p:ph type="title"/>
          </p:nvPr>
        </p:nvSpPr>
        <p:spPr>
          <a:xfrm>
            <a:off x="563370" y="405377"/>
            <a:ext cx="6967076" cy="1131570"/>
          </a:xfrm>
        </p:spPr>
        <p:txBody>
          <a:bodyPr/>
          <a:lstStyle/>
          <a:p>
            <a:r>
              <a:rPr lang="en-GB" dirty="0"/>
              <a:t>Teams – business pricing tiers</a:t>
            </a:r>
          </a:p>
        </p:txBody>
      </p:sp>
      <p:sp>
        <p:nvSpPr>
          <p:cNvPr id="3" name="Content Placeholder 2">
            <a:extLst>
              <a:ext uri="{FF2B5EF4-FFF2-40B4-BE49-F238E27FC236}">
                <a16:creationId xmlns:a16="http://schemas.microsoft.com/office/drawing/2014/main" id="{41FBCC02-860A-4B06-8761-CEAF7ED2A0C0}"/>
              </a:ext>
            </a:extLst>
          </p:cNvPr>
          <p:cNvSpPr>
            <a:spLocks noGrp="1"/>
          </p:cNvSpPr>
          <p:nvPr>
            <p:ph idx="1"/>
          </p:nvPr>
        </p:nvSpPr>
        <p:spPr>
          <a:xfrm>
            <a:off x="377878" y="4509120"/>
            <a:ext cx="7338060" cy="391720"/>
          </a:xfrm>
        </p:spPr>
        <p:txBody>
          <a:bodyPr/>
          <a:lstStyle/>
          <a:p>
            <a:r>
              <a:rPr lang="en-GB" dirty="0"/>
              <a:t>Link: </a:t>
            </a:r>
            <a:r>
              <a:rPr lang="en-GB" dirty="0">
                <a:hlinkClick r:id="rId2">
                  <a:extLst>
                    <a:ext uri="{A12FA001-AC4F-418D-AE19-62706E023703}">
                      <ahyp:hlinkClr xmlns:ahyp="http://schemas.microsoft.com/office/drawing/2018/hyperlinkcolor" val="tx"/>
                    </a:ext>
                  </a:extLst>
                </a:hlinkClick>
              </a:rPr>
              <a:t>Compare Microsoft Teams Pricing and Plans for Your Business</a:t>
            </a:r>
            <a:r>
              <a:rPr lang="en-GB" dirty="0"/>
              <a:t>.</a:t>
            </a:r>
          </a:p>
        </p:txBody>
      </p:sp>
      <p:pic>
        <p:nvPicPr>
          <p:cNvPr id="5" name="Picture 4">
            <a:extLst>
              <a:ext uri="{FF2B5EF4-FFF2-40B4-BE49-F238E27FC236}">
                <a16:creationId xmlns:a16="http://schemas.microsoft.com/office/drawing/2014/main" id="{6D7B25BA-FA78-489D-B04A-5DD4FA313B58}"/>
              </a:ext>
            </a:extLst>
          </p:cNvPr>
          <p:cNvPicPr>
            <a:picLocks noChangeAspect="1"/>
          </p:cNvPicPr>
          <p:nvPr/>
        </p:nvPicPr>
        <p:blipFill>
          <a:blip r:embed="rId3"/>
          <a:stretch>
            <a:fillRect/>
          </a:stretch>
        </p:blipFill>
        <p:spPr>
          <a:xfrm>
            <a:off x="12612" y="1772816"/>
            <a:ext cx="9144000" cy="2262009"/>
          </a:xfrm>
          <a:prstGeom prst="rect">
            <a:avLst/>
          </a:prstGeom>
        </p:spPr>
      </p:pic>
    </p:spTree>
    <p:extLst>
      <p:ext uri="{BB962C8B-B14F-4D97-AF65-F5344CB8AC3E}">
        <p14:creationId xmlns:p14="http://schemas.microsoft.com/office/powerpoint/2010/main" val="2725441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258E8-DC4B-48E8-A96D-2A529D17402D}"/>
              </a:ext>
            </a:extLst>
          </p:cNvPr>
          <p:cNvSpPr>
            <a:spLocks noGrp="1"/>
          </p:cNvSpPr>
          <p:nvPr>
            <p:ph type="title"/>
          </p:nvPr>
        </p:nvSpPr>
        <p:spPr>
          <a:xfrm>
            <a:off x="611560" y="252876"/>
            <a:ext cx="6967076" cy="1131570"/>
          </a:xfrm>
        </p:spPr>
        <p:txBody>
          <a:bodyPr/>
          <a:lstStyle/>
          <a:p>
            <a:r>
              <a:rPr lang="en-GB" dirty="0"/>
              <a:t>Teams – home pricing tiers</a:t>
            </a:r>
          </a:p>
        </p:txBody>
      </p:sp>
      <p:sp>
        <p:nvSpPr>
          <p:cNvPr id="3" name="Content Placeholder 2">
            <a:extLst>
              <a:ext uri="{FF2B5EF4-FFF2-40B4-BE49-F238E27FC236}">
                <a16:creationId xmlns:a16="http://schemas.microsoft.com/office/drawing/2014/main" id="{41FBCC02-860A-4B06-8761-CEAF7ED2A0C0}"/>
              </a:ext>
            </a:extLst>
          </p:cNvPr>
          <p:cNvSpPr>
            <a:spLocks noGrp="1"/>
          </p:cNvSpPr>
          <p:nvPr>
            <p:ph idx="1"/>
          </p:nvPr>
        </p:nvSpPr>
        <p:spPr>
          <a:xfrm>
            <a:off x="426068" y="4749566"/>
            <a:ext cx="7338060" cy="391720"/>
          </a:xfrm>
        </p:spPr>
        <p:txBody>
          <a:bodyPr/>
          <a:lstStyle/>
          <a:p>
            <a:r>
              <a:rPr lang="en-GB" dirty="0"/>
              <a:t>Link: </a:t>
            </a:r>
            <a:r>
              <a:rPr lang="en-GB" dirty="0">
                <a:hlinkClick r:id="rId2">
                  <a:extLst>
                    <a:ext uri="{A12FA001-AC4F-418D-AE19-62706E023703}">
                      <ahyp:hlinkClr xmlns:ahyp="http://schemas.microsoft.com/office/drawing/2018/hyperlinkcolor" val="tx"/>
                    </a:ext>
                  </a:extLst>
                </a:hlinkClick>
              </a:rPr>
              <a:t>Compare Microsoft Teams Pricing and Plan</a:t>
            </a:r>
            <a:r>
              <a:rPr lang="en-GB" dirty="0"/>
              <a:t>.</a:t>
            </a:r>
          </a:p>
        </p:txBody>
      </p:sp>
      <p:pic>
        <p:nvPicPr>
          <p:cNvPr id="6" name="Picture 5">
            <a:extLst>
              <a:ext uri="{FF2B5EF4-FFF2-40B4-BE49-F238E27FC236}">
                <a16:creationId xmlns:a16="http://schemas.microsoft.com/office/drawing/2014/main" id="{756AACFD-C290-48EF-AB47-9226BA760ECC}"/>
              </a:ext>
            </a:extLst>
          </p:cNvPr>
          <p:cNvPicPr>
            <a:picLocks noChangeAspect="1"/>
          </p:cNvPicPr>
          <p:nvPr/>
        </p:nvPicPr>
        <p:blipFill>
          <a:blip r:embed="rId3"/>
          <a:stretch>
            <a:fillRect/>
          </a:stretch>
        </p:blipFill>
        <p:spPr>
          <a:xfrm>
            <a:off x="1088462" y="1395790"/>
            <a:ext cx="6967076" cy="3342432"/>
          </a:xfrm>
          <a:prstGeom prst="rect">
            <a:avLst/>
          </a:prstGeom>
        </p:spPr>
      </p:pic>
    </p:spTree>
    <p:extLst>
      <p:ext uri="{BB962C8B-B14F-4D97-AF65-F5344CB8AC3E}">
        <p14:creationId xmlns:p14="http://schemas.microsoft.com/office/powerpoint/2010/main" val="376420669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443052" y="1056293"/>
            <a:ext cx="6655607" cy="1131570"/>
          </a:xfrm>
        </p:spPr>
        <p:txBody>
          <a:bodyPr>
            <a:normAutofit/>
          </a:bodyPr>
          <a:lstStyle/>
          <a:p>
            <a:r>
              <a:rPr lang="en-GB" dirty="0"/>
              <a:t>Teams (free)</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64928" y="2348689"/>
            <a:ext cx="3087320" cy="3041816"/>
          </a:xfrm>
        </p:spPr>
        <p:txBody>
          <a:bodyPr>
            <a:normAutofit fontScale="55000" lnSpcReduction="20000"/>
          </a:bodyPr>
          <a:lstStyle/>
          <a:p>
            <a:pPr algn="l"/>
            <a:r>
              <a:rPr lang="en-GB" dirty="0"/>
              <a:t>Microsoft Teams is free for Unlimited group meetings for up to 60 minutes.</a:t>
            </a:r>
          </a:p>
          <a:p>
            <a:pPr algn="l">
              <a:buFont typeface="Arial" panose="020B0604020202020204" pitchFamily="34" charset="0"/>
              <a:buChar char="•"/>
            </a:pPr>
            <a:r>
              <a:rPr lang="en-GB" dirty="0"/>
              <a:t>Up to 100 participants per meeting.</a:t>
            </a:r>
          </a:p>
          <a:p>
            <a:pPr algn="l">
              <a:buFont typeface="Arial" panose="020B0604020202020204" pitchFamily="34" charset="0"/>
              <a:buChar char="•"/>
            </a:pPr>
            <a:r>
              <a:rPr lang="en-GB" dirty="0"/>
              <a:t>5 GB of cloud storage per user.</a:t>
            </a:r>
          </a:p>
          <a:p>
            <a:pPr algn="l">
              <a:buFont typeface="Arial" panose="020B0604020202020204" pitchFamily="34" charset="0"/>
              <a:buChar char="•"/>
            </a:pPr>
            <a:r>
              <a:rPr lang="en-GB" dirty="0"/>
              <a:t>Unlimited chat with </a:t>
            </a:r>
            <a:r>
              <a:rPr lang="en-GB" dirty="0" err="1"/>
              <a:t>coworkers</a:t>
            </a:r>
            <a:r>
              <a:rPr lang="en-GB" dirty="0"/>
              <a:t> and customers.</a:t>
            </a:r>
          </a:p>
          <a:p>
            <a:pPr algn="l">
              <a:buFont typeface="Arial" panose="020B0604020202020204" pitchFamily="34" charset="0"/>
              <a:buChar char="•"/>
            </a:pPr>
            <a:r>
              <a:rPr lang="en-GB" dirty="0"/>
              <a:t>File sharing, tasks, and polling etc..</a:t>
            </a:r>
          </a:p>
        </p:txBody>
      </p:sp>
      <p:pic>
        <p:nvPicPr>
          <p:cNvPr id="5" name="Picture 4">
            <a:extLst>
              <a:ext uri="{FF2B5EF4-FFF2-40B4-BE49-F238E27FC236}">
                <a16:creationId xmlns:a16="http://schemas.microsoft.com/office/drawing/2014/main" id="{47103333-F1E2-4A4F-A301-1EF652E601DD}"/>
              </a:ext>
            </a:extLst>
          </p:cNvPr>
          <p:cNvPicPr>
            <a:picLocks noChangeAspect="1"/>
          </p:cNvPicPr>
          <p:nvPr/>
        </p:nvPicPr>
        <p:blipFill>
          <a:blip r:embed="rId2"/>
          <a:stretch>
            <a:fillRect/>
          </a:stretch>
        </p:blipFill>
        <p:spPr>
          <a:xfrm>
            <a:off x="3692901" y="2400995"/>
            <a:ext cx="5281973" cy="3491237"/>
          </a:xfrm>
          <a:prstGeom prst="rect">
            <a:avLst/>
          </a:prstGeom>
        </p:spPr>
      </p:pic>
    </p:spTree>
    <p:extLst>
      <p:ext uri="{BB962C8B-B14F-4D97-AF65-F5344CB8AC3E}">
        <p14:creationId xmlns:p14="http://schemas.microsoft.com/office/powerpoint/2010/main" val="9940571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Other </a:t>
            </a:r>
            <a:br>
              <a:rPr lang="en-GB" dirty="0"/>
            </a:br>
            <a:r>
              <a:rPr lang="en-GB" dirty="0"/>
              <a:t>Collaboration tools</a:t>
            </a:r>
          </a:p>
        </p:txBody>
      </p:sp>
    </p:spTree>
    <p:extLst>
      <p:ext uri="{BB962C8B-B14F-4D97-AF65-F5344CB8AC3E}">
        <p14:creationId xmlns:p14="http://schemas.microsoft.com/office/powerpoint/2010/main" val="36561849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zoom</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53962" y="2366010"/>
            <a:ext cx="5051322" cy="3154680"/>
          </a:xfrm>
        </p:spPr>
        <p:txBody>
          <a:bodyPr>
            <a:normAutofit fontScale="92500"/>
          </a:bodyPr>
          <a:lstStyle/>
          <a:p>
            <a:pPr marL="0" indent="0">
              <a:buNone/>
            </a:pPr>
            <a:r>
              <a:rPr lang="en-GB" sz="2100" dirty="0"/>
              <a:t>There are four plans available. </a:t>
            </a:r>
          </a:p>
          <a:p>
            <a:pPr marL="0" indent="0">
              <a:buNone/>
            </a:pPr>
            <a:r>
              <a:rPr lang="en-GB" sz="2100" dirty="0"/>
              <a:t>The most popular being the free tier, in which virtual meetings can be held with up to 100 participants.</a:t>
            </a:r>
          </a:p>
          <a:p>
            <a:pPr marL="0" indent="0">
              <a:buNone/>
            </a:pPr>
            <a:r>
              <a:rPr lang="en-GB" sz="2100" dirty="0"/>
              <a:t>1-on-1 meetings without a time limit are possible, and meetings with multiple participants can be held for up to 40 minutes. </a:t>
            </a:r>
          </a:p>
          <a:p>
            <a:pPr marL="0" indent="0">
              <a:buNone/>
            </a:pPr>
            <a:r>
              <a:rPr lang="en-GB" sz="2100" dirty="0"/>
              <a:t>When your time is up, you can simply restart a meeting if need be.</a:t>
            </a:r>
          </a:p>
        </p:txBody>
      </p:sp>
      <p:pic>
        <p:nvPicPr>
          <p:cNvPr id="4" name="Picture 3">
            <a:extLst>
              <a:ext uri="{FF2B5EF4-FFF2-40B4-BE49-F238E27FC236}">
                <a16:creationId xmlns:a16="http://schemas.microsoft.com/office/drawing/2014/main" id="{3F9CF93D-245E-4610-A6EF-83D0EA839185}"/>
              </a:ext>
            </a:extLst>
          </p:cNvPr>
          <p:cNvPicPr>
            <a:picLocks noChangeAspect="1"/>
          </p:cNvPicPr>
          <p:nvPr/>
        </p:nvPicPr>
        <p:blipFill>
          <a:blip r:embed="rId2"/>
          <a:stretch>
            <a:fillRect/>
          </a:stretch>
        </p:blipFill>
        <p:spPr>
          <a:xfrm>
            <a:off x="5850731" y="2720340"/>
            <a:ext cx="2800350" cy="2800350"/>
          </a:xfrm>
          <a:prstGeom prst="rect">
            <a:avLst/>
          </a:prstGeom>
        </p:spPr>
      </p:pic>
    </p:spTree>
    <p:extLst>
      <p:ext uri="{BB962C8B-B14F-4D97-AF65-F5344CB8AC3E}">
        <p14:creationId xmlns:p14="http://schemas.microsoft.com/office/powerpoint/2010/main" val="289510693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zoom</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358213" y="2410876"/>
            <a:ext cx="3546574" cy="3154680"/>
          </a:xfrm>
        </p:spPr>
        <p:txBody>
          <a:bodyPr>
            <a:normAutofit/>
          </a:bodyPr>
          <a:lstStyle/>
          <a:p>
            <a:pPr marL="0" indent="0">
              <a:buNone/>
            </a:pPr>
            <a:r>
              <a:rPr lang="en-GB" sz="2100" dirty="0"/>
              <a:t>The free option also allows users to conduct meetings in HD video and with audio, participants can join via their PC or a telephone line, and both desktops and apps can be shared.</a:t>
            </a:r>
          </a:p>
        </p:txBody>
      </p:sp>
      <p:pic>
        <p:nvPicPr>
          <p:cNvPr id="4" name="Picture 3">
            <a:extLst>
              <a:ext uri="{FF2B5EF4-FFF2-40B4-BE49-F238E27FC236}">
                <a16:creationId xmlns:a16="http://schemas.microsoft.com/office/drawing/2014/main" id="{2BE3E418-16D2-4203-A82F-371A8673B48E}"/>
              </a:ext>
            </a:extLst>
          </p:cNvPr>
          <p:cNvPicPr>
            <a:picLocks noChangeAspect="1"/>
          </p:cNvPicPr>
          <p:nvPr/>
        </p:nvPicPr>
        <p:blipFill>
          <a:blip r:embed="rId2"/>
          <a:stretch>
            <a:fillRect/>
          </a:stretch>
        </p:blipFill>
        <p:spPr>
          <a:xfrm>
            <a:off x="239215" y="2410876"/>
            <a:ext cx="4890068" cy="3254118"/>
          </a:xfrm>
          <a:prstGeom prst="rect">
            <a:avLst/>
          </a:prstGeom>
        </p:spPr>
      </p:pic>
    </p:spTree>
    <p:extLst>
      <p:ext uri="{BB962C8B-B14F-4D97-AF65-F5344CB8AC3E}">
        <p14:creationId xmlns:p14="http://schemas.microsoft.com/office/powerpoint/2010/main" val="114516801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zoom</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20467" y="2378829"/>
            <a:ext cx="3546574" cy="3154680"/>
          </a:xfrm>
        </p:spPr>
        <p:txBody>
          <a:bodyPr>
            <a:normAutofit fontScale="92500" lnSpcReduction="20000"/>
          </a:bodyPr>
          <a:lstStyle/>
          <a:p>
            <a:pPr marL="0" indent="0">
              <a:buNone/>
            </a:pPr>
            <a:r>
              <a:rPr lang="en-GB" sz="2100" dirty="0"/>
              <a:t>Zoom's Pro, Business and Enterprise packages come with additional features, including an increase in meeting duration limits, cloud recording and storage, and company branding.   </a:t>
            </a:r>
          </a:p>
          <a:p>
            <a:pPr marL="0" indent="0">
              <a:buNone/>
            </a:pPr>
            <a:r>
              <a:rPr lang="en-GB" sz="2100" dirty="0"/>
              <a:t>It is possible to join a meeting just from your browser, but in the interests of longevity and avoiding browser limitations, you should download the application.</a:t>
            </a:r>
          </a:p>
        </p:txBody>
      </p:sp>
      <p:pic>
        <p:nvPicPr>
          <p:cNvPr id="4" name="Picture 3">
            <a:extLst>
              <a:ext uri="{FF2B5EF4-FFF2-40B4-BE49-F238E27FC236}">
                <a16:creationId xmlns:a16="http://schemas.microsoft.com/office/drawing/2014/main" id="{12654E2A-B6BC-4757-89C6-146D74C881A7}"/>
              </a:ext>
            </a:extLst>
          </p:cNvPr>
          <p:cNvPicPr>
            <a:picLocks noChangeAspect="1"/>
          </p:cNvPicPr>
          <p:nvPr/>
        </p:nvPicPr>
        <p:blipFill>
          <a:blip r:embed="rId2"/>
          <a:stretch>
            <a:fillRect/>
          </a:stretch>
        </p:blipFill>
        <p:spPr>
          <a:xfrm>
            <a:off x="3867041" y="2511028"/>
            <a:ext cx="5012641" cy="3113114"/>
          </a:xfrm>
          <a:prstGeom prst="rect">
            <a:avLst/>
          </a:prstGeom>
        </p:spPr>
      </p:pic>
    </p:spTree>
    <p:extLst>
      <p:ext uri="{BB962C8B-B14F-4D97-AF65-F5344CB8AC3E}">
        <p14:creationId xmlns:p14="http://schemas.microsoft.com/office/powerpoint/2010/main" val="230314168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zoom</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53962" y="2366010"/>
            <a:ext cx="5051322" cy="3154680"/>
          </a:xfrm>
        </p:spPr>
        <p:txBody>
          <a:bodyPr>
            <a:normAutofit fontScale="92500"/>
          </a:bodyPr>
          <a:lstStyle/>
          <a:p>
            <a:pPr marL="0" indent="0">
              <a:buNone/>
            </a:pPr>
            <a:r>
              <a:rPr lang="en-GB" sz="2100" dirty="0"/>
              <a:t>WEBINARS</a:t>
            </a:r>
          </a:p>
          <a:p>
            <a:pPr marL="0" indent="0">
              <a:buNone/>
            </a:pPr>
            <a:r>
              <a:rPr lang="en-GB" sz="2100" dirty="0"/>
              <a:t>If you have a Pro, Business, or Enterprise plan, you can take advantage of the webinars option. Webinars can be set up that broadcast to up to 10,000 view-only attendees at a time. </a:t>
            </a:r>
          </a:p>
          <a:p>
            <a:pPr marL="0" indent="0">
              <a:buNone/>
            </a:pPr>
            <a:r>
              <a:rPr lang="en-GB" sz="2100" dirty="0"/>
              <a:t>Screens, video, and audio can be shared; chat sessions between attendees and </a:t>
            </a:r>
            <a:r>
              <a:rPr lang="en-GB" sz="2100" dirty="0" err="1"/>
              <a:t>panelists</a:t>
            </a:r>
            <a:r>
              <a:rPr lang="en-GB" sz="2100" dirty="0"/>
              <a:t> can be hosted, and webinars can be run on either a pre-registration or open basis. </a:t>
            </a:r>
          </a:p>
        </p:txBody>
      </p:sp>
      <p:pic>
        <p:nvPicPr>
          <p:cNvPr id="4" name="Picture 3">
            <a:extLst>
              <a:ext uri="{FF2B5EF4-FFF2-40B4-BE49-F238E27FC236}">
                <a16:creationId xmlns:a16="http://schemas.microsoft.com/office/drawing/2014/main" id="{3F9CF93D-245E-4610-A6EF-83D0EA839185}"/>
              </a:ext>
            </a:extLst>
          </p:cNvPr>
          <p:cNvPicPr>
            <a:picLocks noChangeAspect="1"/>
          </p:cNvPicPr>
          <p:nvPr/>
        </p:nvPicPr>
        <p:blipFill>
          <a:blip r:embed="rId2"/>
          <a:stretch>
            <a:fillRect/>
          </a:stretch>
        </p:blipFill>
        <p:spPr>
          <a:xfrm>
            <a:off x="5850731" y="2720340"/>
            <a:ext cx="2800350" cy="2800350"/>
          </a:xfrm>
          <a:prstGeom prst="rect">
            <a:avLst/>
          </a:prstGeom>
        </p:spPr>
      </p:pic>
    </p:spTree>
    <p:extLst>
      <p:ext uri="{BB962C8B-B14F-4D97-AF65-F5344CB8AC3E}">
        <p14:creationId xmlns:p14="http://schemas.microsoft.com/office/powerpoint/2010/main" val="6422428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Zoom - </a:t>
            </a:r>
            <a:r>
              <a:rPr lang="en-GB" sz="3000" dirty="0"/>
              <a:t>WHITEBOARDS</a:t>
            </a:r>
            <a:endParaRPr lang="en-GB" dirty="0"/>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286420" y="1772816"/>
            <a:ext cx="4681349" cy="3621921"/>
          </a:xfrm>
        </p:spPr>
        <p:txBody>
          <a:bodyPr>
            <a:normAutofit fontScale="92500" lnSpcReduction="10000"/>
          </a:bodyPr>
          <a:lstStyle/>
          <a:p>
            <a:r>
              <a:rPr lang="en-GB" sz="1800" dirty="0"/>
              <a:t>There is a "whiteboard" option under the "Share Screen" tab. </a:t>
            </a:r>
          </a:p>
          <a:p>
            <a:r>
              <a:rPr lang="en-GB" sz="1800" dirty="0"/>
              <a:t>This is a useful option for drawing/canvassing ideas, brainstorming, or for acquiring feedback as it comes with different annotation options, including text boxes, arrows, and more. </a:t>
            </a:r>
          </a:p>
          <a:p>
            <a:r>
              <a:rPr lang="en-GB" sz="1800" dirty="0"/>
              <a:t>The "spotlight" is a form of highlighter which can be used to bring user attention to a particular area or point.</a:t>
            </a:r>
          </a:p>
          <a:p>
            <a:r>
              <a:rPr lang="en-GB" sz="1800" dirty="0"/>
              <a:t>Meeting participants can collaborate on the whiteboard. </a:t>
            </a:r>
          </a:p>
          <a:p>
            <a:r>
              <a:rPr lang="en-GB" sz="1800" dirty="0"/>
              <a:t>A Whiteboard option is now also available in MS Teams.</a:t>
            </a:r>
          </a:p>
        </p:txBody>
      </p:sp>
      <p:pic>
        <p:nvPicPr>
          <p:cNvPr id="4" name="Picture 3">
            <a:extLst>
              <a:ext uri="{FF2B5EF4-FFF2-40B4-BE49-F238E27FC236}">
                <a16:creationId xmlns:a16="http://schemas.microsoft.com/office/drawing/2014/main" id="{D09AD51F-EA75-4168-A883-E4381E8C3AB9}"/>
              </a:ext>
            </a:extLst>
          </p:cNvPr>
          <p:cNvPicPr>
            <a:picLocks noChangeAspect="1"/>
          </p:cNvPicPr>
          <p:nvPr/>
        </p:nvPicPr>
        <p:blipFill rotWithShape="1">
          <a:blip r:embed="rId2"/>
          <a:srcRect r="30239"/>
          <a:stretch/>
        </p:blipFill>
        <p:spPr>
          <a:xfrm>
            <a:off x="4998339" y="1801577"/>
            <a:ext cx="3653234" cy="3408790"/>
          </a:xfrm>
          <a:prstGeom prst="rect">
            <a:avLst/>
          </a:prstGeom>
        </p:spPr>
      </p:pic>
    </p:spTree>
    <p:extLst>
      <p:ext uri="{BB962C8B-B14F-4D97-AF65-F5344CB8AC3E}">
        <p14:creationId xmlns:p14="http://schemas.microsoft.com/office/powerpoint/2010/main" val="328952836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Google MEET</a:t>
            </a:r>
          </a:p>
        </p:txBody>
      </p:sp>
      <p:pic>
        <p:nvPicPr>
          <p:cNvPr id="9" name="Picture 8" descr="A picture containing text, clipart, screenshot, businesscard&#10;&#10;Description automatically generated">
            <a:extLst>
              <a:ext uri="{FF2B5EF4-FFF2-40B4-BE49-F238E27FC236}">
                <a16:creationId xmlns:a16="http://schemas.microsoft.com/office/drawing/2014/main" id="{EFB960FA-7CAC-4EE2-9C26-014F63F7033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918356" y="1127161"/>
            <a:ext cx="1757288" cy="988475"/>
          </a:xfrm>
          <a:prstGeom prst="rect">
            <a:avLst/>
          </a:prstGeom>
        </p:spPr>
      </p:pic>
      <p:sp>
        <p:nvSpPr>
          <p:cNvPr id="13" name="TextBox 12">
            <a:extLst>
              <a:ext uri="{FF2B5EF4-FFF2-40B4-BE49-F238E27FC236}">
                <a16:creationId xmlns:a16="http://schemas.microsoft.com/office/drawing/2014/main" id="{F06B5FB1-6385-4EB6-86C9-895224E47CE8}"/>
              </a:ext>
            </a:extLst>
          </p:cNvPr>
          <p:cNvSpPr txBox="1"/>
          <p:nvPr/>
        </p:nvSpPr>
        <p:spPr>
          <a:xfrm>
            <a:off x="3059331" y="7083000"/>
            <a:ext cx="3475338" cy="196208"/>
          </a:xfrm>
          <a:prstGeom prst="rect">
            <a:avLst/>
          </a:prstGeom>
          <a:noFill/>
        </p:spPr>
        <p:txBody>
          <a:bodyPr wrap="square" rtlCol="0">
            <a:spAutoFit/>
          </a:bodyPr>
          <a:lstStyle/>
          <a:p>
            <a:r>
              <a:rPr lang="en-GB" sz="675">
                <a:hlinkClick r:id="rId4" tooltip="https://www.icdepisisferrara.edu.it/didattica-digitale/videolezioni-con-google-meet-guida-per-gli-insegnanti/"/>
              </a:rPr>
              <a:t>This Photo</a:t>
            </a:r>
            <a:r>
              <a:rPr lang="en-GB" sz="675"/>
              <a:t> by Unknown Author is licensed under </a:t>
            </a:r>
            <a:r>
              <a:rPr lang="en-GB" sz="675">
                <a:hlinkClick r:id="rId5" tooltip="https://creativecommons.org/licenses/by-nc/3.0/"/>
              </a:rPr>
              <a:t>CC BY-NC</a:t>
            </a:r>
            <a:endParaRPr lang="en-GB" sz="675"/>
          </a:p>
        </p:txBody>
      </p:sp>
      <p:sp>
        <p:nvSpPr>
          <p:cNvPr id="18" name="Content Placeholder 17">
            <a:extLst>
              <a:ext uri="{FF2B5EF4-FFF2-40B4-BE49-F238E27FC236}">
                <a16:creationId xmlns:a16="http://schemas.microsoft.com/office/drawing/2014/main" id="{B478280E-33DB-4605-9714-7920CC82AE05}"/>
              </a:ext>
            </a:extLst>
          </p:cNvPr>
          <p:cNvSpPr>
            <a:spLocks noGrp="1"/>
          </p:cNvSpPr>
          <p:nvPr>
            <p:ph idx="1"/>
          </p:nvPr>
        </p:nvSpPr>
        <p:spPr>
          <a:xfrm>
            <a:off x="133498" y="2265819"/>
            <a:ext cx="5441802" cy="3521799"/>
          </a:xfrm>
        </p:spPr>
        <p:txBody>
          <a:bodyPr>
            <a:normAutofit/>
          </a:bodyPr>
          <a:lstStyle/>
          <a:p>
            <a:r>
              <a:rPr lang="en-GB" sz="1800" dirty="0"/>
              <a:t>Google Meet is a Video Conferencing App like MS Teams &amp; Zoom.</a:t>
            </a:r>
          </a:p>
          <a:p>
            <a:r>
              <a:rPr lang="en-GB" sz="1800" dirty="0"/>
              <a:t>Google Meet &amp; Google Chat have replaced Google Hangouts.</a:t>
            </a:r>
          </a:p>
          <a:p>
            <a:r>
              <a:rPr lang="en-GB" sz="1800" dirty="0"/>
              <a:t>In includes a collaborative Whiteboard too (aka Google Jam).</a:t>
            </a:r>
          </a:p>
          <a:p>
            <a:r>
              <a:rPr lang="en-GB" sz="1800" dirty="0"/>
              <a:t>Google has two Video calling Apps: Meet and Duo.</a:t>
            </a:r>
          </a:p>
          <a:p>
            <a:r>
              <a:rPr lang="en-GB" sz="1800" dirty="0"/>
              <a:t>Google Meet (</a:t>
            </a:r>
            <a:r>
              <a:rPr lang="en-GB" sz="1800" dirty="0" err="1"/>
              <a:t>upto</a:t>
            </a:r>
            <a:r>
              <a:rPr lang="en-GB" sz="1800" dirty="0"/>
              <a:t> 250 people) allows business </a:t>
            </a:r>
            <a:r>
              <a:rPr lang="en-GB" sz="1800" dirty="0" err="1"/>
              <a:t>featues</a:t>
            </a:r>
            <a:r>
              <a:rPr lang="en-GB" sz="1800" dirty="0"/>
              <a:t> and is more for professional use.</a:t>
            </a:r>
          </a:p>
          <a:p>
            <a:r>
              <a:rPr lang="en-GB" sz="1800" dirty="0"/>
              <a:t>Google Duo (</a:t>
            </a:r>
            <a:r>
              <a:rPr lang="en-GB" sz="1800" dirty="0" err="1"/>
              <a:t>upto</a:t>
            </a:r>
            <a:r>
              <a:rPr lang="en-GB" sz="1800" dirty="0"/>
              <a:t> 32) more for informal hangouts/video calls</a:t>
            </a:r>
          </a:p>
        </p:txBody>
      </p:sp>
      <p:grpSp>
        <p:nvGrpSpPr>
          <p:cNvPr id="21" name="Group 20">
            <a:extLst>
              <a:ext uri="{FF2B5EF4-FFF2-40B4-BE49-F238E27FC236}">
                <a16:creationId xmlns:a16="http://schemas.microsoft.com/office/drawing/2014/main" id="{EA05F849-94D9-4DF2-88AA-145612A9ED65}"/>
              </a:ext>
            </a:extLst>
          </p:cNvPr>
          <p:cNvGrpSpPr/>
          <p:nvPr/>
        </p:nvGrpSpPr>
        <p:grpSpPr>
          <a:xfrm>
            <a:off x="5774203" y="1127161"/>
            <a:ext cx="3280406" cy="4855000"/>
            <a:chOff x="7698938" y="359881"/>
            <a:chExt cx="4373874" cy="6473333"/>
          </a:xfrm>
        </p:grpSpPr>
        <p:pic>
          <p:nvPicPr>
            <p:cNvPr id="12" name="Picture 11" descr="Graphical user interface, application, icon&#10;&#10;Description automatically generated">
              <a:extLst>
                <a:ext uri="{FF2B5EF4-FFF2-40B4-BE49-F238E27FC236}">
                  <a16:creationId xmlns:a16="http://schemas.microsoft.com/office/drawing/2014/main" id="{A8E6C945-0C12-4EAD-A2EC-DEB83A392318}"/>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698938" y="359881"/>
              <a:ext cx="4373874" cy="6473333"/>
            </a:xfrm>
            <a:prstGeom prst="rect">
              <a:avLst/>
            </a:prstGeom>
          </p:spPr>
        </p:pic>
        <p:pic>
          <p:nvPicPr>
            <p:cNvPr id="19" name="Picture 18" descr="A picture containing text, clipart, screenshot, businesscard&#10;&#10;Description automatically generated">
              <a:extLst>
                <a:ext uri="{FF2B5EF4-FFF2-40B4-BE49-F238E27FC236}">
                  <a16:creationId xmlns:a16="http://schemas.microsoft.com/office/drawing/2014/main" id="{B5D48D4A-C366-495E-B59F-D2ED9AD937B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768" t="19136" r="25585" b="24485"/>
            <a:stretch/>
          </p:blipFill>
          <p:spPr>
            <a:xfrm>
              <a:off x="9315059" y="5065065"/>
              <a:ext cx="1303866" cy="743068"/>
            </a:xfrm>
            <a:prstGeom prst="rect">
              <a:avLst/>
            </a:prstGeom>
          </p:spPr>
        </p:pic>
      </p:grpSp>
    </p:spTree>
    <p:extLst>
      <p:ext uri="{BB962C8B-B14F-4D97-AF65-F5344CB8AC3E}">
        <p14:creationId xmlns:p14="http://schemas.microsoft.com/office/powerpoint/2010/main" val="384350112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457200" y="-12307"/>
            <a:ext cx="8229600" cy="1143000"/>
          </a:xfrm>
        </p:spPr>
        <p:txBody>
          <a:bodyPr/>
          <a:lstStyle/>
          <a:p>
            <a:r>
              <a:rPr lang="en-GB" dirty="0"/>
              <a:t>Google MEET</a:t>
            </a:r>
          </a:p>
        </p:txBody>
      </p:sp>
      <p:pic>
        <p:nvPicPr>
          <p:cNvPr id="9" name="Picture 8" descr="A picture containing text, clipart, screenshot, businesscard&#10;&#10;Description automatically generated">
            <a:extLst>
              <a:ext uri="{FF2B5EF4-FFF2-40B4-BE49-F238E27FC236}">
                <a16:creationId xmlns:a16="http://schemas.microsoft.com/office/drawing/2014/main" id="{EFB960FA-7CAC-4EE2-9C26-014F63F7033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918356" y="1134249"/>
            <a:ext cx="1757288" cy="988475"/>
          </a:xfrm>
          <a:prstGeom prst="rect">
            <a:avLst/>
          </a:prstGeom>
        </p:spPr>
      </p:pic>
      <p:pic>
        <p:nvPicPr>
          <p:cNvPr id="6" name="Picture 5">
            <a:extLst>
              <a:ext uri="{FF2B5EF4-FFF2-40B4-BE49-F238E27FC236}">
                <a16:creationId xmlns:a16="http://schemas.microsoft.com/office/drawing/2014/main" id="{F82E87BC-D79E-491A-801C-833F5F4E1412}"/>
              </a:ext>
            </a:extLst>
          </p:cNvPr>
          <p:cNvPicPr>
            <a:picLocks noChangeAspect="1"/>
          </p:cNvPicPr>
          <p:nvPr/>
        </p:nvPicPr>
        <p:blipFill>
          <a:blip r:embed="rId4"/>
          <a:stretch>
            <a:fillRect/>
          </a:stretch>
        </p:blipFill>
        <p:spPr>
          <a:xfrm>
            <a:off x="0" y="1091240"/>
            <a:ext cx="9144000" cy="4320234"/>
          </a:xfrm>
          <a:prstGeom prst="rect">
            <a:avLst/>
          </a:prstGeom>
        </p:spPr>
      </p:pic>
      <p:sp>
        <p:nvSpPr>
          <p:cNvPr id="7" name="TextBox 6">
            <a:extLst>
              <a:ext uri="{FF2B5EF4-FFF2-40B4-BE49-F238E27FC236}">
                <a16:creationId xmlns:a16="http://schemas.microsoft.com/office/drawing/2014/main" id="{285B412C-9CBF-4C27-9689-07CFDCC02512}"/>
              </a:ext>
            </a:extLst>
          </p:cNvPr>
          <p:cNvSpPr txBox="1"/>
          <p:nvPr/>
        </p:nvSpPr>
        <p:spPr>
          <a:xfrm>
            <a:off x="251231" y="5411474"/>
            <a:ext cx="7334250" cy="369332"/>
          </a:xfrm>
          <a:prstGeom prst="rect">
            <a:avLst/>
          </a:prstGeom>
          <a:noFill/>
        </p:spPr>
        <p:txBody>
          <a:bodyPr wrap="square" rtlCol="0">
            <a:spAutoFit/>
          </a:bodyPr>
          <a:lstStyle/>
          <a:p>
            <a:r>
              <a:rPr lang="en-GB" dirty="0"/>
              <a:t>For full pricing and feature list, please </a:t>
            </a:r>
            <a:r>
              <a:rPr lang="en-GB" dirty="0">
                <a:hlinkClick r:id="rId5"/>
              </a:rPr>
              <a:t>click-here</a:t>
            </a:r>
            <a:r>
              <a:rPr lang="en-GB" dirty="0"/>
              <a:t>.</a:t>
            </a:r>
          </a:p>
        </p:txBody>
      </p:sp>
    </p:spTree>
    <p:extLst>
      <p:ext uri="{BB962C8B-B14F-4D97-AF65-F5344CB8AC3E}">
        <p14:creationId xmlns:p14="http://schemas.microsoft.com/office/powerpoint/2010/main" val="191235738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21227B1-1586-4CEF-A0F1-E3C7FFBD4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2401509"/>
            <a:ext cx="9141714" cy="13716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Content Placeholder 3" descr="Graphical user interface, application&#10;&#10;Description automatically generated">
            <a:extLst>
              <a:ext uri="{FF2B5EF4-FFF2-40B4-BE49-F238E27FC236}">
                <a16:creationId xmlns:a16="http://schemas.microsoft.com/office/drawing/2014/main" id="{749E3319-1CC6-4605-8CD9-F4EF3F4E338E}"/>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15" y="857257"/>
            <a:ext cx="9143985" cy="5143493"/>
          </a:xfrm>
          <a:prstGeom prst="rect">
            <a:avLst/>
          </a:prstGeom>
        </p:spPr>
      </p:pic>
      <p:sp>
        <p:nvSpPr>
          <p:cNvPr id="12" name="Rectangle 11">
            <a:extLst>
              <a:ext uri="{FF2B5EF4-FFF2-40B4-BE49-F238E27FC236}">
                <a16:creationId xmlns:a16="http://schemas.microsoft.com/office/drawing/2014/main" id="{AD84F4E6-B3B1-40B7-A8C4-2D1683E6F6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2401509"/>
            <a:ext cx="9141714" cy="1371600"/>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dirty="0">
              <a:solidFill>
                <a:srgbClr val="FFFFFF"/>
              </a:solidFill>
            </a:endParaRPr>
          </a:p>
        </p:txBody>
      </p:sp>
      <p:sp>
        <p:nvSpPr>
          <p:cNvPr id="2" name="Title 1">
            <a:extLst>
              <a:ext uri="{FF2B5EF4-FFF2-40B4-BE49-F238E27FC236}">
                <a16:creationId xmlns:a16="http://schemas.microsoft.com/office/drawing/2014/main" id="{663DCC72-D685-4405-A078-DDB50B05CD14}"/>
              </a:ext>
            </a:extLst>
          </p:cNvPr>
          <p:cNvSpPr>
            <a:spLocks noGrp="1"/>
          </p:cNvSpPr>
          <p:nvPr>
            <p:ph type="title"/>
          </p:nvPr>
        </p:nvSpPr>
        <p:spPr>
          <a:xfrm>
            <a:off x="274320" y="2482024"/>
            <a:ext cx="8603674" cy="1304510"/>
          </a:xfrm>
        </p:spPr>
        <p:txBody>
          <a:bodyPr vert="horz" wrap="square" lIns="68580" tIns="34290" rIns="68580" bIns="34290" numCol="1" rtlCol="0" anchor="ctr" anchorCtr="0" compatLnSpc="1">
            <a:prstTxWarp prst="textNoShape">
              <a:avLst/>
            </a:prstTxWarp>
            <a:normAutofit/>
          </a:bodyPr>
          <a:lstStyle/>
          <a:p>
            <a:pPr algn="ctr">
              <a:lnSpc>
                <a:spcPct val="80000"/>
              </a:lnSpc>
            </a:pPr>
            <a:r>
              <a:rPr lang="en-US" sz="4500" spc="113" dirty="0"/>
              <a:t>Google meet</a:t>
            </a:r>
          </a:p>
        </p:txBody>
      </p:sp>
      <p:sp>
        <p:nvSpPr>
          <p:cNvPr id="14" name="Rectangle 13">
            <a:extLst>
              <a:ext uri="{FF2B5EF4-FFF2-40B4-BE49-F238E27FC236}">
                <a16:creationId xmlns:a16="http://schemas.microsoft.com/office/drawing/2014/main" id="{67B81D4B-A7B2-4B11-A131-E1B85DFEE4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3773109"/>
            <a:ext cx="9141714" cy="342900"/>
          </a:xfrm>
          <a:prstGeom prst="rect">
            <a:avLst/>
          </a:prstGeom>
          <a:solidFill>
            <a:schemeClr val="tx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dirty="0">
              <a:solidFill>
                <a:srgbClr val="FFFFFF"/>
              </a:solidFill>
            </a:endParaRPr>
          </a:p>
        </p:txBody>
      </p:sp>
      <p:sp>
        <p:nvSpPr>
          <p:cNvPr id="5" name="TextBox 4">
            <a:extLst>
              <a:ext uri="{FF2B5EF4-FFF2-40B4-BE49-F238E27FC236}">
                <a16:creationId xmlns:a16="http://schemas.microsoft.com/office/drawing/2014/main" id="{01AAEE99-D25E-43B2-B325-C684BE84A9AB}"/>
              </a:ext>
            </a:extLst>
          </p:cNvPr>
          <p:cNvSpPr txBox="1"/>
          <p:nvPr/>
        </p:nvSpPr>
        <p:spPr>
          <a:xfrm>
            <a:off x="7054967" y="5850709"/>
            <a:ext cx="2089034" cy="173124"/>
          </a:xfrm>
          <a:prstGeom prst="rect">
            <a:avLst/>
          </a:prstGeom>
          <a:solidFill>
            <a:srgbClr val="000000"/>
          </a:solidFill>
        </p:spPr>
        <p:txBody>
          <a:bodyPr wrap="none" rtlCol="0">
            <a:spAutoFit/>
          </a:bodyPr>
          <a:lstStyle/>
          <a:p>
            <a:pPr algn="r">
              <a:spcAft>
                <a:spcPts val="450"/>
              </a:spcAft>
            </a:pPr>
            <a:r>
              <a:rPr lang="en-GB" sz="525">
                <a:solidFill>
                  <a:srgbClr val="FFFFFF"/>
                </a:solidFill>
                <a:hlinkClick r:id="rId3" tooltip="https://www.wired.it/internet/web/2020/10/27/google-meet-gruppi-lavoro/">
                  <a:extLst>
                    <a:ext uri="{A12FA001-AC4F-418D-AE19-62706E023703}">
                      <ahyp:hlinkClr xmlns:ahyp="http://schemas.microsoft.com/office/drawing/2018/hyperlinkcolor" val="tx"/>
                    </a:ext>
                  </a:extLst>
                </a:hlinkClick>
              </a:rPr>
              <a:t>This Photo</a:t>
            </a:r>
            <a:r>
              <a:rPr lang="en-GB" sz="525">
                <a:solidFill>
                  <a:srgbClr val="FFFFFF"/>
                </a:solidFill>
              </a:rPr>
              <a:t> by Unknown Author is licensed under </a:t>
            </a:r>
            <a:r>
              <a:rPr lang="en-GB" sz="525">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525">
              <a:solidFill>
                <a:srgbClr val="FFFFFF"/>
              </a:solidFill>
            </a:endParaRPr>
          </a:p>
        </p:txBody>
      </p:sp>
    </p:spTree>
    <p:extLst>
      <p:ext uri="{BB962C8B-B14F-4D97-AF65-F5344CB8AC3E}">
        <p14:creationId xmlns:p14="http://schemas.microsoft.com/office/powerpoint/2010/main" val="289997382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Slack</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53962" y="2366010"/>
            <a:ext cx="4218038" cy="3154680"/>
          </a:xfrm>
        </p:spPr>
        <p:txBody>
          <a:bodyPr>
            <a:normAutofit fontScale="77500" lnSpcReduction="20000"/>
          </a:bodyPr>
          <a:lstStyle/>
          <a:p>
            <a:r>
              <a:rPr lang="en-GB" sz="2100" dirty="0"/>
              <a:t>Slack is a collaboration tool.</a:t>
            </a:r>
          </a:p>
          <a:p>
            <a:r>
              <a:rPr lang="en-GB" sz="2100" dirty="0"/>
              <a:t>It allows teams to collaborate via </a:t>
            </a:r>
            <a:r>
              <a:rPr lang="en-GB" sz="2100" dirty="0" err="1"/>
              <a:t>conversatins</a:t>
            </a:r>
            <a:r>
              <a:rPr lang="en-GB" sz="2100" dirty="0"/>
              <a:t> using text, audio and video.</a:t>
            </a:r>
          </a:p>
          <a:p>
            <a:r>
              <a:rPr lang="en-GB" sz="2100" dirty="0"/>
              <a:t>You can also organise conversations into various channels for specific initiatives or projects. </a:t>
            </a:r>
          </a:p>
          <a:p>
            <a:r>
              <a:rPr lang="en-GB" sz="2100" dirty="0"/>
              <a:t>Slack integrates with many other Apps like Google Drive, Box and Dropbox and many others for a more holistic, unified and integrated collaboration.</a:t>
            </a:r>
          </a:p>
          <a:p>
            <a:pPr marL="0" indent="0">
              <a:buNone/>
            </a:pPr>
            <a:r>
              <a:rPr lang="en-GB" sz="2100" dirty="0"/>
              <a:t>-</a:t>
            </a:r>
          </a:p>
          <a:p>
            <a:pPr lvl="1"/>
            <a:r>
              <a:rPr lang="en-GB" sz="1950" dirty="0"/>
              <a:t>Bg. For a video overview, please </a:t>
            </a:r>
            <a:r>
              <a:rPr lang="en-GB" sz="1950" dirty="0">
                <a:hlinkClick r:id="rId2">
                  <a:extLst>
                    <a:ext uri="{A12FA001-AC4F-418D-AE19-62706E023703}">
                      <ahyp:hlinkClr xmlns:ahyp="http://schemas.microsoft.com/office/drawing/2018/hyperlinkcolor" val="tx"/>
                    </a:ext>
                  </a:extLst>
                </a:hlinkClick>
              </a:rPr>
              <a:t>click-here</a:t>
            </a:r>
            <a:r>
              <a:rPr lang="en-GB" sz="1950" dirty="0"/>
              <a:t>.</a:t>
            </a:r>
          </a:p>
          <a:p>
            <a:pPr lvl="1"/>
            <a:r>
              <a:rPr lang="en-GB" sz="1950" dirty="0"/>
              <a:t>Home: </a:t>
            </a:r>
            <a:r>
              <a:rPr lang="en-GB" sz="1800" dirty="0">
                <a:hlinkClick r:id="rId3">
                  <a:extLst>
                    <a:ext uri="{A12FA001-AC4F-418D-AE19-62706E023703}">
                      <ahyp:hlinkClr xmlns:ahyp="http://schemas.microsoft.com/office/drawing/2018/hyperlinkcolor" val="tx"/>
                    </a:ext>
                  </a:extLst>
                </a:hlinkClick>
              </a:rPr>
              <a:t>https://slack.com/</a:t>
            </a:r>
            <a:r>
              <a:rPr lang="en-GB" sz="1800" dirty="0"/>
              <a:t>.</a:t>
            </a:r>
            <a:endParaRPr lang="en-GB" sz="1950" dirty="0"/>
          </a:p>
        </p:txBody>
      </p:sp>
      <p:pic>
        <p:nvPicPr>
          <p:cNvPr id="4" name="Picture 3">
            <a:extLst>
              <a:ext uri="{FF2B5EF4-FFF2-40B4-BE49-F238E27FC236}">
                <a16:creationId xmlns:a16="http://schemas.microsoft.com/office/drawing/2014/main" id="{647BA761-1AEF-48A5-81FD-0733A0ECABA1}"/>
              </a:ext>
            </a:extLst>
          </p:cNvPr>
          <p:cNvPicPr>
            <a:picLocks noChangeAspect="1"/>
          </p:cNvPicPr>
          <p:nvPr/>
        </p:nvPicPr>
        <p:blipFill>
          <a:blip r:embed="rId4"/>
          <a:stretch>
            <a:fillRect/>
          </a:stretch>
        </p:blipFill>
        <p:spPr>
          <a:xfrm>
            <a:off x="4699118" y="2366010"/>
            <a:ext cx="4330582" cy="3421608"/>
          </a:xfrm>
          <a:prstGeom prst="rect">
            <a:avLst/>
          </a:prstGeom>
        </p:spPr>
      </p:pic>
    </p:spTree>
    <p:extLst>
      <p:ext uri="{BB962C8B-B14F-4D97-AF65-F5344CB8AC3E}">
        <p14:creationId xmlns:p14="http://schemas.microsoft.com/office/powerpoint/2010/main" val="295269029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44ECC-155C-4FF9-9137-1E3CE151E08B}"/>
              </a:ext>
            </a:extLst>
          </p:cNvPr>
          <p:cNvSpPr>
            <a:spLocks noGrp="1"/>
          </p:cNvSpPr>
          <p:nvPr>
            <p:ph type="title"/>
          </p:nvPr>
        </p:nvSpPr>
        <p:spPr/>
        <p:txBody>
          <a:bodyPr/>
          <a:lstStyle/>
          <a:p>
            <a:r>
              <a:rPr lang="en-GB" dirty="0"/>
              <a:t>discord</a:t>
            </a:r>
          </a:p>
        </p:txBody>
      </p:sp>
      <p:pic>
        <p:nvPicPr>
          <p:cNvPr id="8" name="Picture 7" descr="A screenshot of a computer&#10;&#10;Description automatically generated with medium confidence">
            <a:extLst>
              <a:ext uri="{FF2B5EF4-FFF2-40B4-BE49-F238E27FC236}">
                <a16:creationId xmlns:a16="http://schemas.microsoft.com/office/drawing/2014/main" id="{DCD14FA1-991C-4995-BF7B-84728A677DC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8145"/>
          <a:stretch/>
        </p:blipFill>
        <p:spPr>
          <a:xfrm>
            <a:off x="5728287" y="2683822"/>
            <a:ext cx="3190714" cy="2405285"/>
          </a:xfrm>
          <a:prstGeom prst="rect">
            <a:avLst/>
          </a:prstGeom>
        </p:spPr>
      </p:pic>
      <p:sp>
        <p:nvSpPr>
          <p:cNvPr id="9" name="TextBox 8">
            <a:extLst>
              <a:ext uri="{FF2B5EF4-FFF2-40B4-BE49-F238E27FC236}">
                <a16:creationId xmlns:a16="http://schemas.microsoft.com/office/drawing/2014/main" id="{0CCD64FF-CE5E-4C00-984C-4C78EBC04271}"/>
              </a:ext>
            </a:extLst>
          </p:cNvPr>
          <p:cNvSpPr txBox="1"/>
          <p:nvPr/>
        </p:nvSpPr>
        <p:spPr>
          <a:xfrm>
            <a:off x="5836403" y="5089107"/>
            <a:ext cx="2811652" cy="173124"/>
          </a:xfrm>
          <a:prstGeom prst="rect">
            <a:avLst/>
          </a:prstGeom>
          <a:noFill/>
        </p:spPr>
        <p:txBody>
          <a:bodyPr wrap="square" rtlCol="0">
            <a:spAutoFit/>
          </a:bodyPr>
          <a:lstStyle/>
          <a:p>
            <a:r>
              <a:rPr lang="en-GB" sz="525">
                <a:hlinkClick r:id="rId3" tooltip="https://meta.weirdgloop.org/w/Discord"/>
              </a:rPr>
              <a:t>This Photo</a:t>
            </a:r>
            <a:r>
              <a:rPr lang="en-GB" sz="525"/>
              <a:t> by Unknown Author is licensed under </a:t>
            </a:r>
            <a:r>
              <a:rPr lang="en-GB" sz="525">
                <a:hlinkClick r:id="rId4" tooltip="https://creativecommons.org/licenses/by-nc-sa/3.0/"/>
              </a:rPr>
              <a:t>CC BY-SA-NC</a:t>
            </a:r>
            <a:endParaRPr lang="en-GB" sz="525"/>
          </a:p>
        </p:txBody>
      </p:sp>
      <p:sp>
        <p:nvSpPr>
          <p:cNvPr id="3" name="Content Placeholder 2">
            <a:extLst>
              <a:ext uri="{FF2B5EF4-FFF2-40B4-BE49-F238E27FC236}">
                <a16:creationId xmlns:a16="http://schemas.microsoft.com/office/drawing/2014/main" id="{0B9FB04C-8479-4B6E-A4D1-9C6B3A0418C1}"/>
              </a:ext>
            </a:extLst>
          </p:cNvPr>
          <p:cNvSpPr>
            <a:spLocks noGrp="1"/>
          </p:cNvSpPr>
          <p:nvPr>
            <p:ph idx="1"/>
          </p:nvPr>
        </p:nvSpPr>
        <p:spPr>
          <a:xfrm>
            <a:off x="225000" y="2306832"/>
            <a:ext cx="5441568" cy="3480787"/>
          </a:xfrm>
          <a:noFill/>
        </p:spPr>
        <p:txBody>
          <a:bodyPr>
            <a:normAutofit fontScale="85000" lnSpcReduction="20000"/>
          </a:bodyPr>
          <a:lstStyle/>
          <a:p>
            <a:pPr algn="l"/>
            <a:r>
              <a:rPr lang="en-GB" sz="1800" dirty="0"/>
              <a:t>Discord is an online Voice over IP (VoIP) instant messaging platform where users communicate with voice calls, video calls, text messaging, and where they share media and files in private chats or as part of communities called ‘servers’.</a:t>
            </a:r>
          </a:p>
          <a:p>
            <a:pPr algn="l"/>
            <a:r>
              <a:rPr lang="en-GB" sz="1800" dirty="0"/>
              <a:t>A server consists of persistent chat rooms and voice chat channels which can be accessed via invite links.</a:t>
            </a:r>
          </a:p>
          <a:p>
            <a:pPr algn="l"/>
            <a:r>
              <a:rPr lang="en-GB" sz="1800" dirty="0"/>
              <a:t>It is a free voice, video, and text chat app that's used by millions of people for mainly social interaction, however many businesses use it too.</a:t>
            </a:r>
          </a:p>
          <a:p>
            <a:pPr algn="l"/>
            <a:r>
              <a:rPr lang="en-GB" sz="1800" dirty="0"/>
              <a:t>Discord was made for online gamers to communicate and play together.</a:t>
            </a:r>
          </a:p>
          <a:p>
            <a:pPr algn="l"/>
            <a:r>
              <a:rPr lang="en-GB" sz="1800" dirty="0"/>
              <a:t>The Discord app is free to download, signing up for a Discord account is free, and anyone can create a Discord server for free.</a:t>
            </a:r>
          </a:p>
          <a:p>
            <a:r>
              <a:rPr lang="en-GB" sz="1800" dirty="0"/>
              <a:t>For a video overview, please </a:t>
            </a:r>
            <a:r>
              <a:rPr lang="en-GB" sz="1800" dirty="0">
                <a:hlinkClick r:id="rId5"/>
              </a:rPr>
              <a:t>click here</a:t>
            </a:r>
            <a:r>
              <a:rPr lang="en-GB" sz="1800" dirty="0"/>
              <a:t>.</a:t>
            </a:r>
          </a:p>
        </p:txBody>
      </p:sp>
      <p:pic>
        <p:nvPicPr>
          <p:cNvPr id="11" name="Picture 10" descr="Icon&#10;&#10;Description automatically generated">
            <a:extLst>
              <a:ext uri="{FF2B5EF4-FFF2-40B4-BE49-F238E27FC236}">
                <a16:creationId xmlns:a16="http://schemas.microsoft.com/office/drawing/2014/main" id="{8301D002-B4AF-4F1A-8199-B4B39E317CFC}"/>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5278302" y="804943"/>
            <a:ext cx="2341213" cy="2341213"/>
          </a:xfrm>
          <a:prstGeom prst="rect">
            <a:avLst/>
          </a:prstGeom>
        </p:spPr>
      </p:pic>
    </p:spTree>
    <p:extLst>
      <p:ext uri="{BB962C8B-B14F-4D97-AF65-F5344CB8AC3E}">
        <p14:creationId xmlns:p14="http://schemas.microsoft.com/office/powerpoint/2010/main" val="324482159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Microsoft </a:t>
            </a:r>
            <a:r>
              <a:rPr lang="en-GB" dirty="0" err="1"/>
              <a:t>sharepoint</a:t>
            </a:r>
            <a:endParaRPr lang="en-GB" dirty="0"/>
          </a:p>
        </p:txBody>
      </p:sp>
    </p:spTree>
    <p:extLst>
      <p:ext uri="{BB962C8B-B14F-4D97-AF65-F5344CB8AC3E}">
        <p14:creationId xmlns:p14="http://schemas.microsoft.com/office/powerpoint/2010/main" val="69149302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2272B-071E-4086-AB06-7861FFDB86EC}"/>
              </a:ext>
            </a:extLst>
          </p:cNvPr>
          <p:cNvSpPr>
            <a:spLocks noGrp="1"/>
          </p:cNvSpPr>
          <p:nvPr>
            <p:ph type="title"/>
          </p:nvPr>
        </p:nvSpPr>
        <p:spPr/>
        <p:txBody>
          <a:bodyPr/>
          <a:lstStyle/>
          <a:p>
            <a:r>
              <a:rPr lang="en-GB" b="1" u="sng" dirty="0"/>
              <a:t>Ms </a:t>
            </a:r>
            <a:r>
              <a:rPr lang="en-GB" b="1" u="sng" dirty="0" err="1"/>
              <a:t>sharepoint</a:t>
            </a:r>
            <a:endParaRPr lang="en-GB" dirty="0"/>
          </a:p>
        </p:txBody>
      </p:sp>
      <p:sp>
        <p:nvSpPr>
          <p:cNvPr id="3" name="Content Placeholder 2">
            <a:extLst>
              <a:ext uri="{FF2B5EF4-FFF2-40B4-BE49-F238E27FC236}">
                <a16:creationId xmlns:a16="http://schemas.microsoft.com/office/drawing/2014/main" id="{3A30AEED-7674-4466-80E5-3780BFB00883}"/>
              </a:ext>
            </a:extLst>
          </p:cNvPr>
          <p:cNvSpPr>
            <a:spLocks noGrp="1"/>
          </p:cNvSpPr>
          <p:nvPr>
            <p:ph idx="1"/>
          </p:nvPr>
        </p:nvSpPr>
        <p:spPr>
          <a:xfrm>
            <a:off x="501171" y="2366010"/>
            <a:ext cx="7338060" cy="3154680"/>
          </a:xfrm>
        </p:spPr>
        <p:txBody>
          <a:bodyPr>
            <a:normAutofit fontScale="55000" lnSpcReduction="20000"/>
          </a:bodyPr>
          <a:lstStyle/>
          <a:p>
            <a:pPr>
              <a:tabLst>
                <a:tab pos="2424113" algn="l"/>
              </a:tabLst>
            </a:pPr>
            <a:r>
              <a:rPr lang="en-GB" dirty="0"/>
              <a:t>SharePoint (launched in 2001) is a web-based collaborative platform that integrates with Microsoft Office. </a:t>
            </a:r>
          </a:p>
          <a:p>
            <a:pPr>
              <a:tabLst>
                <a:tab pos="2424113" algn="l"/>
              </a:tabLst>
            </a:pPr>
            <a:r>
              <a:rPr lang="en-GB" dirty="0"/>
              <a:t>Primarily used within Organisations as an intranet document management and storage system.</a:t>
            </a:r>
          </a:p>
          <a:p>
            <a:pPr>
              <a:tabLst>
                <a:tab pos="2424113" algn="l"/>
              </a:tabLst>
            </a:pPr>
            <a:r>
              <a:rPr lang="en-GB" dirty="0"/>
              <a:t>It is a cloud-based service that help Teams within organizations share, collaborate, work on, find and organise/manage files and applications.</a:t>
            </a:r>
          </a:p>
          <a:p>
            <a:pPr>
              <a:tabLst>
                <a:tab pos="2424113" algn="l"/>
              </a:tabLst>
            </a:pPr>
            <a:r>
              <a:rPr lang="en-GB" dirty="0"/>
              <a:t>It’s key purpose is to enable employees to collaborate across an organisation.</a:t>
            </a:r>
          </a:p>
          <a:p>
            <a:pPr>
              <a:tabLst>
                <a:tab pos="2424113" algn="l"/>
              </a:tabLst>
            </a:pPr>
            <a:r>
              <a:rPr lang="en-GB" dirty="0"/>
              <a:t>SharePoint has security features and has the ability to allow users to set access control to files and folders.</a:t>
            </a:r>
          </a:p>
          <a:p>
            <a:pPr>
              <a:tabLst>
                <a:tab pos="2424113" algn="l"/>
              </a:tabLst>
            </a:pPr>
            <a:r>
              <a:rPr lang="en-GB" dirty="0"/>
              <a:t>It seamlessly integrates with Office365.</a:t>
            </a:r>
          </a:p>
          <a:p>
            <a:pPr>
              <a:tabLst>
                <a:tab pos="2424113" algn="l"/>
              </a:tabLst>
            </a:pPr>
            <a:endParaRPr lang="en-GB" dirty="0"/>
          </a:p>
          <a:p>
            <a:endParaRPr lang="en-GB" dirty="0"/>
          </a:p>
        </p:txBody>
      </p:sp>
    </p:spTree>
    <p:extLst>
      <p:ext uri="{BB962C8B-B14F-4D97-AF65-F5344CB8AC3E}">
        <p14:creationId xmlns:p14="http://schemas.microsoft.com/office/powerpoint/2010/main" val="351143939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2272B-071E-4086-AB06-7861FFDB86EC}"/>
              </a:ext>
            </a:extLst>
          </p:cNvPr>
          <p:cNvSpPr>
            <a:spLocks noGrp="1"/>
          </p:cNvSpPr>
          <p:nvPr>
            <p:ph type="title"/>
          </p:nvPr>
        </p:nvSpPr>
        <p:spPr/>
        <p:txBody>
          <a:bodyPr>
            <a:normAutofit fontScale="90000"/>
          </a:bodyPr>
          <a:lstStyle/>
          <a:p>
            <a:r>
              <a:rPr lang="en-GB" dirty="0"/>
              <a:t>Bg. Video: </a:t>
            </a:r>
            <a:r>
              <a:rPr lang="en-GB" b="0" i="0" dirty="0">
                <a:effectLst/>
                <a:latin typeface="Roboto" panose="02000000000000000000" pitchFamily="2" charset="0"/>
              </a:rPr>
              <a:t>Introduction to SharePoint Online</a:t>
            </a:r>
            <a:endParaRPr lang="en-GB" dirty="0"/>
          </a:p>
        </p:txBody>
      </p:sp>
      <p:pic>
        <p:nvPicPr>
          <p:cNvPr id="5" name="Picture 4">
            <a:hlinkClick r:id="rId2"/>
            <a:extLst>
              <a:ext uri="{FF2B5EF4-FFF2-40B4-BE49-F238E27FC236}">
                <a16:creationId xmlns:a16="http://schemas.microsoft.com/office/drawing/2014/main" id="{F55D6340-AE12-48B4-A518-D7F9D3D33476}"/>
              </a:ext>
            </a:extLst>
          </p:cNvPr>
          <p:cNvPicPr>
            <a:picLocks noChangeAspect="1"/>
          </p:cNvPicPr>
          <p:nvPr/>
        </p:nvPicPr>
        <p:blipFill>
          <a:blip r:embed="rId3"/>
          <a:stretch>
            <a:fillRect/>
          </a:stretch>
        </p:blipFill>
        <p:spPr>
          <a:xfrm>
            <a:off x="1187624" y="2060848"/>
            <a:ext cx="6255503" cy="3518720"/>
          </a:xfrm>
          <a:prstGeom prst="rect">
            <a:avLst/>
          </a:prstGeom>
        </p:spPr>
      </p:pic>
    </p:spTree>
    <p:extLst>
      <p:ext uri="{BB962C8B-B14F-4D97-AF65-F5344CB8AC3E}">
        <p14:creationId xmlns:p14="http://schemas.microsoft.com/office/powerpoint/2010/main" val="109043398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Social media platforms</a:t>
            </a:r>
          </a:p>
        </p:txBody>
      </p:sp>
    </p:spTree>
    <p:extLst>
      <p:ext uri="{BB962C8B-B14F-4D97-AF65-F5344CB8AC3E}">
        <p14:creationId xmlns:p14="http://schemas.microsoft.com/office/powerpoint/2010/main" val="396889144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Social media platforms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87176" y="2277735"/>
            <a:ext cx="5623201" cy="3666146"/>
          </a:xfrm>
        </p:spPr>
        <p:txBody>
          <a:bodyPr>
            <a:normAutofit fontScale="70000" lnSpcReduction="20000"/>
          </a:bodyPr>
          <a:lstStyle/>
          <a:p>
            <a:pPr marL="0" indent="0">
              <a:buNone/>
            </a:pPr>
            <a:r>
              <a:rPr lang="en-GB" sz="2100" dirty="0"/>
              <a:t>Messenger (By Facebook) and WhatsApp (bought by Facebook) are common social communication apps to talk to family and friends.</a:t>
            </a:r>
          </a:p>
          <a:p>
            <a:pPr marL="0" indent="0">
              <a:buNone/>
            </a:pPr>
            <a:r>
              <a:rPr lang="en-GB" sz="2100" dirty="0"/>
              <a:t>These tools are very </a:t>
            </a:r>
            <a:r>
              <a:rPr lang="en-GB" sz="2100" dirty="0" err="1"/>
              <a:t>usul</a:t>
            </a:r>
            <a:r>
              <a:rPr lang="en-GB" sz="2100" dirty="0"/>
              <a:t> to stay in touch with friends and family and for fun and other social purposes. But can cause problems when used in the workplace.</a:t>
            </a:r>
          </a:p>
          <a:p>
            <a:pPr marL="0" indent="0">
              <a:buNone/>
            </a:pPr>
            <a:r>
              <a:rPr lang="en-GB" sz="2100" dirty="0" err="1"/>
              <a:t>Messeges</a:t>
            </a:r>
            <a:r>
              <a:rPr lang="en-GB" sz="2100" dirty="0"/>
              <a:t> received for personal reasons can be distracting by nature, as can some of the features and functions of theses Apps.</a:t>
            </a:r>
          </a:p>
          <a:p>
            <a:pPr marL="0" indent="0">
              <a:buNone/>
            </a:pPr>
            <a:r>
              <a:rPr lang="en-GB" sz="2100" dirty="0"/>
              <a:t>Because the interface mixes all conversations into </a:t>
            </a:r>
            <a:r>
              <a:rPr lang="en-GB" sz="2100" dirty="0" err="1"/>
              <a:t>oneplace</a:t>
            </a:r>
            <a:r>
              <a:rPr lang="en-GB" sz="2100" dirty="0"/>
              <a:t>, using them for work causes boundary crossing and inefficiencies in communications. </a:t>
            </a:r>
          </a:p>
          <a:p>
            <a:pPr marL="0" indent="0">
              <a:buNone/>
            </a:pPr>
            <a:r>
              <a:rPr lang="en-GB" sz="2100" dirty="0"/>
              <a:t>It can create inefficiency in communication as users sift through chat topics from both your personal and professional contacts.</a:t>
            </a:r>
          </a:p>
          <a:p>
            <a:pPr marL="0" indent="0">
              <a:buNone/>
            </a:pPr>
            <a:r>
              <a:rPr lang="en-GB" sz="2100" dirty="0"/>
              <a:t>Although they allow video and </a:t>
            </a:r>
            <a:r>
              <a:rPr lang="en-GB" sz="2100" dirty="0" err="1"/>
              <a:t>udio</a:t>
            </a:r>
            <a:r>
              <a:rPr lang="en-GB" sz="2100" dirty="0"/>
              <a:t> capability, predominantly they are an instant message or chat application, who’s main purpose is to facilitate private conversations between users.</a:t>
            </a:r>
          </a:p>
          <a:p>
            <a:pPr marL="0" indent="0">
              <a:buNone/>
            </a:pPr>
            <a:r>
              <a:rPr lang="en-GB" sz="2100" dirty="0"/>
              <a:t>Because of this, other platforms are more appropriate for work purposes.</a:t>
            </a:r>
          </a:p>
        </p:txBody>
      </p:sp>
      <p:pic>
        <p:nvPicPr>
          <p:cNvPr id="5" name="Picture 4">
            <a:extLst>
              <a:ext uri="{FF2B5EF4-FFF2-40B4-BE49-F238E27FC236}">
                <a16:creationId xmlns:a16="http://schemas.microsoft.com/office/drawing/2014/main" id="{A9E778B1-1E91-41B4-BE7D-35FD8A68B794}"/>
              </a:ext>
            </a:extLst>
          </p:cNvPr>
          <p:cNvPicPr>
            <a:picLocks noChangeAspect="1"/>
          </p:cNvPicPr>
          <p:nvPr/>
        </p:nvPicPr>
        <p:blipFill>
          <a:blip r:embed="rId2"/>
          <a:stretch>
            <a:fillRect/>
          </a:stretch>
        </p:blipFill>
        <p:spPr>
          <a:xfrm>
            <a:off x="5851492" y="4146765"/>
            <a:ext cx="3192161" cy="1748257"/>
          </a:xfrm>
          <a:prstGeom prst="rect">
            <a:avLst/>
          </a:prstGeom>
        </p:spPr>
      </p:pic>
      <p:pic>
        <p:nvPicPr>
          <p:cNvPr id="7" name="Picture 6">
            <a:extLst>
              <a:ext uri="{FF2B5EF4-FFF2-40B4-BE49-F238E27FC236}">
                <a16:creationId xmlns:a16="http://schemas.microsoft.com/office/drawing/2014/main" id="{75B5E00E-544C-4A8D-8E3C-D32B1849C944}"/>
              </a:ext>
            </a:extLst>
          </p:cNvPr>
          <p:cNvPicPr>
            <a:picLocks noChangeAspect="1"/>
          </p:cNvPicPr>
          <p:nvPr/>
        </p:nvPicPr>
        <p:blipFill rotWithShape="1">
          <a:blip r:embed="rId3"/>
          <a:srcRect l="4591" t="27037" r="69590" b="41203"/>
          <a:stretch/>
        </p:blipFill>
        <p:spPr>
          <a:xfrm>
            <a:off x="6432655" y="2403729"/>
            <a:ext cx="2250281" cy="1470184"/>
          </a:xfrm>
          <a:prstGeom prst="rect">
            <a:avLst/>
          </a:prstGeom>
        </p:spPr>
      </p:pic>
    </p:spTree>
    <p:extLst>
      <p:ext uri="{BB962C8B-B14F-4D97-AF65-F5344CB8AC3E}">
        <p14:creationId xmlns:p14="http://schemas.microsoft.com/office/powerpoint/2010/main" val="11645281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795</TotalTime>
  <Words>3174</Words>
  <Application>Microsoft Macintosh PowerPoint</Application>
  <PresentationFormat>On-screen Show (4:3)</PresentationFormat>
  <Paragraphs>217</Paragraphs>
  <Slides>55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55</vt:i4>
      </vt:variant>
    </vt:vector>
  </HeadingPairs>
  <TitlesOfParts>
    <vt:vector size="61" baseType="lpstr">
      <vt:lpstr>Arial</vt:lpstr>
      <vt:lpstr>Corbel</vt:lpstr>
      <vt:lpstr>Myriad Pro</vt:lpstr>
      <vt:lpstr>Roboto</vt:lpstr>
      <vt:lpstr>Verdana</vt:lpstr>
      <vt:lpstr>20140311PresentationUWTSDTemplate</vt:lpstr>
      <vt:lpstr>Software Solutions for Business</vt:lpstr>
      <vt:lpstr>Software Solutions for Business </vt:lpstr>
      <vt:lpstr>Introduction</vt:lpstr>
      <vt:lpstr>Information communication technology</vt:lpstr>
      <vt:lpstr>Information communication technology</vt:lpstr>
      <vt:lpstr>Synchronous &amp; Asynchronous communication </vt:lpstr>
      <vt:lpstr>Communication software</vt:lpstr>
      <vt:lpstr>Some ICT software examples</vt:lpstr>
      <vt:lpstr>ICT &amp; Collaboration software/tools</vt:lpstr>
      <vt:lpstr>Ms Outlook</vt:lpstr>
      <vt:lpstr>Email communication</vt:lpstr>
      <vt:lpstr>Email communication</vt:lpstr>
      <vt:lpstr>outlook</vt:lpstr>
      <vt:lpstr>key Outlook features:</vt:lpstr>
      <vt:lpstr>Email Security</vt:lpstr>
      <vt:lpstr>Unwanted Messages:  Types of Spam?</vt:lpstr>
      <vt:lpstr>Email</vt:lpstr>
      <vt:lpstr>Email Security</vt:lpstr>
      <vt:lpstr>Email</vt:lpstr>
      <vt:lpstr>Alternative packages</vt:lpstr>
      <vt:lpstr>Gmail</vt:lpstr>
      <vt:lpstr>Gmail</vt:lpstr>
      <vt:lpstr>skype</vt:lpstr>
      <vt:lpstr>Skype</vt:lpstr>
      <vt:lpstr>Skype personal</vt:lpstr>
      <vt:lpstr>Ms teams</vt:lpstr>
      <vt:lpstr>Microsoft Teams</vt:lpstr>
      <vt:lpstr>teams</vt:lpstr>
      <vt:lpstr>teams</vt:lpstr>
      <vt:lpstr>Ms Teams: conversations</vt:lpstr>
      <vt:lpstr>Conversation in a channel</vt:lpstr>
      <vt:lpstr>Teams: Calendar, Meetings &amp; Video Conferencing</vt:lpstr>
      <vt:lpstr>Teams meeting</vt:lpstr>
      <vt:lpstr>MS Whiteboard</vt:lpstr>
      <vt:lpstr>Ms teams: apps</vt:lpstr>
      <vt:lpstr>PowerPoint Presentation</vt:lpstr>
      <vt:lpstr>Teams – business pricing tiers</vt:lpstr>
      <vt:lpstr>Teams – home pricing tiers</vt:lpstr>
      <vt:lpstr>Teams (free)</vt:lpstr>
      <vt:lpstr>Other  Collaboration tools</vt:lpstr>
      <vt:lpstr>zoom</vt:lpstr>
      <vt:lpstr>zoom</vt:lpstr>
      <vt:lpstr>zoom</vt:lpstr>
      <vt:lpstr>zoom</vt:lpstr>
      <vt:lpstr>Zoom - WHITEBOARDS</vt:lpstr>
      <vt:lpstr>Google MEET</vt:lpstr>
      <vt:lpstr>Google MEET</vt:lpstr>
      <vt:lpstr>Google meet</vt:lpstr>
      <vt:lpstr>Slack</vt:lpstr>
      <vt:lpstr>discord</vt:lpstr>
      <vt:lpstr>Microsoft sharepoint</vt:lpstr>
      <vt:lpstr>Ms sharepoint</vt:lpstr>
      <vt:lpstr>Bg. Video: Introduction to SharePoint Online</vt:lpstr>
      <vt:lpstr>Social media platforms</vt:lpstr>
      <vt:lpstr>Social media platforms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Koushik Modak</cp:lastModifiedBy>
  <cp:revision>45</cp:revision>
  <cp:lastPrinted>2018-07-09T15:27:01Z</cp:lastPrinted>
  <dcterms:created xsi:type="dcterms:W3CDTF">2002-10-07T19:43:58Z</dcterms:created>
  <dcterms:modified xsi:type="dcterms:W3CDTF">2022-11-07T02:52:23Z</dcterms:modified>
</cp:coreProperties>
</file>