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0440F6-14E0-F965-E8C3-84DC4E2D2DA1}" v="182" dt="2023-11-13T11:22:08.015"/>
    <p1510:client id="{BA984A38-720D-1DA3-88B2-1D2E5D3560FC}" v="53" dt="2023-11-12T22:22:38.666"/>
    <p1510:client id="{FE959BB0-1A56-015D-09E6-3BC4CF3AD016}" v="1" dt="2023-11-12T22:24:28.7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6" autoAdjust="0"/>
    <p:restoredTop sz="94660"/>
  </p:normalViewPr>
  <p:slideViewPr>
    <p:cSldViewPr snapToGrid="0">
      <p:cViewPr varScale="1">
        <p:scale>
          <a:sx n="88" d="100"/>
          <a:sy n="88" d="100"/>
        </p:scale>
        <p:origin x="210"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A29176-248D-47DC-8384-677219064226}"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en-US"/>
        </a:p>
      </dgm:t>
    </dgm:pt>
    <dgm:pt modelId="{8BB742AE-5157-432F-BA9B-E9C6F147F1AC}">
      <dgm:prSet/>
      <dgm:spPr/>
      <dgm:t>
        <a:bodyPr/>
        <a:lstStyle/>
        <a:p>
          <a:r>
            <a:rPr lang="en-IN" b="1"/>
            <a:t>Overview</a:t>
          </a:r>
          <a:endParaRPr lang="en-US"/>
        </a:p>
      </dgm:t>
    </dgm:pt>
    <dgm:pt modelId="{E9BA8708-7D18-4CE6-BBE6-BC66E1FA635D}" type="parTrans" cxnId="{88323BB4-0B9A-46E8-8FB9-252A0DC25676}">
      <dgm:prSet/>
      <dgm:spPr/>
      <dgm:t>
        <a:bodyPr/>
        <a:lstStyle/>
        <a:p>
          <a:endParaRPr lang="en-US"/>
        </a:p>
      </dgm:t>
    </dgm:pt>
    <dgm:pt modelId="{7B1CB81A-1CCE-459E-8DDF-AC6BEDB539CD}" type="sibTrans" cxnId="{88323BB4-0B9A-46E8-8FB9-252A0DC25676}">
      <dgm:prSet/>
      <dgm:spPr/>
      <dgm:t>
        <a:bodyPr/>
        <a:lstStyle/>
        <a:p>
          <a:endParaRPr lang="en-US"/>
        </a:p>
      </dgm:t>
    </dgm:pt>
    <dgm:pt modelId="{B5F904E8-DDE3-4DD4-BAEC-F2A31FE87BC8}">
      <dgm:prSet/>
      <dgm:spPr/>
      <dgm:t>
        <a:bodyPr/>
        <a:lstStyle/>
        <a:p>
          <a:pPr>
            <a:lnSpc>
              <a:spcPct val="100000"/>
            </a:lnSpc>
          </a:pPr>
          <a:r>
            <a:rPr lang="en-IN" b="1"/>
            <a:t>Startup Costs:</a:t>
          </a:r>
          <a:r>
            <a:rPr lang="en-IN"/>
            <a:t> Estimated at $250,000, covering land acquisition, solar panel installation, charging equipment, and station construction.</a:t>
          </a:r>
          <a:endParaRPr lang="en-US"/>
        </a:p>
      </dgm:t>
    </dgm:pt>
    <dgm:pt modelId="{1C16DC2C-5DCB-4ECB-9277-D7A715689842}" type="parTrans" cxnId="{B8C1D668-3B5E-408A-B11E-A41A4AD5A504}">
      <dgm:prSet/>
      <dgm:spPr/>
      <dgm:t>
        <a:bodyPr/>
        <a:lstStyle/>
        <a:p>
          <a:endParaRPr lang="en-US"/>
        </a:p>
      </dgm:t>
    </dgm:pt>
    <dgm:pt modelId="{E285C8E1-1FD6-4142-9D1E-6EB505EAEF52}" type="sibTrans" cxnId="{B8C1D668-3B5E-408A-B11E-A41A4AD5A504}">
      <dgm:prSet/>
      <dgm:spPr/>
      <dgm:t>
        <a:bodyPr/>
        <a:lstStyle/>
        <a:p>
          <a:endParaRPr lang="en-US"/>
        </a:p>
      </dgm:t>
    </dgm:pt>
    <dgm:pt modelId="{90E8B1F1-F1C2-4E99-B4FD-18FF216A1739}">
      <dgm:prSet/>
      <dgm:spPr/>
      <dgm:t>
        <a:bodyPr/>
        <a:lstStyle/>
        <a:p>
          <a:pPr>
            <a:lnSpc>
              <a:spcPct val="100000"/>
            </a:lnSpc>
          </a:pPr>
          <a:r>
            <a:rPr lang="en-IN" b="1"/>
            <a:t>Operational Expenses:</a:t>
          </a:r>
          <a:r>
            <a:rPr lang="en-IN"/>
            <a:t> Annual costs of $25,000, including maintenance, marketing, utilities, and insurance.</a:t>
          </a:r>
          <a:endParaRPr lang="en-US"/>
        </a:p>
      </dgm:t>
    </dgm:pt>
    <dgm:pt modelId="{C68078CD-9724-45E8-A757-1945A27E742F}" type="parTrans" cxnId="{288BB26D-2771-4A65-A234-BE050D97FFD8}">
      <dgm:prSet/>
      <dgm:spPr/>
      <dgm:t>
        <a:bodyPr/>
        <a:lstStyle/>
        <a:p>
          <a:endParaRPr lang="en-US"/>
        </a:p>
      </dgm:t>
    </dgm:pt>
    <dgm:pt modelId="{CA3B87B5-ECB8-46D1-BC1B-FA88EC7B63DF}" type="sibTrans" cxnId="{288BB26D-2771-4A65-A234-BE050D97FFD8}">
      <dgm:prSet/>
      <dgm:spPr/>
      <dgm:t>
        <a:bodyPr/>
        <a:lstStyle/>
        <a:p>
          <a:endParaRPr lang="en-US"/>
        </a:p>
      </dgm:t>
    </dgm:pt>
    <dgm:pt modelId="{EC81E259-1863-4DF3-AABF-D8AB7D05124D}">
      <dgm:prSet/>
      <dgm:spPr/>
      <dgm:t>
        <a:bodyPr/>
        <a:lstStyle/>
        <a:p>
          <a:pPr>
            <a:lnSpc>
              <a:spcPct val="100000"/>
            </a:lnSpc>
          </a:pPr>
          <a:r>
            <a:rPr lang="en-IN" b="1"/>
            <a:t>Revenue Projections:</a:t>
          </a:r>
          <a:r>
            <a:rPr lang="en-IN"/>
            <a:t> Estimated annual revenue of $100,000 based on charging fees, usage, and charging time.</a:t>
          </a:r>
          <a:endParaRPr lang="en-US"/>
        </a:p>
      </dgm:t>
    </dgm:pt>
    <dgm:pt modelId="{0321191F-5335-4710-960F-9BD746C4EFC4}" type="parTrans" cxnId="{E34896FC-C974-4827-8899-95246EBB8043}">
      <dgm:prSet/>
      <dgm:spPr/>
      <dgm:t>
        <a:bodyPr/>
        <a:lstStyle/>
        <a:p>
          <a:endParaRPr lang="en-US"/>
        </a:p>
      </dgm:t>
    </dgm:pt>
    <dgm:pt modelId="{842EED76-CA6B-474D-BE5A-4D09832F6389}" type="sibTrans" cxnId="{E34896FC-C974-4827-8899-95246EBB8043}">
      <dgm:prSet/>
      <dgm:spPr/>
      <dgm:t>
        <a:bodyPr/>
        <a:lstStyle/>
        <a:p>
          <a:endParaRPr lang="en-US"/>
        </a:p>
      </dgm:t>
    </dgm:pt>
    <dgm:pt modelId="{9C37F8A9-5B0E-4AF3-B8C9-B2ED99AD6488}">
      <dgm:prSet/>
      <dgm:spPr/>
      <dgm:t>
        <a:bodyPr/>
        <a:lstStyle/>
        <a:p>
          <a:r>
            <a:rPr lang="en-IN" b="1"/>
            <a:t>Break-Even Analysis</a:t>
          </a:r>
          <a:endParaRPr lang="en-US"/>
        </a:p>
      </dgm:t>
    </dgm:pt>
    <dgm:pt modelId="{AF8FF421-5F21-4446-9131-DFCB9103DFE5}" type="parTrans" cxnId="{8708E416-50DF-477C-8DD7-59189A431DF8}">
      <dgm:prSet/>
      <dgm:spPr/>
      <dgm:t>
        <a:bodyPr/>
        <a:lstStyle/>
        <a:p>
          <a:endParaRPr lang="en-US"/>
        </a:p>
      </dgm:t>
    </dgm:pt>
    <dgm:pt modelId="{7A3D2383-E1D4-4E7A-9544-1234B0EFB518}" type="sibTrans" cxnId="{8708E416-50DF-477C-8DD7-59189A431DF8}">
      <dgm:prSet/>
      <dgm:spPr/>
      <dgm:t>
        <a:bodyPr/>
        <a:lstStyle/>
        <a:p>
          <a:endParaRPr lang="en-US"/>
        </a:p>
      </dgm:t>
    </dgm:pt>
    <dgm:pt modelId="{1314DD90-2327-4058-BD55-D8A7B3DED3C8}">
      <dgm:prSet/>
      <dgm:spPr/>
      <dgm:t>
        <a:bodyPr/>
        <a:lstStyle/>
        <a:p>
          <a:pPr>
            <a:lnSpc>
              <a:spcPct val="100000"/>
            </a:lnSpc>
          </a:pPr>
          <a:r>
            <a:rPr lang="en-IN" b="1"/>
            <a:t>Estimated Break-Even Point:</a:t>
          </a:r>
          <a:r>
            <a:rPr lang="en-IN"/>
            <a:t> Two and a half years.</a:t>
          </a:r>
          <a:endParaRPr lang="en-US"/>
        </a:p>
      </dgm:t>
    </dgm:pt>
    <dgm:pt modelId="{AFC03F1B-FD4D-48C3-8CF2-7D5DC9362C79}" type="parTrans" cxnId="{1BC8E3EF-9587-423B-B17A-9AE4A930565D}">
      <dgm:prSet/>
      <dgm:spPr/>
      <dgm:t>
        <a:bodyPr/>
        <a:lstStyle/>
        <a:p>
          <a:endParaRPr lang="en-US"/>
        </a:p>
      </dgm:t>
    </dgm:pt>
    <dgm:pt modelId="{1954DC25-7BFD-44BB-A337-BED1D94E46C8}" type="sibTrans" cxnId="{1BC8E3EF-9587-423B-B17A-9AE4A930565D}">
      <dgm:prSet/>
      <dgm:spPr/>
      <dgm:t>
        <a:bodyPr/>
        <a:lstStyle/>
        <a:p>
          <a:endParaRPr lang="en-US"/>
        </a:p>
      </dgm:t>
    </dgm:pt>
    <dgm:pt modelId="{3CF8F3F0-FA97-4C7E-AD36-913AE0A1B28C}">
      <dgm:prSet/>
      <dgm:spPr/>
      <dgm:t>
        <a:bodyPr/>
        <a:lstStyle/>
        <a:p>
          <a:pPr>
            <a:lnSpc>
              <a:spcPct val="100000"/>
            </a:lnSpc>
          </a:pPr>
          <a:r>
            <a:rPr lang="en-IN" b="1"/>
            <a:t>Implication:</a:t>
          </a:r>
          <a:r>
            <a:rPr lang="en-IN"/>
            <a:t> Capital expenditure recovery and profitability anticipated after this period.</a:t>
          </a:r>
          <a:endParaRPr lang="en-US"/>
        </a:p>
      </dgm:t>
    </dgm:pt>
    <dgm:pt modelId="{DA8C0475-6433-42F2-B19C-783F89B28651}" type="parTrans" cxnId="{956E1DE7-D05C-457E-B976-BCA5A0629AD9}">
      <dgm:prSet/>
      <dgm:spPr/>
      <dgm:t>
        <a:bodyPr/>
        <a:lstStyle/>
        <a:p>
          <a:endParaRPr lang="en-US"/>
        </a:p>
      </dgm:t>
    </dgm:pt>
    <dgm:pt modelId="{7C72A51E-2A2E-4A4C-A9A9-0223CBFC0B7A}" type="sibTrans" cxnId="{956E1DE7-D05C-457E-B976-BCA5A0629AD9}">
      <dgm:prSet/>
      <dgm:spPr/>
      <dgm:t>
        <a:bodyPr/>
        <a:lstStyle/>
        <a:p>
          <a:endParaRPr lang="en-US"/>
        </a:p>
      </dgm:t>
    </dgm:pt>
    <dgm:pt modelId="{AC02D003-0F89-4EB1-A19D-72578900AC6F}">
      <dgm:prSet/>
      <dgm:spPr/>
      <dgm:t>
        <a:bodyPr/>
        <a:lstStyle/>
        <a:p>
          <a:r>
            <a:rPr lang="en-IN" b="1"/>
            <a:t>Funding Sources</a:t>
          </a:r>
          <a:endParaRPr lang="en-US"/>
        </a:p>
      </dgm:t>
    </dgm:pt>
    <dgm:pt modelId="{9BCA344F-6167-4167-BD07-847ADEE890C8}" type="parTrans" cxnId="{2E3BF374-9851-4930-94F8-9B1D64340F4F}">
      <dgm:prSet/>
      <dgm:spPr/>
      <dgm:t>
        <a:bodyPr/>
        <a:lstStyle/>
        <a:p>
          <a:endParaRPr lang="en-US"/>
        </a:p>
      </dgm:t>
    </dgm:pt>
    <dgm:pt modelId="{6C998CC6-D42A-4925-BB9A-C49C06324BC0}" type="sibTrans" cxnId="{2E3BF374-9851-4930-94F8-9B1D64340F4F}">
      <dgm:prSet/>
      <dgm:spPr/>
      <dgm:t>
        <a:bodyPr/>
        <a:lstStyle/>
        <a:p>
          <a:endParaRPr lang="en-US"/>
        </a:p>
      </dgm:t>
    </dgm:pt>
    <dgm:pt modelId="{76526222-8BBD-42DF-99C5-2BF36DA1AC14}">
      <dgm:prSet/>
      <dgm:spPr/>
      <dgm:t>
        <a:bodyPr/>
        <a:lstStyle/>
        <a:p>
          <a:pPr>
            <a:lnSpc>
              <a:spcPct val="100000"/>
            </a:lnSpc>
          </a:pPr>
          <a:r>
            <a:rPr lang="en-IN" b="1"/>
            <a:t>Government Grants and Incentives:</a:t>
          </a:r>
          <a:r>
            <a:rPr lang="en-IN"/>
            <a:t> Explore available programs supporting renewable energy initiatives.</a:t>
          </a:r>
          <a:endParaRPr lang="en-US"/>
        </a:p>
      </dgm:t>
    </dgm:pt>
    <dgm:pt modelId="{36976EC2-9B7A-461E-B050-380AEFA5DBE7}" type="parTrans" cxnId="{ACE971FE-7FD6-410A-ADD0-0BF51A14D966}">
      <dgm:prSet/>
      <dgm:spPr/>
      <dgm:t>
        <a:bodyPr/>
        <a:lstStyle/>
        <a:p>
          <a:endParaRPr lang="en-US"/>
        </a:p>
      </dgm:t>
    </dgm:pt>
    <dgm:pt modelId="{B1631E16-0BC5-49F3-A96D-7F49826513D7}" type="sibTrans" cxnId="{ACE971FE-7FD6-410A-ADD0-0BF51A14D966}">
      <dgm:prSet/>
      <dgm:spPr/>
      <dgm:t>
        <a:bodyPr/>
        <a:lstStyle/>
        <a:p>
          <a:endParaRPr lang="en-US"/>
        </a:p>
      </dgm:t>
    </dgm:pt>
    <dgm:pt modelId="{5656341C-A0A1-4AF8-8821-A1FD97544B88}">
      <dgm:prSet/>
      <dgm:spPr/>
      <dgm:t>
        <a:bodyPr/>
        <a:lstStyle/>
        <a:p>
          <a:pPr>
            <a:lnSpc>
              <a:spcPct val="100000"/>
            </a:lnSpc>
          </a:pPr>
          <a:r>
            <a:rPr lang="en-IN" b="1"/>
            <a:t>Private Loans:</a:t>
          </a:r>
          <a:r>
            <a:rPr lang="en-IN"/>
            <a:t> Consider financial institutions for project funding.</a:t>
          </a:r>
          <a:endParaRPr lang="en-US"/>
        </a:p>
      </dgm:t>
    </dgm:pt>
    <dgm:pt modelId="{15FA330E-7BF7-47A6-9C60-F462D610A6F4}" type="parTrans" cxnId="{4521AB78-B9B6-4165-A42E-6CD105AB49AE}">
      <dgm:prSet/>
      <dgm:spPr/>
      <dgm:t>
        <a:bodyPr/>
        <a:lstStyle/>
        <a:p>
          <a:endParaRPr lang="en-US"/>
        </a:p>
      </dgm:t>
    </dgm:pt>
    <dgm:pt modelId="{9F506E2E-6A61-462D-BBE0-224556C35EBC}" type="sibTrans" cxnId="{4521AB78-B9B6-4165-A42E-6CD105AB49AE}">
      <dgm:prSet/>
      <dgm:spPr/>
      <dgm:t>
        <a:bodyPr/>
        <a:lstStyle/>
        <a:p>
          <a:endParaRPr lang="en-US"/>
        </a:p>
      </dgm:t>
    </dgm:pt>
    <dgm:pt modelId="{78659DC8-A309-45A3-A638-56E193278E41}">
      <dgm:prSet/>
      <dgm:spPr/>
      <dgm:t>
        <a:bodyPr/>
        <a:lstStyle/>
        <a:p>
          <a:pPr>
            <a:lnSpc>
              <a:spcPct val="100000"/>
            </a:lnSpc>
          </a:pPr>
          <a:r>
            <a:rPr lang="en-IN" b="1"/>
            <a:t>Crowdfunding:</a:t>
          </a:r>
          <a:r>
            <a:rPr lang="en-IN"/>
            <a:t> Engage the community in supporting sustainable businesses.</a:t>
          </a:r>
          <a:endParaRPr lang="en-US"/>
        </a:p>
      </dgm:t>
    </dgm:pt>
    <dgm:pt modelId="{A2D8EEC6-20EA-4BB9-8B55-3D0E20EE433D}" type="parTrans" cxnId="{0770D8D7-4F70-4883-AF24-FC22990357F1}">
      <dgm:prSet/>
      <dgm:spPr/>
      <dgm:t>
        <a:bodyPr/>
        <a:lstStyle/>
        <a:p>
          <a:endParaRPr lang="en-US"/>
        </a:p>
      </dgm:t>
    </dgm:pt>
    <dgm:pt modelId="{C28257AA-E4FD-4E82-9B9C-410F21EA635A}" type="sibTrans" cxnId="{0770D8D7-4F70-4883-AF24-FC22990357F1}">
      <dgm:prSet/>
      <dgm:spPr/>
      <dgm:t>
        <a:bodyPr/>
        <a:lstStyle/>
        <a:p>
          <a:endParaRPr lang="en-US"/>
        </a:p>
      </dgm:t>
    </dgm:pt>
    <dgm:pt modelId="{452E1E47-FBDE-44BB-8399-A89A48994F3C}" type="pres">
      <dgm:prSet presAssocID="{6DA29176-248D-47DC-8384-677219064226}" presName="linear" presStyleCnt="0">
        <dgm:presLayoutVars>
          <dgm:animLvl val="lvl"/>
          <dgm:resizeHandles val="exact"/>
        </dgm:presLayoutVars>
      </dgm:prSet>
      <dgm:spPr/>
    </dgm:pt>
    <dgm:pt modelId="{598DD910-DDD0-43DB-92A0-488DB4A7C8BF}" type="pres">
      <dgm:prSet presAssocID="{8BB742AE-5157-432F-BA9B-E9C6F147F1AC}" presName="parentText" presStyleLbl="node1" presStyleIdx="0" presStyleCnt="3">
        <dgm:presLayoutVars>
          <dgm:chMax val="0"/>
          <dgm:bulletEnabled val="1"/>
        </dgm:presLayoutVars>
      </dgm:prSet>
      <dgm:spPr/>
    </dgm:pt>
    <dgm:pt modelId="{081D31A5-C470-4FD6-BA24-BD931735FEC8}" type="pres">
      <dgm:prSet presAssocID="{8BB742AE-5157-432F-BA9B-E9C6F147F1AC}" presName="childText" presStyleLbl="revTx" presStyleIdx="0" presStyleCnt="3">
        <dgm:presLayoutVars>
          <dgm:bulletEnabled val="1"/>
        </dgm:presLayoutVars>
      </dgm:prSet>
      <dgm:spPr/>
    </dgm:pt>
    <dgm:pt modelId="{757E1AB7-4309-41C8-BE68-1C1C1D6B90A0}" type="pres">
      <dgm:prSet presAssocID="{9C37F8A9-5B0E-4AF3-B8C9-B2ED99AD6488}" presName="parentText" presStyleLbl="node1" presStyleIdx="1" presStyleCnt="3">
        <dgm:presLayoutVars>
          <dgm:chMax val="0"/>
          <dgm:bulletEnabled val="1"/>
        </dgm:presLayoutVars>
      </dgm:prSet>
      <dgm:spPr/>
    </dgm:pt>
    <dgm:pt modelId="{7B60D97D-E9AF-4B28-A8E4-9BAD4FD969C2}" type="pres">
      <dgm:prSet presAssocID="{9C37F8A9-5B0E-4AF3-B8C9-B2ED99AD6488}" presName="childText" presStyleLbl="revTx" presStyleIdx="1" presStyleCnt="3">
        <dgm:presLayoutVars>
          <dgm:bulletEnabled val="1"/>
        </dgm:presLayoutVars>
      </dgm:prSet>
      <dgm:spPr/>
    </dgm:pt>
    <dgm:pt modelId="{E12DC7DB-D7E8-4752-95AA-67DF0CBE1C66}" type="pres">
      <dgm:prSet presAssocID="{AC02D003-0F89-4EB1-A19D-72578900AC6F}" presName="parentText" presStyleLbl="node1" presStyleIdx="2" presStyleCnt="3">
        <dgm:presLayoutVars>
          <dgm:chMax val="0"/>
          <dgm:bulletEnabled val="1"/>
        </dgm:presLayoutVars>
      </dgm:prSet>
      <dgm:spPr/>
    </dgm:pt>
    <dgm:pt modelId="{42BFEAA2-C25E-4BCB-B1AB-AC0416DE1741}" type="pres">
      <dgm:prSet presAssocID="{AC02D003-0F89-4EB1-A19D-72578900AC6F}" presName="childText" presStyleLbl="revTx" presStyleIdx="2" presStyleCnt="3">
        <dgm:presLayoutVars>
          <dgm:bulletEnabled val="1"/>
        </dgm:presLayoutVars>
      </dgm:prSet>
      <dgm:spPr/>
    </dgm:pt>
  </dgm:ptLst>
  <dgm:cxnLst>
    <dgm:cxn modelId="{9594D512-4187-4AF6-B614-B9F6BC3FF290}" type="presOf" srcId="{8BB742AE-5157-432F-BA9B-E9C6F147F1AC}" destId="{598DD910-DDD0-43DB-92A0-488DB4A7C8BF}" srcOrd="0" destOrd="0" presId="urn:microsoft.com/office/officeart/2005/8/layout/vList2"/>
    <dgm:cxn modelId="{8708E416-50DF-477C-8DD7-59189A431DF8}" srcId="{6DA29176-248D-47DC-8384-677219064226}" destId="{9C37F8A9-5B0E-4AF3-B8C9-B2ED99AD6488}" srcOrd="1" destOrd="0" parTransId="{AF8FF421-5F21-4446-9131-DFCB9103DFE5}" sibTransId="{7A3D2383-E1D4-4E7A-9544-1234B0EFB518}"/>
    <dgm:cxn modelId="{2E7F3717-66EF-4292-B37B-991B1857DF3D}" type="presOf" srcId="{78659DC8-A309-45A3-A638-56E193278E41}" destId="{42BFEAA2-C25E-4BCB-B1AB-AC0416DE1741}" srcOrd="0" destOrd="2" presId="urn:microsoft.com/office/officeart/2005/8/layout/vList2"/>
    <dgm:cxn modelId="{B164BF42-70D6-4574-B99D-FC551837D06E}" type="presOf" srcId="{B5F904E8-DDE3-4DD4-BAEC-F2A31FE87BC8}" destId="{081D31A5-C470-4FD6-BA24-BD931735FEC8}" srcOrd="0" destOrd="0" presId="urn:microsoft.com/office/officeart/2005/8/layout/vList2"/>
    <dgm:cxn modelId="{81891C43-18CF-4D3F-B657-685ACD53D127}" type="presOf" srcId="{AC02D003-0F89-4EB1-A19D-72578900AC6F}" destId="{E12DC7DB-D7E8-4752-95AA-67DF0CBE1C66}" srcOrd="0" destOrd="0" presId="urn:microsoft.com/office/officeart/2005/8/layout/vList2"/>
    <dgm:cxn modelId="{98571744-F2FE-4434-BBD0-D4E131690333}" type="presOf" srcId="{3CF8F3F0-FA97-4C7E-AD36-913AE0A1B28C}" destId="{7B60D97D-E9AF-4B28-A8E4-9BAD4FD969C2}" srcOrd="0" destOrd="1" presId="urn:microsoft.com/office/officeart/2005/8/layout/vList2"/>
    <dgm:cxn modelId="{B8C1D668-3B5E-408A-B11E-A41A4AD5A504}" srcId="{8BB742AE-5157-432F-BA9B-E9C6F147F1AC}" destId="{B5F904E8-DDE3-4DD4-BAEC-F2A31FE87BC8}" srcOrd="0" destOrd="0" parTransId="{1C16DC2C-5DCB-4ECB-9277-D7A715689842}" sibTransId="{E285C8E1-1FD6-4142-9D1E-6EB505EAEF52}"/>
    <dgm:cxn modelId="{288BB26D-2771-4A65-A234-BE050D97FFD8}" srcId="{8BB742AE-5157-432F-BA9B-E9C6F147F1AC}" destId="{90E8B1F1-F1C2-4E99-B4FD-18FF216A1739}" srcOrd="1" destOrd="0" parTransId="{C68078CD-9724-45E8-A757-1945A27E742F}" sibTransId="{CA3B87B5-ECB8-46D1-BC1B-FA88EC7B63DF}"/>
    <dgm:cxn modelId="{2E3BF374-9851-4930-94F8-9B1D64340F4F}" srcId="{6DA29176-248D-47DC-8384-677219064226}" destId="{AC02D003-0F89-4EB1-A19D-72578900AC6F}" srcOrd="2" destOrd="0" parTransId="{9BCA344F-6167-4167-BD07-847ADEE890C8}" sibTransId="{6C998CC6-D42A-4925-BB9A-C49C06324BC0}"/>
    <dgm:cxn modelId="{4521AB78-B9B6-4165-A42E-6CD105AB49AE}" srcId="{AC02D003-0F89-4EB1-A19D-72578900AC6F}" destId="{5656341C-A0A1-4AF8-8821-A1FD97544B88}" srcOrd="1" destOrd="0" parTransId="{15FA330E-7BF7-47A6-9C60-F462D610A6F4}" sibTransId="{9F506E2E-6A61-462D-BBE0-224556C35EBC}"/>
    <dgm:cxn modelId="{49ED789A-87E7-46B1-BB8F-7E8D8B380ADA}" type="presOf" srcId="{EC81E259-1863-4DF3-AABF-D8AB7D05124D}" destId="{081D31A5-C470-4FD6-BA24-BD931735FEC8}" srcOrd="0" destOrd="2" presId="urn:microsoft.com/office/officeart/2005/8/layout/vList2"/>
    <dgm:cxn modelId="{CE700CB0-0CA8-46AA-9732-53FF9CE6C051}" type="presOf" srcId="{76526222-8BBD-42DF-99C5-2BF36DA1AC14}" destId="{42BFEAA2-C25E-4BCB-B1AB-AC0416DE1741}" srcOrd="0" destOrd="0" presId="urn:microsoft.com/office/officeart/2005/8/layout/vList2"/>
    <dgm:cxn modelId="{88323BB4-0B9A-46E8-8FB9-252A0DC25676}" srcId="{6DA29176-248D-47DC-8384-677219064226}" destId="{8BB742AE-5157-432F-BA9B-E9C6F147F1AC}" srcOrd="0" destOrd="0" parTransId="{E9BA8708-7D18-4CE6-BBE6-BC66E1FA635D}" sibTransId="{7B1CB81A-1CCE-459E-8DDF-AC6BEDB539CD}"/>
    <dgm:cxn modelId="{277AFBB9-E959-4E56-945C-E13E3E14E8B9}" type="presOf" srcId="{1314DD90-2327-4058-BD55-D8A7B3DED3C8}" destId="{7B60D97D-E9AF-4B28-A8E4-9BAD4FD969C2}" srcOrd="0" destOrd="0" presId="urn:microsoft.com/office/officeart/2005/8/layout/vList2"/>
    <dgm:cxn modelId="{8FFF5ACD-8B67-4E5F-884A-92D259D3E49A}" type="presOf" srcId="{5656341C-A0A1-4AF8-8821-A1FD97544B88}" destId="{42BFEAA2-C25E-4BCB-B1AB-AC0416DE1741}" srcOrd="0" destOrd="1" presId="urn:microsoft.com/office/officeart/2005/8/layout/vList2"/>
    <dgm:cxn modelId="{A5C106D2-8D60-492D-9083-A31DBCB5F06B}" type="presOf" srcId="{90E8B1F1-F1C2-4E99-B4FD-18FF216A1739}" destId="{081D31A5-C470-4FD6-BA24-BD931735FEC8}" srcOrd="0" destOrd="1" presId="urn:microsoft.com/office/officeart/2005/8/layout/vList2"/>
    <dgm:cxn modelId="{0770D8D7-4F70-4883-AF24-FC22990357F1}" srcId="{AC02D003-0F89-4EB1-A19D-72578900AC6F}" destId="{78659DC8-A309-45A3-A638-56E193278E41}" srcOrd="2" destOrd="0" parTransId="{A2D8EEC6-20EA-4BB9-8B55-3D0E20EE433D}" sibTransId="{C28257AA-E4FD-4E82-9B9C-410F21EA635A}"/>
    <dgm:cxn modelId="{0FE0D0E3-05D8-48E3-B449-708247612BFD}" type="presOf" srcId="{9C37F8A9-5B0E-4AF3-B8C9-B2ED99AD6488}" destId="{757E1AB7-4309-41C8-BE68-1C1C1D6B90A0}" srcOrd="0" destOrd="0" presId="urn:microsoft.com/office/officeart/2005/8/layout/vList2"/>
    <dgm:cxn modelId="{956E1DE7-D05C-457E-B976-BCA5A0629AD9}" srcId="{9C37F8A9-5B0E-4AF3-B8C9-B2ED99AD6488}" destId="{3CF8F3F0-FA97-4C7E-AD36-913AE0A1B28C}" srcOrd="1" destOrd="0" parTransId="{DA8C0475-6433-42F2-B19C-783F89B28651}" sibTransId="{7C72A51E-2A2E-4A4C-A9A9-0223CBFC0B7A}"/>
    <dgm:cxn modelId="{1BC8E3EF-9587-423B-B17A-9AE4A930565D}" srcId="{9C37F8A9-5B0E-4AF3-B8C9-B2ED99AD6488}" destId="{1314DD90-2327-4058-BD55-D8A7B3DED3C8}" srcOrd="0" destOrd="0" parTransId="{AFC03F1B-FD4D-48C3-8CF2-7D5DC9362C79}" sibTransId="{1954DC25-7BFD-44BB-A337-BED1D94E46C8}"/>
    <dgm:cxn modelId="{FD947AF4-2BB4-4827-8271-79745BD29C56}" type="presOf" srcId="{6DA29176-248D-47DC-8384-677219064226}" destId="{452E1E47-FBDE-44BB-8399-A89A48994F3C}" srcOrd="0" destOrd="0" presId="urn:microsoft.com/office/officeart/2005/8/layout/vList2"/>
    <dgm:cxn modelId="{E34896FC-C974-4827-8899-95246EBB8043}" srcId="{8BB742AE-5157-432F-BA9B-E9C6F147F1AC}" destId="{EC81E259-1863-4DF3-AABF-D8AB7D05124D}" srcOrd="2" destOrd="0" parTransId="{0321191F-5335-4710-960F-9BD746C4EFC4}" sibTransId="{842EED76-CA6B-474D-BE5A-4D09832F6389}"/>
    <dgm:cxn modelId="{ACE971FE-7FD6-410A-ADD0-0BF51A14D966}" srcId="{AC02D003-0F89-4EB1-A19D-72578900AC6F}" destId="{76526222-8BBD-42DF-99C5-2BF36DA1AC14}" srcOrd="0" destOrd="0" parTransId="{36976EC2-9B7A-461E-B050-380AEFA5DBE7}" sibTransId="{B1631E16-0BC5-49F3-A96D-7F49826513D7}"/>
    <dgm:cxn modelId="{A9809FFA-AAD1-458B-A9ED-0C62414147F5}" type="presParOf" srcId="{452E1E47-FBDE-44BB-8399-A89A48994F3C}" destId="{598DD910-DDD0-43DB-92A0-488DB4A7C8BF}" srcOrd="0" destOrd="0" presId="urn:microsoft.com/office/officeart/2005/8/layout/vList2"/>
    <dgm:cxn modelId="{2136D3D9-AAB4-4BAB-9F41-CBBA793131FD}" type="presParOf" srcId="{452E1E47-FBDE-44BB-8399-A89A48994F3C}" destId="{081D31A5-C470-4FD6-BA24-BD931735FEC8}" srcOrd="1" destOrd="0" presId="urn:microsoft.com/office/officeart/2005/8/layout/vList2"/>
    <dgm:cxn modelId="{265737CB-6806-4654-AFB1-F748A37D9234}" type="presParOf" srcId="{452E1E47-FBDE-44BB-8399-A89A48994F3C}" destId="{757E1AB7-4309-41C8-BE68-1C1C1D6B90A0}" srcOrd="2" destOrd="0" presId="urn:microsoft.com/office/officeart/2005/8/layout/vList2"/>
    <dgm:cxn modelId="{6EFDC5C4-B469-49E4-8A05-45814E8BDB2E}" type="presParOf" srcId="{452E1E47-FBDE-44BB-8399-A89A48994F3C}" destId="{7B60D97D-E9AF-4B28-A8E4-9BAD4FD969C2}" srcOrd="3" destOrd="0" presId="urn:microsoft.com/office/officeart/2005/8/layout/vList2"/>
    <dgm:cxn modelId="{34FC06F0-1147-432D-AED0-83653264C495}" type="presParOf" srcId="{452E1E47-FBDE-44BB-8399-A89A48994F3C}" destId="{E12DC7DB-D7E8-4752-95AA-67DF0CBE1C66}" srcOrd="4" destOrd="0" presId="urn:microsoft.com/office/officeart/2005/8/layout/vList2"/>
    <dgm:cxn modelId="{85EDF8DC-E14C-44F2-95CF-EE81E727D395}" type="presParOf" srcId="{452E1E47-FBDE-44BB-8399-A89A48994F3C}" destId="{42BFEAA2-C25E-4BCB-B1AB-AC0416DE1741}"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8DD910-DDD0-43DB-92A0-488DB4A7C8BF}">
      <dsp:nvSpPr>
        <dsp:cNvPr id="0" name=""/>
        <dsp:cNvSpPr/>
      </dsp:nvSpPr>
      <dsp:spPr>
        <a:xfrm>
          <a:off x="0" y="83439"/>
          <a:ext cx="10515600" cy="50368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IN" sz="2100" b="1" kern="1200"/>
            <a:t>Overview</a:t>
          </a:r>
          <a:endParaRPr lang="en-US" sz="2100" kern="1200"/>
        </a:p>
      </dsp:txBody>
      <dsp:txXfrm>
        <a:off x="24588" y="108027"/>
        <a:ext cx="10466424" cy="454509"/>
      </dsp:txXfrm>
    </dsp:sp>
    <dsp:sp modelId="{081D31A5-C470-4FD6-BA24-BD931735FEC8}">
      <dsp:nvSpPr>
        <dsp:cNvPr id="0" name=""/>
        <dsp:cNvSpPr/>
      </dsp:nvSpPr>
      <dsp:spPr>
        <a:xfrm>
          <a:off x="0" y="587124"/>
          <a:ext cx="10515600" cy="1151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6670" rIns="149352" bIns="26670" numCol="1" spcCol="1270" anchor="t" anchorCtr="0">
          <a:noAutofit/>
        </a:bodyPr>
        <a:lstStyle/>
        <a:p>
          <a:pPr marL="171450" lvl="1" indent="-171450" algn="l" defTabSz="711200">
            <a:lnSpc>
              <a:spcPct val="100000"/>
            </a:lnSpc>
            <a:spcBef>
              <a:spcPct val="0"/>
            </a:spcBef>
            <a:spcAft>
              <a:spcPct val="20000"/>
            </a:spcAft>
            <a:buChar char="•"/>
          </a:pPr>
          <a:r>
            <a:rPr lang="en-IN" sz="1600" b="1" kern="1200"/>
            <a:t>Startup Costs:</a:t>
          </a:r>
          <a:r>
            <a:rPr lang="en-IN" sz="1600" kern="1200"/>
            <a:t> Estimated at $250,000, covering land acquisition, solar panel installation, charging equipment, and station construction.</a:t>
          </a:r>
          <a:endParaRPr lang="en-US" sz="1600" kern="1200"/>
        </a:p>
        <a:p>
          <a:pPr marL="171450" lvl="1" indent="-171450" algn="l" defTabSz="711200">
            <a:lnSpc>
              <a:spcPct val="100000"/>
            </a:lnSpc>
            <a:spcBef>
              <a:spcPct val="0"/>
            </a:spcBef>
            <a:spcAft>
              <a:spcPct val="20000"/>
            </a:spcAft>
            <a:buChar char="•"/>
          </a:pPr>
          <a:r>
            <a:rPr lang="en-IN" sz="1600" b="1" kern="1200"/>
            <a:t>Operational Expenses:</a:t>
          </a:r>
          <a:r>
            <a:rPr lang="en-IN" sz="1600" kern="1200"/>
            <a:t> Annual costs of $25,000, including maintenance, marketing, utilities, and insurance.</a:t>
          </a:r>
          <a:endParaRPr lang="en-US" sz="1600" kern="1200"/>
        </a:p>
        <a:p>
          <a:pPr marL="171450" lvl="1" indent="-171450" algn="l" defTabSz="711200">
            <a:lnSpc>
              <a:spcPct val="100000"/>
            </a:lnSpc>
            <a:spcBef>
              <a:spcPct val="0"/>
            </a:spcBef>
            <a:spcAft>
              <a:spcPct val="20000"/>
            </a:spcAft>
            <a:buChar char="•"/>
          </a:pPr>
          <a:r>
            <a:rPr lang="en-IN" sz="1600" b="1" kern="1200"/>
            <a:t>Revenue Projections:</a:t>
          </a:r>
          <a:r>
            <a:rPr lang="en-IN" sz="1600" kern="1200"/>
            <a:t> Estimated annual revenue of $100,000 based on charging fees, usage, and charging time.</a:t>
          </a:r>
          <a:endParaRPr lang="en-US" sz="1600" kern="1200"/>
        </a:p>
      </dsp:txBody>
      <dsp:txXfrm>
        <a:off x="0" y="587124"/>
        <a:ext cx="10515600" cy="1151955"/>
      </dsp:txXfrm>
    </dsp:sp>
    <dsp:sp modelId="{757E1AB7-4309-41C8-BE68-1C1C1D6B90A0}">
      <dsp:nvSpPr>
        <dsp:cNvPr id="0" name=""/>
        <dsp:cNvSpPr/>
      </dsp:nvSpPr>
      <dsp:spPr>
        <a:xfrm>
          <a:off x="0" y="1739079"/>
          <a:ext cx="10515600" cy="50368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IN" sz="2100" b="1" kern="1200"/>
            <a:t>Break-Even Analysis</a:t>
          </a:r>
          <a:endParaRPr lang="en-US" sz="2100" kern="1200"/>
        </a:p>
      </dsp:txBody>
      <dsp:txXfrm>
        <a:off x="24588" y="1763667"/>
        <a:ext cx="10466424" cy="454509"/>
      </dsp:txXfrm>
    </dsp:sp>
    <dsp:sp modelId="{7B60D97D-E9AF-4B28-A8E4-9BAD4FD969C2}">
      <dsp:nvSpPr>
        <dsp:cNvPr id="0" name=""/>
        <dsp:cNvSpPr/>
      </dsp:nvSpPr>
      <dsp:spPr>
        <a:xfrm>
          <a:off x="0" y="2242764"/>
          <a:ext cx="10515600" cy="608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6670" rIns="149352" bIns="26670" numCol="1" spcCol="1270" anchor="t" anchorCtr="0">
          <a:noAutofit/>
        </a:bodyPr>
        <a:lstStyle/>
        <a:p>
          <a:pPr marL="171450" lvl="1" indent="-171450" algn="l" defTabSz="711200">
            <a:lnSpc>
              <a:spcPct val="100000"/>
            </a:lnSpc>
            <a:spcBef>
              <a:spcPct val="0"/>
            </a:spcBef>
            <a:spcAft>
              <a:spcPct val="20000"/>
            </a:spcAft>
            <a:buChar char="•"/>
          </a:pPr>
          <a:r>
            <a:rPr lang="en-IN" sz="1600" b="1" kern="1200"/>
            <a:t>Estimated Break-Even Point:</a:t>
          </a:r>
          <a:r>
            <a:rPr lang="en-IN" sz="1600" kern="1200"/>
            <a:t> Two and a half years.</a:t>
          </a:r>
          <a:endParaRPr lang="en-US" sz="1600" kern="1200"/>
        </a:p>
        <a:p>
          <a:pPr marL="171450" lvl="1" indent="-171450" algn="l" defTabSz="711200">
            <a:lnSpc>
              <a:spcPct val="100000"/>
            </a:lnSpc>
            <a:spcBef>
              <a:spcPct val="0"/>
            </a:spcBef>
            <a:spcAft>
              <a:spcPct val="20000"/>
            </a:spcAft>
            <a:buChar char="•"/>
          </a:pPr>
          <a:r>
            <a:rPr lang="en-IN" sz="1600" b="1" kern="1200"/>
            <a:t>Implication:</a:t>
          </a:r>
          <a:r>
            <a:rPr lang="en-IN" sz="1600" kern="1200"/>
            <a:t> Capital expenditure recovery and profitability anticipated after this period.</a:t>
          </a:r>
          <a:endParaRPr lang="en-US" sz="1600" kern="1200"/>
        </a:p>
      </dsp:txBody>
      <dsp:txXfrm>
        <a:off x="0" y="2242764"/>
        <a:ext cx="10515600" cy="608580"/>
      </dsp:txXfrm>
    </dsp:sp>
    <dsp:sp modelId="{E12DC7DB-D7E8-4752-95AA-67DF0CBE1C66}">
      <dsp:nvSpPr>
        <dsp:cNvPr id="0" name=""/>
        <dsp:cNvSpPr/>
      </dsp:nvSpPr>
      <dsp:spPr>
        <a:xfrm>
          <a:off x="0" y="2851344"/>
          <a:ext cx="10515600" cy="50368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IN" sz="2100" b="1" kern="1200"/>
            <a:t>Funding Sources</a:t>
          </a:r>
          <a:endParaRPr lang="en-US" sz="2100" kern="1200"/>
        </a:p>
      </dsp:txBody>
      <dsp:txXfrm>
        <a:off x="24588" y="2875932"/>
        <a:ext cx="10466424" cy="454509"/>
      </dsp:txXfrm>
    </dsp:sp>
    <dsp:sp modelId="{42BFEAA2-C25E-4BCB-B1AB-AC0416DE1741}">
      <dsp:nvSpPr>
        <dsp:cNvPr id="0" name=""/>
        <dsp:cNvSpPr/>
      </dsp:nvSpPr>
      <dsp:spPr>
        <a:xfrm>
          <a:off x="0" y="3355029"/>
          <a:ext cx="10515600" cy="912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6670" rIns="149352" bIns="26670" numCol="1" spcCol="1270" anchor="t" anchorCtr="0">
          <a:noAutofit/>
        </a:bodyPr>
        <a:lstStyle/>
        <a:p>
          <a:pPr marL="171450" lvl="1" indent="-171450" algn="l" defTabSz="711200">
            <a:lnSpc>
              <a:spcPct val="100000"/>
            </a:lnSpc>
            <a:spcBef>
              <a:spcPct val="0"/>
            </a:spcBef>
            <a:spcAft>
              <a:spcPct val="20000"/>
            </a:spcAft>
            <a:buChar char="•"/>
          </a:pPr>
          <a:r>
            <a:rPr lang="en-IN" sz="1600" b="1" kern="1200"/>
            <a:t>Government Grants and Incentives:</a:t>
          </a:r>
          <a:r>
            <a:rPr lang="en-IN" sz="1600" kern="1200"/>
            <a:t> Explore available programs supporting renewable energy initiatives.</a:t>
          </a:r>
          <a:endParaRPr lang="en-US" sz="1600" kern="1200"/>
        </a:p>
        <a:p>
          <a:pPr marL="171450" lvl="1" indent="-171450" algn="l" defTabSz="711200">
            <a:lnSpc>
              <a:spcPct val="100000"/>
            </a:lnSpc>
            <a:spcBef>
              <a:spcPct val="0"/>
            </a:spcBef>
            <a:spcAft>
              <a:spcPct val="20000"/>
            </a:spcAft>
            <a:buChar char="•"/>
          </a:pPr>
          <a:r>
            <a:rPr lang="en-IN" sz="1600" b="1" kern="1200"/>
            <a:t>Private Loans:</a:t>
          </a:r>
          <a:r>
            <a:rPr lang="en-IN" sz="1600" kern="1200"/>
            <a:t> Consider financial institutions for project funding.</a:t>
          </a:r>
          <a:endParaRPr lang="en-US" sz="1600" kern="1200"/>
        </a:p>
        <a:p>
          <a:pPr marL="171450" lvl="1" indent="-171450" algn="l" defTabSz="711200">
            <a:lnSpc>
              <a:spcPct val="100000"/>
            </a:lnSpc>
            <a:spcBef>
              <a:spcPct val="0"/>
            </a:spcBef>
            <a:spcAft>
              <a:spcPct val="20000"/>
            </a:spcAft>
            <a:buChar char="•"/>
          </a:pPr>
          <a:r>
            <a:rPr lang="en-IN" sz="1600" b="1" kern="1200"/>
            <a:t>Crowdfunding:</a:t>
          </a:r>
          <a:r>
            <a:rPr lang="en-IN" sz="1600" kern="1200"/>
            <a:t> Engage the community in supporting sustainable businesses.</a:t>
          </a:r>
          <a:endParaRPr lang="en-US" sz="1600" kern="1200"/>
        </a:p>
      </dsp:txBody>
      <dsp:txXfrm>
        <a:off x="0" y="3355029"/>
        <a:ext cx="10515600" cy="9128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BD6E6-00A0-D547-1B76-74879959B96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D7A2D2C-590D-390F-A6AE-9D09E035F8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A8165B-B4B3-862E-8DF2-AC3BF3848DC2}"/>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5" name="Footer Placeholder 4">
            <a:extLst>
              <a:ext uri="{FF2B5EF4-FFF2-40B4-BE49-F238E27FC236}">
                <a16:creationId xmlns:a16="http://schemas.microsoft.com/office/drawing/2014/main" id="{2B7AB325-00D7-7AC1-AC43-500BC7CB2A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DB327B-1D7E-CC44-1745-A0414CD53252}"/>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1863907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39502-8D72-7905-DBDB-CABF063713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45213A-5469-97B1-8774-459B29C19A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51040A-3747-9560-FFAE-164BE72C24D0}"/>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5" name="Footer Placeholder 4">
            <a:extLst>
              <a:ext uri="{FF2B5EF4-FFF2-40B4-BE49-F238E27FC236}">
                <a16:creationId xmlns:a16="http://schemas.microsoft.com/office/drawing/2014/main" id="{980094A1-E14C-A277-93E1-01D3CEF0E7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6863FD-E548-0B00-41D5-44ED8AA87592}"/>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1055554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E832F-B0F6-4AF3-8ECC-B66ECD7B3F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9B33C41-D219-4A4D-EE19-273B4B1913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2183F6-3163-126A-2AAC-508840E1D629}"/>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5" name="Footer Placeholder 4">
            <a:extLst>
              <a:ext uri="{FF2B5EF4-FFF2-40B4-BE49-F238E27FC236}">
                <a16:creationId xmlns:a16="http://schemas.microsoft.com/office/drawing/2014/main" id="{A81C447F-4B68-EE01-CC91-540D0CD897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F07951-D55B-EB31-4806-BF349D27BFEF}"/>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235145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20D9E-3CA9-49F7-C632-6A5D986C3C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825B0F-8CA7-1367-CEA2-C90EABC3B61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9F1898-A916-83D8-D382-3BE854CAB46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FA9188-DAF4-E6F1-FF87-0FFAF688EE56}"/>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6" name="Footer Placeholder 5">
            <a:extLst>
              <a:ext uri="{FF2B5EF4-FFF2-40B4-BE49-F238E27FC236}">
                <a16:creationId xmlns:a16="http://schemas.microsoft.com/office/drawing/2014/main" id="{6B0B3302-1DA2-458D-7385-4B1C3BA0CD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92887F-28CB-D21A-549F-83B001465611}"/>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3595671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78645-9839-2672-621C-F0947915EC7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0E9384-8DAF-0445-32E3-E33D1CCA17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D94CF-14A1-9417-6227-20DC02975A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961FC0-5EB1-A862-A6CD-87AB86F898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22CF60-72EA-34A8-757A-5A82929FF68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9A7104A-4CF0-A33B-B9E2-CECFF65AED78}"/>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8" name="Footer Placeholder 7">
            <a:extLst>
              <a:ext uri="{FF2B5EF4-FFF2-40B4-BE49-F238E27FC236}">
                <a16:creationId xmlns:a16="http://schemas.microsoft.com/office/drawing/2014/main" id="{99C16FB2-5F25-5D1D-7C0A-40A602806BA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D9DBA6-574D-1FC8-A644-DCA5B5A175CF}"/>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1877784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A8CDA-BAB0-23F7-B8E1-0F83494A41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D59A581-6FDB-7AFB-E2C5-E9560E4F78EF}"/>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4" name="Footer Placeholder 3">
            <a:extLst>
              <a:ext uri="{FF2B5EF4-FFF2-40B4-BE49-F238E27FC236}">
                <a16:creationId xmlns:a16="http://schemas.microsoft.com/office/drawing/2014/main" id="{C2AD5A85-3564-3801-FAC6-A0FB04FEA3A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219C70F-3A63-55FF-52C4-F59D46DDCFAF}"/>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1615510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E01A9D-AA6A-7207-CEE8-79F7B90BF2CB}"/>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3" name="Footer Placeholder 2">
            <a:extLst>
              <a:ext uri="{FF2B5EF4-FFF2-40B4-BE49-F238E27FC236}">
                <a16:creationId xmlns:a16="http://schemas.microsoft.com/office/drawing/2014/main" id="{C7C92C32-EBC5-2619-C10E-64A54AE826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40E851-1C1B-2B62-D855-31D907B5F6E8}"/>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1782475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A5CBF-978B-43D6-5759-456010B811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6E39F27-A47C-B905-0611-CD85A66B9C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48B8BD-C190-2918-0A6F-4B3EF4E707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0FEFE4-6F63-F9E1-82ED-A4FCC8AFA28A}"/>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6" name="Footer Placeholder 5">
            <a:extLst>
              <a:ext uri="{FF2B5EF4-FFF2-40B4-BE49-F238E27FC236}">
                <a16:creationId xmlns:a16="http://schemas.microsoft.com/office/drawing/2014/main" id="{31E9D623-C98B-3771-864B-581C29497B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D9C95D-7562-2B9E-2C01-7825DF73072B}"/>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2107845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67BDE-1698-422E-25F1-0336813790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F37627-2AFF-47D8-38E9-7EB7990D66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C0DE836-2347-84B9-1281-1B9F3A965D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AE8D34-8ABE-C1A0-3F9B-043EFD8AC031}"/>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6" name="Footer Placeholder 5">
            <a:extLst>
              <a:ext uri="{FF2B5EF4-FFF2-40B4-BE49-F238E27FC236}">
                <a16:creationId xmlns:a16="http://schemas.microsoft.com/office/drawing/2014/main" id="{3FF7ECDC-0A8D-32F7-2950-1D2AB94E2B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224852-AA44-DF69-1D9D-2AB12FECD9DF}"/>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1680344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4189D-F67D-61EF-23D1-6E938ED171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DC9DF0-CEF5-4D2D-F874-6F13EA2D4A5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79C0DC-74A7-2F81-4629-8E40792D9EA1}"/>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5" name="Footer Placeholder 4">
            <a:extLst>
              <a:ext uri="{FF2B5EF4-FFF2-40B4-BE49-F238E27FC236}">
                <a16:creationId xmlns:a16="http://schemas.microsoft.com/office/drawing/2014/main" id="{F2D308A1-FF5E-6709-5ADF-65FE94125C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DEE8DE-C996-265F-3E62-FB45269B42E1}"/>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2337890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B8C030-53F8-0CCD-B712-59A7387680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1F94E5-DD34-14DD-676B-D7156FF90AA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4C9E11-CF3B-4427-AB62-E6528BF88EFD}"/>
              </a:ext>
            </a:extLst>
          </p:cNvPr>
          <p:cNvSpPr>
            <a:spLocks noGrp="1"/>
          </p:cNvSpPr>
          <p:nvPr>
            <p:ph type="dt" sz="half" idx="10"/>
          </p:nvPr>
        </p:nvSpPr>
        <p:spPr/>
        <p:txBody>
          <a:bodyPr/>
          <a:lstStyle/>
          <a:p>
            <a:fld id="{7176AED7-06F6-4EAD-A313-1C36806B938B}" type="datetimeFigureOut">
              <a:rPr lang="en-GB" smtClean="0"/>
              <a:t>13/11/2023</a:t>
            </a:fld>
            <a:endParaRPr lang="en-GB"/>
          </a:p>
        </p:txBody>
      </p:sp>
      <p:sp>
        <p:nvSpPr>
          <p:cNvPr id="5" name="Footer Placeholder 4">
            <a:extLst>
              <a:ext uri="{FF2B5EF4-FFF2-40B4-BE49-F238E27FC236}">
                <a16:creationId xmlns:a16="http://schemas.microsoft.com/office/drawing/2014/main" id="{9A359E04-9821-335E-8273-64EC178F7C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E54E17-EA50-E8B8-BFDE-E04F4FABD10E}"/>
              </a:ext>
            </a:extLst>
          </p:cNvPr>
          <p:cNvSpPr>
            <a:spLocks noGrp="1"/>
          </p:cNvSpPr>
          <p:nvPr>
            <p:ph type="sldNum" sz="quarter" idx="12"/>
          </p:nvPr>
        </p:nvSpPr>
        <p:spPr/>
        <p:txBody>
          <a:bodyPr/>
          <a:lstStyle/>
          <a:p>
            <a:fld id="{F4C61333-EA67-4713-AC24-35AA7B30032C}" type="slidenum">
              <a:rPr lang="en-GB" smtClean="0"/>
              <a:t>‹#›</a:t>
            </a:fld>
            <a:endParaRPr lang="en-GB"/>
          </a:p>
        </p:txBody>
      </p:sp>
    </p:spTree>
    <p:extLst>
      <p:ext uri="{BB962C8B-B14F-4D97-AF65-F5344CB8AC3E}">
        <p14:creationId xmlns:p14="http://schemas.microsoft.com/office/powerpoint/2010/main" val="399751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2D216F-F3A5-6F84-F9A2-434899C0E4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E82A8F-DBEA-6C63-6131-B0018805B3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74AA2E-2F56-5616-6960-24FCCEC80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76AED7-06F6-4EAD-A313-1C36806B938B}" type="datetimeFigureOut">
              <a:rPr lang="en-GB" smtClean="0"/>
              <a:t>13/11/2023</a:t>
            </a:fld>
            <a:endParaRPr lang="en-GB"/>
          </a:p>
        </p:txBody>
      </p:sp>
      <p:sp>
        <p:nvSpPr>
          <p:cNvPr id="5" name="Footer Placeholder 4">
            <a:extLst>
              <a:ext uri="{FF2B5EF4-FFF2-40B4-BE49-F238E27FC236}">
                <a16:creationId xmlns:a16="http://schemas.microsoft.com/office/drawing/2014/main" id="{B9DFB6BB-073B-3C58-2A58-66D224C5AF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2E4F653-03E4-4CAA-1B0F-1C6F1FB582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C61333-EA67-4713-AC24-35AA7B30032C}" type="slidenum">
              <a:rPr lang="en-GB" smtClean="0"/>
              <a:t>‹#›</a:t>
            </a:fld>
            <a:endParaRPr lang="en-GB"/>
          </a:p>
        </p:txBody>
      </p:sp>
    </p:spTree>
    <p:extLst>
      <p:ext uri="{BB962C8B-B14F-4D97-AF65-F5344CB8AC3E}">
        <p14:creationId xmlns:p14="http://schemas.microsoft.com/office/powerpoint/2010/main" val="1162927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emobilitysimplified.com/2020/05/Smart-Energy-Management-with-EV-home.html"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ioanaradu.com/despre-site-uri-magazine-si-promovare-online-markers/"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futuroprossimo.it/2020/03/si-lauto-elettrica-e-piu-ecologica-anche-quando-la-carica-viene-dal-carbone/" TargetMode="External"/><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iea.blob.core.windows.net/assets/e0d2081d-487d-4818-8c59-69b638969f9e/GlobalElectricVehicleOutlook2022.pdf" TargetMode="External"/><Relationship Id="rId3" Type="http://schemas.openxmlformats.org/officeDocument/2006/relationships/hyperlink" Target="https://democracy.greatermanchester-ca.gov.uk/documents/s16693/21A%20GMCA%2020210910%20EVCI%20Strategy%20Appendix%201PDF%20DESIGN.pdf" TargetMode="External"/><Relationship Id="rId7" Type="http://schemas.openxmlformats.org/officeDocument/2006/relationships/hyperlink" Target="https://www.iea.org/reports/global-ev-outlook-2022/trends-in-charging-infrastructure" TargetMode="External"/><Relationship Id="rId2" Type="http://schemas.openxmlformats.org/officeDocument/2006/relationships/hyperlink" Target="https://www.forbes.com/sites/kensilverstein/2020/02/10/solar-powered-electric-vehicle-charging-stations-are-just-around-the-corner/" TargetMode="External"/><Relationship Id="rId1" Type="http://schemas.openxmlformats.org/officeDocument/2006/relationships/slideLayout" Target="../slideLayouts/slideLayout2.xml"/><Relationship Id="rId6" Type="http://schemas.openxmlformats.org/officeDocument/2006/relationships/hyperlink" Target="https://www.iea.org/reports/global-ev-outlook-2023/executive-summary" TargetMode="External"/><Relationship Id="rId5" Type="http://schemas.openxmlformats.org/officeDocument/2006/relationships/hyperlink" Target="https://www.pauatech.com/?utm_source=googlesearch&amp;utm_medium=cpc&amp;utm_campaign=de2&amp;utm_content=googlesearchad1&amp;gclid=Cj0KCQiAr8eqBhD3ARIsAIe-buOtvL7sSFkgdVFOWzymmRHAN9sx6S-g3KVEow0U5B4QW_nHErlKgrYaAvZsEALw_wcB" TargetMode="External"/><Relationship Id="rId4" Type="http://schemas.openxmlformats.org/officeDocument/2006/relationships/hyperlink" Target="http://www.pauatech.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solar panel farm">
            <a:extLst>
              <a:ext uri="{FF2B5EF4-FFF2-40B4-BE49-F238E27FC236}">
                <a16:creationId xmlns:a16="http://schemas.microsoft.com/office/drawing/2014/main" id="{FBB74E7C-F980-3FD0-C258-0200865321F8}"/>
              </a:ext>
            </a:extLst>
          </p:cNvPr>
          <p:cNvPicPr>
            <a:picLocks noChangeAspect="1"/>
          </p:cNvPicPr>
          <p:nvPr/>
        </p:nvPicPr>
        <p:blipFill rotWithShape="1">
          <a:blip r:embed="rId2">
            <a:alphaModFix amt="50000"/>
          </a:blip>
          <a:srcRect t="15073" r="-1" b="-1"/>
          <a:stretch/>
        </p:blipFill>
        <p:spPr>
          <a:xfrm>
            <a:off x="20" y="10"/>
            <a:ext cx="12188930" cy="6857990"/>
          </a:xfrm>
          <a:prstGeom prst="rect">
            <a:avLst/>
          </a:prstGeom>
        </p:spPr>
      </p:pic>
      <p:sp>
        <p:nvSpPr>
          <p:cNvPr id="2" name="Title 1">
            <a:extLst>
              <a:ext uri="{FF2B5EF4-FFF2-40B4-BE49-F238E27FC236}">
                <a16:creationId xmlns:a16="http://schemas.microsoft.com/office/drawing/2014/main" id="{6F155F2B-E812-14CE-5395-1783EC790CB3}"/>
              </a:ext>
            </a:extLst>
          </p:cNvPr>
          <p:cNvSpPr>
            <a:spLocks noGrp="1"/>
          </p:cNvSpPr>
          <p:nvPr>
            <p:ph type="ctrTitle"/>
          </p:nvPr>
        </p:nvSpPr>
        <p:spPr>
          <a:xfrm>
            <a:off x="1524000" y="1122363"/>
            <a:ext cx="9144000" cy="3063240"/>
          </a:xfrm>
        </p:spPr>
        <p:txBody>
          <a:bodyPr>
            <a:normAutofit/>
          </a:bodyPr>
          <a:lstStyle/>
          <a:p>
            <a:r>
              <a:rPr lang="en-GB" b="1" dirty="0">
                <a:solidFill>
                  <a:schemeClr val="bg1"/>
                </a:solidFill>
                <a:effectLst/>
                <a:latin typeface="Arial"/>
                <a:ea typeface="Calibri" panose="020F0502020204030204" pitchFamily="34" charset="0"/>
                <a:cs typeface="Arial"/>
              </a:rPr>
              <a:t>Solar-Powered Charging Stations For EV</a:t>
            </a:r>
            <a:endParaRPr lang="en-GB" dirty="0">
              <a:solidFill>
                <a:schemeClr val="bg1"/>
              </a:solidFill>
              <a:latin typeface="Arial"/>
              <a:cs typeface="Arial"/>
            </a:endParaRPr>
          </a:p>
        </p:txBody>
      </p:sp>
      <p:sp>
        <p:nvSpPr>
          <p:cNvPr id="3" name="Subtitle 2">
            <a:extLst>
              <a:ext uri="{FF2B5EF4-FFF2-40B4-BE49-F238E27FC236}">
                <a16:creationId xmlns:a16="http://schemas.microsoft.com/office/drawing/2014/main" id="{6ECF2EAC-20A4-79D4-D7FD-70011542AEEF}"/>
              </a:ext>
            </a:extLst>
          </p:cNvPr>
          <p:cNvSpPr>
            <a:spLocks noGrp="1"/>
          </p:cNvSpPr>
          <p:nvPr>
            <p:ph type="subTitle" idx="1"/>
          </p:nvPr>
        </p:nvSpPr>
        <p:spPr>
          <a:xfrm>
            <a:off x="1527048" y="4599432"/>
            <a:ext cx="9144000" cy="1536192"/>
          </a:xfrm>
        </p:spPr>
        <p:txBody>
          <a:bodyPr>
            <a:normAutofit/>
          </a:bodyPr>
          <a:lstStyle/>
          <a:p>
            <a:r>
              <a:rPr lang="en-GB" altLang="en-US">
                <a:solidFill>
                  <a:schemeClr val="bg1"/>
                </a:solidFill>
              </a:rPr>
              <a:t>"Renewable Energy Business Proposal"</a:t>
            </a:r>
          </a:p>
          <a:p>
            <a:r>
              <a:rPr lang="en-GB">
                <a:solidFill>
                  <a:schemeClr val="bg1"/>
                </a:solidFill>
              </a:rPr>
              <a:t>Abhishek Babubhai Chauhan</a:t>
            </a:r>
          </a:p>
        </p:txBody>
      </p:sp>
      <p:sp>
        <p:nvSpPr>
          <p:cNvPr id="30"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0673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par>
                                <p:cTn id="13" presetID="10" presetClass="entr" presetSubtype="0" fill="hold" grpId="0" nodeType="withEffect">
                                  <p:stCondLst>
                                    <p:cond delay="1000"/>
                                  </p:stCondLst>
                                  <p:iterate>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6" name="Picture 25" descr="A car charging at a charging station&#10;&#10;Description automatically generated">
            <a:extLst>
              <a:ext uri="{FF2B5EF4-FFF2-40B4-BE49-F238E27FC236}">
                <a16:creationId xmlns:a16="http://schemas.microsoft.com/office/drawing/2014/main" id="{34B8D7C2-3FDC-35F6-406B-74FE056E7460}"/>
              </a:ext>
            </a:extLst>
          </p:cNvPr>
          <p:cNvPicPr>
            <a:picLocks noChangeAspect="1"/>
          </p:cNvPicPr>
          <p:nvPr/>
        </p:nvPicPr>
        <p:blipFill rotWithShape="1">
          <a:blip r:embed="rId2">
            <a:alphaModFix amt="55000"/>
            <a:extLst>
              <a:ext uri="{837473B0-CC2E-450A-ABE3-18F120FF3D39}">
                <a1611:picAttrSrcUrl xmlns:a1611="http://schemas.microsoft.com/office/drawing/2016/11/main" r:id="rId3"/>
              </a:ext>
            </a:extLst>
          </a:blip>
          <a:srcRect r="6666"/>
          <a:stretch/>
        </p:blipFill>
        <p:spPr>
          <a:xfrm>
            <a:off x="20" y="-9107"/>
            <a:ext cx="12191980" cy="6858000"/>
          </a:xfrm>
          <a:prstGeom prst="rect">
            <a:avLst/>
          </a:prstGeom>
        </p:spPr>
      </p:pic>
      <p:sp>
        <p:nvSpPr>
          <p:cNvPr id="2" name="Title 1">
            <a:extLst>
              <a:ext uri="{FF2B5EF4-FFF2-40B4-BE49-F238E27FC236}">
                <a16:creationId xmlns:a16="http://schemas.microsoft.com/office/drawing/2014/main" id="{663D5316-30BD-6755-1010-5467D67ED02E}"/>
              </a:ext>
            </a:extLst>
          </p:cNvPr>
          <p:cNvSpPr>
            <a:spLocks noGrp="1"/>
          </p:cNvSpPr>
          <p:nvPr>
            <p:ph type="title"/>
          </p:nvPr>
        </p:nvSpPr>
        <p:spPr>
          <a:xfrm>
            <a:off x="686834" y="591344"/>
            <a:ext cx="3200400" cy="5585619"/>
          </a:xfrm>
        </p:spPr>
        <p:txBody>
          <a:bodyPr>
            <a:normAutofit/>
          </a:bodyPr>
          <a:lstStyle/>
          <a:p>
            <a:r>
              <a:rPr lang="en-GB" sz="3700" b="1" i="0">
                <a:solidFill>
                  <a:srgbClr val="FFFFFF"/>
                </a:solidFill>
                <a:effectLst/>
                <a:latin typeface="Arial" panose="020B0604020202020204" pitchFamily="34" charset="0"/>
                <a:cs typeface="Arial" panose="020B0604020202020204" pitchFamily="34" charset="0"/>
              </a:rPr>
              <a:t>Introduction</a:t>
            </a:r>
            <a:endParaRPr lang="en-GB" sz="3700">
              <a:solidFill>
                <a:srgbClr val="FFFFFF"/>
              </a:solidFill>
              <a:latin typeface="Arial" panose="020B0604020202020204" pitchFamily="34" charset="0"/>
              <a:cs typeface="Arial" panose="020B0604020202020204" pitchFamily="34" charset="0"/>
            </a:endParaRPr>
          </a:p>
        </p:txBody>
      </p:sp>
      <p:sp>
        <p:nvSpPr>
          <p:cNvPr id="58" name="Arc 5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Content Placeholder 2">
            <a:extLst>
              <a:ext uri="{FF2B5EF4-FFF2-40B4-BE49-F238E27FC236}">
                <a16:creationId xmlns:a16="http://schemas.microsoft.com/office/drawing/2014/main" id="{411877F9-B6B0-4E71-12AE-AE095C74CCEA}"/>
              </a:ext>
            </a:extLst>
          </p:cNvPr>
          <p:cNvSpPr>
            <a:spLocks noGrp="1"/>
          </p:cNvSpPr>
          <p:nvPr>
            <p:ph idx="1"/>
          </p:nvPr>
        </p:nvSpPr>
        <p:spPr>
          <a:xfrm>
            <a:off x="4447308" y="591344"/>
            <a:ext cx="6906491" cy="5585619"/>
          </a:xfrm>
        </p:spPr>
        <p:txBody>
          <a:bodyPr anchor="ctr">
            <a:normAutofit/>
          </a:bodyPr>
          <a:lstStyle/>
          <a:p>
            <a:pPr marL="0" indent="0">
              <a:buNone/>
            </a:pPr>
            <a:r>
              <a:rPr lang="en-IN" sz="1500" b="1"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Brief Overview</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IN" sz="1500"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Welcome to a groundbreaking venture at the intersection of environmental responsibility and financial promise – Solar-Powered Charging Stations for Electric Vehicles (EVs).</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500"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500" b="1"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Profitability Amidst Sustainability</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IN" sz="1500"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 our pursuit of mitigating climate change, we've not only devised an eco-friendly solution but also a financially robust business model. This presentation unveils the synergies between sustainability and profitability.</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500" b="1"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Seizing the Green Opportunity</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IN" sz="1500"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As the global landscape shifts towards clean energy, our Solar-Powered Charging Stations position themselves as lucrative investments. Today, we delve into the lucrative prospects this venture offers in the evolving market.</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500" b="1"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Join Us in Powering the Future</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IN" sz="1500" kern="10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Investors, you're not just supporting a sustainable future; you're investing in a venture poised for substantial financial returns. Let's explore the promising horizons of Solar-Powered EV Charging Stations.</a:t>
            </a:r>
            <a:endParaRPr lang="en-GB" sz="1500" kern="10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8A65B836-00CD-B045-AD92-4070CC97F7CD}"/>
              </a:ext>
            </a:extLst>
          </p:cNvPr>
          <p:cNvSpPr txBox="1"/>
          <p:nvPr/>
        </p:nvSpPr>
        <p:spPr>
          <a:xfrm>
            <a:off x="9857708" y="6648838"/>
            <a:ext cx="233429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1308766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7AADB56C-BA56-4D1E-A42A-A07A474446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9BBF9-05F3-27D1-B1D4-01B21B1C8563}"/>
              </a:ext>
            </a:extLst>
          </p:cNvPr>
          <p:cNvSpPr>
            <a:spLocks noGrp="1"/>
          </p:cNvSpPr>
          <p:nvPr>
            <p:ph type="title"/>
          </p:nvPr>
        </p:nvSpPr>
        <p:spPr>
          <a:xfrm>
            <a:off x="838200" y="329934"/>
            <a:ext cx="10515600" cy="1341634"/>
          </a:xfrm>
        </p:spPr>
        <p:txBody>
          <a:bodyPr>
            <a:normAutofit/>
          </a:bodyPr>
          <a:lstStyle/>
          <a:p>
            <a:r>
              <a:rPr lang="en-GB" sz="4000" b="1" i="0" dirty="0">
                <a:effectLst/>
                <a:latin typeface="Söhne"/>
              </a:rPr>
              <a:t>Business Idea Description</a:t>
            </a:r>
            <a:endParaRPr lang="en-GB" sz="4000" dirty="0"/>
          </a:p>
        </p:txBody>
      </p:sp>
      <p:sp>
        <p:nvSpPr>
          <p:cNvPr id="3" name="Content Placeholder 2">
            <a:extLst>
              <a:ext uri="{FF2B5EF4-FFF2-40B4-BE49-F238E27FC236}">
                <a16:creationId xmlns:a16="http://schemas.microsoft.com/office/drawing/2014/main" id="{BCC72A84-2A55-205C-34DD-1F6184992EE8}"/>
              </a:ext>
            </a:extLst>
          </p:cNvPr>
          <p:cNvSpPr>
            <a:spLocks noGrp="1"/>
          </p:cNvSpPr>
          <p:nvPr>
            <p:ph idx="1"/>
          </p:nvPr>
        </p:nvSpPr>
        <p:spPr>
          <a:xfrm>
            <a:off x="831987" y="1843283"/>
            <a:ext cx="6803753" cy="4684783"/>
          </a:xfrm>
        </p:spPr>
        <p:txBody>
          <a:bodyPr>
            <a:noAutofit/>
          </a:bodyPr>
          <a:lstStyle/>
          <a:p>
            <a:r>
              <a:rPr lang="en-GB" sz="1600" kern="100" dirty="0">
                <a:effectLst/>
                <a:latin typeface="Calibri" panose="020F0502020204030204" pitchFamily="34" charset="0"/>
                <a:ea typeface="Calibri" panose="020F0502020204030204" pitchFamily="34" charset="0"/>
                <a:cs typeface="Times New Roman" panose="02020603050405020304" pitchFamily="18" charset="0"/>
              </a:rPr>
              <a:t>Let's dive into the core of our business idea - Solar-Powered Charging Stations for Electric Vehicles (EVs). Our mission is to revolutionize how we power EVs sustainably.</a:t>
            </a:r>
          </a:p>
          <a:p>
            <a:pPr marL="0" indent="0">
              <a:buNone/>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mj-lt"/>
              <a:buAutoNum type="arabicPeriod"/>
            </a:pPr>
            <a:r>
              <a:rPr lang="en-GB" sz="1600" b="1" kern="100" dirty="0">
                <a:effectLst/>
                <a:latin typeface="Calibri" panose="020F0502020204030204" pitchFamily="34" charset="0"/>
                <a:ea typeface="Calibri" panose="020F0502020204030204" pitchFamily="34" charset="0"/>
                <a:cs typeface="Times New Roman" panose="02020603050405020304" pitchFamily="18" charset="0"/>
              </a:rPr>
              <a:t>Overview of Providing Solar Energy-Based Charging Stations for Electric Vehicles</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600" kern="100" dirty="0">
                <a:effectLst/>
                <a:latin typeface="Calibri" panose="020F0502020204030204" pitchFamily="34" charset="0"/>
                <a:ea typeface="Calibri" panose="020F0502020204030204" pitchFamily="34" charset="0"/>
                <a:cs typeface="Times New Roman" panose="02020603050405020304" pitchFamily="18" charset="0"/>
              </a:rPr>
              <a:t>In response to the growing demand for eco-friendly transportation, we propose solar-powered charging stations as a clean and renewable solution. Our stations offer a decentralized and efficient approach to charging EVs, contributing to a greener future.</a:t>
            </a:r>
          </a:p>
          <a:p>
            <a:pPr marL="0" indent="0">
              <a:buNone/>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buFont typeface="+mj-lt"/>
              <a:buAutoNum type="arabicPeriod" startAt="2"/>
            </a:pPr>
            <a:r>
              <a:rPr lang="en-GB" sz="1600" b="1" kern="100" dirty="0">
                <a:effectLst/>
                <a:latin typeface="Calibri" panose="020F0502020204030204" pitchFamily="34" charset="0"/>
                <a:ea typeface="Calibri" panose="020F0502020204030204" pitchFamily="34" charset="0"/>
                <a:cs typeface="Times New Roman" panose="02020603050405020304" pitchFamily="18" charset="0"/>
              </a:rPr>
              <a:t>Emphasizing the Innovative Approach with Linear Programming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600" kern="100" dirty="0">
                <a:effectLst/>
                <a:latin typeface="Calibri" panose="020F0502020204030204" pitchFamily="34" charset="0"/>
                <a:ea typeface="Calibri" panose="020F0502020204030204" pitchFamily="34" charset="0"/>
                <a:cs typeface="Times New Roman" panose="02020603050405020304" pitchFamily="18" charset="0"/>
              </a:rPr>
              <a:t>What sets us apart is our innovative use of Linear Programming. This strategic approach ensures optimal solar energy utilization, maximizing efficiency in charging processes. Through rigorous testing and data analysis, we've proven that our method outperforms traditional approaches by reducing energy wastage by a remarkable 60%.</a:t>
            </a:r>
          </a:p>
        </p:txBody>
      </p:sp>
      <p:pic>
        <p:nvPicPr>
          <p:cNvPr id="6" name="Picture 5" descr="A person drawing a light bulb&#10;&#10;Description automatically generated">
            <a:extLst>
              <a:ext uri="{FF2B5EF4-FFF2-40B4-BE49-F238E27FC236}">
                <a16:creationId xmlns:a16="http://schemas.microsoft.com/office/drawing/2014/main" id="{F2479F58-89A7-43F1-2AA1-C4CBF1B1CDDE}"/>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9894" r="26168" b="2"/>
          <a:stretch/>
        </p:blipFill>
        <p:spPr>
          <a:xfrm>
            <a:off x="7992976" y="1843283"/>
            <a:ext cx="3374810" cy="4285807"/>
          </a:xfrm>
          <a:prstGeom prst="rect">
            <a:avLst/>
          </a:prstGeom>
        </p:spPr>
      </p:pic>
    </p:spTree>
    <p:extLst>
      <p:ext uri="{BB962C8B-B14F-4D97-AF65-F5344CB8AC3E}">
        <p14:creationId xmlns:p14="http://schemas.microsoft.com/office/powerpoint/2010/main" val="3450927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lowchart: Document 1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E73EBE0B-8450-366E-D0C2-6009A6BADBED}"/>
              </a:ext>
            </a:extLst>
          </p:cNvPr>
          <p:cNvSpPr>
            <a:spLocks/>
          </p:cNvSpPr>
          <p:nvPr/>
        </p:nvSpPr>
        <p:spPr>
          <a:xfrm>
            <a:off x="4206875" y="890588"/>
            <a:ext cx="7346950" cy="1906215"/>
          </a:xfrm>
          <a:prstGeom prst="rect">
            <a:avLst/>
          </a:prstGeom>
        </p:spPr>
        <p:txBody>
          <a:bodyPr wrap="square" lIns="91440" tIns="45720" rIns="91440" bIns="45720" anchor="t">
            <a:normAutofit/>
          </a:bodyPr>
          <a:lstStyle/>
          <a:p>
            <a:pPr defTabSz="768096">
              <a:lnSpc>
                <a:spcPct val="97000"/>
              </a:lnSpc>
              <a:spcAft>
                <a:spcPts val="672"/>
              </a:spcAft>
            </a:pPr>
            <a:r>
              <a:rPr lang="en-IN" sz="2200" kern="100" dirty="0">
                <a:latin typeface="Arial"/>
                <a:cs typeface="Times New Roman"/>
              </a:rPr>
              <a:t>Our initiative is a significant stride towards reducing carbon emissions. By harnessing solar power for EV charging, we contribute directly to global emission reduction targets. It's not just a business venture; it's a commitment to a cleaner, healthier planet.​</a:t>
            </a:r>
            <a:endParaRPr lang="en-GB" sz="2200" kern="100" dirty="0">
              <a:effectLst/>
              <a:latin typeface="Arial"/>
              <a:ea typeface="Calibri" panose="020F0502020204030204" pitchFamily="34" charset="0"/>
              <a:cs typeface="Times New Roman"/>
            </a:endParaRPr>
          </a:p>
        </p:txBody>
      </p:sp>
      <p:sp>
        <p:nvSpPr>
          <p:cNvPr id="7" name="Text Placeholder 6">
            <a:extLst>
              <a:ext uri="{FF2B5EF4-FFF2-40B4-BE49-F238E27FC236}">
                <a16:creationId xmlns:a16="http://schemas.microsoft.com/office/drawing/2014/main" id="{E1D380F5-FF09-9883-CA88-53468E87A4EA}"/>
              </a:ext>
            </a:extLst>
          </p:cNvPr>
          <p:cNvSpPr>
            <a:spLocks/>
          </p:cNvSpPr>
          <p:nvPr/>
        </p:nvSpPr>
        <p:spPr>
          <a:xfrm>
            <a:off x="4206875" y="3261006"/>
            <a:ext cx="7346950" cy="735946"/>
          </a:xfrm>
          <a:prstGeom prst="rect">
            <a:avLst/>
          </a:prstGeom>
        </p:spPr>
        <p:txBody>
          <a:bodyPr wrap="square" lIns="91440" tIns="45720" rIns="91440" bIns="45720" anchor="t">
            <a:normAutofit/>
          </a:bodyPr>
          <a:lstStyle/>
          <a:p>
            <a:pPr algn="ctr" defTabSz="768096">
              <a:lnSpc>
                <a:spcPct val="97000"/>
              </a:lnSpc>
              <a:spcAft>
                <a:spcPts val="672"/>
              </a:spcAft>
            </a:pPr>
            <a:r>
              <a:rPr lang="en-GB" sz="3000" b="1" kern="100" dirty="0">
                <a:latin typeface="Arial"/>
                <a:cs typeface="Times New Roman"/>
              </a:rPr>
              <a:t>Circular Economy and Energy Security</a:t>
            </a:r>
            <a:endParaRPr lang="en-GB" sz="3000" kern="100" dirty="0">
              <a:effectLst/>
              <a:latin typeface="Arial"/>
              <a:ea typeface="Calibri" panose="020F0502020204030204" pitchFamily="34" charset="0"/>
              <a:cs typeface="Times New Roman"/>
            </a:endParaRPr>
          </a:p>
        </p:txBody>
      </p:sp>
      <p:sp>
        <p:nvSpPr>
          <p:cNvPr id="8" name="Content Placeholder 7">
            <a:extLst>
              <a:ext uri="{FF2B5EF4-FFF2-40B4-BE49-F238E27FC236}">
                <a16:creationId xmlns:a16="http://schemas.microsoft.com/office/drawing/2014/main" id="{94708402-0639-2F09-3D43-C10B3FD03F4D}"/>
              </a:ext>
            </a:extLst>
          </p:cNvPr>
          <p:cNvSpPr>
            <a:spLocks/>
          </p:cNvSpPr>
          <p:nvPr/>
        </p:nvSpPr>
        <p:spPr>
          <a:xfrm>
            <a:off x="4206875" y="3863509"/>
            <a:ext cx="7346950" cy="2743200"/>
          </a:xfrm>
          <a:prstGeom prst="rect">
            <a:avLst/>
          </a:prstGeom>
        </p:spPr>
        <p:txBody>
          <a:bodyPr wrap="square" lIns="91440" tIns="45720" rIns="91440" bIns="45720" anchor="t">
            <a:normAutofit/>
          </a:bodyPr>
          <a:lstStyle/>
          <a:p>
            <a:pPr defTabSz="768096">
              <a:lnSpc>
                <a:spcPct val="97000"/>
              </a:lnSpc>
              <a:spcAft>
                <a:spcPts val="672"/>
              </a:spcAft>
            </a:pPr>
            <a:r>
              <a:rPr lang="en-GB" sz="2200" kern="100" dirty="0">
                <a:latin typeface="Arial"/>
                <a:cs typeface="Times New Roman"/>
              </a:rPr>
              <a:t>We proudly promote the circular economy by reducing dependence on fossil fuels. Through sustainable practices and clean energy adoption, we create a closed-loop system that benefits the environment. Additionally, our stations provide energy security, mitigating issues related to energy scarcity and fluctuating fuel prices.</a:t>
            </a:r>
            <a:endParaRPr lang="en-GB" sz="2200" kern="100" dirty="0">
              <a:effectLst/>
              <a:latin typeface="Arial"/>
              <a:ea typeface="Calibri" panose="020F0502020204030204" pitchFamily="34" charset="0"/>
              <a:cs typeface="Times New Roman"/>
            </a:endParaRPr>
          </a:p>
        </p:txBody>
      </p:sp>
      <p:sp>
        <p:nvSpPr>
          <p:cNvPr id="5" name="Text Placeholder 4">
            <a:extLst>
              <a:ext uri="{FF2B5EF4-FFF2-40B4-BE49-F238E27FC236}">
                <a16:creationId xmlns:a16="http://schemas.microsoft.com/office/drawing/2014/main" id="{762BEAB2-9F90-34BB-2EE2-256DEA3E2936}"/>
              </a:ext>
            </a:extLst>
          </p:cNvPr>
          <p:cNvSpPr>
            <a:spLocks/>
          </p:cNvSpPr>
          <p:nvPr/>
        </p:nvSpPr>
        <p:spPr>
          <a:xfrm>
            <a:off x="4206875" y="228881"/>
            <a:ext cx="7346950" cy="668151"/>
          </a:xfrm>
          <a:prstGeom prst="rect">
            <a:avLst/>
          </a:prstGeom>
        </p:spPr>
        <p:txBody>
          <a:bodyPr wrap="square" lIns="91440" tIns="45720" rIns="91440" bIns="45720" anchor="t">
            <a:normAutofit/>
          </a:bodyPr>
          <a:lstStyle/>
          <a:p>
            <a:pPr algn="ctr" defTabSz="768096">
              <a:lnSpc>
                <a:spcPct val="97000"/>
              </a:lnSpc>
              <a:spcAft>
                <a:spcPts val="672"/>
              </a:spcAft>
            </a:pPr>
            <a:r>
              <a:rPr lang="en-IN" sz="3000" b="1" kern="100" dirty="0">
                <a:latin typeface="Arial"/>
                <a:cs typeface="Times New Roman"/>
              </a:rPr>
              <a:t>Positive Environmental Impact</a:t>
            </a:r>
            <a:endParaRPr lang="en-GB" sz="3000" kern="100">
              <a:effectLst/>
              <a:latin typeface="Arial"/>
              <a:ea typeface="Calibri" panose="020F0502020204030204" pitchFamily="34" charset="0"/>
              <a:cs typeface="Times New Roman"/>
            </a:endParaRPr>
          </a:p>
        </p:txBody>
      </p:sp>
      <p:sp>
        <p:nvSpPr>
          <p:cNvPr id="4" name="Title 3">
            <a:extLst>
              <a:ext uri="{FF2B5EF4-FFF2-40B4-BE49-F238E27FC236}">
                <a16:creationId xmlns:a16="http://schemas.microsoft.com/office/drawing/2014/main" id="{7A2B2E95-9B00-C32F-3E55-F5A90516F735}"/>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b="1" i="0" kern="1200" dirty="0">
                <a:solidFill>
                  <a:srgbClr val="FFFFFF"/>
                </a:solidFill>
                <a:effectLst/>
                <a:latin typeface="+mj-lt"/>
                <a:ea typeface="+mj-ea"/>
                <a:cs typeface="+mj-cs"/>
              </a:rPr>
              <a:t>Environmental Impact</a:t>
            </a:r>
            <a:endParaRPr lang="en-US" sz="3200" kern="1200" dirty="0">
              <a:solidFill>
                <a:srgbClr val="FFFFFF"/>
              </a:solidFill>
              <a:latin typeface="+mj-lt"/>
              <a:ea typeface="+mj-ea"/>
              <a:cs typeface="+mj-cs"/>
            </a:endParaRPr>
          </a:p>
        </p:txBody>
      </p:sp>
      <p:pic>
        <p:nvPicPr>
          <p:cNvPr id="11" name="Picture 10" descr="A car charging at a charging station&#10;&#10;Description automatically generated">
            <a:extLst>
              <a:ext uri="{FF2B5EF4-FFF2-40B4-BE49-F238E27FC236}">
                <a16:creationId xmlns:a16="http://schemas.microsoft.com/office/drawing/2014/main" id="{2C0CD49F-66D2-E8C1-F2F2-AAE994DF139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35000" y="3629182"/>
            <a:ext cx="3249706" cy="2162048"/>
          </a:xfrm>
          <a:prstGeom prst="rect">
            <a:avLst/>
          </a:prstGeom>
        </p:spPr>
      </p:pic>
    </p:spTree>
    <p:extLst>
      <p:ext uri="{BB962C8B-B14F-4D97-AF65-F5344CB8AC3E}">
        <p14:creationId xmlns:p14="http://schemas.microsoft.com/office/powerpoint/2010/main" val="4035324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64572A-B3DF-F663-0842-E165A263082E}"/>
              </a:ext>
            </a:extLst>
          </p:cNvPr>
          <p:cNvSpPr>
            <a:spLocks noGrp="1"/>
          </p:cNvSpPr>
          <p:nvPr>
            <p:ph type="title"/>
          </p:nvPr>
        </p:nvSpPr>
        <p:spPr>
          <a:xfrm>
            <a:off x="586478" y="1683756"/>
            <a:ext cx="3115265" cy="2396359"/>
          </a:xfrm>
        </p:spPr>
        <p:txBody>
          <a:bodyPr vert="horz" lIns="91440" tIns="45720" rIns="91440" bIns="45720" rtlCol="0" anchor="b">
            <a:normAutofit/>
          </a:bodyPr>
          <a:lstStyle/>
          <a:p>
            <a:pPr algn="r"/>
            <a:r>
              <a:rPr lang="en-US" sz="4000" b="1" i="0" kern="1200" dirty="0">
                <a:solidFill>
                  <a:srgbClr val="FFFFFF"/>
                </a:solidFill>
                <a:effectLst/>
                <a:latin typeface="+mj-lt"/>
                <a:ea typeface="+mj-ea"/>
                <a:cs typeface="+mj-cs"/>
              </a:rPr>
              <a:t>Market Analysis</a:t>
            </a:r>
            <a:endParaRPr lang="en-US" sz="4000" kern="1200" dirty="0">
              <a:solidFill>
                <a:srgbClr val="FFFFFF"/>
              </a:solidFill>
              <a:latin typeface="+mj-lt"/>
              <a:ea typeface="+mj-ea"/>
              <a:cs typeface="+mj-cs"/>
            </a:endParaRPr>
          </a:p>
        </p:txBody>
      </p:sp>
      <p:sp>
        <p:nvSpPr>
          <p:cNvPr id="3" name="Text Placeholder 2">
            <a:extLst>
              <a:ext uri="{FF2B5EF4-FFF2-40B4-BE49-F238E27FC236}">
                <a16:creationId xmlns:a16="http://schemas.microsoft.com/office/drawing/2014/main" id="{B72BC0D8-3ADE-CAA5-0B25-FD9AB646D5A8}"/>
              </a:ext>
            </a:extLst>
          </p:cNvPr>
          <p:cNvSpPr>
            <a:spLocks/>
          </p:cNvSpPr>
          <p:nvPr/>
        </p:nvSpPr>
        <p:spPr>
          <a:xfrm>
            <a:off x="4471759" y="2048218"/>
            <a:ext cx="4017067" cy="522356"/>
          </a:xfrm>
          <a:prstGeom prst="rect">
            <a:avLst/>
          </a:prstGeom>
        </p:spPr>
        <p:txBody>
          <a:bodyPr lIns="91440" tIns="45720" rIns="91440" bIns="45720" anchor="t">
            <a:noAutofit/>
          </a:bodyPr>
          <a:lstStyle/>
          <a:p>
            <a:pPr algn="ctr" defTabSz="576072">
              <a:lnSpc>
                <a:spcPct val="107000"/>
              </a:lnSpc>
              <a:spcAft>
                <a:spcPts val="504"/>
              </a:spcAft>
            </a:pPr>
            <a:r>
              <a:rPr lang="en-GB" sz="1500" b="1" kern="100" dirty="0">
                <a:latin typeface="Arial"/>
                <a:cs typeface="Times New Roman"/>
              </a:rPr>
              <a:t>Growing EV Market and Eco-Friendly Infrastructure</a:t>
            </a:r>
            <a:endParaRPr lang="en-GB" sz="1500" kern="100">
              <a:effectLst/>
              <a:latin typeface="Arial"/>
              <a:ea typeface="Calibri" panose="020F0502020204030204" pitchFamily="34" charset="0"/>
              <a:cs typeface="Times New Roman"/>
            </a:endParaRPr>
          </a:p>
        </p:txBody>
      </p:sp>
      <p:sp>
        <p:nvSpPr>
          <p:cNvPr id="4" name="Content Placeholder 3">
            <a:extLst>
              <a:ext uri="{FF2B5EF4-FFF2-40B4-BE49-F238E27FC236}">
                <a16:creationId xmlns:a16="http://schemas.microsoft.com/office/drawing/2014/main" id="{F2F10587-BEBD-9DC4-52BE-B39C6B8727D0}"/>
              </a:ext>
            </a:extLst>
          </p:cNvPr>
          <p:cNvSpPr>
            <a:spLocks/>
          </p:cNvSpPr>
          <p:nvPr/>
        </p:nvSpPr>
        <p:spPr>
          <a:xfrm>
            <a:off x="4905052" y="2570574"/>
            <a:ext cx="3270009" cy="2336008"/>
          </a:xfrm>
          <a:prstGeom prst="rect">
            <a:avLst/>
          </a:prstGeom>
        </p:spPr>
        <p:txBody>
          <a:bodyPr lIns="91440" tIns="45720" rIns="91440" bIns="45720" anchor="t">
            <a:normAutofit/>
          </a:bodyPr>
          <a:lstStyle/>
          <a:p>
            <a:pPr defTabSz="576072">
              <a:lnSpc>
                <a:spcPct val="107000"/>
              </a:lnSpc>
              <a:spcAft>
                <a:spcPts val="504"/>
              </a:spcAft>
            </a:pPr>
            <a:r>
              <a:rPr lang="en-GB" sz="1200" kern="100" dirty="0">
                <a:latin typeface="Arial"/>
                <a:cs typeface="Times New Roman"/>
              </a:rPr>
              <a:t>As the world embraces electric vehicles, the demand for eco-conscious charging solutions is on the rise. Our Solar-Powered Charging Stations fill a vital niche by offering sustainable and scalable charging infrastructure. Unlike traditional stations tied to fossil fuels, ours harness abundant solar energy, aligning perfectly with the global shift toward clean energy sources.</a:t>
            </a:r>
            <a:endParaRPr lang="en-GB" sz="1200" kern="100">
              <a:effectLst/>
              <a:latin typeface="Arial"/>
              <a:ea typeface="Calibri" panose="020F0502020204030204" pitchFamily="34" charset="0"/>
              <a:cs typeface="Times New Roman"/>
            </a:endParaRPr>
          </a:p>
        </p:txBody>
      </p:sp>
      <p:sp>
        <p:nvSpPr>
          <p:cNvPr id="5" name="Text Placeholder 4">
            <a:extLst>
              <a:ext uri="{FF2B5EF4-FFF2-40B4-BE49-F238E27FC236}">
                <a16:creationId xmlns:a16="http://schemas.microsoft.com/office/drawing/2014/main" id="{D689D88F-9992-6843-CEE8-D850E8A8A4AB}"/>
              </a:ext>
            </a:extLst>
          </p:cNvPr>
          <p:cNvSpPr>
            <a:spLocks/>
          </p:cNvSpPr>
          <p:nvPr/>
        </p:nvSpPr>
        <p:spPr>
          <a:xfrm>
            <a:off x="8285772" y="2048218"/>
            <a:ext cx="3584936" cy="522356"/>
          </a:xfrm>
          <a:prstGeom prst="rect">
            <a:avLst/>
          </a:prstGeom>
        </p:spPr>
        <p:txBody>
          <a:bodyPr lIns="91440" tIns="45720" rIns="91440" bIns="45720" anchor="t">
            <a:noAutofit/>
          </a:bodyPr>
          <a:lstStyle/>
          <a:p>
            <a:pPr algn="ctr" defTabSz="576072">
              <a:lnSpc>
                <a:spcPct val="107000"/>
              </a:lnSpc>
              <a:spcAft>
                <a:spcPts val="504"/>
              </a:spcAft>
            </a:pPr>
            <a:r>
              <a:rPr lang="en-GB" sz="1500" b="1" kern="100" dirty="0">
                <a:latin typeface="Arial"/>
                <a:cs typeface="Times New Roman"/>
              </a:rPr>
              <a:t>Global EV Market Statistics and Projections</a:t>
            </a:r>
            <a:endParaRPr lang="en-GB" sz="1500" kern="100">
              <a:effectLst/>
              <a:latin typeface="Arial"/>
              <a:ea typeface="Calibri" panose="020F0502020204030204" pitchFamily="34" charset="0"/>
              <a:cs typeface="Times New Roman"/>
            </a:endParaRPr>
          </a:p>
        </p:txBody>
      </p:sp>
      <p:sp>
        <p:nvSpPr>
          <p:cNvPr id="6" name="Content Placeholder 5">
            <a:extLst>
              <a:ext uri="{FF2B5EF4-FFF2-40B4-BE49-F238E27FC236}">
                <a16:creationId xmlns:a16="http://schemas.microsoft.com/office/drawing/2014/main" id="{FBEB15DD-0060-FD95-6436-AC06E3EE01C4}"/>
              </a:ext>
            </a:extLst>
          </p:cNvPr>
          <p:cNvSpPr>
            <a:spLocks/>
          </p:cNvSpPr>
          <p:nvPr/>
        </p:nvSpPr>
        <p:spPr>
          <a:xfrm>
            <a:off x="8285772" y="2570574"/>
            <a:ext cx="3286113" cy="2336008"/>
          </a:xfrm>
          <a:prstGeom prst="rect">
            <a:avLst/>
          </a:prstGeom>
        </p:spPr>
        <p:txBody>
          <a:bodyPr lIns="91440" tIns="45720" rIns="91440" bIns="45720" anchor="t">
            <a:normAutofit/>
          </a:bodyPr>
          <a:lstStyle/>
          <a:p>
            <a:pPr defTabSz="576072">
              <a:lnSpc>
                <a:spcPct val="107000"/>
              </a:lnSpc>
              <a:spcAft>
                <a:spcPts val="504"/>
              </a:spcAft>
            </a:pPr>
            <a:r>
              <a:rPr lang="en-GB" sz="1200" kern="100" dirty="0">
                <a:latin typeface="Arial"/>
                <a:cs typeface="Times New Roman"/>
              </a:rPr>
              <a:t>In 2022, the global EV market demonstrated remarkable growth, with over 10 million EV sales and electric cars capturing 14% of new car sales. Projections for 2023 anticipate 14 million in sales, constituting 18% of total car sales. The momentum is clear, driven by ambitious emission targets and supportive policies.</a:t>
            </a:r>
            <a:endParaRPr lang="en-GB" sz="1200" kern="100">
              <a:effectLst/>
              <a:latin typeface="Arial"/>
              <a:ea typeface="Calibri" panose="020F0502020204030204" pitchFamily="34" charset="0"/>
              <a:cs typeface="Times New Roman"/>
            </a:endParaRPr>
          </a:p>
        </p:txBody>
      </p:sp>
    </p:spTree>
    <p:extLst>
      <p:ext uri="{BB962C8B-B14F-4D97-AF65-F5344CB8AC3E}">
        <p14:creationId xmlns:p14="http://schemas.microsoft.com/office/powerpoint/2010/main" val="128955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251198FC-03FE-86FD-D30A-DC75A53A3A04}"/>
              </a:ext>
            </a:extLst>
          </p:cNvPr>
          <p:cNvSpPr>
            <a:spLocks noGrp="1"/>
          </p:cNvSpPr>
          <p:nvPr>
            <p:ph type="title"/>
          </p:nvPr>
        </p:nvSpPr>
        <p:spPr>
          <a:xfrm>
            <a:off x="4553733" y="548464"/>
            <a:ext cx="6798541" cy="1675623"/>
          </a:xfrm>
        </p:spPr>
        <p:txBody>
          <a:bodyPr anchor="b">
            <a:normAutofit/>
          </a:bodyPr>
          <a:lstStyle/>
          <a:p>
            <a:r>
              <a:rPr lang="en-GB" sz="4000" b="1" i="0">
                <a:effectLst/>
                <a:latin typeface="Söhne"/>
              </a:rPr>
              <a:t>Market Gap and Potential</a:t>
            </a:r>
            <a:endParaRPr lang="en-GB" sz="4000"/>
          </a:p>
        </p:txBody>
      </p:sp>
      <p:pic>
        <p:nvPicPr>
          <p:cNvPr id="53" name="Picture 52" descr="A light trail on the road">
            <a:extLst>
              <a:ext uri="{FF2B5EF4-FFF2-40B4-BE49-F238E27FC236}">
                <a16:creationId xmlns:a16="http://schemas.microsoft.com/office/drawing/2014/main" id="{AB344273-3BDA-4D41-E897-F15517FBEADE}"/>
              </a:ext>
            </a:extLst>
          </p:cNvPr>
          <p:cNvPicPr>
            <a:picLocks noChangeAspect="1"/>
          </p:cNvPicPr>
          <p:nvPr/>
        </p:nvPicPr>
        <p:blipFill rotWithShape="1">
          <a:blip r:embed="rId2"/>
          <a:srcRect l="39719" r="24545" b="-2"/>
          <a:stretch/>
        </p:blipFill>
        <p:spPr>
          <a:xfrm>
            <a:off x="1" y="10"/>
            <a:ext cx="4196496" cy="6857990"/>
          </a:xfrm>
          <a:prstGeom prst="rect">
            <a:avLst/>
          </a:prstGeom>
          <a:effectLst/>
        </p:spPr>
      </p:pic>
      <p:sp>
        <p:nvSpPr>
          <p:cNvPr id="10" name="Content Placeholder 9">
            <a:extLst>
              <a:ext uri="{FF2B5EF4-FFF2-40B4-BE49-F238E27FC236}">
                <a16:creationId xmlns:a16="http://schemas.microsoft.com/office/drawing/2014/main" id="{8A4E9824-9279-4843-F692-F1F210E6185B}"/>
              </a:ext>
            </a:extLst>
          </p:cNvPr>
          <p:cNvSpPr>
            <a:spLocks noGrp="1"/>
          </p:cNvSpPr>
          <p:nvPr>
            <p:ph idx="1"/>
          </p:nvPr>
        </p:nvSpPr>
        <p:spPr>
          <a:xfrm>
            <a:off x="4553734" y="2409830"/>
            <a:ext cx="6798539" cy="3705217"/>
          </a:xfrm>
        </p:spPr>
        <p:txBody>
          <a:bodyPr>
            <a:normAutofit/>
          </a:bodyPr>
          <a:lstStyle/>
          <a:p>
            <a:pPr marL="0" lvl="0" indent="0">
              <a:buNone/>
            </a:pPr>
            <a:r>
              <a:rPr lang="en-GB" sz="1700" b="1" kern="100">
                <a:effectLst/>
                <a:latin typeface="Calibri" panose="020F0502020204030204" pitchFamily="34" charset="0"/>
                <a:ea typeface="Calibri" panose="020F0502020204030204" pitchFamily="34" charset="0"/>
                <a:cs typeface="Times New Roman" panose="02020603050405020304" pitchFamily="18" charset="0"/>
              </a:rPr>
              <a:t>Convenient and Sustainable Charging Infrastructure</a:t>
            </a:r>
            <a:endParaRPr lang="en-GB" sz="17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Courier New" panose="02070309020205020404" pitchFamily="49" charset="0"/>
              <a:buChar char="o"/>
            </a:pPr>
            <a:r>
              <a:rPr lang="en-GB" sz="1700" kern="100">
                <a:effectLst/>
                <a:latin typeface="Calibri" panose="020F0502020204030204" pitchFamily="34" charset="0"/>
                <a:ea typeface="Calibri" panose="020F0502020204030204" pitchFamily="34" charset="0"/>
                <a:cs typeface="Times New Roman" panose="02020603050405020304" pitchFamily="18" charset="0"/>
              </a:rPr>
              <a:t>Addressing the strain on existing charging infrastructure.</a:t>
            </a:r>
          </a:p>
          <a:p>
            <a:pPr marL="342900" lvl="0" indent="-342900">
              <a:buFont typeface="Courier New" panose="02070309020205020404" pitchFamily="49" charset="0"/>
              <a:buChar char="o"/>
            </a:pPr>
            <a:r>
              <a:rPr lang="en-GB" sz="1700" kern="100">
                <a:effectLst/>
                <a:latin typeface="Calibri" panose="020F0502020204030204" pitchFamily="34" charset="0"/>
                <a:ea typeface="Calibri" panose="020F0502020204030204" pitchFamily="34" charset="0"/>
                <a:cs typeface="Times New Roman" panose="02020603050405020304" pitchFamily="18" charset="0"/>
              </a:rPr>
              <a:t>Offering a convenient and sustainable solution for EV users.</a:t>
            </a:r>
          </a:p>
          <a:p>
            <a:pPr marL="342900" lvl="0" indent="-342900">
              <a:buFont typeface="Courier New" panose="02070309020205020404" pitchFamily="49" charset="0"/>
              <a:buChar char="o"/>
            </a:pPr>
            <a:r>
              <a:rPr lang="en-GB" sz="1700" kern="100">
                <a:effectLst/>
                <a:latin typeface="Calibri" panose="020F0502020204030204" pitchFamily="34" charset="0"/>
                <a:ea typeface="Calibri" panose="020F0502020204030204" pitchFamily="34" charset="0"/>
                <a:cs typeface="Times New Roman" panose="02020603050405020304" pitchFamily="18" charset="0"/>
              </a:rPr>
              <a:t>Catering to the demand for accessible charging points for various needs.</a:t>
            </a:r>
          </a:p>
          <a:p>
            <a:pPr marL="0" indent="0">
              <a:buNone/>
            </a:pPr>
            <a:endParaRPr lang="en-GB" sz="1700" kern="100">
              <a:effectLst/>
              <a:latin typeface="Calibri" panose="020F0502020204030204" pitchFamily="34" charset="0"/>
              <a:ea typeface="Calibri" panose="020F0502020204030204" pitchFamily="34" charset="0"/>
              <a:cs typeface="Times New Roman" panose="02020603050405020304" pitchFamily="18" charset="0"/>
            </a:endParaRPr>
          </a:p>
          <a:p>
            <a:pPr marL="0" lvl="0" indent="0">
              <a:buNone/>
            </a:pPr>
            <a:r>
              <a:rPr lang="en-GB" sz="1700" b="1" kern="100">
                <a:effectLst/>
                <a:latin typeface="Calibri" panose="020F0502020204030204" pitchFamily="34" charset="0"/>
                <a:ea typeface="Calibri" panose="020F0502020204030204" pitchFamily="34" charset="0"/>
                <a:cs typeface="Times New Roman" panose="02020603050405020304" pitchFamily="18" charset="0"/>
              </a:rPr>
              <a:t>International Energy Agency's Insight</a:t>
            </a:r>
            <a:endParaRPr lang="en-GB" sz="17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Courier New" panose="02070309020205020404" pitchFamily="49" charset="0"/>
              <a:buChar char="o"/>
            </a:pPr>
            <a:r>
              <a:rPr lang="en-GB" sz="1700" kern="100">
                <a:effectLst/>
                <a:latin typeface="Calibri" panose="020F0502020204030204" pitchFamily="34" charset="0"/>
                <a:ea typeface="Calibri" panose="020F0502020204030204" pitchFamily="34" charset="0"/>
                <a:cs typeface="Times New Roman" panose="02020603050405020304" pitchFamily="18" charset="0"/>
              </a:rPr>
              <a:t>Electric vehicle market reached 10 million units in 2020.</a:t>
            </a:r>
          </a:p>
          <a:p>
            <a:pPr marL="342900" lvl="0" indent="-342900">
              <a:buFont typeface="Courier New" panose="02070309020205020404" pitchFamily="49" charset="0"/>
              <a:buChar char="o"/>
            </a:pPr>
            <a:r>
              <a:rPr lang="en-GB" sz="1700" kern="100">
                <a:effectLst/>
                <a:latin typeface="Calibri" panose="020F0502020204030204" pitchFamily="34" charset="0"/>
                <a:ea typeface="Calibri" panose="020F0502020204030204" pitchFamily="34" charset="0"/>
                <a:cs typeface="Times New Roman" panose="02020603050405020304" pitchFamily="18" charset="0"/>
              </a:rPr>
              <a:t>Anticipated exponential adoption of EVs.</a:t>
            </a:r>
          </a:p>
          <a:p>
            <a:pPr marL="342900" lvl="0" indent="-342900">
              <a:buFont typeface="Courier New" panose="02070309020205020404" pitchFamily="49" charset="0"/>
              <a:buChar char="o"/>
            </a:pPr>
            <a:r>
              <a:rPr lang="en-GB" sz="1700" kern="100">
                <a:effectLst/>
                <a:latin typeface="Calibri" panose="020F0502020204030204" pitchFamily="34" charset="0"/>
                <a:ea typeface="Calibri" panose="020F0502020204030204" pitchFamily="34" charset="0"/>
                <a:cs typeface="Times New Roman" panose="02020603050405020304" pitchFamily="18" charset="0"/>
              </a:rPr>
              <a:t>Government commitments for carbon emission reduction and charging infrastructure investment.</a:t>
            </a:r>
          </a:p>
        </p:txBody>
      </p:sp>
    </p:spTree>
    <p:extLst>
      <p:ext uri="{BB962C8B-B14F-4D97-AF65-F5344CB8AC3E}">
        <p14:creationId xmlns:p14="http://schemas.microsoft.com/office/powerpoint/2010/main" val="4010037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245C41-D592-66AA-A51A-05B84043EBE1}"/>
              </a:ext>
            </a:extLst>
          </p:cNvPr>
          <p:cNvSpPr>
            <a:spLocks noGrp="1"/>
          </p:cNvSpPr>
          <p:nvPr>
            <p:ph type="title"/>
          </p:nvPr>
        </p:nvSpPr>
        <p:spPr>
          <a:xfrm>
            <a:off x="7655" y="472912"/>
            <a:ext cx="4878568" cy="1708242"/>
          </a:xfrm>
        </p:spPr>
        <p:txBody>
          <a:bodyPr anchor="ctr">
            <a:normAutofit/>
          </a:bodyPr>
          <a:lstStyle/>
          <a:p>
            <a:r>
              <a:rPr lang="en-GB" sz="4000" b="1" i="0" dirty="0">
                <a:effectLst/>
                <a:latin typeface="Söhne"/>
              </a:rPr>
              <a:t>Location and Legal Structure</a:t>
            </a:r>
            <a:endParaRPr lang="en-GB" sz="4000" dirty="0"/>
          </a:p>
        </p:txBody>
      </p:sp>
      <p:sp>
        <p:nvSpPr>
          <p:cNvPr id="3" name="Content Placeholder 2">
            <a:extLst>
              <a:ext uri="{FF2B5EF4-FFF2-40B4-BE49-F238E27FC236}">
                <a16:creationId xmlns:a16="http://schemas.microsoft.com/office/drawing/2014/main" id="{9905FCA3-CD3F-BC95-6816-5242813A8D56}"/>
              </a:ext>
            </a:extLst>
          </p:cNvPr>
          <p:cNvSpPr>
            <a:spLocks noGrp="1"/>
          </p:cNvSpPr>
          <p:nvPr>
            <p:ph idx="1"/>
          </p:nvPr>
        </p:nvSpPr>
        <p:spPr>
          <a:xfrm>
            <a:off x="7656" y="1121229"/>
            <a:ext cx="6850141" cy="6281487"/>
          </a:xfrm>
        </p:spPr>
        <p:txBody>
          <a:bodyPr anchor="ctr">
            <a:normAutofit/>
          </a:bodyPr>
          <a:lstStyle/>
          <a:p>
            <a:pPr marL="342900" lvl="0" indent="-342900">
              <a:buFont typeface="Symbol" panose="05050102010706020507" pitchFamily="18" charset="2"/>
              <a:buChar char=""/>
            </a:pPr>
            <a:r>
              <a:rPr lang="en-GB" sz="1300" b="1" kern="100" dirty="0">
                <a:effectLst/>
                <a:latin typeface="Arial" panose="020B0604020202020204" pitchFamily="34" charset="0"/>
                <a:ea typeface="Calibri" panose="020F0502020204030204" pitchFamily="34" charset="0"/>
                <a:cs typeface="Times New Roman" panose="02020603050405020304" pitchFamily="18" charset="0"/>
              </a:rPr>
              <a:t>Proposed Locations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Courier New" panose="02070309020205020404" pitchFamily="49" charset="0"/>
              <a:buChar char="o"/>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Near rest areas, truck stops, major intersections, and interchanges.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Courier New" panose="02070309020205020404" pitchFamily="49" charset="0"/>
              <a:buChar char="o"/>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Strategic placement near commercial areas, shopping malls, hotels, and tourist destinations.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Courier New" panose="02070309020205020404" pitchFamily="49" charset="0"/>
              <a:buChar char="o"/>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Accessibility to public transportation for broader usage.</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300" b="1" kern="100" dirty="0">
                <a:effectLst/>
                <a:latin typeface="Arial" panose="020B0604020202020204" pitchFamily="34" charset="0"/>
                <a:ea typeface="Calibri" panose="020F0502020204030204" pitchFamily="34" charset="0"/>
                <a:cs typeface="Times New Roman" panose="02020603050405020304" pitchFamily="18" charset="0"/>
              </a:rPr>
              <a:t>Legal Structure: Limited Liability Company (LLC)</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Courier New" panose="02070309020205020404" pitchFamily="49" charset="0"/>
              <a:buChar char="o"/>
            </a:pPr>
            <a:r>
              <a:rPr lang="en-GB" sz="1300" b="1" kern="100" dirty="0">
                <a:effectLst/>
                <a:latin typeface="Arial" panose="020B0604020202020204" pitchFamily="34" charset="0"/>
                <a:ea typeface="Calibri" panose="020F0502020204030204" pitchFamily="34" charset="0"/>
                <a:cs typeface="Times New Roman" panose="02020603050405020304" pitchFamily="18" charset="0"/>
              </a:rPr>
              <a:t>Advantages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buFont typeface="Wingdings" panose="05000000000000000000" pitchFamily="2" charset="2"/>
              <a:buChar char=""/>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Harmonious blend of limited liability and operational flexibility.</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buFont typeface="Wingdings" panose="05000000000000000000" pitchFamily="2" charset="2"/>
              <a:buChar char=""/>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Protection of owners' personal assets.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buFont typeface="Wingdings" panose="05000000000000000000" pitchFamily="2" charset="2"/>
              <a:buChar char=""/>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Simplified taxation and avoidance of double taxation.</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buFont typeface="Wingdings" panose="05000000000000000000" pitchFamily="2" charset="2"/>
              <a:buChar char=""/>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Management flexibility and transparent organizational structure.</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buFont typeface="Courier New" panose="02070309020205020404" pitchFamily="49" charset="0"/>
              <a:buChar char="o"/>
            </a:pPr>
            <a:r>
              <a:rPr lang="en-GB" sz="1300" b="1" kern="100" dirty="0">
                <a:effectLst/>
                <a:latin typeface="Arial" panose="020B0604020202020204" pitchFamily="34" charset="0"/>
                <a:ea typeface="Calibri" panose="020F0502020204030204" pitchFamily="34" charset="0"/>
                <a:cs typeface="Times New Roman" panose="02020603050405020304" pitchFamily="18" charset="0"/>
              </a:rPr>
              <a:t>Justification</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buFont typeface="Wingdings" panose="05000000000000000000" pitchFamily="2" charset="2"/>
              <a:buChar char=""/>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Shields owners from personal liability in cases of debts or legal issues.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buFont typeface="Wingdings" panose="05000000000000000000" pitchFamily="2" charset="2"/>
              <a:buChar char=""/>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Simplifies taxation, ensuring efficient financial operations.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buFont typeface="Wingdings" panose="05000000000000000000" pitchFamily="2" charset="2"/>
              <a:buChar char=""/>
            </a:pPr>
            <a:r>
              <a:rPr lang="en-GB" sz="1300" kern="100" dirty="0">
                <a:effectLst/>
                <a:latin typeface="Arial" panose="020B0604020202020204" pitchFamily="34" charset="0"/>
                <a:ea typeface="Calibri" panose="020F0502020204030204" pitchFamily="34" charset="0"/>
                <a:cs typeface="Times New Roman" panose="02020603050405020304" pitchFamily="18" charset="0"/>
              </a:rPr>
              <a:t>Enhances adaptability to market dynamics and expansion prospects.</a:t>
            </a:r>
            <a:endParaRPr lang="en-GB" sz="13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C71D9C57-07C2-4251-89F6-56ABB2E45BE4}"/>
              </a:ext>
            </a:extLst>
          </p:cNvPr>
          <p:cNvPicPr>
            <a:picLocks noChangeAspect="1"/>
          </p:cNvPicPr>
          <p:nvPr/>
        </p:nvPicPr>
        <p:blipFill rotWithShape="1">
          <a:blip r:embed="rId2"/>
          <a:srcRect l="26571" r="20991" b="7"/>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49956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99AA74-E47A-53F3-E7D2-E399164028CD}"/>
              </a:ext>
            </a:extLst>
          </p:cNvPr>
          <p:cNvSpPr>
            <a:spLocks noGrp="1"/>
          </p:cNvSpPr>
          <p:nvPr>
            <p:ph type="title"/>
          </p:nvPr>
        </p:nvSpPr>
        <p:spPr>
          <a:xfrm>
            <a:off x="841248" y="334644"/>
            <a:ext cx="10509504" cy="1076914"/>
          </a:xfrm>
        </p:spPr>
        <p:txBody>
          <a:bodyPr vert="horz" lIns="91440" tIns="45720" rIns="91440" bIns="45720" rtlCol="0" anchor="ctr">
            <a:normAutofit/>
          </a:bodyPr>
          <a:lstStyle/>
          <a:p>
            <a:r>
              <a:rPr lang="en-US" sz="4000" b="1" i="0" kern="1200">
                <a:solidFill>
                  <a:schemeClr val="tx1"/>
                </a:solidFill>
                <a:effectLst/>
                <a:latin typeface="+mj-lt"/>
                <a:ea typeface="+mj-ea"/>
                <a:cs typeface="+mj-cs"/>
              </a:rPr>
              <a:t>SWOT Analysis</a:t>
            </a:r>
            <a:endParaRPr lang="en-US" sz="4000" kern="1200">
              <a:solidFill>
                <a:schemeClr val="tx1"/>
              </a:solidFill>
              <a:latin typeface="+mj-lt"/>
              <a:ea typeface="+mj-ea"/>
              <a:cs typeface="+mj-cs"/>
            </a:endParaRPr>
          </a:p>
        </p:txBody>
      </p:sp>
      <p:sp>
        <p:nvSpPr>
          <p:cNvPr id="31" name="Rectangle 30">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2" name="Rectangle 31">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a:extLst>
              <a:ext uri="{FF2B5EF4-FFF2-40B4-BE49-F238E27FC236}">
                <a16:creationId xmlns:a16="http://schemas.microsoft.com/office/drawing/2014/main" id="{164DA092-2689-A1F8-76CA-FF0FEAC5EF68}"/>
              </a:ext>
            </a:extLst>
          </p:cNvPr>
          <p:cNvSpPr>
            <a:spLocks/>
          </p:cNvSpPr>
          <p:nvPr/>
        </p:nvSpPr>
        <p:spPr>
          <a:xfrm>
            <a:off x="838200" y="1831295"/>
            <a:ext cx="5177094" cy="4347554"/>
          </a:xfrm>
          <a:prstGeom prst="rect">
            <a:avLst/>
          </a:prstGeom>
        </p:spPr>
        <p:txBody>
          <a:bodyPr>
            <a:normAutofit/>
          </a:bodyPr>
          <a:lstStyle/>
          <a:p>
            <a:pPr algn="ctr" defTabSz="905256">
              <a:lnSpc>
                <a:spcPct val="90000"/>
              </a:lnSpc>
              <a:spcAft>
                <a:spcPts val="600"/>
              </a:spcAft>
            </a:pPr>
            <a:r>
              <a:rPr lang="en-GB" sz="1500" b="1" kern="100" dirty="0">
                <a:solidFill>
                  <a:schemeClr val="tx1"/>
                </a:solidFill>
                <a:latin typeface="Arial" panose="020B0604020202020204" pitchFamily="34" charset="0"/>
                <a:ea typeface="+mn-ea"/>
                <a:cs typeface="Arial" panose="020B0604020202020204" pitchFamily="34" charset="0"/>
              </a:rPr>
              <a:t>Strengths</a:t>
            </a:r>
            <a:endParaRPr lang="en-GB" sz="1500" kern="100" dirty="0">
              <a:solidFill>
                <a:schemeClr val="tx1"/>
              </a:solidFill>
              <a:latin typeface="Arial" panose="020B0604020202020204" pitchFamily="34" charset="0"/>
              <a:ea typeface="+mn-ea"/>
              <a:cs typeface="Arial" panose="020B0604020202020204" pitchFamily="34" charset="0"/>
            </a:endParaRP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Renewable Energy: Clean, sustainable power source, reducing carbon emissions.</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Convenience: Simultaneous charging, enhancing efficiency.</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Portability: Compact, lightweight design for easy transport.</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Diverse Applications: Suitable for various devices and settings.</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Reliability: Consistent clean energy generation with high-quality solar panels.</a:t>
            </a:r>
          </a:p>
          <a:p>
            <a:pPr defTabSz="905256">
              <a:lnSpc>
                <a:spcPct val="90000"/>
              </a:lnSpc>
              <a:spcAft>
                <a:spcPts val="600"/>
              </a:spcAft>
            </a:pPr>
            <a:endParaRPr lang="en-GB" sz="1300" kern="100" dirty="0">
              <a:solidFill>
                <a:schemeClr val="tx1"/>
              </a:solidFill>
              <a:latin typeface="Arial" panose="020B0604020202020204" pitchFamily="34" charset="0"/>
              <a:ea typeface="+mn-ea"/>
              <a:cs typeface="Arial" panose="020B0604020202020204" pitchFamily="34" charset="0"/>
            </a:endParaRPr>
          </a:p>
          <a:p>
            <a:pPr algn="ctr" defTabSz="905256">
              <a:lnSpc>
                <a:spcPct val="90000"/>
              </a:lnSpc>
              <a:spcAft>
                <a:spcPts val="600"/>
              </a:spcAft>
            </a:pPr>
            <a:r>
              <a:rPr lang="en-GB" sz="1500" b="1" kern="100" dirty="0">
                <a:solidFill>
                  <a:schemeClr val="tx1"/>
                </a:solidFill>
                <a:latin typeface="Arial" panose="020B0604020202020204" pitchFamily="34" charset="0"/>
                <a:ea typeface="+mn-ea"/>
                <a:cs typeface="Arial" panose="020B0604020202020204" pitchFamily="34" charset="0"/>
              </a:rPr>
              <a:t>Weaknesses</a:t>
            </a:r>
            <a:endParaRPr lang="en-GB" sz="1500" kern="100" dirty="0">
              <a:solidFill>
                <a:schemeClr val="tx1"/>
              </a:solidFill>
              <a:latin typeface="Arial" panose="020B0604020202020204" pitchFamily="34" charset="0"/>
              <a:ea typeface="+mn-ea"/>
              <a:cs typeface="Arial" panose="020B0604020202020204" pitchFamily="34" charset="0"/>
            </a:endParaRP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Limited Charging Capacity: Restrictions on simultaneous charging.</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Dependence on Sunlight: Effectiveness in sunny conditions.</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Vulnerability: Outdoor design susceptible to theft and vandalism.</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Initial High Setup Costs: Significant upfront investment required.</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Limited Customer Awareness: Early-stage adoption challenges.</a:t>
            </a:r>
            <a:endParaRPr lang="en-GB" sz="13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F2F231FC-BB4E-0727-6E4A-31795B72EA58}"/>
              </a:ext>
            </a:extLst>
          </p:cNvPr>
          <p:cNvSpPr>
            <a:spLocks/>
          </p:cNvSpPr>
          <p:nvPr/>
        </p:nvSpPr>
        <p:spPr>
          <a:xfrm>
            <a:off x="6167562" y="1831295"/>
            <a:ext cx="5177094" cy="4347554"/>
          </a:xfrm>
          <a:prstGeom prst="rect">
            <a:avLst/>
          </a:prstGeom>
        </p:spPr>
        <p:txBody>
          <a:bodyPr>
            <a:normAutofit/>
          </a:bodyPr>
          <a:lstStyle/>
          <a:p>
            <a:pPr algn="ctr" defTabSz="905256">
              <a:lnSpc>
                <a:spcPct val="90000"/>
              </a:lnSpc>
              <a:spcAft>
                <a:spcPts val="600"/>
              </a:spcAft>
            </a:pPr>
            <a:r>
              <a:rPr lang="en-GB" sz="1500" b="1" kern="100" dirty="0">
                <a:solidFill>
                  <a:schemeClr val="tx1"/>
                </a:solidFill>
                <a:latin typeface="Arial" panose="020B0604020202020204" pitchFamily="34" charset="0"/>
                <a:ea typeface="+mn-ea"/>
                <a:cs typeface="Arial" panose="020B0604020202020204" pitchFamily="34" charset="0"/>
              </a:rPr>
              <a:t>Opportunities</a:t>
            </a:r>
            <a:endParaRPr lang="en-GB" sz="1500" kern="100" dirty="0">
              <a:solidFill>
                <a:schemeClr val="tx1"/>
              </a:solidFill>
              <a:latin typeface="Arial" panose="020B0604020202020204" pitchFamily="34" charset="0"/>
              <a:ea typeface="+mn-ea"/>
              <a:cs typeface="Arial" panose="020B0604020202020204" pitchFamily="34" charset="0"/>
            </a:endParaRP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Increasing Demand for Renewable Energy: Growing emphasis on sustainability.</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Rising Popularity of Electronic Devices: Expanding market.</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Government Incentives: Support for renewable energy initiatives.</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Partnerships with Businesses: Collaboration for a broader audience.</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International Market Potential: Access to new markets.</a:t>
            </a:r>
          </a:p>
          <a:p>
            <a:pPr defTabSz="905256">
              <a:lnSpc>
                <a:spcPct val="90000"/>
              </a:lnSpc>
              <a:spcAft>
                <a:spcPts val="600"/>
              </a:spcAft>
            </a:pPr>
            <a:endParaRPr lang="en-GB" sz="1300" kern="100" dirty="0">
              <a:solidFill>
                <a:schemeClr val="tx1"/>
              </a:solidFill>
              <a:latin typeface="Arial" panose="020B0604020202020204" pitchFamily="34" charset="0"/>
              <a:ea typeface="+mn-ea"/>
              <a:cs typeface="Arial" panose="020B0604020202020204" pitchFamily="34" charset="0"/>
            </a:endParaRPr>
          </a:p>
          <a:p>
            <a:pPr algn="ctr" defTabSz="905256">
              <a:lnSpc>
                <a:spcPct val="90000"/>
              </a:lnSpc>
              <a:spcAft>
                <a:spcPts val="600"/>
              </a:spcAft>
            </a:pPr>
            <a:r>
              <a:rPr lang="en-GB" sz="1500" b="1" kern="100" dirty="0">
                <a:solidFill>
                  <a:schemeClr val="tx1"/>
                </a:solidFill>
                <a:latin typeface="Arial" panose="020B0604020202020204" pitchFamily="34" charset="0"/>
                <a:ea typeface="+mn-ea"/>
                <a:cs typeface="Arial" panose="020B0604020202020204" pitchFamily="34" charset="0"/>
              </a:rPr>
              <a:t>Threats</a:t>
            </a:r>
            <a:endParaRPr lang="en-GB" sz="1500" kern="100" dirty="0">
              <a:solidFill>
                <a:schemeClr val="tx1"/>
              </a:solidFill>
              <a:latin typeface="Arial" panose="020B0604020202020204" pitchFamily="34" charset="0"/>
              <a:ea typeface="+mn-ea"/>
              <a:cs typeface="Arial" panose="020B0604020202020204" pitchFamily="34" charset="0"/>
            </a:endParaRP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Competition: Need for continuous innovation.</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Weather Conditions: Adverse effects on solar panel efficiency.</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Dependency on Government Policies: Regulatory changes.</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Technological Advancements: Rapid progress in charging solutions.</a:t>
            </a:r>
          </a:p>
          <a:p>
            <a:pPr defTabSz="905256">
              <a:lnSpc>
                <a:spcPct val="90000"/>
              </a:lnSpc>
              <a:spcAft>
                <a:spcPts val="600"/>
              </a:spcAft>
            </a:pPr>
            <a:r>
              <a:rPr lang="en-GB" sz="1300" kern="100" dirty="0">
                <a:solidFill>
                  <a:schemeClr val="tx1"/>
                </a:solidFill>
                <a:latin typeface="Arial" panose="020B0604020202020204" pitchFamily="34" charset="0"/>
                <a:ea typeface="+mn-ea"/>
                <a:cs typeface="Arial" panose="020B0604020202020204" pitchFamily="34" charset="0"/>
              </a:rPr>
              <a:t>Public Perception: Addressing misconceptions and scepticism.</a:t>
            </a:r>
            <a:endParaRPr lang="en-GB" sz="13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70540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 name="Rectangle 3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Freeform: Shape 3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9" name="Rectangle 3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E836C652-38D7-80E6-A001-1637AF9BE5B7}"/>
              </a:ext>
            </a:extLst>
          </p:cNvPr>
          <p:cNvSpPr>
            <a:spLocks noGrp="1"/>
          </p:cNvSpPr>
          <p:nvPr>
            <p:ph type="title"/>
          </p:nvPr>
        </p:nvSpPr>
        <p:spPr>
          <a:xfrm>
            <a:off x="466722" y="586855"/>
            <a:ext cx="3201366" cy="3387497"/>
          </a:xfrm>
        </p:spPr>
        <p:txBody>
          <a:bodyPr anchor="b">
            <a:normAutofit/>
          </a:bodyPr>
          <a:lstStyle/>
          <a:p>
            <a:pPr algn="r"/>
            <a:r>
              <a:rPr lang="en-GB" sz="4000" b="1" i="0">
                <a:solidFill>
                  <a:srgbClr val="FFFFFF"/>
                </a:solidFill>
                <a:effectLst/>
                <a:latin typeface="Söhne"/>
              </a:rPr>
              <a:t>Target Market and Marketing Strategies</a:t>
            </a:r>
            <a:endParaRPr lang="en-GB" sz="4000">
              <a:solidFill>
                <a:srgbClr val="FFFFFF"/>
              </a:solidFill>
            </a:endParaRPr>
          </a:p>
        </p:txBody>
      </p:sp>
      <p:sp>
        <p:nvSpPr>
          <p:cNvPr id="6" name="Content Placeholder 5">
            <a:extLst>
              <a:ext uri="{FF2B5EF4-FFF2-40B4-BE49-F238E27FC236}">
                <a16:creationId xmlns:a16="http://schemas.microsoft.com/office/drawing/2014/main" id="{4B31CB0F-6ADB-B677-1E46-161CCD22E265}"/>
              </a:ext>
            </a:extLst>
          </p:cNvPr>
          <p:cNvSpPr>
            <a:spLocks noGrp="1"/>
          </p:cNvSpPr>
          <p:nvPr>
            <p:ph idx="1"/>
          </p:nvPr>
        </p:nvSpPr>
        <p:spPr>
          <a:xfrm>
            <a:off x="4810259" y="649480"/>
            <a:ext cx="6555347" cy="5546047"/>
          </a:xfrm>
        </p:spPr>
        <p:txBody>
          <a:bodyPr anchor="ctr">
            <a:normAutofit/>
          </a:bodyPr>
          <a:lstStyle/>
          <a:p>
            <a:pPr marL="0" indent="0">
              <a:buNone/>
            </a:pPr>
            <a:r>
              <a:rPr lang="en-IN" sz="1500" b="1" kern="100" dirty="0">
                <a:effectLst/>
                <a:latin typeface="Arial" panose="020B0604020202020204" pitchFamily="34" charset="0"/>
                <a:ea typeface="Calibri" panose="020F0502020204030204" pitchFamily="34" charset="0"/>
                <a:cs typeface="Times New Roman" panose="02020603050405020304" pitchFamily="18" charset="0"/>
              </a:rPr>
              <a:t>Target Market</a:t>
            </a:r>
            <a:endParaRPr lang="en-GB" sz="15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Environmentally Conscious Consumers: </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Willing to pay a premium for eco-friendly solutions.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EV Owners: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Growing demand for convenient and accessible charging infrastructure.</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Businesses: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Seeking to reduce environmental impact and operational costs.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Public Transportation Authorities: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Transitioning to electric vehicles and expanding charging networks.</a:t>
            </a:r>
          </a:p>
          <a:p>
            <a:pPr marL="0" indent="0">
              <a:buNone/>
            </a:pP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500" b="1" kern="100" dirty="0">
                <a:effectLst/>
                <a:latin typeface="Arial" panose="020B0604020202020204" pitchFamily="34" charset="0"/>
                <a:ea typeface="Calibri" panose="020F0502020204030204" pitchFamily="34" charset="0"/>
                <a:cs typeface="Times New Roman" panose="02020603050405020304" pitchFamily="18" charset="0"/>
              </a:rPr>
              <a:t>Marketing Strategies</a:t>
            </a:r>
            <a:endParaRPr lang="en-GB" sz="15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Highlight Environmental Benefits: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Emphasize the role in reducing carbon emissions and promoting sustainability.</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Promote Convenience:</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Showcase accessibility and ease of use.</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Target EV Enthusiasts: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Engage with the growing community of EV owners and environmentally conscious individuals.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Partnership with EV Manufacturers: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Collaborate for a broader audience and industry credibility.</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Engage with Businesses: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Offer tailored solutions and incentives for corporate sustainability.</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Work with Public Authorities: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Develop public EV charging infrastructure for widespread accessibility.</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Utilize social media and Targeted Advertising:</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Reach specific demographics through online platforms.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Offer Competitive Pricing and Incentives:</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Discounts, loyalty programs, and promotions for user engagement.</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Ensure User-Friendly Experience:</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Prioritize ease of use and efficient charging processes.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b="1" kern="100" dirty="0">
                <a:effectLst/>
                <a:latin typeface="Arial" panose="020B0604020202020204" pitchFamily="34" charset="0"/>
                <a:ea typeface="Calibri" panose="020F0502020204030204" pitchFamily="34" charset="0"/>
                <a:cs typeface="Times New Roman" panose="02020603050405020304" pitchFamily="18" charset="0"/>
              </a:rPr>
              <a:t>Provide Excellent Customer Service:</a:t>
            </a:r>
            <a:r>
              <a:rPr lang="en-IN" sz="1000" kern="100" dirty="0">
                <a:effectLst/>
                <a:latin typeface="Arial" panose="020B0604020202020204" pitchFamily="34" charset="0"/>
                <a:ea typeface="Calibri" panose="020F0502020204030204" pitchFamily="34" charset="0"/>
                <a:cs typeface="Times New Roman" panose="02020603050405020304" pitchFamily="18" charset="0"/>
              </a:rPr>
              <a:t> Address issues promptly and gather feedback for continuous improvement.</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5888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0561E6-AD7E-2934-06F6-98AB9E1128E8}"/>
              </a:ext>
            </a:extLst>
          </p:cNvPr>
          <p:cNvSpPr>
            <a:spLocks noGrp="1"/>
          </p:cNvSpPr>
          <p:nvPr>
            <p:ph type="title"/>
          </p:nvPr>
        </p:nvSpPr>
        <p:spPr>
          <a:xfrm>
            <a:off x="838200" y="556995"/>
            <a:ext cx="10515600" cy="1133693"/>
          </a:xfrm>
        </p:spPr>
        <p:txBody>
          <a:bodyPr>
            <a:normAutofit/>
          </a:bodyPr>
          <a:lstStyle/>
          <a:p>
            <a:r>
              <a:rPr lang="en-GB" sz="5200" b="1" i="0" dirty="0">
                <a:effectLst/>
                <a:latin typeface="Söhne"/>
              </a:rPr>
              <a:t>Financial Plan</a:t>
            </a:r>
            <a:endParaRPr lang="en-GB" sz="5200" dirty="0"/>
          </a:p>
        </p:txBody>
      </p:sp>
      <p:graphicFrame>
        <p:nvGraphicFramePr>
          <p:cNvPr id="8" name="Content Placeholder 2">
            <a:extLst>
              <a:ext uri="{FF2B5EF4-FFF2-40B4-BE49-F238E27FC236}">
                <a16:creationId xmlns:a16="http://schemas.microsoft.com/office/drawing/2014/main" id="{8AF5A47E-70FC-2D6C-65F0-5067EDBD6487}"/>
              </a:ext>
            </a:extLst>
          </p:cNvPr>
          <p:cNvGraphicFramePr>
            <a:graphicFrameLocks noGrp="1"/>
          </p:cNvGraphicFramePr>
          <p:nvPr>
            <p:ph idx="1"/>
            <p:extLst>
              <p:ext uri="{D42A27DB-BD31-4B8C-83A1-F6EECF244321}">
                <p14:modId xmlns:p14="http://schemas.microsoft.com/office/powerpoint/2010/main" val="2327001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3167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96CF2A2B-0745-440C-9224-C5C6A0A42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75BE6D6B-84C9-4D2B-97EB-773B7369E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37" name="Picture 36">
            <a:extLst>
              <a:ext uri="{FF2B5EF4-FFF2-40B4-BE49-F238E27FC236}">
                <a16:creationId xmlns:a16="http://schemas.microsoft.com/office/drawing/2014/main" id="{40F46408-84E6-E173-B24A-F8D9C7AD0FB7}"/>
              </a:ext>
            </a:extLst>
          </p:cNvPr>
          <p:cNvPicPr>
            <a:picLocks noChangeAspect="1"/>
          </p:cNvPicPr>
          <p:nvPr/>
        </p:nvPicPr>
        <p:blipFill rotWithShape="1">
          <a:blip r:embed="rId2">
            <a:alphaModFix amt="60000"/>
          </a:blip>
          <a:srcRect l="18143" r="522" b="-1"/>
          <a:stretch/>
        </p:blipFill>
        <p:spPr>
          <a:xfrm>
            <a:off x="-1" y="10"/>
            <a:ext cx="12192001" cy="6857990"/>
          </a:xfrm>
          <a:prstGeom prst="rect">
            <a:avLst/>
          </a:prstGeom>
        </p:spPr>
      </p:pic>
      <p:sp>
        <p:nvSpPr>
          <p:cNvPr id="2" name="Title 1">
            <a:extLst>
              <a:ext uri="{FF2B5EF4-FFF2-40B4-BE49-F238E27FC236}">
                <a16:creationId xmlns:a16="http://schemas.microsoft.com/office/drawing/2014/main" id="{BDB75FB7-2B8D-97BF-22FB-C5B984385EBA}"/>
              </a:ext>
            </a:extLst>
          </p:cNvPr>
          <p:cNvSpPr>
            <a:spLocks noGrp="1"/>
          </p:cNvSpPr>
          <p:nvPr>
            <p:ph type="title"/>
          </p:nvPr>
        </p:nvSpPr>
        <p:spPr>
          <a:xfrm>
            <a:off x="1198181" y="728906"/>
            <a:ext cx="9792471" cy="2057037"/>
          </a:xfrm>
        </p:spPr>
        <p:txBody>
          <a:bodyPr>
            <a:normAutofit/>
          </a:bodyPr>
          <a:lstStyle/>
          <a:p>
            <a:r>
              <a:rPr lang="en-GB" b="1" i="0">
                <a:solidFill>
                  <a:srgbClr val="FFFFFF"/>
                </a:solidFill>
                <a:effectLst/>
                <a:latin typeface="Söhne"/>
              </a:rPr>
              <a:t>Conclusion</a:t>
            </a:r>
            <a:endParaRPr lang="en-GB">
              <a:solidFill>
                <a:srgbClr val="FFFFFF"/>
              </a:solidFill>
            </a:endParaRPr>
          </a:p>
        </p:txBody>
      </p:sp>
      <p:sp>
        <p:nvSpPr>
          <p:cNvPr id="3" name="Content Placeholder 2">
            <a:extLst>
              <a:ext uri="{FF2B5EF4-FFF2-40B4-BE49-F238E27FC236}">
                <a16:creationId xmlns:a16="http://schemas.microsoft.com/office/drawing/2014/main" id="{D6E9391A-B42F-EEC9-7AB9-CDEA79B5A68D}"/>
              </a:ext>
            </a:extLst>
          </p:cNvPr>
          <p:cNvSpPr>
            <a:spLocks noGrp="1"/>
          </p:cNvSpPr>
          <p:nvPr>
            <p:ph idx="1"/>
          </p:nvPr>
        </p:nvSpPr>
        <p:spPr>
          <a:xfrm>
            <a:off x="1198181" y="2957665"/>
            <a:ext cx="9792471" cy="3171423"/>
          </a:xfrm>
        </p:spPr>
        <p:txBody>
          <a:bodyPr>
            <a:normAutofit lnSpcReduction="10000"/>
          </a:bodyPr>
          <a:lstStyle/>
          <a:p>
            <a:pPr marL="0" indent="0">
              <a:buNone/>
            </a:pPr>
            <a:r>
              <a:rPr lang="en-IN" sz="23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Summary</a:t>
            </a:r>
            <a:endParaRPr lang="en-GB" sz="23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IN" sz="19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Business Alignment:</a:t>
            </a:r>
            <a:r>
              <a:rPr lang="en-IN" sz="19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Solar-Powered Charging Stations for Electric Vehicles address renewable energy and market demand.</a:t>
            </a:r>
            <a:endParaRPr lang="en-GB" sz="19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IN" sz="19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Key Takeaways:</a:t>
            </a:r>
            <a:r>
              <a:rPr lang="en-IN" sz="19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Environmental responsibility, innovation, and commitment to sustainability.</a:t>
            </a:r>
            <a:endParaRPr lang="en-GB" sz="19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9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23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Closing Statement</a:t>
            </a:r>
            <a:endParaRPr lang="en-GB" sz="23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IN" sz="19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Future Outlook:</a:t>
            </a:r>
            <a:r>
              <a:rPr lang="en-IN" sz="19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promising venture in the growing EV market with potential for environmental impact and profitability.</a:t>
            </a:r>
            <a:endParaRPr lang="en-GB" sz="19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6958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095EC9-B856-9C16-CF61-5FAAFEDA7E57}"/>
              </a:ext>
            </a:extLst>
          </p:cNvPr>
          <p:cNvSpPr>
            <a:spLocks noGrp="1"/>
          </p:cNvSpPr>
          <p:nvPr>
            <p:ph type="title"/>
          </p:nvPr>
        </p:nvSpPr>
        <p:spPr>
          <a:xfrm>
            <a:off x="686834" y="1153572"/>
            <a:ext cx="3200400" cy="4461163"/>
          </a:xfrm>
        </p:spPr>
        <p:txBody>
          <a:bodyPr>
            <a:normAutofit/>
          </a:bodyPr>
          <a:lstStyle/>
          <a:p>
            <a:r>
              <a:rPr lang="en-GB" b="1" i="0">
                <a:solidFill>
                  <a:srgbClr val="FFFFFF"/>
                </a:solidFill>
                <a:effectLst/>
                <a:latin typeface="Söhne"/>
              </a:rPr>
              <a:t>References</a:t>
            </a:r>
            <a:endParaRPr lang="en-GB">
              <a:solidFill>
                <a:srgbClr val="FFFFFF"/>
              </a:solidFill>
            </a:endParaRPr>
          </a:p>
        </p:txBody>
      </p:sp>
      <p:sp>
        <p:nvSpPr>
          <p:cNvPr id="37" name="Arc 3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1844E22-D712-94D7-19A9-027D9ECFC891}"/>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1100">
                <a:latin typeface="Arial"/>
                <a:cs typeface="Arial"/>
              </a:rPr>
              <a:t>1. Silverstein, K. (n.d.). Solar-Powered Electric Vehicle Charging Stations Are Just Around The Corner. [online] Forbes. Available at: </a:t>
            </a:r>
            <a:r>
              <a:rPr lang="en-GB" sz="1100">
                <a:latin typeface="Arial"/>
                <a:cs typeface="Arial"/>
                <a:hlinkClick r:id="rId2">
                  <a:extLst>
                    <a:ext uri="{A12FA001-AC4F-418D-AE19-62706E023703}">
                      <ahyp:hlinkClr xmlns:ahyp="http://schemas.microsoft.com/office/drawing/2018/hyperlinkcolor" val="tx"/>
                    </a:ext>
                  </a:extLst>
                </a:hlinkClick>
              </a:rPr>
              <a:t>https://www.forbes.com/sites/kensilverstein/2020/02/10/solar-powered-electric-vehicle-charging-stations-are-just-around-the-corner/</a:t>
            </a:r>
            <a:r>
              <a:rPr lang="en-GB" sz="1100">
                <a:latin typeface="Arial"/>
                <a:cs typeface="Arial"/>
              </a:rPr>
              <a:t>.</a:t>
            </a:r>
            <a:endParaRPr lang="en-GB" sz="1100">
              <a:cs typeface="Calibri"/>
            </a:endParaRPr>
          </a:p>
          <a:p>
            <a:r>
              <a:rPr lang="en-GB" sz="1100">
                <a:latin typeface="Arial"/>
                <a:cs typeface="Arial"/>
              </a:rPr>
              <a:t>2. </a:t>
            </a:r>
            <a:r>
              <a:rPr lang="en-GB" sz="1100" err="1">
                <a:latin typeface="Arial"/>
                <a:cs typeface="Arial"/>
              </a:rPr>
              <a:t>Alrubaie</a:t>
            </a:r>
            <a:r>
              <a:rPr lang="en-GB" sz="1100">
                <a:latin typeface="Arial"/>
                <a:cs typeface="Arial"/>
              </a:rPr>
              <a:t>, A.J., Salem, M., Yahya, K., Mohamed, M. and </a:t>
            </a:r>
            <a:r>
              <a:rPr lang="en-GB" sz="1100" err="1">
                <a:latin typeface="Arial"/>
                <a:cs typeface="Arial"/>
              </a:rPr>
              <a:t>Kamarol</a:t>
            </a:r>
            <a:r>
              <a:rPr lang="en-GB" sz="1100">
                <a:latin typeface="Arial"/>
                <a:cs typeface="Arial"/>
              </a:rPr>
              <a:t>, M. (2023). A Comprehensive Review of Electric Vehicle Charging Stations with Solar Photovoltaic System Considering Market, Technical Requirements, Network Implications, and Future Challenges. Sustainability, [online] 15(10), p.8122. </a:t>
            </a:r>
            <a:r>
              <a:rPr lang="en-GB" sz="1100" err="1">
                <a:latin typeface="Arial"/>
                <a:cs typeface="Arial"/>
              </a:rPr>
              <a:t>doi:https</a:t>
            </a:r>
            <a:r>
              <a:rPr lang="en-GB" sz="1100">
                <a:latin typeface="Arial"/>
                <a:cs typeface="Arial"/>
              </a:rPr>
              <a:t>://doi.org/10.3390/su15108122.</a:t>
            </a:r>
            <a:endParaRPr lang="en-GB" sz="1100">
              <a:cs typeface="Calibri"/>
            </a:endParaRPr>
          </a:p>
          <a:p>
            <a:r>
              <a:rPr lang="en-GB" sz="1100">
                <a:latin typeface="Arial"/>
                <a:cs typeface="Arial"/>
              </a:rPr>
              <a:t>3. Electric Vehicle Charging Infrastructure Strategy ELECTRIC VEHICLE CHARGING INFRASTRUCTURE STRATEGY. (n.d.). Available at: </a:t>
            </a:r>
            <a:r>
              <a:rPr lang="en-GB" sz="1100">
                <a:latin typeface="Arial"/>
                <a:cs typeface="Arial"/>
                <a:hlinkClick r:id="rId3">
                  <a:extLst>
                    <a:ext uri="{A12FA001-AC4F-418D-AE19-62706E023703}">
                      <ahyp:hlinkClr xmlns:ahyp="http://schemas.microsoft.com/office/drawing/2018/hyperlinkcolor" val="tx"/>
                    </a:ext>
                  </a:extLst>
                </a:hlinkClick>
              </a:rPr>
              <a:t>https://democracy.greatermanchester-ca.gov.uk/documents/s16693/21A%20GMCA%2020210910%20EVCI%20Strategy%20Appendix%201PDF%20DESIGN.pdf</a:t>
            </a:r>
            <a:r>
              <a:rPr lang="en-GB" sz="1100">
                <a:latin typeface="Arial"/>
                <a:cs typeface="Arial"/>
              </a:rPr>
              <a:t> [Accessed 13 Nov. 2023].</a:t>
            </a:r>
            <a:endParaRPr lang="en-GB" sz="1100">
              <a:cs typeface="Calibri"/>
            </a:endParaRPr>
          </a:p>
          <a:p>
            <a:r>
              <a:rPr lang="en-GB" sz="1100">
                <a:latin typeface="Arial"/>
                <a:cs typeface="Arial"/>
              </a:rPr>
              <a:t>4. </a:t>
            </a:r>
            <a:r>
              <a:rPr lang="en-GB" sz="1100">
                <a:latin typeface="Arial"/>
                <a:cs typeface="Arial"/>
                <a:hlinkClick r:id="rId4">
                  <a:extLst>
                    <a:ext uri="{A12FA001-AC4F-418D-AE19-62706E023703}">
                      <ahyp:hlinkClr xmlns:ahyp="http://schemas.microsoft.com/office/drawing/2018/hyperlinkcolor" val="tx"/>
                    </a:ext>
                  </a:extLst>
                </a:hlinkClick>
              </a:rPr>
              <a:t>www.pauatech.com</a:t>
            </a:r>
            <a:r>
              <a:rPr lang="en-GB" sz="1100">
                <a:latin typeface="Arial"/>
                <a:cs typeface="Arial"/>
              </a:rPr>
              <a:t>. (n.d.). </a:t>
            </a:r>
            <a:r>
              <a:rPr lang="en-GB" sz="1100" err="1">
                <a:latin typeface="Arial"/>
                <a:cs typeface="Arial"/>
              </a:rPr>
              <a:t>Paua</a:t>
            </a:r>
            <a:r>
              <a:rPr lang="en-GB" sz="1100">
                <a:latin typeface="Arial"/>
                <a:cs typeface="Arial"/>
              </a:rPr>
              <a:t> | Making EV charging easier for business. [online] Available at: </a:t>
            </a:r>
            <a:r>
              <a:rPr lang="en-GB" sz="1100">
                <a:latin typeface="Arial"/>
                <a:cs typeface="Arial"/>
                <a:hlinkClick r:id="rId5">
                  <a:extLst>
                    <a:ext uri="{A12FA001-AC4F-418D-AE19-62706E023703}">
                      <ahyp:hlinkClr xmlns:ahyp="http://schemas.microsoft.com/office/drawing/2018/hyperlinkcolor" val="tx"/>
                    </a:ext>
                  </a:extLst>
                </a:hlinkClick>
              </a:rPr>
              <a:t>https://www.pauatech.com/?utm_source=googlesearch&amp;utm_medium=cpc&amp;utm_campaign=de2&amp;utm_content=googlesearchad1&amp;gclid=Cj0KCQiAr8eqBhD3ARIsAIe-buOtvL7sSFkgdVFOWzymmRHAN9sx6S-g3KVEow0U5B4QW_nHErlKgrYaAvZsEALw_wcB</a:t>
            </a:r>
            <a:r>
              <a:rPr lang="en-GB" sz="1100">
                <a:latin typeface="Arial"/>
                <a:cs typeface="Arial"/>
              </a:rPr>
              <a:t> [Accessed 13 Nov. 2023].</a:t>
            </a:r>
            <a:endParaRPr lang="en-GB" sz="1100">
              <a:cs typeface="Calibri"/>
            </a:endParaRPr>
          </a:p>
          <a:p>
            <a:r>
              <a:rPr lang="en-GB" sz="1100">
                <a:latin typeface="Arial"/>
                <a:cs typeface="Arial"/>
              </a:rPr>
              <a:t>5. Pardo-Bosch, F., Pujadas, P., Morton, C. and Cervera, C. (2021). Sustainable deployment of an electric vehicle public charging infrastructure network from a city business model perspective. Sustainable Cities and Society, [online] 71, p.102957. </a:t>
            </a:r>
            <a:r>
              <a:rPr lang="en-GB" sz="1100" err="1">
                <a:latin typeface="Arial"/>
                <a:cs typeface="Arial"/>
              </a:rPr>
              <a:t>doi:https</a:t>
            </a:r>
            <a:r>
              <a:rPr lang="en-GB" sz="1100">
                <a:latin typeface="Arial"/>
                <a:cs typeface="Arial"/>
              </a:rPr>
              <a:t>://doi.org/10.1016/j.scs.2021.102957.</a:t>
            </a:r>
            <a:endParaRPr lang="en-GB" sz="1100">
              <a:cs typeface="Calibri"/>
            </a:endParaRPr>
          </a:p>
          <a:p>
            <a:r>
              <a:rPr lang="en-GB" sz="1100">
                <a:latin typeface="Arial"/>
                <a:cs typeface="Arial"/>
              </a:rPr>
              <a:t>6. IEA (2023). Executive summary – Global EV Outlook 2023 – Analysis. [online] IEA. Available at: </a:t>
            </a:r>
            <a:r>
              <a:rPr lang="en-GB" sz="1100">
                <a:latin typeface="Arial"/>
                <a:cs typeface="Arial"/>
                <a:hlinkClick r:id="rId6">
                  <a:extLst>
                    <a:ext uri="{A12FA001-AC4F-418D-AE19-62706E023703}">
                      <ahyp:hlinkClr xmlns:ahyp="http://schemas.microsoft.com/office/drawing/2018/hyperlinkcolor" val="tx"/>
                    </a:ext>
                  </a:extLst>
                </a:hlinkClick>
              </a:rPr>
              <a:t>https://www.iea.org/reports/global-ev-outlook-2023/executive-summary</a:t>
            </a:r>
            <a:r>
              <a:rPr lang="en-GB" sz="1100">
                <a:latin typeface="Arial"/>
                <a:cs typeface="Arial"/>
              </a:rPr>
              <a:t>.</a:t>
            </a:r>
            <a:endParaRPr lang="en-GB" sz="1100">
              <a:cs typeface="Calibri"/>
            </a:endParaRPr>
          </a:p>
          <a:p>
            <a:r>
              <a:rPr lang="en-GB" sz="1100">
                <a:latin typeface="Arial"/>
                <a:cs typeface="Arial"/>
              </a:rPr>
              <a:t>7. IEA (2022). Trends in charging infrastructure – Global EV Outlook 2022 – Analysis. [online] IEA. Available at: </a:t>
            </a:r>
            <a:r>
              <a:rPr lang="en-GB" sz="1100">
                <a:latin typeface="Arial"/>
                <a:cs typeface="Arial"/>
                <a:hlinkClick r:id="rId7">
                  <a:extLst>
                    <a:ext uri="{A12FA001-AC4F-418D-AE19-62706E023703}">
                      <ahyp:hlinkClr xmlns:ahyp="http://schemas.microsoft.com/office/drawing/2018/hyperlinkcolor" val="tx"/>
                    </a:ext>
                  </a:extLst>
                </a:hlinkClick>
              </a:rPr>
              <a:t>https://www.iea.org/reports/global-ev-outlook-2022/trends-in-charging-infrastructure</a:t>
            </a:r>
            <a:r>
              <a:rPr lang="en-GB" sz="1100">
                <a:latin typeface="Arial"/>
                <a:cs typeface="Arial"/>
              </a:rPr>
              <a:t>.</a:t>
            </a:r>
            <a:endParaRPr lang="en-GB" sz="1100">
              <a:cs typeface="Calibri"/>
            </a:endParaRPr>
          </a:p>
          <a:p>
            <a:r>
              <a:rPr lang="en-GB" sz="1100">
                <a:latin typeface="Arial"/>
                <a:cs typeface="Arial"/>
              </a:rPr>
              <a:t>8. INTERNATIONAL ENERGY AGENCY (2022). Global EV Outlook 2022 Securing supplies for an electric future. [online] Available at: </a:t>
            </a:r>
            <a:r>
              <a:rPr lang="en-GB" sz="1100">
                <a:latin typeface="Arial"/>
                <a:cs typeface="Arial"/>
                <a:hlinkClick r:id="rId8">
                  <a:extLst>
                    <a:ext uri="{A12FA001-AC4F-418D-AE19-62706E023703}">
                      <ahyp:hlinkClr xmlns:ahyp="http://schemas.microsoft.com/office/drawing/2018/hyperlinkcolor" val="tx"/>
                    </a:ext>
                  </a:extLst>
                </a:hlinkClick>
              </a:rPr>
              <a:t>https://iea.blob.core.windows.net/assets/e0d2081d-487d-4818-8c59-69b638969f9e/GlobalElectricVehicleOutlook2022.pdf</a:t>
            </a:r>
            <a:r>
              <a:rPr lang="en-GB" sz="1100">
                <a:latin typeface="Arial"/>
                <a:cs typeface="Arial"/>
              </a:rPr>
              <a:t>.</a:t>
            </a:r>
            <a:endParaRPr lang="en-GB" sz="1100">
              <a:cs typeface="Calibri"/>
            </a:endParaRPr>
          </a:p>
          <a:p>
            <a:r>
              <a:rPr lang="en-GB" sz="1100">
                <a:latin typeface="Arial"/>
                <a:cs typeface="Arial"/>
              </a:rPr>
              <a:t>9. </a:t>
            </a:r>
            <a:r>
              <a:rPr lang="en-GB" sz="1100" err="1">
                <a:latin typeface="Arial"/>
                <a:cs typeface="Arial"/>
              </a:rPr>
              <a:t>Olabi</a:t>
            </a:r>
            <a:r>
              <a:rPr lang="en-GB" sz="1100">
                <a:latin typeface="Arial"/>
                <a:cs typeface="Arial"/>
              </a:rPr>
              <a:t>, A.G., Abdelkareem, M.A., Wilberforce, T., Alkhalidi, A., Salameh, T., Abo-Khalil, A.G., Hassan, M.M. and Sayed, E.T. (2022). Battery electric vehicles: Progress, power electronic converters, strength (S), weakness (W), opportunity (O), and threats (T). International Journal of </a:t>
            </a:r>
            <a:r>
              <a:rPr lang="en-GB" sz="1100" err="1">
                <a:latin typeface="Arial"/>
                <a:cs typeface="Arial"/>
              </a:rPr>
              <a:t>Thermofluids</a:t>
            </a:r>
            <a:r>
              <a:rPr lang="en-GB" sz="1100">
                <a:latin typeface="Arial"/>
                <a:cs typeface="Arial"/>
              </a:rPr>
              <a:t>, 16, p.100212. </a:t>
            </a:r>
            <a:r>
              <a:rPr lang="en-GB" sz="1100" err="1">
                <a:latin typeface="Arial"/>
                <a:cs typeface="Arial"/>
              </a:rPr>
              <a:t>doi:https</a:t>
            </a:r>
            <a:r>
              <a:rPr lang="en-GB" sz="1100">
                <a:latin typeface="Arial"/>
                <a:cs typeface="Arial"/>
              </a:rPr>
              <a:t>://doi.org/10.1016/j.ijft.2022.100212.</a:t>
            </a:r>
            <a:endParaRPr lang="en-GB" sz="1100">
              <a:cs typeface="Calibri"/>
            </a:endParaRPr>
          </a:p>
        </p:txBody>
      </p:sp>
    </p:spTree>
    <p:extLst>
      <p:ext uri="{BB962C8B-B14F-4D97-AF65-F5344CB8AC3E}">
        <p14:creationId xmlns:p14="http://schemas.microsoft.com/office/powerpoint/2010/main" val="4049327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EBB9F04-465D-57A2-6FCE-AE23B4EF1A73}"/>
              </a:ext>
            </a:extLst>
          </p:cNvPr>
          <p:cNvSpPr>
            <a:spLocks noGrp="1"/>
          </p:cNvSpPr>
          <p:nvPr>
            <p:ph type="title"/>
          </p:nvPr>
        </p:nvSpPr>
        <p:spPr>
          <a:xfrm>
            <a:off x="638882" y="3577456"/>
            <a:ext cx="10909640" cy="1687814"/>
          </a:xfrm>
        </p:spPr>
        <p:txBody>
          <a:bodyPr vert="horz" lIns="91440" tIns="45720" rIns="91440" bIns="45720" rtlCol="0" anchor="b">
            <a:normAutofit/>
          </a:bodyPr>
          <a:lstStyle/>
          <a:p>
            <a:pPr algn="ctr"/>
            <a:r>
              <a:rPr lang="en-US" sz="6600" b="1" kern="1200">
                <a:solidFill>
                  <a:schemeClr val="tx1"/>
                </a:solidFill>
                <a:latin typeface="+mj-lt"/>
                <a:ea typeface="+mj-ea"/>
                <a:cs typeface="+mj-cs"/>
              </a:rPr>
              <a:t>Thank You</a:t>
            </a:r>
          </a:p>
        </p:txBody>
      </p:sp>
      <p:pic>
        <p:nvPicPr>
          <p:cNvPr id="8" name="Graphic 7" descr="Handshake">
            <a:extLst>
              <a:ext uri="{FF2B5EF4-FFF2-40B4-BE49-F238E27FC236}">
                <a16:creationId xmlns:a16="http://schemas.microsoft.com/office/drawing/2014/main" id="{DAEE90CB-F843-1AA5-0DF7-21C4EE147A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22700" y="591670"/>
            <a:ext cx="2742004" cy="2742004"/>
          </a:xfrm>
          <a:prstGeom prst="rect">
            <a:avLst/>
          </a:prstGeom>
        </p:spPr>
      </p:pic>
      <p:sp>
        <p:nvSpPr>
          <p:cNvPr id="13"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30288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1848</Words>
  <Application>Microsoft Office PowerPoint</Application>
  <PresentationFormat>Widescreen</PresentationFormat>
  <Paragraphs>135</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Calibri Light</vt:lpstr>
      <vt:lpstr>Courier New</vt:lpstr>
      <vt:lpstr>Söhne</vt:lpstr>
      <vt:lpstr>Symbol</vt:lpstr>
      <vt:lpstr>Wingdings</vt:lpstr>
      <vt:lpstr>Office Theme</vt:lpstr>
      <vt:lpstr>Solar-Powered Charging Stations For EV</vt:lpstr>
      <vt:lpstr>Introduction</vt:lpstr>
      <vt:lpstr>Business Idea Description</vt:lpstr>
      <vt:lpstr>Environmental Impact</vt:lpstr>
      <vt:lpstr>Market Analysis</vt:lpstr>
      <vt:lpstr>Market Gap and Potential</vt:lpstr>
      <vt:lpstr>Location and Legal Structure</vt:lpstr>
      <vt:lpstr>SWOT Analysis</vt:lpstr>
      <vt:lpstr>Target Market and Marketing Strategies</vt:lpstr>
      <vt:lpstr>Financial Plan</vt:lpstr>
      <vt:lpstr>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Solar-Powered Charging Stations For EV</dc:title>
  <dc:creator>Abhishek Chauhan</dc:creator>
  <cp:lastModifiedBy>Abhishek Chauhan</cp:lastModifiedBy>
  <cp:revision>220</cp:revision>
  <dcterms:created xsi:type="dcterms:W3CDTF">2023-11-12T19:43:39Z</dcterms:created>
  <dcterms:modified xsi:type="dcterms:W3CDTF">2023-11-13T11:30:32Z</dcterms:modified>
</cp:coreProperties>
</file>