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10/5/2026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uk.indeed.com/viewjob?jk=0e3e9300117c236a&amp;from=appshareandroid"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93/sw/swy034" TargetMode="External"/><Relationship Id="rId2" Type="http://schemas.openxmlformats.org/officeDocument/2006/relationships/hyperlink" Target="https://uk.indeed.com/viewjob?jk=0e3e9300117c236a&amp;from=appshareandroi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FEF98-6214-7278-21A8-3CBAF5C52FAE}"/>
              </a:ext>
            </a:extLst>
          </p:cNvPr>
          <p:cNvSpPr>
            <a:spLocks noGrp="1"/>
          </p:cNvSpPr>
          <p:nvPr>
            <p:ph type="ctrTitle"/>
          </p:nvPr>
        </p:nvSpPr>
        <p:spPr>
          <a:xfrm>
            <a:off x="2733040" y="243840"/>
            <a:ext cx="9265920" cy="3894667"/>
          </a:xfrm>
          <a:ln>
            <a:solidFill>
              <a:schemeClr val="tx1"/>
            </a:solidFill>
          </a:ln>
        </p:spPr>
        <p:txBody>
          <a:bodyPr>
            <a:normAutofit fontScale="90000"/>
          </a:bodyPr>
          <a:lstStyle/>
          <a:p>
            <a:pPr algn="l">
              <a:lnSpc>
                <a:spcPct val="150000"/>
              </a:lnSpc>
            </a:pPr>
            <a:r>
              <a:rPr lang="en-GB" sz="2800" b="1" dirty="0">
                <a:solidFill>
                  <a:schemeClr val="tx1"/>
                </a:solidFill>
                <a:effectLst/>
                <a:latin typeface="Arial" panose="020B0604020202020204" pitchFamily="34" charset="0"/>
                <a:ea typeface="Arial" panose="020B0604020202020204" pitchFamily="34" charset="0"/>
              </a:rPr>
              <a:t>NAME</a:t>
            </a:r>
            <a:r>
              <a:rPr lang="en-GB" sz="2800" b="1" dirty="0">
                <a:solidFill>
                  <a:schemeClr val="tx1"/>
                </a:solidFill>
                <a:latin typeface="Arial" panose="020B0604020202020204" pitchFamily="34" charset="0"/>
                <a:ea typeface="Arial" panose="020B0604020202020204" pitchFamily="34" charset="0"/>
              </a:rPr>
              <a:t>: ALHAGIE DARBOE</a:t>
            </a:r>
            <a:br>
              <a:rPr lang="en-GB" sz="2800" b="1" dirty="0">
                <a:solidFill>
                  <a:schemeClr val="tx1"/>
                </a:solidFill>
                <a:latin typeface="Arial" panose="020B0604020202020204" pitchFamily="34" charset="0"/>
                <a:ea typeface="Arial" panose="020B0604020202020204" pitchFamily="34" charset="0"/>
              </a:rPr>
            </a:br>
            <a:r>
              <a:rPr lang="en-GB" sz="2800" b="1" dirty="0">
                <a:solidFill>
                  <a:schemeClr val="tx1"/>
                </a:solidFill>
                <a:effectLst/>
                <a:latin typeface="Arial" panose="020B0604020202020204" pitchFamily="34" charset="0"/>
                <a:ea typeface="Arial" panose="020B0604020202020204" pitchFamily="34" charset="0"/>
              </a:rPr>
              <a:t>STUDENT NUMBER:2519531</a:t>
            </a:r>
            <a:br>
              <a:rPr lang="en-GB" sz="2800" b="1" dirty="0">
                <a:solidFill>
                  <a:schemeClr val="tx1"/>
                </a:solidFill>
                <a:effectLst/>
                <a:latin typeface="Arial" panose="020B0604020202020204" pitchFamily="34" charset="0"/>
                <a:ea typeface="Arial" panose="020B0604020202020204" pitchFamily="34" charset="0"/>
              </a:rPr>
            </a:br>
            <a:r>
              <a:rPr lang="en-GB" sz="2800" b="1" dirty="0">
                <a:solidFill>
                  <a:schemeClr val="tx1"/>
                </a:solidFill>
                <a:effectLst/>
                <a:latin typeface="Arial" panose="020B0604020202020204" pitchFamily="34" charset="0"/>
                <a:ea typeface="Arial" panose="020B0604020202020204" pitchFamily="34" charset="0"/>
              </a:rPr>
              <a:t>MODULE CODE:</a:t>
            </a:r>
            <a:r>
              <a:rPr lang="en-GB" sz="2800" b="1" dirty="0">
                <a:solidFill>
                  <a:schemeClr val="tx1"/>
                </a:solidFill>
                <a:effectLst/>
                <a:latin typeface="Arial" panose="020B0604020202020204" pitchFamily="34" charset="0"/>
                <a:ea typeface="Times New Roman" panose="02020603050405020304" pitchFamily="18" charset="0"/>
              </a:rPr>
              <a:t> LCHS4009</a:t>
            </a:r>
            <a:br>
              <a:rPr lang="en-GB" sz="2800" b="1" dirty="0">
                <a:solidFill>
                  <a:schemeClr val="tx1"/>
                </a:solidFill>
                <a:effectLst/>
                <a:latin typeface="Arial" panose="020B0604020202020204" pitchFamily="34" charset="0"/>
                <a:ea typeface="Arial" panose="020B0604020202020204" pitchFamily="34" charset="0"/>
              </a:rPr>
            </a:br>
            <a:r>
              <a:rPr lang="en-GB" sz="2800" b="1" dirty="0">
                <a:solidFill>
                  <a:schemeClr val="tx1"/>
                </a:solidFill>
                <a:effectLst/>
                <a:latin typeface="Arial" panose="020B0604020202020204" pitchFamily="34" charset="0"/>
                <a:ea typeface="Arial" panose="020B0604020202020204" pitchFamily="34" charset="0"/>
              </a:rPr>
              <a:t>MODULE TITLE: PROFESSIONAL DEVELOPMENT WITHIN HEALTH AND SOCIAL CARE</a:t>
            </a:r>
            <a:br>
              <a:rPr lang="en-GB" sz="2800" b="1" dirty="0">
                <a:solidFill>
                  <a:schemeClr val="tx1"/>
                </a:solidFill>
                <a:effectLst/>
                <a:latin typeface="Arial" panose="020B0604020202020204" pitchFamily="34" charset="0"/>
                <a:ea typeface="Arial" panose="020B0604020202020204" pitchFamily="34" charset="0"/>
              </a:rPr>
            </a:br>
            <a:r>
              <a:rPr lang="en-GB" sz="2800" b="1" dirty="0">
                <a:solidFill>
                  <a:schemeClr val="tx1"/>
                </a:solidFill>
                <a:effectLst/>
                <a:latin typeface="Arial" panose="020B0604020202020204" pitchFamily="34" charset="0"/>
                <a:ea typeface="Arial" panose="020B0604020202020204" pitchFamily="34" charset="0"/>
              </a:rPr>
              <a:t>LECTURER’S NAME: </a:t>
            </a:r>
            <a:r>
              <a:rPr lang="en-GB" sz="2800" b="1" dirty="0">
                <a:solidFill>
                  <a:schemeClr val="tx1"/>
                </a:solidFill>
                <a:effectLst/>
                <a:latin typeface="Arial" panose="020B0604020202020204" pitchFamily="34" charset="0"/>
                <a:ea typeface="Times New Roman" panose="02020603050405020304" pitchFamily="18" charset="0"/>
              </a:rPr>
              <a:t>OLUBAKOLA ADEGBITE (MODULE LEAD)</a:t>
            </a:r>
            <a:endParaRPr lang="en-US" sz="2800" dirty="0"/>
          </a:p>
        </p:txBody>
      </p:sp>
      <p:sp>
        <p:nvSpPr>
          <p:cNvPr id="3" name="Subtitle 2">
            <a:extLst>
              <a:ext uri="{FF2B5EF4-FFF2-40B4-BE49-F238E27FC236}">
                <a16:creationId xmlns:a16="http://schemas.microsoft.com/office/drawing/2014/main" id="{26BB8F66-17A8-1083-F795-C579EEC7051E}"/>
              </a:ext>
            </a:extLst>
          </p:cNvPr>
          <p:cNvSpPr>
            <a:spLocks noGrp="1"/>
          </p:cNvSpPr>
          <p:nvPr>
            <p:ph type="subTitle" idx="1"/>
          </p:nvPr>
        </p:nvSpPr>
        <p:spPr>
          <a:xfrm>
            <a:off x="4216401" y="4639734"/>
            <a:ext cx="6482080" cy="982133"/>
          </a:xfrm>
          <a:ln>
            <a:solidFill>
              <a:schemeClr val="tx1"/>
            </a:solidFill>
          </a:ln>
        </p:spPr>
        <p:txBody>
          <a:bodyPr>
            <a:normAutofit fontScale="25000" lnSpcReduction="20000"/>
          </a:bodyPr>
          <a:lstStyle/>
          <a:p>
            <a:pPr algn="ctr">
              <a:lnSpc>
                <a:spcPct val="160000"/>
              </a:lnSpc>
            </a:pPr>
            <a:r>
              <a:rPr lang="en-GB" sz="9600" b="1" dirty="0">
                <a:latin typeface="Arial" panose="020B0604020202020204" pitchFamily="34" charset="0"/>
                <a:ea typeface="Arial" panose="020B0604020202020204" pitchFamily="34" charset="0"/>
              </a:rPr>
              <a:t>A</a:t>
            </a:r>
            <a:r>
              <a:rPr lang="en-GB" sz="9600" b="1" dirty="0">
                <a:effectLst/>
                <a:latin typeface="Arial" panose="020B0604020202020204" pitchFamily="34" charset="0"/>
                <a:ea typeface="Arial" panose="020B0604020202020204" pitchFamily="34" charset="0"/>
              </a:rPr>
              <a:t>SSIGNMENT TITLE</a:t>
            </a:r>
            <a:r>
              <a:rPr lang="en-GB" sz="9600" b="1" dirty="0">
                <a:latin typeface="Arial" panose="020B0604020202020204" pitchFamily="34" charset="0"/>
                <a:ea typeface="Arial" panose="020B0604020202020204" pitchFamily="34" charset="0"/>
              </a:rPr>
              <a:t>: </a:t>
            </a:r>
            <a:r>
              <a:rPr lang="en-GB" sz="9600" b="1" dirty="0">
                <a:effectLst/>
                <a:latin typeface="Arial" panose="020B0604020202020204" pitchFamily="34" charset="0"/>
                <a:ea typeface="Times New Roman" panose="02020603050405020304" pitchFamily="18" charset="0"/>
              </a:rPr>
              <a:t>SELF-AWARENESS PRESENTATION</a:t>
            </a:r>
            <a:endParaRPr lang="en-US" sz="9600" dirty="0"/>
          </a:p>
          <a:p>
            <a:pPr algn="ctr"/>
            <a:endParaRPr lang="en-US" dirty="0"/>
          </a:p>
        </p:txBody>
      </p:sp>
    </p:spTree>
    <p:extLst>
      <p:ext uri="{BB962C8B-B14F-4D97-AF65-F5344CB8AC3E}">
        <p14:creationId xmlns:p14="http://schemas.microsoft.com/office/powerpoint/2010/main" val="3727299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4F76B4-8E39-5F97-E332-408A6CAC1EB7}"/>
              </a:ext>
            </a:extLst>
          </p:cNvPr>
          <p:cNvSpPr txBox="1"/>
          <p:nvPr/>
        </p:nvSpPr>
        <p:spPr>
          <a:xfrm>
            <a:off x="1747520" y="162560"/>
            <a:ext cx="2529840" cy="461665"/>
          </a:xfrm>
          <a:prstGeom prst="rect">
            <a:avLst/>
          </a:prstGeom>
          <a:noFill/>
          <a:ln>
            <a:solidFill>
              <a:schemeClr val="tx1"/>
            </a:solidFill>
          </a:ln>
        </p:spPr>
        <p:txBody>
          <a:bodyPr wrap="square" rtlCol="0">
            <a:spAutoFit/>
          </a:bodyPr>
          <a:lstStyle/>
          <a:p>
            <a:r>
              <a:rPr lang="en-US" sz="2400" b="1" dirty="0">
                <a:effectLst/>
                <a:latin typeface="Arial" panose="020B0604020202020204" pitchFamily="34" charset="0"/>
                <a:ea typeface="Calibri" panose="020F0502020204030204" pitchFamily="34" charset="0"/>
                <a:cs typeface="Arial" panose="020B0604020202020204" pitchFamily="34" charset="0"/>
              </a:rPr>
              <a:t>INTRODUCTION</a:t>
            </a:r>
          </a:p>
        </p:txBody>
      </p:sp>
      <p:sp>
        <p:nvSpPr>
          <p:cNvPr id="5" name="TextBox 4">
            <a:extLst>
              <a:ext uri="{FF2B5EF4-FFF2-40B4-BE49-F238E27FC236}">
                <a16:creationId xmlns:a16="http://schemas.microsoft.com/office/drawing/2014/main" id="{E1A0BF71-F365-2296-E6D6-4DEE2A91BFB4}"/>
              </a:ext>
            </a:extLst>
          </p:cNvPr>
          <p:cNvSpPr txBox="1"/>
          <p:nvPr/>
        </p:nvSpPr>
        <p:spPr>
          <a:xfrm>
            <a:off x="1747520" y="1026160"/>
            <a:ext cx="10017760" cy="5135188"/>
          </a:xfrm>
          <a:prstGeom prst="rect">
            <a:avLst/>
          </a:prstGeom>
          <a:noFill/>
          <a:ln>
            <a:solidFill>
              <a:schemeClr val="tx1"/>
            </a:solidFill>
          </a:ln>
        </p:spPr>
        <p:txBody>
          <a:bodyPr wrap="square" rtlCol="0">
            <a:spAutoFit/>
          </a:bodyPr>
          <a:lstStyle/>
          <a:p>
            <a:pPr marL="0" marR="0" algn="just">
              <a:lnSpc>
                <a:spcPct val="107000"/>
              </a:lnSpc>
              <a:spcBef>
                <a:spcPts val="0"/>
              </a:spcBef>
              <a:spcAft>
                <a:spcPts val="800"/>
              </a:spcAft>
            </a:pPr>
            <a:r>
              <a:rPr lang="en-US" sz="2000" b="1" dirty="0">
                <a:effectLst/>
                <a:latin typeface="Arial" panose="020B0604020202020204" pitchFamily="34" charset="0"/>
                <a:ea typeface="Calibri" panose="020F0502020204030204" pitchFamily="34" charset="0"/>
                <a:cs typeface="Arial" panose="020B0604020202020204" pitchFamily="34" charset="0"/>
              </a:rPr>
              <a:t>Chosen Career: Senior Support Worker</a:t>
            </a:r>
          </a:p>
          <a:p>
            <a:pPr marL="285750" marR="0" indent="-285750" algn="just">
              <a:lnSpc>
                <a:spcPct val="150000"/>
              </a:lnSpc>
              <a:spcBef>
                <a:spcPts val="0"/>
              </a:spcBef>
              <a:spcAft>
                <a:spcPts val="800"/>
              </a:spcAft>
              <a:buFont typeface="Arial" panose="020B0604020202020204" pitchFamily="34" charset="0"/>
              <a:buChar char="•"/>
            </a:pPr>
            <a:r>
              <a:rPr lang="en-US" sz="2000" dirty="0">
                <a:effectLst/>
                <a:latin typeface="Arial" panose="020B0604020202020204" pitchFamily="34" charset="0"/>
                <a:ea typeface="Calibri" panose="020F0502020204030204" pitchFamily="34" charset="0"/>
                <a:cs typeface="Arial" panose="020B0604020202020204" pitchFamily="34" charset="0"/>
              </a:rPr>
              <a:t>A Senior Support Worker provides </a:t>
            </a:r>
            <a:r>
              <a:rPr lang="en-US" sz="2000" dirty="0" err="1">
                <a:effectLst/>
                <a:latin typeface="Arial" panose="020B0604020202020204" pitchFamily="34" charset="0"/>
                <a:ea typeface="Calibri" panose="020F0502020204030204" pitchFamily="34" charset="0"/>
                <a:cs typeface="Arial" panose="020B0604020202020204" pitchFamily="34" charset="0"/>
              </a:rPr>
              <a:t>individualised</a:t>
            </a:r>
            <a:r>
              <a:rPr lang="en-US" sz="2000" dirty="0">
                <a:effectLst/>
                <a:latin typeface="Arial" panose="020B0604020202020204" pitchFamily="34" charset="0"/>
                <a:ea typeface="Calibri" panose="020F0502020204030204" pitchFamily="34" charset="0"/>
                <a:cs typeface="Arial" panose="020B0604020202020204" pitchFamily="34" charset="0"/>
              </a:rPr>
              <a:t> support to people while promoting their freedom, choice, self-esteem and community inclusion (</a:t>
            </a:r>
            <a:r>
              <a:rPr lang="en-US" sz="2000" dirty="0" err="1">
                <a:effectLst/>
                <a:latin typeface="Arial" panose="020B0604020202020204" pitchFamily="34" charset="0"/>
                <a:ea typeface="Calibri" panose="020F0502020204030204" pitchFamily="34" charset="0"/>
                <a:cs typeface="Arial" panose="020B0604020202020204" pitchFamily="34" charset="0"/>
              </a:rPr>
              <a:t>Gedik</a:t>
            </a:r>
            <a:r>
              <a:rPr lang="en-US" sz="2000" dirty="0">
                <a:effectLst/>
                <a:latin typeface="Arial" panose="020B0604020202020204" pitchFamily="34" charset="0"/>
                <a:ea typeface="Calibri" panose="020F0502020204030204" pitchFamily="34" charset="0"/>
                <a:cs typeface="Arial" panose="020B0604020202020204" pitchFamily="34" charset="0"/>
              </a:rPr>
              <a:t>, 2025). The role also includes providing support to colleagues and taking suitable responsibility for the quality of care provided.</a:t>
            </a:r>
          </a:p>
          <a:p>
            <a:pPr marL="285750" marR="0" indent="-285750" algn="just">
              <a:lnSpc>
                <a:spcPct val="150000"/>
              </a:lnSpc>
              <a:spcBef>
                <a:spcPts val="0"/>
              </a:spcBef>
              <a:spcAft>
                <a:spcPts val="800"/>
              </a:spcAft>
              <a:buFont typeface="Arial" panose="020B0604020202020204" pitchFamily="34" charset="0"/>
              <a:buChar char="•"/>
            </a:pPr>
            <a:r>
              <a:rPr lang="en-US" sz="2000" dirty="0">
                <a:effectLst/>
                <a:latin typeface="Arial" panose="020B0604020202020204" pitchFamily="34" charset="0"/>
                <a:ea typeface="Calibri" panose="020F0502020204030204" pitchFamily="34" charset="0"/>
                <a:cs typeface="Arial" panose="020B0604020202020204" pitchFamily="34" charset="0"/>
              </a:rPr>
              <a:t>The key responsibilities of a Senior Support Worker include:</a:t>
            </a:r>
          </a:p>
          <a:p>
            <a:pPr marL="285750" marR="0" indent="-285750" algn="just">
              <a:lnSpc>
                <a:spcPct val="150000"/>
              </a:lnSpc>
              <a:spcBef>
                <a:spcPts val="0"/>
              </a:spcBef>
              <a:spcAft>
                <a:spcPts val="800"/>
              </a:spcAft>
              <a:buFont typeface="Arial" panose="020B0604020202020204" pitchFamily="34" charset="0"/>
              <a:buChar char="•"/>
            </a:pPr>
            <a:r>
              <a:rPr lang="en-US" sz="2000" dirty="0">
                <a:effectLst/>
                <a:latin typeface="Arial" panose="020B0604020202020204" pitchFamily="34" charset="0"/>
                <a:ea typeface="Calibri" panose="020F0502020204030204" pitchFamily="34" charset="0"/>
                <a:cs typeface="Arial" panose="020B0604020202020204" pitchFamily="34" charset="0"/>
              </a:rPr>
              <a:t>Providing direct support to individuals.</a:t>
            </a:r>
          </a:p>
          <a:p>
            <a:pPr marL="285750" marR="0" indent="-285750" algn="just">
              <a:lnSpc>
                <a:spcPct val="150000"/>
              </a:lnSpc>
              <a:spcBef>
                <a:spcPts val="0"/>
              </a:spcBef>
              <a:spcAft>
                <a:spcPts val="800"/>
              </a:spcAft>
              <a:buFont typeface="Arial" panose="020B0604020202020204" pitchFamily="34" charset="0"/>
              <a:buChar char="•"/>
            </a:pPr>
            <a:r>
              <a:rPr lang="en-US" sz="2000" dirty="0">
                <a:latin typeface="Arial" panose="020B0604020202020204" pitchFamily="34" charset="0"/>
                <a:ea typeface="Calibri" panose="020F0502020204030204" pitchFamily="34" charset="0"/>
                <a:cs typeface="Arial" panose="020B0604020202020204" pitchFamily="34" charset="0"/>
              </a:rPr>
              <a:t>S</a:t>
            </a:r>
            <a:r>
              <a:rPr lang="en-US" sz="2000" dirty="0">
                <a:effectLst/>
                <a:latin typeface="Arial" panose="020B0604020202020204" pitchFamily="34" charset="0"/>
                <a:ea typeface="Calibri" panose="020F0502020204030204" pitchFamily="34" charset="0"/>
                <a:cs typeface="Arial" panose="020B0604020202020204" pitchFamily="34" charset="0"/>
              </a:rPr>
              <a:t>upporting participation in community activities.</a:t>
            </a:r>
          </a:p>
          <a:p>
            <a:pPr marL="285750" marR="0" indent="-285750" algn="just">
              <a:lnSpc>
                <a:spcPct val="150000"/>
              </a:lnSpc>
              <a:spcBef>
                <a:spcPts val="0"/>
              </a:spcBef>
              <a:spcAft>
                <a:spcPts val="800"/>
              </a:spcAft>
              <a:buFont typeface="Arial" panose="020B0604020202020204" pitchFamily="34" charset="0"/>
              <a:buChar char="•"/>
            </a:pPr>
            <a:r>
              <a:rPr lang="en-US" sz="2000" dirty="0">
                <a:latin typeface="Arial" panose="020B0604020202020204" pitchFamily="34" charset="0"/>
                <a:ea typeface="Calibri" panose="020F0502020204030204" pitchFamily="34" charset="0"/>
                <a:cs typeface="Arial" panose="020B0604020202020204" pitchFamily="34" charset="0"/>
              </a:rPr>
              <a:t>C</a:t>
            </a:r>
            <a:r>
              <a:rPr lang="en-US" sz="2000" dirty="0">
                <a:effectLst/>
                <a:latin typeface="Arial" panose="020B0604020202020204" pitchFamily="34" charset="0"/>
                <a:ea typeface="Calibri" panose="020F0502020204030204" pitchFamily="34" charset="0"/>
                <a:cs typeface="Arial" panose="020B0604020202020204" pitchFamily="34" charset="0"/>
              </a:rPr>
              <a:t>ollaborating with colleagues.</a:t>
            </a:r>
          </a:p>
          <a:p>
            <a:pPr marL="285750" marR="0" indent="-285750" algn="just">
              <a:lnSpc>
                <a:spcPct val="150000"/>
              </a:lnSpc>
              <a:spcBef>
                <a:spcPts val="0"/>
              </a:spcBef>
              <a:spcAft>
                <a:spcPts val="800"/>
              </a:spcAft>
              <a:buFont typeface="Arial" panose="020B0604020202020204" pitchFamily="34" charset="0"/>
              <a:buChar char="•"/>
            </a:pPr>
            <a:r>
              <a:rPr lang="en-US" sz="2000" dirty="0">
                <a:latin typeface="Arial" panose="020B0604020202020204" pitchFamily="34" charset="0"/>
                <a:ea typeface="Calibri" panose="020F0502020204030204" pitchFamily="34" charset="0"/>
                <a:cs typeface="Arial" panose="020B0604020202020204" pitchFamily="34" charset="0"/>
              </a:rPr>
              <a:t>S</a:t>
            </a:r>
            <a:r>
              <a:rPr lang="en-US" sz="2000" dirty="0">
                <a:effectLst/>
                <a:latin typeface="Arial" panose="020B0604020202020204" pitchFamily="34" charset="0"/>
                <a:ea typeface="Calibri" panose="020F0502020204030204" pitchFamily="34" charset="0"/>
                <a:cs typeface="Arial" panose="020B0604020202020204" pitchFamily="34" charset="0"/>
              </a:rPr>
              <a:t>upporting high-quality, person-</a:t>
            </a:r>
            <a:r>
              <a:rPr lang="en-US" sz="2000" dirty="0" err="1">
                <a:effectLst/>
                <a:latin typeface="Arial" panose="020B0604020202020204" pitchFamily="34" charset="0"/>
                <a:ea typeface="Calibri" panose="020F0502020204030204" pitchFamily="34" charset="0"/>
                <a:cs typeface="Arial" panose="020B0604020202020204" pitchFamily="34" charset="0"/>
              </a:rPr>
              <a:t>centred</a:t>
            </a:r>
            <a:r>
              <a:rPr lang="en-US" sz="2000" dirty="0">
                <a:effectLst/>
                <a:latin typeface="Arial" panose="020B0604020202020204" pitchFamily="34" charset="0"/>
                <a:ea typeface="Calibri" panose="020F0502020204030204" pitchFamily="34" charset="0"/>
                <a:cs typeface="Arial" panose="020B0604020202020204" pitchFamily="34" charset="0"/>
              </a:rPr>
              <a:t> care, etc.</a:t>
            </a:r>
          </a:p>
        </p:txBody>
      </p:sp>
    </p:spTree>
    <p:extLst>
      <p:ext uri="{BB962C8B-B14F-4D97-AF65-F5344CB8AC3E}">
        <p14:creationId xmlns:p14="http://schemas.microsoft.com/office/powerpoint/2010/main" val="1805665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C7E1EF-C946-4344-E00B-24C951F6DD51}"/>
              </a:ext>
            </a:extLst>
          </p:cNvPr>
          <p:cNvSpPr txBox="1"/>
          <p:nvPr/>
        </p:nvSpPr>
        <p:spPr>
          <a:xfrm>
            <a:off x="1717040" y="292244"/>
            <a:ext cx="9906000" cy="5858014"/>
          </a:xfrm>
          <a:prstGeom prst="rect">
            <a:avLst/>
          </a:prstGeom>
          <a:noFill/>
          <a:ln>
            <a:solidFill>
              <a:schemeClr val="tx1"/>
            </a:solidFill>
          </a:ln>
        </p:spPr>
        <p:txBody>
          <a:bodyPr wrap="square" rtlCol="0">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Arial" panose="020B0604020202020204" pitchFamily="34" charset="0"/>
              </a:rPr>
              <a:t>Due to the lack of time and resources to adequately address the psychosocial aspects of a patient’s care by medical practitioners, social or support workers can help to enhance professional practice and reduce burnout in adjoining health disciplines (</a:t>
            </a:r>
            <a:r>
              <a:rPr lang="en-US" sz="1800" dirty="0" err="1">
                <a:effectLst/>
                <a:latin typeface="Arial" panose="020B0604020202020204" pitchFamily="34" charset="0"/>
                <a:ea typeface="Calibri" panose="020F0502020204030204" pitchFamily="34" charset="0"/>
                <a:cs typeface="Arial" panose="020B0604020202020204" pitchFamily="34" charset="0"/>
              </a:rPr>
              <a:t>Zuchowski</a:t>
            </a:r>
            <a:r>
              <a:rPr lang="en-US" sz="1800" dirty="0">
                <a:effectLst/>
                <a:latin typeface="Arial" panose="020B0604020202020204" pitchFamily="34" charset="0"/>
                <a:ea typeface="Calibri" panose="020F0502020204030204" pitchFamily="34" charset="0"/>
                <a:cs typeface="Arial" panose="020B0604020202020204" pitchFamily="34" charset="0"/>
              </a:rPr>
              <a:t> and McLennan, 2023).</a:t>
            </a:r>
          </a:p>
          <a:p>
            <a:pPr marL="285750" marR="0" indent="-285750" algn="just">
              <a:lnSpc>
                <a:spcPct val="150000"/>
              </a:lnSpc>
              <a:spcBef>
                <a:spcPts val="0"/>
              </a:spcBef>
              <a:spcAft>
                <a:spcPts val="0"/>
              </a:spcAft>
              <a:buFont typeface="Arial" panose="020B0604020202020204" pitchFamily="34" charset="0"/>
              <a:buChar char="•"/>
            </a:pPr>
            <a:endParaRPr lang="en-US" dirty="0">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Arial" panose="020B0604020202020204" pitchFamily="34" charset="0"/>
              </a:rPr>
              <a:t>Maintaining the dignity of patients and communicating well with them are high priorities in health and social care strategy documents in most European countries, particularly in the context of older people (</a:t>
            </a:r>
            <a:r>
              <a:rPr lang="en-US" sz="1800" b="0" i="0" dirty="0" err="1">
                <a:solidFill>
                  <a:srgbClr val="222222"/>
                </a:solidFill>
                <a:effectLst/>
                <a:latin typeface="Arial" panose="020B0604020202020204" pitchFamily="34" charset="0"/>
              </a:rPr>
              <a:t>Wachholz</a:t>
            </a:r>
            <a:r>
              <a:rPr lang="en-US" dirty="0">
                <a:solidFill>
                  <a:srgbClr val="222222"/>
                </a:solidFill>
                <a:latin typeface="Arial" panose="020B0604020202020204" pitchFamily="34" charset="0"/>
              </a:rPr>
              <a:t> </a:t>
            </a:r>
            <a:r>
              <a:rPr lang="en-US" sz="1800" b="0" i="0" dirty="0">
                <a:solidFill>
                  <a:srgbClr val="222222"/>
                </a:solidFill>
                <a:effectLst/>
                <a:latin typeface="Arial" panose="020B0604020202020204" pitchFamily="34" charset="0"/>
              </a:rPr>
              <a:t>and </a:t>
            </a:r>
            <a:r>
              <a:rPr lang="en-US" sz="1800" b="0" i="0" dirty="0" err="1">
                <a:solidFill>
                  <a:srgbClr val="222222"/>
                </a:solidFill>
                <a:effectLst/>
                <a:latin typeface="Arial" panose="020B0604020202020204" pitchFamily="34" charset="0"/>
              </a:rPr>
              <a:t>Giacomin</a:t>
            </a:r>
            <a:r>
              <a:rPr lang="en-US" sz="1800" b="0" i="0" dirty="0">
                <a:solidFill>
                  <a:srgbClr val="222222"/>
                </a:solidFill>
                <a:effectLst/>
                <a:latin typeface="Arial" panose="020B0604020202020204" pitchFamily="34" charset="0"/>
              </a:rPr>
              <a:t>, 2023</a:t>
            </a:r>
            <a:r>
              <a:rPr lang="en-US" sz="1800" dirty="0">
                <a:effectLst/>
                <a:latin typeface="Arial" panose="020B0604020202020204" pitchFamily="34" charset="0"/>
                <a:ea typeface="Calibri" panose="020F0502020204030204" pitchFamily="34" charset="0"/>
                <a:cs typeface="Arial" panose="020B0604020202020204" pitchFamily="34" charset="0"/>
              </a:rPr>
              <a:t>).</a:t>
            </a:r>
          </a:p>
          <a:p>
            <a:pPr marR="0" algn="just">
              <a:lnSpc>
                <a:spcPct val="150000"/>
              </a:lnSpc>
              <a:spcBef>
                <a:spcPts val="0"/>
              </a:spcBef>
              <a:spcAft>
                <a:spcPts val="0"/>
              </a:spcAft>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Arial" panose="020B0604020202020204" pitchFamily="34" charset="0"/>
              </a:rPr>
              <a:t>Therefore, I am interested in this career because I enjoy providing support to people and helping them live independently and confidently, while involving them in activities that improve their overall health. The role also provides an opportunity to combine my communication, empathy, </a:t>
            </a:r>
            <a:r>
              <a:rPr lang="en-US" sz="1800" dirty="0" err="1">
                <a:effectLst/>
                <a:latin typeface="Arial" panose="020B0604020202020204" pitchFamily="34" charset="0"/>
                <a:ea typeface="Calibri" panose="020F0502020204030204" pitchFamily="34" charset="0"/>
                <a:cs typeface="Arial" panose="020B0604020202020204" pitchFamily="34" charset="0"/>
              </a:rPr>
              <a:t>organisation</a:t>
            </a:r>
            <a:r>
              <a:rPr lang="en-US" sz="1800" dirty="0">
                <a:effectLst/>
                <a:latin typeface="Arial" panose="020B0604020202020204" pitchFamily="34" charset="0"/>
                <a:ea typeface="Calibri" panose="020F0502020204030204" pitchFamily="34" charset="0"/>
                <a:cs typeface="Arial" panose="020B0604020202020204" pitchFamily="34" charset="0"/>
              </a:rPr>
              <a:t> and teamwork skills with further professional development in health and social care.</a:t>
            </a:r>
          </a:p>
        </p:txBody>
      </p:sp>
    </p:spTree>
    <p:extLst>
      <p:ext uri="{BB962C8B-B14F-4D97-AF65-F5344CB8AC3E}">
        <p14:creationId xmlns:p14="http://schemas.microsoft.com/office/powerpoint/2010/main" val="1001330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C7E1EF-C946-4344-E00B-24C951F6DD51}"/>
              </a:ext>
            </a:extLst>
          </p:cNvPr>
          <p:cNvSpPr txBox="1"/>
          <p:nvPr/>
        </p:nvSpPr>
        <p:spPr>
          <a:xfrm>
            <a:off x="1899920" y="668164"/>
            <a:ext cx="9906000" cy="6043770"/>
          </a:xfrm>
          <a:prstGeom prst="rect">
            <a:avLst/>
          </a:prstGeom>
          <a:noFill/>
          <a:ln>
            <a:solidFill>
              <a:schemeClr val="tx1"/>
            </a:solidFill>
          </a:ln>
        </p:spPr>
        <p:txBody>
          <a:bodyPr wrap="square" rtlCol="0">
            <a:spAutoFit/>
          </a:bodyPr>
          <a:lstStyle/>
          <a:p>
            <a:pPr marL="0" marR="0" algn="just">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Job title: Hybrid Senior Support Worker				</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Location: Ipswich</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Pay: £14.20–£14.80 per hour</a:t>
            </a:r>
          </a:p>
          <a:p>
            <a:pPr marL="0" marR="0" algn="just">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Important requirements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Previous experience as a support worker.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Passionate about supporting independence, choice and community inclusion.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Compassionate, responsible,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organised</a:t>
            </a:r>
            <a:r>
              <a:rPr lang="en-US" sz="1800" dirty="0">
                <a:effectLst/>
                <a:latin typeface="Arial" panose="020B0604020202020204" pitchFamily="34" charset="0"/>
                <a:ea typeface="Calibri" panose="020F0502020204030204" pitchFamily="34" charset="0"/>
                <a:cs typeface="Times New Roman" panose="02020603050405020304" pitchFamily="18" charset="0"/>
              </a:rPr>
              <a:t>, reliable and ability to use initiative.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Commitment to providing high-quality, person-</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centred</a:t>
            </a:r>
            <a:r>
              <a:rPr lang="en-US" sz="1800" dirty="0">
                <a:effectLst/>
                <a:latin typeface="Arial" panose="020B0604020202020204" pitchFamily="34" charset="0"/>
                <a:ea typeface="Calibri" panose="020F0502020204030204" pitchFamily="34" charset="0"/>
                <a:cs typeface="Times New Roman" panose="02020603050405020304" pitchFamily="18" charset="0"/>
              </a:rPr>
              <a:t> support.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Support activities including swimming, cycling, walking and bike riding.</a:t>
            </a:r>
          </a:p>
          <a:p>
            <a:pPr marR="0" algn="just">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Source: (</a:t>
            </a:r>
            <a:r>
              <a:rPr lang="en-US" sz="1800"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https://uk.indeed.com/viewjob?jk=0e3e9300117c236a&amp;from=appshareandroid</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job advertisement shows that the role requires both practical care skills and the ability to use initiative. In addition to supporting clients directly, the successful candidate is expected to be confident, demonstrate confidence, be an excellent communicator, a positive team-player, and be committed to person-</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centred</a:t>
            </a:r>
            <a:r>
              <a:rPr lang="en-US" sz="1800" dirty="0">
                <a:effectLst/>
                <a:latin typeface="Arial" panose="020B0604020202020204" pitchFamily="34" charset="0"/>
                <a:ea typeface="Calibri" panose="020F0502020204030204" pitchFamily="34" charset="0"/>
                <a:cs typeface="Times New Roman" panose="02020603050405020304" pitchFamily="18" charset="0"/>
              </a:rPr>
              <a:t> care.</a:t>
            </a:r>
          </a:p>
        </p:txBody>
      </p:sp>
      <p:sp>
        <p:nvSpPr>
          <p:cNvPr id="4" name="TextBox 3">
            <a:extLst>
              <a:ext uri="{FF2B5EF4-FFF2-40B4-BE49-F238E27FC236}">
                <a16:creationId xmlns:a16="http://schemas.microsoft.com/office/drawing/2014/main" id="{6727125A-7028-71C2-C770-10481839576B}"/>
              </a:ext>
            </a:extLst>
          </p:cNvPr>
          <p:cNvSpPr txBox="1"/>
          <p:nvPr/>
        </p:nvSpPr>
        <p:spPr>
          <a:xfrm>
            <a:off x="1899920" y="178110"/>
            <a:ext cx="8128000" cy="369332"/>
          </a:xfrm>
          <a:prstGeom prst="rect">
            <a:avLst/>
          </a:prstGeom>
          <a:noFill/>
          <a:ln>
            <a:solidFill>
              <a:schemeClr val="tx1"/>
            </a:solidFill>
          </a:ln>
        </p:spPr>
        <p:txBody>
          <a:bodyPr wrap="square" rtlCol="0">
            <a:spAutoFit/>
          </a:bodyPr>
          <a:lstStyle/>
          <a:p>
            <a:r>
              <a:rPr lang="en-US" sz="1800" b="1" dirty="0">
                <a:effectLst/>
                <a:latin typeface="Arial" panose="020B0604020202020204" pitchFamily="34" charset="0"/>
                <a:ea typeface="Calibri" panose="020F0502020204030204" pitchFamily="34" charset="0"/>
                <a:cs typeface="Times New Roman" panose="02020603050405020304" pitchFamily="18" charset="0"/>
              </a:rPr>
              <a:t>CURRENT LIVE JOB ADVERTISEMENT RELATED TO THIS CAREER</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30660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27125A-7028-71C2-C770-10481839576B}"/>
              </a:ext>
            </a:extLst>
          </p:cNvPr>
          <p:cNvSpPr txBox="1"/>
          <p:nvPr/>
        </p:nvSpPr>
        <p:spPr>
          <a:xfrm>
            <a:off x="1930400" y="91440"/>
            <a:ext cx="4013200" cy="400110"/>
          </a:xfrm>
          <a:prstGeom prst="rect">
            <a:avLst/>
          </a:prstGeom>
          <a:noFill/>
          <a:ln>
            <a:solidFill>
              <a:schemeClr val="tx1"/>
            </a:solidFill>
          </a:ln>
        </p:spPr>
        <p:txBody>
          <a:bodyPr wrap="square" rtlCol="0">
            <a:spAutoFit/>
          </a:bodyPr>
          <a:lstStyle/>
          <a:p>
            <a:pPr>
              <a:defRPr/>
            </a:pPr>
            <a:r>
              <a:rPr lang="en-US" sz="2000" b="1" dirty="0">
                <a:latin typeface="Arial" panose="020B0604020202020204" pitchFamily="34" charset="0"/>
                <a:cs typeface="Arial" panose="020B0604020202020204" pitchFamily="34" charset="0"/>
              </a:rPr>
              <a:t>PERSONAL SWOT ANALYSIS</a:t>
            </a:r>
          </a:p>
        </p:txBody>
      </p:sp>
      <p:graphicFrame>
        <p:nvGraphicFramePr>
          <p:cNvPr id="3" name="Table 2">
            <a:extLst>
              <a:ext uri="{FF2B5EF4-FFF2-40B4-BE49-F238E27FC236}">
                <a16:creationId xmlns:a16="http://schemas.microsoft.com/office/drawing/2014/main" id="{0D24DDE7-FF81-774A-88A4-7E36FABD9DF5}"/>
              </a:ext>
            </a:extLst>
          </p:cNvPr>
          <p:cNvGraphicFramePr>
            <a:graphicFrameLocks noGrp="1"/>
          </p:cNvGraphicFramePr>
          <p:nvPr>
            <p:extLst>
              <p:ext uri="{D42A27DB-BD31-4B8C-83A1-F6EECF244321}">
                <p14:modId xmlns:p14="http://schemas.microsoft.com/office/powerpoint/2010/main" val="3539644405"/>
              </p:ext>
            </p:extLst>
          </p:nvPr>
        </p:nvGraphicFramePr>
        <p:xfrm>
          <a:off x="1930400" y="584200"/>
          <a:ext cx="9398000" cy="6273800"/>
        </p:xfrm>
        <a:graphic>
          <a:graphicData uri="http://schemas.openxmlformats.org/drawingml/2006/table">
            <a:tbl>
              <a:tblPr firstRow="1" firstCol="1" bandRow="1">
                <a:tableStyleId>{5C22544A-7EE6-4342-B048-85BDC9FD1C3A}</a:tableStyleId>
              </a:tblPr>
              <a:tblGrid>
                <a:gridCol w="4723967">
                  <a:extLst>
                    <a:ext uri="{9D8B030D-6E8A-4147-A177-3AD203B41FA5}">
                      <a16:colId xmlns:a16="http://schemas.microsoft.com/office/drawing/2014/main" val="2381018574"/>
                    </a:ext>
                  </a:extLst>
                </a:gridCol>
                <a:gridCol w="4674033">
                  <a:extLst>
                    <a:ext uri="{9D8B030D-6E8A-4147-A177-3AD203B41FA5}">
                      <a16:colId xmlns:a16="http://schemas.microsoft.com/office/drawing/2014/main" val="2309609794"/>
                    </a:ext>
                  </a:extLst>
                </a:gridCol>
              </a:tblGrid>
              <a:tr h="3247909">
                <a:tc>
                  <a:txBody>
                    <a:bodyPr/>
                    <a:lstStyle/>
                    <a:p>
                      <a:pPr marL="0" marR="0" algn="just">
                        <a:lnSpc>
                          <a:spcPct val="150000"/>
                        </a:lnSpc>
                        <a:spcBef>
                          <a:spcPts val="0"/>
                        </a:spcBef>
                        <a:spcAft>
                          <a:spcPts val="800"/>
                        </a:spcAft>
                      </a:pPr>
                      <a:r>
                        <a:rPr lang="en-US" sz="1800" dirty="0">
                          <a:effectLst/>
                          <a:latin typeface="Arial" panose="020B0604020202020204" pitchFamily="34" charset="0"/>
                          <a:cs typeface="Arial" panose="020B0604020202020204" pitchFamily="34" charset="0"/>
                        </a:rPr>
                        <a:t>STRENGTHS</a:t>
                      </a:r>
                    </a:p>
                    <a:p>
                      <a:pPr marL="342900" marR="0" lvl="0" indent="-342900" algn="just">
                        <a:lnSpc>
                          <a:spcPct val="150000"/>
                        </a:lnSpc>
                        <a:spcBef>
                          <a:spcPts val="0"/>
                        </a:spcBef>
                        <a:spcAft>
                          <a:spcPts val="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Strong communication and interpersonal skills</a:t>
                      </a:r>
                    </a:p>
                    <a:p>
                      <a:pPr marL="342900" marR="0" lvl="0" indent="-342900" algn="just">
                        <a:lnSpc>
                          <a:spcPct val="150000"/>
                        </a:lnSpc>
                        <a:spcBef>
                          <a:spcPts val="0"/>
                        </a:spcBef>
                        <a:spcAft>
                          <a:spcPts val="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Empathy, patience and ability to support others</a:t>
                      </a:r>
                    </a:p>
                    <a:p>
                      <a:pPr marL="342900" marR="0" lvl="0" indent="-342900" algn="just">
                        <a:lnSpc>
                          <a:spcPct val="150000"/>
                        </a:lnSpc>
                        <a:spcBef>
                          <a:spcPts val="0"/>
                        </a:spcBef>
                        <a:spcAft>
                          <a:spcPts val="0"/>
                        </a:spcAft>
                        <a:buFont typeface="Symbol" panose="05050102010706020507" pitchFamily="18" charset="2"/>
                        <a:buChar char=""/>
                      </a:pPr>
                      <a:r>
                        <a:rPr lang="en-US" sz="1800" b="0" dirty="0" err="1">
                          <a:effectLst/>
                          <a:latin typeface="Arial" panose="020B0604020202020204" pitchFamily="34" charset="0"/>
                          <a:cs typeface="Arial" panose="020B0604020202020204" pitchFamily="34" charset="0"/>
                        </a:rPr>
                        <a:t>Organisation</a:t>
                      </a:r>
                      <a:r>
                        <a:rPr lang="en-US" sz="1800" b="0" dirty="0">
                          <a:effectLst/>
                          <a:latin typeface="Arial" panose="020B0604020202020204" pitchFamily="34" charset="0"/>
                          <a:cs typeface="Arial" panose="020B0604020202020204" pitchFamily="34" charset="0"/>
                        </a:rPr>
                        <a:t> and teamwork skills</a:t>
                      </a:r>
                    </a:p>
                    <a:p>
                      <a:pPr marL="342900" marR="0" lvl="0" indent="-342900" algn="just">
                        <a:lnSpc>
                          <a:spcPct val="150000"/>
                        </a:lnSpc>
                        <a:spcBef>
                          <a:spcPts val="0"/>
                        </a:spcBef>
                        <a:spcAft>
                          <a:spcPts val="80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Academic and professional development</a:t>
                      </a:r>
                      <a:endParaRPr lang="en-US" sz="1800" b="0" dirty="0">
                        <a:effectLst/>
                        <a:latin typeface="Arial" panose="020B0604020202020204" pitchFamily="34" charset="0"/>
                        <a:ea typeface="Calibri" panose="020F0502020204030204" pitchFamily="34" charset="0"/>
                        <a:cs typeface="Arial" panose="020B0604020202020204" pitchFamily="34" charset="0"/>
                      </a:endParaRPr>
                    </a:p>
                  </a:txBody>
                  <a:tcPr marL="64636" marR="64636" marT="0" marB="0">
                    <a:solidFill>
                      <a:schemeClr val="accent1"/>
                    </a:solidFill>
                  </a:tcPr>
                </a:tc>
                <a:tc>
                  <a:txBody>
                    <a:bodyPr/>
                    <a:lstStyle/>
                    <a:p>
                      <a:pPr marL="0" marR="0" algn="just">
                        <a:lnSpc>
                          <a:spcPct val="150000"/>
                        </a:lnSpc>
                        <a:spcBef>
                          <a:spcPts val="0"/>
                        </a:spcBef>
                        <a:spcAft>
                          <a:spcPts val="800"/>
                        </a:spcAft>
                      </a:pPr>
                      <a:r>
                        <a:rPr lang="en-US" sz="1800" dirty="0">
                          <a:effectLst/>
                          <a:latin typeface="Arial" panose="020B0604020202020204" pitchFamily="34" charset="0"/>
                          <a:cs typeface="Arial" panose="020B0604020202020204" pitchFamily="34" charset="0"/>
                        </a:rPr>
                        <a:t>WEAKNESSES</a:t>
                      </a:r>
                    </a:p>
                    <a:p>
                      <a:pPr marL="342900" marR="0" lvl="0" indent="-342900" algn="just">
                        <a:lnSpc>
                          <a:spcPct val="150000"/>
                        </a:lnSpc>
                        <a:spcBef>
                          <a:spcPts val="0"/>
                        </a:spcBef>
                        <a:spcAft>
                          <a:spcPts val="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Limited direct UK care experience</a:t>
                      </a:r>
                    </a:p>
                    <a:p>
                      <a:pPr marL="342900" marR="0" lvl="0" indent="-342900" algn="just">
                        <a:lnSpc>
                          <a:spcPct val="150000"/>
                        </a:lnSpc>
                        <a:spcBef>
                          <a:spcPts val="0"/>
                        </a:spcBef>
                        <a:spcAft>
                          <a:spcPts val="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Limited experience in a senior support role</a:t>
                      </a:r>
                    </a:p>
                    <a:p>
                      <a:pPr marL="342900" marR="0" lvl="0" indent="-342900" algn="just">
                        <a:lnSpc>
                          <a:spcPct val="150000"/>
                        </a:lnSpc>
                        <a:spcBef>
                          <a:spcPts val="0"/>
                        </a:spcBef>
                        <a:spcAft>
                          <a:spcPts val="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No stated UK driving </a:t>
                      </a:r>
                      <a:r>
                        <a:rPr lang="en-US" sz="1800" b="0" dirty="0" err="1">
                          <a:effectLst/>
                          <a:latin typeface="Arial" panose="020B0604020202020204" pitchFamily="34" charset="0"/>
                          <a:cs typeface="Arial" panose="020B0604020202020204" pitchFamily="34" charset="0"/>
                        </a:rPr>
                        <a:t>licence</a:t>
                      </a:r>
                      <a:r>
                        <a:rPr lang="en-US" sz="1800" b="0" dirty="0">
                          <a:effectLst/>
                          <a:latin typeface="Arial" panose="020B0604020202020204" pitchFamily="34" charset="0"/>
                          <a:cs typeface="Arial" panose="020B0604020202020204" pitchFamily="34" charset="0"/>
                        </a:rPr>
                        <a:t>/business insurance</a:t>
                      </a:r>
                    </a:p>
                    <a:p>
                      <a:pPr marL="342900" marR="0" lvl="0" indent="-342900" algn="just">
                        <a:lnSpc>
                          <a:spcPct val="150000"/>
                        </a:lnSpc>
                        <a:spcBef>
                          <a:spcPts val="0"/>
                        </a:spcBef>
                        <a:spcAft>
                          <a:spcPts val="80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Need to develop knowledge of UK care procedures</a:t>
                      </a:r>
                      <a:endParaRPr lang="en-US" sz="1800" b="0" dirty="0">
                        <a:effectLst/>
                        <a:latin typeface="Arial" panose="020B0604020202020204" pitchFamily="34" charset="0"/>
                        <a:ea typeface="Calibri" panose="020F0502020204030204" pitchFamily="34" charset="0"/>
                        <a:cs typeface="Arial" panose="020B0604020202020204" pitchFamily="34" charset="0"/>
                      </a:endParaRPr>
                    </a:p>
                  </a:txBody>
                  <a:tcPr marL="64636" marR="64636" marT="0" marB="0"/>
                </a:tc>
                <a:extLst>
                  <a:ext uri="{0D108BD9-81ED-4DB2-BD59-A6C34878D82A}">
                    <a16:rowId xmlns:a16="http://schemas.microsoft.com/office/drawing/2014/main" val="2368145571"/>
                  </a:ext>
                </a:extLst>
              </a:tr>
              <a:tr h="2848091">
                <a:tc>
                  <a:txBody>
                    <a:bodyPr/>
                    <a:lstStyle/>
                    <a:p>
                      <a:pPr marL="0" marR="0" algn="just">
                        <a:lnSpc>
                          <a:spcPct val="150000"/>
                        </a:lnSpc>
                        <a:spcBef>
                          <a:spcPts val="0"/>
                        </a:spcBef>
                        <a:spcAft>
                          <a:spcPts val="800"/>
                        </a:spcAft>
                      </a:pPr>
                      <a:r>
                        <a:rPr lang="en-US" sz="1800" dirty="0">
                          <a:effectLst/>
                          <a:latin typeface="Arial" panose="020B0604020202020204" pitchFamily="34" charset="0"/>
                          <a:cs typeface="Arial" panose="020B0604020202020204" pitchFamily="34" charset="0"/>
                        </a:rPr>
                        <a:t>OPPORTUNITIES</a:t>
                      </a:r>
                    </a:p>
                    <a:p>
                      <a:pPr marL="342900" marR="0" lvl="0" indent="-342900" algn="just">
                        <a:lnSpc>
                          <a:spcPct val="150000"/>
                        </a:lnSpc>
                        <a:spcBef>
                          <a:spcPts val="0"/>
                        </a:spcBef>
                        <a:spcAft>
                          <a:spcPts val="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Certificate of Higher Education in Health &amp; Social Work</a:t>
                      </a:r>
                    </a:p>
                    <a:p>
                      <a:pPr marL="342900" marR="0" lvl="0" indent="-342900" algn="just">
                        <a:lnSpc>
                          <a:spcPct val="150000"/>
                        </a:lnSpc>
                        <a:spcBef>
                          <a:spcPts val="0"/>
                        </a:spcBef>
                        <a:spcAft>
                          <a:spcPts val="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Paid training and professional development</a:t>
                      </a:r>
                    </a:p>
                    <a:p>
                      <a:pPr marL="342900" marR="0" lvl="0" indent="-342900" algn="just">
                        <a:lnSpc>
                          <a:spcPct val="150000"/>
                        </a:lnSpc>
                        <a:spcBef>
                          <a:spcPts val="0"/>
                        </a:spcBef>
                        <a:spcAft>
                          <a:spcPts val="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Practical care experience/volunteering</a:t>
                      </a:r>
                    </a:p>
                    <a:p>
                      <a:pPr marL="342900" marR="0" lvl="0" indent="-342900" algn="just">
                        <a:lnSpc>
                          <a:spcPct val="150000"/>
                        </a:lnSpc>
                        <a:spcBef>
                          <a:spcPts val="0"/>
                        </a:spcBef>
                        <a:spcAft>
                          <a:spcPts val="800"/>
                        </a:spcAft>
                        <a:buFont typeface="Symbol" panose="05050102010706020507" pitchFamily="18" charset="2"/>
                        <a:buChar char=""/>
                      </a:pPr>
                      <a:r>
                        <a:rPr lang="en-US" sz="1800" b="0" dirty="0">
                          <a:effectLst/>
                          <a:latin typeface="Arial" panose="020B0604020202020204" pitchFamily="34" charset="0"/>
                          <a:cs typeface="Arial" panose="020B0604020202020204" pitchFamily="34" charset="0"/>
                        </a:rPr>
                        <a:t>Development of leadership skills</a:t>
                      </a:r>
                      <a:endParaRPr lang="en-US" sz="1800" b="0" dirty="0">
                        <a:effectLst/>
                        <a:latin typeface="Arial" panose="020B0604020202020204" pitchFamily="34" charset="0"/>
                        <a:ea typeface="Calibri" panose="020F0502020204030204" pitchFamily="34" charset="0"/>
                        <a:cs typeface="Arial" panose="020B0604020202020204" pitchFamily="34" charset="0"/>
                      </a:endParaRPr>
                    </a:p>
                  </a:txBody>
                  <a:tcPr marL="64636" marR="64636" marT="0" marB="0"/>
                </a:tc>
                <a:tc>
                  <a:txBody>
                    <a:bodyPr/>
                    <a:lstStyle/>
                    <a:p>
                      <a:pPr marL="0" marR="0" algn="just">
                        <a:lnSpc>
                          <a:spcPct val="150000"/>
                        </a:lnSpc>
                        <a:spcBef>
                          <a:spcPts val="0"/>
                        </a:spcBef>
                        <a:spcAft>
                          <a:spcPts val="800"/>
                        </a:spcAft>
                      </a:pPr>
                      <a:r>
                        <a:rPr lang="en-US" sz="1800" b="1" dirty="0">
                          <a:solidFill>
                            <a:schemeClr val="bg1"/>
                          </a:solidFill>
                          <a:effectLst/>
                          <a:latin typeface="Arial" panose="020B0604020202020204" pitchFamily="34" charset="0"/>
                          <a:cs typeface="Arial" panose="020B0604020202020204" pitchFamily="34" charset="0"/>
                        </a:rPr>
                        <a:t>THREATS</a:t>
                      </a: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chemeClr val="bg1"/>
                          </a:solidFill>
                          <a:effectLst/>
                          <a:latin typeface="Arial" panose="020B0604020202020204" pitchFamily="34" charset="0"/>
                          <a:cs typeface="Arial" panose="020B0604020202020204" pitchFamily="34" charset="0"/>
                        </a:rPr>
                        <a:t>Requirement for previous support-worker experience</a:t>
                      </a: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chemeClr val="bg1"/>
                          </a:solidFill>
                          <a:effectLst/>
                          <a:latin typeface="Arial" panose="020B0604020202020204" pitchFamily="34" charset="0"/>
                          <a:cs typeface="Arial" panose="020B0604020202020204" pitchFamily="34" charset="0"/>
                        </a:rPr>
                        <a:t>Full UK driving </a:t>
                      </a:r>
                      <a:r>
                        <a:rPr lang="en-US" sz="1800" dirty="0" err="1">
                          <a:solidFill>
                            <a:schemeClr val="bg1"/>
                          </a:solidFill>
                          <a:effectLst/>
                          <a:latin typeface="Arial" panose="020B0604020202020204" pitchFamily="34" charset="0"/>
                          <a:cs typeface="Arial" panose="020B0604020202020204" pitchFamily="34" charset="0"/>
                        </a:rPr>
                        <a:t>licence</a:t>
                      </a:r>
                      <a:r>
                        <a:rPr lang="en-US" sz="1800" dirty="0">
                          <a:solidFill>
                            <a:schemeClr val="bg1"/>
                          </a:solidFill>
                          <a:effectLst/>
                          <a:latin typeface="Arial" panose="020B0604020202020204" pitchFamily="34" charset="0"/>
                          <a:cs typeface="Arial" panose="020B0604020202020204" pitchFamily="34" charset="0"/>
                        </a:rPr>
                        <a:t> is essential</a:t>
                      </a: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chemeClr val="bg1"/>
                          </a:solidFill>
                          <a:effectLst/>
                          <a:latin typeface="Arial" panose="020B0604020202020204" pitchFamily="34" charset="0"/>
                          <a:cs typeface="Arial" panose="020B0604020202020204" pitchFamily="34" charset="0"/>
                        </a:rPr>
                        <a:t>No visa sponsorship available</a:t>
                      </a:r>
                    </a:p>
                    <a:p>
                      <a:pPr marL="342900" marR="0" lvl="0" indent="-342900" algn="just">
                        <a:lnSpc>
                          <a:spcPct val="150000"/>
                        </a:lnSpc>
                        <a:spcBef>
                          <a:spcPts val="0"/>
                        </a:spcBef>
                        <a:spcAft>
                          <a:spcPts val="800"/>
                        </a:spcAft>
                        <a:buFont typeface="Symbol" panose="05050102010706020507" pitchFamily="18" charset="2"/>
                        <a:buChar char=""/>
                      </a:pPr>
                      <a:r>
                        <a:rPr lang="en-US" sz="1800" dirty="0">
                          <a:solidFill>
                            <a:schemeClr val="bg1"/>
                          </a:solidFill>
                          <a:effectLst/>
                          <a:latin typeface="Arial" panose="020B0604020202020204" pitchFamily="34" charset="0"/>
                          <a:cs typeface="Arial" panose="020B0604020202020204" pitchFamily="34" charset="0"/>
                        </a:rPr>
                        <a:t>Competition for experienced candidates</a:t>
                      </a:r>
                      <a:endParaRPr lang="en-US"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4636" marR="64636" marT="0" marB="0">
                    <a:solidFill>
                      <a:schemeClr val="accent1"/>
                    </a:solidFill>
                  </a:tcPr>
                </a:tc>
                <a:extLst>
                  <a:ext uri="{0D108BD9-81ED-4DB2-BD59-A6C34878D82A}">
                    <a16:rowId xmlns:a16="http://schemas.microsoft.com/office/drawing/2014/main" val="3412297028"/>
                  </a:ext>
                </a:extLst>
              </a:tr>
            </a:tbl>
          </a:graphicData>
        </a:graphic>
      </p:graphicFrame>
    </p:spTree>
    <p:extLst>
      <p:ext uri="{BB962C8B-B14F-4D97-AF65-F5344CB8AC3E}">
        <p14:creationId xmlns:p14="http://schemas.microsoft.com/office/powerpoint/2010/main" val="4080227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41CE2C-C4BE-AE41-E72E-66DB63732868}"/>
              </a:ext>
            </a:extLst>
          </p:cNvPr>
          <p:cNvSpPr txBox="1"/>
          <p:nvPr/>
        </p:nvSpPr>
        <p:spPr>
          <a:xfrm>
            <a:off x="1737360" y="132080"/>
            <a:ext cx="6075680" cy="369332"/>
          </a:xfrm>
          <a:prstGeom prst="rect">
            <a:avLst/>
          </a:prstGeom>
          <a:noFill/>
          <a:ln>
            <a:solidFill>
              <a:schemeClr val="tx1"/>
            </a:solidFill>
          </a:ln>
        </p:spPr>
        <p:txBody>
          <a:bodyPr wrap="square" rtlCol="0">
            <a:spAutoFit/>
          </a:bodyPr>
          <a:lstStyle/>
          <a:p>
            <a:r>
              <a:rPr lang="en-US" sz="1800" b="1" dirty="0">
                <a:effectLst/>
                <a:latin typeface="Arial" panose="020B0604020202020204" pitchFamily="34" charset="0"/>
                <a:ea typeface="Calibri" panose="020F0502020204030204" pitchFamily="34" charset="0"/>
                <a:cs typeface="Times New Roman" panose="02020603050405020304" pitchFamily="18" charset="0"/>
              </a:rPr>
              <a:t>PERSONAL SWOT: STRENGTHS AND WEAKNESSES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880AE6AD-B0FD-DA2E-D5EC-5930ACAE97AF}"/>
              </a:ext>
            </a:extLst>
          </p:cNvPr>
          <p:cNvSpPr txBox="1"/>
          <p:nvPr/>
        </p:nvSpPr>
        <p:spPr>
          <a:xfrm>
            <a:off x="1737360" y="650241"/>
            <a:ext cx="1676400" cy="373757"/>
          </a:xfrm>
          <a:prstGeom prst="rect">
            <a:avLst/>
          </a:prstGeom>
          <a:noFill/>
          <a:ln>
            <a:solidFill>
              <a:schemeClr val="tx1"/>
            </a:solidFill>
          </a:ln>
        </p:spPr>
        <p:txBody>
          <a:bodyPr wrap="square" rtlCol="0">
            <a:spAutoFit/>
          </a:bodyPr>
          <a:lstStyle/>
          <a:p>
            <a:pPr marL="0" marR="0" algn="just">
              <a:lnSpc>
                <a:spcPct val="107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STRENGTHS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E6B4201-24EF-6FD9-BF9A-93AE6F924766}"/>
              </a:ext>
            </a:extLst>
          </p:cNvPr>
          <p:cNvSpPr txBox="1"/>
          <p:nvPr/>
        </p:nvSpPr>
        <p:spPr>
          <a:xfrm>
            <a:off x="1737360" y="1148080"/>
            <a:ext cx="10068560" cy="5410712"/>
          </a:xfrm>
          <a:prstGeom prst="rect">
            <a:avLst/>
          </a:prstGeom>
          <a:noFill/>
        </p:spPr>
        <p:txBody>
          <a:bodyPr wrap="square" rtlCol="0">
            <a:spAutoFit/>
          </a:bodyPr>
          <a:lstStyle/>
          <a:p>
            <a:pPr marL="285750" marR="0" indent="-285750" algn="just">
              <a:lnSpc>
                <a:spcPct val="150000"/>
              </a:lnSpc>
              <a:spcBef>
                <a:spcPts val="0"/>
              </a:spcBef>
              <a:spcAft>
                <a:spcPts val="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Communication and interpersonal skills: </a:t>
            </a:r>
            <a:r>
              <a:rPr lang="en-US" sz="19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Good communication has been shown to influence patients’ ability to recall doctors’ recommendations </a:t>
            </a:r>
            <a:r>
              <a:rPr lang="en-US" sz="1900" dirty="0">
                <a:solidFill>
                  <a:srgbClr val="000066"/>
                </a:solidFill>
                <a:effectLst/>
                <a:latin typeface="Arial" panose="020B0604020202020204" pitchFamily="34" charset="0"/>
                <a:ea typeface="Calibri" panose="020F0502020204030204" pitchFamily="34" charset="0"/>
                <a:cs typeface="Times New Roman" panose="02020603050405020304" pitchFamily="18" charset="0"/>
              </a:rPr>
              <a:t>and</a:t>
            </a:r>
            <a:r>
              <a:rPr lang="en-US" sz="19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achieve satisfaction (English et al., 2022). </a:t>
            </a:r>
            <a:r>
              <a:rPr lang="en-US" sz="1900" dirty="0">
                <a:effectLst/>
                <a:latin typeface="Arial" panose="020B0604020202020204" pitchFamily="34" charset="0"/>
                <a:ea typeface="Calibri" panose="020F0502020204030204" pitchFamily="34" charset="0"/>
                <a:cs typeface="Times New Roman" panose="02020603050405020304" pitchFamily="18" charset="0"/>
              </a:rPr>
              <a:t>I have strong communication skills that help me relate well to clients and colleagues. This is particularly important for providing person-</a:t>
            </a:r>
            <a:r>
              <a:rPr lang="en-US" sz="1900" dirty="0" err="1">
                <a:effectLst/>
                <a:latin typeface="Arial" panose="020B0604020202020204" pitchFamily="34" charset="0"/>
                <a:ea typeface="Calibri" panose="020F0502020204030204" pitchFamily="34" charset="0"/>
                <a:cs typeface="Times New Roman" panose="02020603050405020304" pitchFamily="18" charset="0"/>
              </a:rPr>
              <a:t>centred</a:t>
            </a:r>
            <a:r>
              <a:rPr lang="en-US" sz="1900" dirty="0">
                <a:effectLst/>
                <a:latin typeface="Arial" panose="020B0604020202020204" pitchFamily="34" charset="0"/>
                <a:ea typeface="Calibri" panose="020F0502020204030204" pitchFamily="34" charset="0"/>
                <a:cs typeface="Times New Roman" panose="02020603050405020304" pitchFamily="18" charset="0"/>
              </a:rPr>
              <a:t> care.</a:t>
            </a:r>
            <a:endParaRPr lang="en-US" sz="1900" dirty="0">
              <a:latin typeface="Calibri" panose="020F0502020204030204" pitchFamily="34" charset="0"/>
              <a:ea typeface="Calibri" panose="020F0502020204030204" pitchFamily="34" charset="0"/>
              <a:cs typeface="Times New Roman" panose="02020603050405020304" pitchFamily="18" charset="0"/>
            </a:endParaRPr>
          </a:p>
          <a:p>
            <a:pPr marR="0" algn="just">
              <a:lnSpc>
                <a:spcPct val="150000"/>
              </a:lnSpc>
              <a:spcBef>
                <a:spcPts val="0"/>
              </a:spcBef>
              <a:spcAft>
                <a:spcPts val="0"/>
              </a:spcAft>
            </a:pP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Empathy and patience: </a:t>
            </a:r>
            <a:r>
              <a:rPr lang="en-US" sz="1900" dirty="0">
                <a:effectLst/>
                <a:latin typeface="Arial" panose="020B0604020202020204" pitchFamily="34" charset="0"/>
                <a:ea typeface="Calibri" panose="020F0502020204030204" pitchFamily="34" charset="0"/>
                <a:cs typeface="Times New Roman" panose="02020603050405020304" pitchFamily="18" charset="0"/>
              </a:rPr>
              <a:t>My ability to listen and respond with patience can help me understand individual needs and promote dignity, independence and choice (Silverman, 2018).</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900" b="1"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900" b="1" dirty="0">
                <a:effectLst/>
                <a:latin typeface="Arial" panose="020B0604020202020204" pitchFamily="34" charset="0"/>
                <a:ea typeface="Calibri" panose="020F0502020204030204" pitchFamily="34" charset="0"/>
                <a:cs typeface="Times New Roman" panose="02020603050405020304" pitchFamily="18" charset="0"/>
              </a:rPr>
              <a:t> and teamwork: </a:t>
            </a:r>
            <a:r>
              <a:rPr lang="en-US" sz="1900" dirty="0">
                <a:effectLst/>
                <a:latin typeface="Arial" panose="020B0604020202020204" pitchFamily="34" charset="0"/>
                <a:ea typeface="Calibri" panose="020F0502020204030204" pitchFamily="34" charset="0"/>
                <a:cs typeface="Times New Roman" panose="02020603050405020304" pitchFamily="18" charset="0"/>
              </a:rPr>
              <a:t>With my </a:t>
            </a:r>
            <a:r>
              <a:rPr lang="en-US" sz="1900" dirty="0" err="1">
                <a:effectLst/>
                <a:latin typeface="Arial" panose="020B0604020202020204" pitchFamily="34" charset="0"/>
                <a:ea typeface="Calibri" panose="020F0502020204030204" pitchFamily="34" charset="0"/>
                <a:cs typeface="Times New Roman" panose="02020603050405020304" pitchFamily="18" charset="0"/>
              </a:rPr>
              <a:t>organisational</a:t>
            </a:r>
            <a:r>
              <a:rPr lang="en-US" sz="1900" dirty="0">
                <a:effectLst/>
                <a:latin typeface="Arial" panose="020B0604020202020204" pitchFamily="34" charset="0"/>
                <a:ea typeface="Calibri" panose="020F0502020204030204" pitchFamily="34" charset="0"/>
                <a:cs typeface="Times New Roman" panose="02020603050405020304" pitchFamily="18" charset="0"/>
              </a:rPr>
              <a:t> and teamwork skills, I will be able to manage responsibilities effectively and work collaboratively within the service. Communication and collaboration are very important for every team (Coombs et al., 2022).</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2144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41CE2C-C4BE-AE41-E72E-66DB63732868}"/>
              </a:ext>
            </a:extLst>
          </p:cNvPr>
          <p:cNvSpPr txBox="1"/>
          <p:nvPr/>
        </p:nvSpPr>
        <p:spPr>
          <a:xfrm>
            <a:off x="1737360" y="340033"/>
            <a:ext cx="6075680" cy="369332"/>
          </a:xfrm>
          <a:prstGeom prst="rect">
            <a:avLst/>
          </a:prstGeom>
          <a:noFill/>
          <a:ln>
            <a:solidFill>
              <a:schemeClr val="tx1"/>
            </a:solidFill>
          </a:ln>
        </p:spPr>
        <p:txBody>
          <a:bodyPr wrap="square" rtlCol="0">
            <a:spAutoFit/>
          </a:bodyPr>
          <a:lstStyle/>
          <a:p>
            <a:r>
              <a:rPr lang="en-US" sz="1800" b="1" dirty="0">
                <a:effectLst/>
                <a:latin typeface="Arial" panose="020B0604020202020204" pitchFamily="34" charset="0"/>
                <a:ea typeface="Calibri" panose="020F0502020204030204" pitchFamily="34" charset="0"/>
                <a:cs typeface="Times New Roman" panose="02020603050405020304" pitchFamily="18" charset="0"/>
              </a:rPr>
              <a:t>PERSONAL SWOT: STRENGTHS AND WEAKNESSES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880AE6AD-B0FD-DA2E-D5EC-5930ACAE97AF}"/>
              </a:ext>
            </a:extLst>
          </p:cNvPr>
          <p:cNvSpPr txBox="1"/>
          <p:nvPr/>
        </p:nvSpPr>
        <p:spPr>
          <a:xfrm>
            <a:off x="1737360" y="896243"/>
            <a:ext cx="1849120" cy="373757"/>
          </a:xfrm>
          <a:prstGeom prst="rect">
            <a:avLst/>
          </a:prstGeom>
          <a:noFill/>
          <a:ln>
            <a:solidFill>
              <a:schemeClr val="tx1"/>
            </a:solidFill>
          </a:ln>
        </p:spPr>
        <p:txBody>
          <a:bodyPr wrap="square" rtlCol="0">
            <a:spAutoFit/>
          </a:bodyPr>
          <a:lstStyle/>
          <a:p>
            <a:pPr marL="0" marR="0" algn="just">
              <a:lnSpc>
                <a:spcPct val="107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WEAKNESSES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E6B4201-24EF-6FD9-BF9A-93AE6F924766}"/>
              </a:ext>
            </a:extLst>
          </p:cNvPr>
          <p:cNvSpPr txBox="1"/>
          <p:nvPr/>
        </p:nvSpPr>
        <p:spPr>
          <a:xfrm>
            <a:off x="1737360" y="1270000"/>
            <a:ext cx="9144000" cy="4636141"/>
          </a:xfrm>
          <a:prstGeom prst="rect">
            <a:avLst/>
          </a:prstGeom>
          <a:noFill/>
        </p:spPr>
        <p:txBody>
          <a:bodyPr wrap="square" rtlCol="0">
            <a:spAutoFit/>
          </a:bodyPr>
          <a:lstStyle/>
          <a:p>
            <a:pPr marL="285750" marR="0" indent="-28575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Limited UK care experience: </a:t>
            </a:r>
            <a:r>
              <a:rPr lang="en-US" sz="1900" dirty="0">
                <a:effectLst/>
                <a:latin typeface="Arial" panose="020B0604020202020204" pitchFamily="34" charset="0"/>
                <a:ea typeface="Calibri" panose="020F0502020204030204" pitchFamily="34" charset="0"/>
                <a:cs typeface="Times New Roman" panose="02020603050405020304" pitchFamily="18" charset="0"/>
              </a:rPr>
              <a:t>Although I have transferable communication and interpersonal skills, my limited experience in a UK care setting means I need to be familiar with the UK safeguarding procedures, care standards, and documentation.</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Limited experience in a senior support role: </a:t>
            </a:r>
            <a:r>
              <a:rPr lang="en-US" sz="1900" dirty="0">
                <a:effectLst/>
                <a:latin typeface="Arial" panose="020B0604020202020204" pitchFamily="34" charset="0"/>
                <a:ea typeface="Calibri" panose="020F0502020204030204" pitchFamily="34" charset="0"/>
                <a:cs typeface="Times New Roman" panose="02020603050405020304" pitchFamily="18" charset="0"/>
              </a:rPr>
              <a:t>I have limited experience in a formal Senior Support Worker position, though I have worked effectively with others before. Therefore, I need to develop my leadership and supervisory skills.</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Driving requirement: </a:t>
            </a:r>
            <a:r>
              <a:rPr lang="en-US" sz="1900" dirty="0">
                <a:effectLst/>
                <a:latin typeface="Arial" panose="020B0604020202020204" pitchFamily="34" charset="0"/>
                <a:ea typeface="Calibri" panose="020F0502020204030204" pitchFamily="34" charset="0"/>
                <a:cs typeface="Times New Roman" panose="02020603050405020304" pitchFamily="18" charset="0"/>
              </a:rPr>
              <a:t>The advert identifies that a full UK driving </a:t>
            </a:r>
            <a:r>
              <a:rPr lang="en-US" sz="1900" dirty="0" err="1">
                <a:effectLst/>
                <a:latin typeface="Arial" panose="020B0604020202020204" pitchFamily="34" charset="0"/>
                <a:ea typeface="Calibri" panose="020F0502020204030204" pitchFamily="34" charset="0"/>
                <a:cs typeface="Times New Roman" panose="02020603050405020304" pitchFamily="18" charset="0"/>
              </a:rPr>
              <a:t>licence</a:t>
            </a:r>
            <a:r>
              <a:rPr lang="en-US" sz="1900" dirty="0">
                <a:effectLst/>
                <a:latin typeface="Arial" panose="020B0604020202020204" pitchFamily="34" charset="0"/>
                <a:ea typeface="Calibri" panose="020F0502020204030204" pitchFamily="34" charset="0"/>
                <a:cs typeface="Times New Roman" panose="02020603050405020304" pitchFamily="18" charset="0"/>
              </a:rPr>
              <a:t> is important. Inability to meet this requirement would represents a significant gap that would need to be addressed.</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7639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41CE2C-C4BE-AE41-E72E-66DB63732868}"/>
              </a:ext>
            </a:extLst>
          </p:cNvPr>
          <p:cNvSpPr txBox="1"/>
          <p:nvPr/>
        </p:nvSpPr>
        <p:spPr>
          <a:xfrm>
            <a:off x="1737360" y="501497"/>
            <a:ext cx="6075680" cy="373757"/>
          </a:xfrm>
          <a:prstGeom prst="rect">
            <a:avLst/>
          </a:prstGeom>
          <a:noFill/>
          <a:ln>
            <a:solidFill>
              <a:schemeClr val="tx1"/>
            </a:solidFill>
          </a:ln>
        </p:spPr>
        <p:txBody>
          <a:bodyPr wrap="square" rtlCol="0">
            <a:spAutoFit/>
          </a:bodyPr>
          <a:lstStyle/>
          <a:p>
            <a:pPr marL="0" marR="0" algn="just">
              <a:lnSpc>
                <a:spcPct val="107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PERSONAL SWOT: OPPORTUNITIES AND THREATS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880AE6AD-B0FD-DA2E-D5EC-5930ACAE97AF}"/>
              </a:ext>
            </a:extLst>
          </p:cNvPr>
          <p:cNvSpPr txBox="1"/>
          <p:nvPr/>
        </p:nvSpPr>
        <p:spPr>
          <a:xfrm>
            <a:off x="1737360" y="1026161"/>
            <a:ext cx="2153920" cy="373757"/>
          </a:xfrm>
          <a:prstGeom prst="rect">
            <a:avLst/>
          </a:prstGeom>
          <a:noFill/>
          <a:ln>
            <a:solidFill>
              <a:schemeClr val="tx1"/>
            </a:solidFill>
          </a:ln>
        </p:spPr>
        <p:txBody>
          <a:bodyPr wrap="square" rtlCol="0">
            <a:spAutoFit/>
          </a:bodyPr>
          <a:lstStyle/>
          <a:p>
            <a:pPr algn="just">
              <a:lnSpc>
                <a:spcPct val="107000"/>
              </a:lnSpc>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OPPORTUNITIES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E6B4201-24EF-6FD9-BF9A-93AE6F924766}"/>
              </a:ext>
            </a:extLst>
          </p:cNvPr>
          <p:cNvSpPr txBox="1"/>
          <p:nvPr/>
        </p:nvSpPr>
        <p:spPr>
          <a:xfrm>
            <a:off x="1737360" y="1550825"/>
            <a:ext cx="8981440" cy="3756349"/>
          </a:xfrm>
          <a:prstGeom prst="rect">
            <a:avLst/>
          </a:prstGeom>
          <a:noFill/>
        </p:spPr>
        <p:txBody>
          <a:bodyPr wrap="square" rtlCol="0">
            <a:spAutoFit/>
          </a:bodyPr>
          <a:lstStyle/>
          <a:p>
            <a:pPr marL="342900" marR="0" indent="-34290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Education</a:t>
            </a:r>
            <a:r>
              <a:rPr lang="en-US" sz="1900" dirty="0">
                <a:effectLst/>
                <a:latin typeface="Arial" panose="020B0604020202020204" pitchFamily="34" charset="0"/>
                <a:ea typeface="Calibri" panose="020F0502020204030204" pitchFamily="34" charset="0"/>
                <a:cs typeface="Times New Roman" panose="02020603050405020304" pitchFamily="18" charset="0"/>
              </a:rPr>
              <a:t> and training: My Certificate of Higher Education in Health and Social Work provides an opportunity to broaden my understanding of health and social care and demonstrate my commitment to the sector.</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Professional development: </a:t>
            </a:r>
            <a:r>
              <a:rPr lang="en-US" sz="1900" dirty="0">
                <a:effectLst/>
                <a:latin typeface="Arial" panose="020B0604020202020204" pitchFamily="34" charset="0"/>
                <a:ea typeface="Calibri" panose="020F0502020204030204" pitchFamily="34" charset="0"/>
                <a:cs typeface="Times New Roman" panose="02020603050405020304" pitchFamily="18" charset="0"/>
              </a:rPr>
              <a:t>The employer offers paid training, and also professional development could support the development of relevant care, safeguarding, and leadership skills (Fitzpatrick et al., 2023).</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Practical care experience: </a:t>
            </a:r>
            <a:r>
              <a:rPr lang="en-US" sz="1900" dirty="0">
                <a:effectLst/>
                <a:latin typeface="Arial" panose="020B0604020202020204" pitchFamily="34" charset="0"/>
                <a:ea typeface="Calibri" panose="020F0502020204030204" pitchFamily="34" charset="0"/>
                <a:cs typeface="Times New Roman" panose="02020603050405020304" pitchFamily="18" charset="0"/>
              </a:rPr>
              <a:t>Volunteering or work placements could help me gain the practical experience that I need for progression into a senior position</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84878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41CE2C-C4BE-AE41-E72E-66DB63732868}"/>
              </a:ext>
            </a:extLst>
          </p:cNvPr>
          <p:cNvSpPr txBox="1"/>
          <p:nvPr/>
        </p:nvSpPr>
        <p:spPr>
          <a:xfrm>
            <a:off x="1737360" y="501497"/>
            <a:ext cx="6075680" cy="373757"/>
          </a:xfrm>
          <a:prstGeom prst="rect">
            <a:avLst/>
          </a:prstGeom>
          <a:noFill/>
          <a:ln>
            <a:solidFill>
              <a:schemeClr val="tx1"/>
            </a:solidFill>
          </a:ln>
        </p:spPr>
        <p:txBody>
          <a:bodyPr wrap="square" rtlCol="0">
            <a:spAutoFit/>
          </a:bodyPr>
          <a:lstStyle/>
          <a:p>
            <a:pPr marL="0" marR="0" algn="just">
              <a:lnSpc>
                <a:spcPct val="107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PERSONAL SWOT: OPPORTUNITIES AND THREATS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880AE6AD-B0FD-DA2E-D5EC-5930ACAE97AF}"/>
              </a:ext>
            </a:extLst>
          </p:cNvPr>
          <p:cNvSpPr txBox="1"/>
          <p:nvPr/>
        </p:nvSpPr>
        <p:spPr>
          <a:xfrm>
            <a:off x="1737360" y="1026161"/>
            <a:ext cx="2153920" cy="373757"/>
          </a:xfrm>
          <a:prstGeom prst="rect">
            <a:avLst/>
          </a:prstGeom>
          <a:noFill/>
          <a:ln>
            <a:solidFill>
              <a:schemeClr val="tx1"/>
            </a:solidFill>
          </a:ln>
        </p:spPr>
        <p:txBody>
          <a:bodyPr wrap="square" rtlCol="0">
            <a:spAutoFit/>
          </a:bodyPr>
          <a:lstStyle/>
          <a:p>
            <a:pPr algn="just">
              <a:lnSpc>
                <a:spcPct val="107000"/>
              </a:lnSpc>
              <a:spcAft>
                <a:spcPts val="800"/>
              </a:spcAft>
            </a:pPr>
            <a:r>
              <a:rPr lang="en-US" b="1" dirty="0">
                <a:latin typeface="Arial" panose="020B0604020202020204" pitchFamily="34" charset="0"/>
                <a:ea typeface="Calibri" panose="020F0502020204030204" pitchFamily="34" charset="0"/>
                <a:cs typeface="Times New Roman" panose="02020603050405020304" pitchFamily="18" charset="0"/>
              </a:rPr>
              <a:t>THREATS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E6B4201-24EF-6FD9-BF9A-93AE6F924766}"/>
              </a:ext>
            </a:extLst>
          </p:cNvPr>
          <p:cNvSpPr txBox="1"/>
          <p:nvPr/>
        </p:nvSpPr>
        <p:spPr>
          <a:xfrm>
            <a:off x="1737360" y="1550825"/>
            <a:ext cx="8788400" cy="3758978"/>
          </a:xfrm>
          <a:prstGeom prst="rect">
            <a:avLst/>
          </a:prstGeom>
          <a:noFill/>
        </p:spPr>
        <p:txBody>
          <a:bodyPr wrap="square" rtlCol="0">
            <a:spAutoFit/>
          </a:bodyPr>
          <a:lstStyle/>
          <a:p>
            <a:pPr marL="285750" marR="0" indent="-28575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Previous support-worker experience: </a:t>
            </a:r>
            <a:r>
              <a:rPr lang="en-US" sz="1900" dirty="0">
                <a:effectLst/>
                <a:latin typeface="Arial" panose="020B0604020202020204" pitchFamily="34" charset="0"/>
                <a:ea typeface="Calibri" panose="020F0502020204030204" pitchFamily="34" charset="0"/>
                <a:cs typeface="Times New Roman" panose="02020603050405020304" pitchFamily="18" charset="0"/>
              </a:rPr>
              <a:t>This could make entering the role more challenging without adequate practical experience.</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Driving requirement: </a:t>
            </a:r>
            <a:r>
              <a:rPr lang="en-US" sz="1900" dirty="0">
                <a:effectLst/>
                <a:latin typeface="Arial" panose="020B0604020202020204" pitchFamily="34" charset="0"/>
                <a:ea typeface="Calibri" panose="020F0502020204030204" pitchFamily="34" charset="0"/>
                <a:cs typeface="Times New Roman" panose="02020603050405020304" pitchFamily="18" charset="0"/>
              </a:rPr>
              <a:t>The requirement for a full UK driving </a:t>
            </a:r>
            <a:r>
              <a:rPr lang="en-US" sz="1900" dirty="0" err="1">
                <a:effectLst/>
                <a:latin typeface="Arial" panose="020B0604020202020204" pitchFamily="34" charset="0"/>
                <a:ea typeface="Calibri" panose="020F0502020204030204" pitchFamily="34" charset="0"/>
                <a:cs typeface="Times New Roman" panose="02020603050405020304" pitchFamily="18" charset="0"/>
              </a:rPr>
              <a:t>licence</a:t>
            </a:r>
            <a:r>
              <a:rPr lang="en-US" sz="1900" dirty="0">
                <a:effectLst/>
                <a:latin typeface="Arial" panose="020B0604020202020204" pitchFamily="34" charset="0"/>
                <a:ea typeface="Calibri" panose="020F0502020204030204" pitchFamily="34" charset="0"/>
                <a:cs typeface="Times New Roman" panose="02020603050405020304" pitchFamily="18" charset="0"/>
              </a:rPr>
              <a:t> is an external barrier if I do not currently possess one, mainly because the role involves driving customers.</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900" b="1" dirty="0">
                <a:effectLst/>
                <a:latin typeface="Arial" panose="020B0604020202020204" pitchFamily="34" charset="0"/>
                <a:ea typeface="Calibri" panose="020F0502020204030204" pitchFamily="34" charset="0"/>
                <a:cs typeface="Times New Roman" panose="02020603050405020304" pitchFamily="18" charset="0"/>
              </a:rPr>
              <a:t>Competition: </a:t>
            </a:r>
            <a:r>
              <a:rPr lang="en-US" sz="1900" dirty="0">
                <a:effectLst/>
                <a:latin typeface="Arial" panose="020B0604020202020204" pitchFamily="34" charset="0"/>
                <a:ea typeface="Calibri" panose="020F0502020204030204" pitchFamily="34" charset="0"/>
                <a:cs typeface="Times New Roman" panose="02020603050405020304" pitchFamily="18" charset="0"/>
              </a:rPr>
              <a:t>Candidates who already have UK support-work experience and meet all the essential requirements may compete for the same position and this will make the role to be highly-competitive.</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96845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41CE2C-C4BE-AE41-E72E-66DB63732868}"/>
              </a:ext>
            </a:extLst>
          </p:cNvPr>
          <p:cNvSpPr txBox="1"/>
          <p:nvPr/>
        </p:nvSpPr>
        <p:spPr>
          <a:xfrm>
            <a:off x="1701800" y="177584"/>
            <a:ext cx="8468360" cy="373757"/>
          </a:xfrm>
          <a:prstGeom prst="rect">
            <a:avLst/>
          </a:prstGeom>
          <a:noFill/>
          <a:ln>
            <a:solidFill>
              <a:schemeClr val="tx1"/>
            </a:solidFill>
          </a:ln>
        </p:spPr>
        <p:txBody>
          <a:bodyPr wrap="square" rtlCol="0">
            <a:spAutoFit/>
          </a:bodyPr>
          <a:lstStyle/>
          <a:p>
            <a:pPr marL="0" marR="0" algn="just">
              <a:lnSpc>
                <a:spcPct val="107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UTILISING MY STRENGTHS TO OVERCOME WEAKNESSES AND THREATS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E6B4201-24EF-6FD9-BF9A-93AE6F924766}"/>
              </a:ext>
            </a:extLst>
          </p:cNvPr>
          <p:cNvSpPr txBox="1"/>
          <p:nvPr/>
        </p:nvSpPr>
        <p:spPr>
          <a:xfrm>
            <a:off x="1630680" y="656745"/>
            <a:ext cx="9707880" cy="5615896"/>
          </a:xfrm>
          <a:prstGeom prst="rect">
            <a:avLst/>
          </a:prstGeom>
          <a:noFill/>
        </p:spPr>
        <p:txBody>
          <a:bodyPr wrap="square" rtlCol="0">
            <a:spAutoFit/>
          </a:bodyPr>
          <a:lstStyle/>
          <a:p>
            <a:pPr marL="285750" marR="0" indent="-285750" algn="just">
              <a:lnSpc>
                <a:spcPct val="150000"/>
              </a:lnSpc>
              <a:spcBef>
                <a:spcPts val="0"/>
              </a:spcBef>
              <a:spcAft>
                <a:spcPts val="800"/>
              </a:spcAft>
              <a:buFont typeface="Arial" panose="020B0604020202020204" pitchFamily="34" charset="0"/>
              <a:buChar char="•"/>
            </a:pPr>
            <a:r>
              <a:rPr lang="en-US" sz="1900" dirty="0">
                <a:effectLst/>
                <a:latin typeface="Arial" panose="020B0604020202020204" pitchFamily="34" charset="0"/>
                <a:ea typeface="Calibri" panose="020F0502020204030204" pitchFamily="34" charset="0"/>
                <a:cs typeface="Times New Roman" panose="02020603050405020304" pitchFamily="18" charset="0"/>
              </a:rPr>
              <a:t>Developing care experience: My communication, empathy and teamwork skills can be used to gain practical experience through volunteering or work placements. This would help to increase my care experience in the UK.</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900" dirty="0">
                <a:effectLst/>
                <a:latin typeface="Arial" panose="020B0604020202020204" pitchFamily="34" charset="0"/>
                <a:ea typeface="Calibri" panose="020F0502020204030204" pitchFamily="34" charset="0"/>
                <a:cs typeface="Times New Roman" panose="02020603050405020304" pitchFamily="18" charset="0"/>
              </a:rPr>
              <a:t>Leadership skills: With my </a:t>
            </a:r>
            <a:r>
              <a:rPr lang="en-US" sz="1900" dirty="0" err="1">
                <a:effectLst/>
                <a:latin typeface="Arial" panose="020B0604020202020204" pitchFamily="34" charset="0"/>
                <a:ea typeface="Calibri" panose="020F0502020204030204" pitchFamily="34" charset="0"/>
                <a:cs typeface="Times New Roman" panose="02020603050405020304" pitchFamily="18" charset="0"/>
              </a:rPr>
              <a:t>organisational</a:t>
            </a:r>
            <a:r>
              <a:rPr lang="en-US" sz="1900" dirty="0">
                <a:effectLst/>
                <a:latin typeface="Arial" panose="020B0604020202020204" pitchFamily="34" charset="0"/>
                <a:ea typeface="Calibri" panose="020F0502020204030204" pitchFamily="34" charset="0"/>
                <a:cs typeface="Times New Roman" panose="02020603050405020304" pitchFamily="18" charset="0"/>
              </a:rPr>
              <a:t> and interpersonal skills, they can be a good foundation for developing leadership and supervisory abilities through relevant training and increased responsibilities at my workplace.</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900" dirty="0">
                <a:effectLst/>
                <a:latin typeface="Arial" panose="020B0604020202020204" pitchFamily="34" charset="0"/>
                <a:ea typeface="Calibri" panose="020F0502020204030204" pitchFamily="34" charset="0"/>
                <a:cs typeface="Times New Roman" panose="02020603050405020304" pitchFamily="18" charset="0"/>
              </a:rPr>
              <a:t>Improving my professional knowledge: I can use my academic skills to develop my understanding of safeguarding, person-</a:t>
            </a:r>
            <a:r>
              <a:rPr lang="en-US" sz="1900" dirty="0" err="1">
                <a:effectLst/>
                <a:latin typeface="Arial" panose="020B0604020202020204" pitchFamily="34" charset="0"/>
                <a:ea typeface="Calibri" panose="020F0502020204030204" pitchFamily="34" charset="0"/>
                <a:cs typeface="Times New Roman" panose="02020603050405020304" pitchFamily="18" charset="0"/>
              </a:rPr>
              <a:t>centred</a:t>
            </a:r>
            <a:r>
              <a:rPr lang="en-US" sz="1900" dirty="0">
                <a:effectLst/>
                <a:latin typeface="Arial" panose="020B0604020202020204" pitchFamily="34" charset="0"/>
                <a:ea typeface="Calibri" panose="020F0502020204030204" pitchFamily="34" charset="0"/>
                <a:cs typeface="Times New Roman" panose="02020603050405020304" pitchFamily="18" charset="0"/>
              </a:rPr>
              <a:t> care, legislation and professional standards within the UK.</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900" dirty="0">
                <a:effectLst/>
                <a:latin typeface="Arial" panose="020B0604020202020204" pitchFamily="34" charset="0"/>
                <a:ea typeface="Calibri" panose="020F0502020204030204" pitchFamily="34" charset="0"/>
                <a:cs typeface="Times New Roman" panose="02020603050405020304" pitchFamily="18" charset="0"/>
              </a:rPr>
              <a:t>Continuous professional development: I will be more open to training opportunities to keep my knowledge and skills current, strengthen my employability, and prepare for progression into senior responsibilities.</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46496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41CE2C-C4BE-AE41-E72E-66DB63732868}"/>
              </a:ext>
            </a:extLst>
          </p:cNvPr>
          <p:cNvSpPr txBox="1"/>
          <p:nvPr/>
        </p:nvSpPr>
        <p:spPr>
          <a:xfrm>
            <a:off x="1630680" y="787184"/>
            <a:ext cx="1742440" cy="369332"/>
          </a:xfrm>
          <a:prstGeom prst="rect">
            <a:avLst/>
          </a:prstGeom>
          <a:noFill/>
          <a:ln>
            <a:solidFill>
              <a:schemeClr val="tx1"/>
            </a:solidFill>
          </a:ln>
        </p:spPr>
        <p:txBody>
          <a:bodyPr wrap="square" rtlCol="0">
            <a:spAutoFit/>
          </a:bodyPr>
          <a:lstStyle/>
          <a:p>
            <a:r>
              <a:rPr lang="en-US" b="1" dirty="0">
                <a:latin typeface="Arial" panose="020B0604020202020204" pitchFamily="34" charset="0"/>
                <a:cs typeface="Arial" panose="020B0604020202020204" pitchFamily="34" charset="0"/>
              </a:rPr>
              <a:t>CONCLUSION</a:t>
            </a:r>
          </a:p>
        </p:txBody>
      </p:sp>
      <p:sp>
        <p:nvSpPr>
          <p:cNvPr id="5" name="TextBox 4">
            <a:extLst>
              <a:ext uri="{FF2B5EF4-FFF2-40B4-BE49-F238E27FC236}">
                <a16:creationId xmlns:a16="http://schemas.microsoft.com/office/drawing/2014/main" id="{3488BA46-FA9A-32E5-5578-3A61D691F3C9}"/>
              </a:ext>
            </a:extLst>
          </p:cNvPr>
          <p:cNvSpPr txBox="1"/>
          <p:nvPr/>
        </p:nvSpPr>
        <p:spPr>
          <a:xfrm>
            <a:off x="1630680" y="1377121"/>
            <a:ext cx="10185400" cy="1360885"/>
          </a:xfrm>
          <a:prstGeom prst="rect">
            <a:avLst/>
          </a:prstGeom>
          <a:noFill/>
        </p:spPr>
        <p:txBody>
          <a:bodyPr wrap="square" rtlCol="0">
            <a:spAutoFit/>
          </a:bodyPr>
          <a:lstStyle/>
          <a:p>
            <a:pPr algn="just">
              <a:lnSpc>
                <a:spcPct val="150000"/>
              </a:lnSpc>
            </a:pPr>
            <a:r>
              <a:rPr lang="en-US" sz="1900" dirty="0">
                <a:effectLst/>
                <a:latin typeface="Arial" panose="020B0604020202020204" pitchFamily="34" charset="0"/>
                <a:ea typeface="Calibri" panose="020F0502020204030204" pitchFamily="34" charset="0"/>
                <a:cs typeface="Times New Roman" panose="02020603050405020304" pitchFamily="18" charset="0"/>
              </a:rPr>
              <a:t>For a Senior Support Worker role, I am confident that my transferable skills provide a solid foundation to build on, and while practical care experience, relevant training, and meeting the key job requirements will be important steps towards becoming a Senior Support Worker.</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54700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7C9550-3601-CD6B-20DC-66EB0302FE51}"/>
              </a:ext>
            </a:extLst>
          </p:cNvPr>
          <p:cNvSpPr txBox="1"/>
          <p:nvPr/>
        </p:nvSpPr>
        <p:spPr>
          <a:xfrm flipH="1">
            <a:off x="1701800" y="168918"/>
            <a:ext cx="1765989" cy="369332"/>
          </a:xfrm>
          <a:prstGeom prst="rect">
            <a:avLst/>
          </a:prstGeom>
          <a:noFill/>
          <a:ln>
            <a:solidFill>
              <a:schemeClr val="tx1"/>
            </a:solidFill>
          </a:ln>
        </p:spPr>
        <p:txBody>
          <a:bodyPr wrap="square" rtlCol="0">
            <a:spAutoFit/>
          </a:bodyPr>
          <a:lstStyle/>
          <a:p>
            <a:r>
              <a:rPr lang="en-US" b="1" dirty="0">
                <a:latin typeface="Arial" panose="020B0604020202020204" pitchFamily="34" charset="0"/>
                <a:cs typeface="Arial" panose="020B0604020202020204" pitchFamily="34" charset="0"/>
              </a:rPr>
              <a:t>REFERENCES</a:t>
            </a:r>
          </a:p>
        </p:txBody>
      </p:sp>
      <p:sp>
        <p:nvSpPr>
          <p:cNvPr id="8" name="TextBox 7">
            <a:extLst>
              <a:ext uri="{FF2B5EF4-FFF2-40B4-BE49-F238E27FC236}">
                <a16:creationId xmlns:a16="http://schemas.microsoft.com/office/drawing/2014/main" id="{2242E99C-CD94-D02D-143B-F64931AF59FD}"/>
              </a:ext>
            </a:extLst>
          </p:cNvPr>
          <p:cNvSpPr txBox="1"/>
          <p:nvPr/>
        </p:nvSpPr>
        <p:spPr>
          <a:xfrm>
            <a:off x="1701800" y="802846"/>
            <a:ext cx="9687560" cy="5539593"/>
          </a:xfrm>
          <a:prstGeom prst="rect">
            <a:avLst/>
          </a:prstGeom>
          <a:noFill/>
        </p:spPr>
        <p:txBody>
          <a:bodyPr wrap="square" rtlCol="0">
            <a:spAutoFit/>
          </a:bodyPr>
          <a:lstStyle/>
          <a:p>
            <a:pPr marL="0" marR="0" algn="just">
              <a:lnSpc>
                <a:spcPct val="107000"/>
              </a:lnSpc>
              <a:spcBef>
                <a:spcPts val="0"/>
              </a:spcBef>
              <a:spcAft>
                <a:spcPts val="80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Coombs, N.C., Campbell, D.G. and </a:t>
            </a:r>
            <a:r>
              <a:rPr lang="en-US" sz="1600" dirty="0" err="1">
                <a:effectLst/>
                <a:latin typeface="Arial" panose="020B0604020202020204" pitchFamily="34" charset="0"/>
                <a:ea typeface="Calibri" panose="020F0502020204030204" pitchFamily="34" charset="0"/>
                <a:cs typeface="Times New Roman" panose="02020603050405020304" pitchFamily="18" charset="0"/>
              </a:rPr>
              <a:t>Caringi</a:t>
            </a:r>
            <a:r>
              <a:rPr lang="en-US" sz="1600" dirty="0">
                <a:effectLst/>
                <a:latin typeface="Arial" panose="020B0604020202020204" pitchFamily="34" charset="0"/>
                <a:ea typeface="Calibri" panose="020F0502020204030204" pitchFamily="34" charset="0"/>
                <a:cs typeface="Times New Roman" panose="02020603050405020304" pitchFamily="18" charset="0"/>
              </a:rPr>
              <a:t>, J. (2022). A qualitative study of rural healthcare providers’ views of social, cultural, and programmatic barriers to healthcare access. </a:t>
            </a:r>
            <a:r>
              <a:rPr lang="en-US" sz="1600" i="1" dirty="0">
                <a:effectLst/>
                <a:latin typeface="Arial" panose="020B0604020202020204" pitchFamily="34" charset="0"/>
                <a:ea typeface="Calibri" panose="020F0502020204030204" pitchFamily="34" charset="0"/>
                <a:cs typeface="Times New Roman" panose="02020603050405020304" pitchFamily="18" charset="0"/>
              </a:rPr>
              <a:t>BMC health services research</a:t>
            </a:r>
            <a:r>
              <a:rPr lang="en-US" sz="1600" dirty="0">
                <a:effectLst/>
                <a:latin typeface="Arial" panose="020B0604020202020204" pitchFamily="34" charset="0"/>
                <a:ea typeface="Calibri" panose="020F0502020204030204" pitchFamily="34" charset="0"/>
                <a:cs typeface="Times New Roman" panose="02020603050405020304" pitchFamily="18" charset="0"/>
              </a:rPr>
              <a:t>, </a:t>
            </a:r>
            <a:r>
              <a:rPr lang="en-US" sz="1600" i="1" dirty="0">
                <a:effectLst/>
                <a:latin typeface="Arial" panose="020B0604020202020204" pitchFamily="34" charset="0"/>
                <a:ea typeface="Calibri" panose="020F0502020204030204" pitchFamily="34" charset="0"/>
                <a:cs typeface="Times New Roman" panose="02020603050405020304" pitchFamily="18" charset="0"/>
              </a:rPr>
              <a:t>22</a:t>
            </a:r>
            <a:r>
              <a:rPr lang="en-US" sz="1600" dirty="0">
                <a:effectLst/>
                <a:latin typeface="Arial" panose="020B0604020202020204" pitchFamily="34" charset="0"/>
                <a:ea typeface="Calibri" panose="020F0502020204030204" pitchFamily="34" charset="0"/>
                <a:cs typeface="Times New Roman" panose="02020603050405020304" pitchFamily="18" charset="0"/>
              </a:rPr>
              <a:t>(1), p.438.</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English, W., Gott, M. and Robinson, J. (2022). The meaning of rapport for patients, families, and healthcare professionals: A scoping review. </a:t>
            </a:r>
            <a:r>
              <a:rPr lang="en-US" sz="1600" i="1" dirty="0">
                <a:effectLst/>
                <a:latin typeface="Arial" panose="020B0604020202020204" pitchFamily="34" charset="0"/>
                <a:ea typeface="Calibri" panose="020F0502020204030204" pitchFamily="34" charset="0"/>
                <a:cs typeface="Times New Roman" panose="02020603050405020304" pitchFamily="18" charset="0"/>
              </a:rPr>
              <a:t>Patient Education and Counseling</a:t>
            </a:r>
            <a:r>
              <a:rPr lang="en-US" sz="1600" dirty="0">
                <a:effectLst/>
                <a:latin typeface="Arial" panose="020B0604020202020204" pitchFamily="34" charset="0"/>
                <a:ea typeface="Calibri" panose="020F0502020204030204" pitchFamily="34" charset="0"/>
                <a:cs typeface="Times New Roman" panose="02020603050405020304" pitchFamily="18" charset="0"/>
              </a:rPr>
              <a:t>, </a:t>
            </a:r>
            <a:r>
              <a:rPr lang="en-US" sz="1600" i="1" dirty="0">
                <a:effectLst/>
                <a:latin typeface="Arial" panose="020B0604020202020204" pitchFamily="34" charset="0"/>
                <a:ea typeface="Calibri" panose="020F0502020204030204" pitchFamily="34" charset="0"/>
                <a:cs typeface="Times New Roman" panose="02020603050405020304" pitchFamily="18" charset="0"/>
              </a:rPr>
              <a:t>105</a:t>
            </a:r>
            <a:r>
              <a:rPr lang="en-US" sz="1600" dirty="0">
                <a:effectLst/>
                <a:latin typeface="Arial" panose="020B0604020202020204" pitchFamily="34" charset="0"/>
                <a:ea typeface="Calibri" panose="020F0502020204030204" pitchFamily="34" charset="0"/>
                <a:cs typeface="Times New Roman" panose="02020603050405020304" pitchFamily="18" charset="0"/>
              </a:rPr>
              <a:t>(1), pp.2-14.</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Fitzpatrick, J.M., Bianchi, L.A., Hayes, N., Da Silva, T. and Harris, R. (2023). Professional development and career planning for nurses working in care homes for older people: A scoping review. </a:t>
            </a:r>
            <a:r>
              <a:rPr lang="en-US" sz="1600" i="1" dirty="0">
                <a:effectLst/>
                <a:latin typeface="Arial" panose="020B0604020202020204" pitchFamily="34" charset="0"/>
                <a:ea typeface="Calibri" panose="020F0502020204030204" pitchFamily="34" charset="0"/>
                <a:cs typeface="Times New Roman" panose="02020603050405020304" pitchFamily="18" charset="0"/>
              </a:rPr>
              <a:t>International journal of older people nursing</a:t>
            </a:r>
            <a:r>
              <a:rPr lang="en-US" sz="1600" dirty="0">
                <a:effectLst/>
                <a:latin typeface="Arial" panose="020B0604020202020204" pitchFamily="34" charset="0"/>
                <a:ea typeface="Calibri" panose="020F0502020204030204" pitchFamily="34" charset="0"/>
                <a:cs typeface="Times New Roman" panose="02020603050405020304" pitchFamily="18" charset="0"/>
              </a:rPr>
              <a:t>, </a:t>
            </a:r>
            <a:r>
              <a:rPr lang="en-US" sz="1600" i="1" dirty="0">
                <a:effectLst/>
                <a:latin typeface="Arial" panose="020B0604020202020204" pitchFamily="34" charset="0"/>
                <a:ea typeface="Calibri" panose="020F0502020204030204" pitchFamily="34" charset="0"/>
                <a:cs typeface="Times New Roman" panose="02020603050405020304" pitchFamily="18" charset="0"/>
              </a:rPr>
              <a:t>18</a:t>
            </a:r>
            <a:r>
              <a:rPr lang="en-US" sz="1600" dirty="0">
                <a:effectLst/>
                <a:latin typeface="Arial" panose="020B0604020202020204" pitchFamily="34" charset="0"/>
                <a:ea typeface="Calibri" panose="020F0502020204030204" pitchFamily="34" charset="0"/>
                <a:cs typeface="Times New Roman" panose="02020603050405020304" pitchFamily="18" charset="0"/>
              </a:rPr>
              <a:t>(1), p.e12519.</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600" dirty="0" err="1">
                <a:effectLst/>
                <a:latin typeface="Arial" panose="020B0604020202020204" pitchFamily="34" charset="0"/>
                <a:ea typeface="Calibri" panose="020F0502020204030204" pitchFamily="34" charset="0"/>
                <a:cs typeface="Times New Roman" panose="02020603050405020304" pitchFamily="18" charset="0"/>
              </a:rPr>
              <a:t>Gedik</a:t>
            </a:r>
            <a:r>
              <a:rPr lang="en-US" sz="1600" dirty="0">
                <a:effectLst/>
                <a:latin typeface="Arial" panose="020B0604020202020204" pitchFamily="34" charset="0"/>
                <a:ea typeface="Calibri" panose="020F0502020204030204" pitchFamily="34" charset="0"/>
                <a:cs typeface="Times New Roman" panose="02020603050405020304" pitchFamily="18" charset="0"/>
              </a:rPr>
              <a:t>, M. (2025). Home-based social support services for elderly well-being: a qualitative study from a gerontological social work perspective. </a:t>
            </a:r>
            <a:r>
              <a:rPr lang="en-US" sz="1600" i="1" dirty="0">
                <a:effectLst/>
                <a:latin typeface="Arial" panose="020B0604020202020204" pitchFamily="34" charset="0"/>
                <a:ea typeface="Calibri" panose="020F0502020204030204" pitchFamily="34" charset="0"/>
                <a:cs typeface="Times New Roman" panose="02020603050405020304" pitchFamily="18" charset="0"/>
              </a:rPr>
              <a:t>Sage open aging</a:t>
            </a:r>
            <a:r>
              <a:rPr lang="en-US" sz="1600" dirty="0">
                <a:effectLst/>
                <a:latin typeface="Arial" panose="020B0604020202020204" pitchFamily="34" charset="0"/>
                <a:ea typeface="Calibri" panose="020F0502020204030204" pitchFamily="34" charset="0"/>
                <a:cs typeface="Times New Roman" panose="02020603050405020304" pitchFamily="18" charset="0"/>
              </a:rPr>
              <a:t>, </a:t>
            </a:r>
            <a:r>
              <a:rPr lang="en-US" sz="1600" i="1" dirty="0">
                <a:effectLst/>
                <a:latin typeface="Arial" panose="020B0604020202020204" pitchFamily="34" charset="0"/>
                <a:ea typeface="Calibri" panose="020F0502020204030204" pitchFamily="34" charset="0"/>
                <a:cs typeface="Times New Roman" panose="02020603050405020304" pitchFamily="18" charset="0"/>
              </a:rPr>
              <a:t>11</a:t>
            </a:r>
            <a:r>
              <a:rPr lang="en-US" sz="1600" dirty="0">
                <a:effectLst/>
                <a:latin typeface="Arial" panose="020B0604020202020204" pitchFamily="34" charset="0"/>
                <a:ea typeface="Calibri" panose="020F0502020204030204" pitchFamily="34" charset="0"/>
                <a:cs typeface="Times New Roman" panose="02020603050405020304" pitchFamily="18" charset="0"/>
              </a:rPr>
              <a:t>, p.30495334251387500.</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https://uk.indeed.com/viewjob?jk=0e3e9300117c236a&amp;from=appshareandroid</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Silverman, E. (2018). Moving beyond collaboration: A model for enhancing social work’s organizational empathy. </a:t>
            </a:r>
            <a:r>
              <a:rPr lang="en-US" sz="1600" i="1" dirty="0">
                <a:effectLst/>
                <a:latin typeface="Arial" panose="020B0604020202020204" pitchFamily="34" charset="0"/>
                <a:ea typeface="Calibri" panose="020F0502020204030204" pitchFamily="34" charset="0"/>
                <a:cs typeface="Times New Roman" panose="02020603050405020304" pitchFamily="18" charset="0"/>
              </a:rPr>
              <a:t>Social Work</a:t>
            </a:r>
            <a:r>
              <a:rPr lang="en-US" sz="1600" dirty="0">
                <a:effectLst/>
                <a:latin typeface="Arial" panose="020B0604020202020204" pitchFamily="34" charset="0"/>
                <a:ea typeface="Calibri" panose="020F0502020204030204" pitchFamily="34" charset="0"/>
                <a:cs typeface="Times New Roman" panose="02020603050405020304" pitchFamily="18" charset="0"/>
              </a:rPr>
              <a:t>, </a:t>
            </a:r>
            <a:r>
              <a:rPr lang="en-US" sz="1600" i="1" dirty="0">
                <a:effectLst/>
                <a:latin typeface="Arial" panose="020B0604020202020204" pitchFamily="34" charset="0"/>
                <a:ea typeface="Calibri" panose="020F0502020204030204" pitchFamily="34" charset="0"/>
                <a:cs typeface="Times New Roman" panose="02020603050405020304" pitchFamily="18" charset="0"/>
              </a:rPr>
              <a:t>63</a:t>
            </a:r>
            <a:r>
              <a:rPr lang="en-US" sz="1600" dirty="0">
                <a:effectLst/>
                <a:latin typeface="Arial" panose="020B0604020202020204" pitchFamily="34" charset="0"/>
                <a:ea typeface="Calibri" panose="020F0502020204030204" pitchFamily="34" charset="0"/>
                <a:cs typeface="Times New Roman" panose="02020603050405020304" pitchFamily="18" charset="0"/>
              </a:rPr>
              <a:t>(4), 297-304. </a:t>
            </a:r>
            <a:r>
              <a:rPr lang="en-US"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https://doi.org/10.1093/sw/swy034</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600" dirty="0" err="1">
                <a:effectLst/>
                <a:latin typeface="Arial" panose="020B0604020202020204" pitchFamily="34" charset="0"/>
                <a:ea typeface="Calibri" panose="020F0502020204030204" pitchFamily="34" charset="0"/>
                <a:cs typeface="Times New Roman" panose="02020603050405020304" pitchFamily="18" charset="0"/>
              </a:rPr>
              <a:t>Wachholz</a:t>
            </a:r>
            <a:r>
              <a:rPr lang="en-US" sz="1600" dirty="0">
                <a:effectLst/>
                <a:latin typeface="Arial" panose="020B0604020202020204" pitchFamily="34" charset="0"/>
                <a:ea typeface="Calibri" panose="020F0502020204030204" pitchFamily="34" charset="0"/>
                <a:cs typeface="Times New Roman" panose="02020603050405020304" pitchFamily="18" charset="0"/>
              </a:rPr>
              <a:t>, P. and </a:t>
            </a:r>
            <a:r>
              <a:rPr lang="en-US" sz="1600" dirty="0" err="1">
                <a:effectLst/>
                <a:latin typeface="Arial" panose="020B0604020202020204" pitchFamily="34" charset="0"/>
                <a:ea typeface="Calibri" panose="020F0502020204030204" pitchFamily="34" charset="0"/>
                <a:cs typeface="Times New Roman" panose="02020603050405020304" pitchFamily="18" charset="0"/>
              </a:rPr>
              <a:t>Giacomin</a:t>
            </a:r>
            <a:r>
              <a:rPr lang="en-US" sz="1600" dirty="0">
                <a:effectLst/>
                <a:latin typeface="Arial" panose="020B0604020202020204" pitchFamily="34" charset="0"/>
                <a:ea typeface="Calibri" panose="020F0502020204030204" pitchFamily="34" charset="0"/>
                <a:cs typeface="Times New Roman" panose="02020603050405020304" pitchFamily="18" charset="0"/>
              </a:rPr>
              <a:t>, K. (2023). Dignity in the care of older adults living in nursing homes and long-term care facilities. </a:t>
            </a:r>
            <a:r>
              <a:rPr lang="en-US" sz="1600" i="1" dirty="0">
                <a:effectLst/>
                <a:latin typeface="Arial" panose="020B0604020202020204" pitchFamily="34" charset="0"/>
                <a:ea typeface="Calibri" panose="020F0502020204030204" pitchFamily="34" charset="0"/>
                <a:cs typeface="Times New Roman" panose="02020603050405020304" pitchFamily="18" charset="0"/>
              </a:rPr>
              <a:t>F1000Research</a:t>
            </a:r>
            <a:r>
              <a:rPr lang="en-US" sz="1600" dirty="0">
                <a:effectLst/>
                <a:latin typeface="Arial" panose="020B0604020202020204" pitchFamily="34" charset="0"/>
                <a:ea typeface="Calibri" panose="020F0502020204030204" pitchFamily="34" charset="0"/>
                <a:cs typeface="Times New Roman" panose="02020603050405020304" pitchFamily="18" charset="0"/>
              </a:rPr>
              <a:t>, </a:t>
            </a:r>
            <a:r>
              <a:rPr lang="en-US" sz="1600" i="1" dirty="0">
                <a:effectLst/>
                <a:latin typeface="Arial" panose="020B0604020202020204" pitchFamily="34" charset="0"/>
                <a:ea typeface="Calibri" panose="020F0502020204030204" pitchFamily="34" charset="0"/>
                <a:cs typeface="Times New Roman" panose="02020603050405020304" pitchFamily="18" charset="0"/>
              </a:rPr>
              <a:t>11</a:t>
            </a:r>
            <a:r>
              <a:rPr lang="en-US" sz="1600" dirty="0">
                <a:effectLst/>
                <a:latin typeface="Arial" panose="020B0604020202020204" pitchFamily="34" charset="0"/>
                <a:ea typeface="Calibri" panose="020F0502020204030204" pitchFamily="34" charset="0"/>
                <a:cs typeface="Times New Roman" panose="02020603050405020304" pitchFamily="18" charset="0"/>
              </a:rPr>
              <a:t>, p.1208.</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600" dirty="0" err="1">
                <a:effectLst/>
                <a:latin typeface="Arial" panose="020B0604020202020204" pitchFamily="34" charset="0"/>
                <a:ea typeface="Calibri" panose="020F0502020204030204" pitchFamily="34" charset="0"/>
                <a:cs typeface="Times New Roman" panose="02020603050405020304" pitchFamily="18" charset="0"/>
              </a:rPr>
              <a:t>Zuchowski</a:t>
            </a:r>
            <a:r>
              <a:rPr lang="en-US" sz="1600" dirty="0">
                <a:effectLst/>
                <a:latin typeface="Arial" panose="020B0604020202020204" pitchFamily="34" charset="0"/>
                <a:ea typeface="Calibri" panose="020F0502020204030204" pitchFamily="34" charset="0"/>
                <a:cs typeface="Times New Roman" panose="02020603050405020304" pitchFamily="18" charset="0"/>
              </a:rPr>
              <a:t>, I., and McLennan, S. (2023). A Systematic Review of Social Work in General Practice: Opportunities and Challenges, </a:t>
            </a:r>
            <a:r>
              <a:rPr lang="en-US" sz="1600" i="1" dirty="0">
                <a:effectLst/>
                <a:latin typeface="Arial" panose="020B0604020202020204" pitchFamily="34" charset="0"/>
                <a:ea typeface="Calibri" panose="020F0502020204030204" pitchFamily="34" charset="0"/>
                <a:cs typeface="Times New Roman" panose="02020603050405020304" pitchFamily="18" charset="0"/>
              </a:rPr>
              <a:t>Journal of Evidence-Based Social Work</a:t>
            </a:r>
            <a:r>
              <a:rPr lang="en-US" sz="1600" dirty="0">
                <a:effectLst/>
                <a:latin typeface="Arial" panose="020B0604020202020204" pitchFamily="34" charset="0"/>
                <a:ea typeface="Calibri" panose="020F0502020204030204" pitchFamily="34" charset="0"/>
                <a:cs typeface="Times New Roman" panose="02020603050405020304" pitchFamily="18" charset="0"/>
              </a:rPr>
              <a:t>, 20:5, 686-726, DOI: 10.1080/26408066.2023.2202665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43141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112</TotalTime>
  <Words>1475</Words>
  <Application>Microsoft Office PowerPoint</Application>
  <PresentationFormat>Widescreen</PresentationFormat>
  <Paragraphs>87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Corbel</vt:lpstr>
      <vt:lpstr>Symbol</vt:lpstr>
      <vt:lpstr>Parallax</vt:lpstr>
      <vt:lpstr>NAME: ALHAGIE DARBOE STUDENT NUMBER:2519531 MODULE CODE: LCHS4009 MODULE TITLE: PROFESSIONAL DEVELOPMENT WITHIN HEALTH AND SOCIAL CARE LECTURER’S NAME: OLUBAKOLA ADEGBITE (MODULE LEAD)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STUDENT NUMBER: MODULE CODE: LCHS4009 MODULE TITLE: PROFESSIONAL DEVELOPMENT WITHIN HEALTH AND SOCIAL CARE LECTURER’S NAME: OLUBAKOLA ADEGBITE (MODULE LEAD)</dc:title>
  <dc:creator>Tolulope Oyewale</dc:creator>
  <cp:lastModifiedBy>Tolulope Oyewale</cp:lastModifiedBy>
  <cp:revision>7</cp:revision>
  <dcterms:created xsi:type="dcterms:W3CDTF">2026-10-05T09:49:41Z</dcterms:created>
  <dcterms:modified xsi:type="dcterms:W3CDTF">2026-10-05T21:03:13Z</dcterms:modified>
</cp:coreProperties>
</file>