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y="6858000" cx="12192000"/>
  <p:notesSz cx="6858000" cy="9144000"/>
  <p:embeddedFontLst>
    <p:embeddedFont>
      <p:font typeface="Roboto"/>
      <p:regular r:id="rId15"/>
      <p:bold r:id="rId16"/>
      <p:italic r:id="rId17"/>
      <p:boldItalic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font" Target="fonts/Roboto-regular.fntdata"/><Relationship Id="rId14" Type="http://schemas.openxmlformats.org/officeDocument/2006/relationships/slide" Target="slides/slide10.xml"/><Relationship Id="rId17" Type="http://schemas.openxmlformats.org/officeDocument/2006/relationships/font" Target="fonts/Roboto-italic.fntdata"/><Relationship Id="rId16" Type="http://schemas.openxmlformats.org/officeDocument/2006/relationships/font" Target="fonts/Roboto-bold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18" Type="http://schemas.openxmlformats.org/officeDocument/2006/relationships/font" Target="fonts/Roboto-boldItalic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1" name="Google Shape;101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2" name="Google Shape;112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8" name="Google Shape;118;p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30" name="Google Shape;130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1" name="Google Shape;141;p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63" name="Google Shape;163;p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5" name="Google Shape;175;p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97" name="Google Shape;197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08" name="Google Shape;208;p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14" name="Google Shape;214;p1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576072" y="1124712"/>
            <a:ext cx="11036808" cy="317296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rial"/>
              <a:buNone/>
              <a:defRPr sz="8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576072" y="4727448"/>
            <a:ext cx="11036808" cy="14813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/>
            </a:lvl1pPr>
            <a:lvl2pPr lvl="1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576072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86968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7" name="Google Shape;17;p2"/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2"/>
          <p:cNvSpPr/>
          <p:nvPr/>
        </p:nvSpPr>
        <p:spPr>
          <a:xfrm flipH="1" rot="10800000">
            <a:off x="578652" y="4501201"/>
            <a:ext cx="11034696" cy="18288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tl" dir="2700000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3"/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3"/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3"/>
          <p:cNvSpPr txBox="1"/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  <a:defRPr sz="4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" type="body"/>
          </p:nvPr>
        </p:nvSpPr>
        <p:spPr>
          <a:xfrm>
            <a:off x="1115568" y="2478024"/>
            <a:ext cx="10168128" cy="36941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5" name="Google Shape;25;p3"/>
          <p:cNvSpPr txBox="1"/>
          <p:nvPr>
            <p:ph idx="10" type="dt"/>
          </p:nvPr>
        </p:nvSpPr>
        <p:spPr>
          <a:xfrm>
            <a:off x="1115568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3"/>
          <p:cNvSpPr txBox="1"/>
          <p:nvPr>
            <p:ph idx="12" type="sldNum"/>
          </p:nvPr>
        </p:nvSpPr>
        <p:spPr>
          <a:xfrm>
            <a:off x="8540496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4"/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solidFill>
            <a:schemeClr val="lt1"/>
          </a:solidFill>
          <a:ln cap="flat" cmpd="sng" w="12700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tl" dir="2700000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4"/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4"/>
          <p:cNvSpPr txBox="1"/>
          <p:nvPr>
            <p:ph type="title"/>
          </p:nvPr>
        </p:nvSpPr>
        <p:spPr>
          <a:xfrm>
            <a:off x="557784" y="640080"/>
            <a:ext cx="10890504" cy="4114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600"/>
              <a:buFont typeface="Arial"/>
              <a:buNone/>
              <a:defRPr sz="66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 txBox="1"/>
          <p:nvPr>
            <p:ph idx="1" type="body"/>
          </p:nvPr>
        </p:nvSpPr>
        <p:spPr>
          <a:xfrm>
            <a:off x="841248" y="5102352"/>
            <a:ext cx="10607040" cy="58521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3" name="Google Shape;33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5"/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tl" dir="2700000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5"/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5"/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5"/>
          <p:cNvSpPr txBox="1"/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  <a:defRPr sz="4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5"/>
          <p:cNvSpPr txBox="1"/>
          <p:nvPr>
            <p:ph idx="1" type="body"/>
          </p:nvPr>
        </p:nvSpPr>
        <p:spPr>
          <a:xfrm>
            <a:off x="1115568" y="2478024"/>
            <a:ext cx="4937760" cy="36941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5"/>
          <p:cNvSpPr txBox="1"/>
          <p:nvPr>
            <p:ph idx="2" type="body"/>
          </p:nvPr>
        </p:nvSpPr>
        <p:spPr>
          <a:xfrm>
            <a:off x="6345936" y="2478024"/>
            <a:ext cx="4937760" cy="36941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" name="Google Shape;43;p5"/>
          <p:cNvSpPr txBox="1"/>
          <p:nvPr>
            <p:ph idx="10" type="dt"/>
          </p:nvPr>
        </p:nvSpPr>
        <p:spPr>
          <a:xfrm>
            <a:off x="1115568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5"/>
          <p:cNvSpPr txBox="1"/>
          <p:nvPr>
            <p:ph idx="12" type="sldNum"/>
          </p:nvPr>
        </p:nvSpPr>
        <p:spPr>
          <a:xfrm>
            <a:off x="8540496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6"/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tl" dir="2700000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6"/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6"/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6"/>
          <p:cNvSpPr txBox="1"/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  <a:defRPr sz="4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6"/>
          <p:cNvSpPr txBox="1"/>
          <p:nvPr>
            <p:ph idx="1" type="body"/>
          </p:nvPr>
        </p:nvSpPr>
        <p:spPr>
          <a:xfrm>
            <a:off x="1115568" y="2372650"/>
            <a:ext cx="4937760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 cap="none"/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2" name="Google Shape;52;p6"/>
          <p:cNvSpPr txBox="1"/>
          <p:nvPr>
            <p:ph idx="2" type="body"/>
          </p:nvPr>
        </p:nvSpPr>
        <p:spPr>
          <a:xfrm>
            <a:off x="1115568" y="3203688"/>
            <a:ext cx="4937760" cy="29685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2pPr>
            <a:lvl3pPr indent="-3429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429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3" name="Google Shape;53;p6"/>
          <p:cNvSpPr txBox="1"/>
          <p:nvPr>
            <p:ph idx="3" type="body"/>
          </p:nvPr>
        </p:nvSpPr>
        <p:spPr>
          <a:xfrm>
            <a:off x="6345936" y="2372650"/>
            <a:ext cx="4937760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 cap="none"/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4" name="Google Shape;54;p6"/>
          <p:cNvSpPr txBox="1"/>
          <p:nvPr>
            <p:ph idx="4" type="body"/>
          </p:nvPr>
        </p:nvSpPr>
        <p:spPr>
          <a:xfrm>
            <a:off x="6345936" y="3203687"/>
            <a:ext cx="4937760" cy="296851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2pPr>
            <a:lvl3pPr indent="-3429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429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5" name="Google Shape;55;p6"/>
          <p:cNvSpPr txBox="1"/>
          <p:nvPr>
            <p:ph idx="10" type="dt"/>
          </p:nvPr>
        </p:nvSpPr>
        <p:spPr>
          <a:xfrm>
            <a:off x="1115568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6"/>
          <p:cNvSpPr txBox="1"/>
          <p:nvPr>
            <p:ph idx="12" type="sldNum"/>
          </p:nvPr>
        </p:nvSpPr>
        <p:spPr>
          <a:xfrm>
            <a:off x="8540496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7"/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solidFill>
            <a:schemeClr val="lt1"/>
          </a:solidFill>
          <a:ln cap="flat" cmpd="sng" w="12700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tl" dir="2700000" dist="38100">
              <a:srgbClr val="C9BBBB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7"/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7"/>
          <p:cNvSpPr txBox="1"/>
          <p:nvPr>
            <p:ph type="title"/>
          </p:nvPr>
        </p:nvSpPr>
        <p:spPr>
          <a:xfrm>
            <a:off x="1078992" y="1938528"/>
            <a:ext cx="10177272" cy="299008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Arial"/>
              <a:buNone/>
              <a:defRPr sz="5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9"/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solidFill>
            <a:schemeClr val="lt1"/>
          </a:solidFill>
          <a:ln cap="flat" cmpd="sng" w="12700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tl" dir="2700000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9"/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9"/>
          <p:cNvSpPr txBox="1"/>
          <p:nvPr>
            <p:ph type="title"/>
          </p:nvPr>
        </p:nvSpPr>
        <p:spPr>
          <a:xfrm>
            <a:off x="868680" y="1709928"/>
            <a:ext cx="3099816" cy="17099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Arial"/>
              <a:buNone/>
              <a:defRPr sz="3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9"/>
          <p:cNvSpPr txBox="1"/>
          <p:nvPr>
            <p:ph idx="1" type="body"/>
          </p:nvPr>
        </p:nvSpPr>
        <p:spPr>
          <a:xfrm>
            <a:off x="4965192" y="1709928"/>
            <a:ext cx="6729984" cy="40965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2pPr>
            <a:lvl3pPr indent="-355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55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74" name="Google Shape;74;p9"/>
          <p:cNvSpPr txBox="1"/>
          <p:nvPr>
            <p:ph idx="2" type="body"/>
          </p:nvPr>
        </p:nvSpPr>
        <p:spPr>
          <a:xfrm>
            <a:off x="868680" y="3429000"/>
            <a:ext cx="3099816" cy="20665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5" name="Google Shape;75;p9"/>
          <p:cNvSpPr txBox="1"/>
          <p:nvPr>
            <p:ph idx="10" type="dt"/>
          </p:nvPr>
        </p:nvSpPr>
        <p:spPr>
          <a:xfrm>
            <a:off x="86868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0"/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solidFill>
            <a:schemeClr val="lt1"/>
          </a:solidFill>
          <a:ln cap="flat" cmpd="sng" w="12700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tl" dir="2700000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10"/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10"/>
          <p:cNvSpPr txBox="1"/>
          <p:nvPr>
            <p:ph type="title"/>
          </p:nvPr>
        </p:nvSpPr>
        <p:spPr>
          <a:xfrm>
            <a:off x="868680" y="1709928"/>
            <a:ext cx="3099816" cy="17099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Arial"/>
              <a:buNone/>
              <a:defRPr sz="3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0"/>
          <p:cNvSpPr/>
          <p:nvPr>
            <p:ph idx="2" type="pic"/>
          </p:nvPr>
        </p:nvSpPr>
        <p:spPr>
          <a:xfrm>
            <a:off x="4965192" y="1161288"/>
            <a:ext cx="6729984" cy="4645152"/>
          </a:xfrm>
          <a:prstGeom prst="rect">
            <a:avLst/>
          </a:prstGeom>
          <a:noFill/>
          <a:ln>
            <a:noFill/>
          </a:ln>
        </p:spPr>
      </p:sp>
      <p:sp>
        <p:nvSpPr>
          <p:cNvPr id="83" name="Google Shape;83;p10"/>
          <p:cNvSpPr txBox="1"/>
          <p:nvPr>
            <p:ph idx="1" type="body"/>
          </p:nvPr>
        </p:nvSpPr>
        <p:spPr>
          <a:xfrm>
            <a:off x="868680" y="3438144"/>
            <a:ext cx="3099816" cy="2057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84" name="Google Shape;84;p10"/>
          <p:cNvSpPr txBox="1"/>
          <p:nvPr>
            <p:ph idx="10" type="dt"/>
          </p:nvPr>
        </p:nvSpPr>
        <p:spPr>
          <a:xfrm>
            <a:off x="86868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" name="Google Shape;86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0" name="Google Shape;90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6" name="Google Shape;96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  <a:defRPr b="1" i="0" sz="4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marR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marR="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42900" lvl="2" marL="1371600" marR="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30200" lvl="3" marL="1828800" marR="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30200" lvl="4" marL="2286000" marR="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0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png"/><Relationship Id="rId4" Type="http://schemas.openxmlformats.org/officeDocument/2006/relationships/image" Target="../media/image8.png"/><Relationship Id="rId5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3"/>
          <p:cNvSpPr/>
          <p:nvPr/>
        </p:nvSpPr>
        <p:spPr>
          <a:xfrm>
            <a:off x="0" y="0"/>
            <a:ext cx="9756600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7254"/>
                </a:srgbClr>
              </a:gs>
              <a:gs pos="35000">
                <a:srgbClr val="FFFFFF">
                  <a:alpha val="78431"/>
                </a:srgbClr>
              </a:gs>
              <a:gs pos="58000">
                <a:schemeClr val="lt1"/>
              </a:gs>
              <a:gs pos="100000">
                <a:schemeClr val="lt1"/>
              </a:gs>
            </a:gsLst>
            <a:lin ang="10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13"/>
          <p:cNvSpPr txBox="1"/>
          <p:nvPr>
            <p:ph idx="1" type="subTitle"/>
          </p:nvPr>
        </p:nvSpPr>
        <p:spPr>
          <a:xfrm>
            <a:off x="481030" y="3542697"/>
            <a:ext cx="5301000" cy="2012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0160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b="0" i="0" lang="en-GB" sz="2000" u="none" strike="noStrike"/>
              <a:t>Student Name: Cristian Lungu</a:t>
            </a:r>
            <a:endParaRPr b="0" sz="2000"/>
          </a:p>
          <a:p>
            <a:pPr indent="-10160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b="0" i="0" lang="en-GB" sz="2000" u="none" strike="noStrike"/>
              <a:t>Student Id: 2212206	</a:t>
            </a:r>
            <a:endParaRPr b="0" sz="2000"/>
          </a:p>
          <a:p>
            <a:pPr indent="-10160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b="0" i="0" lang="en-GB" sz="2000" u="none" strike="noStrike"/>
              <a:t>Module: LCBB5001</a:t>
            </a:r>
            <a:br>
              <a:rPr b="0" lang="en-GB" sz="2000"/>
            </a:br>
            <a:endParaRPr sz="2000"/>
          </a:p>
          <a:p>
            <a:pPr indent="12700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r>
              <a:t/>
            </a:r>
            <a:endParaRPr sz="2000"/>
          </a:p>
        </p:txBody>
      </p:sp>
      <p:sp>
        <p:nvSpPr>
          <p:cNvPr id="106" name="Google Shape;106;p13"/>
          <p:cNvSpPr/>
          <p:nvPr/>
        </p:nvSpPr>
        <p:spPr>
          <a:xfrm flipH="1" rot="10800000">
            <a:off x="477975" y="3291969"/>
            <a:ext cx="3977700" cy="125100"/>
          </a:xfrm>
          <a:prstGeom prst="rect">
            <a:avLst/>
          </a:prstGeom>
          <a:solidFill>
            <a:srgbClr val="B8DBD6"/>
          </a:solidFill>
          <a:ln cap="flat" cmpd="sng" w="9525">
            <a:solidFill>
              <a:srgbClr val="B8DBD6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person and person standing on a ladder and looking at a search engine&#10;&#10;Description automatically generated" id="107" name="Google Shape;107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878300" y="1302903"/>
            <a:ext cx="7048500" cy="4619625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3"/>
          <p:cNvSpPr txBox="1"/>
          <p:nvPr/>
        </p:nvSpPr>
        <p:spPr>
          <a:xfrm>
            <a:off x="477975" y="1748400"/>
            <a:ext cx="6252000" cy="1348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Arial"/>
              <a:buNone/>
            </a:pPr>
            <a:r>
              <a:rPr b="1" i="0" lang="en-GB" sz="6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RankWizard</a:t>
            </a:r>
            <a:endParaRPr b="1" i="0" sz="6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13"/>
          <p:cNvSpPr txBox="1"/>
          <p:nvPr/>
        </p:nvSpPr>
        <p:spPr>
          <a:xfrm>
            <a:off x="9972425" y="5484325"/>
            <a:ext cx="1541400" cy="5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(Google,2021)</a:t>
            </a:r>
            <a:endParaRPr sz="12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4"/>
          <p:cNvSpPr txBox="1"/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b="1" i="0" lang="en-GB">
                <a:latin typeface="Arial"/>
                <a:ea typeface="Arial"/>
                <a:cs typeface="Arial"/>
                <a:sym typeface="Arial"/>
              </a:rPr>
              <a:t>Business Overview</a:t>
            </a:r>
            <a:endParaRPr/>
          </a:p>
        </p:txBody>
      </p:sp>
      <p:sp>
        <p:nvSpPr>
          <p:cNvPr id="115" name="Google Shape;115;p14"/>
          <p:cNvSpPr txBox="1"/>
          <p:nvPr>
            <p:ph idx="1" type="body"/>
          </p:nvPr>
        </p:nvSpPr>
        <p:spPr>
          <a:xfrm>
            <a:off x="1115568" y="2478024"/>
            <a:ext cx="10168128" cy="36941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Who We Are</a:t>
            </a: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endParaRPr/>
          </a:p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Rank Wizard, an innovative digital marketing agency, specializes in online marketing solutions tailored to the unique needs of businesses across all sizes.</a:t>
            </a:r>
            <a:endParaRPr/>
          </a:p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Our Services</a:t>
            </a: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/>
          </a:p>
          <a:p>
            <a:pPr indent="-285750" lvl="1" marL="74295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Search Engine Optimization (SEO)</a:t>
            </a:r>
            <a:endParaRPr/>
          </a:p>
          <a:p>
            <a:pPr indent="-285750" lvl="1" marL="74295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Website Traffic Enhancement</a:t>
            </a:r>
            <a:endParaRPr/>
          </a:p>
          <a:p>
            <a:pPr indent="-285750" lvl="1" marL="74295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User Engagement Improvement</a:t>
            </a:r>
            <a:endParaRPr/>
          </a:p>
          <a:p>
            <a:pPr indent="-285750" lvl="1" marL="74295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Conversion Rate Optimization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15"/>
          <p:cNvSpPr txBox="1"/>
          <p:nvPr>
            <p:ph type="title"/>
          </p:nvPr>
        </p:nvSpPr>
        <p:spPr>
          <a:xfrm>
            <a:off x="612648" y="1078992"/>
            <a:ext cx="6268770" cy="153619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b="1" i="1" lang="en-GB" sz="4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Our Unique Selling Proposition (USP)</a:t>
            </a:r>
            <a:endParaRPr/>
          </a:p>
        </p:txBody>
      </p:sp>
      <p:sp>
        <p:nvSpPr>
          <p:cNvPr id="122" name="Google Shape;122;p15"/>
          <p:cNvSpPr/>
          <p:nvPr/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5"/>
          <p:cNvSpPr/>
          <p:nvPr/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5"/>
          <p:cNvSpPr txBox="1"/>
          <p:nvPr>
            <p:ph idx="1" type="body"/>
          </p:nvPr>
        </p:nvSpPr>
        <p:spPr>
          <a:xfrm>
            <a:off x="612647" y="3093043"/>
            <a:ext cx="6881419" cy="376495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Personalized Strategies</a:t>
            </a: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Unlike generic solutions, Rank Wizard offers custom strategies, ensuring your digital marketing efforts resonate with your unique business goals.</a:t>
            </a:r>
            <a:endParaRPr/>
          </a:p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Proven Results</a:t>
            </a: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"96.55% of content gets no traffic from Google" (Ahref, 2024). We aim to place you in the remaining 3.45%, driving meaningful engagement and higher ROI.</a:t>
            </a:r>
            <a:endParaRPr/>
          </a:p>
          <a:p>
            <a:pPr indent="-139700" lvl="0" marL="2286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t/>
            </a:r>
            <a:endParaRPr sz="1400"/>
          </a:p>
          <a:p>
            <a:pPr indent="-139700" lvl="0" marL="2286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t/>
            </a:r>
            <a:endParaRPr sz="1400"/>
          </a:p>
          <a:p>
            <a:pPr indent="-139700" lvl="0" marL="2286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t/>
            </a:r>
            <a:endParaRPr sz="1400"/>
          </a:p>
        </p:txBody>
      </p:sp>
      <p:pic>
        <p:nvPicPr>
          <p:cNvPr descr="Check List" id="125" name="Google Shape;125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494066" y="1576857"/>
            <a:ext cx="4237686" cy="423768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diagram of customer service&#10;&#10;Description automatically generated" id="126" name="Google Shape;126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373339" y="1907396"/>
            <a:ext cx="4818660" cy="4415125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15"/>
          <p:cNvSpPr txBox="1"/>
          <p:nvPr/>
        </p:nvSpPr>
        <p:spPr>
          <a:xfrm>
            <a:off x="10297475" y="6365150"/>
            <a:ext cx="1894500" cy="37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(Aweber.com, 2024)</a:t>
            </a: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16"/>
          <p:cNvSpPr/>
          <p:nvPr/>
        </p:nvSpPr>
        <p:spPr>
          <a:xfrm>
            <a:off x="409575" y="633619"/>
            <a:ext cx="6838569" cy="5495925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tl" dir="2700000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16"/>
          <p:cNvSpPr txBox="1"/>
          <p:nvPr>
            <p:ph type="title"/>
          </p:nvPr>
        </p:nvSpPr>
        <p:spPr>
          <a:xfrm>
            <a:off x="841246" y="978619"/>
            <a:ext cx="5991300" cy="110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b="1" i="0" lang="en-GB" sz="54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Serving Your Needs</a:t>
            </a:r>
            <a:endParaRPr/>
          </a:p>
        </p:txBody>
      </p:sp>
      <p:sp>
        <p:nvSpPr>
          <p:cNvPr id="135" name="Google Shape;135;p16"/>
          <p:cNvSpPr/>
          <p:nvPr/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16"/>
          <p:cNvSpPr/>
          <p:nvPr/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16"/>
          <p:cNvSpPr txBox="1"/>
          <p:nvPr>
            <p:ph idx="1" type="body"/>
          </p:nvPr>
        </p:nvSpPr>
        <p:spPr>
          <a:xfrm>
            <a:off x="841250" y="2369900"/>
            <a:ext cx="5994000" cy="3443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Target Market</a:t>
            </a: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We cater to businesses seeking to elevate their SEM efforts, providing comprehensive services from SEO to conversion rate optimization.</a:t>
            </a:r>
            <a:endParaRPr/>
          </a:p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Our Approach</a:t>
            </a:r>
            <a:r>
              <a:rPr b="0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Tailored strategies beginning with in-depth analysis and keyword research, leading to optimized on-page elements and link-building initiatives for improved visibility.</a:t>
            </a:r>
            <a:endParaRPr/>
          </a:p>
        </p:txBody>
      </p:sp>
      <p:pic>
        <p:nvPicPr>
          <p:cNvPr descr="A red and white target with a yellow arrow&#10;&#10;Description automatically generated" id="138" name="Google Shape;138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037806" y="691594"/>
            <a:ext cx="5379974" cy="5379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" name="Google Shape;144;p17"/>
          <p:cNvSpPr/>
          <p:nvPr/>
        </p:nvSpPr>
        <p:spPr>
          <a:xfrm>
            <a:off x="-1" y="0"/>
            <a:ext cx="4818889" cy="6858000"/>
          </a:xfrm>
          <a:custGeom>
            <a:rect b="b" l="l" r="r" t="t"/>
            <a:pathLst>
              <a:path extrusionOk="0" h="6858000" w="4818889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 cap="flat" cmpd="sng" w="9525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l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17"/>
          <p:cNvSpPr/>
          <p:nvPr/>
        </p:nvSpPr>
        <p:spPr>
          <a:xfrm>
            <a:off x="1" y="0"/>
            <a:ext cx="4811477" cy="6858000"/>
          </a:xfrm>
          <a:custGeom>
            <a:rect b="b" l="l" r="r" t="t"/>
            <a:pathLst>
              <a:path extrusionOk="0" h="6858000" w="4811477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17"/>
          <p:cNvSpPr txBox="1"/>
          <p:nvPr>
            <p:ph type="title"/>
          </p:nvPr>
        </p:nvSpPr>
        <p:spPr>
          <a:xfrm>
            <a:off x="621792" y="1161288"/>
            <a:ext cx="3602736" cy="45262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b="1" i="0" lang="en-GB" sz="5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Location,</a:t>
            </a:r>
            <a:br>
              <a:rPr b="1" i="0" lang="en-GB" sz="5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GB" sz="5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Structure and Leadership</a:t>
            </a:r>
            <a:br>
              <a:rPr b="1" i="0" lang="en-GB" sz="5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</a:br>
            <a:endParaRPr b="1" i="0" sz="5000">
              <a:solidFill>
                <a:srgbClr val="0D0D0D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17"/>
          <p:cNvSpPr/>
          <p:nvPr/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48" name="Google Shape;148;p17"/>
          <p:cNvGrpSpPr/>
          <p:nvPr/>
        </p:nvGrpSpPr>
        <p:grpSpPr>
          <a:xfrm>
            <a:off x="5289268" y="677330"/>
            <a:ext cx="6398288" cy="5512484"/>
            <a:chOff x="-34064" y="673"/>
            <a:chExt cx="6398288" cy="5512484"/>
          </a:xfrm>
        </p:grpSpPr>
        <p:sp>
          <p:nvSpPr>
            <p:cNvPr id="149" name="Google Shape;149;p17"/>
            <p:cNvSpPr/>
            <p:nvPr/>
          </p:nvSpPr>
          <p:spPr>
            <a:xfrm>
              <a:off x="-34064" y="673"/>
              <a:ext cx="6364224" cy="1574995"/>
            </a:xfrm>
            <a:prstGeom prst="roundRect">
              <a:avLst>
                <a:gd fmla="val 10000" name="adj"/>
              </a:avLst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0" name="Google Shape;150;p17"/>
            <p:cNvSpPr/>
            <p:nvPr/>
          </p:nvSpPr>
          <p:spPr>
            <a:xfrm>
              <a:off x="1819120" y="673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" name="Google Shape;151;p17"/>
            <p:cNvSpPr txBox="1"/>
            <p:nvPr/>
          </p:nvSpPr>
          <p:spPr>
            <a:xfrm>
              <a:off x="1819120" y="673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6675" lIns="166675" spcFirstLastPara="1" rIns="166675" wrap="square" tIns="166675">
              <a:noAutofit/>
            </a:bodyPr>
            <a:lstStyle/>
            <a:p>
              <a:pPr indent="-7620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Char char="•"/>
              </a:pPr>
              <a:r>
                <a:rPr b="1" i="0" lang="en-GB" sz="12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Birmingham</a:t>
              </a:r>
              <a:r>
                <a:rPr b="0" i="0" lang="en-GB" sz="12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: Situated in the heart of Birmingham, we leverage the city's vibrant business community and technological advancements, offering us a unique position to serve a diverse clientele.</a:t>
              </a:r>
              <a:endParaRPr/>
            </a:p>
            <a:p>
              <a:pPr indent="-7620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Char char="•"/>
              </a:pPr>
              <a:r>
                <a:rPr b="1" i="0" lang="en-GB" sz="12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Digital Presence</a:t>
              </a:r>
              <a:r>
                <a:rPr b="0" i="0" lang="en-GB" sz="12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: With over 5.4 billion people using social media monthly, our active engagement across LinkedIn, Twitter, and Instagram ensures we meet our audience where they are.</a:t>
              </a:r>
              <a:endParaRPr/>
            </a:p>
          </p:txBody>
        </p:sp>
        <p:sp>
          <p:nvSpPr>
            <p:cNvPr id="152" name="Google Shape;152;p17"/>
            <p:cNvSpPr/>
            <p:nvPr/>
          </p:nvSpPr>
          <p:spPr>
            <a:xfrm>
              <a:off x="0" y="1969418"/>
              <a:ext cx="6364224" cy="1574995"/>
            </a:xfrm>
            <a:prstGeom prst="roundRect">
              <a:avLst>
                <a:gd fmla="val 10000" name="adj"/>
              </a:avLst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3" name="Google Shape;153;p17"/>
            <p:cNvSpPr/>
            <p:nvPr/>
          </p:nvSpPr>
          <p:spPr>
            <a:xfrm>
              <a:off x="1819120" y="1969418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4" name="Google Shape;154;p17"/>
            <p:cNvSpPr txBox="1"/>
            <p:nvPr/>
          </p:nvSpPr>
          <p:spPr>
            <a:xfrm>
              <a:off x="1819120" y="1969418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6675" lIns="166675" spcFirstLastPara="1" rIns="166675" wrap="square" tIns="1666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6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Structure : </a:t>
              </a:r>
              <a:r>
                <a:rPr b="0" i="0" lang="en-GB" sz="20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Operating as a Limited Liability Company (LTD), Rank Wizard combines flexibility, tax advantages, and protection for our stakeholders.</a:t>
              </a:r>
              <a:endParaRPr b="1" i="0" sz="1600" u="none" cap="none" strike="noStrike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" name="Google Shape;155;p17"/>
            <p:cNvSpPr/>
            <p:nvPr/>
          </p:nvSpPr>
          <p:spPr>
            <a:xfrm>
              <a:off x="0" y="3938162"/>
              <a:ext cx="6364224" cy="1574995"/>
            </a:xfrm>
            <a:prstGeom prst="roundRect">
              <a:avLst>
                <a:gd fmla="val 10000" name="adj"/>
              </a:avLst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" name="Google Shape;156;p17"/>
            <p:cNvSpPr/>
            <p:nvPr/>
          </p:nvSpPr>
          <p:spPr>
            <a:xfrm>
              <a:off x="1819120" y="3938162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" name="Google Shape;157;p17"/>
            <p:cNvSpPr txBox="1"/>
            <p:nvPr/>
          </p:nvSpPr>
          <p:spPr>
            <a:xfrm>
              <a:off x="1819120" y="3938162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6675" lIns="166675" spcFirstLastPara="1" rIns="166675" wrap="square" tIns="16667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b="1" i="0" lang="en-GB" sz="18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Leadership</a:t>
              </a:r>
              <a:r>
                <a:rPr b="0" i="0" lang="en-GB" sz="14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: </a:t>
              </a:r>
              <a:r>
                <a:rPr b="0" i="0" lang="en-GB" sz="18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Founded by Cristian Lungu, a seasoned expert in digital marketing, our team comprises specialists in SEO, content creation, web development, social media, and data analysis.</a:t>
              </a:r>
              <a:endPara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descr="Muscular arm with solid fill" id="158" name="Google Shape;158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527588" y="4743772"/>
            <a:ext cx="1070796" cy="107079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Hierarchy with solid fill" id="159" name="Google Shape;159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577607" y="2845203"/>
            <a:ext cx="1070796" cy="107079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Route (Two Pins With A Path) with solid fill" id="160" name="Google Shape;160;p1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577607" y="907091"/>
            <a:ext cx="1070796" cy="10707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6" name="Google Shape;166;p18"/>
          <p:cNvSpPr/>
          <p:nvPr/>
        </p:nvSpPr>
        <p:spPr>
          <a:xfrm>
            <a:off x="409575" y="633619"/>
            <a:ext cx="6838569" cy="5495925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tl" dir="2700000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18"/>
          <p:cNvSpPr txBox="1"/>
          <p:nvPr>
            <p:ph type="title"/>
          </p:nvPr>
        </p:nvSpPr>
        <p:spPr>
          <a:xfrm>
            <a:off x="841246" y="978619"/>
            <a:ext cx="5991244" cy="11064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b="1" i="0" lang="en-GB" sz="4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SWOT Analysis</a:t>
            </a:r>
            <a:endParaRPr/>
          </a:p>
        </p:txBody>
      </p:sp>
      <p:sp>
        <p:nvSpPr>
          <p:cNvPr id="168" name="Google Shape;168;p18"/>
          <p:cNvSpPr/>
          <p:nvPr/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18"/>
          <p:cNvSpPr/>
          <p:nvPr/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18"/>
          <p:cNvSpPr txBox="1"/>
          <p:nvPr>
            <p:ph idx="1" type="body"/>
          </p:nvPr>
        </p:nvSpPr>
        <p:spPr>
          <a:xfrm>
            <a:off x="841248" y="2252870"/>
            <a:ext cx="5993892" cy="356025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4572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b="1" i="0" lang="en-GB" sz="2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Strengths</a:t>
            </a:r>
            <a:r>
              <a:rPr b="0" i="0" lang="en-GB" sz="2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Customized solutions, expert team, strategic location, and innovative approach.</a:t>
            </a:r>
            <a:endParaRPr/>
          </a:p>
          <a:p>
            <a:pPr indent="-342900" lvl="0" marL="4572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b="1" i="0" lang="en-GB" sz="2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Weaknesses</a:t>
            </a:r>
            <a:r>
              <a:rPr b="0" i="0" lang="en-GB" sz="2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Building brand recognition and managing resource limitations.</a:t>
            </a:r>
            <a:endParaRPr/>
          </a:p>
          <a:p>
            <a:pPr indent="-342900" lvl="0" marL="4572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b="1" i="0" lang="en-GB" sz="2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Opportunities</a:t>
            </a:r>
            <a:r>
              <a:rPr b="0" i="0" lang="en-GB" sz="2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Rising demand for digital marketing services and technological advancements.</a:t>
            </a:r>
            <a:endParaRPr/>
          </a:p>
          <a:p>
            <a:pPr indent="-342900" lvl="0" marL="4572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b="1" i="0" lang="en-GB" sz="2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Threats</a:t>
            </a:r>
            <a:r>
              <a:rPr b="0" i="0" lang="en-GB" sz="20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Intense competition and the fast pace of technological change.</a:t>
            </a:r>
            <a:endParaRPr/>
          </a:p>
        </p:txBody>
      </p:sp>
      <p:pic>
        <p:nvPicPr>
          <p:cNvPr descr="A diagram of a swot analysis&#10;&#10;Description automatically generated" id="171" name="Google Shape;171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443000" y="1739900"/>
            <a:ext cx="4749000" cy="3667689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8"/>
          <p:cNvSpPr txBox="1"/>
          <p:nvPr/>
        </p:nvSpPr>
        <p:spPr>
          <a:xfrm>
            <a:off x="10108725" y="5054350"/>
            <a:ext cx="1499400" cy="49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(Templateswise.com, 2021)</a:t>
            </a: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8" name="Google Shape;178;p19"/>
          <p:cNvSpPr/>
          <p:nvPr/>
        </p:nvSpPr>
        <p:spPr>
          <a:xfrm>
            <a:off x="-1" y="0"/>
            <a:ext cx="4818889" cy="6858000"/>
          </a:xfrm>
          <a:custGeom>
            <a:rect b="b" l="l" r="r" t="t"/>
            <a:pathLst>
              <a:path extrusionOk="0" h="6858000" w="4818889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 cap="flat" cmpd="sng" w="9525">
            <a:solidFill>
              <a:srgbClr val="E4EEEE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0800" rotWithShape="0" algn="l" dist="38100">
              <a:srgbClr val="D8D8D8">
                <a:alpha val="29411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19"/>
          <p:cNvSpPr/>
          <p:nvPr/>
        </p:nvSpPr>
        <p:spPr>
          <a:xfrm>
            <a:off x="1" y="0"/>
            <a:ext cx="4811477" cy="6858000"/>
          </a:xfrm>
          <a:custGeom>
            <a:rect b="b" l="l" r="r" t="t"/>
            <a:pathLst>
              <a:path extrusionOk="0" h="6858000" w="4811477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19"/>
          <p:cNvSpPr txBox="1"/>
          <p:nvPr>
            <p:ph type="title"/>
          </p:nvPr>
        </p:nvSpPr>
        <p:spPr>
          <a:xfrm>
            <a:off x="621792" y="1161288"/>
            <a:ext cx="3602736" cy="452628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b="1" i="0" lang="en-GB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Overcoming Challenges</a:t>
            </a:r>
            <a:endParaRPr/>
          </a:p>
        </p:txBody>
      </p:sp>
      <p:sp>
        <p:nvSpPr>
          <p:cNvPr id="181" name="Google Shape;181;p19"/>
          <p:cNvSpPr/>
          <p:nvPr/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82" name="Google Shape;182;p19"/>
          <p:cNvGrpSpPr/>
          <p:nvPr/>
        </p:nvGrpSpPr>
        <p:grpSpPr>
          <a:xfrm>
            <a:off x="5433269" y="1336700"/>
            <a:ext cx="6363229" cy="4480259"/>
            <a:chOff x="497" y="1548707"/>
            <a:chExt cx="6363229" cy="2488278"/>
          </a:xfrm>
        </p:grpSpPr>
        <p:sp>
          <p:nvSpPr>
            <p:cNvPr id="183" name="Google Shape;183;p19"/>
            <p:cNvSpPr/>
            <p:nvPr/>
          </p:nvSpPr>
          <p:spPr>
            <a:xfrm>
              <a:off x="497" y="1548707"/>
              <a:ext cx="2013680" cy="2416416"/>
            </a:xfrm>
            <a:prstGeom prst="rect">
              <a:avLst/>
            </a:prstGeom>
            <a:solidFill>
              <a:srgbClr val="4BB17E"/>
            </a:solidFill>
            <a:ln cap="flat" cmpd="sng" w="12700">
              <a:solidFill>
                <a:srgbClr val="4BB17E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" name="Google Shape;184;p19"/>
            <p:cNvSpPr txBox="1"/>
            <p:nvPr/>
          </p:nvSpPr>
          <p:spPr>
            <a:xfrm>
              <a:off x="497" y="2359400"/>
              <a:ext cx="2013680" cy="160572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98900" spcFirstLastPara="1" rIns="19890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20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Adaptation</a:t>
              </a:r>
              <a:r>
                <a:rPr b="0" i="0" lang="en-GB" sz="20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: Continuously updating our strategies to stay ahead of rapid technological advancements.</a:t>
              </a:r>
              <a:endParaRPr/>
            </a:p>
          </p:txBody>
        </p:sp>
        <p:sp>
          <p:nvSpPr>
            <p:cNvPr id="185" name="Google Shape;185;p19"/>
            <p:cNvSpPr/>
            <p:nvPr/>
          </p:nvSpPr>
          <p:spPr>
            <a:xfrm>
              <a:off x="497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" name="Google Shape;186;p19"/>
            <p:cNvSpPr txBox="1"/>
            <p:nvPr/>
          </p:nvSpPr>
          <p:spPr>
            <a:xfrm>
              <a:off x="497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100" lIns="198900" spcFirstLastPara="1" rIns="198900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b="0" i="0" lang="en-GB" sz="45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01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" name="Google Shape;187;p19"/>
            <p:cNvSpPr/>
            <p:nvPr/>
          </p:nvSpPr>
          <p:spPr>
            <a:xfrm>
              <a:off x="2175271" y="1548707"/>
              <a:ext cx="2013680" cy="2416416"/>
            </a:xfrm>
            <a:prstGeom prst="rect">
              <a:avLst/>
            </a:prstGeom>
            <a:solidFill>
              <a:srgbClr val="4FAADB"/>
            </a:solidFill>
            <a:ln cap="flat" cmpd="sng" w="12700">
              <a:solidFill>
                <a:srgbClr val="4FAADB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" name="Google Shape;188;p19"/>
            <p:cNvSpPr txBox="1"/>
            <p:nvPr/>
          </p:nvSpPr>
          <p:spPr>
            <a:xfrm>
              <a:off x="2175271" y="2359400"/>
              <a:ext cx="2013680" cy="144984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98900" spcFirstLastPara="1" rIns="19890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6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Strategic Growth</a:t>
              </a:r>
              <a:r>
                <a:rPr b="0" i="0" lang="en-GB" sz="16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: Navigating a competitive landscape by leveraging our unique strengths and embracing opportunities for innovation and partnerships.</a:t>
              </a:r>
              <a:endParaRPr/>
            </a:p>
          </p:txBody>
        </p:sp>
        <p:sp>
          <p:nvSpPr>
            <p:cNvPr id="189" name="Google Shape;189;p19"/>
            <p:cNvSpPr/>
            <p:nvPr/>
          </p:nvSpPr>
          <p:spPr>
            <a:xfrm>
              <a:off x="2175271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0" name="Google Shape;190;p19"/>
            <p:cNvSpPr txBox="1"/>
            <p:nvPr/>
          </p:nvSpPr>
          <p:spPr>
            <a:xfrm>
              <a:off x="2175271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100" lIns="198900" spcFirstLastPara="1" rIns="198900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b="0" i="0" lang="en-GB" sz="45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02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1" name="Google Shape;191;p19"/>
            <p:cNvSpPr/>
            <p:nvPr/>
          </p:nvSpPr>
          <p:spPr>
            <a:xfrm>
              <a:off x="4350046" y="1548707"/>
              <a:ext cx="2013680" cy="2416416"/>
            </a:xfrm>
            <a:prstGeom prst="rect">
              <a:avLst/>
            </a:prstGeom>
            <a:solidFill>
              <a:srgbClr val="DB5AD1"/>
            </a:solidFill>
            <a:ln cap="flat" cmpd="sng" w="12700">
              <a:solidFill>
                <a:srgbClr val="DB5AD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2" name="Google Shape;192;p19"/>
            <p:cNvSpPr txBox="1"/>
            <p:nvPr/>
          </p:nvSpPr>
          <p:spPr>
            <a:xfrm>
              <a:off x="4350046" y="2359400"/>
              <a:ext cx="2013680" cy="16775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98900" spcFirstLastPara="1" rIns="19890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100"/>
                <a:buFont typeface="Arial"/>
                <a:buNone/>
              </a:pPr>
              <a:r>
                <a:rPr b="1" i="0" lang="en-GB" sz="16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Economic Sensitivity</a:t>
              </a:r>
              <a:r>
                <a:rPr b="0" i="0" lang="en-GB" sz="1600" u="none" cap="none" strike="noStrike">
                  <a:solidFill>
                    <a:srgbClr val="0D0D0D"/>
                  </a:solidFill>
                  <a:latin typeface="Arial"/>
                  <a:ea typeface="Arial"/>
                  <a:cs typeface="Arial"/>
                  <a:sym typeface="Arial"/>
                </a:rPr>
                <a:t>: Recognizing the impact of economic fluctuations on marketing budgets, we're dedicated to offering scalable and cost-effective solutions</a:t>
              </a:r>
              <a:endPara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3" name="Google Shape;193;p19"/>
            <p:cNvSpPr/>
            <p:nvPr/>
          </p:nvSpPr>
          <p:spPr>
            <a:xfrm>
              <a:off x="4350046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4" name="Google Shape;194;p19"/>
            <p:cNvSpPr txBox="1"/>
            <p:nvPr/>
          </p:nvSpPr>
          <p:spPr>
            <a:xfrm>
              <a:off x="4350046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100" lIns="198900" spcFirstLastPara="1" rIns="198900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b="0" i="0" lang="en-GB" sz="45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03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20"/>
          <p:cNvSpPr txBox="1"/>
          <p:nvPr>
            <p:ph type="title"/>
          </p:nvPr>
        </p:nvSpPr>
        <p:spPr>
          <a:xfrm>
            <a:off x="5080216" y="1076324"/>
            <a:ext cx="6272784" cy="153505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2304"/>
              <a:buNone/>
            </a:pPr>
            <a:r>
              <a:rPr b="1" i="0" lang="en-GB" sz="54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Marketing Strategy - The 4Ps</a:t>
            </a:r>
            <a:endParaRPr/>
          </a:p>
        </p:txBody>
      </p:sp>
      <p:sp>
        <p:nvSpPr>
          <p:cNvPr id="201" name="Google Shape;201;p20"/>
          <p:cNvSpPr/>
          <p:nvPr/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2" name="Google Shape;202;p20"/>
          <p:cNvSpPr/>
          <p:nvPr/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3" name="Google Shape;203;p20"/>
          <p:cNvSpPr txBox="1"/>
          <p:nvPr>
            <p:ph idx="1" type="body"/>
          </p:nvPr>
        </p:nvSpPr>
        <p:spPr>
          <a:xfrm>
            <a:off x="5080216" y="3351276"/>
            <a:ext cx="6272784" cy="28256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 sz="1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Product</a:t>
            </a:r>
            <a:r>
              <a:rPr b="0" i="0" lang="en-GB" sz="1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Beyond services, we offer partnership and expertise.</a:t>
            </a:r>
            <a:endParaRPr/>
          </a:p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 sz="1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Price</a:t>
            </a:r>
            <a:r>
              <a:rPr b="0" i="0" lang="en-GB" sz="1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Competitive, flexible pricing models suited to every client's needs.</a:t>
            </a:r>
            <a:endParaRPr/>
          </a:p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 sz="1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Place</a:t>
            </a:r>
            <a:r>
              <a:rPr b="0" i="0" lang="en-GB" sz="1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A global digital presence, serving clients worldwide from our Birmingham base.</a:t>
            </a:r>
            <a:endParaRPr/>
          </a:p>
          <a:p>
            <a:pPr indent="0" lvl="0" marL="1143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i="0" lang="en-GB" sz="1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Promotion</a:t>
            </a:r>
            <a:r>
              <a:rPr b="0" i="0" lang="en-GB" sz="1800">
                <a:solidFill>
                  <a:srgbClr val="0D0D0D"/>
                </a:solidFill>
                <a:latin typeface="Arial"/>
                <a:ea typeface="Arial"/>
                <a:cs typeface="Arial"/>
                <a:sym typeface="Arial"/>
              </a:rPr>
              <a:t>: Utilizing SEO, social media, content marketing, and networking to build brand awareness and attract clients.</a:t>
            </a:r>
            <a:endParaRPr/>
          </a:p>
        </p:txBody>
      </p:sp>
      <p:pic>
        <p:nvPicPr>
          <p:cNvPr descr="A shopping bag with a megaphone and a bag with a pin&#10;&#10;Description automatically generated" id="204" name="Google Shape;204;p20"/>
          <p:cNvPicPr preferRelativeResize="0"/>
          <p:nvPr/>
        </p:nvPicPr>
        <p:blipFill rotWithShape="1">
          <a:blip r:embed="rId3">
            <a:alphaModFix/>
          </a:blip>
          <a:srcRect b="0" l="7175" r="47083" t="0"/>
          <a:stretch/>
        </p:blipFill>
        <p:spPr>
          <a:xfrm>
            <a:off x="0" y="0"/>
            <a:ext cx="48895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0"/>
          <p:cNvSpPr txBox="1"/>
          <p:nvPr/>
        </p:nvSpPr>
        <p:spPr>
          <a:xfrm>
            <a:off x="817925" y="5620625"/>
            <a:ext cx="2139300" cy="55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(Ahrefs, 2024)</a:t>
            </a:r>
            <a:endParaRPr sz="12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1"/>
          <p:cNvSpPr txBox="1"/>
          <p:nvPr>
            <p:ph type="title"/>
          </p:nvPr>
        </p:nvSpPr>
        <p:spPr>
          <a:xfrm>
            <a:off x="818482" y="0"/>
            <a:ext cx="7604000" cy="2039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GB"/>
              <a:t>Cash Flow Analysis</a:t>
            </a:r>
            <a:endParaRPr/>
          </a:p>
        </p:txBody>
      </p:sp>
      <p:pic>
        <p:nvPicPr>
          <p:cNvPr id="211" name="Google Shape;211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86433" y="2603956"/>
            <a:ext cx="10480890" cy="400642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2"/>
          <p:cNvSpPr txBox="1"/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217" name="Google Shape;217;p22"/>
          <p:cNvSpPr txBox="1"/>
          <p:nvPr>
            <p:ph idx="1" type="body"/>
          </p:nvPr>
        </p:nvSpPr>
        <p:spPr>
          <a:xfrm>
            <a:off x="508986" y="2079672"/>
            <a:ext cx="10168128" cy="43799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36550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700"/>
              <a:buChar char="•"/>
            </a:pP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Alexandra Twin (2022). </a:t>
            </a:r>
            <a:r>
              <a:rPr b="0" i="1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The 4 Ps of Marketing</a:t>
            </a: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. [online] Investopedia. Available at: https://www.investopedia.com/terms/f/four-ps.asp#:~:text=The%20four%20Ps%20are%20the.</a:t>
            </a:r>
            <a:endParaRPr b="0" sz="1300"/>
          </a:p>
          <a:p>
            <a:pPr indent="-336550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700"/>
              <a:buChar char="•"/>
            </a:pP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CIPD (2023). </a:t>
            </a:r>
            <a:r>
              <a:rPr b="0" i="1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CIPD | SWOT Analysis | Factsheets</a:t>
            </a: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. [online] CIPD. Available at: https://www.cipd.org/uk/knowledge/factsheets/swot-analysis-factsheet/#:~:text=A%20SWOT%20analysis%20is%20a.</a:t>
            </a:r>
            <a:endParaRPr b="0" sz="1300"/>
          </a:p>
          <a:p>
            <a:pPr indent="-336550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700"/>
              <a:buChar char="•"/>
            </a:pP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Council, B.C. (n.d.). </a:t>
            </a:r>
            <a:r>
              <a:rPr b="0" i="1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Business Statistics 2020 to 2021 | Birmingham City Council</a:t>
            </a: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. [online] www.birmingham.gov.uk. Available at: https://www.birmingham.gov.uk/downloads/file/2868/business_statistics_2020_to_2021.</a:t>
            </a:r>
            <a:endParaRPr b="0" sz="1300"/>
          </a:p>
          <a:p>
            <a:pPr indent="-336550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700"/>
              <a:buChar char="•"/>
            </a:pP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DataReportal (2023). </a:t>
            </a:r>
            <a:r>
              <a:rPr b="0" i="1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Digital around the World</a:t>
            </a: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. [online] DataReportal – Global Digital Insights. Available at: https://datareportal.com/global-digital-overview.</a:t>
            </a:r>
            <a:endParaRPr b="0" sz="1300"/>
          </a:p>
          <a:p>
            <a:pPr indent="-336550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700"/>
              <a:buChar char="•"/>
            </a:pP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Hayes, A. (2019). </a:t>
            </a:r>
            <a:r>
              <a:rPr b="0" i="1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What Everyone Should Know About Ltd. (Limited) Companies</a:t>
            </a: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. [online] Investopedia. Available at: https://www.investopedia.com/terms/l/ltd-limited.asp.</a:t>
            </a:r>
            <a:endParaRPr b="0" sz="1300"/>
          </a:p>
          <a:p>
            <a:pPr indent="-336550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700"/>
              <a:buChar char="•"/>
            </a:pP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Reznowski, G. (2023). </a:t>
            </a:r>
            <a:r>
              <a:rPr b="0" i="1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LibGuides: Industry Research: PESTEL Analysis</a:t>
            </a: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. [online] libguides.libraries.wsu.edu. Available at: https://libguides.libraries.wsu.edu/c.php?g=294263&amp;p=4358409#:~:text=It%20examines%20the%20Political%2C%20Economic.</a:t>
            </a:r>
            <a:endParaRPr b="0" sz="1300"/>
          </a:p>
          <a:p>
            <a:pPr indent="-336550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700"/>
              <a:buChar char="•"/>
            </a:pP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Team, T. (2022). </a:t>
            </a:r>
            <a:r>
              <a:rPr b="0" i="1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LTD vs. LLC: Which One is Better?</a:t>
            </a: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 [online] TechRound. Available at: https://techround.co.uk/business/ltd-vs-llc-explained/.</a:t>
            </a:r>
            <a:endParaRPr b="0" sz="1300"/>
          </a:p>
          <a:p>
            <a:pPr indent="-336550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700"/>
              <a:buChar char="•"/>
            </a:pP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timsoulo (2020). </a:t>
            </a:r>
            <a:r>
              <a:rPr b="0" i="1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90.63% of Content Gets No Traffic From Google. And How to Be in the Other 9.37% [New Research for 2020]</a:t>
            </a: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. [online] SEO Blog by Ahrefs. Available at: https://ahrefs.com/blog/search-traffic-study/.</a:t>
            </a:r>
            <a:endParaRPr b="0" sz="1300"/>
          </a:p>
          <a:p>
            <a:pPr indent="-336550" lvl="0" marL="457200" rtl="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SzPts val="1700"/>
              <a:buChar char="•"/>
            </a:pP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www.linkedin.com. (n.d.). </a:t>
            </a:r>
            <a:r>
              <a:rPr b="0" i="1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The Importance of a Strong Online Presence for Your Business</a:t>
            </a:r>
            <a:r>
              <a:rPr b="0" i="0" lang="en-GB" sz="1300" u="none" strike="noStrike">
                <a:solidFill>
                  <a:srgbClr val="0D0D0D"/>
                </a:solidFill>
                <a:latin typeface="Roboto"/>
                <a:ea typeface="Roboto"/>
                <a:cs typeface="Roboto"/>
                <a:sym typeface="Roboto"/>
              </a:rPr>
              <a:t>. [online] Available at: https://www.linkedin.com/pulse/importance-strong-online-presence-your-business-gavin-bottrell.</a:t>
            </a:r>
            <a:endParaRPr b="0" sz="13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AccentBoxVTI">
  <a:themeElements>
    <a:clrScheme name="AnalogousFromLightSeed_2SEEDS">
      <a:dk1>
        <a:srgbClr val="000000"/>
      </a:dk1>
      <a:lt1>
        <a:srgbClr val="FFFFFF"/>
      </a:lt1>
      <a:dk2>
        <a:srgbClr val="1F3836"/>
      </a:dk2>
      <a:lt2>
        <a:srgbClr val="E8E2E2"/>
      </a:lt2>
      <a:accent1>
        <a:srgbClr val="48AFA8"/>
      </a:accent1>
      <a:accent2>
        <a:srgbClr val="4DB181"/>
      </a:accent2>
      <a:accent3>
        <a:srgbClr val="51AADB"/>
      </a:accent3>
      <a:accent4>
        <a:srgbClr val="DD5BD2"/>
      </a:accent4>
      <a:accent5>
        <a:srgbClr val="E379AE"/>
      </a:accent5>
      <a:accent6>
        <a:srgbClr val="DD5B66"/>
      </a:accent6>
      <a:hlink>
        <a:srgbClr val="AE696E"/>
      </a:hlink>
      <a:folHlink>
        <a:srgbClr val="7F7F7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