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58" r:id="rId3"/>
    <p:sldId id="259" r:id="rId4"/>
    <p:sldId id="260" r:id="rId5"/>
    <p:sldId id="261" r:id="rId6"/>
    <p:sldId id="284"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4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5E0030-9734-42C8-8664-2D370867DA8E}" type="datetimeFigureOut">
              <a:rPr lang="en-GB" smtClean="0"/>
              <a:t>03/10/2019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2EBE4B-4BC6-4726-A6A2-89B1AB18153D}" type="slidenum">
              <a:rPr lang="en-GB" smtClean="0"/>
              <a:t>‹#›</a:t>
            </a:fld>
            <a:endParaRPr lang="en-GB"/>
          </a:p>
        </p:txBody>
      </p:sp>
    </p:spTree>
    <p:extLst>
      <p:ext uri="{BB962C8B-B14F-4D97-AF65-F5344CB8AC3E}">
        <p14:creationId xmlns:p14="http://schemas.microsoft.com/office/powerpoint/2010/main" val="2821258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912B64B-FD48-4113-B8D8-46E19C659E82}" type="slidenum">
              <a:rPr lang="en-GB" smtClean="0"/>
              <a:t>8</a:t>
            </a:fld>
            <a:endParaRPr lang="en-GB"/>
          </a:p>
        </p:txBody>
      </p:sp>
    </p:spTree>
    <p:extLst>
      <p:ext uri="{BB962C8B-B14F-4D97-AF65-F5344CB8AC3E}">
        <p14:creationId xmlns:p14="http://schemas.microsoft.com/office/powerpoint/2010/main" val="3265905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9</a:t>
            </a:fld>
            <a:endParaRPr lang="en-GB"/>
          </a:p>
        </p:txBody>
      </p:sp>
    </p:spTree>
    <p:extLst>
      <p:ext uri="{BB962C8B-B14F-4D97-AF65-F5344CB8AC3E}">
        <p14:creationId xmlns:p14="http://schemas.microsoft.com/office/powerpoint/2010/main" val="3433251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10</a:t>
            </a:fld>
            <a:endParaRPr lang="en-GB"/>
          </a:p>
        </p:txBody>
      </p:sp>
    </p:spTree>
    <p:extLst>
      <p:ext uri="{BB962C8B-B14F-4D97-AF65-F5344CB8AC3E}">
        <p14:creationId xmlns:p14="http://schemas.microsoft.com/office/powerpoint/2010/main" val="3351042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912B64B-FD48-4113-B8D8-46E19C659E82}" type="slidenum">
              <a:rPr lang="en-GB" smtClean="0"/>
              <a:t>11</a:t>
            </a:fld>
            <a:endParaRPr lang="en-GB"/>
          </a:p>
        </p:txBody>
      </p:sp>
    </p:spTree>
    <p:extLst>
      <p:ext uri="{BB962C8B-B14F-4D97-AF65-F5344CB8AC3E}">
        <p14:creationId xmlns:p14="http://schemas.microsoft.com/office/powerpoint/2010/main" val="1987163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912B64B-FD48-4113-B8D8-46E19C659E82}" type="slidenum">
              <a:rPr lang="en-GB" smtClean="0"/>
              <a:t>13</a:t>
            </a:fld>
            <a:endParaRPr lang="en-GB"/>
          </a:p>
        </p:txBody>
      </p:sp>
    </p:spTree>
    <p:extLst>
      <p:ext uri="{BB962C8B-B14F-4D97-AF65-F5344CB8AC3E}">
        <p14:creationId xmlns:p14="http://schemas.microsoft.com/office/powerpoint/2010/main" val="982807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NC alone does not make up the whole school curriculum and there are also a number of additional frameworks which teachers have to be aware of in order to meet requirements. One way to think about it is that the subject areas form the building blocks of the curriculum, however, each block is ‘cemented’ in place by a number of underpinning frameworks. In theory, these are NOT supposed to be ADDITIONAL ‘areas’ or ‘curriculums’ but are strands and approaches that should flow through each area – these include things like the Skills framework, which sets out the important thinking skills pupils should develop, ESDGC framework, YCC and most recently the LNF. </a:t>
            </a:r>
            <a:endParaRPr lang="en-GB" dirty="0" smtClean="0"/>
          </a:p>
          <a:p>
            <a:endParaRPr lang="en-GB" dirty="0" smtClean="0"/>
          </a:p>
          <a:p>
            <a:r>
              <a:rPr lang="en-GB" dirty="0" smtClean="0"/>
              <a:t>Part of your preparation for your assignments</a:t>
            </a:r>
            <a:r>
              <a:rPr lang="en-GB" baseline="0" dirty="0" smtClean="0"/>
              <a:t> will be to get to know these different aspects and to find out more about what they are and what the skills are that children should be learning. </a:t>
            </a:r>
          </a:p>
          <a:p>
            <a:endParaRPr lang="en-GB" dirty="0" smtClean="0"/>
          </a:p>
          <a:p>
            <a:r>
              <a:rPr lang="en-GB" dirty="0" smtClean="0"/>
              <a:t>Click on hyperlink to show where guidance documentation</a:t>
            </a:r>
            <a:r>
              <a:rPr lang="en-GB" baseline="0" dirty="0" smtClean="0"/>
              <a:t> can be found. Important to familiarise yourself with this area as you will likely be using it extensively when completing assignments. </a:t>
            </a:r>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14</a:t>
            </a:fld>
            <a:endParaRPr lang="en-GB"/>
          </a:p>
        </p:txBody>
      </p:sp>
    </p:spTree>
    <p:extLst>
      <p:ext uri="{BB962C8B-B14F-4D97-AF65-F5344CB8AC3E}">
        <p14:creationId xmlns:p14="http://schemas.microsoft.com/office/powerpoint/2010/main" val="3375258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912B64B-FD48-4113-B8D8-46E19C659E82}" type="slidenum">
              <a:rPr lang="en-GB" smtClean="0"/>
              <a:t>15</a:t>
            </a:fld>
            <a:endParaRPr lang="en-GB"/>
          </a:p>
        </p:txBody>
      </p:sp>
    </p:spTree>
    <p:extLst>
      <p:ext uri="{BB962C8B-B14F-4D97-AF65-F5344CB8AC3E}">
        <p14:creationId xmlns:p14="http://schemas.microsoft.com/office/powerpoint/2010/main" val="1941698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16</a:t>
            </a:fld>
            <a:endParaRPr lang="en-GB"/>
          </a:p>
        </p:txBody>
      </p:sp>
    </p:spTree>
    <p:extLst>
      <p:ext uri="{BB962C8B-B14F-4D97-AF65-F5344CB8AC3E}">
        <p14:creationId xmlns:p14="http://schemas.microsoft.com/office/powerpoint/2010/main" val="1554570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17</a:t>
            </a:fld>
            <a:endParaRPr lang="en-GB"/>
          </a:p>
        </p:txBody>
      </p:sp>
    </p:spTree>
    <p:extLst>
      <p:ext uri="{BB962C8B-B14F-4D97-AF65-F5344CB8AC3E}">
        <p14:creationId xmlns:p14="http://schemas.microsoft.com/office/powerpoint/2010/main" val="2187286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18</a:t>
            </a:fld>
            <a:endParaRPr lang="en-GB"/>
          </a:p>
        </p:txBody>
      </p:sp>
    </p:spTree>
    <p:extLst>
      <p:ext uri="{BB962C8B-B14F-4D97-AF65-F5344CB8AC3E}">
        <p14:creationId xmlns:p14="http://schemas.microsoft.com/office/powerpoint/2010/main" val="1457686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19</a:t>
            </a:fld>
            <a:endParaRPr lang="en-GB"/>
          </a:p>
        </p:txBody>
      </p:sp>
    </p:spTree>
    <p:extLst>
      <p:ext uri="{BB962C8B-B14F-4D97-AF65-F5344CB8AC3E}">
        <p14:creationId xmlns:p14="http://schemas.microsoft.com/office/powerpoint/2010/main" val="181668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912B64B-FD48-4113-B8D8-46E19C659E82}" type="slidenum">
              <a:rPr lang="en-GB" smtClean="0"/>
              <a:t>20</a:t>
            </a:fld>
            <a:endParaRPr lang="en-GB"/>
          </a:p>
        </p:txBody>
      </p:sp>
    </p:spTree>
    <p:extLst>
      <p:ext uri="{BB962C8B-B14F-4D97-AF65-F5344CB8AC3E}">
        <p14:creationId xmlns:p14="http://schemas.microsoft.com/office/powerpoint/2010/main" val="697047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912B64B-FD48-4113-B8D8-46E19C659E82}" type="slidenum">
              <a:rPr lang="en-GB" smtClean="0"/>
              <a:t>22</a:t>
            </a:fld>
            <a:endParaRPr lang="en-GB"/>
          </a:p>
        </p:txBody>
      </p:sp>
    </p:spTree>
    <p:extLst>
      <p:ext uri="{BB962C8B-B14F-4D97-AF65-F5344CB8AC3E}">
        <p14:creationId xmlns:p14="http://schemas.microsoft.com/office/powerpoint/2010/main" val="3105142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TASK:</a:t>
            </a:r>
          </a:p>
          <a:p>
            <a:endParaRPr lang="en-GB" dirty="0" smtClean="0"/>
          </a:p>
          <a:p>
            <a:r>
              <a:rPr lang="en-GB" dirty="0" smtClean="0"/>
              <a:t>Divide</a:t>
            </a:r>
            <a:r>
              <a:rPr lang="en-GB" baseline="0" dirty="0" smtClean="0"/>
              <a:t> students into 7 groups (according to group numbers) and allocate one area of learning to each group. </a:t>
            </a:r>
            <a:endParaRPr lang="en-GB" dirty="0" smtClean="0"/>
          </a:p>
          <a:p>
            <a:endParaRPr lang="en-GB" dirty="0" smtClean="0"/>
          </a:p>
          <a:p>
            <a:r>
              <a:rPr lang="en-GB" b="0" dirty="0" smtClean="0"/>
              <a:t>Students will then need to read the area</a:t>
            </a:r>
            <a:r>
              <a:rPr lang="en-GB" b="0" baseline="0" dirty="0" smtClean="0"/>
              <a:t> of learning statement at the beginning of each area in the framework (there are only short paragraphs). They can be found on the following pages: </a:t>
            </a:r>
            <a:endParaRPr lang="en-GB" b="0" dirty="0" smtClean="0"/>
          </a:p>
          <a:p>
            <a:endParaRPr lang="en-GB" b="0" dirty="0" smtClean="0"/>
          </a:p>
          <a:p>
            <a:r>
              <a:rPr lang="en-GB" b="0" dirty="0" smtClean="0"/>
              <a:t>Personal and Social Development, Well-being and Cultural Diversity </a:t>
            </a:r>
            <a:r>
              <a:rPr lang="en-GB" b="1" dirty="0" smtClean="0"/>
              <a:t>(p.9)  </a:t>
            </a:r>
          </a:p>
          <a:p>
            <a:r>
              <a:rPr lang="en-GB" dirty="0" smtClean="0"/>
              <a:t>Language, Literacy and Communication Skills </a:t>
            </a:r>
            <a:r>
              <a:rPr lang="en-GB" b="1" dirty="0" smtClean="0"/>
              <a:t>(p.12)</a:t>
            </a:r>
          </a:p>
          <a:p>
            <a:r>
              <a:rPr lang="en-GB" dirty="0" smtClean="0"/>
              <a:t>Mathematical Development </a:t>
            </a:r>
            <a:r>
              <a:rPr lang="en-GB" b="1" dirty="0" smtClean="0"/>
              <a:t>(p.27)</a:t>
            </a:r>
          </a:p>
          <a:p>
            <a:r>
              <a:rPr lang="en-GB" dirty="0" smtClean="0"/>
              <a:t>Welsh Language Development </a:t>
            </a:r>
            <a:r>
              <a:rPr lang="en-GB" b="1" dirty="0" smtClean="0"/>
              <a:t>(p.36)</a:t>
            </a:r>
          </a:p>
          <a:p>
            <a:r>
              <a:rPr lang="en-GB" dirty="0" smtClean="0"/>
              <a:t>Knowledge and Understanding of the World </a:t>
            </a:r>
            <a:r>
              <a:rPr lang="en-GB" b="1" dirty="0" smtClean="0"/>
              <a:t>(p.40)</a:t>
            </a:r>
          </a:p>
          <a:p>
            <a:r>
              <a:rPr lang="en-GB" dirty="0" smtClean="0"/>
              <a:t>Physical Development </a:t>
            </a:r>
            <a:r>
              <a:rPr lang="en-GB" b="1" dirty="0" smtClean="0"/>
              <a:t>(p.43)</a:t>
            </a:r>
          </a:p>
          <a:p>
            <a:r>
              <a:rPr lang="en-GB" dirty="0" smtClean="0"/>
              <a:t>Creative Development </a:t>
            </a:r>
            <a:r>
              <a:rPr lang="en-GB" b="1" dirty="0" smtClean="0"/>
              <a:t>(p.46) </a:t>
            </a:r>
          </a:p>
          <a:p>
            <a:endParaRPr lang="en-GB" dirty="0" smtClean="0"/>
          </a:p>
          <a:p>
            <a:r>
              <a:rPr lang="en-GB" dirty="0" smtClean="0"/>
              <a:t>Students</a:t>
            </a:r>
            <a:r>
              <a:rPr lang="en-GB" baseline="0" dirty="0" smtClean="0"/>
              <a:t> should read and decide as a group which words they think captures the ‘essence’ or are the key ideas and concepts relating to that area. They should then produce a ‘</a:t>
            </a:r>
            <a:r>
              <a:rPr lang="en-GB" baseline="0" dirty="0" err="1" smtClean="0"/>
              <a:t>Wordle</a:t>
            </a:r>
            <a:r>
              <a:rPr lang="en-GB" baseline="0" dirty="0" smtClean="0"/>
              <a:t>’ which should be screen captured and emailed to me. </a:t>
            </a:r>
          </a:p>
          <a:p>
            <a:endParaRPr lang="en-GB" baseline="0" dirty="0" smtClean="0"/>
          </a:p>
          <a:p>
            <a:r>
              <a:rPr lang="en-GB" baseline="0" dirty="0" smtClean="0"/>
              <a:t>Once students have emailed, they can be displayed on the board and each group should be encouraged to provide some feedback on why they think this </a:t>
            </a:r>
            <a:r>
              <a:rPr lang="en-GB" baseline="0" dirty="0" err="1" smtClean="0"/>
              <a:t>wordle</a:t>
            </a:r>
            <a:r>
              <a:rPr lang="en-GB" baseline="0" dirty="0" smtClean="0"/>
              <a:t> captures the spirit of their allocated area of learning. </a:t>
            </a:r>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24</a:t>
            </a:fld>
            <a:endParaRPr lang="en-GB"/>
          </a:p>
        </p:txBody>
      </p:sp>
    </p:spTree>
    <p:extLst>
      <p:ext uri="{BB962C8B-B14F-4D97-AF65-F5344CB8AC3E}">
        <p14:creationId xmlns:p14="http://schemas.microsoft.com/office/powerpoint/2010/main" val="1599400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12B64B-FD48-4113-B8D8-46E19C659E82}" type="slidenum">
              <a:rPr lang="en-GB" smtClean="0"/>
              <a:t>25</a:t>
            </a:fld>
            <a:endParaRPr lang="en-GB"/>
          </a:p>
        </p:txBody>
      </p:sp>
    </p:spTree>
    <p:extLst>
      <p:ext uri="{BB962C8B-B14F-4D97-AF65-F5344CB8AC3E}">
        <p14:creationId xmlns:p14="http://schemas.microsoft.com/office/powerpoint/2010/main" val="1163535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10/3/2019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10/3/2019</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RHt5LzDFFys"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cwricwlwm-cymru-2008/"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8.gif"/><Relationship Id="rId5" Type="http://schemas.openxmlformats.org/officeDocument/2006/relationships/hyperlink" Target="https://hwb.gov.wales/cwricwlwm-cymru-2008" TargetMode="External"/><Relationship Id="rId4" Type="http://schemas.openxmlformats.org/officeDocument/2006/relationships/hyperlink" Target="https://hwb.gov.wales/curriculum-for-wales-200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cASWfG9Uhjo"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HuP3CaVRMg8"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gov.wales/docs/dcells/publications/160701-hwst-foundation-en.pdf" TargetMode="External"/><Relationship Id="rId2" Type="http://schemas.openxmlformats.org/officeDocument/2006/relationships/hyperlink" Target="http://gov.wales/docs/dcells/publications/160701-hwst-foundation-cy.pdf"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gov.wales/docs/dcells/publications/150803-fp-framework-cy.pdf"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hyperlink" Target="http://gov.wales/docs/dcells/publications/150803-fp-framework-en.pdf" TargetMode="External"/><Relationship Id="rId4" Type="http://schemas.openxmlformats.org/officeDocument/2006/relationships/hyperlink" Target="http://www.wordle.net/"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bbc.co.uk/news/uk-wales-27284983"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gov.wales/docs/dcells/publications/150803-fp-framework-en.pdf" TargetMode="External"/><Relationship Id="rId2" Type="http://schemas.openxmlformats.org/officeDocument/2006/relationships/hyperlink" Target="http://www.educationengland.org.uk/history" TargetMode="External"/><Relationship Id="rId1" Type="http://schemas.openxmlformats.org/officeDocument/2006/relationships/slideLayout" Target="../slideLayouts/slideLayout2.xml"/><Relationship Id="rId4" Type="http://schemas.openxmlformats.org/officeDocument/2006/relationships/hyperlink" Target="http://gov.wales/docs/dcells/publications/160701-hwst-foundation-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2486" y="2990920"/>
            <a:ext cx="7766936" cy="1646302"/>
          </a:xfrm>
        </p:spPr>
        <p:txBody>
          <a:bodyPr/>
          <a:lstStyle/>
          <a:p>
            <a:r>
              <a:rPr lang="en-GB" dirty="0" smtClean="0"/>
              <a:t/>
            </a:r>
            <a:br>
              <a:rPr lang="en-GB" dirty="0" smtClean="0"/>
            </a:br>
            <a:r>
              <a:rPr lang="en-GB" dirty="0" err="1" smtClean="0"/>
              <a:t>Cynllunio’r</a:t>
            </a:r>
            <a:r>
              <a:rPr lang="en-GB" dirty="0" smtClean="0"/>
              <a:t> </a:t>
            </a:r>
            <a:r>
              <a:rPr lang="en-GB" dirty="0" err="1" smtClean="0"/>
              <a:t>Cwricwlwm</a:t>
            </a:r>
            <a:r>
              <a:rPr lang="en-GB" dirty="0"/>
              <a:t> Curriculum Design</a:t>
            </a:r>
          </a:p>
        </p:txBody>
      </p:sp>
      <p:sp>
        <p:nvSpPr>
          <p:cNvPr id="3" name="Subtitle 2"/>
          <p:cNvSpPr>
            <a:spLocks noGrp="1"/>
          </p:cNvSpPr>
          <p:nvPr>
            <p:ph type="subTitle" idx="1"/>
          </p:nvPr>
        </p:nvSpPr>
        <p:spPr>
          <a:xfrm>
            <a:off x="1473815" y="4686898"/>
            <a:ext cx="8239907" cy="1859637"/>
          </a:xfrm>
        </p:spPr>
        <p:txBody>
          <a:bodyPr>
            <a:noAutofit/>
          </a:bodyPr>
          <a:lstStyle/>
          <a:p>
            <a:pPr algn="ctr"/>
            <a:r>
              <a:rPr lang="en-GB" sz="2400" dirty="0" smtClean="0"/>
              <a:t>ECES5008/C</a:t>
            </a:r>
          </a:p>
          <a:p>
            <a:pPr algn="ctr"/>
            <a:endParaRPr lang="en-GB" sz="2400" dirty="0"/>
          </a:p>
          <a:p>
            <a:pPr algn="ctr"/>
            <a:r>
              <a:rPr lang="en-GB" sz="2400" dirty="0" smtClean="0"/>
              <a:t>Lecturer: Alison Baggott</a:t>
            </a:r>
          </a:p>
          <a:p>
            <a:pPr algn="ctr"/>
            <a:r>
              <a:rPr lang="en-GB" sz="2400" dirty="0" err="1" smtClean="0"/>
              <a:t>Darlith</a:t>
            </a:r>
            <a:r>
              <a:rPr lang="en-GB" sz="2400" dirty="0" smtClean="0"/>
              <a:t> 2 / Lecture 2</a:t>
            </a:r>
            <a:endParaRPr lang="en-GB" sz="2400" dirty="0"/>
          </a:p>
        </p:txBody>
      </p:sp>
      <p:pic>
        <p:nvPicPr>
          <p:cNvPr id="5" name="Picture 4"/>
          <p:cNvPicPr/>
          <p:nvPr/>
        </p:nvPicPr>
        <p:blipFill rotWithShape="1">
          <a:blip r:embed="rId2"/>
          <a:srcRect l="47701" t="25678" r="17470" b="40664"/>
          <a:stretch/>
        </p:blipFill>
        <p:spPr bwMode="auto">
          <a:xfrm rot="19437505">
            <a:off x="416598" y="369584"/>
            <a:ext cx="3147392" cy="2107095"/>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15233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smtClean="0"/>
              <a:t>Learning Outcomes</a:t>
            </a:r>
            <a:br>
              <a:rPr lang="en-GB" sz="4400" dirty="0" smtClean="0"/>
            </a:br>
            <a:r>
              <a:rPr lang="en-GB" sz="4400" dirty="0" err="1" smtClean="0"/>
              <a:t>Deilliannau</a:t>
            </a:r>
            <a:r>
              <a:rPr lang="en-GB" sz="4400" dirty="0" smtClean="0"/>
              <a:t> </a:t>
            </a:r>
            <a:r>
              <a:rPr lang="en-GB" sz="4400" dirty="0" err="1" smtClean="0"/>
              <a:t>Dysgu</a:t>
            </a:r>
            <a:endParaRPr lang="en-GB" sz="4400" dirty="0"/>
          </a:p>
        </p:txBody>
      </p:sp>
      <p:sp>
        <p:nvSpPr>
          <p:cNvPr id="3" name="Content Placeholder 2"/>
          <p:cNvSpPr>
            <a:spLocks noGrp="1"/>
          </p:cNvSpPr>
          <p:nvPr>
            <p:ph sz="half" idx="1"/>
          </p:nvPr>
        </p:nvSpPr>
        <p:spPr/>
        <p:txBody>
          <a:bodyPr>
            <a:normAutofit/>
          </a:bodyPr>
          <a:lstStyle/>
          <a:p>
            <a:pPr lvl="0" fontAlgn="base" hangingPunct="0"/>
            <a:r>
              <a:rPr lang="en-GB" sz="2800" dirty="0"/>
              <a:t>Evaluate the philosophy and scope, character and purpose of relevant curriculum documentation in Wales</a:t>
            </a:r>
            <a:r>
              <a:rPr lang="en-GB" sz="2800" dirty="0" smtClean="0"/>
              <a:t>.</a:t>
            </a:r>
            <a:endParaRPr lang="en-GB" sz="2800" dirty="0"/>
          </a:p>
        </p:txBody>
      </p:sp>
      <p:sp>
        <p:nvSpPr>
          <p:cNvPr id="4" name="Content Placeholder 3"/>
          <p:cNvSpPr>
            <a:spLocks noGrp="1"/>
          </p:cNvSpPr>
          <p:nvPr>
            <p:ph sz="half" idx="2"/>
          </p:nvPr>
        </p:nvSpPr>
        <p:spPr/>
        <p:txBody>
          <a:bodyPr>
            <a:normAutofit/>
          </a:bodyPr>
          <a:lstStyle/>
          <a:p>
            <a:pPr lvl="0" fontAlgn="base" hangingPunct="0"/>
            <a:r>
              <a:rPr lang="cy-GB" sz="2800" dirty="0"/>
              <a:t>Gwerthuso athroniaeth a chwmpas, cymeriad a phwrpas dogfennau cwricwlwm perthnasol yng Nghymru</a:t>
            </a:r>
            <a:r>
              <a:rPr lang="cy-GB" sz="2800" dirty="0" smtClean="0"/>
              <a:t>.</a:t>
            </a:r>
            <a:endParaRPr lang="en-GB" sz="28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a:t>Learning Outcomes</a:t>
            </a:r>
            <a:br>
              <a:rPr lang="en-GB" sz="4400" dirty="0"/>
            </a:br>
            <a:r>
              <a:rPr lang="en-GB" sz="4400" dirty="0" err="1"/>
              <a:t>Deilliannau</a:t>
            </a:r>
            <a:r>
              <a:rPr lang="en-GB" sz="4400" dirty="0"/>
              <a:t> </a:t>
            </a:r>
            <a:r>
              <a:rPr lang="en-GB" sz="4400" dirty="0" err="1"/>
              <a:t>Dysgu</a:t>
            </a:r>
            <a:endParaRPr lang="en-GB" sz="4400" dirty="0"/>
          </a:p>
        </p:txBody>
      </p:sp>
      <p:sp>
        <p:nvSpPr>
          <p:cNvPr id="3" name="Content Placeholder 2"/>
          <p:cNvSpPr>
            <a:spLocks noGrp="1"/>
          </p:cNvSpPr>
          <p:nvPr>
            <p:ph sz="half" idx="1"/>
          </p:nvPr>
        </p:nvSpPr>
        <p:spPr/>
        <p:txBody>
          <a:bodyPr>
            <a:normAutofit/>
          </a:bodyPr>
          <a:lstStyle/>
          <a:p>
            <a:pPr lvl="0" fontAlgn="base" hangingPunct="0"/>
            <a:r>
              <a:rPr lang="en-GB" sz="2800" dirty="0"/>
              <a:t>Understand the way children learn and effective teaching strategies across the Primary curriculum.</a:t>
            </a:r>
          </a:p>
          <a:p>
            <a:pPr lvl="0" fontAlgn="base" hangingPunct="0"/>
            <a:endParaRPr lang="en-GB" sz="2800" dirty="0"/>
          </a:p>
        </p:txBody>
      </p:sp>
      <p:sp>
        <p:nvSpPr>
          <p:cNvPr id="4" name="Content Placeholder 3"/>
          <p:cNvSpPr>
            <a:spLocks noGrp="1"/>
          </p:cNvSpPr>
          <p:nvPr>
            <p:ph sz="half" idx="2"/>
          </p:nvPr>
        </p:nvSpPr>
        <p:spPr/>
        <p:txBody>
          <a:bodyPr>
            <a:normAutofit/>
          </a:bodyPr>
          <a:lstStyle/>
          <a:p>
            <a:pPr lvl="0" fontAlgn="base" hangingPunct="0"/>
            <a:r>
              <a:rPr lang="cy-GB" sz="2800" dirty="0"/>
              <a:t>Deall y ffordd mae plant yn dysgu a strategaethau addysgu effeithiol ar draws y cwricwlwm Cynradd. </a:t>
            </a:r>
            <a:endParaRPr lang="en-GB" sz="2800"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a:t>Learning Outcomes</a:t>
            </a:r>
            <a:br>
              <a:rPr lang="en-GB" sz="4400" dirty="0"/>
            </a:br>
            <a:r>
              <a:rPr lang="en-GB" sz="4400" dirty="0" err="1"/>
              <a:t>Deilliannau</a:t>
            </a:r>
            <a:r>
              <a:rPr lang="en-GB" sz="4400" dirty="0"/>
              <a:t> </a:t>
            </a:r>
            <a:r>
              <a:rPr lang="en-GB" sz="4400" dirty="0" err="1"/>
              <a:t>Dysgu</a:t>
            </a:r>
            <a:endParaRPr lang="en-GB" sz="4400" dirty="0"/>
          </a:p>
        </p:txBody>
      </p:sp>
      <p:sp>
        <p:nvSpPr>
          <p:cNvPr id="3" name="Content Placeholder 2"/>
          <p:cNvSpPr>
            <a:spLocks noGrp="1"/>
          </p:cNvSpPr>
          <p:nvPr>
            <p:ph sz="half" idx="1"/>
          </p:nvPr>
        </p:nvSpPr>
        <p:spPr/>
        <p:txBody>
          <a:bodyPr>
            <a:normAutofit/>
          </a:bodyPr>
          <a:lstStyle/>
          <a:p>
            <a:pPr lvl="0" fontAlgn="base" hangingPunct="0"/>
            <a:r>
              <a:rPr lang="en-GB" sz="2800" dirty="0"/>
              <a:t>Interpret and evaluate how the curriculum may be organised and taught to pupils between 3 and 11</a:t>
            </a:r>
            <a:r>
              <a:rPr lang="en-GB" sz="2800" dirty="0" smtClean="0"/>
              <a:t>.</a:t>
            </a:r>
            <a:endParaRPr lang="en-GB" sz="2800" dirty="0"/>
          </a:p>
        </p:txBody>
      </p:sp>
      <p:sp>
        <p:nvSpPr>
          <p:cNvPr id="4" name="Content Placeholder 3"/>
          <p:cNvSpPr>
            <a:spLocks noGrp="1"/>
          </p:cNvSpPr>
          <p:nvPr>
            <p:ph sz="half" idx="2"/>
          </p:nvPr>
        </p:nvSpPr>
        <p:spPr/>
        <p:txBody>
          <a:bodyPr>
            <a:normAutofit/>
          </a:bodyPr>
          <a:lstStyle/>
          <a:p>
            <a:pPr lvl="0" fontAlgn="base" hangingPunct="0"/>
            <a:r>
              <a:rPr lang="cy-GB" sz="2800" dirty="0"/>
              <a:t>Dehongli a gwerthuso sut y gellir trefnu’r cwricwlwm a’i addysgu i ddisgyblion rhwng 3 ac 11 oed.</a:t>
            </a:r>
            <a:endParaRPr lang="en-GB" sz="2800" dirty="0"/>
          </a:p>
        </p:txBody>
      </p:sp>
    </p:spTree>
    <p:extLst>
      <p:ext uri="{BB962C8B-B14F-4D97-AF65-F5344CB8AC3E}">
        <p14:creationId xmlns:p14="http://schemas.microsoft.com/office/powerpoint/2010/main" val="1011918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a:t>Learning Outcomes</a:t>
            </a:r>
            <a:br>
              <a:rPr lang="en-GB" sz="4400" dirty="0"/>
            </a:br>
            <a:r>
              <a:rPr lang="en-GB" sz="4400" dirty="0" err="1"/>
              <a:t>Deilliannau</a:t>
            </a:r>
            <a:r>
              <a:rPr lang="en-GB" sz="4400" dirty="0"/>
              <a:t> </a:t>
            </a:r>
            <a:r>
              <a:rPr lang="en-GB" sz="4400" dirty="0" err="1"/>
              <a:t>Dysgu</a:t>
            </a:r>
            <a:endParaRPr lang="en-GB" sz="4400" dirty="0"/>
          </a:p>
        </p:txBody>
      </p:sp>
      <p:sp>
        <p:nvSpPr>
          <p:cNvPr id="3" name="Content Placeholder 2"/>
          <p:cNvSpPr>
            <a:spLocks noGrp="1"/>
          </p:cNvSpPr>
          <p:nvPr>
            <p:ph sz="half" idx="1"/>
          </p:nvPr>
        </p:nvSpPr>
        <p:spPr/>
        <p:txBody>
          <a:bodyPr>
            <a:normAutofit/>
          </a:bodyPr>
          <a:lstStyle/>
          <a:p>
            <a:pPr lvl="0" fontAlgn="base" hangingPunct="0"/>
            <a:r>
              <a:rPr lang="en-GB" sz="2800" dirty="0"/>
              <a:t>Organise their knowledge and learning through use of a range of information resources, including ICT and present their work at the appropriate level</a:t>
            </a:r>
          </a:p>
        </p:txBody>
      </p:sp>
      <p:sp>
        <p:nvSpPr>
          <p:cNvPr id="4" name="Content Placeholder 3"/>
          <p:cNvSpPr>
            <a:spLocks noGrp="1"/>
          </p:cNvSpPr>
          <p:nvPr>
            <p:ph sz="half" idx="2"/>
          </p:nvPr>
        </p:nvSpPr>
        <p:spPr/>
        <p:txBody>
          <a:bodyPr>
            <a:noAutofit/>
          </a:bodyPr>
          <a:lstStyle/>
          <a:p>
            <a:pPr lvl="0" fontAlgn="base" hangingPunct="0"/>
            <a:r>
              <a:rPr lang="cy-GB" sz="2800" dirty="0"/>
              <a:t>Trefnu eu gwybodaeth a’r hyn y maent wedi’i ddysgu drwy ddefnyddio amrywiaeth o adnoddau gwybodaeth, gan gynnwys </a:t>
            </a:r>
            <a:r>
              <a:rPr lang="cy-GB" sz="2800" dirty="0" err="1"/>
              <a:t>TGCh</a:t>
            </a:r>
            <a:r>
              <a:rPr lang="cy-GB" sz="2800" dirty="0"/>
              <a:t>, a chyflwyno’u gwaith ar y lefel briodol.</a:t>
            </a:r>
            <a:endParaRPr lang="en-GB" sz="2800" dirty="0"/>
          </a:p>
        </p:txBody>
      </p:sp>
    </p:spTree>
    <p:extLst>
      <p:ext uri="{BB962C8B-B14F-4D97-AF65-F5344CB8AC3E}">
        <p14:creationId xmlns:p14="http://schemas.microsoft.com/office/powerpoint/2010/main" val="690277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 </a:t>
            </a:r>
            <a:r>
              <a:rPr lang="en-GB" dirty="0" err="1"/>
              <a:t>A</a:t>
            </a:r>
            <a:r>
              <a:rPr lang="en-GB" dirty="0" err="1" smtClean="0"/>
              <a:t>seiniad</a:t>
            </a:r>
            <a:endParaRPr lang="en-GB" dirty="0"/>
          </a:p>
        </p:txBody>
      </p:sp>
      <p:sp>
        <p:nvSpPr>
          <p:cNvPr id="3" name="Content Placeholder 2"/>
          <p:cNvSpPr>
            <a:spLocks noGrp="1"/>
          </p:cNvSpPr>
          <p:nvPr>
            <p:ph sz="half" idx="1"/>
          </p:nvPr>
        </p:nvSpPr>
        <p:spPr/>
        <p:txBody>
          <a:bodyPr>
            <a:normAutofit/>
          </a:bodyPr>
          <a:lstStyle/>
          <a:p>
            <a:r>
              <a:rPr lang="en-GB" sz="2800" dirty="0"/>
              <a:t>Write an annotated lesson plan and create a resource for a class of primary school </a:t>
            </a:r>
            <a:r>
              <a:rPr lang="en-GB" sz="2800" dirty="0" smtClean="0"/>
              <a:t>pupils</a:t>
            </a:r>
          </a:p>
          <a:p>
            <a:r>
              <a:rPr lang="en-GB" sz="2800" dirty="0" smtClean="0">
                <a:solidFill>
                  <a:srgbClr val="FF0000"/>
                </a:solidFill>
              </a:rPr>
              <a:t>13/1/20</a:t>
            </a:r>
            <a:endParaRPr lang="en-GB" sz="2800" dirty="0">
              <a:solidFill>
                <a:srgbClr val="FF0000"/>
              </a:solidFill>
            </a:endParaRPr>
          </a:p>
        </p:txBody>
      </p:sp>
      <p:sp>
        <p:nvSpPr>
          <p:cNvPr id="4" name="Content Placeholder 3"/>
          <p:cNvSpPr>
            <a:spLocks noGrp="1"/>
          </p:cNvSpPr>
          <p:nvPr>
            <p:ph sz="half" idx="2"/>
          </p:nvPr>
        </p:nvSpPr>
        <p:spPr/>
        <p:txBody>
          <a:bodyPr>
            <a:normAutofit/>
          </a:bodyPr>
          <a:lstStyle/>
          <a:p>
            <a:r>
              <a:rPr lang="en-GB" sz="2800" dirty="0" err="1"/>
              <a:t>Ysgrifennwch</a:t>
            </a:r>
            <a:r>
              <a:rPr lang="en-GB" sz="2800" dirty="0"/>
              <a:t> </a:t>
            </a:r>
            <a:r>
              <a:rPr lang="en-GB" sz="2800" dirty="0" err="1"/>
              <a:t>gynllun</a:t>
            </a:r>
            <a:r>
              <a:rPr lang="en-GB" sz="2800" dirty="0"/>
              <a:t> </a:t>
            </a:r>
            <a:r>
              <a:rPr lang="en-GB" sz="2800" dirty="0" err="1"/>
              <a:t>gwers</a:t>
            </a:r>
            <a:r>
              <a:rPr lang="en-GB" sz="2800" dirty="0"/>
              <a:t> </a:t>
            </a:r>
            <a:r>
              <a:rPr lang="en-GB" sz="2800" dirty="0" err="1"/>
              <a:t>wedi</a:t>
            </a:r>
            <a:r>
              <a:rPr lang="en-GB" sz="2800" dirty="0"/>
              <a:t> </a:t>
            </a:r>
            <a:r>
              <a:rPr lang="en-GB" sz="2800" dirty="0" err="1"/>
              <a:t>ei</a:t>
            </a:r>
            <a:r>
              <a:rPr lang="en-GB" sz="2800" dirty="0"/>
              <a:t> </a:t>
            </a:r>
            <a:r>
              <a:rPr lang="en-GB" sz="2800" dirty="0" err="1"/>
              <a:t>anodi</a:t>
            </a:r>
            <a:r>
              <a:rPr lang="en-GB" sz="2800" dirty="0"/>
              <a:t> a </a:t>
            </a:r>
            <a:r>
              <a:rPr lang="en-GB" sz="2800" dirty="0" err="1"/>
              <a:t>chreu</a:t>
            </a:r>
            <a:r>
              <a:rPr lang="en-GB" sz="2800" dirty="0"/>
              <a:t> </a:t>
            </a:r>
            <a:r>
              <a:rPr lang="en-GB" sz="2800" dirty="0" err="1"/>
              <a:t>adnodd</a:t>
            </a:r>
            <a:r>
              <a:rPr lang="en-GB" sz="2800" dirty="0"/>
              <a:t> </a:t>
            </a:r>
            <a:r>
              <a:rPr lang="en-GB" sz="2800" dirty="0" err="1"/>
              <a:t>ar</a:t>
            </a:r>
            <a:r>
              <a:rPr lang="en-GB" sz="2800" dirty="0"/>
              <a:t> </a:t>
            </a:r>
            <a:r>
              <a:rPr lang="en-GB" sz="2800" dirty="0" err="1"/>
              <a:t>gyfer</a:t>
            </a:r>
            <a:r>
              <a:rPr lang="en-GB" sz="2800" dirty="0"/>
              <a:t> </a:t>
            </a:r>
            <a:r>
              <a:rPr lang="en-GB" sz="2800" dirty="0" err="1"/>
              <a:t>dosbarth</a:t>
            </a:r>
            <a:r>
              <a:rPr lang="en-GB" sz="2800" dirty="0"/>
              <a:t> o </a:t>
            </a:r>
            <a:r>
              <a:rPr lang="en-GB" sz="2800" dirty="0" err="1"/>
              <a:t>blant</a:t>
            </a:r>
            <a:r>
              <a:rPr lang="en-GB" sz="2800" dirty="0"/>
              <a:t> </a:t>
            </a:r>
            <a:r>
              <a:rPr lang="en-GB" sz="2800" dirty="0" err="1"/>
              <a:t>oed</a:t>
            </a:r>
            <a:r>
              <a:rPr lang="en-GB" sz="2800" dirty="0"/>
              <a:t> </a:t>
            </a:r>
            <a:r>
              <a:rPr lang="en-GB" sz="2800" dirty="0" err="1" smtClean="0"/>
              <a:t>cynradd</a:t>
            </a:r>
            <a:endParaRPr lang="en-GB" sz="2800" dirty="0" smtClean="0"/>
          </a:p>
          <a:p>
            <a:r>
              <a:rPr lang="en-GB" sz="2800" dirty="0" smtClean="0">
                <a:solidFill>
                  <a:srgbClr val="FF0000"/>
                </a:solidFill>
              </a:rPr>
              <a:t>13/1/20</a:t>
            </a:r>
            <a:endParaRPr lang="en-GB" sz="2800" dirty="0"/>
          </a:p>
        </p:txBody>
      </p:sp>
    </p:spTree>
    <p:extLst>
      <p:ext uri="{BB962C8B-B14F-4D97-AF65-F5344CB8AC3E}">
        <p14:creationId xmlns:p14="http://schemas.microsoft.com/office/powerpoint/2010/main" val="3808910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2857498" y="727363"/>
            <a:ext cx="6411191" cy="4208318"/>
          </a:xfrm>
          <a:prstGeom prst="cloudCallout">
            <a:avLst>
              <a:gd name="adj1" fmla="val -82039"/>
              <a:gd name="adj2" fmla="val 6239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3200" dirty="0" smtClean="0">
                <a:latin typeface="Bradley Hand ITC" panose="03070402050302030203" pitchFamily="66" charset="0"/>
              </a:rPr>
              <a:t>Beth </a:t>
            </a:r>
            <a:r>
              <a:rPr lang="en-GB" sz="3200" dirty="0" err="1" smtClean="0">
                <a:latin typeface="Bradley Hand ITC" panose="03070402050302030203" pitchFamily="66" charset="0"/>
              </a:rPr>
              <a:t>yw</a:t>
            </a:r>
            <a:r>
              <a:rPr lang="en-GB" sz="3200" dirty="0" smtClean="0">
                <a:latin typeface="Bradley Hand ITC" panose="03070402050302030203" pitchFamily="66" charset="0"/>
              </a:rPr>
              <a:t> </a:t>
            </a:r>
            <a:r>
              <a:rPr lang="en-GB" sz="3200" dirty="0" err="1" smtClean="0">
                <a:latin typeface="Bradley Hand ITC" panose="03070402050302030203" pitchFamily="66" charset="0"/>
              </a:rPr>
              <a:t>cwricwlwm</a:t>
            </a:r>
            <a:r>
              <a:rPr lang="en-GB" sz="3200" dirty="0" smtClean="0">
                <a:latin typeface="Bradley Hand ITC" panose="03070402050302030203" pitchFamily="66" charset="0"/>
              </a:rPr>
              <a:t>?</a:t>
            </a:r>
          </a:p>
          <a:p>
            <a:pPr algn="ctr"/>
            <a:endParaRPr lang="en-GB" sz="3200" dirty="0" smtClean="0">
              <a:latin typeface="Bradley Hand ITC" panose="03070402050302030203" pitchFamily="66" charset="0"/>
            </a:endParaRPr>
          </a:p>
          <a:p>
            <a:pPr algn="ctr"/>
            <a:r>
              <a:rPr lang="en-GB" sz="3200" dirty="0" smtClean="0">
                <a:latin typeface="Bradley Hand ITC" panose="03070402050302030203" pitchFamily="66" charset="0"/>
              </a:rPr>
              <a:t>What </a:t>
            </a:r>
            <a:r>
              <a:rPr lang="en-GB" sz="3200" dirty="0">
                <a:latin typeface="Bradley Hand ITC" panose="03070402050302030203" pitchFamily="66" charset="0"/>
              </a:rPr>
              <a:t>is a curriculum?</a:t>
            </a:r>
            <a:r>
              <a:rPr lang="en-GB" sz="3200" dirty="0"/>
              <a:t> </a:t>
            </a:r>
          </a:p>
        </p:txBody>
      </p:sp>
      <p:pic>
        <p:nvPicPr>
          <p:cNvPr id="1026" name="Picture 2" descr="C:\Users\TERRY\AppData\Local\Microsoft\Windows\INetCache\IE\IQSXOLVE\libros[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8689" y="4328861"/>
            <a:ext cx="2151647" cy="18826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81496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O’r</a:t>
            </a:r>
            <a:r>
              <a:rPr lang="en-GB" dirty="0" smtClean="0"/>
              <a:t> </a:t>
            </a:r>
            <a:r>
              <a:rPr lang="en-GB" dirty="0" err="1" smtClean="0"/>
              <a:t>Gorffennol</a:t>
            </a:r>
            <a:r>
              <a:rPr lang="en-GB" dirty="0" smtClean="0"/>
              <a:t> </a:t>
            </a:r>
            <a:r>
              <a:rPr lang="en-GB" dirty="0" err="1" smtClean="0"/>
              <a:t>i’r</a:t>
            </a:r>
            <a:r>
              <a:rPr lang="en-GB" dirty="0" smtClean="0"/>
              <a:t> </a:t>
            </a:r>
            <a:r>
              <a:rPr lang="en-GB" dirty="0" err="1" smtClean="0"/>
              <a:t>Presennol</a:t>
            </a:r>
            <a:r>
              <a:rPr lang="en-GB" dirty="0" smtClean="0"/>
              <a:t/>
            </a:r>
            <a:br>
              <a:rPr lang="en-GB" dirty="0" smtClean="0"/>
            </a:br>
            <a:r>
              <a:rPr lang="en-GB" dirty="0" smtClean="0">
                <a:solidFill>
                  <a:schemeClr val="tx1"/>
                </a:solidFill>
              </a:rPr>
              <a:t>From Past to Present </a:t>
            </a:r>
            <a:endParaRPr lang="en-GB" dirty="0">
              <a:solidFill>
                <a:schemeClr val="tx1"/>
              </a:solidFill>
            </a:endParaRPr>
          </a:p>
        </p:txBody>
      </p:sp>
      <p:sp>
        <p:nvSpPr>
          <p:cNvPr id="4" name="Content Placeholder 3"/>
          <p:cNvSpPr>
            <a:spLocks noGrp="1"/>
          </p:cNvSpPr>
          <p:nvPr>
            <p:ph sz="half" idx="2"/>
          </p:nvPr>
        </p:nvSpPr>
        <p:spPr>
          <a:xfrm>
            <a:off x="5089969" y="2160589"/>
            <a:ext cx="5522613" cy="4395382"/>
          </a:xfrm>
        </p:spPr>
        <p:txBody>
          <a:bodyPr>
            <a:normAutofit fontScale="92500"/>
          </a:bodyPr>
          <a:lstStyle/>
          <a:p>
            <a:r>
              <a:rPr lang="en-GB" sz="2100" dirty="0" smtClean="0">
                <a:solidFill>
                  <a:schemeClr val="accent1"/>
                </a:solidFill>
              </a:rPr>
              <a:t>Cod </a:t>
            </a:r>
            <a:r>
              <a:rPr lang="en-GB" sz="2100" dirty="0" err="1" smtClean="0">
                <a:solidFill>
                  <a:schemeClr val="accent1"/>
                </a:solidFill>
              </a:rPr>
              <a:t>Adolygiadol</a:t>
            </a:r>
            <a:r>
              <a:rPr lang="en-GB" sz="2100" dirty="0" smtClean="0">
                <a:solidFill>
                  <a:schemeClr val="accent1"/>
                </a:solidFill>
              </a:rPr>
              <a:t> 1862 – Y 3R</a:t>
            </a:r>
          </a:p>
          <a:p>
            <a:r>
              <a:rPr lang="en-GB" sz="2100" dirty="0" smtClean="0"/>
              <a:t>Revised code of 1862 – 3Rs </a:t>
            </a:r>
          </a:p>
          <a:p>
            <a:pPr marL="0" indent="0">
              <a:buNone/>
            </a:pPr>
            <a:endParaRPr lang="en-GB" sz="2100" dirty="0" smtClean="0"/>
          </a:p>
          <a:p>
            <a:r>
              <a:rPr lang="en-GB" sz="2100" dirty="0">
                <a:solidFill>
                  <a:schemeClr val="accent1"/>
                </a:solidFill>
              </a:rPr>
              <a:t>Plant </a:t>
            </a:r>
            <a:r>
              <a:rPr lang="en-GB" sz="2100" dirty="0" err="1">
                <a:solidFill>
                  <a:schemeClr val="accent1"/>
                </a:solidFill>
              </a:rPr>
              <a:t>dros</a:t>
            </a:r>
            <a:r>
              <a:rPr lang="en-GB" sz="2100" dirty="0">
                <a:solidFill>
                  <a:schemeClr val="accent1"/>
                </a:solidFill>
              </a:rPr>
              <a:t> 7 </a:t>
            </a:r>
            <a:r>
              <a:rPr lang="en-GB" sz="2100" dirty="0" err="1">
                <a:solidFill>
                  <a:schemeClr val="accent1"/>
                </a:solidFill>
              </a:rPr>
              <a:t>yn</a:t>
            </a:r>
            <a:r>
              <a:rPr lang="en-GB" sz="2100" dirty="0">
                <a:solidFill>
                  <a:schemeClr val="accent1"/>
                </a:solidFill>
              </a:rPr>
              <a:t> </a:t>
            </a:r>
            <a:r>
              <a:rPr lang="en-GB" sz="2100" dirty="0" err="1">
                <a:solidFill>
                  <a:schemeClr val="accent1"/>
                </a:solidFill>
              </a:rPr>
              <a:t>cael</a:t>
            </a:r>
            <a:r>
              <a:rPr lang="en-GB" sz="2100" dirty="0">
                <a:solidFill>
                  <a:schemeClr val="accent1"/>
                </a:solidFill>
              </a:rPr>
              <a:t> </a:t>
            </a:r>
            <a:r>
              <a:rPr lang="en-GB" sz="2100" dirty="0" err="1">
                <a:solidFill>
                  <a:schemeClr val="accent1"/>
                </a:solidFill>
              </a:rPr>
              <a:t>eu</a:t>
            </a:r>
            <a:r>
              <a:rPr lang="en-GB" sz="2100" dirty="0">
                <a:solidFill>
                  <a:schemeClr val="accent1"/>
                </a:solidFill>
              </a:rPr>
              <a:t> </a:t>
            </a:r>
            <a:r>
              <a:rPr lang="en-GB" sz="2100" dirty="0" err="1">
                <a:solidFill>
                  <a:schemeClr val="accent1"/>
                </a:solidFill>
              </a:rPr>
              <a:t>harolygi</a:t>
            </a:r>
            <a:endParaRPr lang="en-GB" sz="2100" dirty="0">
              <a:solidFill>
                <a:schemeClr val="accent1"/>
              </a:solidFill>
            </a:endParaRPr>
          </a:p>
          <a:p>
            <a:r>
              <a:rPr lang="en-GB" sz="2100" dirty="0" smtClean="0"/>
              <a:t>Children over age 7 examined by inspector </a:t>
            </a:r>
          </a:p>
          <a:p>
            <a:pPr marL="0" indent="0">
              <a:buNone/>
            </a:pPr>
            <a:endParaRPr lang="en-GB" sz="2100" dirty="0" smtClean="0"/>
          </a:p>
          <a:p>
            <a:r>
              <a:rPr lang="en-GB" sz="2100" dirty="0" err="1">
                <a:solidFill>
                  <a:schemeClr val="accent1"/>
                </a:solidFill>
              </a:rPr>
              <a:t>Athrawon</a:t>
            </a:r>
            <a:r>
              <a:rPr lang="en-GB" sz="2100" dirty="0">
                <a:solidFill>
                  <a:schemeClr val="accent1"/>
                </a:solidFill>
              </a:rPr>
              <a:t> </a:t>
            </a:r>
            <a:r>
              <a:rPr lang="en-GB" sz="2100" dirty="0" err="1">
                <a:solidFill>
                  <a:schemeClr val="accent1"/>
                </a:solidFill>
              </a:rPr>
              <a:t>yn</a:t>
            </a:r>
            <a:r>
              <a:rPr lang="en-GB" sz="2100" dirty="0">
                <a:solidFill>
                  <a:schemeClr val="accent1"/>
                </a:solidFill>
              </a:rPr>
              <a:t> </a:t>
            </a:r>
            <a:r>
              <a:rPr lang="en-GB" sz="2100" dirty="0" err="1">
                <a:solidFill>
                  <a:schemeClr val="accent1"/>
                </a:solidFill>
              </a:rPr>
              <a:t>cael</a:t>
            </a:r>
            <a:r>
              <a:rPr lang="en-GB" sz="2100" dirty="0">
                <a:solidFill>
                  <a:schemeClr val="accent1"/>
                </a:solidFill>
              </a:rPr>
              <a:t> </a:t>
            </a:r>
            <a:r>
              <a:rPr lang="en-GB" sz="2100" dirty="0" err="1">
                <a:solidFill>
                  <a:schemeClr val="accent1"/>
                </a:solidFill>
              </a:rPr>
              <a:t>eu</a:t>
            </a:r>
            <a:r>
              <a:rPr lang="en-GB" sz="2100" dirty="0">
                <a:solidFill>
                  <a:schemeClr val="accent1"/>
                </a:solidFill>
              </a:rPr>
              <a:t> </a:t>
            </a:r>
            <a:r>
              <a:rPr lang="en-GB" sz="2100" dirty="0" err="1">
                <a:solidFill>
                  <a:schemeClr val="accent1"/>
                </a:solidFill>
              </a:rPr>
              <a:t>talu</a:t>
            </a:r>
            <a:r>
              <a:rPr lang="en-GB" sz="2100" dirty="0">
                <a:solidFill>
                  <a:schemeClr val="accent1"/>
                </a:solidFill>
              </a:rPr>
              <a:t> 8 </a:t>
            </a:r>
            <a:r>
              <a:rPr lang="en-GB" sz="2100" dirty="0" err="1">
                <a:solidFill>
                  <a:schemeClr val="accent1"/>
                </a:solidFill>
              </a:rPr>
              <a:t>swllt</a:t>
            </a:r>
            <a:r>
              <a:rPr lang="en-GB" sz="2100" dirty="0">
                <a:solidFill>
                  <a:schemeClr val="accent1"/>
                </a:solidFill>
              </a:rPr>
              <a:t> am bob </a:t>
            </a:r>
            <a:r>
              <a:rPr lang="en-GB" sz="2100" dirty="0" err="1">
                <a:solidFill>
                  <a:schemeClr val="accent1"/>
                </a:solidFill>
              </a:rPr>
              <a:t>disgybl</a:t>
            </a:r>
            <a:r>
              <a:rPr lang="en-GB" sz="2100" dirty="0">
                <a:solidFill>
                  <a:schemeClr val="accent1"/>
                </a:solidFill>
              </a:rPr>
              <a:t> </a:t>
            </a:r>
            <a:r>
              <a:rPr lang="en-GB" sz="2100" dirty="0" err="1">
                <a:solidFill>
                  <a:schemeClr val="accent1"/>
                </a:solidFill>
              </a:rPr>
              <a:t>oedd</a:t>
            </a:r>
            <a:r>
              <a:rPr lang="en-GB" sz="2100" dirty="0">
                <a:solidFill>
                  <a:schemeClr val="accent1"/>
                </a:solidFill>
              </a:rPr>
              <a:t> </a:t>
            </a:r>
            <a:r>
              <a:rPr lang="en-GB" sz="2100" dirty="0" err="1">
                <a:solidFill>
                  <a:schemeClr val="accent1"/>
                </a:solidFill>
              </a:rPr>
              <a:t>yn</a:t>
            </a:r>
            <a:r>
              <a:rPr lang="en-GB" sz="2100" dirty="0">
                <a:solidFill>
                  <a:schemeClr val="accent1"/>
                </a:solidFill>
              </a:rPr>
              <a:t> </a:t>
            </a:r>
            <a:r>
              <a:rPr lang="en-GB" sz="2100" dirty="0" err="1">
                <a:solidFill>
                  <a:schemeClr val="accent1"/>
                </a:solidFill>
              </a:rPr>
              <a:t>cyrraedd</a:t>
            </a:r>
            <a:r>
              <a:rPr lang="en-GB" sz="2100" dirty="0">
                <a:solidFill>
                  <a:schemeClr val="accent1"/>
                </a:solidFill>
              </a:rPr>
              <a:t> y </a:t>
            </a:r>
            <a:r>
              <a:rPr lang="en-GB" sz="2100" dirty="0" err="1" smtClean="0">
                <a:solidFill>
                  <a:schemeClr val="accent1"/>
                </a:solidFill>
              </a:rPr>
              <a:t>safonau</a:t>
            </a:r>
            <a:endParaRPr lang="en-GB" sz="2100" dirty="0" smtClean="0">
              <a:solidFill>
                <a:schemeClr val="accent1"/>
              </a:solidFill>
            </a:endParaRPr>
          </a:p>
          <a:p>
            <a:r>
              <a:rPr lang="en-GB" sz="2100" dirty="0" smtClean="0"/>
              <a:t>Teachers were paid 8 shillings per pupil who met their age group ‘standards’ (around 40p in today’s money!) </a:t>
            </a:r>
          </a:p>
          <a:p>
            <a:endParaRPr lang="en-GB" dirty="0"/>
          </a:p>
        </p:txBody>
      </p:sp>
      <p:pic>
        <p:nvPicPr>
          <p:cNvPr id="2050"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423381" y="2327234"/>
            <a:ext cx="4493961" cy="3347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81058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Rhyddid</a:t>
            </a:r>
            <a:r>
              <a:rPr lang="en-GB" dirty="0" smtClean="0"/>
              <a:t>…?</a:t>
            </a:r>
            <a:br>
              <a:rPr lang="en-GB" dirty="0" smtClean="0"/>
            </a:br>
            <a:r>
              <a:rPr lang="en-GB" dirty="0" smtClean="0"/>
              <a:t>Freedom…?</a:t>
            </a:r>
            <a:endParaRPr lang="en-GB" dirty="0"/>
          </a:p>
        </p:txBody>
      </p:sp>
      <p:sp>
        <p:nvSpPr>
          <p:cNvPr id="3" name="Content Placeholder 2"/>
          <p:cNvSpPr>
            <a:spLocks noGrp="1"/>
          </p:cNvSpPr>
          <p:nvPr>
            <p:ph sz="half" idx="1"/>
          </p:nvPr>
        </p:nvSpPr>
        <p:spPr>
          <a:xfrm>
            <a:off x="609600" y="1920085"/>
            <a:ext cx="5384800" cy="2625021"/>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Deddf</a:t>
            </a:r>
            <a:r>
              <a:rPr lang="en-GB" dirty="0"/>
              <a:t> </a:t>
            </a:r>
            <a:r>
              <a:rPr lang="en-GB" dirty="0" err="1"/>
              <a:t>Addysg</a:t>
            </a:r>
            <a:r>
              <a:rPr lang="en-GB" dirty="0"/>
              <a:t> 1944 – dim </a:t>
            </a:r>
            <a:r>
              <a:rPr lang="en-GB" dirty="0" err="1"/>
              <a:t>gofynion</a:t>
            </a:r>
            <a:r>
              <a:rPr lang="en-GB" dirty="0"/>
              <a:t> </a:t>
            </a:r>
            <a:r>
              <a:rPr lang="en-GB" dirty="0" err="1"/>
              <a:t>penodol</a:t>
            </a:r>
            <a:r>
              <a:rPr lang="en-GB" dirty="0"/>
              <a:t> </a:t>
            </a:r>
            <a:r>
              <a:rPr lang="en-GB" dirty="0" err="1"/>
              <a:t>ond</a:t>
            </a:r>
            <a:r>
              <a:rPr lang="en-GB" dirty="0"/>
              <a:t> am </a:t>
            </a:r>
            <a:r>
              <a:rPr lang="en-GB" dirty="0" err="1"/>
              <a:t>gynnwys</a:t>
            </a:r>
            <a:r>
              <a:rPr lang="en-GB" dirty="0"/>
              <a:t> AG – </a:t>
            </a:r>
            <a:r>
              <a:rPr lang="en-GB" dirty="0" err="1"/>
              <a:t>mwy</a:t>
            </a:r>
            <a:r>
              <a:rPr lang="en-GB" dirty="0"/>
              <a:t> o </a:t>
            </a:r>
            <a:r>
              <a:rPr lang="en-GB" dirty="0" err="1"/>
              <a:t>ryddid</a:t>
            </a:r>
            <a:r>
              <a:rPr lang="en-GB" dirty="0"/>
              <a:t> </a:t>
            </a:r>
            <a:r>
              <a:rPr lang="en-GB" dirty="0" err="1"/>
              <a:t>cwricwlwm</a:t>
            </a:r>
            <a:endParaRPr lang="en-GB" dirty="0"/>
          </a:p>
          <a:p>
            <a:endParaRPr lang="en-GB" dirty="0" smtClean="0"/>
          </a:p>
          <a:p>
            <a:r>
              <a:rPr lang="en-GB" dirty="0" smtClean="0"/>
              <a:t>OND… </a:t>
            </a:r>
            <a:endParaRPr lang="en-GB" dirty="0"/>
          </a:p>
        </p:txBody>
      </p:sp>
      <p:sp>
        <p:nvSpPr>
          <p:cNvPr id="4" name="Content Placeholder 3"/>
          <p:cNvSpPr>
            <a:spLocks noGrp="1"/>
          </p:cNvSpPr>
          <p:nvPr>
            <p:ph sz="half" idx="2"/>
          </p:nvPr>
        </p:nvSpPr>
        <p:spPr>
          <a:xfrm>
            <a:off x="6197600" y="1920086"/>
            <a:ext cx="5384800" cy="2611574"/>
          </a:xfrm>
        </p:spPr>
        <p:style>
          <a:lnRef idx="2">
            <a:schemeClr val="dk1"/>
          </a:lnRef>
          <a:fillRef idx="1">
            <a:schemeClr val="lt1"/>
          </a:fillRef>
          <a:effectRef idx="0">
            <a:schemeClr val="dk1"/>
          </a:effectRef>
          <a:fontRef idx="minor">
            <a:schemeClr val="dk1"/>
          </a:fontRef>
        </p:style>
        <p:txBody>
          <a:bodyPr>
            <a:normAutofit/>
          </a:bodyPr>
          <a:lstStyle/>
          <a:p>
            <a:r>
              <a:rPr lang="en-GB" dirty="0"/>
              <a:t>Education Act 1944 – no particular requirements except that RE should be </a:t>
            </a:r>
            <a:r>
              <a:rPr lang="en-GB" dirty="0" smtClean="0"/>
              <a:t>included – more curriculum freedom </a:t>
            </a:r>
          </a:p>
          <a:p>
            <a:endParaRPr lang="en-GB" dirty="0"/>
          </a:p>
          <a:p>
            <a:r>
              <a:rPr lang="en-GB" dirty="0" smtClean="0"/>
              <a:t>BUT… </a:t>
            </a:r>
            <a:endParaRPr lang="en-GB" dirty="0"/>
          </a:p>
          <a:p>
            <a:endParaRPr lang="en-GB" dirty="0"/>
          </a:p>
        </p:txBody>
      </p:sp>
      <p:pic>
        <p:nvPicPr>
          <p:cNvPr id="3074" name="Picture 2" descr="C:\Users\TERRY\AppData\Local\Microsoft\Windows\INetCache\IE\C75X736V\Balanc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0634" y="4652683"/>
            <a:ext cx="2716308" cy="2008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2863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Y </a:t>
            </a:r>
            <a:r>
              <a:rPr lang="en-GB" dirty="0" err="1" smtClean="0"/>
              <a:t>Cwricwlwm</a:t>
            </a:r>
            <a:r>
              <a:rPr lang="en-GB" dirty="0" smtClean="0"/>
              <a:t> </a:t>
            </a:r>
            <a:r>
              <a:rPr lang="en-GB" dirty="0" err="1" smtClean="0"/>
              <a:t>Cenedlaethol</a:t>
            </a:r>
            <a:r>
              <a:rPr lang="en-GB" dirty="0" smtClean="0"/>
              <a:t/>
            </a:r>
            <a:br>
              <a:rPr lang="en-GB" dirty="0" smtClean="0"/>
            </a:br>
            <a:r>
              <a:rPr lang="en-GB" dirty="0" smtClean="0">
                <a:solidFill>
                  <a:schemeClr val="tx1"/>
                </a:solidFill>
              </a:rPr>
              <a:t>The National Curriculum </a:t>
            </a:r>
            <a:endParaRPr lang="en-GB" dirty="0">
              <a:solidFill>
                <a:schemeClr val="tx1"/>
              </a:solidFill>
            </a:endParaRP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cy-GB" dirty="0"/>
              <a:t>Deddf Diwygio Addysg </a:t>
            </a:r>
            <a:r>
              <a:rPr lang="cy-GB" dirty="0" smtClean="0"/>
              <a:t>1988</a:t>
            </a:r>
          </a:p>
          <a:p>
            <a:pPr marL="0" indent="0">
              <a:buNone/>
            </a:pPr>
            <a:endParaRPr lang="cy-GB" dirty="0"/>
          </a:p>
          <a:p>
            <a:pPr lvl="1"/>
            <a:r>
              <a:rPr lang="cy-GB" dirty="0"/>
              <a:t>Cyflwyno’r Cwricwlwm Cenedlaethol </a:t>
            </a:r>
          </a:p>
          <a:p>
            <a:pPr lvl="1"/>
            <a:r>
              <a:rPr lang="cy-GB" dirty="0"/>
              <a:t>Dweud pa bynciau dylai pob plentyn astudio rhwng 5 a 16</a:t>
            </a:r>
          </a:p>
          <a:p>
            <a:pPr lvl="1"/>
            <a:r>
              <a:rPr lang="cy-GB" dirty="0"/>
              <a:t>Yn rhoi manylion ynglŷn â:</a:t>
            </a:r>
          </a:p>
          <a:p>
            <a:pPr lvl="2"/>
            <a:r>
              <a:rPr lang="cy-GB" dirty="0"/>
              <a:t>Pynciau craidd a sylfaenol</a:t>
            </a:r>
          </a:p>
          <a:p>
            <a:pPr lvl="2"/>
            <a:r>
              <a:rPr lang="cy-GB" dirty="0"/>
              <a:t>Targedau Cyrhaeddiad (gwybodaeth, sgiliau a dealltwriaeth ym mhob pwnc)</a:t>
            </a:r>
          </a:p>
          <a:p>
            <a:pPr lvl="2"/>
            <a:r>
              <a:rPr lang="cy-GB" dirty="0"/>
              <a:t>Rhaglennu astudio (cynnwys, sgiliau, prosesau dylid cael eu dysgu)</a:t>
            </a:r>
          </a:p>
          <a:p>
            <a:pPr lvl="2"/>
            <a:r>
              <a:rPr lang="cy-GB" dirty="0"/>
              <a:t>Trefniadau asesu ar gyfer disgyblion ar adegau penodol. </a:t>
            </a: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smtClean="0"/>
              <a:t>Education Reform Act 1988 </a:t>
            </a:r>
          </a:p>
          <a:p>
            <a:pPr lvl="1"/>
            <a:r>
              <a:rPr lang="en-GB" dirty="0" smtClean="0"/>
              <a:t>Introduced the National Curriculum</a:t>
            </a:r>
          </a:p>
          <a:p>
            <a:pPr lvl="1"/>
            <a:r>
              <a:rPr lang="en-GB" dirty="0" smtClean="0"/>
              <a:t>Statutory statements about what every child should study between the ages of 5 and 16</a:t>
            </a:r>
          </a:p>
          <a:p>
            <a:pPr lvl="1"/>
            <a:r>
              <a:rPr lang="en-GB" dirty="0" smtClean="0"/>
              <a:t>Set out structural details about:</a:t>
            </a:r>
          </a:p>
          <a:p>
            <a:pPr lvl="2"/>
            <a:r>
              <a:rPr lang="en-GB" dirty="0" smtClean="0"/>
              <a:t>Core and Foundation subjects</a:t>
            </a:r>
          </a:p>
          <a:p>
            <a:pPr lvl="2"/>
            <a:r>
              <a:rPr lang="en-GB" dirty="0" smtClean="0"/>
              <a:t>Attainment targets (knowledge, skills and understanding in every subject)</a:t>
            </a:r>
          </a:p>
          <a:p>
            <a:pPr lvl="2"/>
            <a:r>
              <a:rPr lang="en-GB" dirty="0" smtClean="0"/>
              <a:t>Programmes of study (the content, skills and processes that must be taught)</a:t>
            </a:r>
          </a:p>
          <a:p>
            <a:pPr lvl="2"/>
            <a:r>
              <a:rPr lang="en-GB" dirty="0" smtClean="0"/>
              <a:t>Assessment arrangements for assessing pupils at particular stages. </a:t>
            </a:r>
            <a:endParaRPr lang="en-GB" dirty="0"/>
          </a:p>
        </p:txBody>
      </p:sp>
    </p:spTree>
    <p:extLst>
      <p:ext uri="{BB962C8B-B14F-4D97-AF65-F5344CB8AC3E}">
        <p14:creationId xmlns:p14="http://schemas.microsoft.com/office/powerpoint/2010/main" val="1660058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Manteision</a:t>
            </a:r>
            <a:r>
              <a:rPr lang="en-GB" dirty="0" smtClean="0"/>
              <a:t> ac </a:t>
            </a:r>
            <a:r>
              <a:rPr lang="en-GB" dirty="0" err="1" smtClean="0"/>
              <a:t>Anfanteision</a:t>
            </a:r>
            <a:r>
              <a:rPr lang="en-GB" dirty="0" smtClean="0"/>
              <a:t> o GC</a:t>
            </a:r>
            <a:br>
              <a:rPr lang="en-GB" dirty="0" smtClean="0"/>
            </a:br>
            <a:r>
              <a:rPr lang="en-GB" dirty="0" smtClean="0">
                <a:solidFill>
                  <a:schemeClr val="tx1"/>
                </a:solidFill>
              </a:rPr>
              <a:t>Advantages and Disadvantages of a NC</a:t>
            </a:r>
            <a:endParaRPr lang="en-GB" dirty="0">
              <a:solidFill>
                <a:schemeClr val="tx1"/>
              </a:solidFill>
            </a:endParaRPr>
          </a:p>
        </p:txBody>
      </p:sp>
      <p:sp>
        <p:nvSpPr>
          <p:cNvPr id="3" name="Content Placeholder 2"/>
          <p:cNvSpPr>
            <a:spLocks noGrp="1"/>
          </p:cNvSpPr>
          <p:nvPr>
            <p:ph sz="half" idx="1"/>
          </p:nvPr>
        </p:nvSpPr>
        <p:spPr>
          <a:xfrm>
            <a:off x="609600" y="2377285"/>
            <a:ext cx="5384800" cy="1024821"/>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a:t>Gwyliwch</a:t>
            </a:r>
            <a:r>
              <a:rPr lang="en-GB" dirty="0"/>
              <a:t> </a:t>
            </a:r>
            <a:r>
              <a:rPr lang="en-GB" dirty="0">
                <a:hlinkClick r:id="rId3"/>
              </a:rPr>
              <a:t>y clip </a:t>
            </a:r>
            <a:r>
              <a:rPr lang="en-GB" dirty="0" err="1"/>
              <a:t>yma</a:t>
            </a:r>
            <a:r>
              <a:rPr lang="en-GB" dirty="0"/>
              <a:t> ac </a:t>
            </a:r>
            <a:r>
              <a:rPr lang="en-GB" dirty="0" err="1"/>
              <a:t>yna</a:t>
            </a:r>
            <a:r>
              <a:rPr lang="en-GB" dirty="0"/>
              <a:t> </a:t>
            </a:r>
            <a:r>
              <a:rPr lang="en-GB" dirty="0" err="1"/>
              <a:t>cwblhewch</a:t>
            </a:r>
            <a:r>
              <a:rPr lang="en-GB" dirty="0"/>
              <a:t> y </a:t>
            </a:r>
            <a:r>
              <a:rPr lang="en-GB" dirty="0" err="1"/>
              <a:t>tabl</a:t>
            </a:r>
            <a:r>
              <a:rPr lang="en-GB" dirty="0"/>
              <a:t> </a:t>
            </a:r>
            <a:r>
              <a:rPr lang="en-GB" dirty="0" err="1" smtClean="0"/>
              <a:t>isod</a:t>
            </a:r>
            <a:r>
              <a:rPr lang="en-GB" dirty="0" smtClean="0"/>
              <a:t> </a:t>
            </a:r>
            <a:r>
              <a:rPr lang="en-GB" dirty="0" err="1" smtClean="0"/>
              <a:t>gyda</a:t>
            </a:r>
            <a:r>
              <a:rPr lang="en-GB" dirty="0" smtClean="0"/>
              <a:t> partner. </a:t>
            </a:r>
            <a:endParaRPr lang="en-GB" dirty="0"/>
          </a:p>
          <a:p>
            <a:endParaRPr lang="en-GB" dirty="0"/>
          </a:p>
          <a:p>
            <a:endParaRPr lang="en-GB" dirty="0"/>
          </a:p>
        </p:txBody>
      </p:sp>
      <p:sp>
        <p:nvSpPr>
          <p:cNvPr id="4" name="Content Placeholder 3"/>
          <p:cNvSpPr>
            <a:spLocks noGrp="1"/>
          </p:cNvSpPr>
          <p:nvPr>
            <p:ph sz="half" idx="2"/>
          </p:nvPr>
        </p:nvSpPr>
        <p:spPr>
          <a:xfrm>
            <a:off x="6211047" y="2377285"/>
            <a:ext cx="5384800" cy="997927"/>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Watch </a:t>
            </a:r>
            <a:r>
              <a:rPr lang="en-GB" dirty="0" smtClean="0">
                <a:hlinkClick r:id="rId3"/>
              </a:rPr>
              <a:t>this clip </a:t>
            </a:r>
            <a:r>
              <a:rPr lang="en-GB" dirty="0" smtClean="0"/>
              <a:t>then complete the table below with a partner. </a:t>
            </a:r>
            <a:endParaRPr lang="en-GB" dirty="0"/>
          </a:p>
        </p:txBody>
      </p:sp>
      <p:graphicFrame>
        <p:nvGraphicFramePr>
          <p:cNvPr id="5" name="Table 4"/>
          <p:cNvGraphicFramePr>
            <a:graphicFrameLocks noGrp="1"/>
          </p:cNvGraphicFramePr>
          <p:nvPr>
            <p:extLst/>
          </p:nvPr>
        </p:nvGraphicFramePr>
        <p:xfrm>
          <a:off x="1300128" y="3606457"/>
          <a:ext cx="8128000" cy="2743200"/>
        </p:xfrm>
        <a:graphic>
          <a:graphicData uri="http://schemas.openxmlformats.org/drawingml/2006/table">
            <a:tbl>
              <a:tblPr firstRow="1" bandRow="1">
                <a:tableStyleId>{21E4AEA4-8DFA-4A89-87EB-49C32662AFE0}</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405005">
                <a:tc>
                  <a:txBody>
                    <a:bodyPr/>
                    <a:lstStyle/>
                    <a:p>
                      <a:pPr algn="ctr"/>
                      <a:r>
                        <a:rPr lang="en-GB" sz="2800" b="1" dirty="0" err="1" smtClean="0">
                          <a:latin typeface="Bradley Hand ITC" panose="03070402050302030203" pitchFamily="66" charset="0"/>
                        </a:rPr>
                        <a:t>Manteision</a:t>
                      </a:r>
                      <a:endParaRPr lang="en-GB" sz="2800" b="1" dirty="0" smtClean="0">
                        <a:latin typeface="Bradley Hand ITC" panose="03070402050302030203" pitchFamily="66" charset="0"/>
                      </a:endParaRPr>
                    </a:p>
                    <a:p>
                      <a:pPr algn="ctr"/>
                      <a:r>
                        <a:rPr lang="en-GB" sz="2800" b="0" i="1" dirty="0" smtClean="0">
                          <a:latin typeface="Bradley Hand ITC" panose="03070402050302030203" pitchFamily="66" charset="0"/>
                        </a:rPr>
                        <a:t>Advantages</a:t>
                      </a:r>
                      <a:endParaRPr lang="en-GB" sz="2800" b="0" i="1" dirty="0">
                        <a:latin typeface="Bradley Hand ITC" panose="03070402050302030203" pitchFamily="66" charset="0"/>
                      </a:endParaRPr>
                    </a:p>
                  </a:txBody>
                  <a:tcPr/>
                </a:tc>
                <a:tc>
                  <a:txBody>
                    <a:bodyPr/>
                    <a:lstStyle/>
                    <a:p>
                      <a:pPr algn="ctr"/>
                      <a:r>
                        <a:rPr lang="en-GB" sz="2800" dirty="0" err="1" smtClean="0">
                          <a:latin typeface="Bradley Hand ITC" panose="03070402050302030203" pitchFamily="66" charset="0"/>
                        </a:rPr>
                        <a:t>Anfanteision</a:t>
                      </a:r>
                      <a:endParaRPr lang="en-GB" sz="2800" dirty="0" smtClean="0">
                        <a:latin typeface="Bradley Hand ITC" panose="03070402050302030203" pitchFamily="66" charset="0"/>
                      </a:endParaRPr>
                    </a:p>
                    <a:p>
                      <a:pPr algn="ctr"/>
                      <a:r>
                        <a:rPr lang="en-GB" sz="2800" b="0" i="1" dirty="0" smtClean="0">
                          <a:latin typeface="Bradley Hand ITC" panose="03070402050302030203" pitchFamily="66" charset="0"/>
                        </a:rPr>
                        <a:t>Disadvantages</a:t>
                      </a:r>
                      <a:endParaRPr lang="en-GB" sz="2800" b="0" i="1" dirty="0">
                        <a:latin typeface="Bradley Hand ITC" panose="03070402050302030203" pitchFamily="66" charset="0"/>
                      </a:endParaRPr>
                    </a:p>
                  </a:txBody>
                  <a:tcPr/>
                </a:tc>
                <a:extLst>
                  <a:ext uri="{0D108BD9-81ED-4DB2-BD59-A6C34878D82A}">
                    <a16:rowId xmlns:a16="http://schemas.microsoft.com/office/drawing/2014/main" val="10000"/>
                  </a:ext>
                </a:extLst>
              </a:tr>
              <a:tr h="370840">
                <a:tc>
                  <a:txBody>
                    <a:bodyPr/>
                    <a:lstStyle/>
                    <a:p>
                      <a:endParaRPr lang="en-GB" sz="2800">
                        <a:latin typeface="Bradley Hand ITC" panose="03070402050302030203" pitchFamily="66" charset="0"/>
                      </a:endParaRPr>
                    </a:p>
                  </a:txBody>
                  <a:tcPr/>
                </a:tc>
                <a:tc>
                  <a:txBody>
                    <a:bodyPr/>
                    <a:lstStyle/>
                    <a:p>
                      <a:endParaRPr lang="en-GB" sz="2800" dirty="0" smtClean="0">
                        <a:latin typeface="Bradley Hand ITC" panose="03070402050302030203" pitchFamily="66" charset="0"/>
                      </a:endParaRPr>
                    </a:p>
                    <a:p>
                      <a:endParaRPr lang="en-GB" sz="2800" dirty="0" smtClean="0">
                        <a:latin typeface="Bradley Hand ITC" panose="03070402050302030203" pitchFamily="66" charset="0"/>
                      </a:endParaRPr>
                    </a:p>
                    <a:p>
                      <a:endParaRPr lang="en-GB" sz="2800" dirty="0" smtClean="0">
                        <a:latin typeface="Bradley Hand ITC" panose="03070402050302030203" pitchFamily="66" charset="0"/>
                      </a:endParaRPr>
                    </a:p>
                    <a:p>
                      <a:endParaRPr lang="en-GB" sz="2800" dirty="0">
                        <a:latin typeface="Bradley Hand ITC" panose="03070402050302030203" pitchFamily="66" charset="0"/>
                      </a:endParaRPr>
                    </a:p>
                  </a:txBody>
                  <a:tcPr/>
                </a:tc>
                <a:extLst>
                  <a:ext uri="{0D108BD9-81ED-4DB2-BD59-A6C34878D82A}">
                    <a16:rowId xmlns:a16="http://schemas.microsoft.com/office/drawing/2014/main" val="10001"/>
                  </a:ext>
                </a:extLst>
              </a:tr>
            </a:tbl>
          </a:graphicData>
        </a:graphic>
      </p:graphicFrame>
      <p:pic>
        <p:nvPicPr>
          <p:cNvPr id="1026" name="Picture 2" descr="C:\Users\TERRY\AppData\Local\Microsoft\Windows\INetCache\IE\C75X736V\good-news-bad-new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73520" y="4358390"/>
            <a:ext cx="1854200" cy="2165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7769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9027459" y="2602006"/>
            <a:ext cx="2873188" cy="41080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0" name="Rectangle 19"/>
          <p:cNvSpPr/>
          <p:nvPr/>
        </p:nvSpPr>
        <p:spPr>
          <a:xfrm>
            <a:off x="3402106" y="2602006"/>
            <a:ext cx="5526740" cy="410807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6" name="Rectangle 15"/>
          <p:cNvSpPr/>
          <p:nvPr/>
        </p:nvSpPr>
        <p:spPr>
          <a:xfrm>
            <a:off x="282388" y="2602006"/>
            <a:ext cx="3039036" cy="41080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le 1"/>
          <p:cNvSpPr>
            <a:spLocks noGrp="1"/>
          </p:cNvSpPr>
          <p:nvPr>
            <p:ph type="title"/>
          </p:nvPr>
        </p:nvSpPr>
        <p:spPr>
          <a:xfrm>
            <a:off x="605117" y="475488"/>
            <a:ext cx="10972800" cy="1143000"/>
          </a:xfrm>
        </p:spPr>
        <p:txBody>
          <a:bodyPr>
            <a:normAutofit fontScale="90000"/>
          </a:bodyPr>
          <a:lstStyle/>
          <a:p>
            <a:pPr algn="ctr"/>
            <a:r>
              <a:rPr lang="en-GB" dirty="0" err="1" smtClean="0"/>
              <a:t>Strwythur</a:t>
            </a:r>
            <a:r>
              <a:rPr lang="en-GB" dirty="0" smtClean="0"/>
              <a:t> y </a:t>
            </a:r>
            <a:r>
              <a:rPr lang="en-GB" dirty="0" err="1" smtClean="0"/>
              <a:t>Cwricwlwm</a:t>
            </a:r>
            <a:r>
              <a:rPr lang="en-GB" dirty="0" smtClean="0"/>
              <a:t> </a:t>
            </a:r>
            <a:r>
              <a:rPr lang="en-GB" dirty="0" err="1" smtClean="0"/>
              <a:t>Heddiw</a:t>
            </a:r>
            <a:r>
              <a:rPr lang="en-GB" dirty="0" smtClean="0"/>
              <a:t/>
            </a:r>
            <a:br>
              <a:rPr lang="en-GB" dirty="0" smtClean="0"/>
            </a:br>
            <a:r>
              <a:rPr lang="en-GB" dirty="0" smtClean="0">
                <a:solidFill>
                  <a:schemeClr val="tx1"/>
                </a:solidFill>
              </a:rPr>
              <a:t>Structure of Curriculum Today </a:t>
            </a:r>
            <a:endParaRPr lang="en-GB" dirty="0">
              <a:solidFill>
                <a:schemeClr val="tx1"/>
              </a:solidFill>
            </a:endParaRPr>
          </a:p>
        </p:txBody>
      </p:sp>
      <p:sp>
        <p:nvSpPr>
          <p:cNvPr id="4" name="Rectangle 3"/>
          <p:cNvSpPr/>
          <p:nvPr/>
        </p:nvSpPr>
        <p:spPr>
          <a:xfrm>
            <a:off x="282388" y="1801905"/>
            <a:ext cx="11618259" cy="6992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Cwricwlwm</a:t>
            </a:r>
            <a:r>
              <a:rPr lang="en-GB" dirty="0" smtClean="0"/>
              <a:t> </a:t>
            </a:r>
            <a:r>
              <a:rPr lang="en-GB" dirty="0" err="1" smtClean="0"/>
              <a:t>Cenedlaethol</a:t>
            </a:r>
            <a:r>
              <a:rPr lang="en-GB" dirty="0" smtClean="0"/>
              <a:t> </a:t>
            </a:r>
          </a:p>
          <a:p>
            <a:pPr algn="ctr"/>
            <a:r>
              <a:rPr lang="en-GB" i="1" dirty="0" smtClean="0"/>
              <a:t>National Curriculum </a:t>
            </a:r>
            <a:endParaRPr lang="en-GB" i="1" dirty="0"/>
          </a:p>
        </p:txBody>
      </p:sp>
      <p:sp>
        <p:nvSpPr>
          <p:cNvPr id="5" name="Rectangle 4"/>
          <p:cNvSpPr/>
          <p:nvPr/>
        </p:nvSpPr>
        <p:spPr>
          <a:xfrm>
            <a:off x="3482788" y="2931459"/>
            <a:ext cx="2487705" cy="9771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err="1" smtClean="0">
                <a:solidFill>
                  <a:schemeClr val="tx2"/>
                </a:solidFill>
              </a:rPr>
              <a:t>Cyfnod</a:t>
            </a:r>
            <a:r>
              <a:rPr lang="en-GB" dirty="0" smtClean="0">
                <a:solidFill>
                  <a:schemeClr val="tx2"/>
                </a:solidFill>
              </a:rPr>
              <a:t> </a:t>
            </a:r>
            <a:r>
              <a:rPr lang="en-GB" dirty="0" err="1" smtClean="0">
                <a:solidFill>
                  <a:schemeClr val="tx2"/>
                </a:solidFill>
              </a:rPr>
              <a:t>Allweddol</a:t>
            </a:r>
            <a:r>
              <a:rPr lang="en-GB" dirty="0" smtClean="0">
                <a:solidFill>
                  <a:schemeClr val="tx2"/>
                </a:solidFill>
              </a:rPr>
              <a:t> 2 </a:t>
            </a:r>
            <a:r>
              <a:rPr lang="en-GB" dirty="0" smtClean="0"/>
              <a:t>Key Stage 2</a:t>
            </a:r>
            <a:endParaRPr lang="en-GB" dirty="0"/>
          </a:p>
        </p:txBody>
      </p:sp>
      <p:sp>
        <p:nvSpPr>
          <p:cNvPr id="6" name="Rectangle 5"/>
          <p:cNvSpPr/>
          <p:nvPr/>
        </p:nvSpPr>
        <p:spPr>
          <a:xfrm>
            <a:off x="484094" y="2931459"/>
            <a:ext cx="2743200" cy="97715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dirty="0" err="1" smtClean="0">
                <a:solidFill>
                  <a:schemeClr val="tx2"/>
                </a:solidFill>
              </a:rPr>
              <a:t>Cyfnod</a:t>
            </a:r>
            <a:r>
              <a:rPr lang="en-GB" sz="1400" dirty="0" smtClean="0">
                <a:solidFill>
                  <a:schemeClr val="tx2"/>
                </a:solidFill>
              </a:rPr>
              <a:t> Sylfaen (</a:t>
            </a:r>
            <a:r>
              <a:rPr lang="en-GB" sz="1400" dirty="0" err="1" smtClean="0">
                <a:solidFill>
                  <a:schemeClr val="tx2"/>
                </a:solidFill>
              </a:rPr>
              <a:t>yn</a:t>
            </a:r>
            <a:r>
              <a:rPr lang="en-GB" sz="1400" dirty="0" smtClean="0">
                <a:solidFill>
                  <a:schemeClr val="tx2"/>
                </a:solidFill>
              </a:rPr>
              <a:t> </a:t>
            </a:r>
            <a:r>
              <a:rPr lang="en-GB" sz="1400" dirty="0" err="1" smtClean="0">
                <a:solidFill>
                  <a:schemeClr val="tx2"/>
                </a:solidFill>
              </a:rPr>
              <a:t>cynnwys</a:t>
            </a:r>
            <a:r>
              <a:rPr lang="en-GB" sz="1400" dirty="0" smtClean="0">
                <a:solidFill>
                  <a:schemeClr val="tx2"/>
                </a:solidFill>
              </a:rPr>
              <a:t> CA1)</a:t>
            </a:r>
          </a:p>
          <a:p>
            <a:pPr algn="ctr"/>
            <a:r>
              <a:rPr lang="en-GB" sz="1400" dirty="0" smtClean="0"/>
              <a:t>Foundation Phase (includes KS1</a:t>
            </a:r>
            <a:r>
              <a:rPr lang="en-GB" dirty="0" smtClean="0"/>
              <a:t>) </a:t>
            </a:r>
            <a:endParaRPr lang="en-GB" dirty="0"/>
          </a:p>
        </p:txBody>
      </p:sp>
      <p:sp>
        <p:nvSpPr>
          <p:cNvPr id="7" name="Rectangle 6"/>
          <p:cNvSpPr/>
          <p:nvPr/>
        </p:nvSpPr>
        <p:spPr>
          <a:xfrm>
            <a:off x="6266329" y="2931459"/>
            <a:ext cx="2541493" cy="97715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err="1" smtClean="0">
                <a:solidFill>
                  <a:schemeClr val="tx2"/>
                </a:solidFill>
              </a:rPr>
              <a:t>Cyfnod</a:t>
            </a:r>
            <a:r>
              <a:rPr lang="en-GB" dirty="0" smtClean="0">
                <a:solidFill>
                  <a:schemeClr val="tx2"/>
                </a:solidFill>
              </a:rPr>
              <a:t> </a:t>
            </a:r>
            <a:r>
              <a:rPr lang="en-GB" dirty="0" err="1" smtClean="0">
                <a:solidFill>
                  <a:schemeClr val="tx2"/>
                </a:solidFill>
              </a:rPr>
              <a:t>Allweddol</a:t>
            </a:r>
            <a:r>
              <a:rPr lang="en-GB" dirty="0" smtClean="0">
                <a:solidFill>
                  <a:schemeClr val="tx2"/>
                </a:solidFill>
              </a:rPr>
              <a:t> 3</a:t>
            </a:r>
          </a:p>
          <a:p>
            <a:pPr algn="ctr"/>
            <a:r>
              <a:rPr lang="en-GB" dirty="0" smtClean="0"/>
              <a:t>Key Stage 3</a:t>
            </a:r>
            <a:endParaRPr lang="en-GB" dirty="0"/>
          </a:p>
        </p:txBody>
      </p:sp>
      <p:sp>
        <p:nvSpPr>
          <p:cNvPr id="8" name="Rectangle 7"/>
          <p:cNvSpPr/>
          <p:nvPr/>
        </p:nvSpPr>
        <p:spPr>
          <a:xfrm>
            <a:off x="9157447" y="2931459"/>
            <a:ext cx="2541494" cy="9771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err="1" smtClean="0">
                <a:solidFill>
                  <a:schemeClr val="tx2"/>
                </a:solidFill>
              </a:rPr>
              <a:t>Cyfnod</a:t>
            </a:r>
            <a:r>
              <a:rPr lang="en-GB" dirty="0" smtClean="0">
                <a:solidFill>
                  <a:schemeClr val="tx2"/>
                </a:solidFill>
              </a:rPr>
              <a:t> </a:t>
            </a:r>
            <a:r>
              <a:rPr lang="en-GB" dirty="0" err="1" smtClean="0">
                <a:solidFill>
                  <a:schemeClr val="tx2"/>
                </a:solidFill>
              </a:rPr>
              <a:t>Allweddol</a:t>
            </a:r>
            <a:r>
              <a:rPr lang="en-GB" dirty="0" smtClean="0">
                <a:solidFill>
                  <a:schemeClr val="tx2"/>
                </a:solidFill>
              </a:rPr>
              <a:t> 4 </a:t>
            </a:r>
          </a:p>
          <a:p>
            <a:pPr algn="ctr"/>
            <a:r>
              <a:rPr lang="en-GB" dirty="0" smtClean="0">
                <a:solidFill>
                  <a:schemeClr val="tx1"/>
                </a:solidFill>
              </a:rPr>
              <a:t>Key Stage 4</a:t>
            </a:r>
            <a:endParaRPr lang="en-GB" dirty="0">
              <a:solidFill>
                <a:schemeClr val="tx1"/>
              </a:solidFill>
            </a:endParaRPr>
          </a:p>
        </p:txBody>
      </p:sp>
      <p:sp>
        <p:nvSpPr>
          <p:cNvPr id="9" name="Rectangle 8"/>
          <p:cNvSpPr/>
          <p:nvPr/>
        </p:nvSpPr>
        <p:spPr>
          <a:xfrm>
            <a:off x="806824" y="4114800"/>
            <a:ext cx="1815352" cy="6858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3</a:t>
            </a:r>
            <a:r>
              <a:rPr lang="en-GB" dirty="0" smtClean="0"/>
              <a:t>-7 </a:t>
            </a:r>
            <a:endParaRPr lang="en-GB" dirty="0"/>
          </a:p>
        </p:txBody>
      </p:sp>
      <p:sp>
        <p:nvSpPr>
          <p:cNvPr id="10" name="Rectangle 9"/>
          <p:cNvSpPr/>
          <p:nvPr/>
        </p:nvSpPr>
        <p:spPr>
          <a:xfrm>
            <a:off x="3818964" y="4166347"/>
            <a:ext cx="1815352" cy="6858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7-11</a:t>
            </a:r>
            <a:endParaRPr lang="en-GB" dirty="0"/>
          </a:p>
        </p:txBody>
      </p:sp>
      <p:sp>
        <p:nvSpPr>
          <p:cNvPr id="11" name="Rectangle 10"/>
          <p:cNvSpPr/>
          <p:nvPr/>
        </p:nvSpPr>
        <p:spPr>
          <a:xfrm>
            <a:off x="6629399" y="4166347"/>
            <a:ext cx="1815352" cy="6858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11-14</a:t>
            </a:r>
            <a:endParaRPr lang="en-GB" dirty="0"/>
          </a:p>
        </p:txBody>
      </p:sp>
      <p:sp>
        <p:nvSpPr>
          <p:cNvPr id="12" name="Rectangle 11"/>
          <p:cNvSpPr/>
          <p:nvPr/>
        </p:nvSpPr>
        <p:spPr>
          <a:xfrm>
            <a:off x="9520518" y="4188759"/>
            <a:ext cx="1815352" cy="6858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14-16 </a:t>
            </a:r>
            <a:endParaRPr lang="en-GB" dirty="0"/>
          </a:p>
        </p:txBody>
      </p:sp>
      <p:sp>
        <p:nvSpPr>
          <p:cNvPr id="13" name="Rectangle 12"/>
          <p:cNvSpPr/>
          <p:nvPr/>
        </p:nvSpPr>
        <p:spPr>
          <a:xfrm>
            <a:off x="625288" y="5916706"/>
            <a:ext cx="2554942" cy="64545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smtClean="0">
                <a:solidFill>
                  <a:schemeClr val="accent1"/>
                </a:solidFill>
              </a:rPr>
              <a:t>Deillianau</a:t>
            </a:r>
            <a:r>
              <a:rPr lang="en-GB" dirty="0" smtClean="0">
                <a:solidFill>
                  <a:schemeClr val="accent1"/>
                </a:solidFill>
              </a:rPr>
              <a:t> </a:t>
            </a:r>
          </a:p>
          <a:p>
            <a:pPr algn="ctr"/>
            <a:r>
              <a:rPr lang="en-GB" dirty="0" smtClean="0"/>
              <a:t>Outcomes </a:t>
            </a:r>
            <a:endParaRPr lang="en-GB" dirty="0"/>
          </a:p>
        </p:txBody>
      </p:sp>
      <p:sp>
        <p:nvSpPr>
          <p:cNvPr id="14" name="Rectangle 13"/>
          <p:cNvSpPr/>
          <p:nvPr/>
        </p:nvSpPr>
        <p:spPr>
          <a:xfrm>
            <a:off x="3603812" y="5916706"/>
            <a:ext cx="5325034" cy="64545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smtClean="0">
                <a:solidFill>
                  <a:schemeClr val="accent1"/>
                </a:solidFill>
              </a:rPr>
              <a:t>Lefelau</a:t>
            </a:r>
            <a:r>
              <a:rPr lang="en-GB" dirty="0" smtClean="0">
                <a:solidFill>
                  <a:schemeClr val="accent1"/>
                </a:solidFill>
              </a:rPr>
              <a:t>  </a:t>
            </a:r>
          </a:p>
          <a:p>
            <a:pPr algn="ctr"/>
            <a:r>
              <a:rPr lang="en-GB" dirty="0" smtClean="0"/>
              <a:t>Levels  </a:t>
            </a:r>
            <a:endParaRPr lang="en-GB" dirty="0"/>
          </a:p>
        </p:txBody>
      </p:sp>
      <p:sp>
        <p:nvSpPr>
          <p:cNvPr id="15" name="Rectangle 14"/>
          <p:cNvSpPr/>
          <p:nvPr/>
        </p:nvSpPr>
        <p:spPr>
          <a:xfrm>
            <a:off x="9157447" y="5916705"/>
            <a:ext cx="2554942" cy="64545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smtClean="0">
                <a:solidFill>
                  <a:schemeClr val="accent1"/>
                </a:solidFill>
              </a:rPr>
              <a:t>Graddau</a:t>
            </a:r>
            <a:r>
              <a:rPr lang="en-GB" dirty="0" smtClean="0">
                <a:solidFill>
                  <a:schemeClr val="accent1"/>
                </a:solidFill>
              </a:rPr>
              <a:t>  </a:t>
            </a:r>
          </a:p>
          <a:p>
            <a:pPr algn="ctr"/>
            <a:r>
              <a:rPr lang="en-GB" dirty="0" smtClean="0"/>
              <a:t>Grades  </a:t>
            </a:r>
            <a:endParaRPr lang="en-GB" dirty="0"/>
          </a:p>
        </p:txBody>
      </p:sp>
      <p:sp>
        <p:nvSpPr>
          <p:cNvPr id="17" name="Rectangle 16"/>
          <p:cNvSpPr/>
          <p:nvPr/>
        </p:nvSpPr>
        <p:spPr>
          <a:xfrm>
            <a:off x="3953435" y="5087469"/>
            <a:ext cx="4625787" cy="64545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smtClean="0">
                <a:solidFill>
                  <a:schemeClr val="accent1"/>
                </a:solidFill>
              </a:rPr>
              <a:t>Rhaglen</a:t>
            </a:r>
            <a:r>
              <a:rPr lang="en-GB" dirty="0" smtClean="0">
                <a:solidFill>
                  <a:schemeClr val="accent1"/>
                </a:solidFill>
              </a:rPr>
              <a:t> </a:t>
            </a:r>
            <a:r>
              <a:rPr lang="en-GB" dirty="0" err="1" smtClean="0">
                <a:solidFill>
                  <a:schemeClr val="accent1"/>
                </a:solidFill>
              </a:rPr>
              <a:t>Astudio</a:t>
            </a:r>
            <a:r>
              <a:rPr lang="en-GB" dirty="0" smtClean="0">
                <a:solidFill>
                  <a:schemeClr val="accent1"/>
                </a:solidFill>
              </a:rPr>
              <a:t> </a:t>
            </a:r>
          </a:p>
          <a:p>
            <a:pPr algn="ctr"/>
            <a:r>
              <a:rPr lang="en-GB" dirty="0" smtClean="0"/>
              <a:t>Programme of Study  </a:t>
            </a:r>
            <a:endParaRPr lang="en-GB" dirty="0"/>
          </a:p>
        </p:txBody>
      </p:sp>
      <p:sp>
        <p:nvSpPr>
          <p:cNvPr id="18" name="Rectangle 17"/>
          <p:cNvSpPr/>
          <p:nvPr/>
        </p:nvSpPr>
        <p:spPr>
          <a:xfrm>
            <a:off x="625288" y="5087470"/>
            <a:ext cx="2554942" cy="64545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smtClean="0">
                <a:solidFill>
                  <a:schemeClr val="accent1"/>
                </a:solidFill>
              </a:rPr>
              <a:t>Meysydd</a:t>
            </a:r>
            <a:r>
              <a:rPr lang="en-GB" dirty="0" smtClean="0">
                <a:solidFill>
                  <a:schemeClr val="accent1"/>
                </a:solidFill>
              </a:rPr>
              <a:t> </a:t>
            </a:r>
            <a:r>
              <a:rPr lang="en-GB" dirty="0" err="1" smtClean="0">
                <a:solidFill>
                  <a:schemeClr val="accent1"/>
                </a:solidFill>
              </a:rPr>
              <a:t>Dysgu</a:t>
            </a:r>
            <a:r>
              <a:rPr lang="en-GB" dirty="0" smtClean="0">
                <a:solidFill>
                  <a:schemeClr val="accent1"/>
                </a:solidFill>
              </a:rPr>
              <a:t> </a:t>
            </a:r>
          </a:p>
          <a:p>
            <a:pPr algn="ctr"/>
            <a:r>
              <a:rPr lang="en-GB" dirty="0" smtClean="0"/>
              <a:t>Areas of Learning </a:t>
            </a:r>
            <a:endParaRPr lang="en-GB" dirty="0"/>
          </a:p>
        </p:txBody>
      </p:sp>
      <p:sp>
        <p:nvSpPr>
          <p:cNvPr id="19" name="Rectangle 18"/>
          <p:cNvSpPr/>
          <p:nvPr/>
        </p:nvSpPr>
        <p:spPr>
          <a:xfrm>
            <a:off x="9143999" y="5087470"/>
            <a:ext cx="2554942" cy="645459"/>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smtClean="0">
                <a:solidFill>
                  <a:schemeClr val="accent1"/>
                </a:solidFill>
              </a:rPr>
              <a:t>Syllabws</a:t>
            </a:r>
            <a:r>
              <a:rPr lang="en-GB" dirty="0" smtClean="0">
                <a:solidFill>
                  <a:schemeClr val="accent1"/>
                </a:solidFill>
              </a:rPr>
              <a:t> </a:t>
            </a:r>
          </a:p>
          <a:p>
            <a:pPr algn="ctr"/>
            <a:r>
              <a:rPr lang="en-GB" dirty="0" smtClean="0"/>
              <a:t>Syllabus </a:t>
            </a:r>
            <a:endParaRPr lang="en-GB" dirty="0"/>
          </a:p>
        </p:txBody>
      </p:sp>
    </p:spTree>
    <p:extLst>
      <p:ext uri="{BB962C8B-B14F-4D97-AF65-F5344CB8AC3E}">
        <p14:creationId xmlns:p14="http://schemas.microsoft.com/office/powerpoint/2010/main" val="34101421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295836"/>
            <a:ext cx="12335933" cy="1143000"/>
          </a:xfrm>
        </p:spPr>
        <p:txBody>
          <a:bodyPr>
            <a:noAutofit/>
          </a:bodyPr>
          <a:lstStyle/>
          <a:p>
            <a:pPr algn="ctr" fontAlgn="auto">
              <a:spcAft>
                <a:spcPts val="0"/>
              </a:spcAft>
              <a:defRPr/>
            </a:pPr>
            <a:r>
              <a:rPr lang="en-GB" sz="4000" dirty="0">
                <a:latin typeface="+mn-lt"/>
              </a:rPr>
              <a:t>Y </a:t>
            </a:r>
            <a:r>
              <a:rPr lang="en-GB" sz="4000" dirty="0" err="1">
                <a:latin typeface="+mn-lt"/>
              </a:rPr>
              <a:t>C</a:t>
            </a:r>
            <a:r>
              <a:rPr lang="en-GB" sz="4000" dirty="0" err="1" smtClean="0">
                <a:latin typeface="+mn-lt"/>
              </a:rPr>
              <a:t>wricwlwm</a:t>
            </a:r>
            <a:r>
              <a:rPr lang="en-GB" sz="4000" dirty="0" smtClean="0">
                <a:latin typeface="+mn-lt"/>
              </a:rPr>
              <a:t> </a:t>
            </a:r>
            <a:r>
              <a:rPr lang="en-GB" sz="4000" dirty="0" err="1">
                <a:latin typeface="+mn-lt"/>
              </a:rPr>
              <a:t>Y</a:t>
            </a:r>
            <a:r>
              <a:rPr lang="en-GB" sz="4000" dirty="0" err="1" smtClean="0">
                <a:latin typeface="+mn-lt"/>
              </a:rPr>
              <a:t>sgol</a:t>
            </a:r>
            <a:r>
              <a:rPr lang="en-GB" sz="4000" dirty="0" smtClean="0">
                <a:latin typeface="+mn-lt"/>
              </a:rPr>
              <a:t>                     </a:t>
            </a:r>
            <a:br>
              <a:rPr lang="en-GB" sz="4000" dirty="0" smtClean="0">
                <a:latin typeface="+mn-lt"/>
              </a:rPr>
            </a:br>
            <a:r>
              <a:rPr lang="en-GB" sz="4000" dirty="0" smtClean="0">
                <a:solidFill>
                  <a:schemeClr val="tx1"/>
                </a:solidFill>
                <a:latin typeface="+mn-lt"/>
              </a:rPr>
              <a:t>The </a:t>
            </a:r>
            <a:r>
              <a:rPr lang="en-GB" sz="4000" dirty="0">
                <a:solidFill>
                  <a:schemeClr val="tx1"/>
                </a:solidFill>
                <a:latin typeface="+mn-lt"/>
              </a:rPr>
              <a:t>S</a:t>
            </a:r>
            <a:r>
              <a:rPr lang="en-GB" sz="4000" dirty="0" smtClean="0">
                <a:solidFill>
                  <a:schemeClr val="tx1"/>
                </a:solidFill>
                <a:latin typeface="+mn-lt"/>
              </a:rPr>
              <a:t>chool Curriculum</a:t>
            </a:r>
            <a:endParaRPr lang="en-GB" sz="4000" dirty="0">
              <a:solidFill>
                <a:schemeClr val="tx1"/>
              </a:solidFill>
              <a:latin typeface="+mn-lt"/>
            </a:endParaRPr>
          </a:p>
        </p:txBody>
      </p:sp>
      <p:sp>
        <p:nvSpPr>
          <p:cNvPr id="6" name="Content Placeholder 5"/>
          <p:cNvSpPr>
            <a:spLocks noGrp="1"/>
          </p:cNvSpPr>
          <p:nvPr>
            <p:ph sz="half" idx="1"/>
          </p:nvPr>
        </p:nvSpPr>
        <p:spPr>
          <a:xfrm>
            <a:off x="347881" y="1676494"/>
            <a:ext cx="5568951" cy="4858777"/>
          </a:xfrm>
        </p:spPr>
        <p:style>
          <a:lnRef idx="2">
            <a:schemeClr val="accent2"/>
          </a:lnRef>
          <a:fillRef idx="1">
            <a:schemeClr val="lt1"/>
          </a:fillRef>
          <a:effectRef idx="0">
            <a:schemeClr val="accent2"/>
          </a:effectRef>
          <a:fontRef idx="minor">
            <a:schemeClr val="dk1"/>
          </a:fontRef>
        </p:style>
        <p:txBody>
          <a:bodyPr>
            <a:normAutofit/>
          </a:bodyPr>
          <a:lstStyle/>
          <a:p>
            <a:pPr marL="0" indent="0" fontAlgn="auto">
              <a:spcBef>
                <a:spcPts val="580"/>
              </a:spcBef>
              <a:spcAft>
                <a:spcPts val="0"/>
              </a:spcAft>
              <a:buClr>
                <a:schemeClr val="accent3"/>
              </a:buClr>
              <a:buFont typeface="Wingdings 3" pitchFamily="18" charset="2"/>
              <a:buNone/>
              <a:defRPr/>
            </a:pPr>
            <a:r>
              <a:rPr lang="en-GB" sz="2400" dirty="0">
                <a:solidFill>
                  <a:schemeClr val="tx1"/>
                </a:solidFill>
              </a:rPr>
              <a:t>Y </a:t>
            </a:r>
            <a:r>
              <a:rPr lang="en-GB" sz="2400" dirty="0" err="1">
                <a:solidFill>
                  <a:schemeClr val="tx1"/>
                </a:solidFill>
              </a:rPr>
              <a:t>rhaglen</a:t>
            </a:r>
            <a:r>
              <a:rPr lang="en-GB" sz="2400" dirty="0">
                <a:solidFill>
                  <a:schemeClr val="tx1"/>
                </a:solidFill>
              </a:rPr>
              <a:t> </a:t>
            </a:r>
            <a:r>
              <a:rPr lang="en-GB" sz="2400" dirty="0" err="1">
                <a:solidFill>
                  <a:schemeClr val="tx1"/>
                </a:solidFill>
              </a:rPr>
              <a:t>astudio</a:t>
            </a:r>
            <a:r>
              <a:rPr lang="en-GB" sz="2400" dirty="0">
                <a:solidFill>
                  <a:schemeClr val="tx1"/>
                </a:solidFill>
              </a:rPr>
              <a:t> </a:t>
            </a:r>
            <a:r>
              <a:rPr lang="en-GB" sz="2400" dirty="0" err="1">
                <a:solidFill>
                  <a:schemeClr val="tx1"/>
                </a:solidFill>
              </a:rPr>
              <a:t>ar</a:t>
            </a:r>
            <a:r>
              <a:rPr lang="en-GB" sz="2400" dirty="0">
                <a:solidFill>
                  <a:schemeClr val="tx1"/>
                </a:solidFill>
              </a:rPr>
              <a:t> </a:t>
            </a:r>
            <a:r>
              <a:rPr lang="en-GB" sz="2400" dirty="0" err="1">
                <a:solidFill>
                  <a:schemeClr val="tx1"/>
                </a:solidFill>
              </a:rPr>
              <a:t>gyfer</a:t>
            </a:r>
            <a:r>
              <a:rPr lang="en-GB" sz="2400" dirty="0">
                <a:solidFill>
                  <a:schemeClr val="tx1"/>
                </a:solidFill>
              </a:rPr>
              <a:t> plant a </a:t>
            </a:r>
            <a:r>
              <a:rPr lang="en-GB" sz="2400" dirty="0" err="1">
                <a:solidFill>
                  <a:schemeClr val="tx1"/>
                </a:solidFill>
              </a:rPr>
              <a:t>phobl</a:t>
            </a:r>
            <a:r>
              <a:rPr lang="en-GB" sz="2400" dirty="0">
                <a:solidFill>
                  <a:schemeClr val="tx1"/>
                </a:solidFill>
              </a:rPr>
              <a:t> </a:t>
            </a:r>
            <a:r>
              <a:rPr lang="en-GB" sz="2400" dirty="0" err="1">
                <a:solidFill>
                  <a:schemeClr val="tx1"/>
                </a:solidFill>
              </a:rPr>
              <a:t>ifanc</a:t>
            </a:r>
            <a:r>
              <a:rPr lang="en-GB" sz="2400" dirty="0">
                <a:solidFill>
                  <a:schemeClr val="tx1"/>
                </a:solidFill>
              </a:rPr>
              <a:t> 3-19 </a:t>
            </a:r>
            <a:r>
              <a:rPr lang="en-GB" sz="2400" dirty="0" err="1" smtClean="0">
                <a:solidFill>
                  <a:schemeClr val="tx1"/>
                </a:solidFill>
              </a:rPr>
              <a:t>oed</a:t>
            </a:r>
            <a:r>
              <a:rPr lang="en-GB" sz="2400" dirty="0" smtClean="0">
                <a:solidFill>
                  <a:schemeClr val="tx1"/>
                </a:solidFill>
              </a:rPr>
              <a:t>. </a:t>
            </a:r>
            <a:endParaRPr lang="en-GB" sz="2400" dirty="0">
              <a:solidFill>
                <a:schemeClr val="tx1"/>
              </a:solidFill>
            </a:endParaRPr>
          </a:p>
          <a:p>
            <a:pPr marL="0" indent="0" fontAlgn="auto">
              <a:spcBef>
                <a:spcPts val="580"/>
              </a:spcBef>
              <a:spcAft>
                <a:spcPts val="0"/>
              </a:spcAft>
              <a:buClr>
                <a:schemeClr val="accent3"/>
              </a:buClr>
              <a:buFont typeface="Wingdings 3" pitchFamily="18" charset="2"/>
              <a:buNone/>
              <a:defRPr/>
            </a:pPr>
            <a:r>
              <a:rPr lang="en-GB" sz="2400" dirty="0" err="1">
                <a:solidFill>
                  <a:schemeClr val="tx1"/>
                </a:solidFill>
              </a:rPr>
              <a:t>Mae’n</a:t>
            </a:r>
            <a:r>
              <a:rPr lang="en-GB" sz="2400" dirty="0">
                <a:solidFill>
                  <a:schemeClr val="tx1"/>
                </a:solidFill>
              </a:rPr>
              <a:t> </a:t>
            </a:r>
            <a:r>
              <a:rPr lang="en-GB" sz="2400" dirty="0" err="1">
                <a:solidFill>
                  <a:schemeClr val="tx1"/>
                </a:solidFill>
              </a:rPr>
              <a:t>cynnwys</a:t>
            </a:r>
            <a:r>
              <a:rPr lang="en-GB" sz="2400" dirty="0">
                <a:solidFill>
                  <a:schemeClr val="tx1"/>
                </a:solidFill>
              </a:rPr>
              <a:t> 7 </a:t>
            </a:r>
            <a:r>
              <a:rPr lang="en-GB" sz="2400" dirty="0" err="1">
                <a:solidFill>
                  <a:schemeClr val="tx1"/>
                </a:solidFill>
              </a:rPr>
              <a:t>maes</a:t>
            </a:r>
            <a:r>
              <a:rPr lang="en-GB" sz="2400" dirty="0">
                <a:solidFill>
                  <a:schemeClr val="tx1"/>
                </a:solidFill>
              </a:rPr>
              <a:t>:</a:t>
            </a:r>
          </a:p>
          <a:p>
            <a:pPr marL="274320" indent="-274320" fontAlgn="auto">
              <a:spcBef>
                <a:spcPts val="580"/>
              </a:spcBef>
              <a:spcAft>
                <a:spcPts val="0"/>
              </a:spcAft>
              <a:buClr>
                <a:schemeClr val="accent3"/>
              </a:buClr>
              <a:buFont typeface="Wingdings 2"/>
              <a:buChar char=""/>
              <a:defRPr/>
            </a:pPr>
            <a:r>
              <a:rPr lang="en-GB" sz="2400" dirty="0">
                <a:solidFill>
                  <a:schemeClr val="tx1"/>
                </a:solidFill>
              </a:rPr>
              <a:t>y</a:t>
            </a:r>
            <a:r>
              <a:rPr lang="en-GB" sz="2400" dirty="0" smtClean="0">
                <a:solidFill>
                  <a:schemeClr val="tx1"/>
                </a:solidFill>
              </a:rPr>
              <a:t> </a:t>
            </a:r>
            <a:r>
              <a:rPr lang="en-GB" sz="2400" dirty="0" err="1" smtClean="0">
                <a:solidFill>
                  <a:schemeClr val="tx1"/>
                </a:solidFill>
              </a:rPr>
              <a:t>Cyfnod</a:t>
            </a:r>
            <a:r>
              <a:rPr lang="en-GB" sz="2400" dirty="0" smtClean="0">
                <a:solidFill>
                  <a:schemeClr val="tx1"/>
                </a:solidFill>
              </a:rPr>
              <a:t> Sylfaen</a:t>
            </a:r>
            <a:endParaRPr lang="en-GB" sz="2400" dirty="0">
              <a:solidFill>
                <a:schemeClr val="tx1"/>
              </a:solidFill>
            </a:endParaRPr>
          </a:p>
          <a:p>
            <a:pPr marL="274320" indent="-274320" fontAlgn="auto">
              <a:spcBef>
                <a:spcPts val="580"/>
              </a:spcBef>
              <a:spcAft>
                <a:spcPts val="0"/>
              </a:spcAft>
              <a:buClr>
                <a:schemeClr val="accent3"/>
              </a:buClr>
              <a:buFont typeface="Wingdings 2"/>
              <a:buChar char=""/>
              <a:defRPr/>
            </a:pPr>
            <a:r>
              <a:rPr lang="en-GB" sz="2400" dirty="0" err="1">
                <a:solidFill>
                  <a:schemeClr val="tx1"/>
                </a:solidFill>
              </a:rPr>
              <a:t>datblygu</a:t>
            </a:r>
            <a:r>
              <a:rPr lang="en-GB" sz="2400" dirty="0">
                <a:solidFill>
                  <a:schemeClr val="tx1"/>
                </a:solidFill>
              </a:rPr>
              <a:t> </a:t>
            </a:r>
            <a:r>
              <a:rPr lang="en-GB" sz="2400" dirty="0" err="1">
                <a:solidFill>
                  <a:schemeClr val="tx1"/>
                </a:solidFill>
              </a:rPr>
              <a:t>sgiliau</a:t>
            </a:r>
            <a:endParaRPr lang="en-GB" sz="2400" dirty="0">
              <a:solidFill>
                <a:schemeClr val="tx1"/>
              </a:solidFill>
            </a:endParaRPr>
          </a:p>
          <a:p>
            <a:pPr marL="274320" indent="-274320" fontAlgn="auto">
              <a:spcBef>
                <a:spcPts val="580"/>
              </a:spcBef>
              <a:spcAft>
                <a:spcPts val="0"/>
              </a:spcAft>
              <a:buClr>
                <a:schemeClr val="accent3"/>
              </a:buClr>
              <a:buFont typeface="Wingdings 2"/>
              <a:buChar char=""/>
              <a:defRPr/>
            </a:pPr>
            <a:r>
              <a:rPr lang="en-GB" sz="2400" dirty="0">
                <a:solidFill>
                  <a:schemeClr val="tx1"/>
                </a:solidFill>
              </a:rPr>
              <a:t>y </a:t>
            </a:r>
            <a:r>
              <a:rPr lang="en-GB" sz="2400" dirty="0" err="1">
                <a:solidFill>
                  <a:schemeClr val="tx1"/>
                </a:solidFill>
              </a:rPr>
              <a:t>cwricwlwm</a:t>
            </a:r>
            <a:r>
              <a:rPr lang="en-GB" sz="2400" dirty="0">
                <a:solidFill>
                  <a:schemeClr val="tx1"/>
                </a:solidFill>
              </a:rPr>
              <a:t> </a:t>
            </a:r>
            <a:r>
              <a:rPr lang="en-GB" sz="2400" dirty="0" err="1">
                <a:solidFill>
                  <a:schemeClr val="tx1"/>
                </a:solidFill>
              </a:rPr>
              <a:t>cenedlaethol</a:t>
            </a:r>
            <a:endParaRPr lang="en-GB" sz="2400" dirty="0">
              <a:solidFill>
                <a:schemeClr val="tx1"/>
              </a:solidFill>
            </a:endParaRPr>
          </a:p>
          <a:p>
            <a:pPr marL="274320" indent="-274320" fontAlgn="auto">
              <a:spcBef>
                <a:spcPts val="580"/>
              </a:spcBef>
              <a:spcAft>
                <a:spcPts val="0"/>
              </a:spcAft>
              <a:buClr>
                <a:schemeClr val="accent3"/>
              </a:buClr>
              <a:buFont typeface="Wingdings 2"/>
              <a:buChar char=""/>
              <a:defRPr/>
            </a:pPr>
            <a:r>
              <a:rPr lang="en-GB" sz="2400" dirty="0" err="1">
                <a:solidFill>
                  <a:schemeClr val="tx1"/>
                </a:solidFill>
              </a:rPr>
              <a:t>addysg</a:t>
            </a:r>
            <a:r>
              <a:rPr lang="en-GB" sz="2400" dirty="0">
                <a:solidFill>
                  <a:schemeClr val="tx1"/>
                </a:solidFill>
              </a:rPr>
              <a:t> </a:t>
            </a:r>
            <a:r>
              <a:rPr lang="en-GB" sz="2400" dirty="0" err="1">
                <a:solidFill>
                  <a:schemeClr val="tx1"/>
                </a:solidFill>
              </a:rPr>
              <a:t>bersonol</a:t>
            </a:r>
            <a:r>
              <a:rPr lang="en-GB" sz="2400" dirty="0">
                <a:solidFill>
                  <a:schemeClr val="tx1"/>
                </a:solidFill>
              </a:rPr>
              <a:t> a </a:t>
            </a:r>
            <a:r>
              <a:rPr lang="en-GB" sz="2400" dirty="0" err="1">
                <a:solidFill>
                  <a:schemeClr val="tx1"/>
                </a:solidFill>
              </a:rPr>
              <a:t>chymdeithasol</a:t>
            </a:r>
            <a:endParaRPr lang="en-GB" sz="2400" dirty="0">
              <a:solidFill>
                <a:schemeClr val="tx1"/>
              </a:solidFill>
            </a:endParaRPr>
          </a:p>
          <a:p>
            <a:pPr marL="274320" indent="-274320" fontAlgn="auto">
              <a:spcBef>
                <a:spcPts val="580"/>
              </a:spcBef>
              <a:spcAft>
                <a:spcPts val="0"/>
              </a:spcAft>
              <a:buClr>
                <a:schemeClr val="accent3"/>
              </a:buClr>
              <a:buFont typeface="Wingdings 2"/>
              <a:buChar char=""/>
              <a:defRPr/>
            </a:pPr>
            <a:r>
              <a:rPr lang="en-GB" sz="2400" dirty="0" err="1">
                <a:solidFill>
                  <a:schemeClr val="tx1"/>
                </a:solidFill>
              </a:rPr>
              <a:t>addysg</a:t>
            </a:r>
            <a:r>
              <a:rPr lang="en-GB" sz="2400" dirty="0">
                <a:solidFill>
                  <a:schemeClr val="tx1"/>
                </a:solidFill>
              </a:rPr>
              <a:t> </a:t>
            </a:r>
            <a:r>
              <a:rPr lang="en-GB" sz="2400" dirty="0" err="1">
                <a:solidFill>
                  <a:schemeClr val="tx1"/>
                </a:solidFill>
              </a:rPr>
              <a:t>ryw</a:t>
            </a:r>
            <a:endParaRPr lang="en-GB" sz="2400" dirty="0">
              <a:solidFill>
                <a:schemeClr val="tx1"/>
              </a:solidFill>
            </a:endParaRPr>
          </a:p>
          <a:p>
            <a:pPr marL="274320" indent="-274320" fontAlgn="auto">
              <a:spcBef>
                <a:spcPts val="580"/>
              </a:spcBef>
              <a:spcAft>
                <a:spcPts val="0"/>
              </a:spcAft>
              <a:buClr>
                <a:schemeClr val="accent3"/>
              </a:buClr>
              <a:buFont typeface="Wingdings 2"/>
              <a:buChar char=""/>
              <a:defRPr/>
            </a:pPr>
            <a:r>
              <a:rPr lang="en-GB" sz="2400" dirty="0" err="1">
                <a:solidFill>
                  <a:schemeClr val="tx1"/>
                </a:solidFill>
              </a:rPr>
              <a:t>g</a:t>
            </a:r>
            <a:r>
              <a:rPr lang="en-GB" sz="2400" dirty="0" err="1" smtClean="0">
                <a:solidFill>
                  <a:schemeClr val="tx1"/>
                </a:solidFill>
              </a:rPr>
              <a:t>yrfaoedd</a:t>
            </a:r>
            <a:r>
              <a:rPr lang="en-GB" sz="2400" dirty="0" smtClean="0">
                <a:solidFill>
                  <a:schemeClr val="tx1"/>
                </a:solidFill>
              </a:rPr>
              <a:t> </a:t>
            </a:r>
            <a:r>
              <a:rPr lang="en-GB" sz="2400" dirty="0">
                <a:solidFill>
                  <a:schemeClr val="tx1"/>
                </a:solidFill>
              </a:rPr>
              <a:t>a </a:t>
            </a:r>
            <a:r>
              <a:rPr lang="en-GB" sz="2400" dirty="0" err="1">
                <a:solidFill>
                  <a:schemeClr val="tx1"/>
                </a:solidFill>
              </a:rPr>
              <a:t>byd</a:t>
            </a:r>
            <a:r>
              <a:rPr lang="en-GB" sz="2400" dirty="0">
                <a:solidFill>
                  <a:schemeClr val="tx1"/>
                </a:solidFill>
              </a:rPr>
              <a:t> </a:t>
            </a:r>
            <a:r>
              <a:rPr lang="en-GB" sz="2400" dirty="0" err="1">
                <a:solidFill>
                  <a:schemeClr val="tx1"/>
                </a:solidFill>
              </a:rPr>
              <a:t>gwaith</a:t>
            </a:r>
            <a:endParaRPr lang="en-GB" sz="2400" dirty="0">
              <a:solidFill>
                <a:schemeClr val="tx1"/>
              </a:solidFill>
            </a:endParaRPr>
          </a:p>
          <a:p>
            <a:pPr marL="274320" indent="-274320" fontAlgn="auto">
              <a:spcBef>
                <a:spcPts val="580"/>
              </a:spcBef>
              <a:spcAft>
                <a:spcPts val="0"/>
              </a:spcAft>
              <a:buClr>
                <a:schemeClr val="accent3"/>
              </a:buClr>
              <a:buFont typeface="Wingdings 2"/>
              <a:buChar char=""/>
              <a:defRPr/>
            </a:pPr>
            <a:r>
              <a:rPr lang="en-GB" sz="2400" dirty="0" err="1">
                <a:solidFill>
                  <a:schemeClr val="tx1"/>
                </a:solidFill>
              </a:rPr>
              <a:t>addysg</a:t>
            </a:r>
            <a:r>
              <a:rPr lang="en-GB" sz="2400" dirty="0">
                <a:solidFill>
                  <a:schemeClr val="tx1"/>
                </a:solidFill>
              </a:rPr>
              <a:t> </a:t>
            </a:r>
            <a:r>
              <a:rPr lang="en-GB" sz="2400" dirty="0" err="1">
                <a:solidFill>
                  <a:schemeClr val="tx1"/>
                </a:solidFill>
              </a:rPr>
              <a:t>grefyddol</a:t>
            </a:r>
            <a:r>
              <a:rPr lang="en-GB" sz="2400" dirty="0" smtClean="0">
                <a:solidFill>
                  <a:schemeClr val="tx1"/>
                </a:solidFill>
              </a:rPr>
              <a:t>.</a:t>
            </a:r>
            <a:endParaRPr lang="en-GB" sz="2400" dirty="0">
              <a:solidFill>
                <a:schemeClr val="tx1"/>
              </a:solidFill>
            </a:endParaRPr>
          </a:p>
        </p:txBody>
      </p:sp>
      <p:sp>
        <p:nvSpPr>
          <p:cNvPr id="7" name="Content Placeholder 6"/>
          <p:cNvSpPr>
            <a:spLocks noGrp="1"/>
          </p:cNvSpPr>
          <p:nvPr>
            <p:ph sz="half" idx="2"/>
          </p:nvPr>
        </p:nvSpPr>
        <p:spPr>
          <a:xfrm>
            <a:off x="6410761" y="1677614"/>
            <a:ext cx="5462992" cy="4844210"/>
          </a:xfrm>
        </p:spPr>
        <p:style>
          <a:lnRef idx="2">
            <a:schemeClr val="dk1"/>
          </a:lnRef>
          <a:fillRef idx="1">
            <a:schemeClr val="lt1"/>
          </a:fillRef>
          <a:effectRef idx="0">
            <a:schemeClr val="dk1"/>
          </a:effectRef>
          <a:fontRef idx="minor">
            <a:schemeClr val="dk1"/>
          </a:fontRef>
        </p:style>
        <p:txBody>
          <a:bodyPr>
            <a:noAutofit/>
          </a:bodyPr>
          <a:lstStyle/>
          <a:p>
            <a:pPr marL="0" indent="0" fontAlgn="auto">
              <a:spcBef>
                <a:spcPts val="580"/>
              </a:spcBef>
              <a:spcAft>
                <a:spcPts val="0"/>
              </a:spcAft>
              <a:buClr>
                <a:schemeClr val="accent3"/>
              </a:buClr>
              <a:buFont typeface="Wingdings 3" pitchFamily="18" charset="2"/>
              <a:buNone/>
              <a:defRPr/>
            </a:pPr>
            <a:r>
              <a:rPr lang="en-GB" sz="2400" dirty="0"/>
              <a:t>The programme of study for 3 to 19 year olds. </a:t>
            </a:r>
          </a:p>
          <a:p>
            <a:pPr marL="0" indent="0" fontAlgn="auto">
              <a:spcBef>
                <a:spcPts val="580"/>
              </a:spcBef>
              <a:spcAft>
                <a:spcPts val="0"/>
              </a:spcAft>
              <a:buClr>
                <a:schemeClr val="accent3"/>
              </a:buClr>
              <a:buFont typeface="Wingdings 3" pitchFamily="18" charset="2"/>
              <a:buNone/>
              <a:defRPr/>
            </a:pPr>
            <a:r>
              <a:rPr lang="en-GB" sz="2400" dirty="0"/>
              <a:t>It is made up of the following 7 areas:</a:t>
            </a:r>
          </a:p>
          <a:p>
            <a:pPr marL="274320" indent="-274320" fontAlgn="auto">
              <a:spcBef>
                <a:spcPts val="580"/>
              </a:spcBef>
              <a:spcAft>
                <a:spcPts val="0"/>
              </a:spcAft>
              <a:buClr>
                <a:schemeClr val="accent3"/>
              </a:buClr>
              <a:buFont typeface="Wingdings 2"/>
              <a:buChar char=""/>
              <a:defRPr/>
            </a:pPr>
            <a:r>
              <a:rPr lang="en-GB" sz="2400" dirty="0"/>
              <a:t>t</a:t>
            </a:r>
            <a:r>
              <a:rPr lang="en-GB" sz="2400" dirty="0" smtClean="0"/>
              <a:t>he Foundation Phase </a:t>
            </a:r>
            <a:endParaRPr lang="en-GB" sz="2400" dirty="0"/>
          </a:p>
          <a:p>
            <a:pPr marL="274320" indent="-274320" fontAlgn="auto">
              <a:spcBef>
                <a:spcPts val="580"/>
              </a:spcBef>
              <a:spcAft>
                <a:spcPts val="0"/>
              </a:spcAft>
              <a:buClr>
                <a:schemeClr val="accent3"/>
              </a:buClr>
              <a:buFont typeface="Wingdings 2"/>
              <a:buChar char=""/>
              <a:defRPr/>
            </a:pPr>
            <a:r>
              <a:rPr lang="en-GB" sz="2400" dirty="0"/>
              <a:t>skills development</a:t>
            </a:r>
          </a:p>
          <a:p>
            <a:pPr marL="274320" indent="-274320" fontAlgn="auto">
              <a:spcBef>
                <a:spcPts val="580"/>
              </a:spcBef>
              <a:spcAft>
                <a:spcPts val="0"/>
              </a:spcAft>
              <a:buClr>
                <a:schemeClr val="accent3"/>
              </a:buClr>
              <a:buFont typeface="Wingdings 2"/>
              <a:buChar char=""/>
              <a:defRPr/>
            </a:pPr>
            <a:r>
              <a:rPr lang="en-GB" sz="2400" dirty="0"/>
              <a:t>the national curriculum</a:t>
            </a:r>
          </a:p>
          <a:p>
            <a:pPr marL="274320" indent="-274320" fontAlgn="auto">
              <a:spcBef>
                <a:spcPts val="580"/>
              </a:spcBef>
              <a:spcAft>
                <a:spcPts val="0"/>
              </a:spcAft>
              <a:buClr>
                <a:schemeClr val="accent3"/>
              </a:buClr>
              <a:buFont typeface="Wingdings 2"/>
              <a:buChar char=""/>
              <a:defRPr/>
            </a:pPr>
            <a:r>
              <a:rPr lang="en-GB" sz="2400" dirty="0"/>
              <a:t>personal and social education</a:t>
            </a:r>
          </a:p>
          <a:p>
            <a:pPr marL="274320" indent="-274320" fontAlgn="auto">
              <a:spcBef>
                <a:spcPts val="580"/>
              </a:spcBef>
              <a:spcAft>
                <a:spcPts val="0"/>
              </a:spcAft>
              <a:buClr>
                <a:schemeClr val="accent3"/>
              </a:buClr>
              <a:buFont typeface="Wingdings 2"/>
              <a:buChar char=""/>
              <a:defRPr/>
            </a:pPr>
            <a:r>
              <a:rPr lang="en-GB" sz="2400" dirty="0"/>
              <a:t>sex education</a:t>
            </a:r>
          </a:p>
          <a:p>
            <a:pPr marL="274320" indent="-274320" fontAlgn="auto">
              <a:spcBef>
                <a:spcPts val="580"/>
              </a:spcBef>
              <a:spcAft>
                <a:spcPts val="0"/>
              </a:spcAft>
              <a:buClr>
                <a:schemeClr val="accent3"/>
              </a:buClr>
              <a:buFont typeface="Wingdings 2"/>
              <a:buChar char=""/>
              <a:defRPr/>
            </a:pPr>
            <a:r>
              <a:rPr lang="en-GB" sz="2400" dirty="0"/>
              <a:t>careers and the world of work</a:t>
            </a:r>
          </a:p>
          <a:p>
            <a:pPr marL="274320" indent="-274320" fontAlgn="auto">
              <a:spcBef>
                <a:spcPts val="580"/>
              </a:spcBef>
              <a:spcAft>
                <a:spcPts val="0"/>
              </a:spcAft>
              <a:buClr>
                <a:schemeClr val="accent3"/>
              </a:buClr>
              <a:buFont typeface="Wingdings 2"/>
              <a:buChar char=""/>
              <a:defRPr/>
            </a:pPr>
            <a:r>
              <a:rPr lang="en-GB" sz="2400" dirty="0"/>
              <a:t>religious education</a:t>
            </a:r>
            <a:r>
              <a:rPr lang="en-GB" sz="2400" dirty="0" smtClean="0"/>
              <a:t>.</a:t>
            </a:r>
            <a:endParaRPr lang="en-GB" sz="2400" dirty="0"/>
          </a:p>
        </p:txBody>
      </p:sp>
      <p:pic>
        <p:nvPicPr>
          <p:cNvPr id="2050" name="Picture 2" descr="C:\Users\TERRY\AppData\Local\Microsoft\Windows\INetCache\IE\RCMPPI9Y\cartoon-jigsaw-puzzle-291x30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000611">
            <a:off x="1089284" y="131162"/>
            <a:ext cx="1385888" cy="142875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TERRY\AppData\Local\Microsoft\Windows\INetCache\IE\RCMPPI9Y\cartoon-jigsaw-puzzle-291x30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686861">
            <a:off x="9801068" y="131161"/>
            <a:ext cx="1385888" cy="1428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88346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5"/>
          <p:cNvSpPr>
            <a:spLocks noGrp="1"/>
          </p:cNvSpPr>
          <p:nvPr>
            <p:ph sz="half" idx="1"/>
          </p:nvPr>
        </p:nvSpPr>
        <p:spPr>
          <a:xfrm>
            <a:off x="424828" y="1402884"/>
            <a:ext cx="5249831" cy="5065151"/>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Clr>
                <a:schemeClr val="accent3"/>
              </a:buClr>
              <a:buFont typeface="Wingdings 2"/>
              <a:buChar char=""/>
              <a:defRPr/>
            </a:pPr>
            <a:r>
              <a:rPr lang="en-GB" altLang="en-US" sz="2800" dirty="0" err="1" smtClean="0"/>
              <a:t>Mae’r</a:t>
            </a:r>
            <a:r>
              <a:rPr lang="en-GB" altLang="en-US" sz="2800" dirty="0" smtClean="0"/>
              <a:t> </a:t>
            </a:r>
            <a:r>
              <a:rPr lang="en-GB" altLang="en-US" sz="2800" dirty="0" err="1" smtClean="0"/>
              <a:t>cwricwlwm</a:t>
            </a:r>
            <a:r>
              <a:rPr lang="en-GB" altLang="en-US" sz="2800" dirty="0" smtClean="0"/>
              <a:t> </a:t>
            </a:r>
            <a:r>
              <a:rPr lang="en-GB" altLang="en-US" sz="2800" dirty="0" err="1" smtClean="0"/>
              <a:t>ysgol</a:t>
            </a:r>
            <a:r>
              <a:rPr lang="en-GB" altLang="en-US" sz="2800" dirty="0" smtClean="0"/>
              <a:t> </a:t>
            </a:r>
            <a:r>
              <a:rPr lang="en-GB" altLang="en-US" sz="2800" dirty="0" err="1" smtClean="0"/>
              <a:t>yn</a:t>
            </a:r>
            <a:r>
              <a:rPr lang="en-GB" altLang="en-US" sz="2800" dirty="0" smtClean="0"/>
              <a:t> </a:t>
            </a:r>
            <a:r>
              <a:rPr lang="en-GB" altLang="en-US" sz="2800" dirty="0" err="1" smtClean="0"/>
              <a:t>canolbwyntio</a:t>
            </a:r>
            <a:r>
              <a:rPr lang="en-GB" altLang="en-US" sz="2800" dirty="0" smtClean="0"/>
              <a:t> </a:t>
            </a:r>
            <a:r>
              <a:rPr lang="en-GB" altLang="en-US" sz="2800" dirty="0" err="1" smtClean="0"/>
              <a:t>ar</a:t>
            </a:r>
            <a:r>
              <a:rPr lang="en-GB" altLang="en-US" sz="2800" dirty="0" smtClean="0"/>
              <a:t> y </a:t>
            </a:r>
            <a:r>
              <a:rPr lang="en-GB" altLang="en-US" sz="2800" dirty="0" err="1" smtClean="0"/>
              <a:t>dysgwr</a:t>
            </a:r>
            <a:r>
              <a:rPr lang="en-GB" altLang="en-US" sz="2800" dirty="0" smtClean="0"/>
              <a:t>, </a:t>
            </a:r>
            <a:r>
              <a:rPr lang="en-GB" altLang="en-US" sz="2800" dirty="0" err="1" smtClean="0"/>
              <a:t>mae’n</a:t>
            </a:r>
            <a:r>
              <a:rPr lang="en-GB" altLang="en-US" sz="2800" dirty="0" smtClean="0"/>
              <a:t> </a:t>
            </a:r>
            <a:r>
              <a:rPr lang="en-GB" altLang="en-US" sz="2800" dirty="0" err="1" smtClean="0"/>
              <a:t>pwysleisio</a:t>
            </a:r>
            <a:r>
              <a:rPr lang="en-GB" altLang="en-US" sz="2800" dirty="0" smtClean="0"/>
              <a:t> </a:t>
            </a:r>
            <a:r>
              <a:rPr lang="en-GB" altLang="en-US" sz="2800" dirty="0" err="1" smtClean="0"/>
              <a:t>datblygu</a:t>
            </a:r>
            <a:r>
              <a:rPr lang="en-GB" altLang="en-US" sz="2800" dirty="0" smtClean="0"/>
              <a:t> </a:t>
            </a:r>
            <a:r>
              <a:rPr lang="en-GB" altLang="en-US" sz="2800" dirty="0" err="1" smtClean="0"/>
              <a:t>sgiliau</a:t>
            </a:r>
            <a:r>
              <a:rPr lang="en-GB" altLang="en-US" sz="2800" dirty="0" smtClean="0"/>
              <a:t> ac </a:t>
            </a:r>
            <a:r>
              <a:rPr lang="en-GB" altLang="en-US" sz="2800" dirty="0" err="1" smtClean="0"/>
              <a:t>mae’n</a:t>
            </a:r>
            <a:r>
              <a:rPr lang="en-GB" altLang="en-US" sz="2800" dirty="0" smtClean="0"/>
              <a:t> </a:t>
            </a:r>
            <a:r>
              <a:rPr lang="en-GB" altLang="en-US" sz="2800" dirty="0" err="1" smtClean="0"/>
              <a:t>sicrhau</a:t>
            </a:r>
            <a:r>
              <a:rPr lang="en-GB" altLang="en-US" sz="2800" dirty="0" smtClean="0"/>
              <a:t> </a:t>
            </a:r>
            <a:r>
              <a:rPr lang="en-GB" altLang="en-US" sz="2800" dirty="0" err="1" smtClean="0"/>
              <a:t>ei</a:t>
            </a:r>
            <a:r>
              <a:rPr lang="en-GB" altLang="en-US" sz="2800" dirty="0" smtClean="0"/>
              <a:t> </a:t>
            </a:r>
            <a:r>
              <a:rPr lang="en-GB" altLang="en-US" sz="2800" dirty="0" err="1" smtClean="0"/>
              <a:t>fod</a:t>
            </a:r>
            <a:r>
              <a:rPr lang="en-GB" altLang="en-US" sz="2800" dirty="0" smtClean="0"/>
              <a:t> </a:t>
            </a:r>
            <a:r>
              <a:rPr lang="en-GB" altLang="en-US" sz="2800" dirty="0" err="1" smtClean="0"/>
              <a:t>yn</a:t>
            </a:r>
            <a:r>
              <a:rPr lang="en-GB" altLang="en-US" sz="2800" dirty="0" smtClean="0"/>
              <a:t> </a:t>
            </a:r>
            <a:r>
              <a:rPr lang="en-GB" altLang="en-US" sz="2800" dirty="0" err="1" smtClean="0"/>
              <a:t>briodol</a:t>
            </a:r>
            <a:r>
              <a:rPr lang="en-GB" altLang="en-US" sz="2800" dirty="0" smtClean="0"/>
              <a:t> </a:t>
            </a:r>
            <a:r>
              <a:rPr lang="en-GB" altLang="en-US" sz="2800" dirty="0" err="1" smtClean="0"/>
              <a:t>i</a:t>
            </a:r>
            <a:r>
              <a:rPr lang="en-GB" altLang="en-US" sz="2800" dirty="0" smtClean="0"/>
              <a:t> </a:t>
            </a:r>
            <a:r>
              <a:rPr lang="en-GB" altLang="en-US" sz="2800" dirty="0" err="1" smtClean="0"/>
              <a:t>anghenion</a:t>
            </a:r>
            <a:r>
              <a:rPr lang="en-GB" altLang="en-US" sz="2800" dirty="0" smtClean="0"/>
              <a:t> </a:t>
            </a:r>
            <a:r>
              <a:rPr lang="en-GB" altLang="en-US" sz="2800" dirty="0" err="1" smtClean="0"/>
              <a:t>penodol</a:t>
            </a:r>
            <a:r>
              <a:rPr lang="en-GB" altLang="en-US" sz="2800" dirty="0" smtClean="0"/>
              <a:t> </a:t>
            </a:r>
            <a:r>
              <a:rPr lang="en-GB" altLang="en-US" sz="2800" dirty="0" err="1" smtClean="0"/>
              <a:t>Cymru</a:t>
            </a:r>
            <a:r>
              <a:rPr lang="en-GB" altLang="en-US" sz="2800" dirty="0" smtClean="0"/>
              <a:t>.  </a:t>
            </a:r>
          </a:p>
          <a:p>
            <a:pPr marL="0" indent="0" fontAlgn="auto">
              <a:spcAft>
                <a:spcPts val="0"/>
              </a:spcAft>
              <a:buClr>
                <a:schemeClr val="accent3"/>
              </a:buClr>
              <a:buFont typeface="Wingdings 2"/>
              <a:buNone/>
              <a:defRPr/>
            </a:pPr>
            <a:endParaRPr lang="en-GB" altLang="en-US" sz="2800" dirty="0" smtClean="0"/>
          </a:p>
          <a:p>
            <a:pPr marL="274320" indent="-274320" fontAlgn="auto">
              <a:spcAft>
                <a:spcPts val="0"/>
              </a:spcAft>
              <a:buClr>
                <a:schemeClr val="accent3"/>
              </a:buClr>
              <a:buFont typeface="Wingdings 2"/>
              <a:buChar char=""/>
              <a:defRPr/>
            </a:pPr>
            <a:r>
              <a:rPr lang="en-GB" altLang="en-US" sz="2800" dirty="0" smtClean="0"/>
              <a:t>Mae </a:t>
            </a:r>
            <a:r>
              <a:rPr lang="en-GB" altLang="en-US" sz="2800" dirty="0" err="1" smtClean="0"/>
              <a:t>cyfres</a:t>
            </a:r>
            <a:r>
              <a:rPr lang="en-GB" altLang="en-US" sz="2800" dirty="0" smtClean="0"/>
              <a:t> o </a:t>
            </a:r>
            <a:r>
              <a:rPr lang="en-GB" altLang="en-US" sz="2800" dirty="0" err="1" smtClean="0">
                <a:hlinkClick r:id="rId3"/>
              </a:rPr>
              <a:t>ddogfennau</a:t>
            </a:r>
            <a:r>
              <a:rPr lang="en-GB" altLang="en-US" sz="2800" dirty="0" smtClean="0">
                <a:hlinkClick r:id="rId3"/>
              </a:rPr>
              <a:t> </a:t>
            </a:r>
            <a:r>
              <a:rPr lang="en-GB" altLang="en-US" sz="2800" dirty="0" err="1" smtClean="0">
                <a:hlinkClick r:id="rId3"/>
              </a:rPr>
              <a:t>canllaw</a:t>
            </a:r>
            <a:r>
              <a:rPr lang="en-GB" altLang="en-US" sz="2800" dirty="0" smtClean="0">
                <a:hlinkClick r:id="rId3"/>
              </a:rPr>
              <a:t> </a:t>
            </a:r>
            <a:r>
              <a:rPr lang="en-GB" altLang="en-US" sz="2800" dirty="0" err="1" smtClean="0"/>
              <a:t>wedi’u</a:t>
            </a:r>
            <a:r>
              <a:rPr lang="en-GB" altLang="en-US" sz="2800" dirty="0" smtClean="0"/>
              <a:t> </a:t>
            </a:r>
            <a:r>
              <a:rPr lang="en-GB" altLang="en-US" sz="2800" dirty="0" err="1" smtClean="0"/>
              <a:t>datblygu</a:t>
            </a:r>
            <a:r>
              <a:rPr lang="en-GB" altLang="en-US" sz="2800" dirty="0" smtClean="0"/>
              <a:t> </a:t>
            </a:r>
            <a:r>
              <a:rPr lang="en-GB" altLang="en-US" sz="2800" dirty="0" err="1" smtClean="0"/>
              <a:t>i</a:t>
            </a:r>
            <a:r>
              <a:rPr lang="en-GB" altLang="en-US" sz="2800" dirty="0" smtClean="0"/>
              <a:t> </a:t>
            </a:r>
            <a:r>
              <a:rPr lang="en-GB" altLang="en-US" sz="2800" dirty="0" err="1" smtClean="0"/>
              <a:t>helpu</a:t>
            </a:r>
            <a:r>
              <a:rPr lang="en-GB" altLang="en-US" sz="2800" dirty="0" smtClean="0"/>
              <a:t> </a:t>
            </a:r>
            <a:r>
              <a:rPr lang="en-GB" altLang="en-US" sz="2800" dirty="0" err="1" smtClean="0"/>
              <a:t>athrawon</a:t>
            </a:r>
            <a:r>
              <a:rPr lang="en-GB" altLang="en-US" sz="2800" dirty="0" smtClean="0"/>
              <a:t> </a:t>
            </a:r>
            <a:r>
              <a:rPr lang="en-GB" altLang="en-US" sz="2800" dirty="0" err="1" smtClean="0"/>
              <a:t>i</a:t>
            </a:r>
            <a:r>
              <a:rPr lang="en-GB" altLang="en-US" sz="2800" dirty="0" smtClean="0"/>
              <a:t> </a:t>
            </a:r>
            <a:r>
              <a:rPr lang="en-GB" altLang="en-US" sz="2800" dirty="0" err="1" smtClean="0"/>
              <a:t>gyflwyno’r</a:t>
            </a:r>
            <a:r>
              <a:rPr lang="en-GB" altLang="en-US" sz="2800" dirty="0" smtClean="0"/>
              <a:t> </a:t>
            </a:r>
            <a:r>
              <a:rPr lang="en-GB" altLang="en-US" sz="2800" dirty="0" err="1" smtClean="0"/>
              <a:t>cwricwlwm</a:t>
            </a:r>
            <a:r>
              <a:rPr lang="en-GB" altLang="en-US" sz="2800" dirty="0" smtClean="0"/>
              <a:t> </a:t>
            </a:r>
            <a:r>
              <a:rPr lang="en-GB" altLang="en-US" sz="2800" dirty="0" err="1" smtClean="0"/>
              <a:t>ysgol</a:t>
            </a:r>
            <a:r>
              <a:rPr lang="en-GB" altLang="en-US" sz="2800" dirty="0" smtClean="0"/>
              <a:t>. </a:t>
            </a:r>
          </a:p>
        </p:txBody>
      </p:sp>
      <p:sp>
        <p:nvSpPr>
          <p:cNvPr id="16388" name="Content Placeholder 6"/>
          <p:cNvSpPr>
            <a:spLocks noGrp="1"/>
          </p:cNvSpPr>
          <p:nvPr>
            <p:ph sz="half" idx="2"/>
          </p:nvPr>
        </p:nvSpPr>
        <p:spPr>
          <a:xfrm>
            <a:off x="5955555" y="1398495"/>
            <a:ext cx="5474446" cy="5041248"/>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Clr>
                <a:schemeClr val="accent3"/>
              </a:buClr>
              <a:buFont typeface="Wingdings 2"/>
              <a:buChar char=""/>
              <a:defRPr/>
            </a:pPr>
            <a:r>
              <a:rPr lang="en-GB" altLang="en-US" sz="2800" dirty="0" smtClean="0">
                <a:ea typeface="ＭＳ Ｐゴシック" pitchFamily="34" charset="-128"/>
              </a:rPr>
              <a:t>The school curriculum is learner focussed, places an emphasis on skills development and ensures that it is appropriate for the specific needs of Wales. </a:t>
            </a:r>
          </a:p>
          <a:p>
            <a:pPr marL="0" indent="0" fontAlgn="auto">
              <a:spcAft>
                <a:spcPts val="0"/>
              </a:spcAft>
              <a:buClr>
                <a:schemeClr val="accent3"/>
              </a:buClr>
              <a:buNone/>
              <a:defRPr/>
            </a:pPr>
            <a:r>
              <a:rPr lang="en-GB" altLang="en-US" sz="2800" dirty="0" smtClean="0">
                <a:ea typeface="ＭＳ Ｐゴシック" pitchFamily="34" charset="-128"/>
              </a:rPr>
              <a:t> </a:t>
            </a:r>
          </a:p>
          <a:p>
            <a:pPr marL="274320" indent="-274320" fontAlgn="auto">
              <a:spcAft>
                <a:spcPts val="0"/>
              </a:spcAft>
              <a:buClr>
                <a:schemeClr val="accent3"/>
              </a:buClr>
              <a:buFont typeface="Wingdings 2"/>
              <a:buChar char=""/>
              <a:defRPr/>
            </a:pPr>
            <a:r>
              <a:rPr lang="en-GB" altLang="en-US" sz="2800" dirty="0" smtClean="0">
                <a:ea typeface="ＭＳ Ｐゴシック" pitchFamily="34" charset="-128"/>
              </a:rPr>
              <a:t>A series of </a:t>
            </a:r>
            <a:r>
              <a:rPr lang="en-GB" altLang="en-US" sz="2800" dirty="0" smtClean="0">
                <a:ea typeface="ＭＳ Ｐゴシック" pitchFamily="34" charset="-128"/>
                <a:hlinkClick r:id="rId4"/>
              </a:rPr>
              <a:t>guidance documents</a:t>
            </a:r>
            <a:r>
              <a:rPr lang="en-GB" altLang="en-US" sz="2800" dirty="0" smtClean="0">
                <a:ea typeface="ＭＳ Ｐゴシック" pitchFamily="34" charset="-128"/>
                <a:hlinkClick r:id="rId5"/>
              </a:rPr>
              <a:t> </a:t>
            </a:r>
            <a:r>
              <a:rPr lang="en-GB" altLang="en-US" sz="2800" dirty="0" smtClean="0">
                <a:ea typeface="ＭＳ Ｐゴシック" pitchFamily="34" charset="-128"/>
              </a:rPr>
              <a:t>have been developed to support the implementation of the school curriculum. </a:t>
            </a:r>
          </a:p>
        </p:txBody>
      </p:sp>
      <p:pic>
        <p:nvPicPr>
          <p:cNvPr id="3074" name="Picture 2" descr="C:\Users\TERRY\AppData\Local\Microsoft\Windows\INetCache\IE\RCMPPI9Y\signpost[1].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239312" y="5358527"/>
            <a:ext cx="943170" cy="1277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6168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29276"/>
            <a:ext cx="10972800" cy="1143000"/>
          </a:xfrm>
        </p:spPr>
        <p:txBody>
          <a:bodyPr>
            <a:normAutofit fontScale="90000"/>
          </a:bodyPr>
          <a:lstStyle/>
          <a:p>
            <a:pPr algn="ctr"/>
            <a:r>
              <a:rPr lang="en-GB" dirty="0" smtClean="0"/>
              <a:t/>
            </a:r>
            <a:br>
              <a:rPr lang="en-GB" dirty="0" smtClean="0"/>
            </a:br>
            <a:r>
              <a:rPr lang="en-GB" dirty="0" err="1" smtClean="0"/>
              <a:t>Cyfnod</a:t>
            </a:r>
            <a:r>
              <a:rPr lang="en-GB" dirty="0" smtClean="0"/>
              <a:t> Sylfaen</a:t>
            </a:r>
            <a:br>
              <a:rPr lang="en-GB" dirty="0" smtClean="0"/>
            </a:br>
            <a:r>
              <a:rPr lang="en-GB" dirty="0" smtClean="0">
                <a:solidFill>
                  <a:schemeClr val="tx1"/>
                </a:solidFill>
              </a:rPr>
              <a:t>Foundation Phase</a:t>
            </a:r>
            <a:endParaRPr lang="en-GB" dirty="0">
              <a:solidFill>
                <a:schemeClr val="tx1"/>
              </a:solidFill>
            </a:endParaRPr>
          </a:p>
        </p:txBody>
      </p:sp>
      <p:sp>
        <p:nvSpPr>
          <p:cNvPr id="3" name="Content Placeholder 2"/>
          <p:cNvSpPr>
            <a:spLocks noGrp="1"/>
          </p:cNvSpPr>
          <p:nvPr>
            <p:ph sz="half" idx="1"/>
          </p:nvPr>
        </p:nvSpPr>
        <p:spPr>
          <a:xfrm>
            <a:off x="623047" y="3789225"/>
            <a:ext cx="5384800" cy="2625021"/>
          </a:xfrm>
        </p:spPr>
        <p:style>
          <a:lnRef idx="2">
            <a:schemeClr val="accent1"/>
          </a:lnRef>
          <a:fillRef idx="1">
            <a:schemeClr val="lt1"/>
          </a:fillRef>
          <a:effectRef idx="0">
            <a:schemeClr val="accent1"/>
          </a:effectRef>
          <a:fontRef idx="minor">
            <a:schemeClr val="dk1"/>
          </a:fontRef>
        </p:style>
        <p:txBody>
          <a:bodyPr>
            <a:normAutofit/>
          </a:bodyPr>
          <a:lstStyle/>
          <a:p>
            <a:r>
              <a:rPr lang="en-GB" sz="2400" dirty="0" err="1" smtClean="0"/>
              <a:t>Gwyliwch</a:t>
            </a:r>
            <a:r>
              <a:rPr lang="en-GB" sz="2400" dirty="0" smtClean="0"/>
              <a:t> y </a:t>
            </a:r>
            <a:r>
              <a:rPr lang="en-GB" sz="2400" dirty="0" err="1" smtClean="0">
                <a:hlinkClick r:id="rId3"/>
              </a:rPr>
              <a:t>ffilm</a:t>
            </a:r>
            <a:r>
              <a:rPr lang="en-GB" sz="2400" dirty="0" smtClean="0">
                <a:hlinkClick r:id="rId3"/>
              </a:rPr>
              <a:t>.</a:t>
            </a:r>
            <a:r>
              <a:rPr lang="en-GB" sz="2400" dirty="0" smtClean="0"/>
              <a:t> </a:t>
            </a:r>
          </a:p>
          <a:p>
            <a:pPr marL="0" indent="0">
              <a:buNone/>
            </a:pPr>
            <a:endParaRPr lang="en-GB" sz="2400" dirty="0"/>
          </a:p>
          <a:p>
            <a:r>
              <a:rPr lang="en-GB" sz="2400" dirty="0" smtClean="0"/>
              <a:t>Beth, </a:t>
            </a:r>
            <a:r>
              <a:rPr lang="en-GB" sz="2400" dirty="0" err="1" smtClean="0"/>
              <a:t>yn</a:t>
            </a:r>
            <a:r>
              <a:rPr lang="en-GB" sz="2400" dirty="0" smtClean="0"/>
              <a:t> </a:t>
            </a:r>
            <a:r>
              <a:rPr lang="en-GB" sz="2400" dirty="0" err="1" smtClean="0"/>
              <a:t>eich</a:t>
            </a:r>
            <a:r>
              <a:rPr lang="en-GB" sz="2400" dirty="0" smtClean="0"/>
              <a:t> barn chi,  </a:t>
            </a:r>
            <a:r>
              <a:rPr lang="en-GB" sz="2400" dirty="0" err="1" smtClean="0"/>
              <a:t>yw’r</a:t>
            </a:r>
            <a:r>
              <a:rPr lang="en-GB" sz="2400" dirty="0" smtClean="0"/>
              <a:t> </a:t>
            </a:r>
            <a:r>
              <a:rPr lang="en-GB" sz="2400" dirty="0" err="1" smtClean="0"/>
              <a:t>prif</a:t>
            </a:r>
            <a:r>
              <a:rPr lang="en-GB" sz="2400" dirty="0" smtClean="0"/>
              <a:t> </a:t>
            </a:r>
            <a:r>
              <a:rPr lang="en-GB" sz="2400" dirty="0" err="1" smtClean="0"/>
              <a:t>nodweddion</a:t>
            </a:r>
            <a:r>
              <a:rPr lang="en-GB" sz="2400" dirty="0" smtClean="0"/>
              <a:t> </a:t>
            </a:r>
            <a:r>
              <a:rPr lang="en-GB" sz="2400" dirty="0" err="1" smtClean="0"/>
              <a:t>neu</a:t>
            </a:r>
            <a:r>
              <a:rPr lang="en-GB" sz="2400" dirty="0" smtClean="0"/>
              <a:t> </a:t>
            </a:r>
            <a:r>
              <a:rPr lang="en-GB" sz="2400" dirty="0" err="1" smtClean="0"/>
              <a:t>agweddau</a:t>
            </a:r>
            <a:r>
              <a:rPr lang="en-GB" sz="2400" dirty="0" smtClean="0"/>
              <a:t> o </a:t>
            </a:r>
            <a:r>
              <a:rPr lang="en-GB" sz="2400" dirty="0" err="1" smtClean="0"/>
              <a:t>gwricwlwm</a:t>
            </a:r>
            <a:r>
              <a:rPr lang="en-GB" sz="2400" dirty="0" smtClean="0"/>
              <a:t> </a:t>
            </a:r>
            <a:r>
              <a:rPr lang="en-GB" sz="2400" dirty="0" err="1" smtClean="0"/>
              <a:t>sylfaen</a:t>
            </a:r>
            <a:r>
              <a:rPr lang="en-GB" sz="2400" dirty="0" smtClean="0"/>
              <a:t>? </a:t>
            </a:r>
            <a:endParaRPr lang="en-GB" sz="2400" dirty="0"/>
          </a:p>
        </p:txBody>
      </p:sp>
      <p:sp>
        <p:nvSpPr>
          <p:cNvPr id="4" name="Content Placeholder 3"/>
          <p:cNvSpPr>
            <a:spLocks noGrp="1"/>
          </p:cNvSpPr>
          <p:nvPr>
            <p:ph sz="half" idx="2"/>
          </p:nvPr>
        </p:nvSpPr>
        <p:spPr>
          <a:xfrm>
            <a:off x="6453094" y="3762332"/>
            <a:ext cx="5384800" cy="2638468"/>
          </a:xfrm>
        </p:spPr>
        <p:style>
          <a:lnRef idx="2">
            <a:schemeClr val="dk1"/>
          </a:lnRef>
          <a:fillRef idx="1">
            <a:schemeClr val="lt1"/>
          </a:fillRef>
          <a:effectRef idx="0">
            <a:schemeClr val="dk1"/>
          </a:effectRef>
          <a:fontRef idx="minor">
            <a:schemeClr val="dk1"/>
          </a:fontRef>
        </p:style>
        <p:txBody>
          <a:bodyPr>
            <a:normAutofit/>
          </a:bodyPr>
          <a:lstStyle/>
          <a:p>
            <a:r>
              <a:rPr lang="en-GB" sz="2400" dirty="0" smtClean="0">
                <a:hlinkClick r:id="rId3"/>
              </a:rPr>
              <a:t>Watch this short film. </a:t>
            </a:r>
            <a:endParaRPr lang="en-GB" sz="2400" dirty="0"/>
          </a:p>
          <a:p>
            <a:endParaRPr lang="en-GB" sz="2400" dirty="0" smtClean="0"/>
          </a:p>
          <a:p>
            <a:r>
              <a:rPr lang="en-GB" sz="2400" dirty="0" smtClean="0"/>
              <a:t>What do you think are the main features or aspects of a foundation phase curriculum based on what you have seen? </a:t>
            </a:r>
          </a:p>
        </p:txBody>
      </p:sp>
      <p:pic>
        <p:nvPicPr>
          <p:cNvPr id="1026" name="Picture 2" descr="C:\Users\TERRY\AppData\Local\Microsoft\Windows\INetCache\IE\IQSXOLVE\0511-1101-0118-1935_Stick_Figures_of_Preschool_Kids_Playing_clipart_image[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0421" y="644274"/>
            <a:ext cx="1750000" cy="175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31907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749" y="0"/>
            <a:ext cx="10972800" cy="1143000"/>
          </a:xfrm>
        </p:spPr>
        <p:txBody>
          <a:bodyPr>
            <a:normAutofit fontScale="90000"/>
          </a:bodyPr>
          <a:lstStyle/>
          <a:p>
            <a:pPr algn="ctr"/>
            <a:r>
              <a:rPr lang="en-GB" dirty="0" err="1" smtClean="0"/>
              <a:t>Athroniaeth</a:t>
            </a:r>
            <a:r>
              <a:rPr lang="en-GB" dirty="0" smtClean="0"/>
              <a:t> y </a:t>
            </a:r>
            <a:r>
              <a:rPr lang="en-GB" dirty="0" err="1" smtClean="0"/>
              <a:t>Cyfnod</a:t>
            </a:r>
            <a:r>
              <a:rPr lang="en-GB" dirty="0" smtClean="0"/>
              <a:t> Sylfaen </a:t>
            </a:r>
            <a:br>
              <a:rPr lang="en-GB" dirty="0" smtClean="0"/>
            </a:br>
            <a:r>
              <a:rPr lang="en-GB" dirty="0" smtClean="0">
                <a:solidFill>
                  <a:schemeClr val="tx1"/>
                </a:solidFill>
              </a:rPr>
              <a:t>Philosophy of Foundation Phase </a:t>
            </a:r>
            <a:endParaRPr lang="en-GB" dirty="0">
              <a:solidFill>
                <a:schemeClr val="tx1"/>
              </a:solidFill>
            </a:endParaRPr>
          </a:p>
        </p:txBody>
      </p:sp>
      <p:sp>
        <p:nvSpPr>
          <p:cNvPr id="3" name="Content Placeholder 2"/>
          <p:cNvSpPr>
            <a:spLocks noGrp="1"/>
          </p:cNvSpPr>
          <p:nvPr>
            <p:ph sz="half" idx="1"/>
          </p:nvPr>
        </p:nvSpPr>
        <p:spPr>
          <a:xfrm>
            <a:off x="220855" y="1518348"/>
            <a:ext cx="5581429" cy="533965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2400" dirty="0" err="1"/>
              <a:t>Wedi</a:t>
            </a:r>
            <a:r>
              <a:rPr lang="en-GB" sz="2400" dirty="0"/>
              <a:t> </a:t>
            </a:r>
            <a:r>
              <a:rPr lang="en-GB" sz="2400" dirty="0" err="1"/>
              <a:t>ei</a:t>
            </a:r>
            <a:r>
              <a:rPr lang="en-GB" sz="2400" dirty="0"/>
              <a:t> </a:t>
            </a:r>
            <a:r>
              <a:rPr lang="en-GB" sz="2400" dirty="0" err="1"/>
              <a:t>ddisgrifio</a:t>
            </a:r>
            <a:r>
              <a:rPr lang="en-GB" sz="2400" dirty="0"/>
              <a:t> </a:t>
            </a:r>
            <a:r>
              <a:rPr lang="en-GB" sz="2400" dirty="0" err="1"/>
              <a:t>fel</a:t>
            </a:r>
            <a:r>
              <a:rPr lang="en-GB" sz="2400" dirty="0"/>
              <a:t> </a:t>
            </a:r>
            <a:r>
              <a:rPr lang="en-GB" sz="2400" dirty="0" err="1"/>
              <a:t>cwricwlwm</a:t>
            </a:r>
            <a:r>
              <a:rPr lang="en-GB" sz="2400" dirty="0"/>
              <a:t> bras, </a:t>
            </a:r>
            <a:r>
              <a:rPr lang="en-GB" sz="2400" dirty="0" err="1"/>
              <a:t>cytbwys</a:t>
            </a:r>
            <a:r>
              <a:rPr lang="en-GB" sz="2400" dirty="0"/>
              <a:t> ac </a:t>
            </a:r>
            <a:r>
              <a:rPr lang="en-GB" sz="2400" dirty="0" err="1"/>
              <a:t>wedi</a:t>
            </a:r>
            <a:r>
              <a:rPr lang="en-GB" sz="2400" dirty="0"/>
              <a:t> </a:t>
            </a:r>
            <a:r>
              <a:rPr lang="en-GB" sz="2400" dirty="0" err="1"/>
              <a:t>ei</a:t>
            </a:r>
            <a:r>
              <a:rPr lang="en-GB" sz="2400" dirty="0"/>
              <a:t> </a:t>
            </a:r>
            <a:r>
              <a:rPr lang="en-GB" sz="2400" dirty="0" err="1"/>
              <a:t>gwahaniaethu</a:t>
            </a:r>
            <a:r>
              <a:rPr lang="en-GB" sz="2400" dirty="0"/>
              <a:t>.</a:t>
            </a:r>
          </a:p>
          <a:p>
            <a:r>
              <a:rPr lang="en-GB" sz="2400" dirty="0" err="1"/>
              <a:t>Yn</a:t>
            </a:r>
            <a:r>
              <a:rPr lang="en-GB" sz="2400" dirty="0"/>
              <a:t> </a:t>
            </a:r>
            <a:r>
              <a:rPr lang="en-GB" sz="2400" dirty="0" err="1"/>
              <a:t>annog</a:t>
            </a:r>
            <a:r>
              <a:rPr lang="en-GB" sz="2400" dirty="0"/>
              <a:t> plant </a:t>
            </a:r>
            <a:r>
              <a:rPr lang="en-GB" sz="2400" dirty="0" err="1"/>
              <a:t>i</a:t>
            </a:r>
            <a:r>
              <a:rPr lang="en-GB" sz="2400" dirty="0"/>
              <a:t> </a:t>
            </a:r>
            <a:r>
              <a:rPr lang="en-GB" sz="2400" dirty="0" err="1"/>
              <a:t>ddysgu</a:t>
            </a:r>
            <a:r>
              <a:rPr lang="en-GB" sz="2400" dirty="0"/>
              <a:t> </a:t>
            </a:r>
            <a:r>
              <a:rPr lang="en-GB" sz="2400" dirty="0" err="1"/>
              <a:t>mewn</a:t>
            </a:r>
            <a:r>
              <a:rPr lang="en-GB" sz="2400" dirty="0"/>
              <a:t> </a:t>
            </a:r>
            <a:r>
              <a:rPr lang="en-GB" sz="2400" dirty="0" err="1"/>
              <a:t>ffordd</a:t>
            </a:r>
            <a:r>
              <a:rPr lang="en-GB" sz="2400" dirty="0"/>
              <a:t> </a:t>
            </a:r>
            <a:r>
              <a:rPr lang="en-GB" sz="2400" dirty="0" err="1"/>
              <a:t>hwylus</a:t>
            </a:r>
            <a:r>
              <a:rPr lang="en-GB" sz="2400" dirty="0"/>
              <a:t>, </a:t>
            </a:r>
            <a:r>
              <a:rPr lang="en-GB" sz="2400" dirty="0" err="1"/>
              <a:t>trwy</a:t>
            </a:r>
            <a:r>
              <a:rPr lang="en-GB" sz="2400" dirty="0"/>
              <a:t> </a:t>
            </a:r>
            <a:r>
              <a:rPr lang="en-GB" sz="2400" dirty="0" err="1"/>
              <a:t>fod</a:t>
            </a:r>
            <a:r>
              <a:rPr lang="en-GB" sz="2400" dirty="0"/>
              <a:t> </a:t>
            </a:r>
            <a:r>
              <a:rPr lang="en-GB" sz="2400" dirty="0" err="1"/>
              <a:t>yn</a:t>
            </a:r>
            <a:r>
              <a:rPr lang="en-GB" sz="2400" dirty="0"/>
              <a:t> </a:t>
            </a:r>
            <a:r>
              <a:rPr lang="en-GB" sz="2400" dirty="0" err="1"/>
              <a:t>greadigol</a:t>
            </a:r>
            <a:r>
              <a:rPr lang="en-GB" sz="2400" dirty="0"/>
              <a:t> a </a:t>
            </a:r>
            <a:r>
              <a:rPr lang="en-GB" sz="2400" dirty="0" err="1"/>
              <a:t>ddychmygol</a:t>
            </a:r>
            <a:r>
              <a:rPr lang="en-GB" sz="2400" dirty="0"/>
              <a:t>.</a:t>
            </a:r>
          </a:p>
          <a:p>
            <a:r>
              <a:rPr lang="en-GB" sz="2400" dirty="0" err="1"/>
              <a:t>Yn</a:t>
            </a:r>
            <a:r>
              <a:rPr lang="en-GB" sz="2400" dirty="0"/>
              <a:t> </a:t>
            </a:r>
            <a:r>
              <a:rPr lang="en-GB" sz="2400" dirty="0" err="1"/>
              <a:t>pwysleisio</a:t>
            </a:r>
            <a:r>
              <a:rPr lang="en-GB" sz="2400" dirty="0"/>
              <a:t> </a:t>
            </a:r>
            <a:r>
              <a:rPr lang="en-GB" sz="2400" dirty="0" err="1"/>
              <a:t>rôl</a:t>
            </a:r>
            <a:r>
              <a:rPr lang="en-GB" sz="2400" dirty="0"/>
              <a:t> </a:t>
            </a:r>
            <a:r>
              <a:rPr lang="en-GB" sz="2400" dirty="0" err="1"/>
              <a:t>chwarae</a:t>
            </a:r>
            <a:r>
              <a:rPr lang="en-GB" sz="2400" dirty="0"/>
              <a:t> </a:t>
            </a:r>
            <a:r>
              <a:rPr lang="en-GB" sz="2400" dirty="0" err="1"/>
              <a:t>fel</a:t>
            </a:r>
            <a:r>
              <a:rPr lang="en-GB" sz="2400" dirty="0"/>
              <a:t> dull </a:t>
            </a:r>
            <a:r>
              <a:rPr lang="en-GB" sz="2400" dirty="0" err="1"/>
              <a:t>allweddol</a:t>
            </a:r>
            <a:r>
              <a:rPr lang="en-GB" sz="2400" dirty="0"/>
              <a:t> o </a:t>
            </a:r>
            <a:r>
              <a:rPr lang="en-GB" sz="2400" dirty="0" err="1"/>
              <a:t>ddysgu</a:t>
            </a:r>
            <a:endParaRPr lang="en-GB" sz="2400" dirty="0"/>
          </a:p>
          <a:p>
            <a:r>
              <a:rPr lang="en-GB" sz="2400" dirty="0" err="1"/>
              <a:t>Yn</a:t>
            </a:r>
            <a:r>
              <a:rPr lang="en-GB" sz="2400" dirty="0"/>
              <a:t> </a:t>
            </a:r>
            <a:r>
              <a:rPr lang="en-GB" sz="2400" dirty="0" err="1"/>
              <a:t>hyrwyddo</a:t>
            </a:r>
            <a:r>
              <a:rPr lang="en-GB" sz="2400" dirty="0"/>
              <a:t> </a:t>
            </a:r>
            <a:r>
              <a:rPr lang="en-GB" sz="2400" dirty="0" err="1"/>
              <a:t>annibyniaeth</a:t>
            </a:r>
            <a:r>
              <a:rPr lang="en-GB" sz="2400" dirty="0"/>
              <a:t> </a:t>
            </a:r>
            <a:r>
              <a:rPr lang="en-GB" sz="2400" dirty="0" err="1"/>
              <a:t>trwy</a:t>
            </a:r>
            <a:r>
              <a:rPr lang="en-GB" sz="2400" dirty="0"/>
              <a:t> </a:t>
            </a:r>
            <a:r>
              <a:rPr lang="en-GB" sz="2400" dirty="0" err="1" smtClean="0"/>
              <a:t>arbrofi</a:t>
            </a:r>
            <a:r>
              <a:rPr lang="en-GB" sz="2400" dirty="0" smtClean="0"/>
              <a:t> a </a:t>
            </a:r>
            <a:r>
              <a:rPr lang="en-GB" sz="2400" dirty="0" err="1" smtClean="0"/>
              <a:t>darganfod</a:t>
            </a:r>
            <a:r>
              <a:rPr lang="en-GB" sz="2400" dirty="0" smtClean="0"/>
              <a:t>.</a:t>
            </a:r>
            <a:endParaRPr lang="en-GB" sz="2400" dirty="0"/>
          </a:p>
          <a:p>
            <a:r>
              <a:rPr lang="en-GB" sz="2400" dirty="0"/>
              <a:t>Mae </a:t>
            </a:r>
            <a:r>
              <a:rPr lang="en-GB" sz="2400" dirty="0" err="1"/>
              <a:t>dysgu</a:t>
            </a:r>
            <a:r>
              <a:rPr lang="en-GB" sz="2400" dirty="0"/>
              <a:t> </a:t>
            </a:r>
            <a:r>
              <a:rPr lang="en-GB" sz="2400" dirty="0" err="1"/>
              <a:t>tu</a:t>
            </a:r>
            <a:r>
              <a:rPr lang="en-GB" sz="2400" dirty="0"/>
              <a:t> </a:t>
            </a:r>
            <a:r>
              <a:rPr lang="en-GB" sz="2400" dirty="0" err="1"/>
              <a:t>allan</a:t>
            </a:r>
            <a:r>
              <a:rPr lang="en-GB" sz="2400" dirty="0"/>
              <a:t> </a:t>
            </a:r>
            <a:r>
              <a:rPr lang="en-GB" sz="2400" dirty="0" err="1"/>
              <a:t>yn</a:t>
            </a:r>
            <a:r>
              <a:rPr lang="en-GB" sz="2400" dirty="0"/>
              <a:t> </a:t>
            </a:r>
            <a:r>
              <a:rPr lang="en-GB" sz="2400" dirty="0" err="1"/>
              <a:t>nodwedd</a:t>
            </a:r>
            <a:r>
              <a:rPr lang="en-GB" sz="2400" dirty="0"/>
              <a:t> </a:t>
            </a:r>
            <a:r>
              <a:rPr lang="en-GB" sz="2400" dirty="0" err="1"/>
              <a:t>allweddol</a:t>
            </a:r>
            <a:r>
              <a:rPr lang="en-GB" sz="2400" dirty="0"/>
              <a:t>.</a:t>
            </a:r>
          </a:p>
          <a:p>
            <a:r>
              <a:rPr lang="en-GB" sz="2400" dirty="0" err="1"/>
              <a:t>Amlsynhwyraidd</a:t>
            </a:r>
            <a:r>
              <a:rPr lang="en-GB" sz="2400" dirty="0"/>
              <a:t> a </a:t>
            </a:r>
            <a:r>
              <a:rPr lang="en-GB" sz="2400" dirty="0" err="1" smtClean="0"/>
              <a:t>chreadigol</a:t>
            </a:r>
            <a:r>
              <a:rPr lang="en-GB" sz="2400" dirty="0" smtClean="0"/>
              <a:t> </a:t>
            </a:r>
            <a:r>
              <a:rPr lang="en-GB" sz="2400" dirty="0" err="1"/>
              <a:t>e.e</a:t>
            </a:r>
            <a:r>
              <a:rPr lang="en-GB" sz="2400" dirty="0" smtClean="0"/>
              <a:t>. </a:t>
            </a:r>
            <a:r>
              <a:rPr lang="en-GB" sz="2400" dirty="0" err="1"/>
              <a:t>chwarae</a:t>
            </a:r>
            <a:r>
              <a:rPr lang="en-GB" sz="2400" dirty="0"/>
              <a:t> ‘</a:t>
            </a:r>
            <a:r>
              <a:rPr lang="en-GB" sz="2400" dirty="0" err="1"/>
              <a:t>llanast</a:t>
            </a:r>
            <a:r>
              <a:rPr lang="en-GB" sz="2400" dirty="0"/>
              <a:t>’!</a:t>
            </a:r>
          </a:p>
          <a:p>
            <a:endParaRPr lang="en-GB" dirty="0"/>
          </a:p>
        </p:txBody>
      </p:sp>
      <p:sp>
        <p:nvSpPr>
          <p:cNvPr id="4" name="Content Placeholder 3"/>
          <p:cNvSpPr>
            <a:spLocks noGrp="1"/>
          </p:cNvSpPr>
          <p:nvPr>
            <p:ph sz="half" idx="2"/>
          </p:nvPr>
        </p:nvSpPr>
        <p:spPr>
          <a:xfrm>
            <a:off x="6231241" y="1518348"/>
            <a:ext cx="5733543" cy="4434840"/>
          </a:xfrm>
        </p:spPr>
        <p:style>
          <a:lnRef idx="2">
            <a:schemeClr val="dk1"/>
          </a:lnRef>
          <a:fillRef idx="1">
            <a:schemeClr val="lt1"/>
          </a:fillRef>
          <a:effectRef idx="0">
            <a:schemeClr val="dk1"/>
          </a:effectRef>
          <a:fontRef idx="minor">
            <a:schemeClr val="dk1"/>
          </a:fontRef>
        </p:style>
        <p:txBody>
          <a:bodyPr>
            <a:noAutofit/>
          </a:bodyPr>
          <a:lstStyle/>
          <a:p>
            <a:r>
              <a:rPr lang="en-GB" sz="2400" dirty="0" smtClean="0"/>
              <a:t>Described as a broad, balanced and differentiated curriculum.</a:t>
            </a:r>
          </a:p>
          <a:p>
            <a:r>
              <a:rPr lang="en-GB" sz="2400" dirty="0" smtClean="0"/>
              <a:t>Encourages children to be creative, imaginative and have fun </a:t>
            </a:r>
            <a:r>
              <a:rPr lang="en-GB" sz="2400" i="1" dirty="0" smtClean="0"/>
              <a:t>whilst learning.</a:t>
            </a:r>
          </a:p>
          <a:p>
            <a:r>
              <a:rPr lang="en-GB" sz="2400" dirty="0" smtClean="0"/>
              <a:t>Places an emphasis on </a:t>
            </a:r>
            <a:r>
              <a:rPr lang="en-GB" sz="2400" b="1" u="sng" dirty="0" smtClean="0"/>
              <a:t>play </a:t>
            </a:r>
            <a:r>
              <a:rPr lang="en-GB" sz="2400" dirty="0" smtClean="0"/>
              <a:t>as a key vehicle for learning. </a:t>
            </a:r>
          </a:p>
          <a:p>
            <a:r>
              <a:rPr lang="en-GB" sz="2400" dirty="0" smtClean="0"/>
              <a:t>Promotes discovery and independence through 1</a:t>
            </a:r>
            <a:r>
              <a:rPr lang="en-GB" sz="2400" baseline="30000" dirty="0" smtClean="0"/>
              <a:t>st</a:t>
            </a:r>
            <a:r>
              <a:rPr lang="en-GB" sz="2400" dirty="0" smtClean="0"/>
              <a:t> hand experiential activities. </a:t>
            </a:r>
          </a:p>
          <a:p>
            <a:r>
              <a:rPr lang="en-GB" sz="2400" dirty="0" smtClean="0"/>
              <a:t>Outdoor learning is a key feature.</a:t>
            </a:r>
          </a:p>
          <a:p>
            <a:r>
              <a:rPr lang="en-GB" sz="2400" dirty="0" smtClean="0"/>
              <a:t>Multi-sensory, creative activities – e.g. messy play! </a:t>
            </a:r>
            <a:endParaRPr lang="en-GB" sz="2400" dirty="0"/>
          </a:p>
        </p:txBody>
      </p:sp>
      <p:pic>
        <p:nvPicPr>
          <p:cNvPr id="4098" name="Picture 2" descr="C:\Users\TERRY\AppData\Local\Microsoft\Windows\INetCache\IE\IQSXOLVE\wise_owl[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895" y="0"/>
            <a:ext cx="1320830" cy="1414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2335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48887" y="1049311"/>
            <a:ext cx="5545513" cy="5695082"/>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sz="2600" dirty="0">
                <a:solidFill>
                  <a:schemeClr val="tx1"/>
                </a:solidFill>
              </a:rPr>
              <a:t>Mae </a:t>
            </a:r>
            <a:r>
              <a:rPr lang="en-GB" sz="2600" dirty="0" err="1">
                <a:solidFill>
                  <a:schemeClr val="tx1"/>
                </a:solidFill>
              </a:rPr>
              <a:t>deall</a:t>
            </a:r>
            <a:r>
              <a:rPr lang="en-GB" sz="2600" dirty="0">
                <a:solidFill>
                  <a:schemeClr val="tx1"/>
                </a:solidFill>
              </a:rPr>
              <a:t> </a:t>
            </a:r>
            <a:r>
              <a:rPr lang="en-GB" sz="2600" dirty="0" err="1">
                <a:solidFill>
                  <a:schemeClr val="tx1"/>
                </a:solidFill>
              </a:rPr>
              <a:t>datblygiad</a:t>
            </a:r>
            <a:r>
              <a:rPr lang="en-GB" sz="2600" dirty="0">
                <a:solidFill>
                  <a:schemeClr val="tx1"/>
                </a:solidFill>
              </a:rPr>
              <a:t> plant </a:t>
            </a:r>
            <a:r>
              <a:rPr lang="en-GB" sz="2600" dirty="0" err="1">
                <a:solidFill>
                  <a:schemeClr val="tx1"/>
                </a:solidFill>
              </a:rPr>
              <a:t>yn</a:t>
            </a:r>
            <a:r>
              <a:rPr lang="en-GB" sz="2600" dirty="0">
                <a:solidFill>
                  <a:schemeClr val="tx1"/>
                </a:solidFill>
              </a:rPr>
              <a:t> </a:t>
            </a:r>
            <a:r>
              <a:rPr lang="en-GB" sz="2600" dirty="0" err="1">
                <a:solidFill>
                  <a:schemeClr val="tx1"/>
                </a:solidFill>
              </a:rPr>
              <a:t>bwysig</a:t>
            </a:r>
            <a:r>
              <a:rPr lang="en-GB" sz="2600" dirty="0">
                <a:solidFill>
                  <a:schemeClr val="tx1"/>
                </a:solidFill>
              </a:rPr>
              <a:t> </a:t>
            </a:r>
            <a:r>
              <a:rPr lang="en-GB" sz="2600" dirty="0" err="1">
                <a:solidFill>
                  <a:schemeClr val="tx1"/>
                </a:solidFill>
              </a:rPr>
              <a:t>iawn</a:t>
            </a:r>
            <a:endParaRPr lang="en-GB" sz="2600" dirty="0">
              <a:solidFill>
                <a:schemeClr val="tx1"/>
              </a:solidFill>
            </a:endParaRPr>
          </a:p>
          <a:p>
            <a:r>
              <a:rPr lang="en-GB" sz="2600" dirty="0" err="1">
                <a:solidFill>
                  <a:schemeClr val="tx1"/>
                </a:solidFill>
              </a:rPr>
              <a:t>Dylai</a:t>
            </a:r>
            <a:r>
              <a:rPr lang="en-GB" sz="2600" dirty="0">
                <a:solidFill>
                  <a:schemeClr val="tx1"/>
                </a:solidFill>
              </a:rPr>
              <a:t> </a:t>
            </a:r>
            <a:r>
              <a:rPr lang="en-GB" sz="2600" dirty="0" err="1">
                <a:solidFill>
                  <a:schemeClr val="tx1"/>
                </a:solidFill>
              </a:rPr>
              <a:t>gweithgareddau</a:t>
            </a:r>
            <a:r>
              <a:rPr lang="en-GB" sz="2600" dirty="0">
                <a:solidFill>
                  <a:schemeClr val="tx1"/>
                </a:solidFill>
              </a:rPr>
              <a:t> </a:t>
            </a:r>
            <a:r>
              <a:rPr lang="en-GB" sz="2600" dirty="0" err="1">
                <a:solidFill>
                  <a:schemeClr val="tx1"/>
                </a:solidFill>
              </a:rPr>
              <a:t>ymarferol</a:t>
            </a:r>
            <a:r>
              <a:rPr lang="en-GB" sz="2600" dirty="0">
                <a:solidFill>
                  <a:schemeClr val="tx1"/>
                </a:solidFill>
              </a:rPr>
              <a:t> bod </a:t>
            </a:r>
            <a:r>
              <a:rPr lang="en-GB" sz="2600" dirty="0" err="1">
                <a:solidFill>
                  <a:schemeClr val="tx1"/>
                </a:solidFill>
              </a:rPr>
              <a:t>yn</a:t>
            </a:r>
            <a:r>
              <a:rPr lang="en-GB" sz="2600" dirty="0">
                <a:solidFill>
                  <a:schemeClr val="tx1"/>
                </a:solidFill>
              </a:rPr>
              <a:t> </a:t>
            </a:r>
            <a:r>
              <a:rPr lang="en-GB" sz="2600" dirty="0" err="1">
                <a:solidFill>
                  <a:schemeClr val="tx1"/>
                </a:solidFill>
              </a:rPr>
              <a:t>berthnasol</a:t>
            </a:r>
            <a:r>
              <a:rPr lang="en-GB" sz="2600" dirty="0">
                <a:solidFill>
                  <a:schemeClr val="tx1"/>
                </a:solidFill>
              </a:rPr>
              <a:t> </a:t>
            </a:r>
            <a:r>
              <a:rPr lang="en-GB" sz="2600" dirty="0" err="1">
                <a:solidFill>
                  <a:schemeClr val="tx1"/>
                </a:solidFill>
              </a:rPr>
              <a:t>i</a:t>
            </a:r>
            <a:r>
              <a:rPr lang="en-GB" sz="2600" dirty="0">
                <a:solidFill>
                  <a:schemeClr val="tx1"/>
                </a:solidFill>
              </a:rPr>
              <a:t> </a:t>
            </a:r>
            <a:r>
              <a:rPr lang="en-GB" sz="2600" dirty="0" err="1">
                <a:solidFill>
                  <a:schemeClr val="tx1"/>
                </a:solidFill>
              </a:rPr>
              <a:t>safle</a:t>
            </a:r>
            <a:r>
              <a:rPr lang="en-GB" sz="2600" dirty="0">
                <a:solidFill>
                  <a:schemeClr val="tx1"/>
                </a:solidFill>
              </a:rPr>
              <a:t> </a:t>
            </a:r>
            <a:r>
              <a:rPr lang="en-GB" sz="2600" dirty="0" err="1">
                <a:solidFill>
                  <a:schemeClr val="tx1"/>
                </a:solidFill>
              </a:rPr>
              <a:t>datblygiadol</a:t>
            </a:r>
            <a:r>
              <a:rPr lang="en-GB" sz="2600" dirty="0">
                <a:solidFill>
                  <a:schemeClr val="tx1"/>
                </a:solidFill>
              </a:rPr>
              <a:t> </a:t>
            </a:r>
            <a:r>
              <a:rPr lang="en-GB" sz="2600" dirty="0" err="1">
                <a:solidFill>
                  <a:schemeClr val="tx1"/>
                </a:solidFill>
              </a:rPr>
              <a:t>plentyn</a:t>
            </a:r>
            <a:r>
              <a:rPr lang="en-GB" sz="2600" dirty="0">
                <a:solidFill>
                  <a:schemeClr val="tx1"/>
                </a:solidFill>
              </a:rPr>
              <a:t> a:</a:t>
            </a:r>
          </a:p>
          <a:p>
            <a:pPr lvl="1"/>
            <a:r>
              <a:rPr lang="en-GB" sz="2600" dirty="0" err="1">
                <a:solidFill>
                  <a:schemeClr val="tx1"/>
                </a:solidFill>
              </a:rPr>
              <a:t>Datblygu</a:t>
            </a:r>
            <a:r>
              <a:rPr lang="en-GB" sz="2600" dirty="0">
                <a:solidFill>
                  <a:schemeClr val="tx1"/>
                </a:solidFill>
              </a:rPr>
              <a:t> </a:t>
            </a:r>
            <a:r>
              <a:rPr lang="en-GB" sz="2600" dirty="0" err="1">
                <a:solidFill>
                  <a:schemeClr val="tx1"/>
                </a:solidFill>
              </a:rPr>
              <a:t>meddwl</a:t>
            </a:r>
            <a:endParaRPr lang="en-GB" sz="2600" dirty="0">
              <a:solidFill>
                <a:schemeClr val="tx1"/>
              </a:solidFill>
            </a:endParaRPr>
          </a:p>
          <a:p>
            <a:pPr lvl="1"/>
            <a:r>
              <a:rPr lang="en-GB" sz="2600" dirty="0" err="1">
                <a:solidFill>
                  <a:schemeClr val="tx1"/>
                </a:solidFill>
              </a:rPr>
              <a:t>Cefnogi</a:t>
            </a:r>
            <a:r>
              <a:rPr lang="en-GB" sz="2600" dirty="0">
                <a:solidFill>
                  <a:schemeClr val="tx1"/>
                </a:solidFill>
              </a:rPr>
              <a:t> </a:t>
            </a:r>
            <a:r>
              <a:rPr lang="en-GB" sz="2600" dirty="0" err="1">
                <a:solidFill>
                  <a:schemeClr val="tx1"/>
                </a:solidFill>
              </a:rPr>
              <a:t>archwilio</a:t>
            </a:r>
            <a:r>
              <a:rPr lang="en-GB" sz="2600" dirty="0">
                <a:solidFill>
                  <a:schemeClr val="tx1"/>
                </a:solidFill>
              </a:rPr>
              <a:t> </a:t>
            </a:r>
            <a:r>
              <a:rPr lang="en-GB" sz="2600" dirty="0" err="1">
                <a:solidFill>
                  <a:schemeClr val="tx1"/>
                </a:solidFill>
              </a:rPr>
              <a:t>cysyniadau</a:t>
            </a:r>
            <a:endParaRPr lang="en-GB" sz="2600" dirty="0">
              <a:solidFill>
                <a:schemeClr val="tx1"/>
              </a:solidFill>
            </a:endParaRPr>
          </a:p>
          <a:p>
            <a:pPr lvl="1"/>
            <a:r>
              <a:rPr lang="en-GB" sz="2600" dirty="0" err="1">
                <a:solidFill>
                  <a:schemeClr val="tx1"/>
                </a:solidFill>
              </a:rPr>
              <a:t>Annog</a:t>
            </a:r>
            <a:r>
              <a:rPr lang="en-GB" sz="2600" dirty="0">
                <a:solidFill>
                  <a:schemeClr val="tx1"/>
                </a:solidFill>
              </a:rPr>
              <a:t> plant </a:t>
            </a:r>
            <a:r>
              <a:rPr lang="en-GB" sz="2600" dirty="0" err="1">
                <a:solidFill>
                  <a:schemeClr val="tx1"/>
                </a:solidFill>
              </a:rPr>
              <a:t>i</a:t>
            </a:r>
            <a:r>
              <a:rPr lang="en-GB" sz="2600" dirty="0">
                <a:solidFill>
                  <a:schemeClr val="tx1"/>
                </a:solidFill>
              </a:rPr>
              <a:t> </a:t>
            </a:r>
            <a:r>
              <a:rPr lang="en-GB" sz="2600" dirty="0" err="1">
                <a:solidFill>
                  <a:schemeClr val="tx1"/>
                </a:solidFill>
              </a:rPr>
              <a:t>rannu</a:t>
            </a:r>
            <a:r>
              <a:rPr lang="en-GB" sz="2600" dirty="0">
                <a:solidFill>
                  <a:schemeClr val="tx1"/>
                </a:solidFill>
              </a:rPr>
              <a:t> </a:t>
            </a:r>
            <a:r>
              <a:rPr lang="en-GB" sz="2600" dirty="0" err="1">
                <a:solidFill>
                  <a:schemeClr val="tx1"/>
                </a:solidFill>
              </a:rPr>
              <a:t>syniadau</a:t>
            </a:r>
            <a:r>
              <a:rPr lang="en-GB" sz="2600" dirty="0">
                <a:solidFill>
                  <a:schemeClr val="tx1"/>
                </a:solidFill>
              </a:rPr>
              <a:t> a </a:t>
            </a:r>
            <a:r>
              <a:rPr lang="en-GB" sz="2600" dirty="0" err="1">
                <a:solidFill>
                  <a:schemeClr val="tx1"/>
                </a:solidFill>
              </a:rPr>
              <a:t>datrys</a:t>
            </a:r>
            <a:r>
              <a:rPr lang="en-GB" sz="2600" dirty="0">
                <a:solidFill>
                  <a:schemeClr val="tx1"/>
                </a:solidFill>
              </a:rPr>
              <a:t> </a:t>
            </a:r>
            <a:r>
              <a:rPr lang="en-GB" sz="2600" dirty="0" err="1">
                <a:solidFill>
                  <a:schemeClr val="tx1"/>
                </a:solidFill>
              </a:rPr>
              <a:t>problemau</a:t>
            </a:r>
            <a:endParaRPr lang="en-GB" sz="2600" dirty="0">
              <a:solidFill>
                <a:schemeClr val="tx1"/>
              </a:solidFill>
            </a:endParaRPr>
          </a:p>
          <a:p>
            <a:r>
              <a:rPr lang="en-GB" sz="2600" dirty="0">
                <a:solidFill>
                  <a:schemeClr val="tx1"/>
                </a:solidFill>
              </a:rPr>
              <a:t>Mae </a:t>
            </a:r>
            <a:r>
              <a:rPr lang="en-GB" sz="2600" dirty="0" err="1">
                <a:solidFill>
                  <a:schemeClr val="tx1"/>
                </a:solidFill>
              </a:rPr>
              <a:t>angen</a:t>
            </a:r>
            <a:r>
              <a:rPr lang="en-GB" sz="2600" dirty="0">
                <a:solidFill>
                  <a:schemeClr val="tx1"/>
                </a:solidFill>
              </a:rPr>
              <a:t> </a:t>
            </a:r>
            <a:r>
              <a:rPr lang="en-GB" sz="2600" dirty="0" err="1">
                <a:solidFill>
                  <a:schemeClr val="tx1"/>
                </a:solidFill>
              </a:rPr>
              <a:t>cydbwysedd</a:t>
            </a:r>
            <a:r>
              <a:rPr lang="en-GB" sz="2600" dirty="0">
                <a:solidFill>
                  <a:schemeClr val="tx1"/>
                </a:solidFill>
              </a:rPr>
              <a:t> </a:t>
            </a:r>
            <a:r>
              <a:rPr lang="en-GB" sz="2600" dirty="0" err="1">
                <a:solidFill>
                  <a:schemeClr val="tx1"/>
                </a:solidFill>
              </a:rPr>
              <a:t>rhwng</a:t>
            </a:r>
            <a:r>
              <a:rPr lang="en-GB" sz="2600" dirty="0">
                <a:solidFill>
                  <a:schemeClr val="tx1"/>
                </a:solidFill>
              </a:rPr>
              <a:t> </a:t>
            </a:r>
            <a:r>
              <a:rPr lang="en-GB" sz="2600" dirty="0" err="1">
                <a:solidFill>
                  <a:schemeClr val="tx1"/>
                </a:solidFill>
              </a:rPr>
              <a:t>cyfleodd</a:t>
            </a:r>
            <a:r>
              <a:rPr lang="en-GB" sz="2600" dirty="0">
                <a:solidFill>
                  <a:schemeClr val="tx1"/>
                </a:solidFill>
              </a:rPr>
              <a:t> </a:t>
            </a:r>
            <a:r>
              <a:rPr lang="en-GB" sz="2600" dirty="0" err="1">
                <a:solidFill>
                  <a:schemeClr val="tx1"/>
                </a:solidFill>
              </a:rPr>
              <a:t>dysgu</a:t>
            </a:r>
            <a:r>
              <a:rPr lang="en-GB" sz="2600" dirty="0">
                <a:solidFill>
                  <a:schemeClr val="tx1"/>
                </a:solidFill>
              </a:rPr>
              <a:t> </a:t>
            </a:r>
            <a:r>
              <a:rPr lang="en-GB" sz="2600" dirty="0" err="1">
                <a:solidFill>
                  <a:schemeClr val="tx1"/>
                </a:solidFill>
              </a:rPr>
              <a:t>strwythuredig</a:t>
            </a:r>
            <a:r>
              <a:rPr lang="en-GB" sz="2600" dirty="0">
                <a:solidFill>
                  <a:schemeClr val="tx1"/>
                </a:solidFill>
              </a:rPr>
              <a:t> a </a:t>
            </a:r>
            <a:r>
              <a:rPr lang="en-GB" sz="2600" dirty="0" err="1">
                <a:solidFill>
                  <a:schemeClr val="tx1"/>
                </a:solidFill>
              </a:rPr>
              <a:t>chyfleodd</a:t>
            </a:r>
            <a:r>
              <a:rPr lang="en-GB" sz="2600" dirty="0">
                <a:solidFill>
                  <a:schemeClr val="tx1"/>
                </a:solidFill>
              </a:rPr>
              <a:t> </a:t>
            </a:r>
            <a:r>
              <a:rPr lang="en-GB" sz="2600" dirty="0" err="1">
                <a:solidFill>
                  <a:schemeClr val="tx1"/>
                </a:solidFill>
              </a:rPr>
              <a:t>egwyddor</a:t>
            </a:r>
            <a:r>
              <a:rPr lang="en-GB" sz="2600" dirty="0">
                <a:solidFill>
                  <a:schemeClr val="tx1"/>
                </a:solidFill>
              </a:rPr>
              <a:t>-plant</a:t>
            </a:r>
          </a:p>
          <a:p>
            <a:r>
              <a:rPr lang="en-GB" sz="2600" dirty="0">
                <a:solidFill>
                  <a:schemeClr val="tx1"/>
                </a:solidFill>
              </a:rPr>
              <a:t>Beth </a:t>
            </a:r>
            <a:r>
              <a:rPr lang="en-GB" sz="2600" dirty="0" err="1">
                <a:solidFill>
                  <a:schemeClr val="tx1"/>
                </a:solidFill>
              </a:rPr>
              <a:t>yw</a:t>
            </a:r>
            <a:r>
              <a:rPr lang="en-GB" sz="2600" dirty="0">
                <a:solidFill>
                  <a:schemeClr val="tx1"/>
                </a:solidFill>
              </a:rPr>
              <a:t> </a:t>
            </a:r>
            <a:r>
              <a:rPr lang="en-GB" sz="2600" dirty="0" err="1">
                <a:solidFill>
                  <a:schemeClr val="tx1"/>
                </a:solidFill>
              </a:rPr>
              <a:t>eich</a:t>
            </a:r>
            <a:r>
              <a:rPr lang="en-GB" sz="2600" dirty="0">
                <a:solidFill>
                  <a:schemeClr val="tx1"/>
                </a:solidFill>
              </a:rPr>
              <a:t> barn/</a:t>
            </a:r>
            <a:r>
              <a:rPr lang="en-GB" sz="2600" dirty="0" err="1">
                <a:solidFill>
                  <a:schemeClr val="tx1"/>
                </a:solidFill>
              </a:rPr>
              <a:t>meddyliau</a:t>
            </a:r>
            <a:r>
              <a:rPr lang="en-GB" sz="2600" dirty="0">
                <a:solidFill>
                  <a:schemeClr val="tx1"/>
                </a:solidFill>
              </a:rPr>
              <a:t> am y </a:t>
            </a:r>
            <a:r>
              <a:rPr lang="en-GB" sz="2600" dirty="0" err="1">
                <a:solidFill>
                  <a:schemeClr val="tx1"/>
                </a:solidFill>
              </a:rPr>
              <a:t>gweithgaredd</a:t>
            </a:r>
            <a:r>
              <a:rPr lang="en-GB" sz="2600" dirty="0">
                <a:solidFill>
                  <a:schemeClr val="tx1"/>
                </a:solidFill>
              </a:rPr>
              <a:t> </a:t>
            </a:r>
            <a:r>
              <a:rPr lang="en-GB" sz="2600" dirty="0" err="1">
                <a:solidFill>
                  <a:schemeClr val="tx1"/>
                </a:solidFill>
              </a:rPr>
              <a:t>yma</a:t>
            </a:r>
            <a:r>
              <a:rPr lang="en-GB" sz="2600" dirty="0">
                <a:solidFill>
                  <a:schemeClr val="tx1"/>
                </a:solidFill>
              </a:rPr>
              <a:t>?</a:t>
            </a:r>
          </a:p>
          <a:p>
            <a:endParaRPr lang="en-GB" dirty="0" smtClean="0">
              <a:solidFill>
                <a:schemeClr val="tx1"/>
              </a:solidFill>
            </a:endParaRPr>
          </a:p>
        </p:txBody>
      </p:sp>
      <p:sp>
        <p:nvSpPr>
          <p:cNvPr id="4" name="Content Placeholder 3"/>
          <p:cNvSpPr>
            <a:spLocks noGrp="1"/>
          </p:cNvSpPr>
          <p:nvPr>
            <p:ph sz="half" idx="2"/>
          </p:nvPr>
        </p:nvSpPr>
        <p:spPr>
          <a:xfrm>
            <a:off x="6197600" y="1075765"/>
            <a:ext cx="5384800" cy="5399986"/>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sz="2600" dirty="0" smtClean="0"/>
              <a:t>Understanding children’s development is very important</a:t>
            </a:r>
          </a:p>
          <a:p>
            <a:r>
              <a:rPr lang="en-GB" sz="2600" dirty="0" smtClean="0"/>
              <a:t>Practical activities should always be relevant to child’s developmental stage and should:</a:t>
            </a:r>
          </a:p>
          <a:p>
            <a:pPr lvl="1"/>
            <a:r>
              <a:rPr lang="en-GB" sz="2600" dirty="0" smtClean="0"/>
              <a:t>Develop thinking</a:t>
            </a:r>
          </a:p>
          <a:p>
            <a:pPr lvl="1"/>
            <a:r>
              <a:rPr lang="en-GB" sz="2600" dirty="0" smtClean="0"/>
              <a:t>Support exploration of concepts</a:t>
            </a:r>
          </a:p>
          <a:p>
            <a:pPr lvl="1"/>
            <a:r>
              <a:rPr lang="en-GB" sz="2600" dirty="0" smtClean="0"/>
              <a:t>Encourage children to share ideas and problem solve</a:t>
            </a:r>
          </a:p>
          <a:p>
            <a:r>
              <a:rPr lang="en-GB" sz="2600" dirty="0" smtClean="0"/>
              <a:t>There needs to be a balance between structured learning opportunities and child-initiated activities</a:t>
            </a:r>
          </a:p>
          <a:p>
            <a:r>
              <a:rPr lang="en-GB" sz="2600" dirty="0" smtClean="0"/>
              <a:t>What do you think of </a:t>
            </a:r>
            <a:r>
              <a:rPr lang="en-GB" sz="2600" dirty="0" smtClean="0">
                <a:hlinkClick r:id="rId3"/>
              </a:rPr>
              <a:t>this activity</a:t>
            </a:r>
            <a:r>
              <a:rPr lang="en-GB" sz="2600" dirty="0" smtClean="0"/>
              <a:t>? </a:t>
            </a:r>
          </a:p>
          <a:p>
            <a:endParaRPr lang="en-GB" dirty="0"/>
          </a:p>
          <a:p>
            <a:pPr marL="393192" lvl="1" indent="0">
              <a:buNone/>
            </a:pPr>
            <a:endParaRPr lang="en-GB" dirty="0" smtClean="0"/>
          </a:p>
        </p:txBody>
      </p:sp>
    </p:spTree>
    <p:extLst>
      <p:ext uri="{BB962C8B-B14F-4D97-AF65-F5344CB8AC3E}">
        <p14:creationId xmlns:p14="http://schemas.microsoft.com/office/powerpoint/2010/main" val="36493111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smtClean="0"/>
              <a:t>Datblygu</a:t>
            </a:r>
            <a:r>
              <a:rPr lang="en-GB" dirty="0" smtClean="0"/>
              <a:t> Schema</a:t>
            </a:r>
            <a:br>
              <a:rPr lang="en-GB" dirty="0" smtClean="0"/>
            </a:br>
            <a:r>
              <a:rPr lang="en-GB" dirty="0" smtClean="0">
                <a:solidFill>
                  <a:schemeClr val="tx1"/>
                </a:solidFill>
              </a:rPr>
              <a:t>Developing Schemas </a:t>
            </a:r>
            <a:endParaRPr lang="en-GB" dirty="0">
              <a:solidFill>
                <a:schemeClr val="tx1"/>
              </a:solidFill>
            </a:endParaRPr>
          </a:p>
        </p:txBody>
      </p:sp>
      <p:sp>
        <p:nvSpPr>
          <p:cNvPr id="7" name="Rounded Rectangular Callout 6"/>
          <p:cNvSpPr/>
          <p:nvPr/>
        </p:nvSpPr>
        <p:spPr>
          <a:xfrm>
            <a:off x="4416840" y="2039542"/>
            <a:ext cx="5983941" cy="3966883"/>
          </a:xfrm>
          <a:prstGeom prst="wedgeRoundRectCallout">
            <a:avLst>
              <a:gd name="adj1" fmla="val -159"/>
              <a:gd name="adj2" fmla="val 65212"/>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3200" dirty="0" smtClean="0"/>
              <a:t>“How can one make a card for one’s mum if one has not had the time and opportunity to explore the </a:t>
            </a:r>
            <a:r>
              <a:rPr lang="en-GB" sz="3200" dirty="0" err="1" smtClean="0"/>
              <a:t>paintness</a:t>
            </a:r>
            <a:r>
              <a:rPr lang="en-GB" sz="3200" dirty="0" smtClean="0"/>
              <a:t> of paint and the </a:t>
            </a:r>
            <a:r>
              <a:rPr lang="en-GB" sz="3200" dirty="0" err="1" smtClean="0"/>
              <a:t>glueness</a:t>
            </a:r>
            <a:r>
              <a:rPr lang="en-GB" sz="3200" dirty="0" smtClean="0"/>
              <a:t> of glue?”</a:t>
            </a:r>
            <a:endParaRPr lang="en-GB" sz="3200" dirty="0"/>
          </a:p>
        </p:txBody>
      </p:sp>
      <p:sp>
        <p:nvSpPr>
          <p:cNvPr id="8" name="TextBox 7"/>
          <p:cNvSpPr txBox="1"/>
          <p:nvPr/>
        </p:nvSpPr>
        <p:spPr>
          <a:xfrm>
            <a:off x="8068236" y="6322496"/>
            <a:ext cx="3980329" cy="338554"/>
          </a:xfrm>
          <a:prstGeom prst="rect">
            <a:avLst/>
          </a:prstGeom>
          <a:noFill/>
        </p:spPr>
        <p:txBody>
          <a:bodyPr wrap="square" rtlCol="0">
            <a:spAutoFit/>
          </a:bodyPr>
          <a:lstStyle/>
          <a:p>
            <a:r>
              <a:rPr lang="en-GB" sz="1600" dirty="0" err="1" smtClean="0"/>
              <a:t>Moylett</a:t>
            </a:r>
            <a:r>
              <a:rPr lang="en-GB" sz="1600" dirty="0" smtClean="0"/>
              <a:t>, in Bartlett and Burton, 2012, p.31  </a:t>
            </a:r>
            <a:endParaRPr lang="en-GB" sz="1600" dirty="0"/>
          </a:p>
        </p:txBody>
      </p:sp>
      <p:pic>
        <p:nvPicPr>
          <p:cNvPr id="5122" name="Picture 2" descr="C:\Users\TERRY\AppData\Local\Microsoft\Windows\INetCache\IE\IQSXOLVE\Building-Blocks_(Copiar)[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873" y="2735703"/>
            <a:ext cx="2987517"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2266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TERRY\AppData\Local\Microsoft\Windows\INetCache\IE\C75X736V\CartoonKids[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765" y="-266792"/>
            <a:ext cx="4110428" cy="21346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794308" y="54316"/>
            <a:ext cx="7175292" cy="1143000"/>
          </a:xfrm>
        </p:spPr>
        <p:txBody>
          <a:bodyPr>
            <a:normAutofit fontScale="90000"/>
          </a:bodyPr>
          <a:lstStyle/>
          <a:p>
            <a:pPr algn="ctr"/>
            <a:r>
              <a:rPr lang="en-GB" dirty="0" err="1" smtClean="0">
                <a:solidFill>
                  <a:schemeClr val="accent2"/>
                </a:solidFill>
              </a:rPr>
              <a:t>Dysgu</a:t>
            </a:r>
            <a:r>
              <a:rPr lang="en-GB" dirty="0" smtClean="0">
                <a:solidFill>
                  <a:schemeClr val="accent2"/>
                </a:solidFill>
              </a:rPr>
              <a:t> </a:t>
            </a:r>
            <a:r>
              <a:rPr lang="en-GB" dirty="0" err="1" smtClean="0">
                <a:solidFill>
                  <a:schemeClr val="accent2"/>
                </a:solidFill>
              </a:rPr>
              <a:t>Wedi</a:t>
            </a:r>
            <a:r>
              <a:rPr lang="en-GB" dirty="0" smtClean="0">
                <a:solidFill>
                  <a:schemeClr val="accent2"/>
                </a:solidFill>
              </a:rPr>
              <a:t> </a:t>
            </a:r>
            <a:r>
              <a:rPr lang="en-GB" dirty="0" err="1" smtClean="0">
                <a:solidFill>
                  <a:schemeClr val="accent2"/>
                </a:solidFill>
              </a:rPr>
              <a:t>Seilio</a:t>
            </a:r>
            <a:r>
              <a:rPr lang="en-GB" dirty="0" smtClean="0">
                <a:solidFill>
                  <a:schemeClr val="accent2"/>
                </a:solidFill>
              </a:rPr>
              <a:t> </a:t>
            </a:r>
            <a:r>
              <a:rPr lang="en-GB" dirty="0" err="1" smtClean="0">
                <a:solidFill>
                  <a:schemeClr val="accent2"/>
                </a:solidFill>
              </a:rPr>
              <a:t>ar</a:t>
            </a:r>
            <a:r>
              <a:rPr lang="en-GB" dirty="0" smtClean="0">
                <a:solidFill>
                  <a:schemeClr val="accent2"/>
                </a:solidFill>
              </a:rPr>
              <a:t> </a:t>
            </a:r>
            <a:r>
              <a:rPr lang="en-GB" dirty="0" err="1" smtClean="0">
                <a:solidFill>
                  <a:schemeClr val="accent2"/>
                </a:solidFill>
              </a:rPr>
              <a:t>Chwarae</a:t>
            </a:r>
            <a:r>
              <a:rPr lang="en-GB" dirty="0" smtClean="0"/>
              <a:t/>
            </a:r>
            <a:br>
              <a:rPr lang="en-GB" dirty="0" smtClean="0"/>
            </a:br>
            <a:r>
              <a:rPr lang="en-GB" dirty="0" smtClean="0">
                <a:solidFill>
                  <a:schemeClr val="tx1"/>
                </a:solidFill>
              </a:rPr>
              <a:t>Play-Based Learning </a:t>
            </a:r>
            <a:endParaRPr lang="en-GB" dirty="0">
              <a:solidFill>
                <a:schemeClr val="tx1"/>
              </a:solidFill>
            </a:endParaRPr>
          </a:p>
        </p:txBody>
      </p:sp>
      <p:sp>
        <p:nvSpPr>
          <p:cNvPr id="3" name="Content Placeholder 2"/>
          <p:cNvSpPr>
            <a:spLocks noGrp="1"/>
          </p:cNvSpPr>
          <p:nvPr>
            <p:ph sz="half" idx="1"/>
          </p:nvPr>
        </p:nvSpPr>
        <p:spPr>
          <a:xfrm>
            <a:off x="609600" y="1920085"/>
            <a:ext cx="5384800" cy="4750538"/>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smtClean="0"/>
              <a:t>Gwnaeth</a:t>
            </a:r>
            <a:r>
              <a:rPr lang="en-GB" dirty="0" smtClean="0"/>
              <a:t> </a:t>
            </a:r>
            <a:r>
              <a:rPr lang="en-GB" dirty="0"/>
              <a:t>y </a:t>
            </a:r>
            <a:r>
              <a:rPr lang="en-GB" dirty="0" err="1"/>
              <a:t>prosiect</a:t>
            </a:r>
            <a:r>
              <a:rPr lang="en-GB" dirty="0"/>
              <a:t> EPPE (</a:t>
            </a:r>
            <a:r>
              <a:rPr lang="en-GB" dirty="0" err="1"/>
              <a:t>Siraj</a:t>
            </a:r>
            <a:r>
              <a:rPr lang="en-GB" dirty="0"/>
              <a:t>-Blatchford, 2004) </a:t>
            </a:r>
            <a:r>
              <a:rPr lang="en-GB" dirty="0" err="1" smtClean="0"/>
              <a:t>ddarganfod</a:t>
            </a:r>
            <a:r>
              <a:rPr lang="en-GB" dirty="0" smtClean="0"/>
              <a:t> bod </a:t>
            </a:r>
            <a:r>
              <a:rPr lang="en-GB" dirty="0" err="1"/>
              <a:t>llefydd</a:t>
            </a:r>
            <a:r>
              <a:rPr lang="en-GB" dirty="0"/>
              <a:t> </a:t>
            </a:r>
            <a:r>
              <a:rPr lang="en-GB" dirty="0" err="1"/>
              <a:t>ardderchog</a:t>
            </a:r>
            <a:r>
              <a:rPr lang="en-GB" dirty="0"/>
              <a:t> </a:t>
            </a:r>
            <a:r>
              <a:rPr lang="en-GB" dirty="0" err="1"/>
              <a:t>ddim</a:t>
            </a:r>
            <a:r>
              <a:rPr lang="en-GB" dirty="0"/>
              <a:t> </a:t>
            </a:r>
            <a:r>
              <a:rPr lang="en-GB" dirty="0" err="1"/>
              <a:t>yn</a:t>
            </a:r>
            <a:r>
              <a:rPr lang="en-GB" dirty="0"/>
              <a:t> </a:t>
            </a:r>
            <a:r>
              <a:rPr lang="en-GB" dirty="0" err="1"/>
              <a:t>unig</a:t>
            </a:r>
            <a:r>
              <a:rPr lang="en-GB" dirty="0"/>
              <a:t> </a:t>
            </a:r>
            <a:r>
              <a:rPr lang="en-GB" dirty="0" err="1"/>
              <a:t>yn</a:t>
            </a:r>
            <a:r>
              <a:rPr lang="en-GB" dirty="0"/>
              <a:t> </a:t>
            </a:r>
            <a:r>
              <a:rPr lang="en-GB" dirty="0" err="1"/>
              <a:t>cymysgu</a:t>
            </a:r>
            <a:r>
              <a:rPr lang="en-GB" dirty="0"/>
              <a:t> </a:t>
            </a:r>
            <a:r>
              <a:rPr lang="en-GB" dirty="0" err="1"/>
              <a:t>dysgu</a:t>
            </a:r>
            <a:r>
              <a:rPr lang="en-GB" dirty="0"/>
              <a:t> a </a:t>
            </a:r>
            <a:r>
              <a:rPr lang="en-GB" dirty="0" err="1"/>
              <a:t>chychwynnwyd</a:t>
            </a:r>
            <a:r>
              <a:rPr lang="en-GB" dirty="0"/>
              <a:t> </a:t>
            </a:r>
            <a:r>
              <a:rPr lang="en-GB" dirty="0" err="1"/>
              <a:t>gan</a:t>
            </a:r>
            <a:r>
              <a:rPr lang="en-GB" dirty="0"/>
              <a:t> y </a:t>
            </a:r>
            <a:r>
              <a:rPr lang="en-GB" dirty="0" err="1"/>
              <a:t>plentyn</a:t>
            </a:r>
            <a:r>
              <a:rPr lang="en-GB" dirty="0"/>
              <a:t> </a:t>
            </a:r>
            <a:r>
              <a:rPr lang="en-GB" dirty="0" err="1"/>
              <a:t>gyda</a:t>
            </a:r>
            <a:r>
              <a:rPr lang="en-GB" dirty="0"/>
              <a:t> </a:t>
            </a:r>
            <a:r>
              <a:rPr lang="en-GB" dirty="0" err="1"/>
              <a:t>dysgu</a:t>
            </a:r>
            <a:r>
              <a:rPr lang="en-GB" dirty="0"/>
              <a:t> </a:t>
            </a:r>
            <a:r>
              <a:rPr lang="en-GB" dirty="0" err="1"/>
              <a:t>strwythuredig</a:t>
            </a:r>
            <a:r>
              <a:rPr lang="en-GB" dirty="0"/>
              <a:t>, </a:t>
            </a:r>
            <a:r>
              <a:rPr lang="en-GB" dirty="0" err="1"/>
              <a:t>ond</a:t>
            </a:r>
            <a:r>
              <a:rPr lang="en-GB" dirty="0"/>
              <a:t> </a:t>
            </a:r>
            <a:r>
              <a:rPr lang="en-GB" dirty="0" err="1"/>
              <a:t>hefyd</a:t>
            </a:r>
            <a:r>
              <a:rPr lang="en-GB" dirty="0"/>
              <a:t> </a:t>
            </a:r>
            <a:r>
              <a:rPr lang="en-GB" dirty="0" err="1"/>
              <a:t>yn</a:t>
            </a:r>
            <a:r>
              <a:rPr lang="en-GB" dirty="0"/>
              <a:t> </a:t>
            </a:r>
            <a:r>
              <a:rPr lang="en-GB" dirty="0" err="1"/>
              <a:t>ymyrryd</a:t>
            </a:r>
            <a:r>
              <a:rPr lang="en-GB" dirty="0"/>
              <a:t> </a:t>
            </a:r>
            <a:r>
              <a:rPr lang="en-GB" dirty="0" err="1"/>
              <a:t>yn</a:t>
            </a:r>
            <a:r>
              <a:rPr lang="en-GB" dirty="0"/>
              <a:t> </a:t>
            </a:r>
            <a:r>
              <a:rPr lang="en-GB" dirty="0" err="1"/>
              <a:t>ganol</a:t>
            </a:r>
            <a:r>
              <a:rPr lang="en-GB" dirty="0"/>
              <a:t> </a:t>
            </a:r>
            <a:r>
              <a:rPr lang="en-GB" dirty="0" err="1"/>
              <a:t>gweithgaredd</a:t>
            </a:r>
            <a:endParaRPr lang="en-GB" dirty="0"/>
          </a:p>
          <a:p>
            <a:r>
              <a:rPr lang="en-GB" dirty="0"/>
              <a:t>Gall </a:t>
            </a:r>
            <a:r>
              <a:rPr lang="en-GB" dirty="0" err="1"/>
              <a:t>oedolyn</a:t>
            </a:r>
            <a:r>
              <a:rPr lang="en-GB" dirty="0"/>
              <a:t> </a:t>
            </a:r>
            <a:r>
              <a:rPr lang="en-GB" b="1" dirty="0" err="1"/>
              <a:t>ymestyn</a:t>
            </a:r>
            <a:r>
              <a:rPr lang="en-GB" b="1" dirty="0"/>
              <a:t> </a:t>
            </a:r>
            <a:r>
              <a:rPr lang="en-GB" b="1" dirty="0" err="1"/>
              <a:t>dysgu</a:t>
            </a:r>
            <a:r>
              <a:rPr lang="en-GB" b="1" dirty="0"/>
              <a:t> </a:t>
            </a:r>
            <a:r>
              <a:rPr lang="en-GB" dirty="0" err="1"/>
              <a:t>trwy</a:t>
            </a:r>
            <a:r>
              <a:rPr lang="en-GB" dirty="0"/>
              <a:t> </a:t>
            </a:r>
            <a:r>
              <a:rPr lang="en-GB" dirty="0" err="1"/>
              <a:t>ymyrryd</a:t>
            </a:r>
            <a:r>
              <a:rPr lang="en-GB" dirty="0"/>
              <a:t> </a:t>
            </a:r>
            <a:r>
              <a:rPr lang="en-GB" dirty="0" err="1"/>
              <a:t>mewn</a:t>
            </a:r>
            <a:r>
              <a:rPr lang="en-GB" dirty="0"/>
              <a:t> </a:t>
            </a:r>
            <a:r>
              <a:rPr lang="en-GB" dirty="0" err="1"/>
              <a:t>gweithgaredd</a:t>
            </a:r>
            <a:r>
              <a:rPr lang="en-GB" dirty="0"/>
              <a:t> </a:t>
            </a:r>
            <a:r>
              <a:rPr lang="en-GB" dirty="0" err="1"/>
              <a:t>plentyn</a:t>
            </a:r>
            <a:r>
              <a:rPr lang="en-GB" dirty="0"/>
              <a:t> </a:t>
            </a:r>
            <a:r>
              <a:rPr lang="en-GB" dirty="0" err="1"/>
              <a:t>mewn</a:t>
            </a:r>
            <a:r>
              <a:rPr lang="en-GB" dirty="0"/>
              <a:t> </a:t>
            </a:r>
            <a:r>
              <a:rPr lang="en-GB" dirty="0" err="1"/>
              <a:t>ffordd</a:t>
            </a:r>
            <a:r>
              <a:rPr lang="en-GB" dirty="0"/>
              <a:t> </a:t>
            </a:r>
            <a:r>
              <a:rPr lang="en-GB" dirty="0" err="1"/>
              <a:t>ofalus</a:t>
            </a:r>
            <a:endParaRPr lang="en-GB" dirty="0"/>
          </a:p>
          <a:p>
            <a:r>
              <a:rPr lang="en-GB" dirty="0" err="1"/>
              <a:t>Meddwl</a:t>
            </a:r>
            <a:r>
              <a:rPr lang="en-GB" dirty="0"/>
              <a:t> </a:t>
            </a:r>
            <a:r>
              <a:rPr lang="en-GB" dirty="0" err="1"/>
              <a:t>cynaliadwy</a:t>
            </a:r>
            <a:r>
              <a:rPr lang="en-GB" dirty="0"/>
              <a:t> a </a:t>
            </a:r>
            <a:r>
              <a:rPr lang="en-GB" dirty="0" err="1"/>
              <a:t>rhanedig</a:t>
            </a:r>
            <a:r>
              <a:rPr lang="en-GB" dirty="0"/>
              <a:t>:</a:t>
            </a:r>
          </a:p>
          <a:p>
            <a:pPr lvl="1"/>
            <a:r>
              <a:rPr lang="en-GB" dirty="0" err="1"/>
              <a:t>Datrys</a:t>
            </a:r>
            <a:r>
              <a:rPr lang="en-GB" dirty="0"/>
              <a:t> </a:t>
            </a:r>
            <a:r>
              <a:rPr lang="en-GB" dirty="0" err="1"/>
              <a:t>problemau</a:t>
            </a:r>
            <a:endParaRPr lang="en-GB" dirty="0"/>
          </a:p>
          <a:p>
            <a:pPr lvl="1"/>
            <a:r>
              <a:rPr lang="en-GB" dirty="0" err="1"/>
              <a:t>Croywi</a:t>
            </a:r>
            <a:r>
              <a:rPr lang="en-GB" dirty="0"/>
              <a:t>/</a:t>
            </a:r>
            <a:r>
              <a:rPr lang="en-GB" dirty="0" err="1"/>
              <a:t>gwerthuso</a:t>
            </a:r>
            <a:r>
              <a:rPr lang="en-GB" dirty="0"/>
              <a:t>/</a:t>
            </a:r>
            <a:r>
              <a:rPr lang="en-GB" dirty="0" err="1"/>
              <a:t>ymestyn</a:t>
            </a:r>
            <a:r>
              <a:rPr lang="en-GB" dirty="0"/>
              <a:t> </a:t>
            </a:r>
            <a:r>
              <a:rPr lang="en-GB" dirty="0" err="1"/>
              <a:t>naratif</a:t>
            </a:r>
            <a:endParaRPr lang="en-GB" dirty="0"/>
          </a:p>
          <a:p>
            <a:pPr lvl="1"/>
            <a:r>
              <a:rPr lang="en-GB" dirty="0" err="1"/>
              <a:t>Cwestiynau</a:t>
            </a:r>
            <a:r>
              <a:rPr lang="en-GB" dirty="0"/>
              <a:t> </a:t>
            </a:r>
            <a:r>
              <a:rPr lang="en-GB" dirty="0" err="1"/>
              <a:t>agored</a:t>
            </a:r>
            <a:endParaRPr lang="en-GB" dirty="0"/>
          </a:p>
          <a:p>
            <a:pPr lvl="1"/>
            <a:r>
              <a:rPr lang="en-GB" dirty="0" err="1"/>
              <a:t>Dysgu</a:t>
            </a:r>
            <a:r>
              <a:rPr lang="en-GB" dirty="0"/>
              <a:t> </a:t>
            </a:r>
            <a:r>
              <a:rPr lang="en-GB" dirty="0" err="1"/>
              <a:t>chwareus</a:t>
            </a:r>
            <a:r>
              <a:rPr lang="en-GB" dirty="0"/>
              <a:t> </a:t>
            </a:r>
            <a:r>
              <a:rPr lang="en-GB" dirty="0" err="1"/>
              <a:t>wedi’i</a:t>
            </a:r>
            <a:r>
              <a:rPr lang="en-GB" dirty="0"/>
              <a:t> </a:t>
            </a:r>
            <a:r>
              <a:rPr lang="en-GB" dirty="0" err="1"/>
              <a:t>ffocysu</a:t>
            </a:r>
            <a:r>
              <a:rPr lang="en-GB" dirty="0"/>
              <a:t> </a:t>
            </a:r>
            <a:r>
              <a:rPr lang="en-GB" dirty="0" err="1"/>
              <a:t>ar</a:t>
            </a:r>
            <a:r>
              <a:rPr lang="en-GB" dirty="0"/>
              <a:t> </a:t>
            </a:r>
            <a:r>
              <a:rPr lang="en-GB" dirty="0" err="1"/>
              <a:t>ddiddordebau’r</a:t>
            </a:r>
            <a:r>
              <a:rPr lang="en-GB" dirty="0"/>
              <a:t> </a:t>
            </a:r>
            <a:r>
              <a:rPr lang="en-GB" dirty="0" err="1"/>
              <a:t>plentyn</a:t>
            </a:r>
            <a:endParaRPr lang="en-GB" dirty="0"/>
          </a:p>
          <a:p>
            <a:endParaRPr lang="en-GB" dirty="0"/>
          </a:p>
        </p:txBody>
      </p:sp>
      <p:sp>
        <p:nvSpPr>
          <p:cNvPr id="4" name="Content Placeholder 3"/>
          <p:cNvSpPr>
            <a:spLocks noGrp="1"/>
          </p:cNvSpPr>
          <p:nvPr>
            <p:ph sz="half" idx="2"/>
          </p:nvPr>
        </p:nvSpPr>
        <p:spPr>
          <a:xfrm>
            <a:off x="6197600" y="1920085"/>
            <a:ext cx="5384800" cy="4750538"/>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EPPE project (</a:t>
            </a:r>
            <a:r>
              <a:rPr lang="en-GB" dirty="0" err="1" smtClean="0"/>
              <a:t>Siraj</a:t>
            </a:r>
            <a:r>
              <a:rPr lang="en-GB" dirty="0" smtClean="0"/>
              <a:t>-Blatchford, 2004) found that excellent settings blend child-initiated learning not only with adult-initiated (structured learning) but also ‘meddle in the middle’ </a:t>
            </a:r>
          </a:p>
          <a:p>
            <a:r>
              <a:rPr lang="en-GB" dirty="0" smtClean="0"/>
              <a:t>Adults can </a:t>
            </a:r>
            <a:r>
              <a:rPr lang="en-GB" b="1" dirty="0" smtClean="0"/>
              <a:t>extend learning </a:t>
            </a:r>
            <a:r>
              <a:rPr lang="en-GB" dirty="0" smtClean="0"/>
              <a:t>through intervention in freely-selected, child initiated activity  </a:t>
            </a:r>
          </a:p>
          <a:p>
            <a:r>
              <a:rPr lang="en-GB" dirty="0" smtClean="0"/>
              <a:t>Sustained shared thinking:</a:t>
            </a:r>
          </a:p>
          <a:p>
            <a:pPr lvl="1"/>
            <a:r>
              <a:rPr lang="en-GB" dirty="0" smtClean="0"/>
              <a:t>Solving problems</a:t>
            </a:r>
          </a:p>
          <a:p>
            <a:pPr lvl="1"/>
            <a:r>
              <a:rPr lang="en-GB" dirty="0" smtClean="0"/>
              <a:t>Clarifying/evaluating/extending narrative</a:t>
            </a:r>
          </a:p>
          <a:p>
            <a:pPr lvl="1"/>
            <a:r>
              <a:rPr lang="en-GB" dirty="0" smtClean="0"/>
              <a:t>Open ended questions </a:t>
            </a:r>
          </a:p>
          <a:p>
            <a:pPr lvl="1"/>
            <a:r>
              <a:rPr lang="en-GB" dirty="0" smtClean="0"/>
              <a:t>Playful learning focussed on child’s interest</a:t>
            </a:r>
            <a:endParaRPr lang="en-GB" dirty="0"/>
          </a:p>
        </p:txBody>
      </p:sp>
    </p:spTree>
    <p:extLst>
      <p:ext uri="{BB962C8B-B14F-4D97-AF65-F5344CB8AC3E}">
        <p14:creationId xmlns:p14="http://schemas.microsoft.com/office/powerpoint/2010/main" val="285722279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175" y="389965"/>
            <a:ext cx="10972800" cy="1425388"/>
          </a:xfrm>
        </p:spPr>
        <p:txBody>
          <a:bodyPr>
            <a:normAutofit fontScale="90000"/>
          </a:bodyPr>
          <a:lstStyle/>
          <a:p>
            <a:pPr algn="ctr"/>
            <a:r>
              <a:rPr lang="en-GB" sz="4400" dirty="0" smtClean="0"/>
              <a:t>Y </a:t>
            </a:r>
            <a:r>
              <a:rPr lang="en-GB" sz="4400" dirty="0" err="1" smtClean="0"/>
              <a:t>Saith</a:t>
            </a:r>
            <a:r>
              <a:rPr lang="en-GB" sz="4400" dirty="0" smtClean="0"/>
              <a:t> </a:t>
            </a:r>
            <a:r>
              <a:rPr lang="en-GB" sz="4400" dirty="0" err="1"/>
              <a:t>Maes</a:t>
            </a:r>
            <a:r>
              <a:rPr lang="en-GB" sz="4400" dirty="0"/>
              <a:t> </a:t>
            </a:r>
            <a:r>
              <a:rPr lang="en-GB" sz="4400" dirty="0" err="1"/>
              <a:t>Dysgu</a:t>
            </a:r>
            <a:r>
              <a:rPr lang="en-GB" sz="4400" dirty="0"/>
              <a:t> </a:t>
            </a:r>
            <a:r>
              <a:rPr lang="en-GB" sz="4400" dirty="0" smtClean="0"/>
              <a:t> </a:t>
            </a:r>
            <a:r>
              <a:rPr lang="en-GB" sz="4400" dirty="0"/>
              <a:t/>
            </a:r>
            <a:br>
              <a:rPr lang="en-GB" sz="4400" dirty="0"/>
            </a:br>
            <a:r>
              <a:rPr lang="en-GB" sz="4400" dirty="0">
                <a:solidFill>
                  <a:schemeClr val="tx1"/>
                </a:solidFill>
              </a:rPr>
              <a:t>The </a:t>
            </a:r>
            <a:r>
              <a:rPr lang="en-GB" sz="4400" dirty="0" smtClean="0">
                <a:solidFill>
                  <a:schemeClr val="tx1"/>
                </a:solidFill>
              </a:rPr>
              <a:t>Seven </a:t>
            </a:r>
            <a:r>
              <a:rPr lang="en-GB" sz="4400" dirty="0">
                <a:solidFill>
                  <a:schemeClr val="tx1"/>
                </a:solidFill>
              </a:rPr>
              <a:t>Areas of Learning </a:t>
            </a:r>
            <a:r>
              <a:rPr lang="en-GB" sz="4400" dirty="0" smtClean="0">
                <a:solidFill>
                  <a:schemeClr val="tx1"/>
                </a:solidFill>
              </a:rPr>
              <a:t> </a:t>
            </a:r>
            <a:endParaRPr lang="en-GB" sz="4400" dirty="0">
              <a:solidFill>
                <a:schemeClr val="tx1"/>
              </a:solidFill>
            </a:endParaRPr>
          </a:p>
        </p:txBody>
      </p:sp>
      <p:sp>
        <p:nvSpPr>
          <p:cNvPr id="3" name="Content Placeholder 2"/>
          <p:cNvSpPr>
            <a:spLocks noGrp="1"/>
          </p:cNvSpPr>
          <p:nvPr>
            <p:ph sz="half" idx="1"/>
          </p:nvPr>
        </p:nvSpPr>
        <p:spPr>
          <a:xfrm>
            <a:off x="609600" y="1920084"/>
            <a:ext cx="5384800" cy="4816892"/>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smtClean="0"/>
              <a:t>Datblygiad</a:t>
            </a:r>
            <a:r>
              <a:rPr lang="en-GB" dirty="0" smtClean="0"/>
              <a:t> </a:t>
            </a:r>
            <a:r>
              <a:rPr lang="en-GB" dirty="0" err="1"/>
              <a:t>Personol</a:t>
            </a:r>
            <a:r>
              <a:rPr lang="en-GB" dirty="0"/>
              <a:t> a </a:t>
            </a:r>
            <a:r>
              <a:rPr lang="en-GB" dirty="0" err="1"/>
              <a:t>Chymdeithasol</a:t>
            </a:r>
            <a:r>
              <a:rPr lang="en-GB" dirty="0"/>
              <a:t>, </a:t>
            </a:r>
            <a:r>
              <a:rPr lang="en-GB" dirty="0" err="1"/>
              <a:t>Lles</a:t>
            </a:r>
            <a:r>
              <a:rPr lang="en-GB" dirty="0"/>
              <a:t> ac </a:t>
            </a:r>
            <a:r>
              <a:rPr lang="en-GB" dirty="0" err="1"/>
              <a:t>Amrywiaeth</a:t>
            </a:r>
            <a:r>
              <a:rPr lang="en-GB" dirty="0"/>
              <a:t> </a:t>
            </a:r>
            <a:r>
              <a:rPr lang="en-GB" dirty="0" err="1" smtClean="0"/>
              <a:t>Ddiwylliannol</a:t>
            </a:r>
            <a:endParaRPr lang="en-GB" dirty="0" smtClean="0"/>
          </a:p>
          <a:p>
            <a:r>
              <a:rPr lang="en-GB" dirty="0" err="1" smtClean="0"/>
              <a:t>Sgiliau</a:t>
            </a:r>
            <a:r>
              <a:rPr lang="en-GB" dirty="0" smtClean="0"/>
              <a:t> </a:t>
            </a:r>
            <a:r>
              <a:rPr lang="en-GB" dirty="0" err="1"/>
              <a:t>Iaith</a:t>
            </a:r>
            <a:r>
              <a:rPr lang="en-GB" dirty="0"/>
              <a:t>, </a:t>
            </a:r>
            <a:r>
              <a:rPr lang="en-GB" dirty="0" err="1"/>
              <a:t>Llythrennedd</a:t>
            </a:r>
            <a:r>
              <a:rPr lang="en-GB" dirty="0"/>
              <a:t> a </a:t>
            </a:r>
            <a:r>
              <a:rPr lang="en-GB" dirty="0" err="1"/>
              <a:t>Chyfathrebu</a:t>
            </a:r>
            <a:r>
              <a:rPr lang="en-GB" dirty="0"/>
              <a:t> (</a:t>
            </a:r>
            <a:r>
              <a:rPr lang="en-GB" dirty="0" err="1"/>
              <a:t>wedi’i</a:t>
            </a:r>
            <a:r>
              <a:rPr lang="en-GB" dirty="0"/>
              <a:t> </a:t>
            </a:r>
            <a:r>
              <a:rPr lang="en-GB" dirty="0" err="1"/>
              <a:t>ddiwygio</a:t>
            </a:r>
            <a:r>
              <a:rPr lang="en-GB" dirty="0"/>
              <a:t> </a:t>
            </a:r>
            <a:r>
              <a:rPr lang="en-GB" dirty="0" err="1"/>
              <a:t>i</a:t>
            </a:r>
            <a:r>
              <a:rPr lang="en-GB" dirty="0"/>
              <a:t> </a:t>
            </a:r>
            <a:r>
              <a:rPr lang="en-GB" dirty="0" err="1"/>
              <a:t>gynnwys</a:t>
            </a:r>
            <a:r>
              <a:rPr lang="en-GB" dirty="0"/>
              <a:t> </a:t>
            </a:r>
            <a:r>
              <a:rPr lang="en-GB" dirty="0" err="1"/>
              <a:t>cydran</a:t>
            </a:r>
            <a:r>
              <a:rPr lang="en-GB" dirty="0"/>
              <a:t> </a:t>
            </a:r>
            <a:r>
              <a:rPr lang="en-GB" dirty="0" err="1"/>
              <a:t>llythrennedd</a:t>
            </a:r>
            <a:r>
              <a:rPr lang="en-GB" dirty="0"/>
              <a:t> y </a:t>
            </a:r>
            <a:r>
              <a:rPr lang="en-GB" dirty="0" err="1"/>
              <a:t>FfLlRh</a:t>
            </a:r>
            <a:r>
              <a:rPr lang="en-GB" dirty="0"/>
              <a:t>) </a:t>
            </a:r>
            <a:endParaRPr lang="en-GB" dirty="0" smtClean="0"/>
          </a:p>
          <a:p>
            <a:r>
              <a:rPr lang="en-GB" dirty="0" err="1" smtClean="0"/>
              <a:t>Datblygiad</a:t>
            </a:r>
            <a:r>
              <a:rPr lang="en-GB" dirty="0" smtClean="0"/>
              <a:t> </a:t>
            </a:r>
            <a:r>
              <a:rPr lang="en-GB" dirty="0" err="1"/>
              <a:t>Mathemategol</a:t>
            </a:r>
            <a:r>
              <a:rPr lang="en-GB" dirty="0"/>
              <a:t> (</a:t>
            </a:r>
            <a:r>
              <a:rPr lang="en-GB" dirty="0" err="1"/>
              <a:t>wedi’i</a:t>
            </a:r>
            <a:r>
              <a:rPr lang="en-GB" dirty="0"/>
              <a:t> </a:t>
            </a:r>
            <a:r>
              <a:rPr lang="en-GB" dirty="0" err="1"/>
              <a:t>ddiwygio</a:t>
            </a:r>
            <a:r>
              <a:rPr lang="en-GB" dirty="0"/>
              <a:t> </a:t>
            </a:r>
            <a:r>
              <a:rPr lang="en-GB" dirty="0" err="1"/>
              <a:t>i</a:t>
            </a:r>
            <a:r>
              <a:rPr lang="en-GB" dirty="0"/>
              <a:t> </a:t>
            </a:r>
            <a:r>
              <a:rPr lang="en-GB" dirty="0" err="1"/>
              <a:t>gynnwys</a:t>
            </a:r>
            <a:r>
              <a:rPr lang="en-GB" dirty="0"/>
              <a:t> </a:t>
            </a:r>
            <a:r>
              <a:rPr lang="en-GB" dirty="0" err="1"/>
              <a:t>cydran</a:t>
            </a:r>
            <a:r>
              <a:rPr lang="en-GB" dirty="0"/>
              <a:t> </a:t>
            </a:r>
            <a:r>
              <a:rPr lang="en-GB" dirty="0" err="1"/>
              <a:t>rhifedd</a:t>
            </a:r>
            <a:r>
              <a:rPr lang="en-GB" dirty="0"/>
              <a:t> y </a:t>
            </a:r>
            <a:r>
              <a:rPr lang="en-GB" dirty="0" err="1"/>
              <a:t>FfLlRh</a:t>
            </a:r>
            <a:r>
              <a:rPr lang="en-GB" dirty="0"/>
              <a:t>) </a:t>
            </a:r>
          </a:p>
          <a:p>
            <a:r>
              <a:rPr lang="en-GB" dirty="0" err="1" smtClean="0"/>
              <a:t>Datblygu’r</a:t>
            </a:r>
            <a:r>
              <a:rPr lang="en-GB" dirty="0" smtClean="0"/>
              <a:t> </a:t>
            </a:r>
            <a:r>
              <a:rPr lang="en-GB" dirty="0" err="1"/>
              <a:t>Gymraeg</a:t>
            </a:r>
            <a:r>
              <a:rPr lang="en-GB" dirty="0"/>
              <a:t> </a:t>
            </a:r>
          </a:p>
          <a:p>
            <a:r>
              <a:rPr lang="en-GB" dirty="0" err="1" smtClean="0"/>
              <a:t>Gwybodaeth</a:t>
            </a:r>
            <a:r>
              <a:rPr lang="en-GB" dirty="0" smtClean="0"/>
              <a:t> </a:t>
            </a:r>
            <a:r>
              <a:rPr lang="en-GB" dirty="0"/>
              <a:t>a </a:t>
            </a:r>
            <a:r>
              <a:rPr lang="en-GB" dirty="0" err="1"/>
              <a:t>Dealltwriaeth</a:t>
            </a:r>
            <a:r>
              <a:rPr lang="en-GB" dirty="0"/>
              <a:t> </a:t>
            </a:r>
            <a:r>
              <a:rPr lang="en-GB" dirty="0" err="1"/>
              <a:t>o’r</a:t>
            </a:r>
            <a:r>
              <a:rPr lang="en-GB" dirty="0"/>
              <a:t> </a:t>
            </a:r>
            <a:r>
              <a:rPr lang="en-GB" dirty="0" err="1"/>
              <a:t>Byd</a:t>
            </a:r>
            <a:r>
              <a:rPr lang="en-GB" dirty="0"/>
              <a:t> </a:t>
            </a:r>
            <a:endParaRPr lang="en-GB" dirty="0" smtClean="0"/>
          </a:p>
          <a:p>
            <a:r>
              <a:rPr lang="en-GB" dirty="0" err="1" smtClean="0"/>
              <a:t>Datblygiad</a:t>
            </a:r>
            <a:r>
              <a:rPr lang="en-GB" dirty="0" smtClean="0"/>
              <a:t> </a:t>
            </a:r>
            <a:r>
              <a:rPr lang="en-GB" dirty="0" err="1"/>
              <a:t>Corfforol</a:t>
            </a:r>
            <a:r>
              <a:rPr lang="en-GB" dirty="0"/>
              <a:t> </a:t>
            </a:r>
          </a:p>
          <a:p>
            <a:r>
              <a:rPr lang="en-GB" dirty="0" err="1" smtClean="0"/>
              <a:t>Datblygiad</a:t>
            </a:r>
            <a:r>
              <a:rPr lang="en-GB" dirty="0" smtClean="0"/>
              <a:t> </a:t>
            </a:r>
            <a:r>
              <a:rPr lang="en-GB" dirty="0" err="1"/>
              <a:t>Creadigol</a:t>
            </a:r>
            <a:r>
              <a:rPr lang="en-GB" dirty="0"/>
              <a:t>. </a:t>
            </a:r>
            <a:endParaRPr lang="en-GB" dirty="0" smtClean="0"/>
          </a:p>
          <a:p>
            <a:pPr marL="0" indent="0" algn="r">
              <a:buNone/>
            </a:pPr>
            <a:r>
              <a:rPr lang="en-GB" sz="2100" dirty="0" err="1" smtClean="0"/>
              <a:t>LlC</a:t>
            </a:r>
            <a:r>
              <a:rPr lang="en-GB" sz="2100" dirty="0" smtClean="0"/>
              <a:t>, 2015</a:t>
            </a:r>
            <a:endParaRPr lang="en-GB" sz="2100" dirty="0"/>
          </a:p>
        </p:txBody>
      </p:sp>
      <p:sp>
        <p:nvSpPr>
          <p:cNvPr id="4" name="Content Placeholder 3"/>
          <p:cNvSpPr>
            <a:spLocks noGrp="1"/>
          </p:cNvSpPr>
          <p:nvPr>
            <p:ph sz="half" idx="2"/>
          </p:nvPr>
        </p:nvSpPr>
        <p:spPr>
          <a:xfrm>
            <a:off x="6197600" y="1920084"/>
            <a:ext cx="5384800" cy="4816891"/>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Personal </a:t>
            </a:r>
            <a:r>
              <a:rPr lang="en-GB" dirty="0"/>
              <a:t>and Social Development, Well-being and Cultural Diversity </a:t>
            </a:r>
            <a:endParaRPr lang="en-GB" dirty="0" smtClean="0"/>
          </a:p>
          <a:p>
            <a:r>
              <a:rPr lang="en-GB" dirty="0" smtClean="0"/>
              <a:t>Language</a:t>
            </a:r>
            <a:r>
              <a:rPr lang="en-GB" dirty="0"/>
              <a:t>, Literacy and Communication Skills (revised to include the literacy component of the LNF) </a:t>
            </a:r>
            <a:endParaRPr lang="en-GB" dirty="0" smtClean="0"/>
          </a:p>
          <a:p>
            <a:r>
              <a:rPr lang="en-GB" dirty="0" smtClean="0"/>
              <a:t>Mathematical </a:t>
            </a:r>
            <a:r>
              <a:rPr lang="en-GB" dirty="0"/>
              <a:t>Development (revised to include the numeracy component of the LNF) </a:t>
            </a:r>
          </a:p>
          <a:p>
            <a:r>
              <a:rPr lang="en-GB" dirty="0" smtClean="0"/>
              <a:t>Welsh </a:t>
            </a:r>
            <a:r>
              <a:rPr lang="en-GB" dirty="0"/>
              <a:t>Language </a:t>
            </a:r>
            <a:r>
              <a:rPr lang="en-GB" dirty="0" smtClean="0"/>
              <a:t>Development</a:t>
            </a:r>
          </a:p>
          <a:p>
            <a:r>
              <a:rPr lang="en-GB" dirty="0" smtClean="0"/>
              <a:t>Knowledge </a:t>
            </a:r>
            <a:r>
              <a:rPr lang="en-GB" dirty="0"/>
              <a:t>and Understanding of the World </a:t>
            </a:r>
          </a:p>
          <a:p>
            <a:r>
              <a:rPr lang="en-GB" dirty="0" smtClean="0"/>
              <a:t>Physical </a:t>
            </a:r>
            <a:r>
              <a:rPr lang="en-GB" dirty="0"/>
              <a:t>Development </a:t>
            </a:r>
          </a:p>
          <a:p>
            <a:r>
              <a:rPr lang="en-GB" dirty="0" smtClean="0"/>
              <a:t>Creative </a:t>
            </a:r>
            <a:r>
              <a:rPr lang="en-GB" dirty="0"/>
              <a:t>Development</a:t>
            </a:r>
            <a:r>
              <a:rPr lang="en-GB" dirty="0" smtClean="0"/>
              <a:t>.</a:t>
            </a:r>
          </a:p>
          <a:p>
            <a:pPr marL="0" indent="0" algn="r">
              <a:buNone/>
            </a:pPr>
            <a:r>
              <a:rPr lang="en-GB" sz="1900" dirty="0" smtClean="0"/>
              <a:t>WG, 2015  </a:t>
            </a:r>
            <a:endParaRPr lang="en-GB" sz="1900" dirty="0"/>
          </a:p>
        </p:txBody>
      </p:sp>
    </p:spTree>
    <p:extLst>
      <p:ext uri="{BB962C8B-B14F-4D97-AF65-F5344CB8AC3E}">
        <p14:creationId xmlns:p14="http://schemas.microsoft.com/office/powerpoint/2010/main" val="21326231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970" y="-60960"/>
            <a:ext cx="8596668" cy="1320800"/>
          </a:xfrm>
        </p:spPr>
        <p:txBody>
          <a:bodyPr>
            <a:normAutofit fontScale="90000"/>
          </a:bodyPr>
          <a:lstStyle/>
          <a:p>
            <a:pPr algn="ctr"/>
            <a:r>
              <a:rPr lang="en-GB" dirty="0" smtClean="0"/>
              <a:t/>
            </a:r>
            <a:br>
              <a:rPr lang="en-GB" dirty="0" smtClean="0"/>
            </a:br>
            <a:r>
              <a:rPr lang="en-GB" dirty="0" err="1" smtClean="0"/>
              <a:t>Oedolyn</a:t>
            </a:r>
            <a:r>
              <a:rPr lang="en-GB" dirty="0" smtClean="0"/>
              <a:t> / </a:t>
            </a:r>
            <a:r>
              <a:rPr lang="en-GB" dirty="0" err="1" smtClean="0"/>
              <a:t>Plentyn</a:t>
            </a:r>
            <a:r>
              <a:rPr lang="en-GB" dirty="0" smtClean="0"/>
              <a:t/>
            </a:r>
            <a:br>
              <a:rPr lang="en-GB" dirty="0" smtClean="0"/>
            </a:br>
            <a:r>
              <a:rPr lang="en-GB" dirty="0" smtClean="0">
                <a:solidFill>
                  <a:schemeClr val="tx1"/>
                </a:solidFill>
              </a:rPr>
              <a:t>Adult-initiated / Child-initiated </a:t>
            </a:r>
            <a:endParaRPr lang="en-GB" dirty="0">
              <a:solidFill>
                <a:schemeClr val="tx1"/>
              </a:solidFill>
            </a:endParaRPr>
          </a:p>
        </p:txBody>
      </p:sp>
      <p:sp>
        <p:nvSpPr>
          <p:cNvPr id="3" name="Content Placeholder 2"/>
          <p:cNvSpPr>
            <a:spLocks noGrp="1"/>
          </p:cNvSpPr>
          <p:nvPr>
            <p:ph sz="half" idx="1"/>
          </p:nvPr>
        </p:nvSpPr>
        <p:spPr>
          <a:xfrm>
            <a:off x="321426" y="1612669"/>
            <a:ext cx="4539944" cy="4428692"/>
          </a:xfrm>
        </p:spPr>
        <p:style>
          <a:lnRef idx="2">
            <a:schemeClr val="accent2"/>
          </a:lnRef>
          <a:fillRef idx="1">
            <a:schemeClr val="lt1"/>
          </a:fillRef>
          <a:effectRef idx="0">
            <a:schemeClr val="accent2"/>
          </a:effectRef>
          <a:fontRef idx="minor">
            <a:schemeClr val="dk1"/>
          </a:fontRef>
        </p:style>
        <p:txBody>
          <a:bodyPr/>
          <a:lstStyle/>
          <a:p>
            <a:r>
              <a:rPr lang="en-GB" dirty="0" err="1" smtClean="0"/>
              <a:t>Darllenwch</a:t>
            </a:r>
            <a:r>
              <a:rPr lang="en-GB" dirty="0" smtClean="0"/>
              <a:t> </a:t>
            </a:r>
            <a:r>
              <a:rPr lang="en-GB" dirty="0" err="1" smtClean="0"/>
              <a:t>yr</a:t>
            </a:r>
            <a:r>
              <a:rPr lang="en-GB" dirty="0" smtClean="0"/>
              <a:t> </a:t>
            </a:r>
            <a:r>
              <a:rPr lang="en-GB" dirty="0" err="1" smtClean="0"/>
              <a:t>esiamplau</a:t>
            </a:r>
            <a:r>
              <a:rPr lang="en-GB" dirty="0" smtClean="0"/>
              <a:t> o </a:t>
            </a:r>
            <a:r>
              <a:rPr lang="en-GB" dirty="0" err="1" smtClean="0"/>
              <a:t>weithgareddau</a:t>
            </a:r>
            <a:r>
              <a:rPr lang="en-GB" dirty="0" smtClean="0"/>
              <a:t> </a:t>
            </a:r>
            <a:r>
              <a:rPr lang="en-GB" dirty="0" err="1" smtClean="0"/>
              <a:t>ym</a:t>
            </a:r>
            <a:r>
              <a:rPr lang="en-GB" dirty="0" smtClean="0"/>
              <a:t> </a:t>
            </a:r>
            <a:r>
              <a:rPr lang="en-GB" dirty="0" err="1" smtClean="0"/>
              <a:t>mhob</a:t>
            </a:r>
            <a:r>
              <a:rPr lang="en-GB" dirty="0" smtClean="0"/>
              <a:t> </a:t>
            </a:r>
            <a:r>
              <a:rPr lang="en-GB" dirty="0" err="1" smtClean="0"/>
              <a:t>maes</a:t>
            </a:r>
            <a:r>
              <a:rPr lang="en-GB" dirty="0" smtClean="0"/>
              <a:t> </a:t>
            </a:r>
            <a:r>
              <a:rPr lang="en-GB" dirty="0" err="1" smtClean="0"/>
              <a:t>dysgu</a:t>
            </a:r>
            <a:r>
              <a:rPr lang="en-GB" dirty="0" smtClean="0"/>
              <a:t> </a:t>
            </a:r>
            <a:r>
              <a:rPr lang="en-GB" dirty="0" err="1" smtClean="0">
                <a:hlinkClick r:id="rId2"/>
              </a:rPr>
              <a:t>yma</a:t>
            </a:r>
            <a:r>
              <a:rPr lang="en-GB" dirty="0" smtClean="0">
                <a:hlinkClick r:id="rId2"/>
              </a:rPr>
              <a:t>.</a:t>
            </a:r>
            <a:r>
              <a:rPr lang="en-GB" dirty="0" smtClean="0"/>
              <a:t> (</a:t>
            </a:r>
            <a:r>
              <a:rPr lang="en-GB" dirty="0" err="1" smtClean="0"/>
              <a:t>Tud</a:t>
            </a:r>
            <a:r>
              <a:rPr lang="en-GB" dirty="0" smtClean="0"/>
              <a:t> 7-13).</a:t>
            </a:r>
          </a:p>
          <a:p>
            <a:pPr lvl="1"/>
            <a:r>
              <a:rPr lang="en-GB" dirty="0" err="1" smtClean="0"/>
              <a:t>Gyda</a:t>
            </a:r>
            <a:r>
              <a:rPr lang="en-GB" dirty="0" smtClean="0"/>
              <a:t> </a:t>
            </a:r>
            <a:r>
              <a:rPr lang="en-GB" dirty="0" err="1" smtClean="0"/>
              <a:t>phartner</a:t>
            </a:r>
            <a:r>
              <a:rPr lang="en-GB" dirty="0" smtClean="0"/>
              <a:t>, </a:t>
            </a:r>
            <a:r>
              <a:rPr lang="en-GB" dirty="0" err="1" smtClean="0"/>
              <a:t>trafodwch</a:t>
            </a:r>
            <a:r>
              <a:rPr lang="en-GB" dirty="0" smtClean="0"/>
              <a:t> </a:t>
            </a:r>
            <a:r>
              <a:rPr lang="en-GB" dirty="0" err="1" smtClean="0"/>
              <a:t>os</a:t>
            </a:r>
            <a:r>
              <a:rPr lang="en-GB" dirty="0" smtClean="0"/>
              <a:t> </a:t>
            </a:r>
            <a:r>
              <a:rPr lang="en-GB" dirty="0" err="1" smtClean="0"/>
              <a:t>mae’r</a:t>
            </a:r>
            <a:r>
              <a:rPr lang="en-GB" dirty="0" smtClean="0"/>
              <a:t> </a:t>
            </a:r>
            <a:r>
              <a:rPr lang="en-GB" dirty="0" err="1" smtClean="0"/>
              <a:t>gweithgaredd</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chychwyn</a:t>
            </a:r>
            <a:r>
              <a:rPr lang="en-GB" dirty="0" smtClean="0"/>
              <a:t> </a:t>
            </a:r>
            <a:r>
              <a:rPr lang="en-GB" dirty="0" err="1" smtClean="0"/>
              <a:t>gan</a:t>
            </a:r>
            <a:r>
              <a:rPr lang="en-GB" dirty="0" smtClean="0"/>
              <a:t> y </a:t>
            </a:r>
            <a:r>
              <a:rPr lang="en-GB" dirty="0" err="1" smtClean="0"/>
              <a:t>plentyn</a:t>
            </a:r>
            <a:r>
              <a:rPr lang="en-GB" dirty="0" smtClean="0"/>
              <a:t> </a:t>
            </a:r>
            <a:r>
              <a:rPr lang="en-GB" dirty="0" err="1" smtClean="0"/>
              <a:t>neu’r</a:t>
            </a:r>
            <a:r>
              <a:rPr lang="en-GB" dirty="0" smtClean="0"/>
              <a:t> </a:t>
            </a:r>
            <a:r>
              <a:rPr lang="en-GB" dirty="0" err="1" smtClean="0"/>
              <a:t>oedolyn</a:t>
            </a:r>
            <a:r>
              <a:rPr lang="en-GB" dirty="0" smtClean="0"/>
              <a:t>.</a:t>
            </a:r>
          </a:p>
          <a:p>
            <a:pPr lvl="1"/>
            <a:r>
              <a:rPr lang="en-GB" dirty="0" smtClean="0"/>
              <a:t>Pa </a:t>
            </a:r>
            <a:r>
              <a:rPr lang="en-GB" dirty="0" err="1" smtClean="0"/>
              <a:t>cyfleodd</a:t>
            </a:r>
            <a:r>
              <a:rPr lang="en-GB" dirty="0" smtClean="0"/>
              <a:t> </a:t>
            </a:r>
            <a:r>
              <a:rPr lang="en-GB" dirty="0" err="1" smtClean="0"/>
              <a:t>sydd</a:t>
            </a:r>
            <a:r>
              <a:rPr lang="en-GB" dirty="0" smtClean="0"/>
              <a:t> </a:t>
            </a:r>
            <a:r>
              <a:rPr lang="en-GB" dirty="0" err="1" smtClean="0"/>
              <a:t>ar</a:t>
            </a:r>
            <a:r>
              <a:rPr lang="en-GB" dirty="0" smtClean="0"/>
              <a:t> </a:t>
            </a:r>
            <a:r>
              <a:rPr lang="en-GB" dirty="0" err="1" smtClean="0"/>
              <a:t>gyfer</a:t>
            </a:r>
            <a:r>
              <a:rPr lang="en-GB" dirty="0" smtClean="0"/>
              <a:t> </a:t>
            </a:r>
            <a:r>
              <a:rPr lang="en-GB" dirty="0" err="1" smtClean="0"/>
              <a:t>ymestyniad</a:t>
            </a:r>
            <a:r>
              <a:rPr lang="en-GB" dirty="0" smtClean="0"/>
              <a:t> </a:t>
            </a:r>
            <a:r>
              <a:rPr lang="en-GB" dirty="0" err="1" smtClean="0"/>
              <a:t>gan</a:t>
            </a:r>
            <a:r>
              <a:rPr lang="en-GB" dirty="0" smtClean="0"/>
              <a:t> </a:t>
            </a:r>
            <a:r>
              <a:rPr lang="en-GB" dirty="0" err="1" smtClean="0"/>
              <a:t>oedolyn</a:t>
            </a:r>
            <a:r>
              <a:rPr lang="en-GB" dirty="0" smtClean="0"/>
              <a:t>? </a:t>
            </a:r>
            <a:r>
              <a:rPr lang="en-GB" dirty="0" err="1" smtClean="0"/>
              <a:t>Os</a:t>
            </a:r>
            <a:r>
              <a:rPr lang="en-GB" dirty="0" smtClean="0"/>
              <a:t> dim, </a:t>
            </a:r>
            <a:r>
              <a:rPr lang="en-GB" dirty="0" err="1" smtClean="0"/>
              <a:t>trafodwch</a:t>
            </a:r>
            <a:r>
              <a:rPr lang="en-GB" dirty="0" smtClean="0"/>
              <a:t> </a:t>
            </a:r>
            <a:r>
              <a:rPr lang="en-GB" dirty="0" err="1" smtClean="0"/>
              <a:t>sut</a:t>
            </a:r>
            <a:r>
              <a:rPr lang="en-GB" dirty="0" smtClean="0"/>
              <a:t> gall y </a:t>
            </a:r>
            <a:r>
              <a:rPr lang="en-GB" dirty="0" err="1"/>
              <a:t>d</a:t>
            </a:r>
            <a:r>
              <a:rPr lang="en-GB" dirty="0" err="1" smtClean="0"/>
              <a:t>asg</a:t>
            </a:r>
            <a:r>
              <a:rPr lang="en-GB" dirty="0" smtClean="0"/>
              <a:t> </a:t>
            </a:r>
            <a:r>
              <a:rPr lang="en-GB" dirty="0" err="1" smtClean="0"/>
              <a:t>cael</a:t>
            </a:r>
            <a:r>
              <a:rPr lang="en-GB" dirty="0" smtClean="0"/>
              <a:t> </a:t>
            </a:r>
            <a:r>
              <a:rPr lang="en-GB" dirty="0" err="1" smtClean="0"/>
              <a:t>ei</a:t>
            </a:r>
            <a:r>
              <a:rPr lang="en-GB" dirty="0" smtClean="0"/>
              <a:t> </a:t>
            </a:r>
            <a:r>
              <a:rPr lang="en-GB" dirty="0" err="1" smtClean="0"/>
              <a:t>addasu</a:t>
            </a:r>
            <a:r>
              <a:rPr lang="en-GB" dirty="0" smtClean="0"/>
              <a:t>. </a:t>
            </a:r>
            <a:endParaRPr lang="en-GB" dirty="0"/>
          </a:p>
        </p:txBody>
      </p:sp>
      <p:sp>
        <p:nvSpPr>
          <p:cNvPr id="4" name="Content Placeholder 3"/>
          <p:cNvSpPr>
            <a:spLocks noGrp="1"/>
          </p:cNvSpPr>
          <p:nvPr>
            <p:ph sz="half" idx="2"/>
          </p:nvPr>
        </p:nvSpPr>
        <p:spPr>
          <a:xfrm>
            <a:off x="5089970" y="1612669"/>
            <a:ext cx="4184034" cy="4428693"/>
          </a:xfrm>
        </p:spPr>
        <p:style>
          <a:lnRef idx="2">
            <a:schemeClr val="dk1"/>
          </a:lnRef>
          <a:fillRef idx="1">
            <a:schemeClr val="lt1"/>
          </a:fillRef>
          <a:effectRef idx="0">
            <a:schemeClr val="dk1"/>
          </a:effectRef>
          <a:fontRef idx="minor">
            <a:schemeClr val="dk1"/>
          </a:fontRef>
        </p:style>
        <p:txBody>
          <a:bodyPr/>
          <a:lstStyle/>
          <a:p>
            <a:pPr marL="0" indent="0">
              <a:buNone/>
            </a:pPr>
            <a:r>
              <a:rPr lang="en-GB" dirty="0" smtClean="0"/>
              <a:t>Read through some of the examples of activities in each area of learning </a:t>
            </a:r>
            <a:r>
              <a:rPr lang="en-GB" dirty="0" smtClean="0">
                <a:hlinkClick r:id="rId3"/>
              </a:rPr>
              <a:t>available here</a:t>
            </a:r>
            <a:r>
              <a:rPr lang="en-GB" dirty="0" smtClean="0"/>
              <a:t>. (Pages 7-13). </a:t>
            </a:r>
          </a:p>
          <a:p>
            <a:pPr lvl="1"/>
            <a:r>
              <a:rPr lang="en-GB" dirty="0" smtClean="0"/>
              <a:t>With your partner, discuss whether they are adult or child initiated. </a:t>
            </a:r>
          </a:p>
          <a:p>
            <a:pPr lvl="1"/>
            <a:r>
              <a:rPr lang="en-GB" dirty="0" smtClean="0"/>
              <a:t>What opportunities are there for adult-extension ? If none identified, discuss how the activity could be adapted to do so. </a:t>
            </a:r>
            <a:endParaRPr lang="en-GB" dirty="0"/>
          </a:p>
        </p:txBody>
      </p:sp>
    </p:spTree>
    <p:extLst>
      <p:ext uri="{BB962C8B-B14F-4D97-AF65-F5344CB8AC3E}">
        <p14:creationId xmlns:p14="http://schemas.microsoft.com/office/powerpoint/2010/main" val="32589779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t>Rôl</a:t>
            </a:r>
            <a:r>
              <a:rPr lang="en-GB" dirty="0"/>
              <a:t> </a:t>
            </a:r>
            <a:r>
              <a:rPr lang="en-GB" dirty="0" err="1"/>
              <a:t>yr</a:t>
            </a:r>
            <a:r>
              <a:rPr lang="en-GB" dirty="0"/>
              <a:t> </a:t>
            </a:r>
            <a:r>
              <a:rPr lang="en-GB" dirty="0" err="1"/>
              <a:t>Oedolyn</a:t>
            </a:r>
            <a:r>
              <a:rPr lang="en-GB" dirty="0"/>
              <a:t> </a:t>
            </a:r>
            <a:r>
              <a:rPr lang="en-GB" dirty="0" err="1"/>
              <a:t>mewn</a:t>
            </a:r>
            <a:r>
              <a:rPr lang="en-GB" dirty="0"/>
              <a:t> </a:t>
            </a:r>
            <a:r>
              <a:rPr lang="en-GB" dirty="0" err="1"/>
              <a:t>Chwarae</a:t>
            </a:r>
            <a:r>
              <a:rPr lang="en-GB" dirty="0"/>
              <a:t/>
            </a:r>
            <a:br>
              <a:rPr lang="en-GB" dirty="0"/>
            </a:br>
            <a:r>
              <a:rPr lang="en-GB" dirty="0">
                <a:solidFill>
                  <a:schemeClr val="tx1"/>
                </a:solidFill>
              </a:rPr>
              <a:t>The </a:t>
            </a:r>
            <a:r>
              <a:rPr lang="en-GB" dirty="0" smtClean="0">
                <a:solidFill>
                  <a:schemeClr val="tx1"/>
                </a:solidFill>
              </a:rPr>
              <a:t>Role of the Adult in Play </a:t>
            </a:r>
            <a:endParaRPr lang="en-GB" dirty="0">
              <a:solidFill>
                <a:schemeClr val="tx1"/>
              </a:solidFill>
            </a:endParaRPr>
          </a:p>
        </p:txBody>
      </p:sp>
      <p:sp>
        <p:nvSpPr>
          <p:cNvPr id="3" name="Content Placeholder 2"/>
          <p:cNvSpPr>
            <a:spLocks noGrp="1"/>
          </p:cNvSpPr>
          <p:nvPr>
            <p:ph sz="half" idx="1"/>
          </p:nvPr>
        </p:nvSpPr>
        <p:spPr>
          <a:xfrm>
            <a:off x="677334" y="1930400"/>
            <a:ext cx="4554142" cy="4376189"/>
          </a:xfrm>
        </p:spPr>
        <p:style>
          <a:lnRef idx="2">
            <a:schemeClr val="accent2"/>
          </a:lnRef>
          <a:fillRef idx="1">
            <a:schemeClr val="lt1"/>
          </a:fillRef>
          <a:effectRef idx="0">
            <a:schemeClr val="accent2"/>
          </a:effectRef>
          <a:fontRef idx="minor">
            <a:schemeClr val="dk1"/>
          </a:fontRef>
        </p:style>
        <p:txBody>
          <a:bodyPr>
            <a:normAutofit fontScale="92500"/>
          </a:bodyPr>
          <a:lstStyle/>
          <a:p>
            <a:r>
              <a:rPr lang="cy-GB" sz="2000" dirty="0"/>
              <a:t>Mae ymchwil yn dangos bod angen i oedolion:</a:t>
            </a:r>
          </a:p>
          <a:p>
            <a:pPr lvl="1"/>
            <a:r>
              <a:rPr lang="cy-GB" sz="2000" dirty="0" smtClean="0"/>
              <a:t>Rhoi </a:t>
            </a:r>
            <a:r>
              <a:rPr lang="cy-GB" sz="2000" dirty="0"/>
              <a:t>gwir ddewisiadau i blant ynglŷn â ble, gyda phwy, a sut maent yn chwarae;</a:t>
            </a:r>
          </a:p>
          <a:p>
            <a:pPr lvl="1"/>
            <a:r>
              <a:rPr lang="cy-GB" sz="2000" dirty="0"/>
              <a:t>Rhoi lle (tu fewn a thu fas) ac amser heb dorri </a:t>
            </a:r>
            <a:r>
              <a:rPr lang="cy-GB" sz="2000" dirty="0" smtClean="0"/>
              <a:t>ar draws </a:t>
            </a:r>
            <a:r>
              <a:rPr lang="cy-GB" dirty="0"/>
              <a:t>y</a:t>
            </a:r>
            <a:r>
              <a:rPr lang="cy-GB" dirty="0" smtClean="0"/>
              <a:t> </a:t>
            </a:r>
            <a:r>
              <a:rPr lang="cy-GB" sz="2200" dirty="0"/>
              <a:t>chwarae, adolygu, ail-adeiladu ac ail-greu syniadau gydag oedolion a phlant;</a:t>
            </a:r>
          </a:p>
          <a:p>
            <a:pPr lvl="1"/>
            <a:r>
              <a:rPr lang="cy-GB" sz="2200" dirty="0"/>
              <a:t>Dangos diddordeb mewn chwarae trwy gyd-greu, gofyn, arsylwi a bwydo nôl:</a:t>
            </a:r>
          </a:p>
          <a:p>
            <a:endParaRPr lang="en-GB" dirty="0" smtClean="0"/>
          </a:p>
        </p:txBody>
      </p:sp>
      <p:sp>
        <p:nvSpPr>
          <p:cNvPr id="4" name="Content Placeholder 3"/>
          <p:cNvSpPr>
            <a:spLocks noGrp="1"/>
          </p:cNvSpPr>
          <p:nvPr>
            <p:ph sz="half" idx="2"/>
          </p:nvPr>
        </p:nvSpPr>
        <p:spPr>
          <a:xfrm>
            <a:off x="6197600" y="1920085"/>
            <a:ext cx="5052291" cy="4434840"/>
          </a:xfrm>
        </p:spPr>
        <p:style>
          <a:lnRef idx="2">
            <a:schemeClr val="dk1"/>
          </a:lnRef>
          <a:fillRef idx="1">
            <a:schemeClr val="lt1"/>
          </a:fillRef>
          <a:effectRef idx="0">
            <a:schemeClr val="dk1"/>
          </a:effectRef>
          <a:fontRef idx="minor">
            <a:schemeClr val="dk1"/>
          </a:fontRef>
        </p:style>
        <p:txBody>
          <a:bodyPr>
            <a:normAutofit fontScale="92500"/>
          </a:bodyPr>
          <a:lstStyle/>
          <a:p>
            <a:r>
              <a:rPr lang="en-GB" sz="2000" dirty="0" smtClean="0"/>
              <a:t>Research shows that adults need to:</a:t>
            </a:r>
            <a:endParaRPr lang="en-GB" sz="2000" dirty="0"/>
          </a:p>
          <a:p>
            <a:pPr lvl="1"/>
            <a:r>
              <a:rPr lang="en-GB" sz="2000" dirty="0" smtClean="0"/>
              <a:t>Give children real choice about where, with whom, what and how they play; </a:t>
            </a:r>
          </a:p>
          <a:p>
            <a:pPr lvl="1"/>
            <a:r>
              <a:rPr lang="en-GB" sz="2000" dirty="0" smtClean="0"/>
              <a:t>Give children space (indoors and outdoors) and uninterrupted time to play, revisit, rebuild and recreate ideas with adults and children;</a:t>
            </a:r>
          </a:p>
          <a:p>
            <a:pPr lvl="1"/>
            <a:r>
              <a:rPr lang="en-GB" sz="2000" dirty="0" smtClean="0"/>
              <a:t>Show children we are interested in their play through co-construction, consultation and negotiation, observation and feedback;</a:t>
            </a:r>
          </a:p>
        </p:txBody>
      </p:sp>
    </p:spTree>
    <p:extLst>
      <p:ext uri="{BB962C8B-B14F-4D97-AF65-F5344CB8AC3E}">
        <p14:creationId xmlns:p14="http://schemas.microsoft.com/office/powerpoint/2010/main" val="36735197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359764" y="1049311"/>
            <a:ext cx="5634636" cy="5636302"/>
          </a:xfrm>
        </p:spPr>
        <p:style>
          <a:lnRef idx="2">
            <a:schemeClr val="accent2"/>
          </a:lnRef>
          <a:fillRef idx="1">
            <a:schemeClr val="lt1"/>
          </a:fillRef>
          <a:effectRef idx="0">
            <a:schemeClr val="accent2"/>
          </a:effectRef>
          <a:fontRef idx="minor">
            <a:schemeClr val="dk1"/>
          </a:fontRef>
        </p:style>
        <p:txBody>
          <a:bodyPr>
            <a:noAutofit/>
          </a:bodyPr>
          <a:lstStyle/>
          <a:p>
            <a:r>
              <a:rPr lang="en-GB" sz="2400" dirty="0" smtClean="0"/>
              <a:t>Bod </a:t>
            </a:r>
            <a:r>
              <a:rPr lang="en-GB" sz="2400" dirty="0" err="1"/>
              <a:t>yn</a:t>
            </a:r>
            <a:r>
              <a:rPr lang="en-GB" sz="2400" dirty="0"/>
              <a:t> </a:t>
            </a:r>
            <a:r>
              <a:rPr lang="en-GB" sz="2400" dirty="0" err="1"/>
              <a:t>wybodus</a:t>
            </a:r>
            <a:r>
              <a:rPr lang="en-GB" sz="2400" dirty="0"/>
              <a:t> </a:t>
            </a:r>
            <a:r>
              <a:rPr lang="en-GB" sz="2400" dirty="0" err="1"/>
              <a:t>amdano</a:t>
            </a:r>
            <a:r>
              <a:rPr lang="en-GB" sz="2400" dirty="0"/>
              <a:t> ac o </a:t>
            </a:r>
            <a:r>
              <a:rPr lang="en-GB" sz="2400" dirty="0" err="1"/>
              <a:t>blaid</a:t>
            </a:r>
            <a:r>
              <a:rPr lang="en-GB" sz="2400" dirty="0"/>
              <a:t> </a:t>
            </a:r>
            <a:r>
              <a:rPr lang="en-GB" sz="2400" dirty="0" err="1"/>
              <a:t>chwarae</a:t>
            </a:r>
            <a:r>
              <a:rPr lang="en-GB" sz="2400" dirty="0"/>
              <a:t>;</a:t>
            </a:r>
          </a:p>
          <a:p>
            <a:r>
              <a:rPr lang="en-GB" sz="2400" dirty="0" err="1"/>
              <a:t>Datblygu</a:t>
            </a:r>
            <a:r>
              <a:rPr lang="en-GB" sz="2400" dirty="0"/>
              <a:t> </a:t>
            </a:r>
            <a:r>
              <a:rPr lang="en-GB" sz="2400" dirty="0" err="1"/>
              <a:t>ardaloedd</a:t>
            </a:r>
            <a:r>
              <a:rPr lang="en-GB" sz="2400" dirty="0"/>
              <a:t> </a:t>
            </a:r>
            <a:r>
              <a:rPr lang="en-GB" sz="2400" dirty="0" err="1"/>
              <a:t>tu</a:t>
            </a:r>
            <a:r>
              <a:rPr lang="en-GB" sz="2400" dirty="0"/>
              <a:t> </a:t>
            </a:r>
            <a:r>
              <a:rPr lang="en-GB" sz="2400" dirty="0" err="1"/>
              <a:t>allan</a:t>
            </a:r>
            <a:r>
              <a:rPr lang="en-GB" sz="2400" dirty="0"/>
              <a:t> </a:t>
            </a:r>
            <a:r>
              <a:rPr lang="en-GB" sz="2400" dirty="0" err="1"/>
              <a:t>ar</a:t>
            </a:r>
            <a:r>
              <a:rPr lang="en-GB" sz="2400" dirty="0"/>
              <a:t> </a:t>
            </a:r>
            <a:r>
              <a:rPr lang="en-GB" sz="2400" dirty="0" err="1"/>
              <a:t>gyfer</a:t>
            </a:r>
            <a:r>
              <a:rPr lang="en-GB" sz="2400" dirty="0"/>
              <a:t> </a:t>
            </a:r>
            <a:r>
              <a:rPr lang="en-GB" sz="2400" dirty="0" err="1"/>
              <a:t>dysgu</a:t>
            </a:r>
            <a:r>
              <a:rPr lang="en-GB" sz="2400" dirty="0"/>
              <a:t> </a:t>
            </a:r>
            <a:r>
              <a:rPr lang="en-GB" sz="2400" dirty="0" err="1"/>
              <a:t>chwareus</a:t>
            </a:r>
            <a:r>
              <a:rPr lang="en-GB" sz="2400" dirty="0"/>
              <a:t> </a:t>
            </a:r>
            <a:r>
              <a:rPr lang="en-GB" sz="2400" dirty="0" err="1"/>
              <a:t>ble</a:t>
            </a:r>
            <a:r>
              <a:rPr lang="en-GB" sz="2400" dirty="0"/>
              <a:t> </a:t>
            </a:r>
            <a:r>
              <a:rPr lang="en-GB" sz="2400" dirty="0" err="1"/>
              <a:t>mae</a:t>
            </a:r>
            <a:r>
              <a:rPr lang="en-GB" sz="2400" dirty="0"/>
              <a:t> plant </a:t>
            </a:r>
            <a:r>
              <a:rPr lang="en-GB" sz="2400" dirty="0" err="1"/>
              <a:t>yn</a:t>
            </a:r>
            <a:r>
              <a:rPr lang="en-GB" sz="2400" dirty="0"/>
              <a:t> </a:t>
            </a:r>
            <a:r>
              <a:rPr lang="en-GB" sz="2400" dirty="0" err="1"/>
              <a:t>gallu</a:t>
            </a:r>
            <a:r>
              <a:rPr lang="en-GB" sz="2400" dirty="0"/>
              <a:t> </a:t>
            </a:r>
            <a:r>
              <a:rPr lang="en-GB" sz="2400" dirty="0" err="1"/>
              <a:t>dewis</a:t>
            </a:r>
            <a:r>
              <a:rPr lang="en-GB" sz="2400" dirty="0"/>
              <a:t> </a:t>
            </a:r>
            <a:r>
              <a:rPr lang="en-GB" sz="2400" dirty="0" err="1"/>
              <a:t>deunyddiau</a:t>
            </a:r>
            <a:r>
              <a:rPr lang="en-GB" sz="2400" dirty="0"/>
              <a:t>, </a:t>
            </a:r>
            <a:r>
              <a:rPr lang="en-GB" sz="2400" dirty="0" err="1"/>
              <a:t>ardal</a:t>
            </a:r>
            <a:r>
              <a:rPr lang="en-GB" sz="2400" dirty="0"/>
              <a:t> a </a:t>
            </a:r>
            <a:r>
              <a:rPr lang="en-GB" sz="2400" dirty="0" err="1"/>
              <a:t>gyda</a:t>
            </a:r>
            <a:r>
              <a:rPr lang="en-GB" sz="2400" dirty="0"/>
              <a:t> </a:t>
            </a:r>
            <a:r>
              <a:rPr lang="en-GB" sz="2400" dirty="0" err="1"/>
              <a:t>phwy</a:t>
            </a:r>
            <a:r>
              <a:rPr lang="en-GB" sz="2400" dirty="0"/>
              <a:t> </a:t>
            </a:r>
            <a:r>
              <a:rPr lang="en-GB" sz="2400" dirty="0" err="1"/>
              <a:t>i</a:t>
            </a:r>
            <a:r>
              <a:rPr lang="en-GB" sz="2400" dirty="0"/>
              <a:t> </a:t>
            </a:r>
            <a:r>
              <a:rPr lang="en-GB" sz="2400" dirty="0" err="1"/>
              <a:t>chwarae</a:t>
            </a:r>
            <a:r>
              <a:rPr lang="en-GB" sz="2400" dirty="0"/>
              <a:t>;</a:t>
            </a:r>
          </a:p>
          <a:p>
            <a:r>
              <a:rPr lang="en-GB" sz="2400" dirty="0" err="1"/>
              <a:t>Datblygu</a:t>
            </a:r>
            <a:r>
              <a:rPr lang="en-GB" sz="2400" dirty="0"/>
              <a:t> </a:t>
            </a:r>
            <a:r>
              <a:rPr lang="en-GB" sz="2400" dirty="0" err="1"/>
              <a:t>adnoddau</a:t>
            </a:r>
            <a:r>
              <a:rPr lang="en-GB" sz="2400" dirty="0"/>
              <a:t> </a:t>
            </a:r>
            <a:r>
              <a:rPr lang="en-GB" sz="2400" dirty="0" err="1"/>
              <a:t>penagored</a:t>
            </a:r>
            <a:r>
              <a:rPr lang="en-GB" sz="2400" dirty="0"/>
              <a:t> </a:t>
            </a:r>
            <a:r>
              <a:rPr lang="en-GB" sz="2400" dirty="0" err="1"/>
              <a:t>fel</a:t>
            </a:r>
            <a:r>
              <a:rPr lang="en-GB" sz="2400" dirty="0"/>
              <a:t> bod plant </a:t>
            </a:r>
            <a:r>
              <a:rPr lang="en-GB" sz="2400" dirty="0" err="1"/>
              <a:t>yn</a:t>
            </a:r>
            <a:r>
              <a:rPr lang="en-GB" sz="2400" dirty="0"/>
              <a:t> </a:t>
            </a:r>
            <a:r>
              <a:rPr lang="en-GB" sz="2400" dirty="0" err="1"/>
              <a:t>gallu</a:t>
            </a:r>
            <a:r>
              <a:rPr lang="en-GB" sz="2400" dirty="0"/>
              <a:t> </a:t>
            </a:r>
            <a:r>
              <a:rPr lang="en-GB" sz="2400" dirty="0" err="1"/>
              <a:t>rheoli</a:t>
            </a:r>
            <a:r>
              <a:rPr lang="en-GB" sz="2400" dirty="0"/>
              <a:t> </a:t>
            </a:r>
            <a:r>
              <a:rPr lang="en-GB" sz="2400" dirty="0" err="1"/>
              <a:t>cyd-destun</a:t>
            </a:r>
            <a:r>
              <a:rPr lang="en-GB" sz="2400" dirty="0"/>
              <a:t> a </a:t>
            </a:r>
            <a:r>
              <a:rPr lang="en-GB" sz="2400" dirty="0" err="1"/>
              <a:t>chynnwys</a:t>
            </a:r>
            <a:r>
              <a:rPr lang="en-GB" sz="2400" dirty="0"/>
              <a:t> </a:t>
            </a:r>
            <a:r>
              <a:rPr lang="en-GB" sz="2400" dirty="0" err="1"/>
              <a:t>chwarae</a:t>
            </a:r>
            <a:r>
              <a:rPr lang="en-GB" sz="2400" dirty="0"/>
              <a:t>;</a:t>
            </a:r>
          </a:p>
          <a:p>
            <a:r>
              <a:rPr lang="en-GB" sz="2400" dirty="0" err="1"/>
              <a:t>Datblygu</a:t>
            </a:r>
            <a:r>
              <a:rPr lang="en-GB" sz="2400" dirty="0"/>
              <a:t> </a:t>
            </a:r>
            <a:r>
              <a:rPr lang="en-GB" sz="2400" dirty="0" err="1"/>
              <a:t>awyrgylch</a:t>
            </a:r>
            <a:r>
              <a:rPr lang="en-GB" sz="2400" dirty="0"/>
              <a:t> </a:t>
            </a:r>
            <a:r>
              <a:rPr lang="en-GB" sz="2400" dirty="0" err="1"/>
              <a:t>cynhwysol</a:t>
            </a:r>
            <a:r>
              <a:rPr lang="en-GB" sz="2400" dirty="0"/>
              <a:t> </a:t>
            </a:r>
            <a:r>
              <a:rPr lang="en-GB" sz="2400" dirty="0" err="1"/>
              <a:t>sy’n</a:t>
            </a:r>
            <a:r>
              <a:rPr lang="en-GB" sz="2400" dirty="0"/>
              <a:t> </a:t>
            </a:r>
            <a:r>
              <a:rPr lang="en-GB" sz="2400" dirty="0" err="1"/>
              <a:t>hyrwyddo</a:t>
            </a:r>
            <a:r>
              <a:rPr lang="en-GB" sz="2400" dirty="0"/>
              <a:t> </a:t>
            </a:r>
            <a:r>
              <a:rPr lang="en-GB" sz="2400" dirty="0" err="1"/>
              <a:t>cyfranogaeth</a:t>
            </a:r>
            <a:r>
              <a:rPr lang="en-GB" sz="2400" dirty="0"/>
              <a:t> a </a:t>
            </a:r>
            <a:r>
              <a:rPr lang="en-GB" sz="2400" dirty="0" err="1"/>
              <a:t>phenderfynu</a:t>
            </a:r>
            <a:r>
              <a:rPr lang="en-GB" sz="2400" dirty="0"/>
              <a:t>;</a:t>
            </a:r>
          </a:p>
          <a:p>
            <a:r>
              <a:rPr lang="en-GB" sz="2400" dirty="0" err="1"/>
              <a:t>Yn</a:t>
            </a:r>
            <a:r>
              <a:rPr lang="en-GB" sz="2400" dirty="0"/>
              <a:t> </a:t>
            </a:r>
            <a:r>
              <a:rPr lang="en-GB" sz="2400" dirty="0" err="1"/>
              <a:t>hybu</a:t>
            </a:r>
            <a:r>
              <a:rPr lang="en-GB" sz="2400" dirty="0"/>
              <a:t> </a:t>
            </a:r>
            <a:r>
              <a:rPr lang="en-GB" sz="2400" dirty="0" err="1"/>
              <a:t>meddwl</a:t>
            </a:r>
            <a:r>
              <a:rPr lang="en-GB" sz="2400" dirty="0"/>
              <a:t> </a:t>
            </a:r>
            <a:r>
              <a:rPr lang="en-GB" sz="2400" dirty="0" err="1"/>
              <a:t>cynaliadwy</a:t>
            </a:r>
            <a:r>
              <a:rPr lang="en-GB" sz="2400" dirty="0"/>
              <a:t> a </a:t>
            </a:r>
            <a:r>
              <a:rPr lang="en-GB" sz="2400" dirty="0" err="1"/>
              <a:t>rhanedig</a:t>
            </a:r>
            <a:r>
              <a:rPr lang="en-GB" sz="2400" dirty="0"/>
              <a:t>. </a:t>
            </a:r>
            <a:endParaRPr lang="en-GB" sz="2400" dirty="0" smtClean="0"/>
          </a:p>
          <a:p>
            <a:pPr marL="0" indent="0" algn="r">
              <a:buNone/>
            </a:pPr>
            <a:r>
              <a:rPr lang="en-GB" dirty="0" smtClean="0"/>
              <a:t>Rogers and Evans, 2008</a:t>
            </a:r>
            <a:endParaRPr lang="en-GB" dirty="0"/>
          </a:p>
        </p:txBody>
      </p:sp>
      <p:sp>
        <p:nvSpPr>
          <p:cNvPr id="7" name="Content Placeholder 6"/>
          <p:cNvSpPr>
            <a:spLocks noGrp="1"/>
          </p:cNvSpPr>
          <p:nvPr>
            <p:ph sz="half" idx="2"/>
          </p:nvPr>
        </p:nvSpPr>
        <p:spPr>
          <a:xfrm>
            <a:off x="6197600" y="1019331"/>
            <a:ext cx="5659620" cy="5666282"/>
          </a:xfrm>
        </p:spPr>
        <p:style>
          <a:lnRef idx="2">
            <a:schemeClr val="dk1"/>
          </a:lnRef>
          <a:fillRef idx="1">
            <a:schemeClr val="lt1"/>
          </a:fillRef>
          <a:effectRef idx="0">
            <a:schemeClr val="dk1"/>
          </a:effectRef>
          <a:fontRef idx="minor">
            <a:schemeClr val="dk1"/>
          </a:fontRef>
        </p:style>
        <p:txBody>
          <a:bodyPr>
            <a:noAutofit/>
          </a:bodyPr>
          <a:lstStyle/>
          <a:p>
            <a:r>
              <a:rPr lang="en-GB" sz="2400" dirty="0" smtClean="0"/>
              <a:t>Be knowledgeable others and advocates for play;</a:t>
            </a:r>
          </a:p>
          <a:p>
            <a:r>
              <a:rPr lang="en-GB" sz="2400" dirty="0" smtClean="0"/>
              <a:t>Develop outdoor spaces for playful learning where children can exercise greater choice over materials, location and play mates;</a:t>
            </a:r>
          </a:p>
          <a:p>
            <a:r>
              <a:rPr lang="en-GB" sz="2400" dirty="0" smtClean="0"/>
              <a:t>Develop open-ended resources and spaces, enabling children to create play contexts and content;</a:t>
            </a:r>
          </a:p>
          <a:p>
            <a:r>
              <a:rPr lang="en-GB" sz="2400" dirty="0" smtClean="0"/>
              <a:t>Develop a learner-inclusive environment that encourages participation and decision-making;</a:t>
            </a:r>
          </a:p>
          <a:p>
            <a:r>
              <a:rPr lang="en-GB" sz="2400" dirty="0" smtClean="0"/>
              <a:t>Encourages sustained shared thinking.</a:t>
            </a:r>
            <a:endParaRPr lang="en-GB" sz="2400" dirty="0"/>
          </a:p>
          <a:p>
            <a:pPr marL="0" indent="0" algn="r">
              <a:buNone/>
            </a:pPr>
            <a:r>
              <a:rPr lang="en-GB" sz="2400" dirty="0" smtClean="0"/>
              <a:t>Rogers and Evans, 2008</a:t>
            </a:r>
            <a:endParaRPr lang="en-GB" sz="2400" dirty="0"/>
          </a:p>
        </p:txBody>
      </p:sp>
    </p:spTree>
    <p:extLst>
      <p:ext uri="{BB962C8B-B14F-4D97-AF65-F5344CB8AC3E}">
        <p14:creationId xmlns:p14="http://schemas.microsoft.com/office/powerpoint/2010/main" val="1395757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Ffocws</a:t>
            </a:r>
            <a:r>
              <a:rPr lang="en-GB" dirty="0" smtClean="0"/>
              <a:t> </a:t>
            </a:r>
            <a:r>
              <a:rPr lang="en-GB" dirty="0" err="1" smtClean="0"/>
              <a:t>ar</a:t>
            </a:r>
            <a:r>
              <a:rPr lang="en-GB" dirty="0" smtClean="0"/>
              <a:t> MD</a:t>
            </a:r>
            <a:br>
              <a:rPr lang="en-GB" dirty="0" smtClean="0"/>
            </a:br>
            <a:r>
              <a:rPr lang="en-GB" dirty="0" smtClean="0">
                <a:solidFill>
                  <a:schemeClr val="tx1"/>
                </a:solidFill>
              </a:rPr>
              <a:t>Focus on </a:t>
            </a:r>
            <a:r>
              <a:rPr lang="en-GB" dirty="0" err="1" smtClean="0">
                <a:solidFill>
                  <a:schemeClr val="tx1"/>
                </a:solidFill>
              </a:rPr>
              <a:t>AoL</a:t>
            </a:r>
            <a:r>
              <a:rPr lang="en-GB" dirty="0" smtClean="0">
                <a:solidFill>
                  <a:schemeClr val="tx1"/>
                </a:solidFill>
              </a:rPr>
              <a:t> </a:t>
            </a:r>
            <a:endParaRPr lang="en-GB" dirty="0">
              <a:solidFill>
                <a:schemeClr val="tx1"/>
              </a:solidFill>
            </a:endParaRPr>
          </a:p>
        </p:txBody>
      </p:sp>
      <p:sp>
        <p:nvSpPr>
          <p:cNvPr id="3" name="Content Placeholder 2"/>
          <p:cNvSpPr>
            <a:spLocks noGrp="1"/>
          </p:cNvSpPr>
          <p:nvPr>
            <p:ph sz="half" idx="1"/>
          </p:nvPr>
        </p:nvSpPr>
        <p:spPr>
          <a:xfrm>
            <a:off x="205048" y="2160589"/>
            <a:ext cx="4656322" cy="4500676"/>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Darllenwch</a:t>
            </a:r>
            <a:r>
              <a:rPr lang="en-GB" dirty="0"/>
              <a:t> y </a:t>
            </a:r>
            <a:r>
              <a:rPr lang="en-GB" dirty="0" err="1"/>
              <a:t>cyflwyniad</a:t>
            </a:r>
            <a:r>
              <a:rPr lang="en-GB" dirty="0"/>
              <a:t> </a:t>
            </a:r>
            <a:r>
              <a:rPr lang="en-GB" dirty="0" err="1"/>
              <a:t>i’ch</a:t>
            </a:r>
            <a:r>
              <a:rPr lang="en-GB" dirty="0"/>
              <a:t> </a:t>
            </a:r>
            <a:r>
              <a:rPr lang="en-GB" dirty="0" err="1"/>
              <a:t>maes</a:t>
            </a:r>
            <a:r>
              <a:rPr lang="en-GB" dirty="0"/>
              <a:t> </a:t>
            </a:r>
            <a:r>
              <a:rPr lang="en-GB" dirty="0" err="1"/>
              <a:t>dysgu</a:t>
            </a:r>
            <a:r>
              <a:rPr lang="en-GB" dirty="0"/>
              <a:t> chi.</a:t>
            </a:r>
          </a:p>
          <a:p>
            <a:pPr lvl="1"/>
            <a:r>
              <a:rPr lang="en-GB" dirty="0">
                <a:hlinkClick r:id="rId3"/>
              </a:rPr>
              <a:t>http://gov.wales/docs/dcells/publications/150803-fp-framework-cy.pdf </a:t>
            </a:r>
            <a:endParaRPr lang="en-GB" dirty="0"/>
          </a:p>
          <a:p>
            <a:r>
              <a:rPr lang="en-GB" dirty="0" err="1"/>
              <a:t>Creu</a:t>
            </a:r>
            <a:r>
              <a:rPr lang="en-GB" dirty="0"/>
              <a:t> ‘WORDLE’ </a:t>
            </a:r>
            <a:r>
              <a:rPr lang="en-GB" dirty="0" err="1"/>
              <a:t>sy’n</a:t>
            </a:r>
            <a:r>
              <a:rPr lang="en-GB" dirty="0"/>
              <a:t> </a:t>
            </a:r>
            <a:r>
              <a:rPr lang="en-GB" dirty="0" err="1"/>
              <a:t>mynegi’r</a:t>
            </a:r>
            <a:r>
              <a:rPr lang="en-GB" dirty="0"/>
              <a:t> </a:t>
            </a:r>
            <a:r>
              <a:rPr lang="en-GB" dirty="0" err="1"/>
              <a:t>prif</a:t>
            </a:r>
            <a:r>
              <a:rPr lang="en-GB" dirty="0"/>
              <a:t> </a:t>
            </a:r>
            <a:r>
              <a:rPr lang="en-GB" dirty="0" err="1"/>
              <a:t>eiriau</a:t>
            </a:r>
            <a:r>
              <a:rPr lang="en-GB" dirty="0"/>
              <a:t>, </a:t>
            </a:r>
            <a:r>
              <a:rPr lang="en-GB" dirty="0" err="1"/>
              <a:t>syniadau</a:t>
            </a:r>
            <a:r>
              <a:rPr lang="en-GB" dirty="0"/>
              <a:t> a </a:t>
            </a:r>
            <a:r>
              <a:rPr lang="en-GB" dirty="0" err="1"/>
              <a:t>chysyniadau</a:t>
            </a:r>
            <a:r>
              <a:rPr lang="en-GB" dirty="0"/>
              <a:t> </a:t>
            </a:r>
            <a:r>
              <a:rPr lang="en-GB" dirty="0" err="1"/>
              <a:t>yn</a:t>
            </a:r>
            <a:r>
              <a:rPr lang="en-GB" dirty="0"/>
              <a:t> </a:t>
            </a:r>
            <a:r>
              <a:rPr lang="en-GB" dirty="0" err="1"/>
              <a:t>eich</a:t>
            </a:r>
            <a:r>
              <a:rPr lang="en-GB" dirty="0"/>
              <a:t> </a:t>
            </a:r>
            <a:r>
              <a:rPr lang="en-GB" dirty="0" err="1"/>
              <a:t>maes</a:t>
            </a:r>
            <a:r>
              <a:rPr lang="en-GB" dirty="0"/>
              <a:t> </a:t>
            </a:r>
            <a:r>
              <a:rPr lang="en-GB" dirty="0" err="1"/>
              <a:t>dysgu</a:t>
            </a:r>
            <a:r>
              <a:rPr lang="en-GB" dirty="0"/>
              <a:t>.</a:t>
            </a:r>
          </a:p>
          <a:p>
            <a:pPr lvl="1"/>
            <a:r>
              <a:rPr lang="en-GB" dirty="0">
                <a:hlinkClick r:id="rId4"/>
              </a:rPr>
              <a:t>http://www.wordle.net/ </a:t>
            </a:r>
            <a:endParaRPr lang="en-GB" dirty="0"/>
          </a:p>
          <a:p>
            <a:r>
              <a:rPr lang="en-GB" dirty="0" err="1"/>
              <a:t>Unwaith</a:t>
            </a:r>
            <a:r>
              <a:rPr lang="en-GB" dirty="0"/>
              <a:t> </a:t>
            </a:r>
            <a:r>
              <a:rPr lang="en-GB" dirty="0" err="1"/>
              <a:t>rydych</a:t>
            </a:r>
            <a:r>
              <a:rPr lang="en-GB" dirty="0"/>
              <a:t> </a:t>
            </a:r>
            <a:r>
              <a:rPr lang="en-GB" dirty="0" err="1"/>
              <a:t>wedi</a:t>
            </a:r>
            <a:r>
              <a:rPr lang="en-GB" dirty="0"/>
              <a:t> </a:t>
            </a:r>
            <a:r>
              <a:rPr lang="en-GB" dirty="0" err="1"/>
              <a:t>gorffen</a:t>
            </a:r>
            <a:r>
              <a:rPr lang="en-GB" dirty="0"/>
              <a:t>, </a:t>
            </a:r>
            <a:r>
              <a:rPr lang="en-GB" dirty="0" err="1"/>
              <a:t>llunio’r</a:t>
            </a:r>
            <a:r>
              <a:rPr lang="en-GB" dirty="0"/>
              <a:t> </a:t>
            </a:r>
            <a:r>
              <a:rPr lang="en-GB" dirty="0" err="1"/>
              <a:t>sgrin</a:t>
            </a:r>
            <a:r>
              <a:rPr lang="en-GB" dirty="0"/>
              <a:t> </a:t>
            </a:r>
            <a:r>
              <a:rPr lang="en-GB" dirty="0" err="1"/>
              <a:t>a’i</a:t>
            </a:r>
            <a:r>
              <a:rPr lang="en-GB" dirty="0"/>
              <a:t> e-</a:t>
            </a:r>
            <a:r>
              <a:rPr lang="en-GB" dirty="0" err="1"/>
              <a:t>bostio</a:t>
            </a:r>
            <a:r>
              <a:rPr lang="en-GB" dirty="0"/>
              <a:t> </a:t>
            </a:r>
            <a:r>
              <a:rPr lang="en-GB" dirty="0" err="1"/>
              <a:t>i’r</a:t>
            </a:r>
            <a:r>
              <a:rPr lang="en-GB" dirty="0"/>
              <a:t> </a:t>
            </a:r>
            <a:r>
              <a:rPr lang="en-GB" dirty="0" err="1"/>
              <a:t>darlithydd</a:t>
            </a:r>
            <a:r>
              <a:rPr lang="en-GB" dirty="0"/>
              <a:t>. </a:t>
            </a:r>
            <a:r>
              <a:rPr lang="en-GB" dirty="0" err="1"/>
              <a:t>Byddwch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rannu</a:t>
            </a:r>
            <a:r>
              <a:rPr lang="en-GB" dirty="0"/>
              <a:t> </a:t>
            </a:r>
            <a:r>
              <a:rPr lang="en-GB" dirty="0" err="1"/>
              <a:t>eich</a:t>
            </a:r>
            <a:r>
              <a:rPr lang="en-GB" dirty="0"/>
              <a:t> </a:t>
            </a:r>
            <a:r>
              <a:rPr lang="en-GB" dirty="0" err="1"/>
              <a:t>syniadau</a:t>
            </a:r>
            <a:r>
              <a:rPr lang="en-GB" dirty="0"/>
              <a:t> </a:t>
            </a:r>
            <a:r>
              <a:rPr lang="en-GB" dirty="0" err="1"/>
              <a:t>gyda’r</a:t>
            </a:r>
            <a:r>
              <a:rPr lang="en-GB" dirty="0"/>
              <a:t> </a:t>
            </a:r>
            <a:r>
              <a:rPr lang="en-GB" dirty="0" err="1"/>
              <a:t>grŵp</a:t>
            </a:r>
            <a:r>
              <a:rPr lang="en-GB" dirty="0"/>
              <a:t>. </a:t>
            </a:r>
          </a:p>
        </p:txBody>
      </p:sp>
      <p:sp>
        <p:nvSpPr>
          <p:cNvPr id="4" name="Content Placeholder 3"/>
          <p:cNvSpPr>
            <a:spLocks noGrp="1"/>
          </p:cNvSpPr>
          <p:nvPr>
            <p:ph sz="half" idx="2"/>
          </p:nvPr>
        </p:nvSpPr>
        <p:spPr>
          <a:xfrm>
            <a:off x="5089969" y="2160589"/>
            <a:ext cx="5051557" cy="4500676"/>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Read the introduction to your allocated area of learning. </a:t>
            </a:r>
          </a:p>
          <a:p>
            <a:pPr lvl="1"/>
            <a:r>
              <a:rPr lang="en-GB" dirty="0">
                <a:hlinkClick r:id="rId5"/>
              </a:rPr>
              <a:t>http://</a:t>
            </a:r>
            <a:r>
              <a:rPr lang="en-GB" dirty="0" smtClean="0">
                <a:hlinkClick r:id="rId5"/>
              </a:rPr>
              <a:t>gov.wales/docs/dcells/publications/150803-fp-framework-en.pdf</a:t>
            </a:r>
            <a:r>
              <a:rPr lang="en-GB" dirty="0" smtClean="0"/>
              <a:t> </a:t>
            </a:r>
          </a:p>
          <a:p>
            <a:r>
              <a:rPr lang="en-GB" dirty="0" smtClean="0"/>
              <a:t>Create a WORDLE which captures the key words, ideas and concepts relating to your </a:t>
            </a:r>
            <a:r>
              <a:rPr lang="en-GB" dirty="0" err="1" smtClean="0"/>
              <a:t>AoL</a:t>
            </a:r>
            <a:r>
              <a:rPr lang="en-GB" dirty="0" smtClean="0"/>
              <a:t>. </a:t>
            </a:r>
          </a:p>
          <a:p>
            <a:pPr lvl="1"/>
            <a:r>
              <a:rPr lang="en-GB" dirty="0">
                <a:hlinkClick r:id="rId4"/>
              </a:rPr>
              <a:t>http://www.wordle.net</a:t>
            </a:r>
            <a:r>
              <a:rPr lang="en-GB" dirty="0" smtClean="0">
                <a:hlinkClick r:id="rId4"/>
              </a:rPr>
              <a:t>/</a:t>
            </a:r>
            <a:r>
              <a:rPr lang="en-GB" dirty="0" smtClean="0"/>
              <a:t> </a:t>
            </a:r>
            <a:endParaRPr lang="en-GB" dirty="0"/>
          </a:p>
          <a:p>
            <a:pPr lvl="1"/>
            <a:endParaRPr lang="en-GB" dirty="0" smtClean="0"/>
          </a:p>
          <a:p>
            <a:r>
              <a:rPr lang="en-GB" dirty="0" smtClean="0"/>
              <a:t>Once complete, screen capture and email to your lecturer. Be prepared to present your ideas to the group.  </a:t>
            </a:r>
          </a:p>
        </p:txBody>
      </p:sp>
      <p:pic>
        <p:nvPicPr>
          <p:cNvPr id="7170" name="Picture 2" descr="C:\Users\TERRY\AppData\Local\Microsoft\Windows\INetCache\IE\KWYYDASA\Magnifying_glass_icon.svg[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65274" y="149538"/>
            <a:ext cx="1581462" cy="1581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9282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64245"/>
            <a:ext cx="10972800" cy="1143000"/>
          </a:xfrm>
        </p:spPr>
        <p:txBody>
          <a:bodyPr>
            <a:normAutofit fontScale="90000"/>
          </a:bodyPr>
          <a:lstStyle/>
          <a:p>
            <a:pPr algn="ctr"/>
            <a:r>
              <a:rPr lang="en-GB" dirty="0" err="1"/>
              <a:t>Beirniadaeth</a:t>
            </a:r>
            <a:r>
              <a:rPr lang="en-GB" dirty="0"/>
              <a:t> </a:t>
            </a:r>
            <a:r>
              <a:rPr lang="en-GB" dirty="0" err="1"/>
              <a:t>Posib</a:t>
            </a:r>
            <a:r>
              <a:rPr lang="en-GB" dirty="0"/>
              <a:t> </a:t>
            </a:r>
            <a:r>
              <a:rPr lang="en-GB" dirty="0" err="1"/>
              <a:t>o’r</a:t>
            </a:r>
            <a:r>
              <a:rPr lang="en-GB" dirty="0"/>
              <a:t> CS</a:t>
            </a:r>
            <a:br>
              <a:rPr lang="en-GB" dirty="0"/>
            </a:br>
            <a:r>
              <a:rPr lang="en-GB" dirty="0">
                <a:solidFill>
                  <a:schemeClr val="tx1"/>
                </a:solidFill>
                <a:hlinkClick r:id="rId3"/>
              </a:rPr>
              <a:t>Possible </a:t>
            </a:r>
            <a:r>
              <a:rPr lang="en-GB" dirty="0" smtClean="0">
                <a:solidFill>
                  <a:schemeClr val="tx1"/>
                </a:solidFill>
                <a:hlinkClick r:id="rId3"/>
              </a:rPr>
              <a:t>critiques of FP curriculum </a:t>
            </a:r>
            <a:endParaRPr lang="en-GB" dirty="0">
              <a:solidFill>
                <a:schemeClr val="tx1"/>
              </a:solidFill>
            </a:endParaRPr>
          </a:p>
        </p:txBody>
      </p:sp>
      <p:sp>
        <p:nvSpPr>
          <p:cNvPr id="3" name="Content Placeholder 2"/>
          <p:cNvSpPr>
            <a:spLocks noGrp="1"/>
          </p:cNvSpPr>
          <p:nvPr>
            <p:ph sz="half" idx="1"/>
          </p:nvPr>
        </p:nvSpPr>
        <p:spPr>
          <a:xfrm>
            <a:off x="609600" y="1920085"/>
            <a:ext cx="5384800" cy="4795508"/>
          </a:xfrm>
        </p:spPr>
        <p:style>
          <a:lnRef idx="2">
            <a:schemeClr val="accent2"/>
          </a:lnRef>
          <a:fillRef idx="1">
            <a:schemeClr val="lt1"/>
          </a:fillRef>
          <a:effectRef idx="0">
            <a:schemeClr val="accent2"/>
          </a:effectRef>
          <a:fontRef idx="minor">
            <a:schemeClr val="dk1"/>
          </a:fontRef>
        </p:style>
        <p:txBody>
          <a:bodyPr>
            <a:normAutofit/>
          </a:bodyPr>
          <a:lstStyle/>
          <a:p>
            <a:r>
              <a:rPr lang="en-GB" dirty="0" err="1"/>
              <a:t>Mae’r</a:t>
            </a:r>
            <a:r>
              <a:rPr lang="en-GB" dirty="0"/>
              <a:t> </a:t>
            </a:r>
            <a:r>
              <a:rPr lang="en-GB" dirty="0" err="1"/>
              <a:t>meysydd</a:t>
            </a:r>
            <a:r>
              <a:rPr lang="en-GB" dirty="0"/>
              <a:t> </a:t>
            </a:r>
            <a:r>
              <a:rPr lang="en-GB" dirty="0" err="1"/>
              <a:t>dysgu</a:t>
            </a:r>
            <a:r>
              <a:rPr lang="en-GB" dirty="0"/>
              <a:t> </a:t>
            </a:r>
            <a:r>
              <a:rPr lang="en-GB" dirty="0" err="1"/>
              <a:t>yn</a:t>
            </a:r>
            <a:r>
              <a:rPr lang="en-GB" dirty="0"/>
              <a:t> </a:t>
            </a:r>
            <a:r>
              <a:rPr lang="en-GB" dirty="0" err="1"/>
              <a:t>adlewyrchu</a:t>
            </a:r>
            <a:r>
              <a:rPr lang="en-GB" dirty="0"/>
              <a:t> </a:t>
            </a:r>
            <a:r>
              <a:rPr lang="en-GB" dirty="0" err="1"/>
              <a:t>fersiwn</a:t>
            </a:r>
            <a:r>
              <a:rPr lang="en-GB" dirty="0"/>
              <a:t> ‘</a:t>
            </a:r>
            <a:r>
              <a:rPr lang="en-GB" dirty="0" err="1"/>
              <a:t>cynnar</a:t>
            </a:r>
            <a:r>
              <a:rPr lang="en-GB" dirty="0"/>
              <a:t>’ </a:t>
            </a:r>
            <a:r>
              <a:rPr lang="en-GB" dirty="0" err="1"/>
              <a:t>o’r</a:t>
            </a:r>
            <a:r>
              <a:rPr lang="en-GB" dirty="0"/>
              <a:t> </a:t>
            </a:r>
            <a:r>
              <a:rPr lang="en-GB" dirty="0" err="1"/>
              <a:t>cwricwlwm</a:t>
            </a:r>
            <a:r>
              <a:rPr lang="en-GB" dirty="0"/>
              <a:t> </a:t>
            </a:r>
            <a:r>
              <a:rPr lang="en-GB" dirty="0" err="1"/>
              <a:t>uwchradd</a:t>
            </a:r>
            <a:r>
              <a:rPr lang="en-GB" dirty="0"/>
              <a:t> </a:t>
            </a:r>
            <a:r>
              <a:rPr lang="en-GB" dirty="0" err="1"/>
              <a:t>sydd</a:t>
            </a:r>
            <a:r>
              <a:rPr lang="en-GB" dirty="0"/>
              <a:t> </a:t>
            </a:r>
            <a:r>
              <a:rPr lang="en-GB" dirty="0" err="1"/>
              <a:t>wedi’i</a:t>
            </a:r>
            <a:r>
              <a:rPr lang="en-GB" dirty="0"/>
              <a:t> </a:t>
            </a:r>
            <a:r>
              <a:rPr lang="en-GB" dirty="0" err="1"/>
              <a:t>seilio</a:t>
            </a:r>
            <a:r>
              <a:rPr lang="en-GB" dirty="0"/>
              <a:t> </a:t>
            </a:r>
            <a:r>
              <a:rPr lang="en-GB" dirty="0" err="1"/>
              <a:t>ar</a:t>
            </a:r>
            <a:r>
              <a:rPr lang="en-GB" dirty="0"/>
              <a:t> </a:t>
            </a:r>
            <a:r>
              <a:rPr lang="en-GB" dirty="0" err="1"/>
              <a:t>bynciau</a:t>
            </a:r>
            <a:endParaRPr lang="en-GB" dirty="0"/>
          </a:p>
          <a:p>
            <a:r>
              <a:rPr lang="en-GB" dirty="0"/>
              <a:t>Dal </a:t>
            </a:r>
            <a:r>
              <a:rPr lang="en-GB" dirty="0" err="1"/>
              <a:t>gormod</a:t>
            </a:r>
            <a:r>
              <a:rPr lang="en-GB" dirty="0"/>
              <a:t> o </a:t>
            </a:r>
            <a:r>
              <a:rPr lang="en-GB" dirty="0" err="1"/>
              <a:t>bwyslais</a:t>
            </a:r>
            <a:r>
              <a:rPr lang="en-GB" dirty="0"/>
              <a:t> </a:t>
            </a:r>
            <a:r>
              <a:rPr lang="en-GB" dirty="0" err="1"/>
              <a:t>ar</a:t>
            </a:r>
            <a:r>
              <a:rPr lang="en-GB" dirty="0"/>
              <a:t> </a:t>
            </a:r>
            <a:r>
              <a:rPr lang="en-GB" dirty="0" err="1"/>
              <a:t>ddarllen</a:t>
            </a:r>
            <a:r>
              <a:rPr lang="en-GB" dirty="0"/>
              <a:t> ac </a:t>
            </a:r>
            <a:r>
              <a:rPr lang="en-GB" dirty="0" err="1"/>
              <a:t>ysgrifennu</a:t>
            </a:r>
            <a:r>
              <a:rPr lang="en-GB" dirty="0"/>
              <a:t> </a:t>
            </a:r>
            <a:r>
              <a:rPr lang="en-GB" dirty="0" err="1"/>
              <a:t>yn</a:t>
            </a:r>
            <a:r>
              <a:rPr lang="en-GB" dirty="0"/>
              <a:t> </a:t>
            </a:r>
            <a:r>
              <a:rPr lang="en-GB" dirty="0" err="1"/>
              <a:t>ifanc</a:t>
            </a:r>
            <a:endParaRPr lang="en-GB" dirty="0"/>
          </a:p>
          <a:p>
            <a:r>
              <a:rPr lang="en-GB" dirty="0" err="1"/>
              <a:t>Nid</a:t>
            </a:r>
            <a:r>
              <a:rPr lang="en-GB" dirty="0"/>
              <a:t> </a:t>
            </a:r>
            <a:r>
              <a:rPr lang="en-GB" dirty="0" err="1"/>
              <a:t>yw’n</a:t>
            </a:r>
            <a:r>
              <a:rPr lang="en-GB" dirty="0"/>
              <a:t> </a:t>
            </a:r>
            <a:r>
              <a:rPr lang="en-GB" dirty="0" err="1"/>
              <a:t>paratoi</a:t>
            </a:r>
            <a:r>
              <a:rPr lang="en-GB" dirty="0"/>
              <a:t> plant </a:t>
            </a:r>
            <a:r>
              <a:rPr lang="en-GB" dirty="0" err="1"/>
              <a:t>ar</a:t>
            </a:r>
            <a:r>
              <a:rPr lang="en-GB" dirty="0"/>
              <a:t> </a:t>
            </a:r>
            <a:r>
              <a:rPr lang="en-GB" dirty="0" err="1"/>
              <a:t>gyfer</a:t>
            </a:r>
            <a:r>
              <a:rPr lang="en-GB" dirty="0"/>
              <a:t> </a:t>
            </a:r>
            <a:r>
              <a:rPr lang="en-GB" dirty="0" err="1"/>
              <a:t>bywyd</a:t>
            </a:r>
            <a:r>
              <a:rPr lang="en-GB" dirty="0"/>
              <a:t> </a:t>
            </a:r>
            <a:r>
              <a:rPr lang="en-GB" dirty="0" err="1"/>
              <a:t>ysgol</a:t>
            </a:r>
            <a:r>
              <a:rPr lang="en-GB" dirty="0"/>
              <a:t> </a:t>
            </a:r>
            <a:r>
              <a:rPr lang="en-GB" dirty="0" err="1"/>
              <a:t>mewn</a:t>
            </a:r>
            <a:r>
              <a:rPr lang="en-GB" dirty="0"/>
              <a:t> </a:t>
            </a:r>
            <a:r>
              <a:rPr lang="en-GB" dirty="0" err="1"/>
              <a:t>cyfnodau</a:t>
            </a:r>
            <a:r>
              <a:rPr lang="en-GB" dirty="0"/>
              <a:t> </a:t>
            </a:r>
            <a:r>
              <a:rPr lang="en-GB" dirty="0" err="1"/>
              <a:t>pellach</a:t>
            </a:r>
            <a:endParaRPr lang="en-GB" dirty="0"/>
          </a:p>
          <a:p>
            <a:pPr lvl="1"/>
            <a:r>
              <a:rPr lang="en-GB" dirty="0"/>
              <a:t>Mae </a:t>
            </a:r>
            <a:r>
              <a:rPr lang="en-GB" dirty="0" err="1"/>
              <a:t>rhai</a:t>
            </a:r>
            <a:r>
              <a:rPr lang="en-GB" dirty="0"/>
              <a:t> </a:t>
            </a:r>
            <a:r>
              <a:rPr lang="en-GB" dirty="0" err="1"/>
              <a:t>yn</a:t>
            </a:r>
            <a:r>
              <a:rPr lang="en-GB" dirty="0"/>
              <a:t> </a:t>
            </a:r>
            <a:r>
              <a:rPr lang="en-GB" dirty="0" err="1"/>
              <a:t>cwestiynu</a:t>
            </a:r>
            <a:r>
              <a:rPr lang="en-GB" dirty="0"/>
              <a:t> a </a:t>
            </a:r>
            <a:r>
              <a:rPr lang="en-GB" dirty="0" err="1"/>
              <a:t>ddylai’r</a:t>
            </a:r>
            <a:r>
              <a:rPr lang="en-GB" dirty="0"/>
              <a:t> CS </a:t>
            </a:r>
            <a:r>
              <a:rPr lang="en-GB" dirty="0" err="1"/>
              <a:t>gwneud</a:t>
            </a:r>
            <a:r>
              <a:rPr lang="en-GB" dirty="0"/>
              <a:t> </a:t>
            </a:r>
            <a:r>
              <a:rPr lang="en-GB" dirty="0" err="1"/>
              <a:t>hyn</a:t>
            </a:r>
            <a:r>
              <a:rPr lang="en-GB" dirty="0"/>
              <a:t> o </a:t>
            </a:r>
            <a:r>
              <a:rPr lang="en-GB" dirty="0" err="1"/>
              <a:t>gwbl</a:t>
            </a:r>
            <a:r>
              <a:rPr lang="en-GB" dirty="0"/>
              <a:t>? Pam </a:t>
            </a:r>
            <a:r>
              <a:rPr lang="en-GB" dirty="0" err="1"/>
              <a:t>nad</a:t>
            </a:r>
            <a:r>
              <a:rPr lang="en-GB" dirty="0"/>
              <a:t> </a:t>
            </a:r>
            <a:r>
              <a:rPr lang="en-GB" dirty="0" err="1"/>
              <a:t>yw</a:t>
            </a:r>
            <a:r>
              <a:rPr lang="en-GB" dirty="0"/>
              <a:t> </a:t>
            </a:r>
            <a:r>
              <a:rPr lang="en-GB" dirty="0" err="1"/>
              <a:t>datblygiad</a:t>
            </a:r>
            <a:r>
              <a:rPr lang="en-GB" dirty="0"/>
              <a:t> </a:t>
            </a:r>
            <a:r>
              <a:rPr lang="en-GB" dirty="0" err="1"/>
              <a:t>cymdeithasol</a:t>
            </a:r>
            <a:r>
              <a:rPr lang="en-GB" dirty="0"/>
              <a:t> ac </a:t>
            </a:r>
            <a:r>
              <a:rPr lang="en-GB" dirty="0" err="1"/>
              <a:t>emosiynol</a:t>
            </a:r>
            <a:r>
              <a:rPr lang="en-GB" dirty="0"/>
              <a:t>, </a:t>
            </a:r>
            <a:r>
              <a:rPr lang="en-GB" dirty="0" err="1"/>
              <a:t>iaith</a:t>
            </a:r>
            <a:r>
              <a:rPr lang="en-GB" dirty="0"/>
              <a:t> a </a:t>
            </a:r>
            <a:r>
              <a:rPr lang="en-GB" dirty="0" err="1"/>
              <a:t>chyfathrebu</a:t>
            </a:r>
            <a:r>
              <a:rPr lang="en-GB" dirty="0"/>
              <a:t> </a:t>
            </a:r>
            <a:r>
              <a:rPr lang="en-GB" dirty="0" err="1"/>
              <a:t>yn</a:t>
            </a:r>
            <a:r>
              <a:rPr lang="en-GB" dirty="0"/>
              <a:t> </a:t>
            </a:r>
            <a:r>
              <a:rPr lang="en-GB" dirty="0" err="1"/>
              <a:t>ddigon</a:t>
            </a:r>
            <a:r>
              <a:rPr lang="en-GB" dirty="0"/>
              <a:t>? </a:t>
            </a:r>
            <a:r>
              <a:rPr lang="en-GB" dirty="0" err="1"/>
              <a:t>Byddai</a:t>
            </a:r>
            <a:r>
              <a:rPr lang="en-GB" dirty="0"/>
              <a:t> </a:t>
            </a:r>
            <a:r>
              <a:rPr lang="en-GB" dirty="0" err="1"/>
              <a:t>hwn</a:t>
            </a:r>
            <a:r>
              <a:rPr lang="en-GB" dirty="0"/>
              <a:t> </a:t>
            </a:r>
            <a:r>
              <a:rPr lang="en-GB" dirty="0" err="1"/>
              <a:t>yn</a:t>
            </a:r>
            <a:r>
              <a:rPr lang="en-GB" dirty="0"/>
              <a:t> </a:t>
            </a:r>
            <a:r>
              <a:rPr lang="en-GB" dirty="0" err="1"/>
              <a:t>adlewyrchu’n</a:t>
            </a:r>
            <a:r>
              <a:rPr lang="en-GB" dirty="0"/>
              <a:t> well </a:t>
            </a:r>
            <a:r>
              <a:rPr lang="en-GB" dirty="0" err="1"/>
              <a:t>systemau</a:t>
            </a:r>
            <a:r>
              <a:rPr lang="en-GB" dirty="0"/>
              <a:t> </a:t>
            </a:r>
            <a:r>
              <a:rPr lang="en-GB" dirty="0" err="1"/>
              <a:t>llwyddiannus</a:t>
            </a:r>
            <a:r>
              <a:rPr lang="en-GB" dirty="0"/>
              <a:t> </a:t>
            </a:r>
            <a:r>
              <a:rPr lang="en-GB" dirty="0" err="1"/>
              <a:t>arall</a:t>
            </a:r>
            <a:r>
              <a:rPr lang="en-GB" dirty="0"/>
              <a:t> </a:t>
            </a:r>
            <a:r>
              <a:rPr lang="en-GB" dirty="0" err="1"/>
              <a:t>yn</a:t>
            </a:r>
            <a:r>
              <a:rPr lang="en-GB" dirty="0"/>
              <a:t> </a:t>
            </a:r>
            <a:r>
              <a:rPr lang="en-GB" dirty="0" err="1"/>
              <a:t>Ewrop</a:t>
            </a:r>
            <a:r>
              <a:rPr lang="en-GB" dirty="0"/>
              <a:t>. </a:t>
            </a:r>
          </a:p>
          <a:p>
            <a:endParaRPr lang="en-GB" dirty="0"/>
          </a:p>
        </p:txBody>
      </p:sp>
      <p:sp>
        <p:nvSpPr>
          <p:cNvPr id="4" name="Content Placeholder 3"/>
          <p:cNvSpPr>
            <a:spLocks noGrp="1"/>
          </p:cNvSpPr>
          <p:nvPr>
            <p:ph sz="half" idx="2"/>
          </p:nvPr>
        </p:nvSpPr>
        <p:spPr>
          <a:xfrm>
            <a:off x="6197600" y="1920085"/>
            <a:ext cx="5384800" cy="4780518"/>
          </a:xfrm>
        </p:spPr>
        <p:style>
          <a:lnRef idx="2">
            <a:schemeClr val="dk1"/>
          </a:lnRef>
          <a:fillRef idx="1">
            <a:schemeClr val="lt1"/>
          </a:fillRef>
          <a:effectRef idx="0">
            <a:schemeClr val="dk1"/>
          </a:effectRef>
          <a:fontRef idx="minor">
            <a:schemeClr val="dk1"/>
          </a:fontRef>
        </p:style>
        <p:txBody>
          <a:bodyPr>
            <a:normAutofit/>
          </a:bodyPr>
          <a:lstStyle/>
          <a:p>
            <a:r>
              <a:rPr lang="en-GB" dirty="0" smtClean="0"/>
              <a:t>Areas of learning are in fact an early years ‘version’ of a secondary subject- orientated curriculum</a:t>
            </a:r>
          </a:p>
          <a:p>
            <a:r>
              <a:rPr lang="en-GB" dirty="0" smtClean="0"/>
              <a:t>Still too much emphasis on reading and writing at a young age </a:t>
            </a:r>
          </a:p>
          <a:p>
            <a:r>
              <a:rPr lang="en-GB" dirty="0" smtClean="0"/>
              <a:t>Some argue that FP does not prepare children for school life at later key stages</a:t>
            </a:r>
          </a:p>
          <a:p>
            <a:pPr lvl="1"/>
            <a:r>
              <a:rPr lang="en-GB" dirty="0" smtClean="0"/>
              <a:t>Some even question the idea that it even should prepare children for later school life – why isn’t social and emotional development as well as language and communicating enough in itself? This would better reflect the position of other European systems which take this approach. </a:t>
            </a:r>
            <a:endParaRPr lang="en-GB" dirty="0"/>
          </a:p>
        </p:txBody>
      </p:sp>
    </p:spTree>
    <p:extLst>
      <p:ext uri="{BB962C8B-B14F-4D97-AF65-F5344CB8AC3E}">
        <p14:creationId xmlns:p14="http://schemas.microsoft.com/office/powerpoint/2010/main" val="11031213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24066"/>
            <a:ext cx="5384800" cy="4930859"/>
          </a:xfrm>
        </p:spPr>
        <p:style>
          <a:lnRef idx="2">
            <a:schemeClr val="accent2"/>
          </a:lnRef>
          <a:fillRef idx="1">
            <a:schemeClr val="lt1"/>
          </a:fillRef>
          <a:effectRef idx="0">
            <a:schemeClr val="accent2"/>
          </a:effectRef>
          <a:fontRef idx="minor">
            <a:schemeClr val="dk1"/>
          </a:fontRef>
        </p:style>
        <p:txBody>
          <a:bodyPr>
            <a:normAutofit/>
          </a:bodyPr>
          <a:lstStyle/>
          <a:p>
            <a:r>
              <a:rPr lang="en-GB" sz="2000" dirty="0" err="1" smtClean="0"/>
              <a:t>Roedd</a:t>
            </a:r>
            <a:r>
              <a:rPr lang="en-GB" sz="2000" dirty="0" smtClean="0"/>
              <a:t> </a:t>
            </a:r>
            <a:r>
              <a:rPr lang="en-GB" sz="2000" dirty="0" err="1" smtClean="0"/>
              <a:t>cyflwyniad</a:t>
            </a:r>
            <a:r>
              <a:rPr lang="en-GB" sz="2000" dirty="0" smtClean="0"/>
              <a:t> y </a:t>
            </a:r>
            <a:r>
              <a:rPr lang="en-GB" sz="2000" dirty="0" err="1" smtClean="0"/>
              <a:t>cwricwlwm</a:t>
            </a:r>
            <a:r>
              <a:rPr lang="en-GB" sz="2000" dirty="0" smtClean="0"/>
              <a:t> </a:t>
            </a:r>
            <a:r>
              <a:rPr lang="en-GB" sz="2000" dirty="0" err="1" smtClean="0"/>
              <a:t>yn</a:t>
            </a:r>
            <a:r>
              <a:rPr lang="en-GB" sz="2000" dirty="0" smtClean="0"/>
              <a:t> y </a:t>
            </a:r>
            <a:r>
              <a:rPr lang="en-GB" sz="2000" dirty="0" err="1" smtClean="0"/>
              <a:t>lle</a:t>
            </a:r>
            <a:r>
              <a:rPr lang="en-GB" sz="2000" dirty="0" smtClean="0"/>
              <a:t> </a:t>
            </a:r>
            <a:r>
              <a:rPr lang="en-GB" sz="2000" dirty="0" err="1" smtClean="0"/>
              <a:t>gyntaf</a:t>
            </a:r>
            <a:r>
              <a:rPr lang="en-GB" sz="2000" dirty="0" smtClean="0"/>
              <a:t> </a:t>
            </a:r>
            <a:r>
              <a:rPr lang="en-GB" sz="2000" dirty="0" err="1" smtClean="0"/>
              <a:t>yn</a:t>
            </a:r>
            <a:r>
              <a:rPr lang="en-GB" sz="2000" dirty="0" smtClean="0"/>
              <a:t> </a:t>
            </a:r>
            <a:r>
              <a:rPr lang="en-GB" sz="2000" dirty="0" err="1" smtClean="0"/>
              <a:t>golygu</a:t>
            </a:r>
            <a:r>
              <a:rPr lang="en-GB" sz="2000" dirty="0" smtClean="0"/>
              <a:t> bod plant </a:t>
            </a:r>
            <a:r>
              <a:rPr lang="en-GB" sz="2000" dirty="0" err="1" smtClean="0"/>
              <a:t>yn</a:t>
            </a:r>
            <a:r>
              <a:rPr lang="en-GB" sz="2000" dirty="0" smtClean="0"/>
              <a:t> </a:t>
            </a:r>
            <a:r>
              <a:rPr lang="en-GB" sz="2000" dirty="0" err="1" smtClean="0"/>
              <a:t>mynychu</a:t>
            </a:r>
            <a:r>
              <a:rPr lang="en-GB" sz="2000" dirty="0" smtClean="0"/>
              <a:t> </a:t>
            </a:r>
            <a:r>
              <a:rPr lang="en-GB" sz="2000" dirty="0" err="1" smtClean="0"/>
              <a:t>ysgol</a:t>
            </a:r>
            <a:r>
              <a:rPr lang="en-GB" sz="2000" dirty="0" smtClean="0"/>
              <a:t> </a:t>
            </a:r>
            <a:r>
              <a:rPr lang="en-GB" sz="2000" dirty="0" err="1" smtClean="0"/>
              <a:t>yn</a:t>
            </a:r>
            <a:r>
              <a:rPr lang="en-GB" sz="2000" dirty="0" smtClean="0"/>
              <a:t> </a:t>
            </a:r>
            <a:r>
              <a:rPr lang="en-GB" sz="2000" dirty="0" err="1" smtClean="0"/>
              <a:t>gynharach</a:t>
            </a:r>
            <a:r>
              <a:rPr lang="en-GB" sz="2000" dirty="0" smtClean="0"/>
              <a:t> nag </a:t>
            </a:r>
            <a:r>
              <a:rPr lang="en-GB" sz="2000" dirty="0" err="1" smtClean="0"/>
              <a:t>o’r</a:t>
            </a:r>
            <a:r>
              <a:rPr lang="en-GB" sz="2000" dirty="0" smtClean="0"/>
              <a:t> </a:t>
            </a:r>
            <a:r>
              <a:rPr lang="en-GB" sz="2000" dirty="0" err="1" smtClean="0"/>
              <a:t>blaen</a:t>
            </a:r>
            <a:r>
              <a:rPr lang="en-GB" sz="2000" dirty="0" smtClean="0"/>
              <a:t> – </a:t>
            </a:r>
            <a:r>
              <a:rPr lang="en-GB" sz="2000" dirty="0" err="1" smtClean="0"/>
              <a:t>ydy</a:t>
            </a:r>
            <a:r>
              <a:rPr lang="en-GB" sz="2000" dirty="0" smtClean="0"/>
              <a:t> </a:t>
            </a:r>
            <a:r>
              <a:rPr lang="en-GB" sz="2000" dirty="0" err="1" smtClean="0"/>
              <a:t>hwn</a:t>
            </a:r>
            <a:r>
              <a:rPr lang="en-GB" sz="2000" dirty="0" smtClean="0"/>
              <a:t> </a:t>
            </a:r>
            <a:r>
              <a:rPr lang="en-GB" sz="2000" dirty="0" err="1" smtClean="0"/>
              <a:t>yn</a:t>
            </a:r>
            <a:r>
              <a:rPr lang="en-GB" sz="2000" dirty="0" smtClean="0"/>
              <a:t> </a:t>
            </a:r>
            <a:r>
              <a:rPr lang="en-GB" sz="2000" dirty="0" err="1" smtClean="0"/>
              <a:t>ddelfrydol</a:t>
            </a:r>
            <a:r>
              <a:rPr lang="en-GB" sz="2000" dirty="0" smtClean="0"/>
              <a:t>? </a:t>
            </a:r>
          </a:p>
          <a:p>
            <a:pPr marL="0" indent="0">
              <a:buNone/>
            </a:pPr>
            <a:endParaRPr lang="en-GB" sz="2000" dirty="0" smtClean="0"/>
          </a:p>
          <a:p>
            <a:pPr lvl="1"/>
            <a:r>
              <a:rPr lang="en-GB" sz="2000" dirty="0"/>
              <a:t>“The assumption that an early starting age is beneficial for children’s later attainment is not well supported in the research and therefore remains open to question, whilst there are particular concerns about the appropriateness of provision for four year olds in school reception classes.” (</a:t>
            </a:r>
            <a:r>
              <a:rPr lang="en-GB" sz="2000" dirty="0" err="1"/>
              <a:t>Riggall</a:t>
            </a:r>
            <a:r>
              <a:rPr lang="en-GB" sz="2000" dirty="0"/>
              <a:t> and Sharp, 2008)  </a:t>
            </a:r>
          </a:p>
          <a:p>
            <a:pPr marL="0" indent="0">
              <a:buNone/>
            </a:pPr>
            <a:endParaRPr lang="en-GB" dirty="0"/>
          </a:p>
          <a:p>
            <a:endParaRPr lang="en-GB" dirty="0"/>
          </a:p>
        </p:txBody>
      </p:sp>
      <p:sp>
        <p:nvSpPr>
          <p:cNvPr id="4" name="Content Placeholder 3"/>
          <p:cNvSpPr>
            <a:spLocks noGrp="1"/>
          </p:cNvSpPr>
          <p:nvPr>
            <p:ph sz="half" idx="2"/>
          </p:nvPr>
        </p:nvSpPr>
        <p:spPr>
          <a:xfrm>
            <a:off x="6197600" y="1409075"/>
            <a:ext cx="5384800" cy="4945850"/>
          </a:xfrm>
        </p:spPr>
        <p:style>
          <a:lnRef idx="2">
            <a:schemeClr val="dk1"/>
          </a:lnRef>
          <a:fillRef idx="1">
            <a:schemeClr val="lt1"/>
          </a:fillRef>
          <a:effectRef idx="0">
            <a:schemeClr val="dk1"/>
          </a:effectRef>
          <a:fontRef idx="minor">
            <a:schemeClr val="dk1"/>
          </a:fontRef>
        </p:style>
        <p:txBody>
          <a:bodyPr>
            <a:normAutofit/>
          </a:bodyPr>
          <a:lstStyle/>
          <a:p>
            <a:r>
              <a:rPr lang="en-GB" sz="2000" dirty="0" smtClean="0"/>
              <a:t>The original introduction of FP meant that children began attending school at a much younger age than before – is this truly desirable?</a:t>
            </a:r>
          </a:p>
          <a:p>
            <a:pPr marL="0" indent="0">
              <a:buNone/>
            </a:pPr>
            <a:endParaRPr lang="en-GB" sz="2000" dirty="0" smtClean="0"/>
          </a:p>
          <a:p>
            <a:pPr lvl="1"/>
            <a:r>
              <a:rPr lang="en-GB" sz="2000" dirty="0" smtClean="0"/>
              <a:t>“The assumption that an early starting age is beneficial for children’s later attainment is not well supported in the research and therefore remains open to question, whilst there are particular concerns about the appropriateness of provision for four year olds in school reception classes.” (</a:t>
            </a:r>
            <a:r>
              <a:rPr lang="en-GB" sz="2000" dirty="0" err="1" smtClean="0"/>
              <a:t>Riggall</a:t>
            </a:r>
            <a:r>
              <a:rPr lang="en-GB" sz="2000" dirty="0" smtClean="0"/>
              <a:t> and Sharp, 2008)  </a:t>
            </a:r>
          </a:p>
          <a:p>
            <a:pPr marL="0" indent="0">
              <a:buNone/>
            </a:pPr>
            <a:endParaRPr lang="en-GB" dirty="0"/>
          </a:p>
        </p:txBody>
      </p:sp>
    </p:spTree>
    <p:extLst>
      <p:ext uri="{BB962C8B-B14F-4D97-AF65-F5344CB8AC3E}">
        <p14:creationId xmlns:p14="http://schemas.microsoft.com/office/powerpoint/2010/main" val="22287707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364105"/>
            <a:ext cx="5384800" cy="4990820"/>
          </a:xfrm>
        </p:spPr>
        <p:style>
          <a:lnRef idx="2">
            <a:schemeClr val="accent2"/>
          </a:lnRef>
          <a:fillRef idx="1">
            <a:schemeClr val="lt1"/>
          </a:fillRef>
          <a:effectRef idx="0">
            <a:schemeClr val="accent2"/>
          </a:effectRef>
          <a:fontRef idx="minor">
            <a:schemeClr val="dk1"/>
          </a:fontRef>
        </p:style>
        <p:txBody>
          <a:bodyPr>
            <a:normAutofit/>
          </a:bodyPr>
          <a:lstStyle/>
          <a:p>
            <a:r>
              <a:rPr lang="en-GB" sz="2000" dirty="0" err="1"/>
              <a:t>Roedd</a:t>
            </a:r>
            <a:r>
              <a:rPr lang="en-GB" sz="2000" dirty="0"/>
              <a:t> </a:t>
            </a:r>
            <a:r>
              <a:rPr lang="en-GB" sz="2000" dirty="0" err="1"/>
              <a:t>adroddiad</a:t>
            </a:r>
            <a:r>
              <a:rPr lang="en-GB" sz="2000" dirty="0"/>
              <a:t> </a:t>
            </a:r>
            <a:r>
              <a:rPr lang="en-GB" sz="2000" dirty="0" err="1"/>
              <a:t>blaenorol</a:t>
            </a:r>
            <a:r>
              <a:rPr lang="en-GB" sz="2000" dirty="0"/>
              <a:t> </a:t>
            </a:r>
            <a:r>
              <a:rPr lang="en-GB" sz="2000" dirty="0" err="1"/>
              <a:t>o’r</a:t>
            </a:r>
            <a:r>
              <a:rPr lang="en-GB" sz="2000" dirty="0"/>
              <a:t> CS </a:t>
            </a:r>
            <a:r>
              <a:rPr lang="en-GB" sz="2000" dirty="0" err="1"/>
              <a:t>wedi</a:t>
            </a:r>
            <a:r>
              <a:rPr lang="en-GB" sz="2000" dirty="0"/>
              <a:t> </a:t>
            </a:r>
            <a:r>
              <a:rPr lang="en-GB" sz="2000" dirty="0" err="1" smtClean="0"/>
              <a:t>canfod</a:t>
            </a:r>
            <a:r>
              <a:rPr lang="en-GB" sz="2000" dirty="0" smtClean="0"/>
              <a:t> </a:t>
            </a:r>
            <a:r>
              <a:rPr lang="en-GB" sz="2000" dirty="0"/>
              <a:t>bod </a:t>
            </a:r>
            <a:r>
              <a:rPr lang="en-GB" sz="2000" dirty="0" err="1"/>
              <a:t>safon</a:t>
            </a:r>
            <a:r>
              <a:rPr lang="en-GB" sz="2000" dirty="0"/>
              <a:t> </a:t>
            </a:r>
            <a:r>
              <a:rPr lang="en-GB" sz="2000" dirty="0" err="1"/>
              <a:t>darpariaeth</a:t>
            </a:r>
            <a:r>
              <a:rPr lang="en-GB" sz="2000" dirty="0"/>
              <a:t> </a:t>
            </a:r>
            <a:r>
              <a:rPr lang="en-GB" sz="2000" dirty="0" err="1"/>
              <a:t>yn</a:t>
            </a:r>
            <a:r>
              <a:rPr lang="en-GB" sz="2000" dirty="0"/>
              <a:t> </a:t>
            </a:r>
            <a:r>
              <a:rPr lang="en-GB" sz="2000" dirty="0" err="1"/>
              <a:t>amrywiol</a:t>
            </a:r>
            <a:endParaRPr lang="en-GB" sz="2000" dirty="0"/>
          </a:p>
          <a:p>
            <a:endParaRPr lang="en-GB" sz="2000" dirty="0"/>
          </a:p>
          <a:p>
            <a:r>
              <a:rPr lang="en-GB" sz="2000" dirty="0"/>
              <a:t>Mae </a:t>
            </a:r>
            <a:r>
              <a:rPr lang="en-GB" sz="2000" dirty="0" err="1"/>
              <a:t>addysgeg</a:t>
            </a:r>
            <a:r>
              <a:rPr lang="en-GB" sz="2000" dirty="0"/>
              <a:t> </a:t>
            </a:r>
            <a:r>
              <a:rPr lang="en-GB" sz="2000" dirty="0" err="1"/>
              <a:t>lefel-isel</a:t>
            </a:r>
            <a:r>
              <a:rPr lang="en-GB" sz="2000" dirty="0"/>
              <a:t>, </a:t>
            </a:r>
            <a:r>
              <a:rPr lang="en-GB" sz="2000" dirty="0" err="1"/>
              <a:t>ynghyd</a:t>
            </a:r>
            <a:r>
              <a:rPr lang="en-GB" sz="2000" dirty="0"/>
              <a:t> a </a:t>
            </a:r>
            <a:r>
              <a:rPr lang="en-GB" sz="2000" dirty="0" err="1"/>
              <a:t>chymarebau</a:t>
            </a:r>
            <a:r>
              <a:rPr lang="en-GB" sz="2000" dirty="0"/>
              <a:t> </a:t>
            </a:r>
            <a:r>
              <a:rPr lang="en-GB" sz="2000" dirty="0" err="1"/>
              <a:t>uchel</a:t>
            </a:r>
            <a:r>
              <a:rPr lang="en-GB" sz="2000" dirty="0"/>
              <a:t> </a:t>
            </a:r>
            <a:r>
              <a:rPr lang="en-GB" sz="2000" dirty="0" err="1"/>
              <a:t>oedolyn:plentyn</a:t>
            </a:r>
            <a:r>
              <a:rPr lang="en-GB" sz="2000" dirty="0"/>
              <a:t> </a:t>
            </a:r>
            <a:r>
              <a:rPr lang="en-GB" sz="2000" dirty="0" err="1"/>
              <a:t>yn</a:t>
            </a:r>
            <a:r>
              <a:rPr lang="en-GB" sz="2000" dirty="0"/>
              <a:t> </a:t>
            </a:r>
            <a:r>
              <a:rPr lang="en-GB" sz="2000" dirty="0" err="1"/>
              <a:t>gallu</a:t>
            </a:r>
            <a:r>
              <a:rPr lang="en-GB" sz="2000" dirty="0"/>
              <a:t> </a:t>
            </a:r>
            <a:r>
              <a:rPr lang="en-GB" sz="2000" dirty="0" err="1" smtClean="0"/>
              <a:t>gwneud</a:t>
            </a:r>
            <a:r>
              <a:rPr lang="en-GB" sz="2000" dirty="0" smtClean="0"/>
              <a:t> </a:t>
            </a:r>
            <a:r>
              <a:rPr lang="en-GB" sz="2000" dirty="0"/>
              <a:t>plant </a:t>
            </a:r>
            <a:r>
              <a:rPr lang="en-GB" sz="2000" dirty="0" err="1"/>
              <a:t>yn</a:t>
            </a:r>
            <a:r>
              <a:rPr lang="en-GB" sz="2000" dirty="0"/>
              <a:t> </a:t>
            </a:r>
            <a:r>
              <a:rPr lang="en-GB" sz="2000" dirty="0" err="1"/>
              <a:t>ddibynnol</a:t>
            </a:r>
            <a:r>
              <a:rPr lang="en-GB" sz="2000" dirty="0"/>
              <a:t> </a:t>
            </a:r>
            <a:r>
              <a:rPr lang="en-GB" sz="2000" dirty="0" err="1"/>
              <a:t>yn</a:t>
            </a:r>
            <a:r>
              <a:rPr lang="en-GB" sz="2000" dirty="0"/>
              <a:t> </a:t>
            </a:r>
            <a:r>
              <a:rPr lang="en-GB" sz="2000" dirty="0" err="1"/>
              <a:t>hytrach</a:t>
            </a:r>
            <a:r>
              <a:rPr lang="en-GB" sz="2000" dirty="0"/>
              <a:t> nag </a:t>
            </a:r>
            <a:r>
              <a:rPr lang="en-GB" sz="2000" dirty="0" err="1"/>
              <a:t>yn</a:t>
            </a:r>
            <a:r>
              <a:rPr lang="en-GB" sz="2000" dirty="0"/>
              <a:t> </a:t>
            </a:r>
            <a:r>
              <a:rPr lang="en-GB" sz="2000" dirty="0" err="1"/>
              <a:t>annibynnol</a:t>
            </a:r>
            <a:endParaRPr lang="en-GB" sz="2000" dirty="0"/>
          </a:p>
          <a:p>
            <a:endParaRPr lang="en-GB" sz="2000" dirty="0"/>
          </a:p>
          <a:p>
            <a:r>
              <a:rPr lang="en-GB" sz="2000" dirty="0"/>
              <a:t>Mae </a:t>
            </a:r>
            <a:r>
              <a:rPr lang="en-GB" sz="2000" dirty="0" err="1"/>
              <a:t>dysgu</a:t>
            </a:r>
            <a:r>
              <a:rPr lang="en-GB" sz="2000" dirty="0"/>
              <a:t> </a:t>
            </a:r>
            <a:r>
              <a:rPr lang="en-GB" sz="2000" dirty="0" err="1"/>
              <a:t>dosbarth</a:t>
            </a:r>
            <a:r>
              <a:rPr lang="en-GB" sz="2000" dirty="0"/>
              <a:t> </a:t>
            </a:r>
            <a:r>
              <a:rPr lang="en-GB" sz="2000" dirty="0" err="1"/>
              <a:t>cyfan</a:t>
            </a:r>
            <a:r>
              <a:rPr lang="en-GB" sz="2000" dirty="0"/>
              <a:t> </a:t>
            </a:r>
            <a:r>
              <a:rPr lang="en-GB" sz="2000" dirty="0" err="1"/>
              <a:t>yn</a:t>
            </a:r>
            <a:r>
              <a:rPr lang="en-GB" sz="2000" dirty="0"/>
              <a:t> dal </a:t>
            </a:r>
            <a:r>
              <a:rPr lang="en-GB" sz="2000" dirty="0" err="1"/>
              <a:t>yn</a:t>
            </a:r>
            <a:r>
              <a:rPr lang="en-GB" sz="2000" dirty="0"/>
              <a:t> </a:t>
            </a:r>
            <a:r>
              <a:rPr lang="en-GB" sz="2000" dirty="0" err="1"/>
              <a:t>tueddu</a:t>
            </a:r>
            <a:r>
              <a:rPr lang="en-GB" sz="2000" dirty="0"/>
              <a:t> </a:t>
            </a:r>
            <a:r>
              <a:rPr lang="en-GB" sz="2000" dirty="0" err="1"/>
              <a:t>i</a:t>
            </a:r>
            <a:r>
              <a:rPr lang="en-GB" sz="2000" dirty="0"/>
              <a:t> </a:t>
            </a:r>
            <a:r>
              <a:rPr lang="en-GB" sz="2000" dirty="0" err="1"/>
              <a:t>reoli</a:t>
            </a:r>
            <a:r>
              <a:rPr lang="en-GB" sz="2000" dirty="0"/>
              <a:t> (</a:t>
            </a:r>
            <a:r>
              <a:rPr lang="en-GB" sz="2000" dirty="0" err="1"/>
              <a:t>Siraj</a:t>
            </a:r>
            <a:r>
              <a:rPr lang="en-GB" sz="2000" dirty="0"/>
              <a:t>-Blatchford, 2016</a:t>
            </a:r>
            <a:r>
              <a:rPr lang="en-GB" sz="2000" dirty="0" smtClean="0"/>
              <a:t>)</a:t>
            </a:r>
            <a:endParaRPr lang="en-GB" sz="2000" dirty="0"/>
          </a:p>
        </p:txBody>
      </p:sp>
      <p:sp>
        <p:nvSpPr>
          <p:cNvPr id="4" name="Content Placeholder 3"/>
          <p:cNvSpPr>
            <a:spLocks noGrp="1"/>
          </p:cNvSpPr>
          <p:nvPr>
            <p:ph sz="half" idx="2"/>
          </p:nvPr>
        </p:nvSpPr>
        <p:spPr>
          <a:xfrm>
            <a:off x="6197600" y="1364105"/>
            <a:ext cx="5384800" cy="4990820"/>
          </a:xfrm>
        </p:spPr>
        <p:style>
          <a:lnRef idx="2">
            <a:schemeClr val="dk1"/>
          </a:lnRef>
          <a:fillRef idx="1">
            <a:schemeClr val="lt1"/>
          </a:fillRef>
          <a:effectRef idx="0">
            <a:schemeClr val="dk1"/>
          </a:effectRef>
          <a:fontRef idx="minor">
            <a:schemeClr val="dk1"/>
          </a:fontRef>
        </p:style>
        <p:txBody>
          <a:bodyPr>
            <a:normAutofit/>
          </a:bodyPr>
          <a:lstStyle/>
          <a:p>
            <a:r>
              <a:rPr lang="en-GB" sz="2000" dirty="0"/>
              <a:t>Previous review of FP found that the quality of provision varied </a:t>
            </a:r>
            <a:r>
              <a:rPr lang="en-GB" sz="2000" dirty="0" smtClean="0"/>
              <a:t>significantly</a:t>
            </a:r>
          </a:p>
          <a:p>
            <a:pPr marL="0" indent="0">
              <a:buNone/>
            </a:pPr>
            <a:endParaRPr lang="en-GB" sz="2000" dirty="0"/>
          </a:p>
          <a:p>
            <a:r>
              <a:rPr lang="en-GB" sz="2000" dirty="0"/>
              <a:t>Low-level pedagogy and high adult: child ratios can make the child more dependent rather than </a:t>
            </a:r>
            <a:r>
              <a:rPr lang="en-GB" sz="2000" dirty="0" smtClean="0"/>
              <a:t>independent</a:t>
            </a:r>
          </a:p>
          <a:p>
            <a:pPr marL="0" indent="0">
              <a:buNone/>
            </a:pPr>
            <a:endParaRPr lang="en-GB" sz="2000" dirty="0"/>
          </a:p>
          <a:p>
            <a:r>
              <a:rPr lang="en-GB" sz="2000" dirty="0"/>
              <a:t>Whole class teaching still tends to dominate (</a:t>
            </a:r>
            <a:r>
              <a:rPr lang="en-GB" sz="2000" dirty="0" err="1"/>
              <a:t>Siraj</a:t>
            </a:r>
            <a:r>
              <a:rPr lang="en-GB" sz="2000" dirty="0"/>
              <a:t>-Blatchford, </a:t>
            </a:r>
            <a:r>
              <a:rPr lang="en-GB" sz="2000" dirty="0" smtClean="0"/>
              <a:t>2016) </a:t>
            </a:r>
            <a:endParaRPr lang="en-GB" sz="2000" dirty="0"/>
          </a:p>
        </p:txBody>
      </p:sp>
    </p:spTree>
    <p:extLst>
      <p:ext uri="{BB962C8B-B14F-4D97-AF65-F5344CB8AC3E}">
        <p14:creationId xmlns:p14="http://schemas.microsoft.com/office/powerpoint/2010/main" val="337620054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smtClean="0"/>
              <a:t>Llyfryddiaeth</a:t>
            </a:r>
            <a:r>
              <a:rPr lang="en-GB" dirty="0" smtClean="0"/>
              <a:t/>
            </a:r>
            <a:br>
              <a:rPr lang="en-GB" dirty="0" smtClean="0"/>
            </a:br>
            <a:r>
              <a:rPr lang="en-GB" dirty="0" smtClean="0">
                <a:solidFill>
                  <a:schemeClr val="tx1"/>
                </a:solidFill>
              </a:rPr>
              <a:t>Bibliography </a:t>
            </a:r>
            <a:endParaRPr lang="en-GB" dirty="0">
              <a:solidFill>
                <a:schemeClr val="tx1"/>
              </a:solidFill>
            </a:endParaRPr>
          </a:p>
        </p:txBody>
      </p:sp>
      <p:sp>
        <p:nvSpPr>
          <p:cNvPr id="6" name="Content Placeholder 5"/>
          <p:cNvSpPr>
            <a:spLocks noGrp="1"/>
          </p:cNvSpPr>
          <p:nvPr>
            <p:ph idx="1"/>
          </p:nvPr>
        </p:nvSpPr>
        <p:spPr/>
        <p:txBody>
          <a:bodyPr>
            <a:normAutofit lnSpcReduction="10000"/>
          </a:bodyPr>
          <a:lstStyle/>
          <a:p>
            <a:r>
              <a:rPr lang="en-GB" dirty="0"/>
              <a:t>Arthur, J. et al. (2014) </a:t>
            </a:r>
            <a:r>
              <a:rPr lang="en-GB" i="1" dirty="0"/>
              <a:t>Learning to Teach in the Primary School</a:t>
            </a:r>
            <a:r>
              <a:rPr lang="en-GB" dirty="0"/>
              <a:t>, (3rd edition) London: Routledge.</a:t>
            </a:r>
          </a:p>
          <a:p>
            <a:r>
              <a:rPr lang="en-GB" dirty="0"/>
              <a:t>Bartlett, S. &amp; Burton, D. (2012) </a:t>
            </a:r>
            <a:r>
              <a:rPr lang="en-GB" i="1" dirty="0"/>
              <a:t>Education Studies: Essential Issues</a:t>
            </a:r>
            <a:r>
              <a:rPr lang="en-GB" dirty="0"/>
              <a:t>. London: Sage.</a:t>
            </a:r>
          </a:p>
          <a:p>
            <a:r>
              <a:rPr lang="en-GB" dirty="0" smtClean="0"/>
              <a:t>Gillard,  D. </a:t>
            </a:r>
            <a:r>
              <a:rPr lang="en-GB" dirty="0"/>
              <a:t>(2011) </a:t>
            </a:r>
            <a:r>
              <a:rPr lang="en-GB" i="1" dirty="0"/>
              <a:t>Education in England: a brief </a:t>
            </a:r>
            <a:r>
              <a:rPr lang="en-GB" i="1" dirty="0" smtClean="0"/>
              <a:t>history. </a:t>
            </a:r>
            <a:r>
              <a:rPr lang="en-GB" dirty="0" smtClean="0"/>
              <a:t>Available online at </a:t>
            </a:r>
            <a:r>
              <a:rPr lang="en-GB" dirty="0" smtClean="0">
                <a:hlinkClick r:id="rId2"/>
              </a:rPr>
              <a:t>www.educationengland.org.uk/history</a:t>
            </a:r>
            <a:endParaRPr lang="en-GB" dirty="0" smtClean="0"/>
          </a:p>
          <a:p>
            <a:r>
              <a:rPr lang="en-GB" dirty="0" smtClean="0"/>
              <a:t>Welsh </a:t>
            </a:r>
            <a:r>
              <a:rPr lang="en-GB" dirty="0"/>
              <a:t>Government. (</a:t>
            </a:r>
            <a:r>
              <a:rPr lang="en-GB" dirty="0" smtClean="0"/>
              <a:t>2015) </a:t>
            </a:r>
            <a:r>
              <a:rPr lang="en-GB" i="1" dirty="0"/>
              <a:t>Foundation Phase </a:t>
            </a:r>
            <a:r>
              <a:rPr lang="en-GB" i="1" dirty="0" smtClean="0"/>
              <a:t>Framework (Revised) </a:t>
            </a:r>
            <a:r>
              <a:rPr lang="en-GB" dirty="0" smtClean="0"/>
              <a:t>Cardiff</a:t>
            </a:r>
            <a:r>
              <a:rPr lang="en-GB" dirty="0"/>
              <a:t>: Welsh Government. Available online at </a:t>
            </a:r>
            <a:r>
              <a:rPr lang="en-GB" dirty="0">
                <a:hlinkClick r:id="rId3"/>
              </a:rPr>
              <a:t>http://</a:t>
            </a:r>
            <a:r>
              <a:rPr lang="en-GB" dirty="0" smtClean="0">
                <a:hlinkClick r:id="rId3"/>
              </a:rPr>
              <a:t>gov.wales/docs/dcells/publications/150803-fp-framework-en.pdf</a:t>
            </a:r>
            <a:r>
              <a:rPr lang="en-GB" dirty="0" smtClean="0"/>
              <a:t> </a:t>
            </a:r>
          </a:p>
          <a:p>
            <a:r>
              <a:rPr lang="en-US" dirty="0" smtClean="0"/>
              <a:t>Welsh Government (2016) </a:t>
            </a:r>
            <a:r>
              <a:rPr lang="en-US" i="1" dirty="0" smtClean="0"/>
              <a:t>How is My Child Doing in Foundation Phase? </a:t>
            </a:r>
            <a:r>
              <a:rPr lang="en-US" dirty="0" smtClean="0"/>
              <a:t>Cardiff: Welsh Government. </a:t>
            </a:r>
            <a:r>
              <a:rPr lang="en-US" dirty="0"/>
              <a:t>Available online at </a:t>
            </a:r>
            <a:r>
              <a:rPr lang="en-US" dirty="0">
                <a:hlinkClick r:id="rId4"/>
              </a:rPr>
              <a:t>http://</a:t>
            </a:r>
            <a:r>
              <a:rPr lang="en-US" dirty="0" smtClean="0">
                <a:hlinkClick r:id="rId4"/>
              </a:rPr>
              <a:t>gov.wales/docs/dcells/publications/160701-hwst-foundation-en.pdf</a:t>
            </a:r>
            <a:r>
              <a:rPr lang="en-US" dirty="0" smtClean="0"/>
              <a:t> </a:t>
            </a:r>
          </a:p>
          <a:p>
            <a:endParaRPr lang="en-GB" dirty="0"/>
          </a:p>
        </p:txBody>
      </p:sp>
    </p:spTree>
    <p:extLst>
      <p:ext uri="{BB962C8B-B14F-4D97-AF65-F5344CB8AC3E}">
        <p14:creationId xmlns:p14="http://schemas.microsoft.com/office/powerpoint/2010/main" val="262118886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117</TotalTime>
  <Words>2618</Words>
  <Application>Microsoft Office PowerPoint</Application>
  <PresentationFormat>Widescreen</PresentationFormat>
  <Paragraphs>296</Paragraphs>
  <Slides>28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ＭＳ Ｐゴシック</vt:lpstr>
      <vt:lpstr>Arial</vt:lpstr>
      <vt:lpstr>Bradley Hand ITC</vt:lpstr>
      <vt:lpstr>Calibri</vt:lpstr>
      <vt:lpstr>Trebuchet MS</vt:lpstr>
      <vt:lpstr>Wingdings 2</vt:lpstr>
      <vt:lpstr>Wingdings 3</vt:lpstr>
      <vt:lpstr>Facet</vt:lpstr>
      <vt:lpstr> Cynllunio’r Cwricwlwm Curriculum Design</vt:lpstr>
      <vt:lpstr>Learning Outcomes Deilliannau Dysgu</vt:lpstr>
      <vt:lpstr>Learning Outcomes Deilliannau Dysgu</vt:lpstr>
      <vt:lpstr>Learning Outcomes Deilliannau Dysgu</vt:lpstr>
      <vt:lpstr>Learning Outcomes Deilliannau Dysgu</vt:lpstr>
      <vt:lpstr>Assignment / Aseiniad</vt:lpstr>
      <vt:lpstr>PowerPoint Presentation</vt:lpstr>
      <vt:lpstr>O’r Gorffennol i’r Presennol From Past to Present </vt:lpstr>
      <vt:lpstr>Rhyddid…? Freedom…?</vt:lpstr>
      <vt:lpstr>Y Cwricwlwm Cenedlaethol The National Curriculum </vt:lpstr>
      <vt:lpstr>Manteision ac Anfanteision o GC Advantages and Disadvantages of a NC</vt:lpstr>
      <vt:lpstr>Strwythur y Cwricwlwm Heddiw Structure of Curriculum Today </vt:lpstr>
      <vt:lpstr>Y Cwricwlwm Ysgol                      The School Curriculum</vt:lpstr>
      <vt:lpstr>PowerPoint Presentation</vt:lpstr>
      <vt:lpstr> Cyfnod Sylfaen Foundation Phase</vt:lpstr>
      <vt:lpstr>Athroniaeth y Cyfnod Sylfaen  Philosophy of Foundation Phase </vt:lpstr>
      <vt:lpstr>PowerPoint Presentation</vt:lpstr>
      <vt:lpstr>Datblygu Schema Developing Schemas </vt:lpstr>
      <vt:lpstr>Dysgu Wedi Seilio ar Chwarae Play-Based Learning </vt:lpstr>
      <vt:lpstr>Y Saith Maes Dysgu   The Seven Areas of Learning  </vt:lpstr>
      <vt:lpstr> Oedolyn / Plentyn Adult-initiated / Child-initiated </vt:lpstr>
      <vt:lpstr>Rôl yr Oedolyn mewn Chwarae The Role of the Adult in Play </vt:lpstr>
      <vt:lpstr>PowerPoint Presentation</vt:lpstr>
      <vt:lpstr>Ffocws ar MD Focus on AoL </vt:lpstr>
      <vt:lpstr>Beirniadaeth Posib o’r CS Possible critiques of FP curriculum </vt:lpstr>
      <vt:lpstr>PowerPoint Presentation</vt:lpstr>
      <vt:lpstr>PowerPoint Presentation</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Design Dylunio’r Cwricwlwm</dc:title>
  <dc:creator>Alison Baggott</dc:creator>
  <cp:lastModifiedBy>Alison Baggott</cp:lastModifiedBy>
  <cp:revision>11</cp:revision>
  <dcterms:created xsi:type="dcterms:W3CDTF">2019-06-06T13:25:36Z</dcterms:created>
  <dcterms:modified xsi:type="dcterms:W3CDTF">2019-10-03T15:32:34Z</dcterms:modified>
</cp:coreProperties>
</file>