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382" r:id="rId5"/>
    <p:sldId id="384" r:id="rId6"/>
    <p:sldId id="339" r:id="rId7"/>
    <p:sldId id="362" r:id="rId8"/>
    <p:sldId id="349" r:id="rId9"/>
    <p:sldId id="383" r:id="rId10"/>
    <p:sldId id="385" r:id="rId11"/>
    <p:sldId id="351" r:id="rId12"/>
    <p:sldId id="386" r:id="rId13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8B1032C-EA38-4F05-BA0D-38AFFFC7BED3}" styleName="Light Style 3 -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12" autoAdjust="0"/>
    <p:restoredTop sz="61575" autoAdjust="0"/>
  </p:normalViewPr>
  <p:slideViewPr>
    <p:cSldViewPr>
      <p:cViewPr varScale="1">
        <p:scale>
          <a:sx n="44" d="100"/>
          <a:sy n="44" d="100"/>
        </p:scale>
        <p:origin x="208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r>
              <a:rPr lang="en-GB"/>
              <a:t>insert header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380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/>
              <a:t>Before looking at models, let’s focus on the necessary skills required - what skills might we utilise in your coaching practice so that we can be mindful of them?</a:t>
            </a:r>
          </a:p>
          <a:p>
            <a:pPr marL="228600" indent="-228600">
              <a:buAutoNum type="arabicPeriod"/>
            </a:pPr>
            <a:r>
              <a:rPr lang="en-GB" altLang="en-US" dirty="0"/>
              <a:t>Building rapport</a:t>
            </a:r>
          </a:p>
          <a:p>
            <a:pPr marL="228600" indent="-228600">
              <a:buAutoNum type="arabicPeriod"/>
            </a:pPr>
            <a:r>
              <a:rPr lang="en-GB" altLang="en-US" dirty="0"/>
              <a:t>Questioning</a:t>
            </a:r>
          </a:p>
          <a:p>
            <a:pPr marL="228600" indent="-228600">
              <a:buAutoNum type="arabicPeriod"/>
            </a:pPr>
            <a:r>
              <a:rPr lang="en-GB" altLang="en-US" dirty="0"/>
              <a:t>Listening</a:t>
            </a:r>
          </a:p>
          <a:p>
            <a:pPr marL="228600" indent="-228600">
              <a:buAutoNum type="arabicPeriod"/>
            </a:pPr>
            <a:r>
              <a:rPr lang="en-GB" altLang="en-US" dirty="0"/>
              <a:t>Using pauses effectively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Demonstrating empathy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‘serving’ the other person</a:t>
            </a:r>
          </a:p>
          <a:p>
            <a:pPr marL="228600" indent="-228600">
              <a:buAutoNum type="arabicPeriod"/>
            </a:pPr>
            <a:r>
              <a:rPr lang="en-GB" altLang="en-US" dirty="0"/>
              <a:t>Not operating from our own autobiography</a:t>
            </a:r>
          </a:p>
          <a:p>
            <a:pPr marL="228600" indent="-228600">
              <a:buAutoNum type="arabicPeriod"/>
            </a:pPr>
            <a:r>
              <a:rPr lang="en-GB" altLang="en-US" dirty="0"/>
              <a:t>Demonstrating Patience</a:t>
            </a:r>
          </a:p>
          <a:p>
            <a:pPr>
              <a:buFont typeface="Arial" pitchFamily="34" charset="0"/>
              <a:buChar char="•"/>
            </a:pPr>
            <a:endParaRPr lang="en-GB" baseline="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409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None/>
            </a:pPr>
            <a:r>
              <a:rPr lang="en-GB" baseline="0" dirty="0"/>
              <a:t>Clutterbuck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860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1990’s 1992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1895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1161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Arial" pitchFamily="34" charset="0"/>
              <a:buNone/>
            </a:pPr>
            <a:endParaRPr lang="en-GB" b="1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911E23-5E08-44A2-B5F0-2402F0DB9BB7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462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19/01/2021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453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19/01/2021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tnm3VwfX7Gs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764633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Rachel Cook</a:t>
            </a:r>
            <a:br>
              <a:rPr lang="en-GB" dirty="0">
                <a:solidFill>
                  <a:schemeClr val="bg1"/>
                </a:solidFill>
              </a:rPr>
            </a:br>
            <a:br>
              <a:rPr lang="en-GB" dirty="0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Tuesday 11</a:t>
            </a:r>
            <a:r>
              <a:rPr lang="en-GB" baseline="30000">
                <a:solidFill>
                  <a:schemeClr val="bg1"/>
                </a:solidFill>
              </a:rPr>
              <a:t>th</a:t>
            </a:r>
            <a:r>
              <a:rPr lang="en-GB">
                <a:solidFill>
                  <a:schemeClr val="bg1"/>
                </a:solidFill>
              </a:rPr>
              <a:t> February 2020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544419" y="1340768"/>
            <a:ext cx="6400800" cy="175260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BMSW6105_SWAN 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Coaching and Mentoring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5834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FE45-D53E-4BAA-8170-329C06847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Lecture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B7815-4CB7-4F65-8882-903F174E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Coaching and mentoring models</a:t>
            </a:r>
          </a:p>
          <a:p>
            <a:pPr marL="0" indent="0">
              <a:buNone/>
            </a:pPr>
            <a:r>
              <a:rPr lang="en-GB" dirty="0"/>
              <a:t>(GROW, OSCAR, Landsberg’s Instant Pay-off Coaching Model)</a:t>
            </a:r>
          </a:p>
          <a:p>
            <a:r>
              <a:rPr lang="en-GB" i="1" dirty="0"/>
              <a:t>Practice the practical exercise</a:t>
            </a:r>
          </a:p>
        </p:txBody>
      </p:sp>
    </p:spTree>
    <p:extLst>
      <p:ext uri="{BB962C8B-B14F-4D97-AF65-F5344CB8AC3E}">
        <p14:creationId xmlns:p14="http://schemas.microsoft.com/office/powerpoint/2010/main" val="2380382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rtical Text Placeholder 4"/>
          <p:cNvSpPr>
            <a:spLocks noGrp="1"/>
          </p:cNvSpPr>
          <p:nvPr>
            <p:ph type="body" orient="vert" idx="1"/>
          </p:nvPr>
        </p:nvSpPr>
        <p:spPr>
          <a:xfrm>
            <a:off x="436564" y="1406001"/>
            <a:ext cx="8270872" cy="4392488"/>
          </a:xfrm>
        </p:spPr>
        <p:txBody>
          <a:bodyPr>
            <a:normAutofit/>
          </a:bodyPr>
          <a:lstStyle/>
          <a:p>
            <a:r>
              <a:rPr lang="en-GB" dirty="0"/>
              <a:t>Coaching models help to provide a framework for the coaching discussion.</a:t>
            </a:r>
          </a:p>
          <a:p>
            <a:r>
              <a:rPr lang="en-GB" dirty="0"/>
              <a:t>There are a number of well known models of coaching </a:t>
            </a:r>
          </a:p>
          <a:p>
            <a:r>
              <a:rPr lang="en-GB" altLang="en-US" dirty="0"/>
              <a:t>GROW/OSCAR/Instant Pay-off Coaching Models</a:t>
            </a:r>
            <a:endParaRPr lang="en-GB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Coaching Models</a:t>
            </a:r>
          </a:p>
        </p:txBody>
      </p:sp>
    </p:spTree>
    <p:extLst>
      <p:ext uri="{BB962C8B-B14F-4D97-AF65-F5344CB8AC3E}">
        <p14:creationId xmlns:p14="http://schemas.microsoft.com/office/powerpoint/2010/main" val="27910319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Coaching Models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/>
              <a:t>Coaching in it’s purest form is asking, not telling.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Is the Coach to be strictly a facilitator or also a guide?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Is a hybrid approach more realistic or beneficial in some circumstances?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Does the coach require industry specific knowledge?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498532" y="414213"/>
            <a:ext cx="262944" cy="216000"/>
          </a:xfrm>
          <a:prstGeom prst="rect">
            <a:avLst/>
          </a:prstGeom>
        </p:spPr>
        <p:txBody>
          <a:bodyPr/>
          <a:lstStyle/>
          <a:p>
            <a:fld id="{4FE0908C-D037-4276-B023-3DE644EA2E36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Directive v Non-directive</a:t>
            </a:r>
          </a:p>
        </p:txBody>
      </p:sp>
    </p:spTree>
    <p:extLst>
      <p:ext uri="{BB962C8B-B14F-4D97-AF65-F5344CB8AC3E}">
        <p14:creationId xmlns:p14="http://schemas.microsoft.com/office/powerpoint/2010/main" val="49216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584" y="-27384"/>
            <a:ext cx="8229600" cy="1143000"/>
          </a:xfrm>
        </p:spPr>
        <p:txBody>
          <a:bodyPr/>
          <a:lstStyle/>
          <a:p>
            <a:r>
              <a:rPr lang="en-GB" dirty="0"/>
              <a:t>Coaching Models</a:t>
            </a:r>
          </a:p>
        </p:txBody>
      </p:sp>
      <p:sp>
        <p:nvSpPr>
          <p:cNvPr id="6" name="Vertical Text Placeholder 5"/>
          <p:cNvSpPr>
            <a:spLocks noGrp="1"/>
          </p:cNvSpPr>
          <p:nvPr>
            <p:ph type="body" orient="vert" idx="13"/>
          </p:nvPr>
        </p:nvSpPr>
        <p:spPr>
          <a:xfrm>
            <a:off x="406146" y="919658"/>
            <a:ext cx="8317230" cy="36974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GROW Model</a:t>
            </a:r>
          </a:p>
        </p:txBody>
      </p:sp>
      <p:graphicFrame>
        <p:nvGraphicFramePr>
          <p:cNvPr id="9" name="Table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5174507"/>
              </p:ext>
            </p:extLst>
          </p:nvPr>
        </p:nvGraphicFramePr>
        <p:xfrm>
          <a:off x="395536" y="1340768"/>
          <a:ext cx="8297728" cy="4338605"/>
        </p:xfrm>
        <a:graphic>
          <a:graphicData uri="http://schemas.openxmlformats.org/drawingml/2006/table">
            <a:tbl>
              <a:tblPr/>
              <a:tblGrid>
                <a:gridCol w="11992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0984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G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Goal: Define and agree the goal or outcome to be achieved.  </a:t>
                      </a: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You should assist the coachee in defining a goal that is SMART.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How will you know the goal is achieved?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Describe what you ideal outcome is in this situation?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R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Reality:  Examine the current reality.  In order to reach your goal you must fully consider your starting point.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Where are you in relation to your goal?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is going well right now?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85138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O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Options: Explore the options.  Determine what the possible options are for reaching the goal.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else could you do?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Give me 5 options?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314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60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Calibri"/>
                        </a:rPr>
                        <a:t>W</a:t>
                      </a:r>
                      <a:endParaRPr lang="en-GB" sz="14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Will:  Gain commitment to specific actions.  Ask questions like:-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What will you do now, and when?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342900" lvl="0" indent="-342900" algn="just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143125" algn="l"/>
                        </a:tabLst>
                      </a:pPr>
                      <a:r>
                        <a:rPr lang="en-GB" sz="1600" dirty="0">
                          <a:latin typeface="Calibri"/>
                          <a:ea typeface="Calibri"/>
                          <a:cs typeface="Calibri"/>
                        </a:rPr>
                        <a:t>How will you keep yourself motivated?</a:t>
                      </a:r>
                      <a:endParaRPr lang="en-GB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379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C6035-47EE-483A-B708-A7AFC0DA1C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584" y="443673"/>
            <a:ext cx="8229600" cy="1143000"/>
          </a:xfrm>
        </p:spPr>
        <p:txBody>
          <a:bodyPr/>
          <a:lstStyle/>
          <a:p>
            <a:r>
              <a:rPr lang="en-GB" dirty="0"/>
              <a:t>The GROW model in action:</a:t>
            </a:r>
            <a:br>
              <a:rPr lang="en-GB" dirty="0"/>
            </a:br>
            <a:endParaRPr lang="en-GB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8A89D6-0CBF-430B-BA48-91ECCACF4E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https://www.youtube.com/watch?v=tnm3VwfX7Gs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585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97379-DAD3-4D05-9307-2180070A3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Coaching Models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E085ED-4B50-4BF0-A074-29D4DF50F5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Vertical Text Placeholder 3">
            <a:extLst>
              <a:ext uri="{FF2B5EF4-FFF2-40B4-BE49-F238E27FC236}">
                <a16:creationId xmlns:a16="http://schemas.microsoft.com/office/drawing/2014/main" id="{0B4D2F1F-DCF3-4C19-9D27-871AEE2D9C50}"/>
              </a:ext>
            </a:extLst>
          </p:cNvPr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OSCAR Model</a:t>
            </a:r>
          </a:p>
        </p:txBody>
      </p:sp>
      <p:pic>
        <p:nvPicPr>
          <p:cNvPr id="1026" name="Picture 2" descr="OSCAR Model | Career coaching tools, Coping skills activities, Coaching">
            <a:extLst>
              <a:ext uri="{FF2B5EF4-FFF2-40B4-BE49-F238E27FC236}">
                <a16:creationId xmlns:a16="http://schemas.microsoft.com/office/drawing/2014/main" id="{188F62CE-4121-495C-90CF-0F1FB6E30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16632"/>
            <a:ext cx="7249337" cy="662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024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8713"/>
            <a:ext cx="8229600" cy="5715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Instant Payoff Coaching 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30993" y="810245"/>
            <a:ext cx="8530483" cy="5067027"/>
          </a:xfrm>
        </p:spPr>
        <p:txBody>
          <a:bodyPr>
            <a:noAutofit/>
          </a:bodyPr>
          <a:lstStyle/>
          <a:p>
            <a:pPr lvl="0" algn="just"/>
            <a:r>
              <a:rPr lang="en-GB" sz="2000" dirty="0"/>
              <a:t>Ask the </a:t>
            </a:r>
            <a:r>
              <a:rPr lang="en-GB" sz="2000" dirty="0" err="1"/>
              <a:t>coachee</a:t>
            </a:r>
            <a:r>
              <a:rPr lang="en-GB" sz="2000" dirty="0"/>
              <a:t> to describe the current issue or problem, with specific examples and a small amount of relevant background.</a:t>
            </a:r>
          </a:p>
          <a:p>
            <a:pPr lvl="0" algn="just"/>
            <a:r>
              <a:rPr lang="en-GB" sz="2000" dirty="0"/>
              <a:t>Ask him/her to describe the desired outcome – paint as specific a ‘picture’ as possible of how things would be if s/he had sorted out the problem.  Do not try to solve the problem, but note the emerging ideas</a:t>
            </a:r>
          </a:p>
          <a:p>
            <a:pPr lvl="0" algn="just"/>
            <a:r>
              <a:rPr lang="en-GB" sz="2000" dirty="0"/>
              <a:t>With the </a:t>
            </a:r>
            <a:r>
              <a:rPr lang="en-GB" sz="2000" dirty="0" err="1"/>
              <a:t>coachee</a:t>
            </a:r>
            <a:r>
              <a:rPr lang="en-GB" sz="2000" dirty="0"/>
              <a:t>, list all the obstacles/blocks that lie between 1 and 2.  Sort them in to three groups: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that exist in the </a:t>
            </a:r>
            <a:r>
              <a:rPr lang="en-GB" sz="2000" dirty="0" err="1">
                <a:solidFill>
                  <a:schemeClr val="tx2"/>
                </a:solidFill>
              </a:rPr>
              <a:t>coachee</a:t>
            </a:r>
            <a:r>
              <a:rPr lang="en-GB" sz="2000" dirty="0">
                <a:solidFill>
                  <a:schemeClr val="tx2"/>
                </a:solidFill>
              </a:rPr>
              <a:t> (lack of skill/knowledge, low motivation, attitude etc).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that exist in others (anxious customer, manager stressed and panicking etc.)</a:t>
            </a:r>
          </a:p>
          <a:p>
            <a:pPr lvl="1" algn="just"/>
            <a:r>
              <a:rPr lang="en-GB" sz="2000" dirty="0">
                <a:solidFill>
                  <a:schemeClr val="tx2"/>
                </a:solidFill>
              </a:rPr>
              <a:t>Blocks in the situation (inadequate resources, shift in deadline etc.</a:t>
            </a:r>
          </a:p>
          <a:p>
            <a:pPr lvl="0" algn="just"/>
            <a:r>
              <a:rPr lang="en-GB" sz="2000" dirty="0"/>
              <a:t>Jointly brainstorm ways around these blocks, and possible next steps.  Agree an approach, actions and timing. </a:t>
            </a:r>
          </a:p>
          <a:p>
            <a:pPr marL="0" indent="0" algn="ctr">
              <a:buNone/>
            </a:pPr>
            <a:r>
              <a:rPr lang="en-GB" sz="800" dirty="0"/>
              <a:t>Instant Pay-off Coaching -Landsberg, M. (2015) .</a:t>
            </a:r>
            <a:r>
              <a:rPr lang="en-GB" sz="800" i="1" dirty="0"/>
              <a:t>The Tao of Coaching Boost Your Effectiveness at Work by Developing Those Around You</a:t>
            </a:r>
            <a:r>
              <a:rPr lang="en-GB" sz="800" dirty="0"/>
              <a:t>. London: Profile Books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8498532" y="414213"/>
            <a:ext cx="262944" cy="216000"/>
          </a:xfrm>
          <a:prstGeom prst="rect">
            <a:avLst/>
          </a:prstGeom>
        </p:spPr>
        <p:txBody>
          <a:bodyPr/>
          <a:lstStyle/>
          <a:p>
            <a:fld id="{4FE0908C-D037-4276-B023-3DE644EA2E36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935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1FE45-D53E-4BAA-8170-329C06847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Lecture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B7815-4CB7-4F65-8882-903F174EA2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Coaching and mentoring models</a:t>
            </a:r>
          </a:p>
          <a:p>
            <a:pPr marL="0" indent="0">
              <a:buNone/>
            </a:pPr>
            <a:r>
              <a:rPr lang="en-GB" dirty="0"/>
              <a:t>(GROW, OSCAR, Landsberg’s Instant Pay-off Coaching Model)</a:t>
            </a:r>
          </a:p>
          <a:p>
            <a:r>
              <a:rPr lang="en-GB" i="1" dirty="0"/>
              <a:t>Practice the practical exercise</a:t>
            </a:r>
          </a:p>
        </p:txBody>
      </p:sp>
    </p:spTree>
    <p:extLst>
      <p:ext uri="{BB962C8B-B14F-4D97-AF65-F5344CB8AC3E}">
        <p14:creationId xmlns:p14="http://schemas.microsoft.com/office/powerpoint/2010/main" val="12968267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2934</TotalTime>
  <Words>585</Words>
  <Application>Microsoft Office PowerPoint</Application>
  <PresentationFormat>On-screen Show (4:3)</PresentationFormat>
  <Paragraphs>78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Myriad Pro</vt:lpstr>
      <vt:lpstr>Symbol</vt:lpstr>
      <vt:lpstr>Wingdings</vt:lpstr>
      <vt:lpstr>20140311PresentationUWTSDTemplate</vt:lpstr>
      <vt:lpstr>Rachel Cook  Tuesday 11th February 2020 </vt:lpstr>
      <vt:lpstr>Lecture 2</vt:lpstr>
      <vt:lpstr>Coaching Models</vt:lpstr>
      <vt:lpstr>Coaching Models</vt:lpstr>
      <vt:lpstr>Coaching Models</vt:lpstr>
      <vt:lpstr>The GROW model in action: </vt:lpstr>
      <vt:lpstr>Coaching Models</vt:lpstr>
      <vt:lpstr>Instant Payoff Coaching </vt:lpstr>
      <vt:lpstr>Lecture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Rachel Cook</cp:lastModifiedBy>
  <cp:revision>151</cp:revision>
  <cp:lastPrinted>2018-02-09T09:39:01Z</cp:lastPrinted>
  <dcterms:created xsi:type="dcterms:W3CDTF">2015-04-14T15:21:28Z</dcterms:created>
  <dcterms:modified xsi:type="dcterms:W3CDTF">2021-01-19T11:59:56Z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