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650" r:id="rId3"/>
    <p:sldMasterId id="2147483651" r:id="rId4"/>
  </p:sldMasterIdLst>
  <p:notesMasterIdLst>
    <p:notesMasterId r:id="rId7"/>
  </p:notesMasterIdLst>
  <p:handoutMasterIdLst>
    <p:handoutMasterId r:id="rId8"/>
  </p:handoutMasterIdLst>
  <p:sldIdLst>
    <p:sldId id="257" r:id="rId5"/>
    <p:sldId id="258" r:id="rId6"/>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pos="245">
          <p15:clr>
            <a:srgbClr val="A4A3A4"/>
          </p15:clr>
        </p15:guide>
        <p15:guide id="8" pos="2736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KOTOULAS" initials="AK" lastIdx="2" clrIdx="0"/>
  <p:cmAuthor id="2" name="A.KOTOULAS" initials="HELP" lastIdx="1" clrIdx="1"/>
  <p:cmAuthor id="3" name="A.KOTOULAS" initials="HELP - " lastIdx="1" clrIdx="2"/>
  <p:cmAuthor id="4" name="Joanne Davies" initials="JD" lastIdx="1" clrIdx="3">
    <p:extLst>
      <p:ext uri="{19B8F6BF-5375-455C-9EA6-DF929625EA0E}">
        <p15:presenceInfo xmlns:p15="http://schemas.microsoft.com/office/powerpoint/2012/main" userId="df343a6bc53893b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416" autoAdjust="0"/>
    <p:restoredTop sz="94709" autoAdjust="0"/>
  </p:normalViewPr>
  <p:slideViewPr>
    <p:cSldViewPr snapToGrid="0" snapToObjects="1" showGuides="1">
      <p:cViewPr>
        <p:scale>
          <a:sx n="28" d="100"/>
          <a:sy n="28" d="100"/>
        </p:scale>
        <p:origin x="1496" y="-632"/>
      </p:cViewPr>
      <p:guideLst>
        <p:guide orient="horz" pos="3318"/>
        <p:guide orient="horz" pos="288"/>
        <p:guide orient="horz" pos="20160"/>
        <p:guide orient="horz"/>
        <p:guide pos="581"/>
        <p:guide pos="27069"/>
        <p:guide pos="245"/>
        <p:guide pos="27364"/>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713"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1048714"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3/17/22</a:t>
            </a:fld>
            <a:endParaRPr lang="en-US"/>
          </a:p>
        </p:txBody>
      </p:sp>
      <p:sp>
        <p:nvSpPr>
          <p:cNvPr id="1048715"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1048716"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707"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1048708"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3/17/22</a:t>
            </a:fld>
            <a:endParaRPr lang="en-US" dirty="0"/>
          </a:p>
        </p:txBody>
      </p:sp>
      <p:sp>
        <p:nvSpPr>
          <p:cNvPr id="1048709"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48710"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11"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1048712"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osterpresentations.com/helpdesk.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6" name="Slide Image Placeholder 1"/>
          <p:cNvSpPr>
            <a:spLocks noGrp="1" noRot="1" noChangeAspect="1"/>
          </p:cNvSpPr>
          <p:nvPr>
            <p:ph type="sldImg"/>
          </p:nvPr>
        </p:nvSpPr>
        <p:spPr/>
      </p:sp>
      <p:sp>
        <p:nvSpPr>
          <p:cNvPr id="1048637" name="Notes Placeholder 2"/>
          <p:cNvSpPr>
            <a:spLocks noGrp="1"/>
          </p:cNvSpPr>
          <p:nvPr>
            <p:ph type="body" idx="1"/>
          </p:nvPr>
        </p:nvSpPr>
        <p:spPr/>
        <p:txBody>
          <a:bodyPr>
            <a:normAutofit/>
          </a:bodyPr>
          <a:lstStyle/>
          <a:p>
            <a:pPr marL="0" marR="0" indent="0" algn="l" defTabSz="4388900" rtl="0" eaLnBrk="1" fontAlgn="auto" latinLnBrk="0" hangingPunct="1">
              <a:lnSpc>
                <a:spcPct val="100000"/>
              </a:lnSpc>
              <a:spcBef>
                <a:spcPts val="0"/>
              </a:spcBef>
              <a:spcAft>
                <a:spcPts val="0"/>
              </a:spcAft>
              <a:buClrTx/>
              <a:buSzTx/>
              <a:buFontTx/>
              <a:buNone/>
            </a:pPr>
            <a:r>
              <a:rPr lang="en-US" sz="2000" dirty="0"/>
              <a:t>For assistance with this research poster template visit: </a:t>
            </a:r>
            <a:r>
              <a:rPr lang="en-US" sz="2000" dirty="0">
                <a:hlinkClick r:id="rId3"/>
              </a:rPr>
              <a:t>https://www.posterpresentations.com/helpdesk.html</a:t>
            </a:r>
            <a:endParaRPr lang="en-US" sz="2000" dirty="0"/>
          </a:p>
        </p:txBody>
      </p:sp>
      <p:sp>
        <p:nvSpPr>
          <p:cNvPr id="1048638" name="Slide Number Placeholder 3"/>
          <p:cNvSpPr>
            <a:spLocks noGrp="1"/>
          </p:cNvSpPr>
          <p:nvPr>
            <p:ph type="sldNum" sz="quarter" idx="5"/>
          </p:nvPr>
        </p:nvSpPr>
        <p:spPr/>
        <p:txBody>
          <a:bodyPr/>
          <a:lstStyle/>
          <a:p>
            <a:fld id="{26A1A87D-CAF7-4BDC-A0D3-C0DBEDE81619}"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331094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1048580" name="Text Placeholder 3"/>
          <p:cNvSpPr>
            <a:spLocks noGrp="1"/>
          </p:cNvSpPr>
          <p:nvPr>
            <p:ph type="body" sz="quarter" idx="10" hasCustomPrompt="1"/>
          </p:nvPr>
        </p:nvSpPr>
        <p:spPr>
          <a:xfrm>
            <a:off x="427923"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81" name="Text Placeholder 5"/>
          <p:cNvSpPr>
            <a:spLocks noGrp="1"/>
          </p:cNvSpPr>
          <p:nvPr>
            <p:ph type="body" sz="quarter" idx="11" hasCustomPrompt="1"/>
          </p:nvPr>
        </p:nvSpPr>
        <p:spPr>
          <a:xfrm>
            <a:off x="44607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1048582" name="Text Placeholder 5"/>
          <p:cNvSpPr>
            <a:spLocks noGrp="1"/>
          </p:cNvSpPr>
          <p:nvPr>
            <p:ph type="body" sz="quarter" idx="20" hasCustomPrompt="1"/>
          </p:nvPr>
        </p:nvSpPr>
        <p:spPr>
          <a:xfrm>
            <a:off x="446074"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1048583" name="Text Placeholder 3"/>
          <p:cNvSpPr>
            <a:spLocks noGrp="1"/>
          </p:cNvSpPr>
          <p:nvPr>
            <p:ph type="body" sz="quarter" idx="21" hasCustomPrompt="1"/>
          </p:nvPr>
        </p:nvSpPr>
        <p:spPr>
          <a:xfrm>
            <a:off x="11428410"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84" name="Text Placeholder 5"/>
          <p:cNvSpPr>
            <a:spLocks noGrp="1"/>
          </p:cNvSpPr>
          <p:nvPr>
            <p:ph type="body" sz="quarter" idx="22" hasCustomPrompt="1"/>
          </p:nvPr>
        </p:nvSpPr>
        <p:spPr>
          <a:xfrm>
            <a:off x="1142430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1048585" name="Text Placeholder 3"/>
          <p:cNvSpPr>
            <a:spLocks noGrp="1"/>
          </p:cNvSpPr>
          <p:nvPr>
            <p:ph type="body" sz="quarter" idx="23" hasCustomPrompt="1"/>
          </p:nvPr>
        </p:nvSpPr>
        <p:spPr>
          <a:xfrm>
            <a:off x="22417094"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86" name="Text Placeholder 5"/>
          <p:cNvSpPr>
            <a:spLocks noGrp="1"/>
          </p:cNvSpPr>
          <p:nvPr>
            <p:ph type="body" sz="quarter" idx="24" hasCustomPrompt="1"/>
          </p:nvPr>
        </p:nvSpPr>
        <p:spPr>
          <a:xfrm>
            <a:off x="22402536"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1048587"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1048588"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89"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1048590"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91" name="Text Placeholder 5"/>
          <p:cNvSpPr>
            <a:spLocks noGrp="1"/>
          </p:cNvSpPr>
          <p:nvPr>
            <p:ph type="body" sz="quarter" idx="29" hasCustomPrompt="1"/>
          </p:nvPr>
        </p:nvSpPr>
        <p:spPr>
          <a:xfrm>
            <a:off x="33390292" y="25418887"/>
            <a:ext cx="10047018" cy="1275073"/>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1048592"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93" name="Text Placeholder 3"/>
          <p:cNvSpPr>
            <a:spLocks noGrp="1"/>
          </p:cNvSpPr>
          <p:nvPr>
            <p:ph type="body" sz="quarter" idx="96" hasCustomPrompt="1"/>
          </p:nvPr>
        </p:nvSpPr>
        <p:spPr>
          <a:xfrm>
            <a:off x="427923"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59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54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104859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104859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96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1048646" name="Text Placeholder 3"/>
          <p:cNvSpPr>
            <a:spLocks noGrp="1"/>
          </p:cNvSpPr>
          <p:nvPr>
            <p:ph type="body" sz="quarter" idx="10" hasCustomPrompt="1"/>
          </p:nvPr>
        </p:nvSpPr>
        <p:spPr>
          <a:xfrm>
            <a:off x="427923"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47" name="Text Placeholder 5"/>
          <p:cNvSpPr>
            <a:spLocks noGrp="1"/>
          </p:cNvSpPr>
          <p:nvPr>
            <p:ph type="body" sz="quarter" idx="11" hasCustomPrompt="1"/>
          </p:nvPr>
        </p:nvSpPr>
        <p:spPr>
          <a:xfrm>
            <a:off x="44607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1048648" name="Text Placeholder 5"/>
          <p:cNvSpPr>
            <a:spLocks noGrp="1"/>
          </p:cNvSpPr>
          <p:nvPr>
            <p:ph type="body" sz="quarter" idx="20" hasCustomPrompt="1"/>
          </p:nvPr>
        </p:nvSpPr>
        <p:spPr>
          <a:xfrm>
            <a:off x="446074"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1048649" name="Text Placeholder 3"/>
          <p:cNvSpPr>
            <a:spLocks noGrp="1"/>
          </p:cNvSpPr>
          <p:nvPr>
            <p:ph type="body" sz="quarter" idx="21" hasCustomPrompt="1"/>
          </p:nvPr>
        </p:nvSpPr>
        <p:spPr>
          <a:xfrm>
            <a:off x="11428410"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50" name="Text Placeholder 5"/>
          <p:cNvSpPr>
            <a:spLocks noGrp="1"/>
          </p:cNvSpPr>
          <p:nvPr>
            <p:ph type="body" sz="quarter" idx="22" hasCustomPrompt="1"/>
          </p:nvPr>
        </p:nvSpPr>
        <p:spPr>
          <a:xfrm>
            <a:off x="1142430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1048651" name="Text Placeholder 3"/>
          <p:cNvSpPr>
            <a:spLocks noGrp="1"/>
          </p:cNvSpPr>
          <p:nvPr>
            <p:ph type="body" sz="quarter" idx="23" hasCustomPrompt="1"/>
          </p:nvPr>
        </p:nvSpPr>
        <p:spPr>
          <a:xfrm>
            <a:off x="22417094"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52" name="Text Placeholder 5"/>
          <p:cNvSpPr>
            <a:spLocks noGrp="1"/>
          </p:cNvSpPr>
          <p:nvPr>
            <p:ph type="body" sz="quarter" idx="24" hasCustomPrompt="1"/>
          </p:nvPr>
        </p:nvSpPr>
        <p:spPr>
          <a:xfrm>
            <a:off x="22402536"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1048653"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1048654"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55"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1048656"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57" name="Text Placeholder 5"/>
          <p:cNvSpPr>
            <a:spLocks noGrp="1"/>
          </p:cNvSpPr>
          <p:nvPr>
            <p:ph type="body" sz="quarter" idx="29" hasCustomPrompt="1"/>
          </p:nvPr>
        </p:nvSpPr>
        <p:spPr>
          <a:xfrm>
            <a:off x="33390292" y="25418887"/>
            <a:ext cx="10047018" cy="1275073"/>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1048658"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59" name="Text Placeholder 3"/>
          <p:cNvSpPr>
            <a:spLocks noGrp="1"/>
          </p:cNvSpPr>
          <p:nvPr>
            <p:ph type="body" sz="quarter" idx="96" hasCustomPrompt="1"/>
          </p:nvPr>
        </p:nvSpPr>
        <p:spPr>
          <a:xfrm>
            <a:off x="427923"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60"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54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1048661"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1048662"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96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1048668" name="Text Placeholder 3"/>
          <p:cNvSpPr>
            <a:spLocks noGrp="1"/>
          </p:cNvSpPr>
          <p:nvPr>
            <p:ph type="body" sz="quarter" idx="10" hasCustomPrompt="1"/>
          </p:nvPr>
        </p:nvSpPr>
        <p:spPr>
          <a:xfrm>
            <a:off x="904186" y="6295353"/>
            <a:ext cx="13591277"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69"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048670" name="Text Placeholder 3"/>
          <p:cNvSpPr>
            <a:spLocks noGrp="1"/>
          </p:cNvSpPr>
          <p:nvPr>
            <p:ph type="body" sz="quarter" idx="19" hasCustomPrompt="1"/>
          </p:nvPr>
        </p:nvSpPr>
        <p:spPr>
          <a:xfrm>
            <a:off x="922338" y="18240478"/>
            <a:ext cx="13592864"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71"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1048672" name="Text Placeholder 3"/>
          <p:cNvSpPr>
            <a:spLocks noGrp="1"/>
          </p:cNvSpPr>
          <p:nvPr>
            <p:ph type="body" sz="quarter" idx="21" hasCustomPrompt="1"/>
          </p:nvPr>
        </p:nvSpPr>
        <p:spPr>
          <a:xfrm>
            <a:off x="15154276" y="21595083"/>
            <a:ext cx="13571534"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73"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1048674" name="Text Placeholder 3"/>
          <p:cNvSpPr>
            <a:spLocks noGrp="1"/>
          </p:cNvSpPr>
          <p:nvPr>
            <p:ph type="body" sz="quarter" idx="23" hasCustomPrompt="1"/>
          </p:nvPr>
        </p:nvSpPr>
        <p:spPr>
          <a:xfrm>
            <a:off x="15162215" y="6295353"/>
            <a:ext cx="13571534"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75"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1048676"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1048677" name="Text Placeholder 3"/>
          <p:cNvSpPr>
            <a:spLocks noGrp="1"/>
          </p:cNvSpPr>
          <p:nvPr>
            <p:ph type="body" sz="quarter" idx="26" hasCustomPrompt="1"/>
          </p:nvPr>
        </p:nvSpPr>
        <p:spPr>
          <a:xfrm>
            <a:off x="29395741" y="6295353"/>
            <a:ext cx="13576029"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78"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1048679" name="Text Placeholder 3"/>
          <p:cNvSpPr>
            <a:spLocks noGrp="1"/>
          </p:cNvSpPr>
          <p:nvPr>
            <p:ph type="body" sz="quarter" idx="28" hasCustomPrompt="1"/>
          </p:nvPr>
        </p:nvSpPr>
        <p:spPr>
          <a:xfrm>
            <a:off x="29390710" y="18157350"/>
            <a:ext cx="13581061"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80"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1048681" name="Text Placeholder 3"/>
          <p:cNvSpPr>
            <a:spLocks noGrp="1"/>
          </p:cNvSpPr>
          <p:nvPr>
            <p:ph type="body" sz="quarter" idx="30" hasCustomPrompt="1"/>
          </p:nvPr>
        </p:nvSpPr>
        <p:spPr>
          <a:xfrm>
            <a:off x="29395742" y="26625887"/>
            <a:ext cx="13581061" cy="825478"/>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048682"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54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1048683"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1048684" name="Text Placeholder 76"/>
          <p:cNvSpPr>
            <a:spLocks noGrp="1"/>
          </p:cNvSpPr>
          <p:nvPr>
            <p:ph type="body" sz="quarter" idx="153" hasCustomPrompt="1"/>
          </p:nvPr>
        </p:nvSpPr>
        <p:spPr>
          <a:xfrm>
            <a:off x="5932593" y="465813"/>
            <a:ext cx="31998968" cy="1637973"/>
          </a:xfrm>
          <a:prstGeom prst="rect">
            <a:avLst/>
          </a:prstGeom>
        </p:spPr>
        <p:txBody>
          <a:bodyPr anchor="t" anchorCtr="1">
            <a:noAutofit/>
          </a:bodyPr>
          <a:lstStyle>
            <a:lvl1pPr marL="0" indent="0" algn="ctr">
              <a:buFontTx/>
              <a:buNone/>
              <a:defRPr sz="96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1048690"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691"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048692"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693"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1048694"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695"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1048696"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697"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1048698"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1048699"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700"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1048701"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702" name="Text Placeholder 5"/>
          <p:cNvSpPr>
            <a:spLocks noGrp="1"/>
          </p:cNvSpPr>
          <p:nvPr>
            <p:ph type="body" sz="quarter" idx="29" hasCustomPrompt="1"/>
          </p:nvPr>
        </p:nvSpPr>
        <p:spPr>
          <a:xfrm>
            <a:off x="32905536" y="25409362"/>
            <a:ext cx="10047018" cy="1275073"/>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1048703"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104870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54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104870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104870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96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9" name="Group 1"/>
          <p:cNvGrpSpPr/>
          <p:nvPr/>
        </p:nvGrpSpPr>
        <p:grpSpPr>
          <a:xfrm>
            <a:off x="-122803" y="-102882"/>
            <a:ext cx="44106584" cy="33075071"/>
            <a:chOff x="-122803" y="-102882"/>
            <a:chExt cx="44106584" cy="33075071"/>
          </a:xfrm>
        </p:grpSpPr>
        <p:sp>
          <p:nvSpPr>
            <p:cNvPr id="1048576" name="Freeform 63"/>
            <p:cNvSpPr/>
            <p:nvPr userDrawn="1"/>
          </p:nvSpPr>
          <p:spPr>
            <a:xfrm>
              <a:off x="-51142" y="-84749"/>
              <a:ext cx="44034923" cy="3305693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13000">
                  <a:schemeClr val="accent1">
                    <a:lumMod val="30000"/>
                    <a:lumOff val="70000"/>
                  </a:schemeClr>
                </a:gs>
                <a:gs pos="79000">
                  <a:schemeClr val="accent1">
                    <a:lumMod val="40000"/>
                    <a:lumOff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577" name="Freeform 64"/>
            <p:cNvSpPr/>
            <p:nvPr userDrawn="1"/>
          </p:nvSpPr>
          <p:spPr>
            <a:xfrm flipH="1" flipV="1">
              <a:off x="-51143" y="-84749"/>
              <a:ext cx="44034921" cy="3303992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78" name="Freeform 65"/>
            <p:cNvSpPr/>
            <p:nvPr userDrawn="1"/>
          </p:nvSpPr>
          <p:spPr>
            <a:xfrm>
              <a:off x="-122803" y="-102882"/>
              <a:ext cx="44106584" cy="33075071"/>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79" name="Text Box 14"/>
            <p:cNvSpPr txBox="1">
              <a:spLocks noChangeArrowheads="1"/>
            </p:cNvSpPr>
            <p:nvPr userDrawn="1"/>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pSp>
      <p:graphicFrame>
        <p:nvGraphicFramePr>
          <p:cNvPr id="4194304" name="Table 41"/>
          <p:cNvGraphicFramePr>
            <a:graphicFrameLocks noGrp="1"/>
          </p:cNvGraphicFramePr>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10001"/>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2"/>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3"/>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4"/>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5"/>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6"/>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7"/>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8"/>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9"/>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4194305" name="Table 8"/>
          <p:cNvGraphicFramePr>
            <a:graphicFrameLocks noGrp="1"/>
          </p:cNvGraphicFramePr>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20001"/>
                    </a:ext>
                  </a:extLst>
                </a:gridCol>
                <a:gridCol w="4704794">
                  <a:extLst>
                    <a:ext uri="{9D8B030D-6E8A-4147-A177-3AD203B41FA5}">
                      <a16:colId xmlns:a16="http://schemas.microsoft.com/office/drawing/2014/main" val="20002"/>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2"/>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3"/>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5"/>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r h="1354778">
                <a:tc gridSpan="3">
                  <a:txBody>
                    <a:bodyPr/>
                    <a:lstStyle/>
                    <a:p>
                      <a:endParaRPr lang="en-US" sz="2400" dirty="0">
                        <a:solidFill>
                          <a:srgbClr val="1F3A4E"/>
                        </a:solidFill>
                      </a:endParaRPr>
                    </a:p>
                  </a:txBody>
                  <a:tcPr marL="182880" marT="137160">
                    <a:blipFill dpi="0" rotWithShape="1">
                      <a:blip r:embed="rId11"/>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cSld>
  <p:clrMap bg1="lt1" tx1="dk1" bg2="lt2" tx2="dk2" accent1="accent1" accent2="accent2" accent3="accent3" accent4="accent4" accent5="accent5" accent6="accent6" hlink="hlink" folHlink="folHlink"/>
  <p:sldLayoutIdLst>
    <p:sldLayoutId id="2147483653"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8641" name="Text Box 14"/>
          <p:cNvSpPr txBox="1">
            <a:spLocks noChangeArrowheads="1"/>
          </p:cNvSpPr>
          <p:nvPr/>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pSp>
        <p:nvGrpSpPr>
          <p:cNvPr id="17" name="Group 7"/>
          <p:cNvGrpSpPr/>
          <p:nvPr/>
        </p:nvGrpSpPr>
        <p:grpSpPr>
          <a:xfrm>
            <a:off x="-130628" y="-102882"/>
            <a:ext cx="44021828" cy="33075071"/>
            <a:chOff x="-122803" y="-102882"/>
            <a:chExt cx="44106584" cy="33075071"/>
          </a:xfrm>
        </p:grpSpPr>
        <p:sp>
          <p:nvSpPr>
            <p:cNvPr id="1048642" name="Freeform 8"/>
            <p:cNvSpPr/>
            <p:nvPr userDrawn="1"/>
          </p:nvSpPr>
          <p:spPr>
            <a:xfrm>
              <a:off x="-51142" y="-84749"/>
              <a:ext cx="44034923" cy="3305693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13000">
                  <a:schemeClr val="accent1">
                    <a:lumMod val="30000"/>
                    <a:lumOff val="70000"/>
                  </a:schemeClr>
                </a:gs>
                <a:gs pos="79000">
                  <a:schemeClr val="accent1">
                    <a:lumMod val="40000"/>
                    <a:lumOff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643" name="Freeform 9"/>
            <p:cNvSpPr/>
            <p:nvPr userDrawn="1"/>
          </p:nvSpPr>
          <p:spPr>
            <a:xfrm flipH="1" flipV="1">
              <a:off x="-51143" y="-84749"/>
              <a:ext cx="44034921" cy="3303992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44" name="Freeform 10"/>
            <p:cNvSpPr/>
            <p:nvPr userDrawn="1"/>
          </p:nvSpPr>
          <p:spPr>
            <a:xfrm>
              <a:off x="-122803" y="-102882"/>
              <a:ext cx="44106584" cy="33075071"/>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45" name="Text Box 14"/>
            <p:cNvSpPr txBox="1">
              <a:spLocks noChangeArrowheads="1"/>
            </p:cNvSpPr>
            <p:nvPr userDrawn="1"/>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145728" name="Straight Connector 37"/>
          <p:cNvCxnSpPr>
            <a:cxnSpLocks/>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048663" name="Text Box 14"/>
          <p:cNvSpPr txBox="1">
            <a:spLocks noChangeArrowheads="1"/>
          </p:cNvSpPr>
          <p:nvPr/>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aphicFrame>
        <p:nvGraphicFramePr>
          <p:cNvPr id="4194306" name="Table 38"/>
          <p:cNvGraphicFramePr>
            <a:graphicFrameLocks noGrp="1"/>
          </p:cNvGraphicFramePr>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10001"/>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2"/>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3"/>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4"/>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5"/>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6"/>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7"/>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8"/>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9"/>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pSp>
        <p:nvGrpSpPr>
          <p:cNvPr id="21" name="Group 10"/>
          <p:cNvGrpSpPr/>
          <p:nvPr/>
        </p:nvGrpSpPr>
        <p:grpSpPr>
          <a:xfrm>
            <a:off x="-122803" y="-102882"/>
            <a:ext cx="44106584" cy="33075071"/>
            <a:chOff x="-122803" y="-102882"/>
            <a:chExt cx="44106584" cy="33075071"/>
          </a:xfrm>
        </p:grpSpPr>
        <p:sp>
          <p:nvSpPr>
            <p:cNvPr id="1048664" name="Freeform 11"/>
            <p:cNvSpPr/>
            <p:nvPr userDrawn="1"/>
          </p:nvSpPr>
          <p:spPr>
            <a:xfrm>
              <a:off x="-51142" y="-84749"/>
              <a:ext cx="44034923" cy="3305693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13000">
                  <a:schemeClr val="accent1">
                    <a:lumMod val="30000"/>
                    <a:lumOff val="70000"/>
                  </a:schemeClr>
                </a:gs>
                <a:gs pos="79000">
                  <a:schemeClr val="accent1">
                    <a:lumMod val="40000"/>
                    <a:lumOff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665" name="Freeform 12"/>
            <p:cNvSpPr/>
            <p:nvPr userDrawn="1"/>
          </p:nvSpPr>
          <p:spPr>
            <a:xfrm flipH="1" flipV="1">
              <a:off x="-51143" y="-84749"/>
              <a:ext cx="44034921" cy="3303992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66" name="Freeform 13"/>
            <p:cNvSpPr/>
            <p:nvPr userDrawn="1"/>
          </p:nvSpPr>
          <p:spPr>
            <a:xfrm>
              <a:off x="-122803" y="-102882"/>
              <a:ext cx="44106584" cy="33075071"/>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67" name="Text Box 14"/>
            <p:cNvSpPr txBox="1">
              <a:spLocks noChangeArrowheads="1"/>
            </p:cNvSpPr>
            <p:nvPr userDrawn="1"/>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pSp>
      <p:graphicFrame>
        <p:nvGraphicFramePr>
          <p:cNvPr id="4194307" name="Table 15"/>
          <p:cNvGraphicFramePr>
            <a:graphicFrameLocks noGrp="1"/>
          </p:cNvGraphicFramePr>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20001"/>
                    </a:ext>
                  </a:extLst>
                </a:gridCol>
                <a:gridCol w="4704794">
                  <a:extLst>
                    <a:ext uri="{9D8B030D-6E8A-4147-A177-3AD203B41FA5}">
                      <a16:colId xmlns:a16="http://schemas.microsoft.com/office/drawing/2014/main" val="20002"/>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2"/>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3"/>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5"/>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r h="1354778">
                <a:tc gridSpan="3">
                  <a:txBody>
                    <a:bodyPr/>
                    <a:lstStyle/>
                    <a:p>
                      <a:endParaRPr lang="en-US" sz="2400" dirty="0">
                        <a:solidFill>
                          <a:srgbClr val="1F3A4E"/>
                        </a:solidFill>
                      </a:endParaRPr>
                    </a:p>
                  </a:txBody>
                  <a:tcPr marL="182880" marT="137160">
                    <a:blipFill dpi="0" rotWithShape="1">
                      <a:blip r:embed="rId11"/>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8685" name="Text Box 14"/>
          <p:cNvSpPr txBox="1">
            <a:spLocks noChangeArrowheads="1"/>
          </p:cNvSpPr>
          <p:nvPr/>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aphicFrame>
        <p:nvGraphicFramePr>
          <p:cNvPr id="4194308" name="Table 36"/>
          <p:cNvGraphicFramePr>
            <a:graphicFrameLocks noGrp="1"/>
          </p:cNvGraphicFramePr>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10001"/>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2"/>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3"/>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4"/>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5"/>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6"/>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7"/>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8"/>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9"/>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pSp>
        <p:nvGrpSpPr>
          <p:cNvPr id="25" name="Group 9"/>
          <p:cNvGrpSpPr/>
          <p:nvPr/>
        </p:nvGrpSpPr>
        <p:grpSpPr>
          <a:xfrm>
            <a:off x="-122803" y="-102882"/>
            <a:ext cx="44106584" cy="33075071"/>
            <a:chOff x="-122803" y="-102882"/>
            <a:chExt cx="44106584" cy="33075071"/>
          </a:xfrm>
        </p:grpSpPr>
        <p:sp>
          <p:nvSpPr>
            <p:cNvPr id="1048686" name="Freeform 10"/>
            <p:cNvSpPr/>
            <p:nvPr userDrawn="1"/>
          </p:nvSpPr>
          <p:spPr>
            <a:xfrm>
              <a:off x="-51142" y="-84749"/>
              <a:ext cx="44034923" cy="3305693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13000">
                  <a:schemeClr val="accent1">
                    <a:lumMod val="30000"/>
                    <a:lumOff val="70000"/>
                  </a:schemeClr>
                </a:gs>
                <a:gs pos="79000">
                  <a:schemeClr val="accent1">
                    <a:lumMod val="40000"/>
                    <a:lumOff val="6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8687" name="Freeform 11"/>
            <p:cNvSpPr/>
            <p:nvPr userDrawn="1"/>
          </p:nvSpPr>
          <p:spPr>
            <a:xfrm flipH="1" flipV="1">
              <a:off x="-51143" y="-84749"/>
              <a:ext cx="44034921" cy="3303992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88" name="Freeform 12"/>
            <p:cNvSpPr/>
            <p:nvPr userDrawn="1"/>
          </p:nvSpPr>
          <p:spPr>
            <a:xfrm>
              <a:off x="-122803" y="-102882"/>
              <a:ext cx="44106584" cy="33075071"/>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89" name="Text Box 14"/>
            <p:cNvSpPr txBox="1">
              <a:spLocks noChangeArrowheads="1"/>
            </p:cNvSpPr>
            <p:nvPr userDrawn="1"/>
          </p:nvSpPr>
          <p:spPr bwMode="auto">
            <a:xfrm>
              <a:off x="1603881" y="32173892"/>
              <a:ext cx="2514600" cy="36144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pPr>
              <a:r>
                <a:rPr lang="en-US" sz="700" b="1" dirty="0">
                  <a:solidFill>
                    <a:schemeClr val="bg1">
                      <a:lumMod val="75000"/>
                    </a:schemeClr>
                  </a:solidFill>
                  <a:latin typeface="Arial" charset="0"/>
                </a:rPr>
                <a:t>RESEARCH POSTER PRESENTATION DESIGN © 2019</a:t>
              </a:r>
            </a:p>
            <a:p>
              <a:pPr eaLnBrk="0" hangingPunct="0">
                <a:lnSpc>
                  <a:spcPct val="65000"/>
                </a:lnSpc>
                <a:spcBef>
                  <a:spcPct val="50000"/>
                </a:spcBef>
              </a:pPr>
              <a:r>
                <a:rPr lang="en-US" sz="1100" b="1" dirty="0">
                  <a:solidFill>
                    <a:schemeClr val="bg1">
                      <a:lumMod val="75000"/>
                    </a:schemeClr>
                  </a:solidFill>
                  <a:latin typeface="Arial" charset="0"/>
                </a:rPr>
                <a:t>www.PosterPresentations.com</a:t>
              </a:r>
            </a:p>
          </p:txBody>
        </p:sp>
      </p:grpSp>
      <p:graphicFrame>
        <p:nvGraphicFramePr>
          <p:cNvPr id="4194309" name="Table 14"/>
          <p:cNvGraphicFramePr>
            <a:graphicFrameLocks noGrp="1"/>
          </p:cNvGraphicFramePr>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20001"/>
                    </a:ext>
                  </a:extLst>
                </a:gridCol>
                <a:gridCol w="4704794">
                  <a:extLst>
                    <a:ext uri="{9D8B030D-6E8A-4147-A177-3AD203B41FA5}">
                      <a16:colId xmlns:a16="http://schemas.microsoft.com/office/drawing/2014/main" val="20002"/>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2"/>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3"/>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5"/>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6"/>
                  </a:ext>
                </a:extLst>
              </a:tr>
              <a:tr h="1354778">
                <a:tc gridSpan="3">
                  <a:txBody>
                    <a:bodyPr/>
                    <a:lstStyle/>
                    <a:p>
                      <a:endParaRPr lang="en-US" sz="2400" dirty="0">
                        <a:solidFill>
                          <a:srgbClr val="1F3A4E"/>
                        </a:solidFill>
                      </a:endParaRPr>
                    </a:p>
                  </a:txBody>
                  <a:tcPr marL="182880" marT="137160">
                    <a:blipFill dpi="0" rotWithShape="1">
                      <a:blip r:embed="rId11"/>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8"/>
                  </a:ext>
                </a:extLst>
              </a:tr>
            </a:tbl>
          </a:graphicData>
        </a:graphic>
      </p:graphicFrame>
    </p:spTree>
  </p:cSld>
  <p:clrMap bg1="lt1" tx1="dk1" bg2="lt2" tx2="dk2" accent1="accent1" accent2="accent2" accent3="accent3" accent4="accent4" accent5="accent5" accent6="accent6" hlink="hlink" folHlink="folHlink"/>
  <p:sldLayoutIdLst>
    <p:sldLayoutId id="2147483656"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housinglin.org.uk/Topics/browse/HousingandDementia/Legislation/DoL/" TargetMode="External"/><Relationship Id="rId4" Type="http://schemas.openxmlformats.org/officeDocument/2006/relationships/hyperlink" Target="https://www.housinglin.org.uk/Topics/browse/HousingandDementia/Legislation/MCA/"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www.medscape.com/viewarticle/564627_1" TargetMode="External"/><Relationship Id="rId13" Type="http://schemas.openxmlformats.org/officeDocument/2006/relationships/hyperlink" Target="https://www.alzheimers.org.uk/info/20007/types_of_dementia/1/what_is_dementia" TargetMode="External"/><Relationship Id="rId18" Type="http://schemas.openxmlformats.org/officeDocument/2006/relationships/hyperlink" Target="https://www.dementiastatistics.org/statistics/incidence-in-the-uk-and-globally/" TargetMode="External"/><Relationship Id="rId26" Type="http://schemas.openxmlformats.org/officeDocument/2006/relationships/hyperlink" Target="https://www.nationalelfservice.net/mental-health/dementia/improving-health-related-quality-of-life-for-people-with-dementia-in-care-homes/" TargetMode="External"/><Relationship Id="rId3" Type="http://schemas.openxmlformats.org/officeDocument/2006/relationships/hyperlink" Target="http://www.doncasterccg.nhs.uk/wp-content/uploads/2016/05/Dementia-Report.pdf" TargetMode="External"/><Relationship Id="rId21" Type="http://schemas.openxmlformats.org/officeDocument/2006/relationships/hyperlink" Target="https://www.theguardian.com/society/2017/jul/26/dementia-nurses-lifeline-carers-rare-hospital-admission" TargetMode="External"/><Relationship Id="rId7" Type="http://schemas.openxmlformats.org/officeDocument/2006/relationships/hyperlink" Target="http://www.uptodate.com.proxy.lib.ohio-state.edu/contents/frontotemporal-dementia-clinical-features-and-diagnosis?source=see_link" TargetMode="External"/><Relationship Id="rId12" Type="http://schemas.openxmlformats.org/officeDocument/2006/relationships/hyperlink" Target="https://www.nationalelfservice.net/mental-health/dementia/" TargetMode="External"/><Relationship Id="rId17" Type="http://schemas.openxmlformats.org/officeDocument/2006/relationships/hyperlink" Target="https://www.bsms.ac.uk/research/neuroscience/cds/research/demqol.aspx" TargetMode="External"/><Relationship Id="rId25" Type="http://schemas.openxmlformats.org/officeDocument/2006/relationships/hyperlink" Target="https://www.nmc.org.uk/" TargetMode="External"/><Relationship Id="rId2" Type="http://schemas.openxmlformats.org/officeDocument/2006/relationships/notesSlide" Target="../notesSlides/notesSlide2.xml"/><Relationship Id="rId16" Type="http://schemas.openxmlformats.org/officeDocument/2006/relationships/hyperlink" Target="http://www.bbc.co.uk/news/health-43863186" TargetMode="External"/><Relationship Id="rId20" Type="http://schemas.openxmlformats.org/officeDocument/2006/relationships/hyperlink" Target="https://www.icd10monitor.com/alzheimer-s-disease-improved-documentation-leads-to-better-coding-better-research" TargetMode="External"/><Relationship Id="rId1" Type="http://schemas.openxmlformats.org/officeDocument/2006/relationships/slideLayout" Target="../slideLayouts/slideLayout1.xml"/><Relationship Id="rId6" Type="http://schemas.openxmlformats.org/officeDocument/2006/relationships/hyperlink" Target="http://www.uptodate.com.proxy.lib.ohio-state.edu/contents/epidemiology-pathology-and-pathogenesis-of-alzheimer-disease?source=preview&amp;language=en-US&amp;anchor=H1817000228&amp;selectedTitle=1~150#H1817000228" TargetMode="External"/><Relationship Id="rId11" Type="http://schemas.openxmlformats.org/officeDocument/2006/relationships/hyperlink" Target="http://www.uptodate.com.proxy.lib.ohio-state.edu/contents/etiology-clinical-manifestations-and-diagnosis-of-vascular-dementia?source=see_link" TargetMode="External"/><Relationship Id="rId24" Type="http://schemas.openxmlformats.org/officeDocument/2006/relationships/hyperlink" Target="https://www.nice.org.uk/guidance/TA217/chapter/1-Guidance" TargetMode="External"/><Relationship Id="rId5" Type="http://schemas.openxmlformats.org/officeDocument/2006/relationships/hyperlink" Target="http://ed.ted.com/lessons/what-is-alzheimer-s-disease-ivan-seah-yu-jun" TargetMode="External"/><Relationship Id="rId15" Type="http://schemas.openxmlformats.org/officeDocument/2006/relationships/hyperlink" Target="http://www.bbc.co.uk/news/health-43141457" TargetMode="External"/><Relationship Id="rId23" Type="http://schemas.openxmlformats.org/officeDocument/2006/relationships/hyperlink" Target="https://www.nice.org.uk/guidance/cg42/evidence/full-guideline-including-appendices-17-pdf-7020840317" TargetMode="External"/><Relationship Id="rId28" Type="http://schemas.openxmlformats.org/officeDocument/2006/relationships/hyperlink" Target="http://www.who.int/mediacentre/factsheets/fs362/en/" TargetMode="External"/><Relationship Id="rId10" Type="http://schemas.openxmlformats.org/officeDocument/2006/relationships/hyperlink" Target="https://www.youtube.com/watch?v=wjSVY3kf9S8" TargetMode="External"/><Relationship Id="rId19" Type="http://schemas.openxmlformats.org/officeDocument/2006/relationships/hyperlink" Target="https://www.dementiauk.org/understanding-dementia/" TargetMode="External"/><Relationship Id="rId4" Type="http://schemas.openxmlformats.org/officeDocument/2006/relationships/hyperlink" Target="https://www.cdph.ca.gov/programs/alzheimers/Documents/professional_GuidelineFullReport.pdf" TargetMode="External"/><Relationship Id="rId9" Type="http://schemas.openxmlformats.org/officeDocument/2006/relationships/hyperlink" Target="https://www.nia.nih.gov/alzheimers/publication/alzheimers-disease-unraveling-mystery/preface" TargetMode="External"/><Relationship Id="rId14" Type="http://schemas.openxmlformats.org/officeDocument/2006/relationships/hyperlink" Target="http://psychrights.org/research/digest/nlps/banerjeereportongeriatricneurolepticuse.pdf" TargetMode="External"/><Relationship Id="rId22" Type="http://schemas.openxmlformats.org/officeDocument/2006/relationships/hyperlink" Target="http://www.bmj.com/content/359/bmj.j5375" TargetMode="External"/><Relationship Id="rId27" Type="http://schemas.openxmlformats.org/officeDocument/2006/relationships/hyperlink" Target="http://www.bmj.com/content/359/bmj.j566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Text Placeholder 35"/>
          <p:cNvSpPr>
            <a:spLocks noGrp="1"/>
          </p:cNvSpPr>
          <p:nvPr>
            <p:ph type="body" sz="quarter" idx="10"/>
          </p:nvPr>
        </p:nvSpPr>
        <p:spPr>
          <a:xfrm>
            <a:off x="418847" y="3477757"/>
            <a:ext cx="13626744" cy="6857978"/>
          </a:xfrm>
        </p:spPr>
        <p:style>
          <a:lnRef idx="1">
            <a:schemeClr val="accent3"/>
          </a:lnRef>
          <a:fillRef idx="3">
            <a:schemeClr val="accent3"/>
          </a:fillRef>
          <a:effectRef idx="2">
            <a:schemeClr val="accent3"/>
          </a:effectRef>
          <a:fontRef idx="minor">
            <a:schemeClr val="lt1"/>
          </a:fontRef>
        </p:style>
        <p:txBody>
          <a:bodyPr/>
          <a:lstStyle/>
          <a:p>
            <a:r>
              <a:rPr lang="en-US" sz="3600" dirty="0"/>
              <a:t>In developed countries, stroke is the major cause of physical disability in adults, the second most common cause of dementia, and the third leading cause of death . Dementia is a clinical syndrome characterised by acquired,persistent impairment of higher brain functions (mem-ory, language, orientation, calculation, spatial perception,etc.). This results in the patient’s loss of independence andhas a negative impact on their professional and social lifeand leisure activities.. Dementia ranges in severity from the mildest stage, when it is just beginning to affect a person's functioning, to the most severe stage, when the person must depend completely on others for basic activities of living (Barker and P.J, 2003).</a:t>
            </a:r>
            <a:endParaRPr lang="zh-CN" altLang="en-US"/>
          </a:p>
        </p:txBody>
      </p:sp>
      <p:sp>
        <p:nvSpPr>
          <p:cNvPr id="1048598" name="Text Placeholder 36"/>
          <p:cNvSpPr>
            <a:spLocks noGrp="1"/>
          </p:cNvSpPr>
          <p:nvPr>
            <p:ph type="body" sz="quarter" idx="11"/>
          </p:nvPr>
        </p:nvSpPr>
        <p:spPr>
          <a:xfrm>
            <a:off x="427923" y="2478828"/>
            <a:ext cx="13608592" cy="1107988"/>
          </a:xfrm>
        </p:spPr>
        <p:style>
          <a:lnRef idx="2">
            <a:schemeClr val="accent1"/>
          </a:lnRef>
          <a:fillRef idx="1">
            <a:schemeClr val="lt1"/>
          </a:fillRef>
          <a:effectRef idx="0">
            <a:schemeClr val="accent1"/>
          </a:effectRef>
          <a:fontRef idx="minor">
            <a:schemeClr val="dk1"/>
          </a:fontRef>
        </p:style>
        <p:txBody>
          <a:bodyPr/>
          <a:lstStyle/>
          <a:p>
            <a:r>
              <a:rPr lang="en-US" sz="6000" dirty="0"/>
              <a:t>Dementia</a:t>
            </a:r>
          </a:p>
        </p:txBody>
      </p:sp>
      <p:sp>
        <p:nvSpPr>
          <p:cNvPr id="1048599" name="Text Placeholder 37"/>
          <p:cNvSpPr>
            <a:spLocks noGrp="1"/>
          </p:cNvSpPr>
          <p:nvPr>
            <p:ph type="body" sz="quarter" idx="20"/>
          </p:nvPr>
        </p:nvSpPr>
        <p:spPr>
          <a:xfrm>
            <a:off x="446074" y="10146228"/>
            <a:ext cx="13608594" cy="1107988"/>
          </a:xfrm>
        </p:spPr>
        <p:style>
          <a:lnRef idx="2">
            <a:schemeClr val="accent1"/>
          </a:lnRef>
          <a:fillRef idx="1">
            <a:schemeClr val="lt1"/>
          </a:fillRef>
          <a:effectRef idx="0">
            <a:schemeClr val="accent1"/>
          </a:effectRef>
          <a:fontRef idx="minor">
            <a:schemeClr val="dk1"/>
          </a:fontRef>
        </p:style>
        <p:txBody>
          <a:bodyPr/>
          <a:lstStyle/>
          <a:p>
            <a:r>
              <a:rPr lang="en-US" sz="6000" dirty="0"/>
              <a:t>Types of dementia</a:t>
            </a:r>
          </a:p>
        </p:txBody>
      </p:sp>
      <p:sp>
        <p:nvSpPr>
          <p:cNvPr id="1048600" name="Text Placeholder 38"/>
          <p:cNvSpPr>
            <a:spLocks noGrp="1"/>
          </p:cNvSpPr>
          <p:nvPr>
            <p:ph type="body" sz="quarter" idx="21"/>
          </p:nvPr>
        </p:nvSpPr>
        <p:spPr>
          <a:xfrm>
            <a:off x="14403722" y="3547439"/>
            <a:ext cx="14732000" cy="7041906"/>
          </a:xfrm>
        </p:spPr>
        <p:style>
          <a:lnRef idx="2">
            <a:schemeClr val="accent1">
              <a:shade val="50000"/>
            </a:schemeClr>
          </a:lnRef>
          <a:fillRef idx="1">
            <a:schemeClr val="accent1"/>
          </a:fillRef>
          <a:effectRef idx="0">
            <a:schemeClr val="accent1"/>
          </a:effectRef>
          <a:fontRef idx="minor">
            <a:schemeClr val="lt1"/>
          </a:fontRef>
        </p:style>
        <p:txBody>
          <a:bodyPr/>
          <a:lstStyle/>
          <a:p>
            <a:pPr>
              <a:buFont typeface="Wingdings" pitchFamily="2" charset="2"/>
              <a:buChar char="Ø"/>
            </a:pPr>
            <a:r>
              <a:rPr lang="en-US" sz="2800" dirty="0">
                <a:latin typeface="Arial" panose="020B0604020202020204" pitchFamily="34" charset="0"/>
                <a:cs typeface="Arial" panose="020B0604020202020204" pitchFamily="34" charset="0"/>
              </a:rPr>
              <a:t>Experiencing memory loss, poor judgment, and confusion</a:t>
            </a:r>
          </a:p>
          <a:p>
            <a:pPr>
              <a:buFont typeface="Wingdings" pitchFamily="2" charset="2"/>
              <a:buChar char="Ø"/>
            </a:pPr>
            <a:r>
              <a:rPr lang="en-US" sz="2800" dirty="0">
                <a:latin typeface="Arial" panose="020B0604020202020204" pitchFamily="34" charset="0"/>
                <a:cs typeface="Arial" panose="020B0604020202020204" pitchFamily="34" charset="0"/>
              </a:rPr>
              <a:t>Difficulty speaking, understanding and expressing thoughts, or reading and writing</a:t>
            </a:r>
          </a:p>
          <a:p>
            <a:pPr>
              <a:buFont typeface="Wingdings" pitchFamily="2" charset="2"/>
              <a:buChar char="Ø"/>
            </a:pPr>
            <a:r>
              <a:rPr lang="en-US" sz="2800" dirty="0">
                <a:latin typeface="Arial" panose="020B0604020202020204" pitchFamily="34" charset="0"/>
                <a:cs typeface="Arial" panose="020B0604020202020204" pitchFamily="34" charset="0"/>
              </a:rPr>
              <a:t>Wandering and getting lost in a familiar neighborhood</a:t>
            </a:r>
          </a:p>
          <a:p>
            <a:pPr>
              <a:buFont typeface="Wingdings" pitchFamily="2" charset="2"/>
              <a:buChar char="Ø"/>
            </a:pPr>
            <a:r>
              <a:rPr lang="en-US" sz="2800" dirty="0">
                <a:latin typeface="Arial" panose="020B0604020202020204" pitchFamily="34" charset="0"/>
                <a:cs typeface="Arial" panose="020B0604020202020204" pitchFamily="34" charset="0"/>
              </a:rPr>
              <a:t>Trouble handling money responsibly and paying bills</a:t>
            </a:r>
          </a:p>
          <a:p>
            <a:pPr>
              <a:buFont typeface="Wingdings" pitchFamily="2" charset="2"/>
              <a:buChar char="Ø"/>
            </a:pPr>
            <a:r>
              <a:rPr lang="en-US" sz="2800" dirty="0">
                <a:latin typeface="Arial" panose="020B0604020202020204" pitchFamily="34" charset="0"/>
                <a:cs typeface="Arial" panose="020B0604020202020204" pitchFamily="34" charset="0"/>
              </a:rPr>
              <a:t>Repeating questions</a:t>
            </a:r>
          </a:p>
          <a:p>
            <a:pPr>
              <a:buFont typeface="Wingdings" pitchFamily="2" charset="2"/>
              <a:buChar char="Ø"/>
            </a:pPr>
            <a:r>
              <a:rPr lang="en-US" sz="2800" dirty="0">
                <a:latin typeface="Arial" panose="020B0604020202020204" pitchFamily="34" charset="0"/>
                <a:cs typeface="Arial" panose="020B0604020202020204" pitchFamily="34" charset="0"/>
              </a:rPr>
              <a:t>Using unusual words to refer to familiar objects</a:t>
            </a:r>
          </a:p>
          <a:p>
            <a:pPr>
              <a:buFont typeface="Wingdings" pitchFamily="2" charset="2"/>
              <a:buChar char="Ø"/>
            </a:pPr>
            <a:r>
              <a:rPr lang="en-US" sz="2800" dirty="0">
                <a:latin typeface="Arial" panose="020B0604020202020204" pitchFamily="34" charset="0"/>
                <a:cs typeface="Arial" panose="020B0604020202020204" pitchFamily="34" charset="0"/>
              </a:rPr>
              <a:t>Taking longer to complete normal daily tasks</a:t>
            </a:r>
          </a:p>
          <a:p>
            <a:pPr>
              <a:buFont typeface="Wingdings" pitchFamily="2" charset="2"/>
              <a:buChar char="Ø"/>
            </a:pPr>
            <a:r>
              <a:rPr lang="en-US" sz="2800" dirty="0">
                <a:latin typeface="Arial" panose="020B0604020202020204" pitchFamily="34" charset="0"/>
                <a:cs typeface="Arial" panose="020B0604020202020204" pitchFamily="34" charset="0"/>
              </a:rPr>
              <a:t>Losing interest in normal daily activities or events</a:t>
            </a:r>
          </a:p>
          <a:p>
            <a:pPr>
              <a:buFont typeface="Wingdings" pitchFamily="2" charset="2"/>
              <a:buChar char="Ø"/>
            </a:pPr>
            <a:r>
              <a:rPr lang="en-US" sz="2800" dirty="0">
                <a:latin typeface="Arial" panose="020B0604020202020204" pitchFamily="34" charset="0"/>
                <a:cs typeface="Arial" panose="020B0604020202020204" pitchFamily="34" charset="0"/>
              </a:rPr>
              <a:t>Hallucinating or experiencing delusions or paranoia</a:t>
            </a:r>
          </a:p>
          <a:p>
            <a:pPr>
              <a:buFont typeface="Wingdings" pitchFamily="2" charset="2"/>
              <a:buChar char="Ø"/>
            </a:pPr>
            <a:r>
              <a:rPr lang="en-US" sz="2800" dirty="0">
                <a:latin typeface="Arial" panose="020B0604020202020204" pitchFamily="34" charset="0"/>
                <a:cs typeface="Arial" panose="020B0604020202020204" pitchFamily="34" charset="0"/>
              </a:rPr>
              <a:t>Acting impulsively</a:t>
            </a:r>
          </a:p>
          <a:p>
            <a:pPr>
              <a:buFont typeface="Wingdings" pitchFamily="2" charset="2"/>
              <a:buChar char="Ø"/>
            </a:pPr>
            <a:r>
              <a:rPr lang="en-US" sz="2800" dirty="0">
                <a:latin typeface="Arial" panose="020B0604020202020204" pitchFamily="34" charset="0"/>
                <a:cs typeface="Arial" panose="020B0604020202020204" pitchFamily="34" charset="0"/>
              </a:rPr>
              <a:t>Not caring about other people’s feelings</a:t>
            </a:r>
          </a:p>
          <a:p>
            <a:pPr>
              <a:buFont typeface="Wingdings" pitchFamily="2" charset="2"/>
              <a:buChar char="Ø"/>
            </a:pPr>
            <a:r>
              <a:rPr lang="en-US" sz="2800" dirty="0">
                <a:latin typeface="Arial" panose="020B0604020202020204" pitchFamily="34" charset="0"/>
                <a:cs typeface="Arial" panose="020B0604020202020204" pitchFamily="34" charset="0"/>
              </a:rPr>
              <a:t>Losing balance and problems with movement</a:t>
            </a:r>
          </a:p>
          <a:p>
            <a:endParaRPr lang="en-US" dirty="0"/>
          </a:p>
        </p:txBody>
      </p:sp>
      <p:sp>
        <p:nvSpPr>
          <p:cNvPr id="1048601" name="Text Placeholder 39"/>
          <p:cNvSpPr>
            <a:spLocks noGrp="1"/>
          </p:cNvSpPr>
          <p:nvPr>
            <p:ph type="body" sz="quarter" idx="22"/>
          </p:nvPr>
        </p:nvSpPr>
        <p:spPr>
          <a:xfrm>
            <a:off x="14368636" y="2367210"/>
            <a:ext cx="14731998" cy="1107988"/>
          </a:xfrm>
        </p:spPr>
        <p:style>
          <a:lnRef idx="2">
            <a:schemeClr val="accent1"/>
          </a:lnRef>
          <a:fillRef idx="1">
            <a:schemeClr val="lt1"/>
          </a:fillRef>
          <a:effectRef idx="0">
            <a:schemeClr val="accent1"/>
          </a:effectRef>
          <a:fontRef idx="minor">
            <a:schemeClr val="dk1"/>
          </a:fontRef>
        </p:style>
        <p:txBody>
          <a:bodyPr/>
          <a:lstStyle/>
          <a:p>
            <a:r>
              <a:rPr lang="en-US" sz="6000" dirty="0"/>
              <a:t>Symptoms </a:t>
            </a:r>
          </a:p>
        </p:txBody>
      </p:sp>
      <p:sp>
        <p:nvSpPr>
          <p:cNvPr id="1048602" name="Text Placeholder 40"/>
          <p:cNvSpPr>
            <a:spLocks noGrp="1"/>
          </p:cNvSpPr>
          <p:nvPr>
            <p:ph type="body" sz="quarter" idx="23"/>
          </p:nvPr>
        </p:nvSpPr>
        <p:spPr>
          <a:xfrm>
            <a:off x="14403722" y="11239820"/>
            <a:ext cx="28671970" cy="7078839"/>
          </a:xfrm>
        </p:spPr>
        <p:style>
          <a:lnRef idx="1">
            <a:schemeClr val="accent3"/>
          </a:lnRef>
          <a:fillRef idx="2">
            <a:schemeClr val="accent3"/>
          </a:fillRef>
          <a:effectRef idx="1">
            <a:schemeClr val="accent3"/>
          </a:effectRef>
          <a:fontRef idx="minor">
            <a:schemeClr val="dk1"/>
          </a:fontRef>
        </p:style>
        <p:txBody>
          <a:bodyPr/>
          <a:lstStyle/>
          <a:p>
            <a:r>
              <a:rPr lang="en-US" dirty="0">
                <a:solidFill>
                  <a:schemeClr val="tx1"/>
                </a:solidFill>
                <a:latin typeface="Arial" panose="020B0604020202020204" pitchFamily="34" charset="0"/>
                <a:cs typeface="Arial" panose="020B0604020202020204" pitchFamily="34" charset="0"/>
              </a:rPr>
              <a:t>The following procedures also may be used to diagnose dementia</a:t>
            </a:r>
          </a:p>
          <a:p>
            <a:pPr marL="457200" indent="-457200">
              <a:buAutoNum type="arabicParenR"/>
            </a:pPr>
            <a:r>
              <a:rPr lang="en-US" b="1" dirty="0">
                <a:solidFill>
                  <a:schemeClr val="tx1"/>
                </a:solidFill>
                <a:latin typeface="Arial" panose="020B0604020202020204" pitchFamily="34" charset="0"/>
                <a:cs typeface="Arial" panose="020B0604020202020204" pitchFamily="34" charset="0"/>
              </a:rPr>
              <a:t>Cognitive and neurological tests</a:t>
            </a:r>
          </a:p>
          <a:p>
            <a:pPr marL="457200" indent="-457200"/>
            <a:r>
              <a:rPr lang="en-US" b="1" dirty="0">
                <a:solidFill>
                  <a:schemeClr val="tx1"/>
                </a:solidFill>
                <a:latin typeface="Arial" panose="020B0604020202020204" pitchFamily="34" charset="0"/>
                <a:cs typeface="Arial" panose="020B0604020202020204" pitchFamily="34" charset="0"/>
              </a:rPr>
              <a:t> T</a:t>
            </a:r>
            <a:r>
              <a:rPr lang="en-US" dirty="0">
                <a:solidFill>
                  <a:schemeClr val="tx1"/>
                </a:solidFill>
                <a:latin typeface="Arial" panose="020B0604020202020204" pitchFamily="34" charset="0"/>
                <a:cs typeface="Arial" panose="020B0604020202020204" pitchFamily="34" charset="0"/>
              </a:rPr>
              <a:t>hese tests are used to assess thinking and physical functioning. These include assessments of memory, problem solving, language skills, and math skills, as well as balance</a:t>
            </a:r>
            <a:r>
              <a:rPr lang="en-US" u="sng" dirty="0">
                <a:solidFill>
                  <a:schemeClr val="tx1"/>
                </a:solidFill>
                <a:latin typeface="Arial" panose="020B0604020202020204" pitchFamily="34" charset="0"/>
                <a:cs typeface="Arial" panose="020B0604020202020204" pitchFamily="34" charset="0"/>
              </a:rPr>
              <a:t> , </a:t>
            </a:r>
            <a:r>
              <a:rPr lang="en-US" dirty="0">
                <a:solidFill>
                  <a:schemeClr val="tx1"/>
                </a:solidFill>
                <a:latin typeface="Arial" panose="020B0604020202020204" pitchFamily="34" charset="0"/>
                <a:cs typeface="Arial" panose="020B0604020202020204" pitchFamily="34" charset="0"/>
              </a:rPr>
              <a:t>sensory response, and reflexes.(Mohler et al., 2011)</a:t>
            </a:r>
            <a:endParaRPr lang="zh-CN" altLang="en-US" dirty="0">
              <a:latin typeface="Arial" panose="020B0604020202020204" pitchFamily="34" charset="0"/>
              <a:cs typeface="Arial" panose="020B0604020202020204" pitchFamily="34" charset="0"/>
            </a:endParaRPr>
          </a:p>
          <a:p>
            <a:pPr marL="457200" indent="-457200"/>
            <a:r>
              <a:rPr lang="en-US" dirty="0">
                <a:solidFill>
                  <a:schemeClr val="tx1"/>
                </a:solidFill>
                <a:latin typeface="Arial" panose="020B0604020202020204" pitchFamily="34" charset="0"/>
                <a:cs typeface="Arial" panose="020B0604020202020204" pitchFamily="34" charset="0"/>
              </a:rPr>
              <a:t>2) </a:t>
            </a:r>
            <a:r>
              <a:rPr lang="en-US" b="1" dirty="0">
                <a:solidFill>
                  <a:schemeClr val="tx1"/>
                </a:solidFill>
                <a:latin typeface="Arial" panose="020B0604020202020204" pitchFamily="34" charset="0"/>
                <a:cs typeface="Arial" panose="020B0604020202020204" pitchFamily="34" charset="0"/>
              </a:rPr>
              <a:t>Brain scans</a:t>
            </a:r>
          </a:p>
          <a:p>
            <a:pPr marL="457200" indent="-457200"/>
            <a:r>
              <a:rPr lang="en-US" b="1" dirty="0">
                <a:solidFill>
                  <a:schemeClr val="tx1"/>
                </a:solidFill>
                <a:latin typeface="Arial" panose="020B0604020202020204" pitchFamily="34" charset="0"/>
                <a:cs typeface="Arial" panose="020B0604020202020204" pitchFamily="34" charset="0"/>
              </a:rPr>
              <a:t>  </a:t>
            </a:r>
            <a:r>
              <a:rPr lang="en-US" dirty="0">
                <a:solidFill>
                  <a:schemeClr val="tx1"/>
                </a:solidFill>
                <a:latin typeface="Arial" panose="020B0604020202020204" pitchFamily="34" charset="0"/>
                <a:cs typeface="Arial" panose="020B0604020202020204" pitchFamily="34" charset="0"/>
              </a:rPr>
              <a:t>These tests can identify strokes tumors, and other problems that can cause dementia. Scans also identify changes in the brain's structure and function. The most common scans are  Computed tomography (CT), Magnetic resonance imaging (MRI) and Positron emission tomography (PET).</a:t>
            </a:r>
          </a:p>
          <a:p>
            <a:pPr marL="457200" indent="-457200"/>
            <a:r>
              <a:rPr lang="en-US" dirty="0">
                <a:solidFill>
                  <a:schemeClr val="tx1"/>
                </a:solidFill>
                <a:latin typeface="Arial" panose="020B0604020202020204" pitchFamily="34" charset="0"/>
                <a:cs typeface="Arial" panose="020B0604020202020204" pitchFamily="34" charset="0"/>
              </a:rPr>
              <a:t>3) </a:t>
            </a:r>
            <a:r>
              <a:rPr lang="en-US" b="1" dirty="0">
                <a:solidFill>
                  <a:schemeClr val="tx1"/>
                </a:solidFill>
                <a:latin typeface="Arial" panose="020B0604020202020204" pitchFamily="34" charset="0"/>
                <a:cs typeface="Arial" panose="020B0604020202020204" pitchFamily="34" charset="0"/>
              </a:rPr>
              <a:t>Psychiatric evaluation</a:t>
            </a:r>
          </a:p>
          <a:p>
            <a:pPr marL="457200" indent="-457200"/>
            <a:r>
              <a:rPr lang="en-US" b="1" dirty="0">
                <a:solidFill>
                  <a:schemeClr val="tx1"/>
                </a:solidFill>
                <a:latin typeface="Arial" panose="020B0604020202020204" pitchFamily="34" charset="0"/>
                <a:cs typeface="Arial" panose="020B0604020202020204" pitchFamily="34" charset="0"/>
              </a:rPr>
              <a:t>    </a:t>
            </a:r>
            <a:r>
              <a:rPr lang="en-US" dirty="0">
                <a:solidFill>
                  <a:schemeClr val="tx1"/>
                </a:solidFill>
                <a:latin typeface="Arial" panose="020B0604020202020204" pitchFamily="34" charset="0"/>
                <a:cs typeface="Arial" panose="020B0604020202020204" pitchFamily="34" charset="0"/>
              </a:rPr>
              <a:t>This evaluation will help determine if depression or another mental health condition is causing or contributing to a person's symptoms.</a:t>
            </a:r>
          </a:p>
          <a:p>
            <a:pPr marL="457200" indent="-457200"/>
            <a:r>
              <a:rPr lang="en-US" dirty="0">
                <a:solidFill>
                  <a:schemeClr val="tx1"/>
                </a:solidFill>
                <a:latin typeface="Arial" panose="020B0604020202020204" pitchFamily="34" charset="0"/>
                <a:cs typeface="Arial" panose="020B0604020202020204" pitchFamily="34" charset="0"/>
              </a:rPr>
              <a:t>4) </a:t>
            </a:r>
            <a:r>
              <a:rPr lang="en-US" b="1" dirty="0">
                <a:solidFill>
                  <a:schemeClr val="tx1"/>
                </a:solidFill>
                <a:latin typeface="Arial" panose="020B0604020202020204" pitchFamily="34" charset="0"/>
                <a:cs typeface="Arial" panose="020B0604020202020204" pitchFamily="34" charset="0"/>
              </a:rPr>
              <a:t>Genetic tests</a:t>
            </a:r>
          </a:p>
          <a:p>
            <a:pPr marL="457200" indent="-457200"/>
            <a:r>
              <a:rPr lang="en-US" b="1" dirty="0">
                <a:solidFill>
                  <a:schemeClr val="tx1"/>
                </a:solidFill>
                <a:latin typeface="Arial" panose="020B0604020202020204" pitchFamily="34" charset="0"/>
                <a:cs typeface="Arial" panose="020B0604020202020204" pitchFamily="34" charset="0"/>
              </a:rPr>
              <a:t>  </a:t>
            </a:r>
            <a:r>
              <a:rPr lang="en-US" dirty="0">
                <a:solidFill>
                  <a:schemeClr val="tx1"/>
                </a:solidFill>
                <a:latin typeface="Arial" panose="020B0604020202020204" pitchFamily="34" charset="0"/>
                <a:cs typeface="Arial" panose="020B0604020202020204" pitchFamily="34" charset="0"/>
              </a:rPr>
              <a:t>Some dementias are caused by a person’s genes. In these cases, a genetic test can help people know if they are at risk for dementia. It is important to talk with a genetic counselor before and after getting tested, along with family members and the doctor..</a:t>
            </a:r>
          </a:p>
          <a:p>
            <a:pPr marL="457200" indent="-457200"/>
            <a:r>
              <a:rPr lang="en-US" dirty="0">
                <a:solidFill>
                  <a:schemeClr val="tx1"/>
                </a:solidFill>
                <a:latin typeface="Arial" panose="020B0604020202020204" pitchFamily="34" charset="0"/>
                <a:cs typeface="Arial" panose="020B0604020202020204" pitchFamily="34" charset="0"/>
              </a:rPr>
              <a:t>5) </a:t>
            </a:r>
            <a:r>
              <a:rPr lang="en-US" b="1" dirty="0">
                <a:solidFill>
                  <a:schemeClr val="tx1"/>
                </a:solidFill>
                <a:latin typeface="Arial" panose="020B0604020202020204" pitchFamily="34" charset="0"/>
                <a:cs typeface="Arial" panose="020B0604020202020204" pitchFamily="34" charset="0"/>
              </a:rPr>
              <a:t>Blood tests</a:t>
            </a:r>
          </a:p>
          <a:p>
            <a:pPr marL="457200" indent="-457200"/>
            <a:r>
              <a:rPr lang="en-US" b="1" dirty="0">
                <a:solidFill>
                  <a:schemeClr val="tx1"/>
                </a:solidFill>
                <a:latin typeface="Arial" panose="020B0604020202020204" pitchFamily="34" charset="0"/>
                <a:cs typeface="Arial" panose="020B0604020202020204" pitchFamily="34" charset="0"/>
              </a:rPr>
              <a:t>   </a:t>
            </a:r>
            <a:r>
              <a:rPr lang="en-US" dirty="0">
                <a:solidFill>
                  <a:schemeClr val="tx1"/>
                </a:solidFill>
                <a:latin typeface="Arial" panose="020B0604020202020204" pitchFamily="34" charset="0"/>
                <a:cs typeface="Arial" panose="020B0604020202020204" pitchFamily="34" charset="0"/>
              </a:rPr>
              <a:t>It is now possible for doctors to order a blood test to measure levels of beta-amyloid, a protein that accumulates abnormally in people with Alzheimer’s. Several other blood tests are in development. </a:t>
            </a:r>
          </a:p>
          <a:p>
            <a:pPr marL="457200" indent="-457200"/>
            <a:r>
              <a:rPr lang="en-US" dirty="0">
                <a:latin typeface="Arial" panose="020B0604020202020204" pitchFamily="34" charset="0"/>
                <a:cs typeface="Arial" panose="020B0604020202020204" pitchFamily="34" charset="0"/>
              </a:rPr>
              <a:t>(Payne et al., 2018) </a:t>
            </a:r>
          </a:p>
        </p:txBody>
      </p:sp>
      <p:sp>
        <p:nvSpPr>
          <p:cNvPr id="1048603" name="Text Placeholder 41"/>
          <p:cNvSpPr>
            <a:spLocks noGrp="1"/>
          </p:cNvSpPr>
          <p:nvPr>
            <p:ph type="body" sz="quarter" idx="24"/>
          </p:nvPr>
        </p:nvSpPr>
        <p:spPr>
          <a:xfrm>
            <a:off x="14403722" y="10225704"/>
            <a:ext cx="11176001" cy="1107988"/>
          </a:xfrm>
        </p:spPr>
        <p:style>
          <a:lnRef idx="2">
            <a:schemeClr val="accent2"/>
          </a:lnRef>
          <a:fillRef idx="1">
            <a:schemeClr val="lt1"/>
          </a:fillRef>
          <a:effectRef idx="0">
            <a:schemeClr val="accent2"/>
          </a:effectRef>
          <a:fontRef idx="minor">
            <a:schemeClr val="dk1"/>
          </a:fontRef>
        </p:style>
        <p:txBody>
          <a:bodyPr/>
          <a:lstStyle/>
          <a:p>
            <a:r>
              <a:rPr lang="en-US" sz="6000" dirty="0"/>
              <a:t>Diagonosis</a:t>
            </a:r>
          </a:p>
        </p:txBody>
      </p:sp>
      <p:sp>
        <p:nvSpPr>
          <p:cNvPr id="1048604" name="Text Placeholder 43"/>
          <p:cNvSpPr>
            <a:spLocks noGrp="1"/>
          </p:cNvSpPr>
          <p:nvPr>
            <p:ph type="body" sz="quarter" idx="26"/>
          </p:nvPr>
        </p:nvSpPr>
        <p:spPr>
          <a:xfrm>
            <a:off x="25095200" y="6378481"/>
            <a:ext cx="5418666" cy="1714478"/>
          </a:xfrm>
        </p:spPr>
        <p:txBody>
          <a:bodyPr/>
          <a:lstStyle/>
          <a:p>
            <a:pPr marL="457200" indent="-457200"/>
            <a:endParaRPr lang="en-US" dirty="0"/>
          </a:p>
          <a:p>
            <a:pPr marL="457200" indent="-457200">
              <a:buFont typeface="Wingdings" pitchFamily="2" charset="2"/>
              <a:buChar char="Ø"/>
            </a:pPr>
            <a:endParaRPr lang="en-US" dirty="0"/>
          </a:p>
          <a:p>
            <a:pPr marL="457200" indent="-457200"/>
            <a:endParaRPr lang="en-US" dirty="0"/>
          </a:p>
        </p:txBody>
      </p:sp>
      <p:sp>
        <p:nvSpPr>
          <p:cNvPr id="1048605" name="Text Placeholder 48"/>
          <p:cNvSpPr>
            <a:spLocks noGrp="1"/>
          </p:cNvSpPr>
          <p:nvPr>
            <p:ph type="body" sz="quarter" idx="96"/>
          </p:nvPr>
        </p:nvSpPr>
        <p:spPr>
          <a:xfrm>
            <a:off x="409770" y="11099973"/>
            <a:ext cx="13626745" cy="17183143"/>
          </a:xfrm>
        </p:spPr>
        <p:style>
          <a:lnRef idx="1">
            <a:schemeClr val="accent6"/>
          </a:lnRef>
          <a:fillRef idx="2">
            <a:schemeClr val="accent6"/>
          </a:fillRef>
          <a:effectRef idx="1">
            <a:schemeClr val="accent6"/>
          </a:effectRef>
          <a:fontRef idx="minor">
            <a:schemeClr val="dk1"/>
          </a:fontRef>
        </p:style>
        <p:txBody>
          <a:bodyPr/>
          <a:lstStyle/>
          <a:p>
            <a:pPr marL="457200" indent="-457200">
              <a:buAutoNum type="arabicParenR"/>
            </a:pPr>
            <a:r>
              <a:rPr lang="en-US" sz="4000" b="1" dirty="0">
                <a:latin typeface="Arial" panose="020B0604020202020204" pitchFamily="34" charset="0"/>
                <a:cs typeface="Arial" panose="020B0604020202020204" pitchFamily="34" charset="0"/>
              </a:rPr>
              <a:t>Alzheimer’s disease</a:t>
            </a:r>
          </a:p>
          <a:p>
            <a:pPr marL="457200" indent="-457200" algn="just"/>
            <a:r>
              <a:rPr lang="en-US" sz="2400" dirty="0">
                <a:latin typeface="Arial" panose="020B0604020202020204" pitchFamily="34" charset="0"/>
                <a:cs typeface="Arial" panose="020B0604020202020204" pitchFamily="34" charset="0"/>
              </a:rPr>
              <a:t> Alzheimer’s disease is th</a:t>
            </a:r>
            <a:r>
              <a:rPr lang="en-US" dirty="0">
                <a:latin typeface="Arial" panose="020B0604020202020204" pitchFamily="34" charset="0"/>
                <a:cs typeface="Arial" panose="020B0604020202020204" pitchFamily="34" charset="0"/>
              </a:rPr>
              <a:t>e most common form of dementia, around 60% of diagnoses in the UK, and is the most common form of young onset dementia, accounting for around a third of younger people with dementia,  and affecting people aged 85 or older with an incidence of 25–50%. Currently, every 70 seconds one person in America develops dementia, which corresponds to about 450,000 new cases per year. It is estimated that this number will more than double by 2050, mainly due to increased life expectancy (Barten DM and Ablright,2008).</a:t>
            </a:r>
            <a:endParaRPr lang="zh-CN" altLang="en-US" dirty="0">
              <a:latin typeface="Arial" panose="020B0604020202020204" pitchFamily="34" charset="0"/>
              <a:cs typeface="Arial" panose="020B0604020202020204" pitchFamily="34" charset="0"/>
            </a:endParaRPr>
          </a:p>
          <a:p>
            <a:pPr marL="457200" indent="-457200"/>
            <a:r>
              <a:rPr lang="en-US" dirty="0">
                <a:latin typeface="Arial" panose="020B0604020202020204" pitchFamily="34" charset="0"/>
                <a:cs typeface="Arial" panose="020B0604020202020204" pitchFamily="34" charset="0"/>
              </a:rPr>
              <a:t>2</a:t>
            </a:r>
            <a:r>
              <a:rPr lang="en-US" b="1" dirty="0">
                <a:latin typeface="Arial" panose="020B0604020202020204" pitchFamily="34" charset="0"/>
                <a:cs typeface="Arial" panose="020B0604020202020204" pitchFamily="34" charset="0"/>
              </a:rPr>
              <a:t>) </a:t>
            </a:r>
            <a:r>
              <a:rPr lang="en-US" sz="4000" b="1" dirty="0">
                <a:latin typeface="Arial" panose="020B0604020202020204" pitchFamily="34" charset="0"/>
                <a:cs typeface="Arial" panose="020B0604020202020204" pitchFamily="34" charset="0"/>
              </a:rPr>
              <a:t>Vascular dementia</a:t>
            </a:r>
          </a:p>
          <a:p>
            <a:pPr marL="457200" indent="-457200" algn="just"/>
            <a:r>
              <a:rPr lang="en-US" dirty="0">
                <a:latin typeface="Arial" panose="020B0604020202020204" pitchFamily="34" charset="0"/>
                <a:cs typeface="Arial" panose="020B0604020202020204" pitchFamily="34" charset="0"/>
              </a:rPr>
              <a:t>   Around 17% of people diagnosed with dementia will have vascular dementia. It is the second most common form of dementia in the over 65 age group. Vascular changes typically occur in elderly people, whose brains may be affected by age-related degenerative changes and additional diseases. Thus in many cases, the pathogenesis of the dementia is complex, with vascular lesions interacting with primary neurodegenerative processes (Budson A and Solomon, 2011) </a:t>
            </a:r>
            <a:endParaRPr lang="zh-CN" altLang="en-US" dirty="0">
              <a:latin typeface="Arial" panose="020B0604020202020204" pitchFamily="34" charset="0"/>
              <a:cs typeface="Arial" panose="020B0604020202020204" pitchFamily="34" charset="0"/>
            </a:endParaRPr>
          </a:p>
          <a:p>
            <a:pPr marL="457200" indent="-457200" algn="just"/>
            <a:r>
              <a:rPr lang="en-US" dirty="0">
                <a:solidFill>
                  <a:schemeClr val="tx1"/>
                </a:solidFill>
                <a:latin typeface="Arial" panose="020B0604020202020204" pitchFamily="34" charset="0"/>
                <a:cs typeface="Arial" panose="020B0604020202020204" pitchFamily="34" charset="0"/>
              </a:rPr>
              <a:t>3)</a:t>
            </a:r>
            <a:r>
              <a:rPr lang="en-US" sz="2400" b="1" u="sng" dirty="0">
                <a:latin typeface="Arial" panose="020B0604020202020204" pitchFamily="34" charset="0"/>
                <a:cs typeface="Arial" panose="020B0604020202020204" pitchFamily="34" charset="0"/>
              </a:rPr>
              <a:t> </a:t>
            </a:r>
            <a:r>
              <a:rPr lang="en-US" sz="4000" b="1" dirty="0">
                <a:latin typeface="Arial" panose="020B0604020202020204" pitchFamily="34" charset="0"/>
                <a:cs typeface="Arial" panose="020B0604020202020204" pitchFamily="34" charset="0"/>
              </a:rPr>
              <a:t>Frontotemporal dementia</a:t>
            </a:r>
          </a:p>
          <a:p>
            <a:pPr marL="457200" indent="-457200" algn="just"/>
            <a:r>
              <a:rPr lang="en-US" sz="2400" b="1" u="sng"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Frontotemporal dementia is the most common form of primary degenerative dementia after Alzheimer's disease that affects people in middle age, accounting for up to 20% of presenile dementia cases. Onset occurs most commonly between the ages of 45 and 65 years, although the disorder can present before the age of 30 years as well as in the elderly. There is an equal incidence in men and women.(Forbes et al., 2014)</a:t>
            </a:r>
            <a:endParaRPr lang="zh-CN" altLang="en-US" dirty="0">
              <a:latin typeface="Arial" panose="020B0604020202020204" pitchFamily="34" charset="0"/>
              <a:cs typeface="Arial" panose="020B0604020202020204" pitchFamily="34" charset="0"/>
            </a:endParaRPr>
          </a:p>
          <a:p>
            <a:pPr marL="457200" indent="-457200"/>
            <a:r>
              <a:rPr lang="en-US" sz="2400" b="1" u="sng" dirty="0">
                <a:latin typeface="Arial" panose="020B0604020202020204" pitchFamily="34" charset="0"/>
                <a:cs typeface="Arial" panose="020B0604020202020204" pitchFamily="34" charset="0"/>
              </a:rPr>
              <a:t>4) </a:t>
            </a:r>
            <a:r>
              <a:rPr lang="en-US" sz="4000" dirty="0">
                <a:solidFill>
                  <a:schemeClr val="tx1"/>
                </a:solidFill>
                <a:latin typeface="Arial" panose="020B0604020202020204" pitchFamily="34" charset="0"/>
                <a:cs typeface="Arial" panose="020B0604020202020204" pitchFamily="34" charset="0"/>
              </a:rPr>
              <a:t>Lewy body dementia</a:t>
            </a:r>
          </a:p>
          <a:p>
            <a:pPr marL="457200" indent="-457200" algn="just"/>
            <a:r>
              <a:rPr lang="en-US" sz="2400" b="1" u="sng" dirty="0">
                <a:solidFill>
                  <a:schemeClr val="tx1"/>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Lewy body dementia (LBD) is </a:t>
            </a:r>
            <a:r>
              <a:rPr lang="en-US" sz="2400" b="1" dirty="0">
                <a:latin typeface="Arial" panose="020B0604020202020204" pitchFamily="34" charset="0"/>
                <a:cs typeface="Arial" panose="020B0604020202020204" pitchFamily="34" charset="0"/>
              </a:rPr>
              <a:t>a disease associated with abnormal deposits of a protein called alpha-synuclein in the brain</a:t>
            </a:r>
            <a:r>
              <a:rPr lang="en-US" sz="2400" dirty="0">
                <a:latin typeface="Arial" panose="020B0604020202020204" pitchFamily="34" charset="0"/>
                <a:cs typeface="Arial" panose="020B0604020202020204" pitchFamily="34" charset="0"/>
              </a:rPr>
              <a:t>. These deposits, called Lewy bodies, affect chemicals in the brain whose changes, in turn, can lead to problems with thinking, movement, behavior, and mood..(Hansen et al., 2006) </a:t>
            </a:r>
            <a:endParaRPr lang="zh-CN" altLang="en-US" dirty="0">
              <a:latin typeface="Arial" panose="020B0604020202020204" pitchFamily="34" charset="0"/>
              <a:cs typeface="Arial" panose="020B0604020202020204" pitchFamily="34" charset="0"/>
            </a:endParaRPr>
          </a:p>
          <a:p>
            <a:pPr marL="457200" indent="-457200">
              <a:buAutoNum type="arabicParenR" startAt="5"/>
            </a:pPr>
            <a:r>
              <a:rPr lang="en-US" sz="4000" b="1" dirty="0">
                <a:latin typeface="Arial" panose="020B0604020202020204" pitchFamily="34" charset="0"/>
                <a:cs typeface="Arial" panose="020B0604020202020204" pitchFamily="34" charset="0"/>
              </a:rPr>
              <a:t>Mixed dementia</a:t>
            </a:r>
          </a:p>
          <a:p>
            <a:pPr marL="457200" indent="-457200" algn="just"/>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It is common for people with dementia to have more than one form of dementia. (Hogo J and Ganguli M,  2014) Alzheimer's disease (AD) and vascular dementia (VaD) are generally recognized as the two most prevalent causes of dementia. Recent reviews based on multiple studies have addressed diagnostic and therapeutic issues related to these two types of dementia. Less attention has been paid to the co-occurrence of the two disorders, often referred to as mixed dementia (MD).</a:t>
            </a:r>
            <a:endParaRPr lang="zh-CN" altLang="en-US" dirty="0">
              <a:latin typeface="Arial" panose="020B0604020202020204" pitchFamily="34" charset="0"/>
              <a:cs typeface="Arial" panose="020B0604020202020204" pitchFamily="34" charset="0"/>
            </a:endParaRPr>
          </a:p>
          <a:p>
            <a:pPr marL="457200" indent="-457200"/>
            <a:endParaRPr lang="en-US" sz="2400" b="1" dirty="0">
              <a:latin typeface="Arial" panose="020B0604020202020204" pitchFamily="34" charset="0"/>
              <a:cs typeface="Arial" panose="020B0604020202020204" pitchFamily="34" charset="0"/>
            </a:endParaRPr>
          </a:p>
          <a:p>
            <a:pPr marL="457200" indent="-457200"/>
            <a:endParaRPr lang="en-US" sz="2400" b="1" u="sng" dirty="0">
              <a:solidFill>
                <a:schemeClr val="tx1"/>
              </a:solidFill>
              <a:latin typeface="Arial" panose="020B0604020202020204" pitchFamily="34" charset="0"/>
              <a:cs typeface="Arial" panose="020B0604020202020204" pitchFamily="34" charset="0"/>
            </a:endParaRPr>
          </a:p>
          <a:p>
            <a:pPr marL="457200" indent="-457200"/>
            <a:r>
              <a:rPr lang="en-US" sz="2400" dirty="0">
                <a:latin typeface="Arial" panose="020B0604020202020204" pitchFamily="34" charset="0"/>
                <a:cs typeface="Arial" panose="020B0604020202020204" pitchFamily="34" charset="0"/>
              </a:rPr>
              <a:t> </a:t>
            </a:r>
          </a:p>
          <a:p>
            <a:pPr marL="457200" indent="-457200"/>
            <a:endParaRPr lang="en-US" sz="2400" dirty="0">
              <a:solidFill>
                <a:schemeClr val="tx1"/>
              </a:solidFill>
              <a:latin typeface="Arial" panose="020B0604020202020204" pitchFamily="34" charset="0"/>
              <a:cs typeface="Arial" panose="020B0604020202020204" pitchFamily="34" charset="0"/>
            </a:endParaRPr>
          </a:p>
          <a:p>
            <a:endParaRPr lang="en-US" dirty="0"/>
          </a:p>
        </p:txBody>
      </p:sp>
      <p:sp>
        <p:nvSpPr>
          <p:cNvPr id="1048606" name="Text Placeholder 50"/>
          <p:cNvSpPr>
            <a:spLocks noGrp="1"/>
          </p:cNvSpPr>
          <p:nvPr>
            <p:ph type="body" sz="quarter" idx="151"/>
          </p:nvPr>
        </p:nvSpPr>
        <p:spPr>
          <a:xfrm>
            <a:off x="6103087" y="2103787"/>
            <a:ext cx="31828473" cy="142422"/>
          </a:xfrm>
        </p:spPr>
        <p:txBody>
          <a:bodyPr>
            <a:normAutofit fontScale="25000" lnSpcReduction="20000"/>
          </a:bodyPr>
          <a:lstStyle/>
          <a:p>
            <a:endParaRPr lang="en-US" dirty="0"/>
          </a:p>
        </p:txBody>
      </p:sp>
      <p:sp>
        <p:nvSpPr>
          <p:cNvPr id="1048607" name="Text Placeholder 51"/>
          <p:cNvSpPr>
            <a:spLocks noGrp="1"/>
          </p:cNvSpPr>
          <p:nvPr>
            <p:ph type="body" sz="quarter" idx="153"/>
          </p:nvPr>
        </p:nvSpPr>
        <p:spPr>
          <a:xfrm>
            <a:off x="5932593" y="-32599"/>
            <a:ext cx="31998968" cy="2136385"/>
          </a:xfrm>
        </p:spPr>
        <p:txBody>
          <a:bodyPr>
            <a:noAutofit/>
          </a:bodyPr>
          <a:lstStyle/>
          <a:p>
            <a:r>
              <a:rPr lang="en-US" sz="14000" dirty="0"/>
              <a:t>Dementia</a:t>
            </a:r>
          </a:p>
        </p:txBody>
      </p:sp>
      <p:pic>
        <p:nvPicPr>
          <p:cNvPr id="2097152" name="Content Placeholder 3"/>
          <p:cNvPicPr>
            <a:picLocks noChangeAspect="1"/>
          </p:cNvPicPr>
          <p:nvPr/>
        </p:nvPicPr>
        <p:blipFill>
          <a:blip r:embed="rId3"/>
          <a:srcRect/>
          <a:stretch>
            <a:fillRect/>
          </a:stretch>
        </p:blipFill>
        <p:spPr>
          <a:xfrm>
            <a:off x="14415855" y="19307822"/>
            <a:ext cx="6739466" cy="4687220"/>
          </a:xfrm>
          <a:prstGeom prst="rect">
            <a:avLst/>
          </a:prstGeom>
        </p:spPr>
      </p:pic>
      <p:sp>
        <p:nvSpPr>
          <p:cNvPr id="1048608" name="Rectangle 21"/>
          <p:cNvSpPr/>
          <p:nvPr/>
        </p:nvSpPr>
        <p:spPr>
          <a:xfrm>
            <a:off x="22582368" y="19154022"/>
            <a:ext cx="17253667" cy="34163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a:spAutoFit/>
          </a:bodyPr>
          <a:lstStyle/>
          <a:p>
            <a:endParaRPr lang="en-GB" sz="3600" kern="0" dirty="0">
              <a:solidFill>
                <a:schemeClr val="bg1"/>
              </a:solidFill>
            </a:endParaRPr>
          </a:p>
          <a:p>
            <a:pPr>
              <a:buFont typeface="Wingdings" pitchFamily="2" charset="2"/>
              <a:buChar char="Ø"/>
            </a:pPr>
            <a:r>
              <a:rPr lang="en-GB" altLang="en-US" sz="3600" dirty="0">
                <a:solidFill>
                  <a:schemeClr val="accent6">
                    <a:lumMod val="60000"/>
                    <a:lumOff val="40000"/>
                  </a:schemeClr>
                </a:solidFill>
                <a:latin typeface="Arial" panose="020B0604020202020204" pitchFamily="34" charset="0"/>
                <a:cs typeface="Arial" panose="020B0604020202020204" pitchFamily="34" charset="0"/>
              </a:rPr>
              <a:t>Communication is at the heart of everything we do in our lives.</a:t>
            </a:r>
          </a:p>
          <a:p>
            <a:pPr>
              <a:buFont typeface="Wingdings" pitchFamily="2" charset="2"/>
              <a:buChar char="Ø"/>
            </a:pPr>
            <a:r>
              <a:rPr lang="en-GB" altLang="en-US" sz="3600" dirty="0">
                <a:solidFill>
                  <a:schemeClr val="accent6">
                    <a:lumMod val="60000"/>
                    <a:lumOff val="40000"/>
                  </a:schemeClr>
                </a:solidFill>
                <a:latin typeface="Arial" panose="020B0604020202020204" pitchFamily="34" charset="0"/>
                <a:cs typeface="Arial" panose="020B0604020202020204" pitchFamily="34" charset="0"/>
              </a:rPr>
              <a:t>It enables us to express a need , want or desire and it allows us to share information and be sociable.</a:t>
            </a:r>
          </a:p>
          <a:p>
            <a:pPr>
              <a:buFont typeface="Wingdings" pitchFamily="2" charset="2"/>
              <a:buChar char="Ø"/>
            </a:pPr>
            <a:r>
              <a:rPr lang="en-GB" altLang="en-US" sz="3600" dirty="0">
                <a:solidFill>
                  <a:schemeClr val="accent6">
                    <a:lumMod val="60000"/>
                    <a:lumOff val="40000"/>
                  </a:schemeClr>
                </a:solidFill>
                <a:latin typeface="Arial" panose="020B0604020202020204" pitchFamily="34" charset="0"/>
                <a:cs typeface="Arial" panose="020B0604020202020204" pitchFamily="34" charset="0"/>
              </a:rPr>
              <a:t>A person with dementias ability to communicate is based on the progression of the disease</a:t>
            </a:r>
            <a:r>
              <a:rPr lang="en-US" altLang="en-GB" sz="3600" dirty="0">
                <a:solidFill>
                  <a:schemeClr val="accent6">
                    <a:lumMod val="60000"/>
                    <a:lumOff val="40000"/>
                  </a:schemeClr>
                </a:solidFill>
                <a:latin typeface="Arial" panose="020B0604020202020204" pitchFamily="34" charset="0"/>
                <a:cs typeface="Arial" panose="020B0604020202020204" pitchFamily="34" charset="0"/>
              </a:rPr>
              <a:t> (Snowden et al., 2002)</a:t>
            </a:r>
            <a:r>
              <a:rPr lang="en-GB" altLang="en-US" sz="3600" dirty="0">
                <a:solidFill>
                  <a:schemeClr val="accent6">
                    <a:lumMod val="60000"/>
                    <a:lumOff val="40000"/>
                  </a:schemeClr>
                </a:solidFill>
                <a:latin typeface="Arial" panose="020B0604020202020204" pitchFamily="34" charset="0"/>
                <a:cs typeface="Arial" panose="020B0604020202020204" pitchFamily="34" charset="0"/>
              </a:rPr>
              <a:t> </a:t>
            </a:r>
            <a:endParaRPr lang="zh-CN" altLang="en-US" dirty="0">
              <a:latin typeface="Arial" panose="020B0604020202020204" pitchFamily="34" charset="0"/>
              <a:cs typeface="Arial" panose="020B0604020202020204" pitchFamily="34" charset="0"/>
            </a:endParaRPr>
          </a:p>
        </p:txBody>
      </p:sp>
      <p:sp>
        <p:nvSpPr>
          <p:cNvPr id="1048609" name="Right Arrow 23"/>
          <p:cNvSpPr/>
          <p:nvPr/>
        </p:nvSpPr>
        <p:spPr>
          <a:xfrm>
            <a:off x="21399923" y="21567160"/>
            <a:ext cx="978408" cy="13146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0" name="Rectangle 26"/>
          <p:cNvSpPr/>
          <p:nvPr/>
        </p:nvSpPr>
        <p:spPr>
          <a:xfrm>
            <a:off x="14368636" y="26202673"/>
            <a:ext cx="7382933" cy="6740307"/>
          </a:xfrm>
          <a:prstGeom prst="rect">
            <a:avLst/>
          </a:prstGeom>
        </p:spPr>
        <p:style>
          <a:lnRef idx="2">
            <a:schemeClr val="accent1">
              <a:shade val="50000"/>
            </a:schemeClr>
          </a:lnRef>
          <a:fillRef idx="1002">
            <a:schemeClr val="lt2"/>
          </a:fillRef>
          <a:effectRef idx="0">
            <a:schemeClr val="accent1"/>
          </a:effectRef>
          <a:fontRef idx="minor">
            <a:schemeClr val="lt1"/>
          </a:fontRef>
        </p:style>
        <p:txBody>
          <a:bodyPr wrap="square">
            <a:spAutoFit/>
          </a:bodyPr>
          <a:lstStyle/>
          <a:p>
            <a:r>
              <a:rPr lang="en-GB" altLang="en-US" sz="3600" dirty="0">
                <a:solidFill>
                  <a:schemeClr val="tx1"/>
                </a:solidFill>
                <a:latin typeface="Arial" panose="020B0604020202020204" pitchFamily="34" charset="0"/>
                <a:cs typeface="Arial" panose="020B0604020202020204" pitchFamily="34" charset="0"/>
              </a:rPr>
              <a:t>Word finding difficulties</a:t>
            </a:r>
          </a:p>
          <a:p>
            <a:r>
              <a:rPr lang="en-GB" altLang="en-US" sz="3600" dirty="0">
                <a:solidFill>
                  <a:schemeClr val="tx1"/>
                </a:solidFill>
                <a:latin typeface="Arial" panose="020B0604020202020204" pitchFamily="34" charset="0"/>
                <a:cs typeface="Arial" panose="020B0604020202020204" pitchFamily="34" charset="0"/>
              </a:rPr>
              <a:t>Reduced understanding of language</a:t>
            </a:r>
          </a:p>
          <a:p>
            <a:r>
              <a:rPr lang="en-GB" altLang="en-US" sz="3600" dirty="0">
                <a:solidFill>
                  <a:schemeClr val="tx1"/>
                </a:solidFill>
                <a:latin typeface="Arial" panose="020B0604020202020204" pitchFamily="34" charset="0"/>
                <a:cs typeface="Arial" panose="020B0604020202020204" pitchFamily="34" charset="0"/>
              </a:rPr>
              <a:t>Repeating words over and over</a:t>
            </a:r>
          </a:p>
          <a:p>
            <a:r>
              <a:rPr lang="en-GB" altLang="en-US" sz="3600" dirty="0">
                <a:solidFill>
                  <a:schemeClr val="tx1"/>
                </a:solidFill>
                <a:latin typeface="Arial" panose="020B0604020202020204" pitchFamily="34" charset="0"/>
                <a:cs typeface="Arial" panose="020B0604020202020204" pitchFamily="34" charset="0"/>
              </a:rPr>
              <a:t>Unable to state the name of an object</a:t>
            </a:r>
          </a:p>
          <a:p>
            <a:r>
              <a:rPr lang="en-GB" altLang="en-US" sz="3600" dirty="0">
                <a:solidFill>
                  <a:schemeClr val="tx1"/>
                </a:solidFill>
                <a:latin typeface="Arial" panose="020B0604020202020204" pitchFamily="34" charset="0"/>
                <a:cs typeface="Arial" panose="020B0604020202020204" pitchFamily="34" charset="0"/>
              </a:rPr>
              <a:t>Loses train of thought</a:t>
            </a:r>
          </a:p>
          <a:p>
            <a:r>
              <a:rPr lang="en-GB" altLang="en-US" sz="3600" dirty="0">
                <a:solidFill>
                  <a:schemeClr val="tx1"/>
                </a:solidFill>
                <a:latin typeface="Arial" panose="020B0604020202020204" pitchFamily="34" charset="0"/>
                <a:cs typeface="Arial" panose="020B0604020202020204" pitchFamily="34" charset="0"/>
              </a:rPr>
              <a:t>Writing reading skills deteriorate</a:t>
            </a:r>
          </a:p>
          <a:p>
            <a:r>
              <a:rPr lang="en-GB" altLang="en-US" sz="3600" dirty="0">
                <a:solidFill>
                  <a:schemeClr val="tx1"/>
                </a:solidFill>
                <a:latin typeface="Arial" panose="020B0604020202020204" pitchFamily="34" charset="0"/>
                <a:cs typeface="Arial" panose="020B0604020202020204" pitchFamily="34" charset="0"/>
              </a:rPr>
              <a:t>Saying very little</a:t>
            </a:r>
            <a:r>
              <a:rPr lang="en-US" altLang="en-GB" sz="3600" dirty="0">
                <a:solidFill>
                  <a:schemeClr val="tx1"/>
                </a:solidFill>
                <a:latin typeface="Arial" panose="020B0604020202020204" pitchFamily="34" charset="0"/>
                <a:cs typeface="Arial" panose="020B0604020202020204" pitchFamily="34" charset="0"/>
              </a:rPr>
              <a:t> (Radue et al., 2019)</a:t>
            </a:r>
            <a:endParaRPr lang="zh-CN" altLang="en-US" dirty="0">
              <a:latin typeface="Arial" panose="020B0604020202020204" pitchFamily="34" charset="0"/>
              <a:cs typeface="Arial" panose="020B0604020202020204" pitchFamily="34" charset="0"/>
            </a:endParaRPr>
          </a:p>
          <a:p>
            <a:r>
              <a:rPr lang="en-GB" altLang="en-US" sz="3600" dirty="0">
                <a:solidFill>
                  <a:schemeClr val="tx1"/>
                </a:solidFill>
                <a:latin typeface="Arial" panose="020B0604020202020204" pitchFamily="34" charset="0"/>
                <a:cs typeface="Arial" panose="020B0604020202020204" pitchFamily="34" charset="0"/>
              </a:rPr>
              <a:t>Gestures more than speaks</a:t>
            </a:r>
          </a:p>
          <a:p>
            <a:r>
              <a:rPr lang="en-GB" altLang="en-US" sz="3600" dirty="0">
                <a:solidFill>
                  <a:schemeClr val="tx1"/>
                </a:solidFill>
                <a:latin typeface="Arial" panose="020B0604020202020204" pitchFamily="34" charset="0"/>
                <a:cs typeface="Arial" panose="020B0604020202020204" pitchFamily="34" charset="0"/>
              </a:rPr>
              <a:t>Decision making/judgement </a:t>
            </a:r>
          </a:p>
        </p:txBody>
      </p:sp>
      <p:sp>
        <p:nvSpPr>
          <p:cNvPr id="1048611" name="Right Arrow 27"/>
          <p:cNvSpPr/>
          <p:nvPr/>
        </p:nvSpPr>
        <p:spPr>
          <a:xfrm>
            <a:off x="914402" y="25814029"/>
            <a:ext cx="13140266" cy="24646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itchFamily="18" charset="0"/>
                <a:cs typeface="Times New Roman" pitchFamily="18" charset="0"/>
              </a:rPr>
              <a:t>Mild</a:t>
            </a:r>
            <a:r>
              <a:rPr lang="en-US" dirty="0"/>
              <a:t>              </a:t>
            </a:r>
            <a:r>
              <a:rPr lang="en-US" sz="3600" dirty="0">
                <a:latin typeface="Times New Roman" pitchFamily="18" charset="0"/>
                <a:cs typeface="Times New Roman" pitchFamily="18" charset="0"/>
              </a:rPr>
              <a:t>Moderate</a:t>
            </a:r>
            <a:r>
              <a:rPr lang="en-US" dirty="0"/>
              <a:t>         </a:t>
            </a:r>
            <a:r>
              <a:rPr lang="en-US" sz="3600" dirty="0">
                <a:latin typeface="Times New Roman" pitchFamily="18" charset="0"/>
                <a:cs typeface="Times New Roman" pitchFamily="18" charset="0"/>
              </a:rPr>
              <a:t>severe</a:t>
            </a:r>
            <a:r>
              <a:rPr lang="en-US" dirty="0">
                <a:latin typeface="Times New Roman" pitchFamily="18" charset="0"/>
                <a:cs typeface="Times New Roman" pitchFamily="18" charset="0"/>
              </a:rPr>
              <a:t> </a:t>
            </a:r>
          </a:p>
        </p:txBody>
      </p:sp>
      <p:sp>
        <p:nvSpPr>
          <p:cNvPr id="1048612" name="Oval 28"/>
          <p:cNvSpPr/>
          <p:nvPr/>
        </p:nvSpPr>
        <p:spPr>
          <a:xfrm>
            <a:off x="914401" y="28278667"/>
            <a:ext cx="4470399" cy="4639733"/>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buFont typeface="Wingdings" pitchFamily="2" charset="2"/>
              <a:buChar char="Ø"/>
            </a:pPr>
            <a:r>
              <a:rPr lang="en-US" sz="3200" dirty="0">
                <a:latin typeface="Times New Roman" pitchFamily="18" charset="0"/>
                <a:cs typeface="Times New Roman" pitchFamily="18" charset="0"/>
              </a:rPr>
              <a:t>Forgetfulness</a:t>
            </a:r>
          </a:p>
          <a:p>
            <a:pPr algn="ctr">
              <a:buFont typeface="Wingdings" pitchFamily="2" charset="2"/>
              <a:buChar char="Ø"/>
            </a:pPr>
            <a:r>
              <a:rPr lang="en-US" sz="3200" dirty="0">
                <a:latin typeface="Times New Roman" pitchFamily="18" charset="0"/>
                <a:cs typeface="Times New Roman" pitchFamily="18" charset="0"/>
              </a:rPr>
              <a:t>Loss of memory</a:t>
            </a:r>
          </a:p>
          <a:p>
            <a:pPr algn="ctr">
              <a:buFont typeface="Wingdings" pitchFamily="2" charset="2"/>
              <a:buChar char="Ø"/>
            </a:pPr>
            <a:r>
              <a:rPr lang="en-US" sz="3200" dirty="0">
                <a:latin typeface="Times New Roman" pitchFamily="18" charset="0"/>
                <a:cs typeface="Times New Roman" pitchFamily="18" charset="0"/>
              </a:rPr>
              <a:t>Mood swings</a:t>
            </a:r>
          </a:p>
          <a:p>
            <a:pPr algn="ctr">
              <a:buFont typeface="Wingdings" pitchFamily="2" charset="2"/>
              <a:buChar char="Ø"/>
            </a:pPr>
            <a:r>
              <a:rPr lang="en-US" sz="3200" dirty="0">
                <a:latin typeface="Times New Roman" pitchFamily="18" charset="0"/>
                <a:cs typeface="Times New Roman" pitchFamily="18" charset="0"/>
              </a:rPr>
              <a:t>Aphaty</a:t>
            </a:r>
          </a:p>
          <a:p>
            <a:pPr algn="ctr">
              <a:buFont typeface="Wingdings" pitchFamily="2" charset="2"/>
              <a:buChar char="Ø"/>
            </a:pPr>
            <a:r>
              <a:rPr lang="en-US" sz="3200" dirty="0">
                <a:latin typeface="Times New Roman" pitchFamily="18" charset="0"/>
                <a:cs typeface="Times New Roman" pitchFamily="18" charset="0"/>
              </a:rPr>
              <a:t>Diminished judgement</a:t>
            </a:r>
          </a:p>
        </p:txBody>
      </p:sp>
      <p:sp>
        <p:nvSpPr>
          <p:cNvPr id="1048613" name="Oval 29"/>
          <p:cNvSpPr/>
          <p:nvPr/>
        </p:nvSpPr>
        <p:spPr>
          <a:xfrm>
            <a:off x="5384801" y="28278668"/>
            <a:ext cx="4368800" cy="463973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buFont typeface="Wingdings" pitchFamily="2" charset="2"/>
              <a:buChar char="Ø"/>
            </a:pPr>
            <a:r>
              <a:rPr lang="en-US" sz="3200" dirty="0">
                <a:latin typeface="Times New Roman" pitchFamily="18" charset="0"/>
                <a:cs typeface="Times New Roman" pitchFamily="18" charset="0"/>
              </a:rPr>
              <a:t>Progressive memory loss</a:t>
            </a:r>
          </a:p>
          <a:p>
            <a:pPr algn="ctr">
              <a:buFont typeface="Wingdings" pitchFamily="2" charset="2"/>
              <a:buChar char="Ø"/>
            </a:pPr>
            <a:r>
              <a:rPr lang="en-US" sz="3200" dirty="0">
                <a:latin typeface="Times New Roman" pitchFamily="18" charset="0"/>
                <a:cs typeface="Times New Roman" pitchFamily="18" charset="0"/>
              </a:rPr>
              <a:t>Hesitates in response to questions</a:t>
            </a:r>
          </a:p>
          <a:p>
            <a:pPr algn="ctr">
              <a:buFont typeface="Wingdings" pitchFamily="2" charset="2"/>
              <a:buChar char="Ø"/>
            </a:pPr>
            <a:r>
              <a:rPr lang="en-US" sz="3200" dirty="0">
                <a:latin typeface="Times New Roman" pitchFamily="18" charset="0"/>
                <a:cs typeface="Times New Roman" pitchFamily="18" charset="0"/>
              </a:rPr>
              <a:t>Wandering</a:t>
            </a:r>
          </a:p>
          <a:p>
            <a:pPr algn="ctr">
              <a:buFont typeface="Wingdings" pitchFamily="2" charset="2"/>
              <a:buChar char="Ø"/>
            </a:pPr>
            <a:r>
              <a:rPr lang="en-US" sz="3200" dirty="0">
                <a:latin typeface="Times New Roman" pitchFamily="18" charset="0"/>
                <a:cs typeface="Times New Roman" pitchFamily="18" charset="0"/>
              </a:rPr>
              <a:t>Social isolation</a:t>
            </a:r>
          </a:p>
          <a:p>
            <a:pPr algn="ctr">
              <a:buFont typeface="Wingdings" pitchFamily="2" charset="2"/>
              <a:buChar char="Ø"/>
            </a:pPr>
            <a:endParaRPr lang="en-US" sz="3200" dirty="0">
              <a:latin typeface="Times New Roman" pitchFamily="18" charset="0"/>
              <a:cs typeface="Times New Roman" pitchFamily="18" charset="0"/>
            </a:endParaRPr>
          </a:p>
        </p:txBody>
      </p:sp>
      <p:sp>
        <p:nvSpPr>
          <p:cNvPr id="1048614" name="Oval 30"/>
          <p:cNvSpPr/>
          <p:nvPr/>
        </p:nvSpPr>
        <p:spPr>
          <a:xfrm>
            <a:off x="9753600" y="28278667"/>
            <a:ext cx="4301068" cy="463973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buFont typeface="Wingdings" pitchFamily="2" charset="2"/>
              <a:buChar char="Ø"/>
            </a:pPr>
            <a:r>
              <a:rPr lang="en-US" sz="3200" dirty="0">
                <a:latin typeface="Times New Roman" pitchFamily="18" charset="0"/>
                <a:cs typeface="Times New Roman" pitchFamily="18" charset="0"/>
              </a:rPr>
              <a:t>Gait and motor disturbance</a:t>
            </a:r>
          </a:p>
          <a:p>
            <a:pPr algn="ctr">
              <a:buFont typeface="Wingdings" pitchFamily="2" charset="2"/>
              <a:buChar char="Ø"/>
            </a:pPr>
            <a:r>
              <a:rPr lang="en-US" sz="3200" dirty="0"/>
              <a:t>Housebound</a:t>
            </a:r>
          </a:p>
          <a:p>
            <a:pPr algn="ctr">
              <a:buFont typeface="Wingdings" pitchFamily="2" charset="2"/>
              <a:buChar char="Ø"/>
            </a:pPr>
            <a:r>
              <a:rPr lang="en-US" sz="3200" dirty="0"/>
              <a:t>Indulgence</a:t>
            </a:r>
          </a:p>
          <a:p>
            <a:pPr algn="ctr">
              <a:buFont typeface="Wingdings" pitchFamily="2" charset="2"/>
              <a:buChar char="Ø"/>
            </a:pPr>
            <a:r>
              <a:rPr lang="en-US" sz="3200" dirty="0">
                <a:latin typeface="Times New Roman" pitchFamily="18" charset="0"/>
                <a:cs typeface="Times New Roman" pitchFamily="18" charset="0"/>
              </a:rPr>
              <a:t>Require long term care</a:t>
            </a:r>
          </a:p>
        </p:txBody>
      </p:sp>
      <p:sp>
        <p:nvSpPr>
          <p:cNvPr id="1048615" name="Rectangle 32"/>
          <p:cNvSpPr/>
          <p:nvPr/>
        </p:nvSpPr>
        <p:spPr>
          <a:xfrm>
            <a:off x="24011467" y="27838400"/>
            <a:ext cx="8873065" cy="50783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6" name="Rectangle 33"/>
          <p:cNvSpPr/>
          <p:nvPr/>
        </p:nvSpPr>
        <p:spPr>
          <a:xfrm>
            <a:off x="23667294" y="26271002"/>
            <a:ext cx="9176673" cy="6740307"/>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buFont typeface="Wingdings" pitchFamily="2" charset="2"/>
              <a:buChar char="ü"/>
            </a:pPr>
            <a:r>
              <a:rPr lang="en-GB" altLang="en-US" sz="3200" dirty="0">
                <a:solidFill>
                  <a:schemeClr val="bg2">
                    <a:lumMod val="90000"/>
                  </a:schemeClr>
                </a:solidFill>
                <a:latin typeface="Arial" panose="020B0604020202020204" pitchFamily="34" charset="0"/>
                <a:cs typeface="Arial" panose="020B0604020202020204" pitchFamily="34" charset="0"/>
              </a:rPr>
              <a:t>The majority of care for people with Dementia is undertaken by their family carers.</a:t>
            </a:r>
          </a:p>
          <a:p>
            <a:pPr algn="ctr">
              <a:buFont typeface="Wingdings" pitchFamily="2" charset="2"/>
              <a:buChar char="ü"/>
            </a:pPr>
            <a:r>
              <a:rPr lang="en-GB" altLang="en-US" sz="3200" dirty="0">
                <a:solidFill>
                  <a:schemeClr val="bg2">
                    <a:lumMod val="90000"/>
                  </a:schemeClr>
                </a:solidFill>
                <a:latin typeface="Arial" panose="020B0604020202020204" pitchFamily="34" charset="0"/>
                <a:cs typeface="Arial" panose="020B0604020202020204" pitchFamily="34" charset="0"/>
              </a:rPr>
              <a:t>The Prime Ministers Challenge on Dementia includes the aspiration that carers of people with Dementia “be made aware of and offered the opportunity for respite, education , training, emotional and psychological support so that they feel able to cope with their caring responsibilities and to have a life alongside caring</a:t>
            </a:r>
          </a:p>
          <a:p>
            <a:pPr algn="ctr">
              <a:buFont typeface="Wingdings" pitchFamily="2" charset="2"/>
              <a:buChar char="ü"/>
            </a:pPr>
            <a:r>
              <a:rPr lang="en-GB" altLang="en-US" sz="3200" dirty="0">
                <a:solidFill>
                  <a:schemeClr val="bg2">
                    <a:lumMod val="90000"/>
                  </a:schemeClr>
                </a:solidFill>
                <a:latin typeface="Arial" panose="020B0604020202020204" pitchFamily="34" charset="0"/>
                <a:cs typeface="Arial" panose="020B0604020202020204" pitchFamily="34" charset="0"/>
              </a:rPr>
              <a:t>Johns Campaign available for carers that support the patient whilst in hospital</a:t>
            </a:r>
            <a:r>
              <a:rPr lang="en-US" altLang="en-GB" sz="3200" dirty="0">
                <a:solidFill>
                  <a:schemeClr val="bg2">
                    <a:lumMod val="90000"/>
                  </a:schemeClr>
                </a:solidFill>
                <a:latin typeface="Arial" panose="020B0604020202020204" pitchFamily="34" charset="0"/>
                <a:cs typeface="Arial" panose="020B0604020202020204" pitchFamily="34" charset="0"/>
              </a:rPr>
              <a:t>(Wilson RS., et al., 2016)</a:t>
            </a:r>
            <a:endParaRPr lang="en-US" sz="3200" dirty="0">
              <a:solidFill>
                <a:schemeClr val="bg2">
                  <a:lumMod val="90000"/>
                </a:schemeClr>
              </a:solidFill>
              <a:latin typeface="Arial" panose="020B0604020202020204" pitchFamily="34" charset="0"/>
              <a:cs typeface="Arial" panose="020B0604020202020204" pitchFamily="34" charset="0"/>
            </a:endParaRPr>
          </a:p>
        </p:txBody>
      </p:sp>
      <p:sp>
        <p:nvSpPr>
          <p:cNvPr id="1048617" name="Right Arrow 34"/>
          <p:cNvSpPr/>
          <p:nvPr/>
        </p:nvSpPr>
        <p:spPr>
          <a:xfrm>
            <a:off x="22371077" y="29370961"/>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18" name="Oval 53"/>
          <p:cNvSpPr/>
          <p:nvPr/>
        </p:nvSpPr>
        <p:spPr>
          <a:xfrm>
            <a:off x="32410400" y="1591733"/>
            <a:ext cx="7823200" cy="3072375"/>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marL="457200" indent="-457200"/>
            <a:r>
              <a:rPr lang="en-US" sz="3200" b="1" dirty="0">
                <a:solidFill>
                  <a:srgbClr val="0070C0"/>
                </a:solidFill>
                <a:latin typeface="Times New Roman" pitchFamily="18" charset="0"/>
                <a:cs typeface="Times New Roman" pitchFamily="18" charset="0"/>
              </a:rPr>
              <a:t>Medications</a:t>
            </a:r>
          </a:p>
          <a:p>
            <a:pPr marL="457200" indent="-457200">
              <a:buFont typeface="Wingdings" pitchFamily="2" charset="2"/>
              <a:buChar char="Ø"/>
            </a:pPr>
            <a:r>
              <a:rPr lang="en-US" sz="3200" dirty="0">
                <a:latin typeface="Times New Roman" pitchFamily="18" charset="0"/>
                <a:cs typeface="Times New Roman" pitchFamily="18" charset="0"/>
              </a:rPr>
              <a:t>Antidementia combination therapy  </a:t>
            </a:r>
          </a:p>
          <a:p>
            <a:pPr marL="457200" indent="-457200">
              <a:buFont typeface="Wingdings" pitchFamily="2" charset="2"/>
              <a:buChar char="Ø"/>
            </a:pPr>
            <a:r>
              <a:rPr lang="en-US" sz="3200" dirty="0">
                <a:latin typeface="Times New Roman" pitchFamily="18" charset="0"/>
                <a:cs typeface="Times New Roman" pitchFamily="18" charset="0"/>
              </a:rPr>
              <a:t>Memantine</a:t>
            </a:r>
          </a:p>
        </p:txBody>
      </p:sp>
      <p:sp>
        <p:nvSpPr>
          <p:cNvPr id="1048619" name="Oval 54"/>
          <p:cNvSpPr/>
          <p:nvPr/>
        </p:nvSpPr>
        <p:spPr>
          <a:xfrm>
            <a:off x="32410400" y="9347201"/>
            <a:ext cx="8636000" cy="2743202"/>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800" b="1" dirty="0">
                <a:solidFill>
                  <a:srgbClr val="7030A0"/>
                </a:solidFill>
                <a:latin typeface="Times New Roman" pitchFamily="18" charset="0"/>
                <a:cs typeface="Times New Roman" pitchFamily="18" charset="0"/>
              </a:rPr>
              <a:t>Therapies</a:t>
            </a:r>
          </a:p>
          <a:p>
            <a:pPr algn="ctr">
              <a:buFont typeface="Wingdings" pitchFamily="2" charset="2"/>
              <a:buChar char="Ø"/>
            </a:pPr>
            <a:r>
              <a:rPr lang="en-US" sz="2800" b="1" dirty="0"/>
              <a:t>Occupational therapy</a:t>
            </a:r>
          </a:p>
          <a:p>
            <a:pPr algn="ctr">
              <a:buFont typeface="Wingdings" pitchFamily="2" charset="2"/>
              <a:buChar char="Ø"/>
            </a:pPr>
            <a:r>
              <a:rPr lang="en-US" sz="2800" b="1" dirty="0"/>
              <a:t>Modifying the environment</a:t>
            </a:r>
          </a:p>
          <a:p>
            <a:pPr algn="ctr">
              <a:buFont typeface="Wingdings" pitchFamily="2" charset="2"/>
              <a:buChar char="Ø"/>
            </a:pPr>
            <a:r>
              <a:rPr lang="en-US" sz="2800" b="1" dirty="0"/>
              <a:t>Simplifying tasks</a:t>
            </a:r>
            <a:endParaRPr lang="en-US" sz="2800" b="1" dirty="0">
              <a:latin typeface="Times New Roman" pitchFamily="18" charset="0"/>
              <a:cs typeface="Times New Roman" pitchFamily="18" charset="0"/>
            </a:endParaRPr>
          </a:p>
          <a:p>
            <a:pPr algn="ctr"/>
            <a:endParaRPr lang="en-US" sz="2800" dirty="0"/>
          </a:p>
        </p:txBody>
      </p:sp>
      <p:sp>
        <p:nvSpPr>
          <p:cNvPr id="1048620" name="Oval 55"/>
          <p:cNvSpPr/>
          <p:nvPr/>
        </p:nvSpPr>
        <p:spPr>
          <a:xfrm>
            <a:off x="38980533" y="3928534"/>
            <a:ext cx="3996268" cy="6028266"/>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800" b="1" dirty="0">
                <a:solidFill>
                  <a:srgbClr val="00B0F0"/>
                </a:solidFill>
                <a:latin typeface="Times New Roman" pitchFamily="18" charset="0"/>
                <a:cs typeface="Times New Roman" pitchFamily="18" charset="0"/>
              </a:rPr>
              <a:t>      </a:t>
            </a:r>
          </a:p>
          <a:p>
            <a:r>
              <a:rPr lang="en-US" sz="2800" b="1" dirty="0">
                <a:solidFill>
                  <a:srgbClr val="00B0F0"/>
                </a:solidFill>
                <a:latin typeface="Times New Roman" pitchFamily="18" charset="0"/>
                <a:cs typeface="Times New Roman" pitchFamily="18" charset="0"/>
              </a:rPr>
              <a:t>        Lifestyle</a:t>
            </a:r>
          </a:p>
          <a:p>
            <a:pPr>
              <a:buFont typeface="Wingdings" pitchFamily="2" charset="2"/>
              <a:buChar char="Ø"/>
            </a:pPr>
            <a:r>
              <a:rPr lang="en-US" sz="2800" dirty="0">
                <a:latin typeface="Times New Roman" pitchFamily="18" charset="0"/>
                <a:cs typeface="Times New Roman" pitchFamily="18" charset="0"/>
              </a:rPr>
              <a:t>Enhance communication</a:t>
            </a:r>
          </a:p>
          <a:p>
            <a:pPr>
              <a:buFont typeface="Wingdings" pitchFamily="2" charset="2"/>
              <a:buChar char="Ø"/>
            </a:pPr>
            <a:r>
              <a:rPr lang="en-US" sz="2800" b="1" dirty="0"/>
              <a:t>Encourage exercise</a:t>
            </a:r>
          </a:p>
          <a:p>
            <a:pPr>
              <a:buFont typeface="Wingdings" pitchFamily="2" charset="2"/>
              <a:buChar char="Ø"/>
            </a:pPr>
            <a:r>
              <a:rPr lang="en-US" sz="2800" b="1" dirty="0"/>
              <a:t>Engage in activity</a:t>
            </a:r>
          </a:p>
          <a:p>
            <a:pPr>
              <a:buFont typeface="Wingdings" pitchFamily="2" charset="2"/>
              <a:buChar char="Ø"/>
            </a:pPr>
            <a:r>
              <a:rPr lang="en-US" sz="2800" b="1" dirty="0"/>
              <a:t>Keep a calendar</a:t>
            </a:r>
          </a:p>
          <a:p>
            <a:pPr>
              <a:buFont typeface="Wingdings" pitchFamily="2" charset="2"/>
              <a:buChar char="Ø"/>
            </a:pPr>
            <a:r>
              <a:rPr lang="en-US" sz="2800" b="1" dirty="0"/>
              <a:t>Plan for the future</a:t>
            </a:r>
            <a:endParaRPr lang="en-US" sz="2800" b="1" dirty="0">
              <a:latin typeface="Times New Roman" pitchFamily="18" charset="0"/>
              <a:cs typeface="Times New Roman" pitchFamily="18" charset="0"/>
            </a:endParaRPr>
          </a:p>
          <a:p>
            <a:r>
              <a:rPr lang="en-US" dirty="0"/>
              <a:t> </a:t>
            </a:r>
          </a:p>
        </p:txBody>
      </p:sp>
      <p:sp>
        <p:nvSpPr>
          <p:cNvPr id="1048621" name="Oval 56"/>
          <p:cNvSpPr/>
          <p:nvPr/>
        </p:nvSpPr>
        <p:spPr>
          <a:xfrm>
            <a:off x="29938133" y="3928534"/>
            <a:ext cx="3911597" cy="6028266"/>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800" b="1" dirty="0">
                <a:latin typeface="Times New Roman" pitchFamily="18" charset="0"/>
                <a:cs typeface="Times New Roman" pitchFamily="18" charset="0"/>
              </a:rPr>
              <a:t>Other therapies</a:t>
            </a:r>
          </a:p>
          <a:p>
            <a:pPr>
              <a:buFont typeface="Wingdings" pitchFamily="2" charset="2"/>
              <a:buChar char="Ø"/>
            </a:pPr>
            <a:r>
              <a:rPr lang="en-US" sz="2800" dirty="0"/>
              <a:t>Music therapy</a:t>
            </a:r>
          </a:p>
          <a:p>
            <a:pPr>
              <a:buFont typeface="Wingdings" pitchFamily="2" charset="2"/>
              <a:buChar char="Ø"/>
            </a:pPr>
            <a:r>
              <a:rPr lang="en-US" sz="2800" dirty="0"/>
              <a:t>Light exercise</a:t>
            </a:r>
          </a:p>
          <a:p>
            <a:pPr>
              <a:buFont typeface="Wingdings" pitchFamily="2" charset="2"/>
              <a:buChar char="Ø"/>
            </a:pPr>
            <a:r>
              <a:rPr lang="en-US" sz="2800" dirty="0"/>
              <a:t>Massage therapy</a:t>
            </a:r>
          </a:p>
          <a:p>
            <a:pPr>
              <a:buFont typeface="Wingdings" pitchFamily="2" charset="2"/>
              <a:buChar char="Ø"/>
            </a:pPr>
            <a:r>
              <a:rPr lang="en-US" sz="2800" dirty="0"/>
              <a:t>Aromatherapy</a:t>
            </a:r>
          </a:p>
          <a:p>
            <a:pPr>
              <a:buFont typeface="Wingdings" pitchFamily="2" charset="2"/>
              <a:buChar char="Ø"/>
            </a:pPr>
            <a:r>
              <a:rPr lang="en-US" sz="2800" dirty="0"/>
              <a:t>Art therapy</a:t>
            </a:r>
            <a:endParaRPr lang="en-US" sz="2800" dirty="0">
              <a:latin typeface="Times New Roman" pitchFamily="18" charset="0"/>
              <a:cs typeface="Times New Roman" pitchFamily="18" charset="0"/>
            </a:endParaRPr>
          </a:p>
        </p:txBody>
      </p:sp>
      <p:sp>
        <p:nvSpPr>
          <p:cNvPr id="1048622" name="Oval 57"/>
          <p:cNvSpPr/>
          <p:nvPr/>
        </p:nvSpPr>
        <p:spPr>
          <a:xfrm>
            <a:off x="35018133" y="5960533"/>
            <a:ext cx="2913428" cy="21876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Times New Roman" pitchFamily="18" charset="0"/>
                <a:cs typeface="Times New Roman" pitchFamily="18" charset="0"/>
              </a:rPr>
              <a:t>Tretment</a:t>
            </a:r>
          </a:p>
        </p:txBody>
      </p:sp>
      <p:sp>
        <p:nvSpPr>
          <p:cNvPr id="1048623" name="Right Arrow 59"/>
          <p:cNvSpPr/>
          <p:nvPr/>
        </p:nvSpPr>
        <p:spPr>
          <a:xfrm>
            <a:off x="37931561" y="666648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4" name="Left Arrow 60"/>
          <p:cNvSpPr/>
          <p:nvPr/>
        </p:nvSpPr>
        <p:spPr>
          <a:xfrm flipV="1">
            <a:off x="33849731" y="6885941"/>
            <a:ext cx="1168402" cy="5303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5" name="Down Arrow 61"/>
          <p:cNvSpPr/>
          <p:nvPr/>
        </p:nvSpPr>
        <p:spPr>
          <a:xfrm>
            <a:off x="35881731" y="8148174"/>
            <a:ext cx="979892" cy="72489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6" name="Up Arrow 62"/>
          <p:cNvSpPr/>
          <p:nvPr/>
        </p:nvSpPr>
        <p:spPr>
          <a:xfrm>
            <a:off x="35881731" y="5113867"/>
            <a:ext cx="979892" cy="8466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27" name="Rectangle 63"/>
          <p:cNvSpPr/>
          <p:nvPr/>
        </p:nvSpPr>
        <p:spPr>
          <a:xfrm>
            <a:off x="33342166" y="23973782"/>
            <a:ext cx="10047017" cy="1176362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3200" dirty="0">
              <a:solidFill>
                <a:schemeClr val="tx2"/>
              </a:solidFill>
              <a:latin typeface="Times New Roman" pitchFamily="18" charset="0"/>
              <a:cs typeface="Times New Roman" pitchFamily="18" charset="0"/>
            </a:endParaRPr>
          </a:p>
          <a:p>
            <a:pPr algn="ctr"/>
            <a:endParaRPr lang="en-US" sz="3200" dirty="0">
              <a:solidFill>
                <a:schemeClr val="tx2"/>
              </a:solidFill>
              <a:latin typeface="Times New Roman" pitchFamily="18" charset="0"/>
              <a:cs typeface="Times New Roman" pitchFamily="18" charset="0"/>
            </a:endParaRPr>
          </a:p>
          <a:p>
            <a:pPr algn="ctr"/>
            <a:r>
              <a:rPr lang="en-US" sz="5600" dirty="0">
                <a:solidFill>
                  <a:schemeClr val="tx2"/>
                </a:solidFill>
                <a:latin typeface="Times New Roman" pitchFamily="18" charset="0"/>
                <a:cs typeface="Times New Roman" pitchFamily="18" charset="0"/>
              </a:rPr>
              <a:t>Legislation</a:t>
            </a:r>
          </a:p>
          <a:p>
            <a:pPr algn="ctr">
              <a:buFont typeface="Courier New" pitchFamily="49" charset="0"/>
              <a:buChar char="o"/>
            </a:pPr>
            <a:r>
              <a:rPr lang="en-US" sz="5600" u="sng" dirty="0">
                <a:latin typeface="Times New Roman" pitchFamily="18" charset="0"/>
                <a:cs typeface="Times New Roman" pitchFamily="18" charset="0"/>
                <a:hlinkClick r:id="rId4"/>
              </a:rPr>
              <a:t> The Mental Capacity Act</a:t>
            </a:r>
            <a:endParaRPr lang="en-US" sz="5600" dirty="0">
              <a:latin typeface="Times New Roman" pitchFamily="18" charset="0"/>
              <a:cs typeface="Times New Roman" pitchFamily="18" charset="0"/>
            </a:endParaRPr>
          </a:p>
          <a:p>
            <a:pPr algn="ctr">
              <a:buFont typeface="Courier New" pitchFamily="49" charset="0"/>
              <a:buChar char="o"/>
            </a:pPr>
            <a:r>
              <a:rPr lang="en-US" sz="5600" dirty="0">
                <a:latin typeface="Times New Roman" pitchFamily="18" charset="0"/>
                <a:cs typeface="Times New Roman" pitchFamily="18" charset="0"/>
                <a:hlinkClick r:id="rId5"/>
              </a:rPr>
              <a:t> Deprivation of Liberty</a:t>
            </a:r>
          </a:p>
          <a:p>
            <a:pPr algn="ctr"/>
            <a:endParaRPr lang="en-US" dirty="0"/>
          </a:p>
        </p:txBody>
      </p:sp>
      <p:sp>
        <p:nvSpPr>
          <p:cNvPr id="1048628" name="Rectangle 65"/>
          <p:cNvSpPr/>
          <p:nvPr/>
        </p:nvSpPr>
        <p:spPr>
          <a:xfrm>
            <a:off x="3657600" y="25176773"/>
            <a:ext cx="6096000" cy="6372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3600" b="1" dirty="0">
                <a:latin typeface="Times New Roman" pitchFamily="18" charset="0"/>
                <a:cs typeface="Times New Roman" pitchFamily="18" charset="0"/>
              </a:rPr>
              <a:t>Stages of Dementia</a:t>
            </a:r>
          </a:p>
        </p:txBody>
      </p:sp>
      <p:sp>
        <p:nvSpPr>
          <p:cNvPr id="1048629" name="Down Arrow 66"/>
          <p:cNvSpPr/>
          <p:nvPr/>
        </p:nvSpPr>
        <p:spPr>
          <a:xfrm>
            <a:off x="6671733" y="25814029"/>
            <a:ext cx="484632" cy="8187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30" name="Rectangle 68"/>
          <p:cNvSpPr/>
          <p:nvPr/>
        </p:nvSpPr>
        <p:spPr>
          <a:xfrm>
            <a:off x="14403722" y="18104155"/>
            <a:ext cx="6739466" cy="10498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3600" dirty="0">
                <a:solidFill>
                  <a:schemeClr val="tx1"/>
                </a:solidFill>
                <a:latin typeface="Times New Roman" pitchFamily="18" charset="0"/>
                <a:cs typeface="Times New Roman" pitchFamily="18" charset="0"/>
              </a:rPr>
              <a:t>Unique Individual</a:t>
            </a:r>
            <a:endParaRPr lang="en-US" sz="3600" dirty="0">
              <a:solidFill>
                <a:schemeClr val="tx1"/>
              </a:solidFill>
              <a:latin typeface="Times New Roman" pitchFamily="18" charset="0"/>
              <a:cs typeface="Times New Roman" pitchFamily="18" charset="0"/>
            </a:endParaRPr>
          </a:p>
        </p:txBody>
      </p:sp>
      <p:sp>
        <p:nvSpPr>
          <p:cNvPr id="1048631" name="Rectangle 69"/>
          <p:cNvSpPr/>
          <p:nvPr/>
        </p:nvSpPr>
        <p:spPr>
          <a:xfrm>
            <a:off x="22622932" y="18067164"/>
            <a:ext cx="10261599" cy="104986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3600" b="1" kern="0" dirty="0">
                <a:solidFill>
                  <a:schemeClr val="bg1"/>
                </a:solidFill>
                <a:latin typeface="Times New Roman" pitchFamily="18" charset="0"/>
                <a:cs typeface="Times New Roman" pitchFamily="18" charset="0"/>
              </a:rPr>
              <a:t>Importance of Communication</a:t>
            </a:r>
          </a:p>
        </p:txBody>
      </p:sp>
      <p:sp>
        <p:nvSpPr>
          <p:cNvPr id="1048632" name="Rectangle 70"/>
          <p:cNvSpPr/>
          <p:nvPr/>
        </p:nvSpPr>
        <p:spPr>
          <a:xfrm>
            <a:off x="23685446" y="25081495"/>
            <a:ext cx="8398930" cy="120558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marL="354013"/>
            <a:r>
              <a:rPr lang="en-GB" sz="3600" b="1" kern="0" dirty="0">
                <a:solidFill>
                  <a:srgbClr val="0070C0"/>
                </a:solidFill>
                <a:latin typeface="Times New Roman" pitchFamily="18" charset="0"/>
                <a:cs typeface="Times New Roman" pitchFamily="18" charset="0"/>
              </a:rPr>
              <a:t>Family, Carers and Friends </a:t>
            </a:r>
          </a:p>
        </p:txBody>
      </p:sp>
      <p:sp>
        <p:nvSpPr>
          <p:cNvPr id="1048633" name="Rectangle 71"/>
          <p:cNvSpPr/>
          <p:nvPr/>
        </p:nvSpPr>
        <p:spPr>
          <a:xfrm>
            <a:off x="14386789" y="25038317"/>
            <a:ext cx="7382932" cy="1205580"/>
          </a:xfrm>
          <a:prstGeom prst="rect">
            <a:avLst/>
          </a:prstGeom>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r>
              <a:rPr lang="en-GB" sz="3600" b="1" kern="0" dirty="0">
                <a:solidFill>
                  <a:schemeClr val="tx1"/>
                </a:solidFill>
                <a:latin typeface="Times New Roman" pitchFamily="18" charset="0"/>
                <a:cs typeface="Times New Roman" pitchFamily="18" charset="0"/>
              </a:rPr>
              <a:t>Problems with communication</a:t>
            </a:r>
            <a:endParaRPr lang="en-US" sz="3600" b="1" dirty="0">
              <a:solidFill>
                <a:schemeClr val="tx1"/>
              </a:solidFill>
              <a:latin typeface="Times New Roman" pitchFamily="18" charset="0"/>
              <a:cs typeface="Times New Roman" pitchFamily="18" charset="0"/>
            </a:endParaRPr>
          </a:p>
        </p:txBody>
      </p:sp>
      <p:sp>
        <p:nvSpPr>
          <p:cNvPr id="1048634" name="Left-Up Arrow 76"/>
          <p:cNvSpPr/>
          <p:nvPr/>
        </p:nvSpPr>
        <p:spPr>
          <a:xfrm>
            <a:off x="22378331" y="24163369"/>
            <a:ext cx="978409" cy="1567293"/>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635" name="Text Placeholder 1"/>
          <p:cNvSpPr>
            <a:spLocks noGrp="1"/>
          </p:cNvSpPr>
          <p:nvPr>
            <p:ph type="body" sz="quarter" idx="27"/>
          </p:nvPr>
        </p:nvSpPr>
        <p:spPr/>
        <p:txBody>
          <a:bodyPr/>
          <a:lstStyle/>
          <a:p>
            <a:r>
              <a:rPr lang="en-US" dirty="0">
                <a:solidFill>
                  <a:schemeClr val="bg1"/>
                </a:solidFill>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Text Placeholder 1048638"/>
          <p:cNvSpPr>
            <a:spLocks noGrp="1"/>
          </p:cNvSpPr>
          <p:nvPr>
            <p:ph type="body" sz="quarter" idx="150"/>
          </p:nvPr>
        </p:nvSpPr>
        <p:spPr/>
        <p:txBody>
          <a:bodyPr/>
          <a:lstStyle/>
          <a:p>
            <a:r>
              <a:rPr lang="en-US" altLang="x-none" b="1" dirty="0"/>
              <a:t>References</a:t>
            </a:r>
            <a:endParaRPr lang="x-none"/>
          </a:p>
        </p:txBody>
      </p:sp>
      <p:sp>
        <p:nvSpPr>
          <p:cNvPr id="1048640" name="TextBox 1048639"/>
          <p:cNvSpPr txBox="1"/>
          <p:nvPr/>
        </p:nvSpPr>
        <p:spPr>
          <a:xfrm>
            <a:off x="4193457" y="6552898"/>
            <a:ext cx="33100274" cy="41888390"/>
          </a:xfrm>
          <a:prstGeom prst="rect">
            <a:avLst/>
          </a:prstGeom>
        </p:spPr>
        <p:txBody>
          <a:bodyPr wrap="square" rtlCol="0">
            <a:spAutoFit/>
          </a:bodyPr>
          <a:lstStyle/>
          <a:p>
            <a:pPr marL="457200" indent="-457200">
              <a:buFont typeface="+mj-lt"/>
              <a:buAutoNum type="arabicPeriod"/>
            </a:pPr>
            <a:endParaRPr lang="en-GB" sz="4800" dirty="0">
              <a:highlight>
                <a:srgbClr val="FFFF00"/>
              </a:highlight>
              <a:latin typeface="Arial" panose="020B0604020202020204" pitchFamily="34" charset="0"/>
              <a:ea typeface="Times New Roman" panose="02020603050405020304" pitchFamily="18" charset="0"/>
              <a:cs typeface="Arial" panose="020B0604020202020204" pitchFamily="34" charset="0"/>
            </a:endParaRPr>
          </a:p>
          <a:p>
            <a:pPr marL="457200" indent="-457200">
              <a:buFont typeface="+mj-lt"/>
              <a:buAutoNum type="arabicPeriod"/>
            </a:pPr>
            <a:r>
              <a:rPr lang="en-GB" sz="4800" dirty="0">
                <a:latin typeface="Calibri" panose="020F0502020204030204" pitchFamily="34" charset="0"/>
                <a:ea typeface="Times New Roman" panose="02020603050405020304" pitchFamily="18" charset="0"/>
                <a:cs typeface="Times New Roman" panose="02020603050405020304" pitchFamily="18" charset="0"/>
              </a:rPr>
              <a:t>Doncaster Dementia Strategic Partnership, The Don-caster Dementia Strategy: Progress Report 2015/16, </a:t>
            </a:r>
            <a:r>
              <a:rPr lang="en-GB" sz="4800" u="sng" dirty="0">
                <a:solidFill>
                  <a:srgbClr val="0070C0"/>
                </a:solidFill>
                <a:latin typeface="Calibri" panose="020F050202020403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http://www.doncasterccg.nhs</a:t>
            </a:r>
            <a:r>
              <a:rPr lang="en-GB" sz="4800" u="sng" dirty="0">
                <a:solidFill>
                  <a:srgbClr val="8E58B6"/>
                </a:solidFill>
                <a:latin typeface="Calibri" panose="020F050202020403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a:t>
            </a:r>
            <a:r>
              <a:rPr lang="en-GB" sz="4800" u="sng" dirty="0">
                <a:solidFill>
                  <a:srgbClr val="0070C0"/>
                </a:solidFill>
                <a:latin typeface="Calibri" panose="020F050202020403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uk/wp-content/uploads/2016/05/Dementia-Report.pdf</a:t>
            </a:r>
            <a:r>
              <a:rPr lang="en-GB" sz="48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 </a:t>
            </a:r>
            <a:r>
              <a:rPr lang="en-GB" sz="4800" dirty="0">
                <a:latin typeface="Calibri" panose="020F0502020204030204" pitchFamily="34" charset="0"/>
                <a:ea typeface="Times New Roman" panose="02020603050405020304" pitchFamily="18" charset="0"/>
                <a:cs typeface="Times New Roman" panose="02020603050405020304" pitchFamily="18" charset="0"/>
              </a:rPr>
              <a:t>(</a:t>
            </a:r>
            <a:r>
              <a:rPr lang="en-GB" sz="4800">
                <a:latin typeface="Calibri" panose="020F0502020204030204" pitchFamily="34" charset="0"/>
                <a:ea typeface="Times New Roman" panose="02020603050405020304" pitchFamily="18" charset="0"/>
                <a:cs typeface="Times New Roman" panose="02020603050405020304" pitchFamily="18" charset="0"/>
              </a:rPr>
              <a:t>Accessed March 2022)</a:t>
            </a:r>
            <a:endParaRPr lang="en-GB" sz="48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CDPH (2008) </a:t>
            </a:r>
            <a:r>
              <a:rPr lang="en-GB" sz="4400" i="1" dirty="0">
                <a:latin typeface="Arial" panose="020B0604020202020204" pitchFamily="34" charset="0"/>
                <a:ea typeface="Times New Roman" panose="02020603050405020304" pitchFamily="18" charset="0"/>
                <a:cs typeface="Arial" panose="020B0604020202020204" pitchFamily="34" charset="0"/>
              </a:rPr>
              <a:t>Guideline for Alzheimer’s Disease Management</a:t>
            </a:r>
            <a:r>
              <a:rPr lang="en-GB" sz="4400" dirty="0">
                <a:latin typeface="Arial" panose="020B0604020202020204" pitchFamily="34" charset="0"/>
                <a:ea typeface="Times New Roman" panose="02020603050405020304" pitchFamily="18" charset="0"/>
                <a:cs typeface="Arial" panose="020B0604020202020204" pitchFamily="34" charset="0"/>
              </a:rPr>
              <a:t>. 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4">
                  <a:extLst>
                    <a:ext uri="{A12FA001-AC4F-418D-AE19-62706E023703}">
                      <ahyp:hlinkClr xmlns:ahyp="http://schemas.microsoft.com/office/drawing/2018/hyperlinkcolor" val="tx"/>
                    </a:ext>
                  </a:extLst>
                </a:hlinkClick>
              </a:rPr>
              <a:t>https://www.cdph.ca.gov/programs/alzheimers/Documents/professional_GuidelineFullReport.pdf</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February 2008).</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Jun, I.S.Y (2008). </a:t>
            </a:r>
            <a:r>
              <a:rPr lang="en-GB" sz="4400" i="1" dirty="0">
                <a:latin typeface="Arial" panose="020B0604020202020204" pitchFamily="34" charset="0"/>
                <a:ea typeface="Times New Roman" panose="02020603050405020304" pitchFamily="18" charset="0"/>
                <a:cs typeface="Arial" panose="020B0604020202020204" pitchFamily="34" charset="0"/>
              </a:rPr>
              <a:t>What is Alzheimer’s Disease? </a:t>
            </a:r>
            <a:r>
              <a:rPr lang="en-GB" sz="4400" dirty="0">
                <a:latin typeface="Arial" panose="020B0604020202020204" pitchFamily="34" charset="0"/>
                <a:ea typeface="Times New Roman" panose="02020603050405020304" pitchFamily="18" charset="0"/>
                <a:cs typeface="Arial" panose="020B0604020202020204" pitchFamily="34" charset="0"/>
              </a:rPr>
              <a:t>[Video file]. 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5">
                  <a:extLst>
                    <a:ext uri="{A12FA001-AC4F-418D-AE19-62706E023703}">
                      <ahyp:hlinkClr xmlns:ahyp="http://schemas.microsoft.com/office/drawing/2018/hyperlinkcolor" val="tx"/>
                    </a:ext>
                  </a:extLst>
                </a:hlinkClick>
              </a:rPr>
              <a:t>http://ed.ted.com/lessons/what-is-alzheimer-s-disease-ivan-seah-yu-jun</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16 March  2022).</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Alzheimer’s pathogenesis. (2015).  </a:t>
            </a:r>
            <a:r>
              <a:rPr lang="en-GB" sz="4400" i="1" dirty="0">
                <a:latin typeface="Arial" panose="020B0604020202020204" pitchFamily="34" charset="0"/>
                <a:ea typeface="Times New Roman" panose="02020603050405020304" pitchFamily="18" charset="0"/>
                <a:cs typeface="Arial" panose="020B0604020202020204" pitchFamily="34" charset="0"/>
              </a:rPr>
              <a:t>Epidemiology, pathology, and pathogenesis of Alzheimer Disease.  In </a:t>
            </a:r>
            <a:r>
              <a:rPr lang="en-GB" sz="4400" i="1" dirty="0" err="1">
                <a:latin typeface="Arial" panose="020B0604020202020204" pitchFamily="34" charset="0"/>
                <a:ea typeface="Times New Roman" panose="02020603050405020304" pitchFamily="18" charset="0"/>
                <a:cs typeface="Arial" panose="020B0604020202020204" pitchFamily="34" charset="0"/>
              </a:rPr>
              <a:t>UptoDate</a:t>
            </a:r>
            <a:r>
              <a:rPr lang="en-GB" sz="4400" i="1" dirty="0">
                <a:latin typeface="Arial" panose="020B0604020202020204" pitchFamily="34" charset="0"/>
                <a:ea typeface="Times New Roman" panose="02020603050405020304" pitchFamily="18" charset="0"/>
                <a:cs typeface="Arial" panose="020B0604020202020204" pitchFamily="34" charset="0"/>
              </a:rPr>
              <a:t> (Topic 16575).  </a:t>
            </a:r>
            <a:r>
              <a:rPr lang="en-GB" sz="4400" dirty="0">
                <a:latin typeface="Arial" panose="020B0604020202020204" pitchFamily="34" charset="0"/>
                <a:ea typeface="Times New Roman" panose="02020603050405020304" pitchFamily="18" charset="0"/>
                <a:cs typeface="Arial" panose="020B0604020202020204" pitchFamily="34" charset="0"/>
              </a:rPr>
              <a:t>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6">
                  <a:extLst>
                    <a:ext uri="{A12FA001-AC4F-418D-AE19-62706E023703}">
                      <ahyp:hlinkClr xmlns:ahyp="http://schemas.microsoft.com/office/drawing/2018/hyperlinkcolor" val="tx"/>
                    </a:ext>
                  </a:extLst>
                </a:hlinkClick>
              </a:rPr>
              <a:t>http://www.uptodate.com.proxy.lib.ohio-state.edu/contents/epidemiology-pathology-and-pathogenesis-of-alzheimer-disease?source=preview&amp;language=en-US&amp;anchor=H1817000228&amp;selectedTitle=1~150#H1817000228</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7 January 2022).</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Miller, B.L. (2017).</a:t>
            </a:r>
            <a:r>
              <a:rPr lang="en-GB" sz="4400" i="1" dirty="0">
                <a:latin typeface="Arial" panose="020B0604020202020204" pitchFamily="34" charset="0"/>
                <a:ea typeface="Times New Roman" panose="02020603050405020304" pitchFamily="18" charset="0"/>
                <a:cs typeface="Arial" panose="020B0604020202020204" pitchFamily="34" charset="0"/>
              </a:rPr>
              <a:t> Frontotemporal dementia:  Clinical features and diagnosis. In </a:t>
            </a:r>
            <a:r>
              <a:rPr lang="en-GB" sz="4400" i="1" dirty="0" err="1">
                <a:latin typeface="Arial" panose="020B0604020202020204" pitchFamily="34" charset="0"/>
                <a:ea typeface="Times New Roman" panose="02020603050405020304" pitchFamily="18" charset="0"/>
                <a:cs typeface="Arial" panose="020B0604020202020204" pitchFamily="34" charset="0"/>
              </a:rPr>
              <a:t>UptoDate</a:t>
            </a:r>
            <a:r>
              <a:rPr lang="en-GB" sz="4400" i="1" dirty="0">
                <a:latin typeface="Arial" panose="020B0604020202020204" pitchFamily="34" charset="0"/>
                <a:ea typeface="Times New Roman" panose="02020603050405020304" pitchFamily="18" charset="0"/>
                <a:cs typeface="Arial" panose="020B0604020202020204" pitchFamily="34" charset="0"/>
              </a:rPr>
              <a:t> (Topic 5070).  </a:t>
            </a:r>
            <a:r>
              <a:rPr lang="en-GB" sz="4400" dirty="0">
                <a:latin typeface="Arial" panose="020B0604020202020204" pitchFamily="34" charset="0"/>
                <a:ea typeface="Times New Roman" panose="02020603050405020304" pitchFamily="18" charset="0"/>
                <a:cs typeface="Arial" panose="020B0604020202020204" pitchFamily="34" charset="0"/>
              </a:rPr>
              <a:t>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7">
                  <a:extLst>
                    <a:ext uri="{A12FA001-AC4F-418D-AE19-62706E023703}">
                      <ahyp:hlinkClr xmlns:ahyp="http://schemas.microsoft.com/office/drawing/2018/hyperlinkcolor" val="tx"/>
                    </a:ext>
                  </a:extLst>
                </a:hlinkClick>
              </a:rPr>
              <a:t>http://www.uptodate.com.proxy.lib.ohio-state.edu/contents/frontotemporal-dementia-clinical-features-and-diagnosis?source=see_link</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15 March 2022).</a:t>
            </a:r>
          </a:p>
          <a:p>
            <a:pPr marL="457200" indent="-457200">
              <a:buFont typeface="+mj-lt"/>
              <a:buAutoNum type="arabicPeriod"/>
            </a:pPr>
            <a:r>
              <a:rPr lang="en-GB" sz="4400" dirty="0" err="1">
                <a:latin typeface="Arial" panose="020B0604020202020204" pitchFamily="34" charset="0"/>
                <a:ea typeface="Times New Roman" panose="02020603050405020304" pitchFamily="18" charset="0"/>
                <a:cs typeface="Arial" panose="020B0604020202020204" pitchFamily="34" charset="0"/>
              </a:rPr>
              <a:t>Muangpaison</a:t>
            </a:r>
            <a:r>
              <a:rPr lang="en-GB" sz="4400" dirty="0">
                <a:latin typeface="Arial" panose="020B0604020202020204" pitchFamily="34" charset="0"/>
                <a:ea typeface="Times New Roman" panose="02020603050405020304" pitchFamily="18" charset="0"/>
                <a:cs typeface="Arial" panose="020B0604020202020204" pitchFamily="34" charset="0"/>
              </a:rPr>
              <a:t>, W. (2007). </a:t>
            </a:r>
            <a:r>
              <a:rPr lang="en-GB" sz="4400" i="1" dirty="0">
                <a:latin typeface="Arial" panose="020B0604020202020204" pitchFamily="34" charset="0"/>
                <a:ea typeface="Times New Roman" panose="02020603050405020304" pitchFamily="18" charset="0"/>
                <a:cs typeface="Arial" panose="020B0604020202020204" pitchFamily="34" charset="0"/>
              </a:rPr>
              <a:t>Clinical Differences Among Four Common Dementia Syndromes. Geriatrics and Aging.</a:t>
            </a:r>
            <a:r>
              <a:rPr lang="en-GB" sz="4400" i="1"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8">
                  <a:extLst>
                    <a:ext uri="{A12FA001-AC4F-418D-AE19-62706E023703}">
                      <ahyp:hlinkClr xmlns:ahyp="http://schemas.microsoft.com/office/drawing/2018/hyperlinkcolor" val="tx"/>
                    </a:ext>
                  </a:extLst>
                </a:hlinkClick>
              </a:rPr>
              <a:t>http://www.medscape.com/viewarticle/564627_1</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10 March 2022).</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Research on Aging. (2015). </a:t>
            </a:r>
            <a:r>
              <a:rPr lang="en-GB" sz="4400" i="1" dirty="0">
                <a:latin typeface="Arial" panose="020B0604020202020204" pitchFamily="34" charset="0"/>
                <a:ea typeface="Times New Roman" panose="02020603050405020304" pitchFamily="18" charset="0"/>
                <a:cs typeface="Arial" panose="020B0604020202020204" pitchFamily="34" charset="0"/>
              </a:rPr>
              <a:t>Alzheimer’s Disease, </a:t>
            </a:r>
            <a:r>
              <a:rPr lang="en-GB" sz="4400" i="1" dirty="0" err="1">
                <a:latin typeface="Arial" panose="020B0604020202020204" pitchFamily="34" charset="0"/>
                <a:ea typeface="Times New Roman" panose="02020603050405020304" pitchFamily="18" charset="0"/>
                <a:cs typeface="Arial" panose="020B0604020202020204" pitchFamily="34" charset="0"/>
              </a:rPr>
              <a:t>Unraveling</a:t>
            </a:r>
            <a:r>
              <a:rPr lang="en-GB" sz="4400" i="1" dirty="0">
                <a:latin typeface="Arial" panose="020B0604020202020204" pitchFamily="34" charset="0"/>
                <a:ea typeface="Times New Roman" panose="02020603050405020304" pitchFamily="18" charset="0"/>
                <a:cs typeface="Arial" panose="020B0604020202020204" pitchFamily="34" charset="0"/>
              </a:rPr>
              <a:t> the mystery. (NIH Publication No. 08-3782). </a:t>
            </a:r>
            <a:r>
              <a:rPr lang="en-GB" sz="4400" dirty="0">
                <a:latin typeface="Arial" panose="020B0604020202020204" pitchFamily="34" charset="0"/>
                <a:ea typeface="Times New Roman" panose="02020603050405020304" pitchFamily="18" charset="0"/>
                <a:cs typeface="Arial" panose="020B0604020202020204" pitchFamily="34" charset="0"/>
              </a:rPr>
              <a:t>Available at: :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9">
                  <a:extLst>
                    <a:ext uri="{A12FA001-AC4F-418D-AE19-62706E023703}">
                      <ahyp:hlinkClr xmlns:ahyp="http://schemas.microsoft.com/office/drawing/2018/hyperlinkcolor" val="tx"/>
                    </a:ext>
                  </a:extLst>
                </a:hlinkClick>
              </a:rPr>
              <a:t>https://www.nia.nih.gov/alzheimers/publication/alzheimers-disease-unraveling-mystery/preface</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10 March 2022).</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Texas Department of Aging and Disability (2015)</a:t>
            </a:r>
            <a:r>
              <a:rPr lang="en-GB" sz="4400" i="1" dirty="0">
                <a:latin typeface="Arial" panose="020B0604020202020204" pitchFamily="34" charset="0"/>
                <a:ea typeface="Times New Roman" panose="02020603050405020304" pitchFamily="18" charset="0"/>
                <a:cs typeface="Arial" panose="020B0604020202020204" pitchFamily="34" charset="0"/>
              </a:rPr>
              <a:t> Reducing Antipsychotic Drug Use in Long-term Care Settings</a:t>
            </a:r>
            <a:r>
              <a:rPr lang="en-GB" sz="4400" dirty="0">
                <a:latin typeface="Arial" panose="020B0604020202020204" pitchFamily="34" charset="0"/>
                <a:ea typeface="Times New Roman" panose="02020603050405020304" pitchFamily="18" charset="0"/>
                <a:cs typeface="Arial" panose="020B0604020202020204" pitchFamily="34" charset="0"/>
              </a:rPr>
              <a:t>.[video]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0">
                  <a:extLst>
                    <a:ext uri="{A12FA001-AC4F-418D-AE19-62706E023703}">
                      <ahyp:hlinkClr xmlns:ahyp="http://schemas.microsoft.com/office/drawing/2018/hyperlinkcolor" val="tx"/>
                    </a:ext>
                  </a:extLst>
                </a:hlinkClick>
              </a:rPr>
              <a:t>https://www.youtube.com/watch?v=wjSVY3kf9S8</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8 March 2022).</a:t>
            </a:r>
          </a:p>
          <a:p>
            <a:pPr marL="457200" indent="-4572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Wright, C.B. (2015</a:t>
            </a:r>
            <a:r>
              <a:rPr lang="en-GB" sz="4400" i="1" dirty="0">
                <a:latin typeface="Arial" panose="020B0604020202020204" pitchFamily="34" charset="0"/>
                <a:ea typeface="Times New Roman" panose="02020603050405020304" pitchFamily="18" charset="0"/>
                <a:cs typeface="Arial" panose="020B0604020202020204" pitchFamily="34" charset="0"/>
              </a:rPr>
              <a:t>). </a:t>
            </a:r>
            <a:r>
              <a:rPr lang="en-GB" sz="4400" i="1" dirty="0" err="1">
                <a:latin typeface="Arial" panose="020B0604020202020204" pitchFamily="34" charset="0"/>
                <a:ea typeface="Times New Roman" panose="02020603050405020304" pitchFamily="18" charset="0"/>
                <a:cs typeface="Arial" panose="020B0604020202020204" pitchFamily="34" charset="0"/>
              </a:rPr>
              <a:t>Etiology</a:t>
            </a:r>
            <a:r>
              <a:rPr lang="en-GB" sz="4400" i="1" dirty="0">
                <a:latin typeface="Arial" panose="020B0604020202020204" pitchFamily="34" charset="0"/>
                <a:ea typeface="Times New Roman" panose="02020603050405020304" pitchFamily="18" charset="0"/>
                <a:cs typeface="Arial" panose="020B0604020202020204" pitchFamily="34" charset="0"/>
              </a:rPr>
              <a:t>, clinical manifestations, and diagnosis of vascular dementia. In </a:t>
            </a:r>
            <a:r>
              <a:rPr lang="en-GB" sz="4400" i="1" dirty="0" err="1">
                <a:latin typeface="Arial" panose="020B0604020202020204" pitchFamily="34" charset="0"/>
                <a:ea typeface="Times New Roman" panose="02020603050405020304" pitchFamily="18" charset="0"/>
                <a:cs typeface="Arial" panose="020B0604020202020204" pitchFamily="34" charset="0"/>
              </a:rPr>
              <a:t>UptoDate</a:t>
            </a:r>
            <a:r>
              <a:rPr lang="en-GB" sz="4400" i="1" dirty="0">
                <a:latin typeface="Arial" panose="020B0604020202020204" pitchFamily="34" charset="0"/>
                <a:ea typeface="Times New Roman" panose="02020603050405020304" pitchFamily="18" charset="0"/>
                <a:cs typeface="Arial" panose="020B0604020202020204" pitchFamily="34" charset="0"/>
              </a:rPr>
              <a:t> (Topic 5085).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1">
                  <a:extLst>
                    <a:ext uri="{A12FA001-AC4F-418D-AE19-62706E023703}">
                      <ahyp:hlinkClr xmlns:ahyp="http://schemas.microsoft.com/office/drawing/2018/hyperlinkcolor" val="tx"/>
                    </a:ext>
                  </a:extLst>
                </a:hlinkClick>
              </a:rPr>
              <a:t>http://www.uptodate.com.proxy.lib.ohio-state.edu/contents/etiology-clinical-manifestations-and-diagnosis-of-vascular-dementia?source=see_link</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15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 Adams, S., Crabbe, M., Shepherd, H., Shepherd, H., Richards, D., Richards, D., Struthers, C. And 2017, E., 2015. </a:t>
            </a:r>
            <a:r>
              <a:rPr lang="en-GB" sz="4400" i="1" dirty="0">
                <a:latin typeface="Arial" panose="020B0604020202020204" pitchFamily="34" charset="0"/>
                <a:ea typeface="Times New Roman" panose="02020603050405020304" pitchFamily="18" charset="0"/>
                <a:cs typeface="Arial" panose="020B0604020202020204" pitchFamily="34" charset="0"/>
              </a:rPr>
              <a:t>Dementia. [online] National Elf Service</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2">
                  <a:extLst>
                    <a:ext uri="{A12FA001-AC4F-418D-AE19-62706E023703}">
                      <ahyp:hlinkClr xmlns:ahyp="http://schemas.microsoft.com/office/drawing/2018/hyperlinkcolor" val="tx"/>
                    </a:ext>
                  </a:extLst>
                </a:hlinkClick>
              </a:rPr>
              <a:t>https://www.nationalelfservice.net/mental-health/dementia/</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15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Alzheimer’s Society. (2017). </a:t>
            </a:r>
            <a:r>
              <a:rPr lang="en-GB" sz="4400" i="1" dirty="0">
                <a:latin typeface="Arial" panose="020B0604020202020204" pitchFamily="34" charset="0"/>
                <a:ea typeface="Times New Roman" panose="02020603050405020304" pitchFamily="18" charset="0"/>
                <a:cs typeface="Arial" panose="020B0604020202020204" pitchFamily="34" charset="0"/>
              </a:rPr>
              <a:t>What is dementia?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3">
                  <a:extLst>
                    <a:ext uri="{A12FA001-AC4F-418D-AE19-62706E023703}">
                      <ahyp:hlinkClr xmlns:ahyp="http://schemas.microsoft.com/office/drawing/2018/hyperlinkcolor" val="tx"/>
                    </a:ext>
                  </a:extLst>
                </a:hlinkClick>
              </a:rPr>
              <a:t>https://www.alzheimers.org.uk/info/20007/types_of_dementia/1/what_is_dementia</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Banerjee, S., (2009). </a:t>
            </a:r>
            <a:r>
              <a:rPr lang="en-GB" sz="4400" i="1" dirty="0">
                <a:latin typeface="Arial" panose="020B0604020202020204" pitchFamily="34" charset="0"/>
                <a:ea typeface="Times New Roman" panose="02020603050405020304" pitchFamily="18" charset="0"/>
                <a:cs typeface="Arial" panose="020B0604020202020204" pitchFamily="34" charset="0"/>
              </a:rPr>
              <a:t>The use of </a:t>
            </a:r>
            <a:r>
              <a:rPr lang="en-GB" sz="4400" i="1" dirty="0" err="1">
                <a:latin typeface="Arial" panose="020B0604020202020204" pitchFamily="34" charset="0"/>
                <a:ea typeface="Times New Roman" panose="02020603050405020304" pitchFamily="18" charset="0"/>
                <a:cs typeface="Arial" panose="020B0604020202020204" pitchFamily="34" charset="0"/>
              </a:rPr>
              <a:t>antisychotic</a:t>
            </a:r>
            <a:r>
              <a:rPr lang="en-GB" sz="4400" i="1" dirty="0">
                <a:latin typeface="Arial" panose="020B0604020202020204" pitchFamily="34" charset="0"/>
                <a:ea typeface="Times New Roman" panose="02020603050405020304" pitchFamily="18" charset="0"/>
                <a:cs typeface="Arial" panose="020B0604020202020204" pitchFamily="34" charset="0"/>
              </a:rPr>
              <a:t> medication for people with dementia. [online] </a:t>
            </a:r>
            <a:r>
              <a:rPr lang="en-GB" sz="4400" i="1" dirty="0" err="1">
                <a:latin typeface="Arial" panose="020B0604020202020204" pitchFamily="34" charset="0"/>
                <a:ea typeface="Times New Roman" panose="02020603050405020304" pitchFamily="18" charset="0"/>
                <a:cs typeface="Arial" panose="020B0604020202020204" pitchFamily="34" charset="0"/>
              </a:rPr>
              <a:t>Psychrights.org</a:t>
            </a:r>
            <a:r>
              <a:rPr lang="en-GB" sz="4400" i="1" dirty="0">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4">
                  <a:extLst>
                    <a:ext uri="{A12FA001-AC4F-418D-AE19-62706E023703}">
                      <ahyp:hlinkClr xmlns:ahyp="http://schemas.microsoft.com/office/drawing/2018/hyperlinkcolor" val="tx"/>
                    </a:ext>
                  </a:extLst>
                </a:hlinkClick>
              </a:rPr>
              <a:t>http://psychrights.org/research/digest/nlps/banerjeereportongeriatricneurolepticuse.pdf</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BBC, (2018). </a:t>
            </a:r>
            <a:r>
              <a:rPr lang="en-GB" sz="4400" i="1" dirty="0">
                <a:latin typeface="Arial" panose="020B0604020202020204" pitchFamily="34" charset="0"/>
                <a:ea typeface="Times New Roman" panose="02020603050405020304" pitchFamily="18" charset="0"/>
                <a:cs typeface="Arial" panose="020B0604020202020204" pitchFamily="34" charset="0"/>
              </a:rPr>
              <a:t>Alcohol and dementia: What’s the truth?. </a:t>
            </a:r>
            <a:r>
              <a:rPr lang="en-GB" sz="4400" dirty="0">
                <a:latin typeface="Arial" panose="020B0604020202020204" pitchFamily="34" charset="0"/>
                <a:ea typeface="Times New Roman" panose="02020603050405020304" pitchFamily="18" charset="0"/>
                <a:cs typeface="Arial" panose="020B0604020202020204" pitchFamily="34" charset="0"/>
              </a:rPr>
              <a:t>[online] BBC News.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5">
                  <a:extLst>
                    <a:ext uri="{A12FA001-AC4F-418D-AE19-62706E023703}">
                      <ahyp:hlinkClr xmlns:ahyp="http://schemas.microsoft.com/office/drawing/2018/hyperlinkcolor" val="tx"/>
                    </a:ext>
                  </a:extLst>
                </a:hlinkClick>
              </a:rPr>
              <a:t>http://www.bbc.co.uk/news/health-43141457</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BBC, (2018). </a:t>
            </a:r>
            <a:r>
              <a:rPr lang="en-GB" sz="4400" i="1" dirty="0">
                <a:latin typeface="Arial" panose="020B0604020202020204" pitchFamily="34" charset="0"/>
                <a:ea typeface="Times New Roman" panose="02020603050405020304" pitchFamily="18" charset="0"/>
                <a:cs typeface="Arial" panose="020B0604020202020204" pitchFamily="34" charset="0"/>
              </a:rPr>
              <a:t>The foods that might help with dementia</a:t>
            </a:r>
            <a:r>
              <a:rPr lang="en-GB" sz="4400" dirty="0">
                <a:latin typeface="Arial" panose="020B0604020202020204" pitchFamily="34" charset="0"/>
                <a:ea typeface="Times New Roman" panose="02020603050405020304" pitchFamily="18" charset="0"/>
                <a:cs typeface="Arial" panose="020B0604020202020204" pitchFamily="34" charset="0"/>
              </a:rPr>
              <a:t>. [online] BBC News.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6">
                  <a:extLst>
                    <a:ext uri="{A12FA001-AC4F-418D-AE19-62706E023703}">
                      <ahyp:hlinkClr xmlns:ahyp="http://schemas.microsoft.com/office/drawing/2018/hyperlinkcolor" val="tx"/>
                    </a:ext>
                  </a:extLst>
                </a:hlinkClick>
              </a:rPr>
              <a:t>http://www.bbc.co.uk/news/health-43863186</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BSMS, (no date) </a:t>
            </a:r>
            <a:r>
              <a:rPr lang="en-GB" sz="4400" i="1" dirty="0">
                <a:latin typeface="Arial" panose="020B0604020202020204" pitchFamily="34" charset="0"/>
                <a:ea typeface="Times New Roman" panose="02020603050405020304" pitchFamily="18" charset="0"/>
                <a:cs typeface="Arial" panose="020B0604020202020204" pitchFamily="34" charset="0"/>
              </a:rPr>
              <a:t>DEMQOL: Dementia Quality Of Life Measure</a:t>
            </a:r>
            <a:r>
              <a:rPr lang="en-GB" sz="4400" dirty="0">
                <a:latin typeface="Arial" panose="020B0604020202020204" pitchFamily="34" charset="0"/>
                <a:ea typeface="Times New Roman" panose="02020603050405020304" pitchFamily="18" charset="0"/>
                <a:cs typeface="Arial" panose="020B0604020202020204" pitchFamily="34" charset="0"/>
              </a:rPr>
              <a:t>. [online] </a:t>
            </a:r>
            <a:r>
              <a:rPr lang="en-GB" sz="4400" dirty="0" err="1">
                <a:latin typeface="Arial" panose="020B0604020202020204" pitchFamily="34" charset="0"/>
                <a:ea typeface="Times New Roman" panose="02020603050405020304" pitchFamily="18" charset="0"/>
                <a:cs typeface="Arial" panose="020B0604020202020204" pitchFamily="34" charset="0"/>
              </a:rPr>
              <a:t>Bsms.ac.uk</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7">
                  <a:extLst>
                    <a:ext uri="{A12FA001-AC4F-418D-AE19-62706E023703}">
                      <ahyp:hlinkClr xmlns:ahyp="http://schemas.microsoft.com/office/drawing/2018/hyperlinkcolor" val="tx"/>
                    </a:ext>
                  </a:extLst>
                </a:hlinkClick>
              </a:rPr>
              <a:t>https://www.bsms.ac.uk/research/neuroscience/cds/research/demqol.aspx</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Dementia Statistics Hub. (2014). </a:t>
            </a:r>
            <a:r>
              <a:rPr lang="en-GB" sz="4400" i="1" dirty="0">
                <a:latin typeface="Arial" panose="020B0604020202020204" pitchFamily="34" charset="0"/>
                <a:ea typeface="Times New Roman" panose="02020603050405020304" pitchFamily="18" charset="0"/>
                <a:cs typeface="Arial" panose="020B0604020202020204" pitchFamily="34" charset="0"/>
              </a:rPr>
              <a:t>Incidence in the UK and globally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8">
                  <a:extLst>
                    <a:ext uri="{A12FA001-AC4F-418D-AE19-62706E023703}">
                      <ahyp:hlinkClr xmlns:ahyp="http://schemas.microsoft.com/office/drawing/2018/hyperlinkcolor" val="tx"/>
                    </a:ext>
                  </a:extLst>
                </a:hlinkClick>
              </a:rPr>
              <a:t>https://www.dementiastatistics.org/statistics/incidence-in-the-uk-and-globally/</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Dementia UK. (2017). </a:t>
            </a:r>
            <a:r>
              <a:rPr lang="en-GB" sz="4400" i="1" dirty="0">
                <a:latin typeface="Arial" panose="020B0604020202020204" pitchFamily="34" charset="0"/>
                <a:ea typeface="Times New Roman" panose="02020603050405020304" pitchFamily="18" charset="0"/>
                <a:cs typeface="Arial" panose="020B0604020202020204" pitchFamily="34" charset="0"/>
              </a:rPr>
              <a:t>Understanding dementia, including sources of support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19">
                  <a:extLst>
                    <a:ext uri="{A12FA001-AC4F-418D-AE19-62706E023703}">
                      <ahyp:hlinkClr xmlns:ahyp="http://schemas.microsoft.com/office/drawing/2018/hyperlinkcolor" val="tx"/>
                    </a:ext>
                  </a:extLst>
                </a:hlinkClick>
              </a:rPr>
              <a:t>https://www.dementiauk.org/understanding-dementia/</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Kathy Pride, A., (2015). </a:t>
            </a:r>
            <a:r>
              <a:rPr lang="en-GB" sz="4400" i="1" dirty="0">
                <a:latin typeface="Arial" panose="020B0604020202020204" pitchFamily="34" charset="0"/>
                <a:ea typeface="Times New Roman" panose="02020603050405020304" pitchFamily="18" charset="0"/>
                <a:cs typeface="Arial" panose="020B0604020202020204" pitchFamily="34" charset="0"/>
              </a:rPr>
              <a:t>Alzheimer’s Disease – Improved Documentation Leads to Better Coding, Better Research – ICD10monitor</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0">
                  <a:extLst>
                    <a:ext uri="{A12FA001-AC4F-418D-AE19-62706E023703}">
                      <ahyp:hlinkClr xmlns:ahyp="http://schemas.microsoft.com/office/drawing/2018/hyperlinkcolor" val="tx"/>
                    </a:ext>
                  </a:extLst>
                </a:hlinkClick>
              </a:rPr>
              <a:t>https://www.icd10monitor.com/alzheimer-s-disease-improved-documentation-leads-to-better-coding-better-research</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 </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Kelly, P., (2017). </a:t>
            </a:r>
            <a:r>
              <a:rPr lang="en-GB" sz="4400" i="1" dirty="0">
                <a:latin typeface="Arial" panose="020B0604020202020204" pitchFamily="34" charset="0"/>
                <a:ea typeface="Times New Roman" panose="02020603050405020304" pitchFamily="18" charset="0"/>
                <a:cs typeface="Arial" panose="020B0604020202020204" pitchFamily="34" charset="0"/>
              </a:rPr>
              <a:t>Dementia nurses provide a lifeline for carers that is all too rare. [online] The Guardian</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1">
                  <a:extLst>
                    <a:ext uri="{A12FA001-AC4F-418D-AE19-62706E023703}">
                      <ahyp:hlinkClr xmlns:ahyp="http://schemas.microsoft.com/office/drawing/2018/hyperlinkcolor" val="tx"/>
                    </a:ext>
                  </a:extLst>
                </a:hlinkClick>
              </a:rPr>
              <a:t>https://www.theguardian.com/society/2017/jul/26/dementia-nurses-lifeline-carers-rare-hospital-admission</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Larsson, S., Traylor, M., Malik, R., </a:t>
            </a:r>
            <a:r>
              <a:rPr lang="en-GB" sz="4400" dirty="0" err="1">
                <a:latin typeface="Arial" panose="020B0604020202020204" pitchFamily="34" charset="0"/>
                <a:ea typeface="Times New Roman" panose="02020603050405020304" pitchFamily="18" charset="0"/>
                <a:cs typeface="Arial" panose="020B0604020202020204" pitchFamily="34" charset="0"/>
              </a:rPr>
              <a:t>Dichgans</a:t>
            </a:r>
            <a:r>
              <a:rPr lang="en-GB" sz="4400" dirty="0">
                <a:latin typeface="Arial" panose="020B0604020202020204" pitchFamily="34" charset="0"/>
                <a:ea typeface="Times New Roman" panose="02020603050405020304" pitchFamily="18" charset="0"/>
                <a:cs typeface="Arial" panose="020B0604020202020204" pitchFamily="34" charset="0"/>
              </a:rPr>
              <a:t>, M., Burgess, S. And Markus, H., (2017). ‘Modifiable pathways in Alzheimer’s disease: Mendelian randomisation analysis’. </a:t>
            </a:r>
            <a:r>
              <a:rPr lang="en-GB" sz="4400" i="1" dirty="0">
                <a:latin typeface="Arial" panose="020B0604020202020204" pitchFamily="34" charset="0"/>
                <a:ea typeface="Times New Roman" panose="02020603050405020304" pitchFamily="18" charset="0"/>
                <a:cs typeface="Arial" panose="020B0604020202020204" pitchFamily="34" charset="0"/>
              </a:rPr>
              <a:t>BMJ</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2">
                  <a:extLst>
                    <a:ext uri="{A12FA001-AC4F-418D-AE19-62706E023703}">
                      <ahyp:hlinkClr xmlns:ahyp="http://schemas.microsoft.com/office/drawing/2018/hyperlinkcolor" val="tx"/>
                    </a:ext>
                  </a:extLst>
                </a:hlinkClick>
              </a:rPr>
              <a:t>http://www.bmj.com/content/359/bmj.j5375</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NICE, (2016).</a:t>
            </a:r>
            <a:r>
              <a:rPr lang="en-GB" sz="4400" i="1" dirty="0">
                <a:latin typeface="Arial" panose="020B0604020202020204" pitchFamily="34" charset="0"/>
                <a:ea typeface="Times New Roman" panose="02020603050405020304" pitchFamily="18" charset="0"/>
                <a:cs typeface="Arial" panose="020B0604020202020204" pitchFamily="34" charset="0"/>
              </a:rPr>
              <a:t> Dementia</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3">
                  <a:extLst>
                    <a:ext uri="{A12FA001-AC4F-418D-AE19-62706E023703}">
                      <ahyp:hlinkClr xmlns:ahyp="http://schemas.microsoft.com/office/drawing/2018/hyperlinkcolor" val="tx"/>
                    </a:ext>
                  </a:extLst>
                </a:hlinkClick>
              </a:rPr>
              <a:t>https://www.nice.org.uk/guidance/cg42/evidence/full-guideline-including-appendices-17-pdf-7020840317</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Nice.org.uk. (2011). </a:t>
            </a:r>
            <a:r>
              <a:rPr lang="en-GB" sz="4400" i="1" dirty="0">
                <a:latin typeface="Arial" panose="020B0604020202020204" pitchFamily="34" charset="0"/>
                <a:ea typeface="Times New Roman" panose="02020603050405020304" pitchFamily="18" charset="0"/>
                <a:cs typeface="Arial" panose="020B0604020202020204" pitchFamily="34" charset="0"/>
              </a:rPr>
              <a:t>Donepezil, galantamine, rivastigmine and memantine for the treatment of Alzheimer’s disease | Guidance and guidelines | NICE. [online] </a:t>
            </a:r>
            <a:r>
              <a:rPr lang="en-GB" sz="4400" dirty="0">
                <a:latin typeface="Arial" panose="020B0604020202020204" pitchFamily="34" charset="0"/>
                <a:ea typeface="Times New Roman" panose="02020603050405020304" pitchFamily="18" charset="0"/>
                <a:cs typeface="Arial" panose="020B0604020202020204" pitchFamily="34" charset="0"/>
              </a:rPr>
              <a:t>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4">
                  <a:extLst>
                    <a:ext uri="{A12FA001-AC4F-418D-AE19-62706E023703}">
                      <ahyp:hlinkClr xmlns:ahyp="http://schemas.microsoft.com/office/drawing/2018/hyperlinkcolor" val="tx"/>
                    </a:ext>
                  </a:extLst>
                </a:hlinkClick>
              </a:rPr>
              <a:t>https://www.nice.org.uk/guidance/TA217/chapter/1-Guidance</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NMC, (2015). </a:t>
            </a:r>
            <a:r>
              <a:rPr lang="en-GB" sz="4400" i="1" dirty="0">
                <a:latin typeface="Arial" panose="020B0604020202020204" pitchFamily="34" charset="0"/>
                <a:ea typeface="Times New Roman" panose="02020603050405020304" pitchFamily="18" charset="0"/>
                <a:cs typeface="Arial" panose="020B0604020202020204" pitchFamily="34" charset="0"/>
              </a:rPr>
              <a:t>The Code.</a:t>
            </a:r>
            <a:r>
              <a:rPr lang="en-GB" sz="4400" dirty="0">
                <a:latin typeface="Arial" panose="020B0604020202020204" pitchFamily="34" charset="0"/>
                <a:ea typeface="Times New Roman" panose="02020603050405020304" pitchFamily="18" charset="0"/>
                <a:cs typeface="Arial" panose="020B0604020202020204" pitchFamily="34" charset="0"/>
              </a:rPr>
              <a:t> </a:t>
            </a:r>
            <a:r>
              <a:rPr lang="en-GB" sz="4400" i="1" dirty="0">
                <a:latin typeface="Arial" panose="020B0604020202020204" pitchFamily="34" charset="0"/>
                <a:ea typeface="Times New Roman" panose="02020603050405020304" pitchFamily="18" charset="0"/>
                <a:cs typeface="Arial" panose="020B0604020202020204" pitchFamily="34" charset="0"/>
              </a:rPr>
              <a:t>The Nursing and Midwifery Council</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5">
                  <a:extLst>
                    <a:ext uri="{A12FA001-AC4F-418D-AE19-62706E023703}">
                      <ahyp:hlinkClr xmlns:ahyp="http://schemas.microsoft.com/office/drawing/2018/hyperlinkcolor" val="tx"/>
                    </a:ext>
                  </a:extLst>
                </a:hlinkClick>
              </a:rPr>
              <a:t>https://www.nmc.org.uk</a:t>
            </a:r>
            <a:r>
              <a:rPr lang="en-GB" sz="4400" u="sng" dirty="0">
                <a:solidFill>
                  <a:srgbClr val="8E58B6"/>
                </a:solidFill>
                <a:latin typeface="Arial" panose="020B0604020202020204" pitchFamily="34" charset="0"/>
                <a:ea typeface="Times New Roman" panose="02020603050405020304" pitchFamily="18" charset="0"/>
                <a:cs typeface="Arial" panose="020B0604020202020204" pitchFamily="34" charset="0"/>
                <a:hlinkClick r:id="rId25">
                  <a:extLst>
                    <a:ext uri="{A12FA001-AC4F-418D-AE19-62706E023703}">
                      <ahyp:hlinkClr xmlns:ahyp="http://schemas.microsoft.com/office/drawing/2018/hyperlinkcolor" val="tx"/>
                    </a:ext>
                  </a:extLst>
                </a:hlinkClick>
              </a:rPr>
              <a:t>/</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Shepherd, H., (2018). </a:t>
            </a:r>
            <a:r>
              <a:rPr lang="en-GB" sz="4400" i="1" dirty="0">
                <a:latin typeface="Arial" panose="020B0604020202020204" pitchFamily="34" charset="0"/>
                <a:ea typeface="Times New Roman" panose="02020603050405020304" pitchFamily="18" charset="0"/>
                <a:cs typeface="Arial" panose="020B0604020202020204" pitchFamily="34" charset="0"/>
              </a:rPr>
              <a:t>Improving health related quality of life for people with dementia. </a:t>
            </a:r>
            <a:r>
              <a:rPr lang="en-GB" sz="4400" dirty="0">
                <a:latin typeface="Arial" panose="020B0604020202020204" pitchFamily="34" charset="0"/>
                <a:ea typeface="Times New Roman" panose="02020603050405020304" pitchFamily="18" charset="0"/>
                <a:cs typeface="Arial" panose="020B0604020202020204" pitchFamily="34" charset="0"/>
              </a:rPr>
              <a:t>National Elf Service. Available at</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6">
                  <a:extLst>
                    <a:ext uri="{A12FA001-AC4F-418D-AE19-62706E023703}">
                      <ahyp:hlinkClr xmlns:ahyp="http://schemas.microsoft.com/office/drawing/2018/hyperlinkcolor" val="tx"/>
                    </a:ext>
                  </a:extLst>
                </a:hlinkClick>
              </a:rPr>
              <a:t>https://www.nationalelfservice.net/mental-health/dementia/improving-health-related</a:t>
            </a:r>
            <a:r>
              <a:rPr lang="en-GB" sz="4400" u="sng" dirty="0">
                <a:solidFill>
                  <a:srgbClr val="8E58B6"/>
                </a:solidFill>
                <a:latin typeface="Arial" panose="020B0604020202020204" pitchFamily="34" charset="0"/>
                <a:ea typeface="Times New Roman" panose="02020603050405020304" pitchFamily="18" charset="0"/>
                <a:cs typeface="Arial" panose="020B0604020202020204" pitchFamily="34" charset="0"/>
                <a:hlinkClick r:id="rId26">
                  <a:extLst>
                    <a:ext uri="{A12FA001-AC4F-418D-AE19-62706E023703}">
                      <ahyp:hlinkClr xmlns:ahyp="http://schemas.microsoft.com/office/drawing/2018/hyperlinkcolor" val="tx"/>
                    </a:ext>
                  </a:extLst>
                </a:hlinkClick>
              </a:rPr>
              <a:t>-</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6">
                  <a:extLst>
                    <a:ext uri="{A12FA001-AC4F-418D-AE19-62706E023703}">
                      <ahyp:hlinkClr xmlns:ahyp="http://schemas.microsoft.com/office/drawing/2018/hyperlinkcolor" val="tx"/>
                    </a:ext>
                  </a:extLst>
                </a:hlinkClick>
              </a:rPr>
              <a:t>quality-of-life-for-people-with-dementia-in-care-homes</a:t>
            </a:r>
            <a:r>
              <a:rPr lang="en-GB" sz="4400" u="sng" dirty="0">
                <a:solidFill>
                  <a:srgbClr val="8E58B6"/>
                </a:solidFill>
                <a:latin typeface="Arial" panose="020B0604020202020204" pitchFamily="34" charset="0"/>
                <a:ea typeface="Times New Roman" panose="02020603050405020304" pitchFamily="18" charset="0"/>
                <a:cs typeface="Arial" panose="020B0604020202020204" pitchFamily="34" charset="0"/>
                <a:hlinkClick r:id="rId26">
                  <a:extLst>
                    <a:ext uri="{A12FA001-AC4F-418D-AE19-62706E023703}">
                      <ahyp:hlinkClr xmlns:ahyp="http://schemas.microsoft.com/office/drawing/2018/hyperlinkcolor" val="tx"/>
                    </a:ext>
                  </a:extLst>
                </a:hlinkClick>
              </a:rPr>
              <a:t>/</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pPr marL="342900" indent="-342900">
              <a:buFont typeface="+mj-lt"/>
              <a:buAutoNum type="arabicPeriod"/>
            </a:pPr>
            <a:r>
              <a:rPr lang="en-GB" sz="4400" dirty="0" err="1">
                <a:latin typeface="Arial" panose="020B0604020202020204" pitchFamily="34" charset="0"/>
                <a:ea typeface="Times New Roman" panose="02020603050405020304" pitchFamily="18" charset="0"/>
                <a:cs typeface="Arial" panose="020B0604020202020204" pitchFamily="34" charset="0"/>
              </a:rPr>
              <a:t>Sommerlad</a:t>
            </a:r>
            <a:r>
              <a:rPr lang="en-GB" sz="4400" dirty="0">
                <a:latin typeface="Arial" panose="020B0604020202020204" pitchFamily="34" charset="0"/>
                <a:ea typeface="Times New Roman" panose="02020603050405020304" pitchFamily="18" charset="0"/>
                <a:cs typeface="Arial" panose="020B0604020202020204" pitchFamily="34" charset="0"/>
              </a:rPr>
              <a:t>, A. And Livingston, G., (2017). </a:t>
            </a:r>
            <a:r>
              <a:rPr lang="en-GB" sz="4400" i="1" dirty="0">
                <a:latin typeface="Arial" panose="020B0604020202020204" pitchFamily="34" charset="0"/>
                <a:ea typeface="Times New Roman" panose="02020603050405020304" pitchFamily="18" charset="0"/>
                <a:cs typeface="Arial" panose="020B0604020202020204" pitchFamily="34" charset="0"/>
              </a:rPr>
              <a:t>Preventing Alzheimer’s dementia</a:t>
            </a:r>
            <a:r>
              <a:rPr lang="en-GB" sz="4400" dirty="0">
                <a:latin typeface="Arial" panose="020B0604020202020204" pitchFamily="34" charset="0"/>
                <a:ea typeface="Times New Roman" panose="02020603050405020304" pitchFamily="18" charset="0"/>
                <a:cs typeface="Arial" panose="020B0604020202020204" pitchFamily="34" charset="0"/>
              </a:rPr>
              <a:t>.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7">
                  <a:extLst>
                    <a:ext uri="{A12FA001-AC4F-418D-AE19-62706E023703}">
                      <ahyp:hlinkClr xmlns:ahyp="http://schemas.microsoft.com/office/drawing/2018/hyperlinkcolor" val="tx"/>
                    </a:ext>
                  </a:extLst>
                </a:hlinkClick>
              </a:rPr>
              <a:t>http://www.bmj.com/content/359/bmj.j5667</a:t>
            </a:r>
            <a:r>
              <a:rPr lang="en-GB" sz="4400" dirty="0">
                <a:solidFill>
                  <a:srgbClr val="0070C0"/>
                </a:solidFill>
                <a:latin typeface="Arial" panose="020B0604020202020204" pitchFamily="34" charset="0"/>
                <a:ea typeface="Times New Roman" panose="02020603050405020304" pitchFamily="18" charset="0"/>
                <a:cs typeface="Arial" panose="020B0604020202020204" pitchFamily="34" charset="0"/>
              </a:rPr>
              <a:t> </a:t>
            </a:r>
            <a:r>
              <a:rPr lang="en-GB" sz="4400" dirty="0">
                <a:latin typeface="Arial" panose="020B0604020202020204" pitchFamily="34" charset="0"/>
                <a:ea typeface="Times New Roman" panose="02020603050405020304" pitchFamily="18" charset="0"/>
                <a:cs typeface="Arial" panose="020B0604020202020204" pitchFamily="34" charset="0"/>
              </a:rPr>
              <a:t>(Accessed: 2 March 2022).</a:t>
            </a:r>
          </a:p>
          <a:p>
            <a:pPr marL="342900" indent="-342900">
              <a:buFont typeface="+mj-lt"/>
              <a:buAutoNum type="arabicPeriod"/>
            </a:pPr>
            <a:r>
              <a:rPr lang="en-GB" sz="4400" dirty="0">
                <a:latin typeface="Arial" panose="020B0604020202020204" pitchFamily="34" charset="0"/>
                <a:ea typeface="Times New Roman" panose="02020603050405020304" pitchFamily="18" charset="0"/>
                <a:cs typeface="Arial" panose="020B0604020202020204" pitchFamily="34" charset="0"/>
              </a:rPr>
              <a:t>World Health Organization. (2017). </a:t>
            </a:r>
            <a:r>
              <a:rPr lang="en-GB" sz="4400" i="1" dirty="0">
                <a:latin typeface="Arial" panose="020B0604020202020204" pitchFamily="34" charset="0"/>
                <a:ea typeface="Times New Roman" panose="02020603050405020304" pitchFamily="18" charset="0"/>
                <a:cs typeface="Arial" panose="020B0604020202020204" pitchFamily="34" charset="0"/>
              </a:rPr>
              <a:t>Dementia</a:t>
            </a:r>
            <a:r>
              <a:rPr lang="en-GB" sz="4400" dirty="0">
                <a:latin typeface="Arial" panose="020B0604020202020204" pitchFamily="34" charset="0"/>
                <a:ea typeface="Times New Roman" panose="02020603050405020304" pitchFamily="18" charset="0"/>
                <a:cs typeface="Arial" panose="020B0604020202020204" pitchFamily="34" charset="0"/>
              </a:rPr>
              <a:t>. [online] Available at: </a:t>
            </a:r>
            <a:r>
              <a:rPr lang="en-GB" sz="4400" u="sng" dirty="0">
                <a:solidFill>
                  <a:srgbClr val="0070C0"/>
                </a:solidFill>
                <a:latin typeface="Arial" panose="020B0604020202020204" pitchFamily="34" charset="0"/>
                <a:ea typeface="Times New Roman" panose="02020603050405020304" pitchFamily="18" charset="0"/>
                <a:cs typeface="Arial" panose="020B0604020202020204" pitchFamily="34" charset="0"/>
                <a:hlinkClick r:id="rId28">
                  <a:extLst>
                    <a:ext uri="{A12FA001-AC4F-418D-AE19-62706E023703}">
                      <ahyp:hlinkClr xmlns:ahyp="http://schemas.microsoft.com/office/drawing/2018/hyperlinkcolor" val="tx"/>
                    </a:ext>
                  </a:extLst>
                </a:hlinkClick>
              </a:rPr>
              <a:t>http://www.who.int/mediacentre/factsheets/fs362/en/</a:t>
            </a:r>
            <a:r>
              <a:rPr lang="en-GB" sz="4400" dirty="0">
                <a:latin typeface="Arial" panose="020B0604020202020204" pitchFamily="34" charset="0"/>
                <a:ea typeface="Times New Roman" panose="02020603050405020304" pitchFamily="18" charset="0"/>
                <a:cs typeface="Arial" panose="020B0604020202020204" pitchFamily="34" charset="0"/>
              </a:rPr>
              <a:t> (Accessed: 2 March 2022).</a:t>
            </a:r>
          </a:p>
          <a:p>
            <a:endParaRPr lang="x-none" sz="6000" dirty="0">
              <a:solidFill>
                <a:srgbClr val="00000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PosterPresentations.com-36x48-Template-Beaumont">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Without Quick Guides">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1_Classic 3 Columns">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Classic - Wide Cent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2431</Words>
  <Application>Microsoft Macintosh PowerPoint</Application>
  <PresentationFormat>Custom</PresentationFormat>
  <Paragraphs>138</Paragraphs>
  <Slides>2</Slides>
  <Notes>2</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2</vt:i4>
      </vt:variant>
    </vt:vector>
  </HeadingPairs>
  <TitlesOfParts>
    <vt:vector size="13" baseType="lpstr">
      <vt:lpstr>Arial</vt:lpstr>
      <vt:lpstr>Arial Black</vt:lpstr>
      <vt:lpstr>Calibri</vt:lpstr>
      <vt:lpstr>Courier New</vt:lpstr>
      <vt:lpstr>Times New Roman</vt:lpstr>
      <vt:lpstr>Trebuchet MS</vt:lpstr>
      <vt:lpstr>Wingdings</vt:lpstr>
      <vt:lpstr>PosterPresentations.com-36x48-Template-Beaumont</vt:lpstr>
      <vt:lpstr>Without Quick Guides</vt:lpstr>
      <vt:lpstr>1_Classic 3 Columns</vt:lpstr>
      <vt:lpstr>Classic - Wide Center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roxmikri354@gmail.com</cp:lastModifiedBy>
  <cp:revision>17</cp:revision>
  <dcterms:created xsi:type="dcterms:W3CDTF">2022-03-10T10:55:34Z</dcterms:created>
  <dcterms:modified xsi:type="dcterms:W3CDTF">2022-03-17T20:56:49Z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94da7b51fc434e6a9b43d5398c7ffa99</vt:lpwstr>
  </property>
</Properties>
</file>