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5"/>
  </p:notesMasterIdLst>
  <p:sldIdLst>
    <p:sldId id="256" r:id="rId5"/>
    <p:sldId id="269" r:id="rId6"/>
    <p:sldId id="260" r:id="rId7"/>
    <p:sldId id="257" r:id="rId8"/>
    <p:sldId id="261" r:id="rId9"/>
    <p:sldId id="264" r:id="rId10"/>
    <p:sldId id="263" r:id="rId11"/>
    <p:sldId id="272"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FAE8AA8-DE3C-4DA0-97C9-C5C60DF46A09}" v="685" dt="2025-03-13T11:33:17.6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204" autoAdjust="0"/>
    <p:restoredTop sz="69020" autoAdjust="0"/>
  </p:normalViewPr>
  <p:slideViewPr>
    <p:cSldViewPr snapToGrid="0">
      <p:cViewPr varScale="1">
        <p:scale>
          <a:sx n="48" d="100"/>
          <a:sy n="48" d="100"/>
        </p:scale>
        <p:origin x="62" y="240"/>
      </p:cViewPr>
      <p:guideLst/>
    </p:cSldViewPr>
  </p:slideViewPr>
  <p:notesTextViewPr>
    <p:cViewPr>
      <p:scale>
        <a:sx n="75" d="100"/>
        <a:sy n="7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A87900-1787-4519-A1E2-7E3FA0618BBA}" type="datetimeFigureOut">
              <a:rPr lang="en-GB" smtClean="0"/>
              <a:t>16/03/2025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6B4F232-69C7-4B7D-9D65-F0B1A0129EC4}" type="slidenum">
              <a:rPr lang="en-GB" smtClean="0"/>
              <a:t>‹#›</a:t>
            </a:fld>
            <a:endParaRPr lang="en-GB"/>
          </a:p>
        </p:txBody>
      </p:sp>
    </p:spTree>
    <p:extLst>
      <p:ext uri="{BB962C8B-B14F-4D97-AF65-F5344CB8AC3E}">
        <p14:creationId xmlns:p14="http://schemas.microsoft.com/office/powerpoint/2010/main" val="6375342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presentation I will be exploring………</a:t>
            </a:r>
            <a:endParaRPr lang="en-GB" dirty="0"/>
          </a:p>
        </p:txBody>
      </p:sp>
      <p:sp>
        <p:nvSpPr>
          <p:cNvPr id="4" name="Slide Number Placeholder 3"/>
          <p:cNvSpPr>
            <a:spLocks noGrp="1"/>
          </p:cNvSpPr>
          <p:nvPr>
            <p:ph type="sldNum" sz="quarter" idx="5"/>
          </p:nvPr>
        </p:nvSpPr>
        <p:spPr/>
        <p:txBody>
          <a:bodyPr/>
          <a:lstStyle/>
          <a:p>
            <a:fld id="{06B4F232-69C7-4B7D-9D65-F0B1A0129EC4}" type="slidenum">
              <a:rPr lang="en-GB" smtClean="0"/>
              <a:t>2</a:t>
            </a:fld>
            <a:endParaRPr lang="en-GB"/>
          </a:p>
        </p:txBody>
      </p:sp>
    </p:spTree>
    <p:extLst>
      <p:ext uri="{BB962C8B-B14F-4D97-AF65-F5344CB8AC3E}">
        <p14:creationId xmlns:p14="http://schemas.microsoft.com/office/powerpoint/2010/main" val="42088725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6B4F232-69C7-4B7D-9D65-F0B1A0129EC4}" type="slidenum">
              <a:rPr lang="en-GB" smtClean="0"/>
              <a:t>3</a:t>
            </a:fld>
            <a:endParaRPr lang="en-GB"/>
          </a:p>
        </p:txBody>
      </p:sp>
    </p:spTree>
    <p:extLst>
      <p:ext uri="{BB962C8B-B14F-4D97-AF65-F5344CB8AC3E}">
        <p14:creationId xmlns:p14="http://schemas.microsoft.com/office/powerpoint/2010/main" val="18422362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Context!</a:t>
            </a:r>
          </a:p>
          <a:p>
            <a:pPr marL="285750" indent="-285750">
              <a:buFont typeface="Wingdings" panose="05000000000000000000" pitchFamily="2" charset="2"/>
              <a:buChar char="Ø"/>
            </a:pPr>
            <a:r>
              <a:rPr lang="en-GB" sz="1200" dirty="0">
                <a:latin typeface="Times New Roman" panose="02020603050405020304" pitchFamily="18" charset="0"/>
                <a:cs typeface="Times New Roman" panose="02020603050405020304" pitchFamily="18" charset="0"/>
              </a:rPr>
              <a:t>There were economic, religious and fear-provoking factors that the town faced, causing huge tensions. The Salem Witch Trials took place between February 1692 and May 1693 in Salem Town and Salem Village, Massachusetts Bay Colony. (p.39)</a:t>
            </a:r>
          </a:p>
          <a:p>
            <a:pPr marL="285750" indent="-285750">
              <a:buFont typeface="Wingdings" panose="05000000000000000000" pitchFamily="2" charset="2"/>
              <a:buChar char="Ø"/>
            </a:pPr>
            <a:r>
              <a:rPr lang="en-GB" sz="1200" dirty="0">
                <a:latin typeface="Times New Roman" panose="02020603050405020304" pitchFamily="18" charset="0"/>
                <a:cs typeface="Times New Roman" panose="02020603050405020304" pitchFamily="18" charset="0"/>
              </a:rPr>
              <a:t>The trials began with a nine-year-old, Elizabeth Parris, and an eleven-year-old, Abigail Williams. They began to demonstrate strange behaviour along with other inhabitants of the town. The first three women to be accused pf witchcraft were Sara Good, Sarah Osborn and an enslaved woman, Tituba. (p.40)</a:t>
            </a:r>
          </a:p>
          <a:p>
            <a:pPr marL="285750" indent="-285750">
              <a:buFont typeface="Wingdings" panose="05000000000000000000" pitchFamily="2" charset="2"/>
              <a:buChar char="Ø"/>
            </a:pPr>
            <a:r>
              <a:rPr lang="en-GB" sz="1200" dirty="0">
                <a:latin typeface="Times New Roman" panose="02020603050405020304" pitchFamily="18" charset="0"/>
                <a:cs typeface="Times New Roman" panose="02020603050405020304" pitchFamily="18" charset="0"/>
              </a:rPr>
              <a:t>The difficulty with the trials were the backwards nature of them. If one professed their innocence, the court would believe them to be guilty. However, if they accused another of witchcraft or confessed to it themselves, then they were more likely to be considered innocent and not be prosecuted.</a:t>
            </a:r>
          </a:p>
          <a:p>
            <a:pPr marL="285750" indent="-285750">
              <a:buFont typeface="Wingdings" panose="05000000000000000000" pitchFamily="2" charset="2"/>
              <a:buChar char="Ø"/>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In total, nineteen people, including five men and </a:t>
            </a:r>
            <a:r>
              <a:rPr lang="en-GB" sz="1200" kern="100" dirty="0">
                <a:latin typeface="Times New Roman" panose="02020603050405020304" pitchFamily="18" charset="0"/>
                <a:ea typeface="Aptos" panose="020B0004020202020204" pitchFamily="34" charset="0"/>
                <a:cs typeface="Times New Roman" panose="02020603050405020304" pitchFamily="18" charset="0"/>
              </a:rPr>
              <a:t>fourteen</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women, were prosecuted and were hanged for their ‘crimes,’ while another five people died in custody awaiting trial and a verdict. (p.41)</a:t>
            </a:r>
            <a:endParaRPr lang="en-GB" sz="1200" dirty="0">
              <a:latin typeface="Times New Roman" panose="02020603050405020304" pitchFamily="18" charset="0"/>
              <a:cs typeface="Times New Roman" panose="02020603050405020304" pitchFamily="18" charset="0"/>
            </a:endParaRPr>
          </a:p>
          <a:p>
            <a:r>
              <a:rPr lang="en-GB" dirty="0"/>
              <a:t>Historical records show a large number of people to be accused and hang. </a:t>
            </a:r>
          </a:p>
          <a:p>
            <a:endParaRPr lang="en-GB" dirty="0"/>
          </a:p>
          <a:p>
            <a:endParaRPr lang="en-GB" dirty="0"/>
          </a:p>
          <a:p>
            <a:endParaRPr lang="en-GB" dirty="0"/>
          </a:p>
          <a:p>
            <a:endParaRPr lang="en-GB" dirty="0"/>
          </a:p>
          <a:p>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Times New Roman" panose="02020603050405020304" pitchFamily="18" charset="0"/>
                <a:cs typeface="Times New Roman" panose="02020603050405020304" pitchFamily="18" charset="0"/>
              </a:rPr>
              <a:t>Philip R. Stone and Hannah Stewart, ‘Haunted Happenings: Dark Tourism Events and Supernatural Placemaking in Salem, USA’, </a:t>
            </a:r>
            <a:r>
              <a:rPr lang="en-US" sz="1200" i="1" dirty="0">
                <a:latin typeface="Times New Roman" panose="02020603050405020304" pitchFamily="18" charset="0"/>
                <a:cs typeface="Times New Roman" panose="02020603050405020304" pitchFamily="18" charset="0"/>
              </a:rPr>
              <a:t>Supernatural Cities: Placing Urban Identities, memory, and cultural crises, </a:t>
            </a:r>
            <a:r>
              <a:rPr lang="en-US" sz="1200" dirty="0">
                <a:latin typeface="Times New Roman" panose="02020603050405020304" pitchFamily="18" charset="0"/>
                <a:cs typeface="Times New Roman" panose="02020603050405020304" pitchFamily="18" charset="0"/>
              </a:rPr>
              <a:t>11.2 (2021), 37-58 &lt;https://www.revenantjournal.com/contents/haunted-happenings-dark-tourism-events-and-supernatural-placemaking-in-salem-usa/#:~:text=Importantly%2C%20Salem's%20annual%20month%2Dlong,Salem's%20association%20with%20supernatural%20storytelling.&gt;[accessed: 06 March 2025].</a:t>
            </a:r>
            <a:r>
              <a:rPr lang="en-GB" sz="1200" dirty="0">
                <a:latin typeface="Times New Roman" panose="02020603050405020304" pitchFamily="18"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06B4F232-69C7-4B7D-9D65-F0B1A0129EC4}" type="slidenum">
              <a:rPr lang="en-GB" smtClean="0"/>
              <a:t>4</a:t>
            </a:fld>
            <a:endParaRPr lang="en-GB"/>
          </a:p>
        </p:txBody>
      </p:sp>
    </p:spTree>
    <p:extLst>
      <p:ext uri="{BB962C8B-B14F-4D97-AF65-F5344CB8AC3E}">
        <p14:creationId xmlns:p14="http://schemas.microsoft.com/office/powerpoint/2010/main" val="35270152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pPr>
            <a:r>
              <a:rPr lang="en-US" sz="1200" dirty="0">
                <a:solidFill>
                  <a:srgbClr val="FFFFFF"/>
                </a:solidFill>
                <a:latin typeface="Times New Roman" panose="02020603050405020304" pitchFamily="18" charset="0"/>
                <a:cs typeface="Times New Roman" panose="02020603050405020304" pitchFamily="18" charset="0"/>
              </a:rPr>
              <a:t>The difficult heritage of </a:t>
            </a:r>
            <a:r>
              <a:rPr lang="en-US" sz="1200" dirty="0" err="1">
                <a:solidFill>
                  <a:srgbClr val="FFFFFF"/>
                </a:solidFill>
                <a:latin typeface="Times New Roman" panose="02020603050405020304" pitchFamily="18" charset="0"/>
                <a:cs typeface="Times New Roman" panose="02020603050405020304" pitchFamily="18" charset="0"/>
              </a:rPr>
              <a:t>salem</a:t>
            </a:r>
            <a:r>
              <a:rPr lang="en-US" sz="1200" dirty="0">
                <a:solidFill>
                  <a:srgbClr val="FFFFFF"/>
                </a:solidFill>
                <a:latin typeface="Times New Roman" panose="02020603050405020304" pitchFamily="18" charset="0"/>
                <a:cs typeface="Times New Roman" panose="02020603050405020304" pitchFamily="18" charset="0"/>
              </a:rPr>
              <a:t> hasn’t always been celebrated. The </a:t>
            </a:r>
            <a:r>
              <a:rPr lang="en-US" sz="1200" dirty="0" err="1">
                <a:solidFill>
                  <a:srgbClr val="FFFFFF"/>
                </a:solidFill>
                <a:latin typeface="Times New Roman" panose="02020603050405020304" pitchFamily="18" charset="0"/>
                <a:cs typeface="Times New Roman" panose="02020603050405020304" pitchFamily="18" charset="0"/>
              </a:rPr>
              <a:t>commerlisation</a:t>
            </a:r>
            <a:r>
              <a:rPr lang="en-US" sz="1200" dirty="0">
                <a:solidFill>
                  <a:srgbClr val="FFFFFF"/>
                </a:solidFill>
                <a:latin typeface="Times New Roman" panose="02020603050405020304" pitchFamily="18" charset="0"/>
                <a:cs typeface="Times New Roman" panose="02020603050405020304" pitchFamily="18" charset="0"/>
              </a:rPr>
              <a:t> of this is fairly a modern </a:t>
            </a:r>
            <a:r>
              <a:rPr lang="en-US" sz="1200" dirty="0" err="1">
                <a:solidFill>
                  <a:srgbClr val="FFFFFF"/>
                </a:solidFill>
                <a:latin typeface="Times New Roman" panose="02020603050405020304" pitchFamily="18" charset="0"/>
                <a:cs typeface="Times New Roman" panose="02020603050405020304" pitchFamily="18" charset="0"/>
              </a:rPr>
              <a:t>phanonm</a:t>
            </a:r>
            <a:r>
              <a:rPr lang="en-US" sz="1200" dirty="0">
                <a:solidFill>
                  <a:srgbClr val="FFFFFF"/>
                </a:solidFill>
                <a:latin typeface="Times New Roman" panose="02020603050405020304" pitchFamily="18" charset="0"/>
                <a:cs typeface="Times New Roman" panose="02020603050405020304" pitchFamily="18" charset="0"/>
              </a:rPr>
              <a:t> and has struggled to come to terms. </a:t>
            </a:r>
          </a:p>
          <a:p>
            <a:pPr>
              <a:lnSpc>
                <a:spcPct val="90000"/>
              </a:lnSpc>
            </a:pPr>
            <a:r>
              <a:rPr lang="en-US" sz="1200" dirty="0">
                <a:solidFill>
                  <a:srgbClr val="FFFFFF"/>
                </a:solidFill>
                <a:latin typeface="Times New Roman" panose="02020603050405020304" pitchFamily="18" charset="0"/>
                <a:cs typeface="Times New Roman" panose="02020603050405020304" pitchFamily="18" charset="0"/>
              </a:rPr>
              <a:t>Dark tourism’ refers to tourist sites that have association with death, disasters, the macabre, and supernatural folklore. </a:t>
            </a:r>
          </a:p>
          <a:p>
            <a:pPr marL="0" indent="0">
              <a:lnSpc>
                <a:spcPct val="90000"/>
              </a:lnSpc>
              <a:buNone/>
            </a:pPr>
            <a:r>
              <a:rPr lang="en-US" sz="1000" dirty="0">
                <a:solidFill>
                  <a:srgbClr val="FFFFFF"/>
                </a:solidFill>
                <a:latin typeface="Times New Roman" panose="02020603050405020304" pitchFamily="18" charset="0"/>
                <a:cs typeface="Times New Roman" panose="02020603050405020304" pitchFamily="18" charset="0"/>
              </a:rPr>
              <a:t>	Susan Weidmann, ‘Conjuring History: Presenting the Salem witch trials to visitors’, </a:t>
            </a:r>
            <a:r>
              <a:rPr lang="en-US" sz="1000" i="1" dirty="0">
                <a:solidFill>
                  <a:srgbClr val="FFFFFF"/>
                </a:solidFill>
                <a:latin typeface="Times New Roman" panose="02020603050405020304" pitchFamily="18" charset="0"/>
                <a:cs typeface="Times New Roman" panose="02020603050405020304" pitchFamily="18" charset="0"/>
              </a:rPr>
              <a:t>Journal of American Culture</a:t>
            </a:r>
            <a:r>
              <a:rPr lang="en-US" sz="1000" dirty="0">
                <a:solidFill>
                  <a:srgbClr val="FFFFFF"/>
                </a:solidFill>
                <a:latin typeface="Times New Roman" panose="02020603050405020304" pitchFamily="18" charset="0"/>
                <a:cs typeface="Times New Roman" panose="02020603050405020304" pitchFamily="18" charset="0"/>
              </a:rPr>
              <a:t>, 47.4 (2024), 273-291(p.273)&lt;</a:t>
            </a:r>
            <a:r>
              <a:rPr lang="en-GB" sz="1000" i="0" u="none" strike="noStrike" dirty="0">
                <a:solidFill>
                  <a:srgbClr val="FFFFFF"/>
                </a:solidFill>
                <a:effectLst/>
                <a:latin typeface="Times New Roman" panose="02020603050405020304" pitchFamily="18" charset="0"/>
                <a:cs typeface="Times New Roman" panose="02020603050405020304" pitchFamily="18" charset="0"/>
              </a:rPr>
              <a:t>https://doi.org/10.1111/jacc.13588&gt;.</a:t>
            </a:r>
          </a:p>
          <a:p>
            <a:pPr marL="0" indent="0">
              <a:lnSpc>
                <a:spcPct val="90000"/>
              </a:lnSpc>
              <a:buNone/>
            </a:pPr>
            <a:r>
              <a:rPr lang="en-US" sz="1000" dirty="0">
                <a:solidFill>
                  <a:srgbClr val="FFFFFF"/>
                </a:solidFill>
                <a:latin typeface="Times New Roman" panose="02020603050405020304" pitchFamily="18" charset="0"/>
                <a:cs typeface="Times New Roman" panose="02020603050405020304" pitchFamily="18" charset="0"/>
              </a:rPr>
              <a:t>Difficult heritage perfect site for dark tourism. </a:t>
            </a:r>
          </a:p>
          <a:p>
            <a:pPr>
              <a:lnSpc>
                <a:spcPct val="90000"/>
              </a:lnSpc>
            </a:pPr>
            <a:r>
              <a:rPr lang="en-US" sz="1200" dirty="0">
                <a:solidFill>
                  <a:srgbClr val="FFFFFF"/>
                </a:solidFill>
                <a:latin typeface="Times New Roman" panose="02020603050405020304" pitchFamily="18" charset="0"/>
                <a:cs typeface="Times New Roman" panose="02020603050405020304" pitchFamily="18" charset="0"/>
              </a:rPr>
              <a:t>Following the infamous witch trials, Salem Village became known as Danvers in an attempt to separate themselves from the rest of Salem. Danvers was a central point during the ‘witch hysteria 'but it has not been associated with the trials apart from the memorization of the event’.  (Stone and Stewart, ‘Haunted Happenings’, p.39.)</a:t>
            </a:r>
          </a:p>
          <a:p>
            <a:pPr>
              <a:lnSpc>
                <a:spcPct val="90000"/>
              </a:lnSpc>
            </a:pPr>
            <a:endParaRPr lang="en-US" sz="1200" dirty="0">
              <a:solidFill>
                <a:srgbClr val="FFFFFF"/>
              </a:solidFill>
              <a:latin typeface="Times New Roman" panose="02020603050405020304" pitchFamily="18" charset="0"/>
              <a:cs typeface="Times New Roman" panose="02020603050405020304" pitchFamily="18" charset="0"/>
            </a:endParaRPr>
          </a:p>
          <a:p>
            <a:pPr>
              <a:lnSpc>
                <a:spcPct val="90000"/>
              </a:lnSpc>
            </a:pPr>
            <a:r>
              <a:rPr lang="en-US" sz="1200" dirty="0">
                <a:solidFill>
                  <a:srgbClr val="FFFFFF"/>
                </a:solidFill>
                <a:latin typeface="Times New Roman" panose="02020603050405020304" pitchFamily="18" charset="0"/>
                <a:cs typeface="Times New Roman" panose="02020603050405020304" pitchFamily="18" charset="0"/>
              </a:rPr>
              <a:t>In 1697, the rest of the Town of Salem engaged with this difficult heritage by declaring a day of atonement for the trials. In 1711, the governing body of the town acquitted the accused and paid £600 in reparations to their families. 1957 saw the state of Massachusetts formally apologize for the events. (Stone and Stewart, ‘Haunted Happenings’, p.41.)</a:t>
            </a:r>
          </a:p>
          <a:p>
            <a:pPr>
              <a:lnSpc>
                <a:spcPct val="90000"/>
              </a:lnSpc>
            </a:pPr>
            <a:endParaRPr lang="en-US" sz="1200" dirty="0">
              <a:solidFill>
                <a:srgbClr val="FFFFFF"/>
              </a:solidFill>
              <a:latin typeface="Times New Roman" panose="02020603050405020304" pitchFamily="18" charset="0"/>
              <a:cs typeface="Times New Roman" panose="02020603050405020304" pitchFamily="18" charset="0"/>
            </a:endParaRPr>
          </a:p>
          <a:p>
            <a:pPr>
              <a:lnSpc>
                <a:spcPct val="90000"/>
              </a:lnSpc>
            </a:pPr>
            <a:r>
              <a:rPr lang="en-US" sz="1200" dirty="0">
                <a:solidFill>
                  <a:srgbClr val="FFFFFF"/>
                </a:solidFill>
                <a:latin typeface="Times New Roman" panose="02020603050405020304" pitchFamily="18" charset="0"/>
                <a:cs typeface="Times New Roman" panose="02020603050405020304" pitchFamily="18" charset="0"/>
              </a:rPr>
              <a:t>The Witch Trials Memorial in Salem offers a place of reflection and recognition for the descendants of the victims and those who wish to memorialize them. However, it is also part of a wider tourist experience. Since 1982, Haunted Happenings has exploited the witch trials by turning them into an attraction for their yearly Halloween celebration. </a:t>
            </a:r>
            <a:r>
              <a:rPr lang="en-US" sz="1200" dirty="0" err="1">
                <a:solidFill>
                  <a:srgbClr val="FFFFFF"/>
                </a:solidFill>
                <a:latin typeface="Times New Roman" panose="02020603050405020304" pitchFamily="18" charset="0"/>
                <a:cs typeface="Times New Roman" panose="02020603050405020304" pitchFamily="18" charset="0"/>
              </a:rPr>
              <a:t>Explointation</a:t>
            </a:r>
            <a:r>
              <a:rPr lang="en-US" sz="1200" dirty="0">
                <a:solidFill>
                  <a:srgbClr val="FFFFFF"/>
                </a:solidFill>
                <a:latin typeface="Times New Roman" panose="02020603050405020304" pitchFamily="18" charset="0"/>
                <a:cs typeface="Times New Roman" panose="02020603050405020304" pitchFamily="18" charset="0"/>
              </a:rPr>
              <a:t> of </a:t>
            </a:r>
            <a:r>
              <a:rPr lang="en-US" sz="1200" dirty="0" err="1">
                <a:solidFill>
                  <a:srgbClr val="FFFFFF"/>
                </a:solidFill>
                <a:latin typeface="Times New Roman" panose="02020603050405020304" pitchFamily="18" charset="0"/>
                <a:cs typeface="Times New Roman" panose="02020603050405020304" pitchFamily="18" charset="0"/>
              </a:rPr>
              <a:t>hertage</a:t>
            </a:r>
            <a:r>
              <a:rPr lang="en-US" sz="1200" dirty="0">
                <a:solidFill>
                  <a:srgbClr val="FFFFFF"/>
                </a:solidFill>
                <a:latin typeface="Times New Roman" panose="02020603050405020304" pitchFamily="18" charset="0"/>
                <a:cs typeface="Times New Roman" panose="02020603050405020304" pitchFamily="18" charset="0"/>
              </a:rPr>
              <a:t> and became a </a:t>
            </a:r>
            <a:r>
              <a:rPr lang="en-US" sz="1200" dirty="0" err="1">
                <a:solidFill>
                  <a:srgbClr val="FFFFFF"/>
                </a:solidFill>
                <a:latin typeface="Times New Roman" panose="02020603050405020304" pitchFamily="18" charset="0"/>
                <a:cs typeface="Times New Roman" panose="02020603050405020304" pitchFamily="18" charset="0"/>
              </a:rPr>
              <a:t>commertional</a:t>
            </a:r>
            <a:r>
              <a:rPr lang="en-US" sz="1200" dirty="0">
                <a:solidFill>
                  <a:srgbClr val="FFFFFF"/>
                </a:solidFill>
                <a:latin typeface="Times New Roman" panose="02020603050405020304" pitchFamily="18" charset="0"/>
                <a:cs typeface="Times New Roman" panose="02020603050405020304" pitchFamily="18" charset="0"/>
              </a:rPr>
              <a:t>. Why does it became okay? Is it because no living memory. </a:t>
            </a:r>
          </a:p>
          <a:p>
            <a:pPr marL="0" indent="0">
              <a:lnSpc>
                <a:spcPct val="90000"/>
              </a:lnSpc>
              <a:buNone/>
            </a:pPr>
            <a:r>
              <a:rPr lang="en-US" sz="1000" dirty="0">
                <a:solidFill>
                  <a:srgbClr val="FFFFFF"/>
                </a:solidFill>
                <a:latin typeface="Times New Roman" panose="02020603050405020304" pitchFamily="18" charset="0"/>
                <a:cs typeface="Times New Roman" panose="02020603050405020304" pitchFamily="18" charset="0"/>
              </a:rPr>
              <a:t>	Aaron </a:t>
            </a:r>
            <a:r>
              <a:rPr lang="en-US" sz="1000" dirty="0" err="1">
                <a:solidFill>
                  <a:srgbClr val="FFFFFF"/>
                </a:solidFill>
                <a:latin typeface="Times New Roman" panose="02020603050405020304" pitchFamily="18" charset="0"/>
                <a:cs typeface="Times New Roman" panose="02020603050405020304" pitchFamily="18" charset="0"/>
              </a:rPr>
              <a:t>Nugua</a:t>
            </a:r>
            <a:r>
              <a:rPr lang="en-US" sz="1000" dirty="0">
                <a:solidFill>
                  <a:srgbClr val="FFFFFF"/>
                </a:solidFill>
                <a:latin typeface="Times New Roman" panose="02020603050405020304" pitchFamily="18" charset="0"/>
                <a:cs typeface="Times New Roman" panose="02020603050405020304" pitchFamily="18" charset="0"/>
              </a:rPr>
              <a:t>, ‘Witch City and Mnemonic Tourism’, </a:t>
            </a:r>
            <a:r>
              <a:rPr lang="en-US" sz="1000" i="1" dirty="0">
                <a:solidFill>
                  <a:srgbClr val="FFFFFF"/>
                </a:solidFill>
                <a:latin typeface="Times New Roman" panose="02020603050405020304" pitchFamily="18" charset="0"/>
                <a:cs typeface="Times New Roman" panose="02020603050405020304" pitchFamily="18" charset="0"/>
              </a:rPr>
              <a:t>Journeys</a:t>
            </a:r>
            <a:r>
              <a:rPr lang="en-US" sz="1000" dirty="0">
                <a:solidFill>
                  <a:srgbClr val="FFFFFF"/>
                </a:solidFill>
                <a:latin typeface="Times New Roman" panose="02020603050405020304" pitchFamily="18" charset="0"/>
                <a:cs typeface="Times New Roman" panose="02020603050405020304" pitchFamily="18" charset="0"/>
              </a:rPr>
              <a:t>, 7.2 (2006, 55-72 (p.64) &lt;</a:t>
            </a:r>
            <a:r>
              <a:rPr lang="en-GB" sz="1000" i="0" u="none" strike="noStrike" dirty="0">
                <a:solidFill>
                  <a:srgbClr val="FFFFFF"/>
                </a:solidFill>
                <a:effectLst/>
                <a:latin typeface="Source Sans Pro" panose="020B0503030403020204" pitchFamily="34" charset="0"/>
              </a:rPr>
              <a:t>https://doi.org/10.3167/jys.2006.070204&gt;.</a:t>
            </a:r>
          </a:p>
          <a:p>
            <a:endParaRPr lang="en-GB" dirty="0"/>
          </a:p>
        </p:txBody>
      </p:sp>
      <p:sp>
        <p:nvSpPr>
          <p:cNvPr id="4" name="Slide Number Placeholder 3"/>
          <p:cNvSpPr>
            <a:spLocks noGrp="1"/>
          </p:cNvSpPr>
          <p:nvPr>
            <p:ph type="sldNum" sz="quarter" idx="5"/>
          </p:nvPr>
        </p:nvSpPr>
        <p:spPr/>
        <p:txBody>
          <a:bodyPr/>
          <a:lstStyle/>
          <a:p>
            <a:fld id="{06B4F232-69C7-4B7D-9D65-F0B1A0129EC4}" type="slidenum">
              <a:rPr lang="en-GB" smtClean="0"/>
              <a:t>5</a:t>
            </a:fld>
            <a:endParaRPr lang="en-GB"/>
          </a:p>
        </p:txBody>
      </p:sp>
    </p:spTree>
    <p:extLst>
      <p:ext uri="{BB962C8B-B14F-4D97-AF65-F5344CB8AC3E}">
        <p14:creationId xmlns:p14="http://schemas.microsoft.com/office/powerpoint/2010/main" val="34387885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pPr>
            <a:r>
              <a:rPr lang="en-GB" sz="1200" dirty="0">
                <a:latin typeface="Times New Roman" panose="02020603050405020304" pitchFamily="18" charset="0"/>
                <a:cs typeface="Times New Roman" panose="02020603050405020304" pitchFamily="18" charset="0"/>
              </a:rPr>
              <a:t>Festivals are a method to entice people to engage with a town's heritage, history, enjoyable activities, and most importantly to celebrate. In Salems case, their festivals often surround Halloween. (Jeon, Impacts of festivals and events, p.32, 2020)  </a:t>
            </a:r>
          </a:p>
          <a:p>
            <a:pPr>
              <a:lnSpc>
                <a:spcPct val="90000"/>
              </a:lnSpc>
            </a:pPr>
            <a:r>
              <a:rPr lang="en-GB" sz="1200" dirty="0">
                <a:latin typeface="Times New Roman" panose="02020603050405020304" pitchFamily="18" charset="0"/>
                <a:cs typeface="Times New Roman" panose="02020603050405020304" pitchFamily="18" charset="0"/>
              </a:rPr>
              <a:t>Even before the opening of Haunted Happenings, Salem had already leaned into their identity as a ‘witch city.’ To further push this narrative, Salem organised a variety of Halloween celebrations which served as a way to exploit its history and its status as a centre for ‘supernatural’ folklore. (</a:t>
            </a:r>
            <a:r>
              <a:rPr lang="en-US" sz="1200" dirty="0">
                <a:latin typeface="Times New Roman" panose="02020603050405020304" pitchFamily="18" charset="0"/>
                <a:cs typeface="Times New Roman" panose="02020603050405020304" pitchFamily="18" charset="0"/>
              </a:rPr>
              <a:t>Stone and Stewart, ‘Haunted Happenings’</a:t>
            </a:r>
            <a:r>
              <a:rPr lang="en-GB" sz="1200" dirty="0">
                <a:latin typeface="Times New Roman" panose="02020603050405020304" pitchFamily="18" charset="0"/>
                <a:cs typeface="Times New Roman" panose="02020603050405020304" pitchFamily="18" charset="0"/>
              </a:rPr>
              <a:t> p.45) </a:t>
            </a:r>
          </a:p>
          <a:p>
            <a:pPr>
              <a:lnSpc>
                <a:spcPct val="90000"/>
              </a:lnSpc>
            </a:pPr>
            <a:r>
              <a:rPr lang="en-GB" sz="1200" dirty="0">
                <a:latin typeface="Times New Roman" panose="02020603050405020304" pitchFamily="18" charset="0"/>
                <a:cs typeface="Times New Roman" panose="02020603050405020304" pitchFamily="18" charset="0"/>
              </a:rPr>
              <a:t>In the late 19</a:t>
            </a:r>
            <a:r>
              <a:rPr lang="en-GB" sz="1200" baseline="30000" dirty="0">
                <a:latin typeface="Times New Roman" panose="02020603050405020304" pitchFamily="18" charset="0"/>
                <a:cs typeface="Times New Roman" panose="02020603050405020304" pitchFamily="18" charset="0"/>
              </a:rPr>
              <a:t>th</a:t>
            </a:r>
            <a:r>
              <a:rPr lang="en-GB" sz="1200" dirty="0">
                <a:latin typeface="Times New Roman" panose="02020603050405020304" pitchFamily="18" charset="0"/>
                <a:cs typeface="Times New Roman" panose="02020603050405020304" pitchFamily="18" charset="0"/>
              </a:rPr>
              <a:t> century, businesses in the town began their exploitation of ‘Witch City.’ A shop called ‘The Witch Spoon’ was the first to sell a souvenir not only in Salem, but in the whole of America. As such, other business began to follow suit.   (Joen, p.37)</a:t>
            </a:r>
          </a:p>
          <a:p>
            <a:pPr>
              <a:lnSpc>
                <a:spcPct val="90000"/>
              </a:lnSpc>
            </a:pPr>
            <a:r>
              <a:rPr lang="en-GB" sz="1200" dirty="0">
                <a:latin typeface="Times New Roman" panose="02020603050405020304" pitchFamily="18" charset="0"/>
                <a:cs typeface="Times New Roman" panose="02020603050405020304" pitchFamily="18" charset="0"/>
              </a:rPr>
              <a:t>Haunted Happenings originally began as a weekend event in October of 1982. From there, it transformed into a month of celebration, combining both history and the supernatural. (</a:t>
            </a:r>
            <a:r>
              <a:rPr lang="en-US" sz="1200" dirty="0">
                <a:latin typeface="Times New Roman" panose="02020603050405020304" pitchFamily="18" charset="0"/>
                <a:cs typeface="Times New Roman" panose="02020603050405020304" pitchFamily="18" charset="0"/>
              </a:rPr>
              <a:t>Stone and Stewart, ‘Haunted Happenings’</a:t>
            </a:r>
            <a:r>
              <a:rPr lang="en-GB" sz="1200" dirty="0">
                <a:latin typeface="Times New Roman" panose="02020603050405020304" pitchFamily="18" charset="0"/>
                <a:cs typeface="Times New Roman" panose="02020603050405020304" pitchFamily="18" charset="0"/>
              </a:rPr>
              <a:t> p.44)</a:t>
            </a:r>
          </a:p>
          <a:p>
            <a:pPr>
              <a:lnSpc>
                <a:spcPct val="90000"/>
              </a:lnSpc>
            </a:pPr>
            <a:r>
              <a:rPr lang="en-GB" sz="1200" dirty="0">
                <a:latin typeface="Times New Roman" panose="02020603050405020304" pitchFamily="18" charset="0"/>
                <a:cs typeface="Times New Roman" panose="02020603050405020304" pitchFamily="18" charset="0"/>
              </a:rPr>
              <a:t>Haunted Happenings sees over 200,000 visitors from all over the world annually. Keeping in line with Halloween, tourism is most concentrated during the month of October, generating significant revenue for the residents of Salem. (Jeon et </a:t>
            </a:r>
            <a:r>
              <a:rPr lang="en-GB" sz="1200" dirty="0" err="1">
                <a:latin typeface="Times New Roman" panose="02020603050405020304" pitchFamily="18" charset="0"/>
                <a:cs typeface="Times New Roman" panose="02020603050405020304" pitchFamily="18" charset="0"/>
              </a:rPr>
              <a:t>el</a:t>
            </a:r>
            <a:r>
              <a:rPr lang="en-GB" sz="1200" dirty="0">
                <a:latin typeface="Times New Roman" panose="02020603050405020304" pitchFamily="18" charset="0"/>
                <a:cs typeface="Times New Roman" panose="02020603050405020304" pitchFamily="18" charset="0"/>
              </a:rPr>
              <a:t>, ‘Residents’, p.112, 2016)</a:t>
            </a:r>
          </a:p>
          <a:p>
            <a:pPr>
              <a:lnSpc>
                <a:spcPct val="90000"/>
              </a:lnSpc>
            </a:pPr>
            <a:r>
              <a:rPr lang="en-GB" sz="1200" dirty="0">
                <a:latin typeface="Times New Roman" panose="02020603050405020304" pitchFamily="18" charset="0"/>
                <a:cs typeface="Times New Roman" panose="02020603050405020304" pitchFamily="18" charset="0"/>
              </a:rPr>
              <a:t>Joen gives a justification for the exploitation; ‘</a:t>
            </a:r>
            <a:r>
              <a:rPr lang="en-US" sz="1200" dirty="0">
                <a:latin typeface="Times New Roman" panose="02020603050405020304" pitchFamily="18" charset="0"/>
                <a:cs typeface="Times New Roman" panose="02020603050405020304" pitchFamily="18" charset="0"/>
              </a:rPr>
              <a:t>These shops are patronized mainly by visitors, rather than Salem residents, and are able to stay open year-round because of the income they generate at the Haunted Happenings.’. (Joen, p. 42)</a:t>
            </a:r>
            <a:endParaRPr lang="en-GB" sz="1200" dirty="0">
              <a:latin typeface="Times New Roman" panose="02020603050405020304" pitchFamily="18" charset="0"/>
              <a:cs typeface="Times New Roman" panose="02020603050405020304" pitchFamily="18" charset="0"/>
            </a:endParaRPr>
          </a:p>
          <a:p>
            <a:pPr marL="0" indent="0">
              <a:lnSpc>
                <a:spcPct val="90000"/>
              </a:lnSpc>
              <a:buNone/>
            </a:pPr>
            <a:endParaRPr lang="en-US" sz="1200" dirty="0">
              <a:latin typeface="Times New Roman" panose="02020603050405020304" pitchFamily="18" charset="0"/>
              <a:cs typeface="Times New Roman" panose="02020603050405020304" pitchFamily="18" charset="0"/>
            </a:endParaRPr>
          </a:p>
          <a:p>
            <a:pPr marL="0" indent="0">
              <a:lnSpc>
                <a:spcPct val="90000"/>
              </a:lnSpc>
              <a:buNone/>
            </a:pPr>
            <a:endParaRPr lang="en-US" sz="1200" dirty="0">
              <a:latin typeface="Times New Roman" panose="02020603050405020304" pitchFamily="18" charset="0"/>
              <a:cs typeface="Times New Roman" panose="02020603050405020304" pitchFamily="18" charset="0"/>
            </a:endParaRPr>
          </a:p>
          <a:p>
            <a:pPr marL="0" indent="0">
              <a:lnSpc>
                <a:spcPct val="90000"/>
              </a:lnSpc>
              <a:buNone/>
            </a:pPr>
            <a:endParaRPr lang="en-US" sz="1200" dirty="0">
              <a:latin typeface="Times New Roman" panose="02020603050405020304" pitchFamily="18" charset="0"/>
              <a:cs typeface="Times New Roman" panose="02020603050405020304" pitchFamily="18" charset="0"/>
            </a:endParaRPr>
          </a:p>
          <a:p>
            <a:pPr marL="0" indent="0">
              <a:lnSpc>
                <a:spcPct val="90000"/>
              </a:lnSpc>
              <a:buNone/>
            </a:pPr>
            <a:endParaRPr lang="en-US" sz="1200" dirty="0">
              <a:latin typeface="Times New Roman" panose="02020603050405020304" pitchFamily="18" charset="0"/>
              <a:cs typeface="Times New Roman" panose="02020603050405020304" pitchFamily="18" charset="0"/>
            </a:endParaRPr>
          </a:p>
          <a:p>
            <a:pPr marL="0" indent="0">
              <a:lnSpc>
                <a:spcPct val="90000"/>
              </a:lnSpc>
              <a:buNone/>
            </a:pPr>
            <a:endParaRPr lang="en-US" sz="1200" dirty="0">
              <a:latin typeface="Times New Roman" panose="02020603050405020304" pitchFamily="18" charset="0"/>
              <a:cs typeface="Times New Roman" panose="02020603050405020304" pitchFamily="18" charset="0"/>
            </a:endParaRPr>
          </a:p>
          <a:p>
            <a:pPr marL="0" indent="0">
              <a:lnSpc>
                <a:spcPct val="90000"/>
              </a:lnSpc>
              <a:buNone/>
            </a:pPr>
            <a:endParaRPr lang="en-US" sz="1200" dirty="0">
              <a:latin typeface="Times New Roman" panose="02020603050405020304" pitchFamily="18" charset="0"/>
              <a:cs typeface="Times New Roman" panose="02020603050405020304" pitchFamily="18" charset="0"/>
            </a:endParaRPr>
          </a:p>
          <a:p>
            <a:pPr marL="0" indent="0">
              <a:lnSpc>
                <a:spcPct val="90000"/>
              </a:lnSpc>
              <a:buNone/>
            </a:pPr>
            <a:endParaRPr lang="en-US" sz="1200" dirty="0">
              <a:latin typeface="Times New Roman" panose="02020603050405020304" pitchFamily="18" charset="0"/>
              <a:cs typeface="Times New Roman" panose="02020603050405020304" pitchFamily="18" charset="0"/>
            </a:endParaRPr>
          </a:p>
          <a:p>
            <a:pPr marL="0" indent="0">
              <a:lnSpc>
                <a:spcPct val="90000"/>
              </a:lnSpc>
              <a:buNone/>
            </a:pPr>
            <a:endParaRPr lang="en-US" sz="1200" dirty="0">
              <a:latin typeface="Times New Roman" panose="02020603050405020304" pitchFamily="18" charset="0"/>
              <a:cs typeface="Times New Roman" panose="02020603050405020304" pitchFamily="18" charset="0"/>
            </a:endParaRPr>
          </a:p>
          <a:p>
            <a:pPr marL="0" indent="0">
              <a:lnSpc>
                <a:spcPct val="90000"/>
              </a:lnSpc>
              <a:buNone/>
            </a:pPr>
            <a:r>
              <a:rPr lang="en-US" sz="1200" dirty="0" err="1">
                <a:latin typeface="Times New Roman" panose="02020603050405020304" pitchFamily="18" charset="0"/>
                <a:cs typeface="Times New Roman" panose="02020603050405020304" pitchFamily="18" charset="0"/>
              </a:rPr>
              <a:t>Myunghee</a:t>
            </a:r>
            <a:r>
              <a:rPr lang="en-US" sz="1200" dirty="0">
                <a:latin typeface="Times New Roman" panose="02020603050405020304" pitchFamily="18" charset="0"/>
                <a:cs typeface="Times New Roman" panose="02020603050405020304" pitchFamily="18" charset="0"/>
              </a:rPr>
              <a:t> Mindy Jeon, Michelle </a:t>
            </a:r>
            <a:r>
              <a:rPr lang="en-US" sz="1200" dirty="0" err="1">
                <a:latin typeface="Times New Roman" panose="02020603050405020304" pitchFamily="18" charset="0"/>
                <a:cs typeface="Times New Roman" panose="02020603050405020304" pitchFamily="18" charset="0"/>
              </a:rPr>
              <a:t>Myunghwa</a:t>
            </a:r>
            <a:r>
              <a:rPr lang="en-US" sz="1200" dirty="0">
                <a:latin typeface="Times New Roman" panose="02020603050405020304" pitchFamily="18" charset="0"/>
                <a:cs typeface="Times New Roman" panose="02020603050405020304" pitchFamily="18" charset="0"/>
              </a:rPr>
              <a:t> Kang, Edward Desmarais , ‘Residents’ Perceived Quality of Life in a Cultural- Heritage Tourism Destination’, </a:t>
            </a:r>
            <a:r>
              <a:rPr lang="en-US" sz="1200" i="1" dirty="0">
                <a:latin typeface="Times New Roman" panose="02020603050405020304" pitchFamily="18" charset="0"/>
                <a:cs typeface="Times New Roman" panose="02020603050405020304" pitchFamily="18" charset="0"/>
              </a:rPr>
              <a:t>Applied Research in Quality of Life</a:t>
            </a:r>
            <a:r>
              <a:rPr lang="en-US" sz="1200" dirty="0">
                <a:latin typeface="Times New Roman" panose="02020603050405020304" pitchFamily="18" charset="0"/>
                <a:cs typeface="Times New Roman" panose="02020603050405020304" pitchFamily="18" charset="0"/>
              </a:rPr>
              <a:t>, 11.1  (2016), 105-123 (p.112)&lt;</a:t>
            </a:r>
            <a:r>
              <a:rPr lang="en-GB" sz="1200" b="0" i="0" dirty="0">
                <a:effectLst/>
                <a:latin typeface="Times New Roman" panose="02020603050405020304" pitchFamily="18" charset="0"/>
                <a:cs typeface="Times New Roman" panose="02020603050405020304" pitchFamily="18" charset="0"/>
              </a:rPr>
              <a:t> DOI:10.1007/s11482-014-9357-8 </a:t>
            </a:r>
            <a:r>
              <a:rPr lang="en-GB" sz="1200" i="0" u="none" strike="noStrike" dirty="0">
                <a:effectLst/>
                <a:latin typeface="Times New Roman" panose="02020603050405020304" pitchFamily="18" charset="0"/>
                <a:cs typeface="Times New Roman" panose="02020603050405020304" pitchFamily="18" charset="0"/>
              </a:rPr>
              <a:t>&gt;.</a:t>
            </a:r>
          </a:p>
          <a:p>
            <a:pPr marL="0" indent="0">
              <a:lnSpc>
                <a:spcPct val="90000"/>
              </a:lnSpc>
              <a:buNone/>
            </a:pPr>
            <a:r>
              <a:rPr lang="en-GB" sz="1200" dirty="0">
                <a:latin typeface="Times New Roman" panose="02020603050405020304" pitchFamily="18" charset="0"/>
                <a:cs typeface="Times New Roman" panose="02020603050405020304" pitchFamily="18" charset="0"/>
              </a:rPr>
              <a:t>	</a:t>
            </a:r>
            <a:r>
              <a:rPr lang="en-GB" sz="1200" dirty="0" err="1">
                <a:latin typeface="Times New Roman" panose="02020603050405020304" pitchFamily="18" charset="0"/>
                <a:cs typeface="Times New Roman" panose="02020603050405020304" pitchFamily="18" charset="0"/>
              </a:rPr>
              <a:t>Myunghee</a:t>
            </a:r>
            <a:r>
              <a:rPr lang="en-GB" sz="1200" dirty="0">
                <a:latin typeface="Times New Roman" panose="02020603050405020304" pitchFamily="18" charset="0"/>
                <a:cs typeface="Times New Roman" panose="02020603050405020304" pitchFamily="18" charset="0"/>
              </a:rPr>
              <a:t> Mindy Joen, ‘Impacts of festivals and events: The case of Salem’s Haunted Happenings, Massachusetts, USA’, in </a:t>
            </a:r>
            <a:r>
              <a:rPr lang="en-GB" sz="1200" i="1" dirty="0">
                <a:latin typeface="Times New Roman" panose="02020603050405020304" pitchFamily="18" charset="0"/>
                <a:cs typeface="Times New Roman" panose="02020603050405020304" pitchFamily="18" charset="0"/>
              </a:rPr>
              <a:t>Festivals and Event Tourism Impacts, </a:t>
            </a:r>
            <a:r>
              <a:rPr lang="en-GB" sz="1200" dirty="0">
                <a:latin typeface="Times New Roman" panose="02020603050405020304" pitchFamily="18" charset="0"/>
                <a:cs typeface="Times New Roman" panose="02020603050405020304" pitchFamily="18" charset="0"/>
              </a:rPr>
              <a:t>ed. by Dogan Gursoy, Robin Nunkoo, Medet </a:t>
            </a:r>
            <a:r>
              <a:rPr lang="en-GB" sz="1200" dirty="0" err="1">
                <a:latin typeface="Times New Roman" panose="02020603050405020304" pitchFamily="18" charset="0"/>
                <a:cs typeface="Times New Roman" panose="02020603050405020304" pitchFamily="18" charset="0"/>
              </a:rPr>
              <a:t>Yolal</a:t>
            </a:r>
            <a:r>
              <a:rPr lang="en-GB" sz="1200" dirty="0">
                <a:latin typeface="Times New Roman" panose="02020603050405020304" pitchFamily="18" charset="0"/>
                <a:cs typeface="Times New Roman" panose="02020603050405020304" pitchFamily="18" charset="0"/>
              </a:rPr>
              <a:t> (London: Routledge, 2020), pp. 32- 50 (p.32)</a:t>
            </a:r>
          </a:p>
          <a:p>
            <a:endParaRPr lang="en-GB" dirty="0"/>
          </a:p>
        </p:txBody>
      </p:sp>
      <p:sp>
        <p:nvSpPr>
          <p:cNvPr id="4" name="Slide Number Placeholder 3"/>
          <p:cNvSpPr>
            <a:spLocks noGrp="1"/>
          </p:cNvSpPr>
          <p:nvPr>
            <p:ph type="sldNum" sz="quarter" idx="5"/>
          </p:nvPr>
        </p:nvSpPr>
        <p:spPr/>
        <p:txBody>
          <a:bodyPr/>
          <a:lstStyle/>
          <a:p>
            <a:fld id="{06B4F232-69C7-4B7D-9D65-F0B1A0129EC4}" type="slidenum">
              <a:rPr lang="en-GB" smtClean="0"/>
              <a:t>6</a:t>
            </a:fld>
            <a:endParaRPr lang="en-GB"/>
          </a:p>
        </p:txBody>
      </p:sp>
    </p:spTree>
    <p:extLst>
      <p:ext uri="{BB962C8B-B14F-4D97-AF65-F5344CB8AC3E}">
        <p14:creationId xmlns:p14="http://schemas.microsoft.com/office/powerpoint/2010/main" val="26590554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Salem they have capitalized on the spooky supernatural aspect of the story. Witches and supernatural creatures While also taking advantage of the natural landscape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tx1"/>
                </a:solidFill>
                <a:latin typeface="Times New Roman" panose="02020603050405020304" pitchFamily="18" charset="0"/>
                <a:cs typeface="Times New Roman" panose="02020603050405020304" pitchFamily="18" charset="0"/>
              </a:rPr>
              <a:t> It seems the ideas of injustice and tragedy are buried under the sensational and supernatural tourist offerings.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tx1"/>
                </a:solidFill>
                <a:latin typeface="Times New Roman" panose="02020603050405020304" pitchFamily="18" charset="0"/>
                <a:cs typeface="Times New Roman" panose="02020603050405020304" pitchFamily="18" charset="0"/>
              </a:rPr>
              <a:t>The natural landscape of Salem provides historical remembrance however, it also provides a supernatural landscape which is taken advantage of. There are multiples  Museums such as the Salem Witch Museum who recount the history of the Witch trials, the memorial, the Witch House and Rebbecca Nurse Homestead. These provide a memorial and educational account of Salem witch heritage.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chemeClr val="tx1"/>
              </a:solidFill>
              <a:latin typeface="Times New Roman" panose="02020603050405020304" pitchFamily="18" charset="0"/>
              <a:cs typeface="Times New Roman" panose="02020603050405020304" pitchFamily="18" charset="0"/>
            </a:endParaRPr>
          </a:p>
          <a:p>
            <a:r>
              <a:rPr lang="en-GB" sz="1200" dirty="0">
                <a:solidFill>
                  <a:schemeClr val="tx1"/>
                </a:solidFill>
                <a:latin typeface="Times New Roman" panose="02020603050405020304" pitchFamily="18" charset="0"/>
                <a:cs typeface="Times New Roman" panose="02020603050405020304" pitchFamily="18" charset="0"/>
              </a:rPr>
              <a:t>The Witch House is a historical structure that has remained from the 17</a:t>
            </a:r>
            <a:r>
              <a:rPr lang="en-GB" sz="1200" baseline="30000" dirty="0">
                <a:solidFill>
                  <a:schemeClr val="tx1"/>
                </a:solidFill>
                <a:latin typeface="Times New Roman" panose="02020603050405020304" pitchFamily="18" charset="0"/>
                <a:cs typeface="Times New Roman" panose="02020603050405020304" pitchFamily="18" charset="0"/>
              </a:rPr>
              <a:t>th</a:t>
            </a:r>
            <a:r>
              <a:rPr lang="en-GB" sz="1200" dirty="0">
                <a:solidFill>
                  <a:schemeClr val="tx1"/>
                </a:solidFill>
                <a:latin typeface="Times New Roman" panose="02020603050405020304" pitchFamily="18" charset="0"/>
                <a:cs typeface="Times New Roman" panose="02020603050405020304" pitchFamily="18" charset="0"/>
              </a:rPr>
              <a:t> century and was the home to one of the judges during the Salem Witch trials, Judge Jonathan Corwin. The house is a museum to the trials but, it has taken a supernatural form.  The name itself demonstrates this and is used to </a:t>
            </a:r>
            <a:r>
              <a:rPr lang="en-GB" sz="1200" b="0" i="0" dirty="0">
                <a:solidFill>
                  <a:schemeClr val="tx1"/>
                </a:solidFill>
                <a:effectLst/>
                <a:latin typeface="Times New Roman" panose="02020603050405020304" pitchFamily="18" charset="0"/>
                <a:cs typeface="Times New Roman" panose="02020603050405020304" pitchFamily="18" charset="0"/>
              </a:rPr>
              <a:t>reenact</a:t>
            </a:r>
            <a:r>
              <a:rPr lang="en-GB" sz="1200" dirty="0">
                <a:solidFill>
                  <a:schemeClr val="tx1"/>
                </a:solidFill>
                <a:latin typeface="Times New Roman" panose="02020603050405020304" pitchFamily="18" charset="0"/>
                <a:cs typeface="Times New Roman" panose="02020603050405020304" pitchFamily="18" charset="0"/>
              </a:rPr>
              <a:t>  the trials. </a:t>
            </a:r>
            <a:r>
              <a:rPr lang="en-GB" sz="800" dirty="0">
                <a:solidFill>
                  <a:schemeClr val="tx1"/>
                </a:solidFill>
                <a:latin typeface="Times New Roman" panose="02020603050405020304" pitchFamily="18" charset="0"/>
                <a:cs typeface="Times New Roman" panose="02020603050405020304" pitchFamily="18" charset="0"/>
              </a:rPr>
              <a:t>(Salem Haunted Happenings, </a:t>
            </a:r>
            <a:r>
              <a:rPr lang="en-GB" sz="800" i="1" dirty="0">
                <a:solidFill>
                  <a:schemeClr val="tx1"/>
                </a:solidFill>
                <a:latin typeface="Times New Roman" panose="02020603050405020304" pitchFamily="18" charset="0"/>
                <a:cs typeface="Times New Roman" panose="02020603050405020304" pitchFamily="18" charset="0"/>
              </a:rPr>
              <a:t>Witch House, </a:t>
            </a:r>
            <a:r>
              <a:rPr lang="en-GB" sz="800" dirty="0">
                <a:solidFill>
                  <a:schemeClr val="tx1"/>
                </a:solidFill>
                <a:latin typeface="Times New Roman" panose="02020603050405020304" pitchFamily="18" charset="0"/>
                <a:cs typeface="Times New Roman" panose="02020603050405020304" pitchFamily="18" charset="0"/>
              </a:rPr>
              <a:t>(2025)&lt;https://www.hauntedhappenings.org/listing/the-witch-house/&gt; [accessed: 11 March 2025])</a:t>
            </a:r>
          </a:p>
          <a:p>
            <a:r>
              <a:rPr lang="en-GB" sz="1200" dirty="0">
                <a:solidFill>
                  <a:schemeClr val="tx1"/>
                </a:solidFill>
                <a:latin typeface="Times New Roman" panose="02020603050405020304" pitchFamily="18" charset="0"/>
                <a:cs typeface="Times New Roman" panose="02020603050405020304" pitchFamily="18" charset="0"/>
              </a:rPr>
              <a:t>Another historic building is Rebbecca Nurse Homestead, who was one of the accused who died during the trials, is used for a tourist experience and it does recount her story, the advertisement uses the term, ‘</a:t>
            </a:r>
            <a:r>
              <a:rPr lang="en-GB" sz="1200" b="0" i="0" dirty="0">
                <a:solidFill>
                  <a:schemeClr val="tx1"/>
                </a:solidFill>
                <a:effectLst/>
                <a:latin typeface="Times New Roman" panose="02020603050405020304" pitchFamily="18" charset="0"/>
                <a:cs typeface="Times New Roman" panose="02020603050405020304" pitchFamily="18" charset="0"/>
              </a:rPr>
              <a:t>never to return’ gives off a supernatural undertone. </a:t>
            </a:r>
            <a:r>
              <a:rPr lang="en-GB" sz="800" dirty="0">
                <a:solidFill>
                  <a:schemeClr val="tx1"/>
                </a:solidFill>
                <a:latin typeface="Times New Roman" panose="02020603050405020304" pitchFamily="18" charset="0"/>
                <a:cs typeface="Times New Roman" panose="02020603050405020304" pitchFamily="18" charset="0"/>
              </a:rPr>
              <a:t>(Salem Haunted Happenings, </a:t>
            </a:r>
            <a:r>
              <a:rPr lang="en-GB" sz="800" i="1" dirty="0">
                <a:solidFill>
                  <a:schemeClr val="tx1"/>
                </a:solidFill>
                <a:latin typeface="Times New Roman" panose="02020603050405020304" pitchFamily="18" charset="0"/>
                <a:cs typeface="Times New Roman" panose="02020603050405020304" pitchFamily="18" charset="0"/>
              </a:rPr>
              <a:t>Rebbecca Nurse </a:t>
            </a:r>
            <a:r>
              <a:rPr lang="en-GB" sz="800" dirty="0">
                <a:solidFill>
                  <a:schemeClr val="tx1"/>
                </a:solidFill>
                <a:latin typeface="Times New Roman" panose="02020603050405020304" pitchFamily="18" charset="0"/>
                <a:cs typeface="Times New Roman" panose="02020603050405020304" pitchFamily="18" charset="0"/>
              </a:rPr>
              <a:t>Homestead, (2025) &lt;https://www.hauntedhappenings.org/listing/rebecca-nurse-homestead/&gt;[accessed: 11 March 2025])</a:t>
            </a:r>
          </a:p>
          <a:p>
            <a:r>
              <a:rPr lang="en-GB" sz="1200" dirty="0">
                <a:solidFill>
                  <a:schemeClr val="tx1"/>
                </a:solidFill>
                <a:latin typeface="Times New Roman" panose="02020603050405020304" pitchFamily="18" charset="0"/>
                <a:cs typeface="Times New Roman" panose="02020603050405020304" pitchFamily="18" charset="0"/>
              </a:rPr>
              <a:t>Tourist are motivated to experience a thrill of the supernatural experience and people seem to want to believe they were real witches, and this allows them to engage with sensational aspect of the tourist experience, for example Cry innocence. Cry innocence is an event that allows visitors to became the Jury to engage with the trail of Briget Bishop, the first to be executed; </a:t>
            </a:r>
          </a:p>
          <a:p>
            <a:pPr marL="0" indent="0">
              <a:buNone/>
            </a:pPr>
            <a:r>
              <a:rPr lang="en-GB" sz="1200" dirty="0">
                <a:solidFill>
                  <a:schemeClr val="tx1"/>
                </a:solidFill>
                <a:latin typeface="Times New Roman" panose="02020603050405020304" pitchFamily="18" charset="0"/>
                <a:cs typeface="Times New Roman" panose="02020603050405020304" pitchFamily="18" charset="0"/>
              </a:rPr>
              <a:t>	‘</a:t>
            </a:r>
            <a:r>
              <a:rPr lang="en-US" sz="1200" b="0" i="0" dirty="0">
                <a:solidFill>
                  <a:schemeClr val="tx1"/>
                </a:solidFill>
                <a:effectLst/>
                <a:latin typeface="Times New Roman" panose="02020603050405020304" pitchFamily="18" charset="0"/>
                <a:cs typeface="Times New Roman" panose="02020603050405020304" pitchFamily="18" charset="0"/>
              </a:rPr>
              <a:t>The year is 1692 . Bridget Bishop is accused of witchcraft and you are the Puritan jury. Hear the testimony. Cross-examine the witnesses. Decide the outcome. Live, interactive, and critically acclaimed. Play your part in history!’</a:t>
            </a:r>
          </a:p>
          <a:p>
            <a:pPr marL="0" indent="0">
              <a:buNone/>
            </a:pPr>
            <a:r>
              <a:rPr lang="en-US" sz="1100" b="0" i="0" dirty="0">
                <a:solidFill>
                  <a:schemeClr val="tx1"/>
                </a:solidFill>
                <a:effectLst/>
                <a:latin typeface="Times New Roman" panose="02020603050405020304" pitchFamily="18" charset="0"/>
                <a:cs typeface="Times New Roman" panose="02020603050405020304" pitchFamily="18" charset="0"/>
              </a:rPr>
              <a:t>	</a:t>
            </a:r>
            <a:r>
              <a:rPr lang="en-US" sz="800" b="0" i="0" dirty="0">
                <a:solidFill>
                  <a:schemeClr val="tx1"/>
                </a:solidFill>
                <a:effectLst/>
                <a:latin typeface="Times New Roman" panose="02020603050405020304" pitchFamily="18" charset="0"/>
                <a:cs typeface="Times New Roman" panose="02020603050405020304" pitchFamily="18" charset="0"/>
              </a:rPr>
              <a:t>(Salem Haunted Happenings, </a:t>
            </a:r>
            <a:r>
              <a:rPr lang="en-US" sz="800" b="0" i="1" dirty="0">
                <a:solidFill>
                  <a:schemeClr val="tx1"/>
                </a:solidFill>
                <a:effectLst/>
                <a:latin typeface="Times New Roman" panose="02020603050405020304" pitchFamily="18" charset="0"/>
                <a:cs typeface="Times New Roman" panose="02020603050405020304" pitchFamily="18" charset="0"/>
              </a:rPr>
              <a:t>Cry Innocent</a:t>
            </a:r>
            <a:r>
              <a:rPr lang="en-US" sz="800" b="0" i="0" dirty="0">
                <a:solidFill>
                  <a:schemeClr val="tx1"/>
                </a:solidFill>
                <a:effectLst/>
                <a:latin typeface="Times New Roman" panose="02020603050405020304" pitchFamily="18" charset="0"/>
                <a:cs typeface="Times New Roman" panose="02020603050405020304" pitchFamily="18" charset="0"/>
              </a:rPr>
              <a:t>, (2025) &lt;https://www.hauntedhappenings.org/listing/history-alive-inc-cry-innocent/ [accessed 11 March 2025].)</a:t>
            </a:r>
            <a:endParaRPr lang="en-GB" sz="800" dirty="0">
              <a:solidFill>
                <a:schemeClr val="tx1"/>
              </a:solidFill>
              <a:latin typeface="Times New Roman" panose="02020603050405020304" pitchFamily="18" charset="0"/>
              <a:cs typeface="Times New Roman" panose="02020603050405020304" pitchFamily="18" charset="0"/>
            </a:endParaRPr>
          </a:p>
          <a:p>
            <a:r>
              <a:rPr lang="en-GB" sz="1200" dirty="0">
                <a:solidFill>
                  <a:schemeClr val="tx1"/>
                </a:solidFill>
                <a:latin typeface="Times New Roman" panose="02020603050405020304" pitchFamily="18" charset="0"/>
                <a:cs typeface="Times New Roman" panose="02020603050405020304" pitchFamily="18" charset="0"/>
              </a:rPr>
              <a:t>Additionally, the supernatural landscape is added to as new and made-up attractions such as the International Monster Museum,  Frankenstein castle and </a:t>
            </a:r>
            <a:r>
              <a:rPr lang="en-US" sz="1200" b="0" i="0" dirty="0">
                <a:solidFill>
                  <a:schemeClr val="tx1"/>
                </a:solidFill>
                <a:effectLst/>
                <a:latin typeface="Times New Roman" panose="02020603050405020304" pitchFamily="18" charset="0"/>
                <a:cs typeface="Times New Roman" panose="02020603050405020304" pitchFamily="18" charset="0"/>
              </a:rPr>
              <a:t>Salem Haunted Magic Show  Hysteria: </a:t>
            </a:r>
            <a:r>
              <a:rPr lang="en-US" sz="1200" b="0" i="0" dirty="0" err="1">
                <a:solidFill>
                  <a:schemeClr val="tx1"/>
                </a:solidFill>
                <a:effectLst/>
                <a:latin typeface="Times New Roman" panose="02020603050405020304" pitchFamily="18" charset="0"/>
                <a:cs typeface="Times New Roman" panose="02020603050405020304" pitchFamily="18" charset="0"/>
              </a:rPr>
              <a:t>Mentalismo</a:t>
            </a:r>
            <a:r>
              <a:rPr lang="en-US" sz="1200" b="0" i="0" dirty="0">
                <a:solidFill>
                  <a:schemeClr val="tx1"/>
                </a:solidFill>
                <a:effectLst/>
                <a:latin typeface="Times New Roman" panose="02020603050405020304" pitchFamily="18" charset="0"/>
                <a:cs typeface="Times New Roman" panose="02020603050405020304" pitchFamily="18" charset="0"/>
              </a:rPr>
              <a:t>!, a new event, as well as ghost tours and psychic events. This has become part  of </a:t>
            </a:r>
            <a:r>
              <a:rPr lang="en-GB" sz="1200" dirty="0">
                <a:solidFill>
                  <a:schemeClr val="tx1"/>
                </a:solidFill>
                <a:latin typeface="Times New Roman" panose="02020603050405020304" pitchFamily="18" charset="0"/>
                <a:cs typeface="Times New Roman" panose="02020603050405020304" pitchFamily="18" charset="0"/>
              </a:rPr>
              <a:t> the tourist experience and perhaps has unconsciously became part of Salem heritage.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chemeClr val="tx1"/>
              </a:solidFill>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chemeClr val="tx1"/>
              </a:solidFill>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chemeClr val="tx1"/>
              </a:solidFill>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chemeClr val="tx1"/>
              </a:solidFill>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chemeClr val="tx1"/>
              </a:solidFill>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chemeClr val="tx1"/>
              </a:solidFill>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chemeClr val="tx1"/>
              </a:solidFill>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chemeClr val="tx1"/>
              </a:solidFill>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chemeClr val="tx1"/>
              </a:solidFill>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chemeClr val="tx1"/>
              </a:solidFill>
              <a:latin typeface="Times New Roman" panose="02020603050405020304" pitchFamily="18" charset="0"/>
              <a:cs typeface="Times New Roman" panose="02020603050405020304" pitchFamily="18" charset="0"/>
            </a:endParaRPr>
          </a:p>
          <a:p>
            <a:pPr marL="0" indent="0">
              <a:buNone/>
            </a:pPr>
            <a:r>
              <a:rPr lang="en-GB" sz="1200" dirty="0">
                <a:solidFill>
                  <a:schemeClr val="tx1"/>
                </a:solidFill>
                <a:latin typeface="Times New Roman" panose="02020603050405020304" pitchFamily="18" charset="0"/>
                <a:cs typeface="Times New Roman" panose="02020603050405020304" pitchFamily="18" charset="0"/>
              </a:rPr>
              <a:t>Salem Haunted Happenings, </a:t>
            </a:r>
            <a:r>
              <a:rPr lang="en-GB" sz="1200" i="1" dirty="0">
                <a:solidFill>
                  <a:schemeClr val="tx1"/>
                </a:solidFill>
                <a:latin typeface="Times New Roman" panose="02020603050405020304" pitchFamily="18" charset="0"/>
                <a:cs typeface="Times New Roman" panose="02020603050405020304" pitchFamily="18" charset="0"/>
              </a:rPr>
              <a:t>International Monster Museum,</a:t>
            </a:r>
            <a:r>
              <a:rPr lang="en-GB" sz="1200" dirty="0">
                <a:solidFill>
                  <a:schemeClr val="tx1"/>
                </a:solidFill>
                <a:latin typeface="Times New Roman" panose="02020603050405020304" pitchFamily="18" charset="0"/>
                <a:cs typeface="Times New Roman" panose="02020603050405020304" pitchFamily="18" charset="0"/>
              </a:rPr>
              <a:t> (2025)&lt;https://www.hauntedhappenings.org/listing/international-monster-museum/&gt; [accessed: 11 march 2025]. </a:t>
            </a:r>
          </a:p>
          <a:p>
            <a:pPr marL="0" indent="0">
              <a:buNone/>
            </a:pPr>
            <a:r>
              <a:rPr lang="en-GB" sz="1200" dirty="0">
                <a:solidFill>
                  <a:schemeClr val="tx1"/>
                </a:solidFill>
                <a:latin typeface="Times New Roman" panose="02020603050405020304" pitchFamily="18" charset="0"/>
                <a:cs typeface="Times New Roman" panose="02020603050405020304" pitchFamily="18" charset="0"/>
              </a:rPr>
              <a:t>Salem Haunted Happenings, </a:t>
            </a:r>
            <a:r>
              <a:rPr lang="en-GB" sz="1200" i="1" dirty="0">
                <a:solidFill>
                  <a:schemeClr val="tx1"/>
                </a:solidFill>
                <a:latin typeface="Times New Roman" panose="02020603050405020304" pitchFamily="18" charset="0"/>
                <a:cs typeface="Times New Roman" panose="02020603050405020304" pitchFamily="18" charset="0"/>
              </a:rPr>
              <a:t>Frankenstein Castle, </a:t>
            </a:r>
            <a:r>
              <a:rPr lang="en-GB" sz="1200" dirty="0">
                <a:solidFill>
                  <a:schemeClr val="tx1"/>
                </a:solidFill>
                <a:latin typeface="Times New Roman" panose="02020603050405020304" pitchFamily="18" charset="0"/>
                <a:cs typeface="Times New Roman" panose="02020603050405020304" pitchFamily="18" charset="0"/>
              </a:rPr>
              <a:t>(2025)&lt;https://www.hauntedhappenings.org/listing/frankensteins-castle/&gt;[accessed: 11 March 2025].</a:t>
            </a:r>
          </a:p>
          <a:p>
            <a:pPr marL="0" indent="0">
              <a:buNone/>
            </a:pPr>
            <a:r>
              <a:rPr lang="en-GB" sz="1200" dirty="0">
                <a:solidFill>
                  <a:schemeClr val="tx1"/>
                </a:solidFill>
                <a:latin typeface="Times New Roman" panose="02020603050405020304" pitchFamily="18" charset="0"/>
                <a:cs typeface="Times New Roman" panose="02020603050405020304" pitchFamily="18" charset="0"/>
              </a:rPr>
              <a:t>Salem Haunted Happenings, </a:t>
            </a:r>
            <a:r>
              <a:rPr lang="en-US" sz="1200" b="0" i="1" dirty="0">
                <a:solidFill>
                  <a:schemeClr val="tx1"/>
                </a:solidFill>
                <a:effectLst/>
                <a:latin typeface="Times New Roman" panose="02020603050405020304" pitchFamily="18" charset="0"/>
                <a:cs typeface="Times New Roman" panose="02020603050405020304" pitchFamily="18" charset="0"/>
              </a:rPr>
              <a:t>Salem Haunted Magic Show Presents Hysteria: </a:t>
            </a:r>
            <a:r>
              <a:rPr lang="en-US" sz="1200" b="0" i="1" dirty="0" err="1">
                <a:solidFill>
                  <a:schemeClr val="tx1"/>
                </a:solidFill>
                <a:effectLst/>
                <a:latin typeface="Times New Roman" panose="02020603050405020304" pitchFamily="18" charset="0"/>
                <a:cs typeface="Times New Roman" panose="02020603050405020304" pitchFamily="18" charset="0"/>
              </a:rPr>
              <a:t>Mentalismo</a:t>
            </a:r>
            <a:r>
              <a:rPr lang="en-US" sz="1200" b="0" i="1" dirty="0">
                <a:solidFill>
                  <a:schemeClr val="tx1"/>
                </a:solidFill>
                <a:effectLst/>
                <a:latin typeface="Times New Roman" panose="02020603050405020304" pitchFamily="18" charset="0"/>
                <a:cs typeface="Times New Roman" panose="02020603050405020304" pitchFamily="18" charset="0"/>
              </a:rPr>
              <a:t>!, </a:t>
            </a:r>
            <a:r>
              <a:rPr lang="en-US" sz="1200" b="0" dirty="0">
                <a:solidFill>
                  <a:schemeClr val="tx1"/>
                </a:solidFill>
                <a:effectLst/>
                <a:latin typeface="Times New Roman" panose="02020603050405020304" pitchFamily="18" charset="0"/>
                <a:cs typeface="Times New Roman" panose="02020603050405020304" pitchFamily="18" charset="0"/>
              </a:rPr>
              <a:t>(2025) &lt;https://www.hauntedhappenings.org/listing/salem-haunted-magic-show-presents-hysteria-x/&gt;[accessed: 11 March 2025]. </a:t>
            </a:r>
            <a:endParaRPr lang="en-GB" sz="1200" dirty="0">
              <a:solidFill>
                <a:schemeClr val="tx1"/>
              </a:solidFill>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chemeClr val="tx1"/>
              </a:solidFill>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chemeClr val="tx1"/>
              </a:solidFill>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06B4F232-69C7-4B7D-9D65-F0B1A0129EC4}" type="slidenum">
              <a:rPr lang="en-GB" smtClean="0"/>
              <a:t>7</a:t>
            </a:fld>
            <a:endParaRPr lang="en-GB"/>
          </a:p>
        </p:txBody>
      </p:sp>
    </p:spTree>
    <p:extLst>
      <p:ext uri="{BB962C8B-B14F-4D97-AF65-F5344CB8AC3E}">
        <p14:creationId xmlns:p14="http://schemas.microsoft.com/office/powerpoint/2010/main" val="8792846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Competitive memory </a:t>
            </a:r>
          </a:p>
          <a:p>
            <a:endParaRPr lang="en-GB" dirty="0"/>
          </a:p>
          <a:p>
            <a:pPr>
              <a:lnSpc>
                <a:spcPct val="90000"/>
              </a:lnSpc>
            </a:pPr>
            <a:r>
              <a:rPr lang="en-GB" sz="1200" dirty="0">
                <a:latin typeface="Times New Roman" panose="02020603050405020304" pitchFamily="18" charset="0"/>
                <a:cs typeface="Times New Roman" panose="02020603050405020304" pitchFamily="18" charset="0"/>
              </a:rPr>
              <a:t>While the event itself is not contested the collective memory and engagement with Salem history is a concern.  </a:t>
            </a:r>
            <a:endParaRPr lang="en-US" sz="1200" dirty="0">
              <a:latin typeface="Times New Roman" panose="02020603050405020304" pitchFamily="18" charset="0"/>
              <a:cs typeface="Times New Roman" panose="02020603050405020304" pitchFamily="18" charset="0"/>
            </a:endParaRPr>
          </a:p>
          <a:p>
            <a:pPr>
              <a:lnSpc>
                <a:spcPct val="90000"/>
              </a:lnSpc>
            </a:pPr>
            <a:r>
              <a:rPr lang="en-US" sz="1200" dirty="0">
                <a:latin typeface="Times New Roman" panose="02020603050405020304" pitchFamily="18" charset="0"/>
                <a:cs typeface="Times New Roman" panose="02020603050405020304" pitchFamily="18" charset="0"/>
              </a:rPr>
              <a:t>Stone and Stewart interpret the haunted happenings and Salem's engagement as a Disney version of the events, </a:t>
            </a:r>
          </a:p>
          <a:p>
            <a:pPr marL="0" indent="0">
              <a:lnSpc>
                <a:spcPct val="90000"/>
              </a:lnSpc>
              <a:buNone/>
            </a:pPr>
            <a:r>
              <a:rPr lang="en-US" sz="1200" dirty="0">
                <a:latin typeface="Times New Roman" panose="02020603050405020304" pitchFamily="18" charset="0"/>
                <a:cs typeface="Times New Roman" panose="02020603050405020304" pitchFamily="18" charset="0"/>
              </a:rPr>
              <a:t>		This demonstrates that perhaps Salem has taken on these ‘Disneyfied’ version events and with Haunted Happenings it has encompassed this into their identity. </a:t>
            </a:r>
          </a:p>
          <a:p>
            <a:pPr marL="0" marR="0" lvl="0" indent="0" algn="l" defTabSz="914400" rtl="0" eaLnBrk="1" fontAlgn="auto" latinLnBrk="0" hangingPunct="1">
              <a:lnSpc>
                <a:spcPct val="90000"/>
              </a:lnSpc>
              <a:spcBef>
                <a:spcPts val="0"/>
              </a:spcBef>
              <a:spcAft>
                <a:spcPts val="0"/>
              </a:spcAft>
              <a:buClrTx/>
              <a:buSzTx/>
              <a:buFontTx/>
              <a:buNone/>
              <a:tabLst/>
              <a:defRPr/>
            </a:pPr>
            <a:r>
              <a:rPr lang="en-US" sz="1200" dirty="0">
                <a:latin typeface="Times New Roman" panose="02020603050405020304" pitchFamily="18" charset="0"/>
                <a:cs typeface="Times New Roman" panose="02020603050405020304" pitchFamily="18" charset="0"/>
              </a:rPr>
              <a:t>For example, in 2005 Salem unveiled a statue of Samantha Stephens, a fictional character from Bewitched. There were contention with the fact Salem commemorated a fictional witch in a town that persecuted and murdered people over ‘witchcraft’. (Robert E. Weir, p.180)</a:t>
            </a:r>
          </a:p>
          <a:p>
            <a:pPr>
              <a:lnSpc>
                <a:spcPct val="90000"/>
              </a:lnSpc>
            </a:pPr>
            <a:endParaRPr lang="en-US" sz="1200" dirty="0">
              <a:latin typeface="Times New Roman" panose="02020603050405020304" pitchFamily="18" charset="0"/>
              <a:cs typeface="Times New Roman" panose="02020603050405020304" pitchFamily="18" charset="0"/>
            </a:endParaRPr>
          </a:p>
          <a:p>
            <a:r>
              <a:rPr lang="en-US" sz="1200" dirty="0">
                <a:latin typeface="Times New Roman" panose="02020603050405020304" pitchFamily="18" charset="0"/>
                <a:cs typeface="Times New Roman" panose="02020603050405020304" pitchFamily="18" charset="0"/>
              </a:rPr>
              <a:t>Stone and Stewart, ‘Haunted Happenings’</a:t>
            </a:r>
            <a:r>
              <a:rPr lang="en-GB" sz="1200" dirty="0">
                <a:latin typeface="Times New Roman" panose="02020603050405020304" pitchFamily="18" charset="0"/>
                <a:cs typeface="Times New Roman" panose="02020603050405020304" pitchFamily="18" charset="0"/>
              </a:rPr>
              <a:t> p.38</a:t>
            </a:r>
          </a:p>
          <a:p>
            <a:r>
              <a:rPr lang="en-GB" sz="1200" dirty="0">
                <a:latin typeface="Times New Roman" panose="02020603050405020304" pitchFamily="18" charset="0"/>
                <a:cs typeface="Times New Roman" panose="02020603050405020304" pitchFamily="18" charset="0"/>
              </a:rPr>
              <a:t>Robert E. Weir, ‘</a:t>
            </a:r>
            <a:r>
              <a:rPr lang="en-US" sz="1200" dirty="0">
                <a:latin typeface="Times New Roman" panose="02020603050405020304" pitchFamily="18" charset="0"/>
                <a:cs typeface="Times New Roman" panose="02020603050405020304" pitchFamily="18" charset="0"/>
              </a:rPr>
              <a:t>Bewitched and Bewildered: Salem Witches, Empty Factories, and Tourist Dollars’, </a:t>
            </a:r>
            <a:r>
              <a:rPr lang="en-GB" sz="1200" i="1" dirty="0">
                <a:latin typeface="Times New Roman" panose="02020603050405020304" pitchFamily="18" charset="0"/>
                <a:cs typeface="Times New Roman" panose="02020603050405020304" pitchFamily="18" charset="0"/>
              </a:rPr>
              <a:t>Historical Journal of Massachusetts, </a:t>
            </a:r>
            <a:r>
              <a:rPr lang="en-GB" sz="1200" dirty="0">
                <a:latin typeface="Times New Roman" panose="02020603050405020304" pitchFamily="18" charset="0"/>
                <a:cs typeface="Times New Roman" panose="02020603050405020304" pitchFamily="18" charset="0"/>
              </a:rPr>
              <a:t>40.1/2 (2012) 178-211 &lt;https://www.westfield.ma.edu/historical-journal/wp-content/uploads/2018/06/bewitched-and-bewildered.pdf&gt; [accessed: 11 March 2025[. </a:t>
            </a:r>
          </a:p>
          <a:p>
            <a:pPr>
              <a:lnSpc>
                <a:spcPct val="90000"/>
              </a:lnSpc>
            </a:pPr>
            <a:endParaRPr lang="en-US" sz="1200" dirty="0">
              <a:latin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06B4F232-69C7-4B7D-9D65-F0B1A0129EC4}" type="slidenum">
              <a:rPr lang="en-GB" smtClean="0"/>
              <a:t>8</a:t>
            </a:fld>
            <a:endParaRPr lang="en-GB"/>
          </a:p>
        </p:txBody>
      </p:sp>
    </p:spTree>
    <p:extLst>
      <p:ext uri="{BB962C8B-B14F-4D97-AF65-F5344CB8AC3E}">
        <p14:creationId xmlns:p14="http://schemas.microsoft.com/office/powerpoint/2010/main" val="34805079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Times New Roman" panose="02020603050405020304" pitchFamily="18" charset="0"/>
                <a:cs typeface="Times New Roman" panose="02020603050405020304" pitchFamily="18" charset="0"/>
              </a:rPr>
              <a:t>Haunted Happenings is an  event that incorporates the Salem Witch Trials. It allows visitors to engage with dark heritage but also for the supernatural tourist thrill of dark tourism. </a:t>
            </a:r>
          </a:p>
          <a:p>
            <a:r>
              <a:rPr lang="en-US" dirty="0">
                <a:latin typeface="Times New Roman" panose="02020603050405020304" pitchFamily="18" charset="0"/>
                <a:cs typeface="Times New Roman" panose="02020603050405020304" pitchFamily="18" charset="0"/>
              </a:rPr>
              <a:t>Salem clearly exploits its heritage and while there is no contention from people of Salem about haunted happenings, the narrative that follows haunted happenings has become a ‘</a:t>
            </a:r>
            <a:r>
              <a:rPr lang="en-US" dirty="0" err="1">
                <a:latin typeface="Times New Roman" panose="02020603050405020304" pitchFamily="18" charset="0"/>
                <a:cs typeface="Times New Roman" panose="02020603050405020304" pitchFamily="18" charset="0"/>
              </a:rPr>
              <a:t>disneyfied</a:t>
            </a:r>
            <a:r>
              <a:rPr lang="en-US" dirty="0">
                <a:latin typeface="Times New Roman" panose="02020603050405020304" pitchFamily="18" charset="0"/>
                <a:cs typeface="Times New Roman" panose="02020603050405020304" pitchFamily="18" charset="0"/>
              </a:rPr>
              <a:t>’ version.</a:t>
            </a:r>
          </a:p>
          <a:p>
            <a:r>
              <a:rPr lang="en-US" dirty="0">
                <a:latin typeface="Times New Roman" panose="02020603050405020304" pitchFamily="18" charset="0"/>
                <a:cs typeface="Times New Roman" panose="02020603050405020304" pitchFamily="18" charset="0"/>
              </a:rPr>
              <a:t> The statue of Samantha Stephens demonstrate this as there was an uproar from the people of Salem on celebrating a fictional witch when over 300 years ago the town </a:t>
            </a:r>
            <a:r>
              <a:rPr lang="en-US" dirty="0" err="1">
                <a:latin typeface="Times New Roman" panose="02020603050405020304" pitchFamily="18" charset="0"/>
                <a:cs typeface="Times New Roman" panose="02020603050405020304" pitchFamily="18" charset="0"/>
              </a:rPr>
              <a:t>prosucted</a:t>
            </a:r>
            <a:r>
              <a:rPr lang="en-US" dirty="0">
                <a:latin typeface="Times New Roman" panose="02020603050405020304" pitchFamily="18" charset="0"/>
                <a:cs typeface="Times New Roman" panose="02020603050405020304" pitchFamily="18" charset="0"/>
              </a:rPr>
              <a:t> people for that very crime. </a:t>
            </a:r>
          </a:p>
          <a:p>
            <a:r>
              <a:rPr lang="en-US" dirty="0">
                <a:latin typeface="Times New Roman" panose="02020603050405020304" pitchFamily="18" charset="0"/>
                <a:cs typeface="Times New Roman" panose="02020603050405020304" pitchFamily="18" charset="0"/>
              </a:rPr>
              <a:t>the use of the history of Salem in haunted happenings does allow a chance to engage with their history through live  reenactments, however it became a for of fiction to some people due to other supernatural creature such as Frankenstein castle and ghost tours. Perhaps this narrative leads people to believe they were witches and the  ‘Disneyfied’ ’ version of the events are perhaps becoming more dominant. </a:t>
            </a:r>
            <a:endParaRPr lang="en-GB" dirty="0">
              <a:latin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06B4F232-69C7-4B7D-9D65-F0B1A0129EC4}" type="slidenum">
              <a:rPr lang="en-GB" smtClean="0"/>
              <a:t>9</a:t>
            </a:fld>
            <a:endParaRPr lang="en-GB"/>
          </a:p>
        </p:txBody>
      </p:sp>
    </p:spTree>
    <p:extLst>
      <p:ext uri="{BB962C8B-B14F-4D97-AF65-F5344CB8AC3E}">
        <p14:creationId xmlns:p14="http://schemas.microsoft.com/office/powerpoint/2010/main" val="33833222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20000"/>
              </a:lnSpc>
              <a:buNone/>
            </a:pPr>
            <a:r>
              <a:rPr lang="en-GB" sz="1200" dirty="0">
                <a:solidFill>
                  <a:schemeClr val="tx1"/>
                </a:solidFill>
                <a:latin typeface="Times New Roman" panose="02020603050405020304" pitchFamily="18" charset="0"/>
                <a:cs typeface="Times New Roman" panose="02020603050405020304" pitchFamily="18" charset="0"/>
              </a:rPr>
              <a:t>	</a:t>
            </a:r>
            <a:endParaRPr lang="en-GB" sz="1200" i="0" u="none" strike="noStrike" dirty="0">
              <a:solidFill>
                <a:schemeClr val="tx1"/>
              </a:solidFill>
              <a:effectLst/>
              <a:latin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06B4F232-69C7-4B7D-9D65-F0B1A0129EC4}" type="slidenum">
              <a:rPr lang="en-GB" smtClean="0"/>
              <a:t>10</a:t>
            </a:fld>
            <a:endParaRPr lang="en-GB"/>
          </a:p>
        </p:txBody>
      </p:sp>
    </p:spTree>
    <p:extLst>
      <p:ext uri="{BB962C8B-B14F-4D97-AF65-F5344CB8AC3E}">
        <p14:creationId xmlns:p14="http://schemas.microsoft.com/office/powerpoint/2010/main" val="248176191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4D770A07-3FB9-4216-8F02-C417DE68DAE4}" type="datetimeFigureOut">
              <a:rPr lang="en-GB" smtClean="0"/>
              <a:t>16/03/2025</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67ECF4A0-191D-46B7-AF18-1767AD94EAD5}" type="slidenum">
              <a:rPr lang="en-GB" smtClean="0"/>
              <a:t>‹#›</a:t>
            </a:fld>
            <a:endParaRPr lang="en-GB"/>
          </a:p>
        </p:txBody>
      </p:sp>
    </p:spTree>
    <p:extLst>
      <p:ext uri="{BB962C8B-B14F-4D97-AF65-F5344CB8AC3E}">
        <p14:creationId xmlns:p14="http://schemas.microsoft.com/office/powerpoint/2010/main" val="9700356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D770A07-3FB9-4216-8F02-C417DE68DAE4}" type="datetimeFigureOut">
              <a:rPr lang="en-GB" smtClean="0"/>
              <a:t>16/03/2025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ECF4A0-191D-46B7-AF18-1767AD94EAD5}" type="slidenum">
              <a:rPr lang="en-GB" smtClean="0"/>
              <a:t>‹#›</a:t>
            </a:fld>
            <a:endParaRPr lang="en-GB"/>
          </a:p>
        </p:txBody>
      </p:sp>
    </p:spTree>
    <p:extLst>
      <p:ext uri="{BB962C8B-B14F-4D97-AF65-F5344CB8AC3E}">
        <p14:creationId xmlns:p14="http://schemas.microsoft.com/office/powerpoint/2010/main" val="343257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D770A07-3FB9-4216-8F02-C417DE68DAE4}" type="datetimeFigureOut">
              <a:rPr lang="en-GB" smtClean="0"/>
              <a:t>16/03/2025</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7ECF4A0-191D-46B7-AF18-1767AD94EAD5}" type="slidenum">
              <a:rPr lang="en-GB" smtClean="0"/>
              <a:t>‹#›</a:t>
            </a:fld>
            <a:endParaRPr lang="en-GB"/>
          </a:p>
        </p:txBody>
      </p:sp>
    </p:spTree>
    <p:extLst>
      <p:ext uri="{BB962C8B-B14F-4D97-AF65-F5344CB8AC3E}">
        <p14:creationId xmlns:p14="http://schemas.microsoft.com/office/powerpoint/2010/main" val="37902026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D770A07-3FB9-4216-8F02-C417DE68DAE4}" type="datetimeFigureOut">
              <a:rPr lang="en-GB" smtClean="0"/>
              <a:t>16/03/2025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7ECF4A0-191D-46B7-AF18-1767AD94EAD5}" type="slidenum">
              <a:rPr lang="en-GB" smtClean="0"/>
              <a:t>‹#›</a:t>
            </a:fld>
            <a:endParaRPr lang="en-GB"/>
          </a:p>
        </p:txBody>
      </p:sp>
    </p:spTree>
    <p:extLst>
      <p:ext uri="{BB962C8B-B14F-4D97-AF65-F5344CB8AC3E}">
        <p14:creationId xmlns:p14="http://schemas.microsoft.com/office/powerpoint/2010/main" val="4165658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D770A07-3FB9-4216-8F02-C417DE68DAE4}" type="datetimeFigureOut">
              <a:rPr lang="en-GB" smtClean="0"/>
              <a:t>16/03/2025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7ECF4A0-191D-46B7-AF18-1767AD94EAD5}" type="slidenum">
              <a:rPr lang="en-GB" smtClean="0"/>
              <a:t>‹#›</a:t>
            </a:fld>
            <a:endParaRPr lang="en-GB"/>
          </a:p>
        </p:txBody>
      </p:sp>
    </p:spTree>
    <p:extLst>
      <p:ext uri="{BB962C8B-B14F-4D97-AF65-F5344CB8AC3E}">
        <p14:creationId xmlns:p14="http://schemas.microsoft.com/office/powerpoint/2010/main" val="815244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D770A07-3FB9-4216-8F02-C417DE68DAE4}" type="datetimeFigureOut">
              <a:rPr lang="en-GB" smtClean="0"/>
              <a:t>16/03/2025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7ECF4A0-191D-46B7-AF18-1767AD94EAD5}" type="slidenum">
              <a:rPr lang="en-GB" smtClean="0"/>
              <a:t>‹#›</a:t>
            </a:fld>
            <a:endParaRPr lang="en-GB"/>
          </a:p>
        </p:txBody>
      </p:sp>
    </p:spTree>
    <p:extLst>
      <p:ext uri="{BB962C8B-B14F-4D97-AF65-F5344CB8AC3E}">
        <p14:creationId xmlns:p14="http://schemas.microsoft.com/office/powerpoint/2010/main" val="35770121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D770A07-3FB9-4216-8F02-C417DE68DAE4}" type="datetimeFigureOut">
              <a:rPr lang="en-GB" smtClean="0"/>
              <a:t>16/03/2025</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67ECF4A0-191D-46B7-AF18-1767AD94EAD5}" type="slidenum">
              <a:rPr lang="en-GB" smtClean="0"/>
              <a:t>‹#›</a:t>
            </a:fld>
            <a:endParaRPr lang="en-GB"/>
          </a:p>
        </p:txBody>
      </p:sp>
    </p:spTree>
    <p:extLst>
      <p:ext uri="{BB962C8B-B14F-4D97-AF65-F5344CB8AC3E}">
        <p14:creationId xmlns:p14="http://schemas.microsoft.com/office/powerpoint/2010/main" val="8902257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D770A07-3FB9-4216-8F02-C417DE68DAE4}" type="datetimeFigureOut">
              <a:rPr lang="en-GB" smtClean="0"/>
              <a:t>16/03/2025</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7ECF4A0-191D-46B7-AF18-1767AD94EAD5}" type="slidenum">
              <a:rPr lang="en-GB" smtClean="0"/>
              <a:t>‹#›</a:t>
            </a:fld>
            <a:endParaRPr lang="en-GB"/>
          </a:p>
        </p:txBody>
      </p:sp>
    </p:spTree>
    <p:extLst>
      <p:ext uri="{BB962C8B-B14F-4D97-AF65-F5344CB8AC3E}">
        <p14:creationId xmlns:p14="http://schemas.microsoft.com/office/powerpoint/2010/main" val="30421602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D770A07-3FB9-4216-8F02-C417DE68DAE4}" type="datetimeFigureOut">
              <a:rPr lang="en-GB" smtClean="0"/>
              <a:t>16/03/2025</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7ECF4A0-191D-46B7-AF18-1767AD94EAD5}" type="slidenum">
              <a:rPr lang="en-GB" smtClean="0"/>
              <a:t>‹#›</a:t>
            </a:fld>
            <a:endParaRPr lang="en-GB"/>
          </a:p>
        </p:txBody>
      </p:sp>
    </p:spTree>
    <p:extLst>
      <p:ext uri="{BB962C8B-B14F-4D97-AF65-F5344CB8AC3E}">
        <p14:creationId xmlns:p14="http://schemas.microsoft.com/office/powerpoint/2010/main" val="12951607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D770A07-3FB9-4216-8F02-C417DE68DAE4}" type="datetimeFigureOut">
              <a:rPr lang="en-GB" smtClean="0"/>
              <a:t>16/03/2025</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7ECF4A0-191D-46B7-AF18-1767AD94EAD5}" type="slidenum">
              <a:rPr lang="en-GB" smtClean="0"/>
              <a:t>‹#›</a:t>
            </a:fld>
            <a:endParaRPr lang="en-GB"/>
          </a:p>
        </p:txBody>
      </p:sp>
    </p:spTree>
    <p:extLst>
      <p:ext uri="{BB962C8B-B14F-4D97-AF65-F5344CB8AC3E}">
        <p14:creationId xmlns:p14="http://schemas.microsoft.com/office/powerpoint/2010/main" val="32799397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D770A07-3FB9-4216-8F02-C417DE68DAE4}" type="datetimeFigureOut">
              <a:rPr lang="en-GB" smtClean="0"/>
              <a:t>16/03/2025</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7ECF4A0-191D-46B7-AF18-1767AD94EAD5}" type="slidenum">
              <a:rPr lang="en-GB" smtClean="0"/>
              <a:t>‹#›</a:t>
            </a:fld>
            <a:endParaRPr lang="en-GB"/>
          </a:p>
        </p:txBody>
      </p:sp>
    </p:spTree>
    <p:extLst>
      <p:ext uri="{BB962C8B-B14F-4D97-AF65-F5344CB8AC3E}">
        <p14:creationId xmlns:p14="http://schemas.microsoft.com/office/powerpoint/2010/main" val="27708035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D770A07-3FB9-4216-8F02-C417DE68DAE4}" type="datetimeFigureOut">
              <a:rPr lang="en-GB" smtClean="0"/>
              <a:t>16/03/2025</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7ECF4A0-191D-46B7-AF18-1767AD94EAD5}" type="slidenum">
              <a:rPr lang="en-GB" smtClean="0"/>
              <a:t>‹#›</a:t>
            </a:fld>
            <a:endParaRPr lang="en-GB"/>
          </a:p>
        </p:txBody>
      </p:sp>
    </p:spTree>
    <p:extLst>
      <p:ext uri="{BB962C8B-B14F-4D97-AF65-F5344CB8AC3E}">
        <p14:creationId xmlns:p14="http://schemas.microsoft.com/office/powerpoint/2010/main" val="17717664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D770A07-3FB9-4216-8F02-C417DE68DAE4}" type="datetimeFigureOut">
              <a:rPr lang="en-GB" smtClean="0"/>
              <a:t>16/03/2025</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7ECF4A0-191D-46B7-AF18-1767AD94EAD5}" type="slidenum">
              <a:rPr lang="en-GB" smtClean="0"/>
              <a:t>‹#›</a:t>
            </a:fld>
            <a:endParaRPr lang="en-GB"/>
          </a:p>
        </p:txBody>
      </p:sp>
    </p:spTree>
    <p:extLst>
      <p:ext uri="{BB962C8B-B14F-4D97-AF65-F5344CB8AC3E}">
        <p14:creationId xmlns:p14="http://schemas.microsoft.com/office/powerpoint/2010/main" val="23494100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D770A07-3FB9-4216-8F02-C417DE68DAE4}" type="datetimeFigureOut">
              <a:rPr lang="en-GB" smtClean="0"/>
              <a:t>16/03/2025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7ECF4A0-191D-46B7-AF18-1767AD94EAD5}" type="slidenum">
              <a:rPr lang="en-GB" smtClean="0"/>
              <a:t>‹#›</a:t>
            </a:fld>
            <a:endParaRPr lang="en-GB"/>
          </a:p>
        </p:txBody>
      </p:sp>
    </p:spTree>
    <p:extLst>
      <p:ext uri="{BB962C8B-B14F-4D97-AF65-F5344CB8AC3E}">
        <p14:creationId xmlns:p14="http://schemas.microsoft.com/office/powerpoint/2010/main" val="19736280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D770A07-3FB9-4216-8F02-C417DE68DAE4}" type="datetimeFigureOut">
              <a:rPr lang="en-GB" smtClean="0"/>
              <a:t>16/03/2025</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67ECF4A0-191D-46B7-AF18-1767AD94EAD5}" type="slidenum">
              <a:rPr lang="en-GB" smtClean="0"/>
              <a:t>‹#›</a:t>
            </a:fld>
            <a:endParaRPr lang="en-GB"/>
          </a:p>
        </p:txBody>
      </p:sp>
    </p:spTree>
    <p:extLst>
      <p:ext uri="{BB962C8B-B14F-4D97-AF65-F5344CB8AC3E}">
        <p14:creationId xmlns:p14="http://schemas.microsoft.com/office/powerpoint/2010/main" val="17392867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4D770A07-3FB9-4216-8F02-C417DE68DAE4}" type="datetimeFigureOut">
              <a:rPr lang="en-GB" smtClean="0"/>
              <a:t>16/03/2025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7ECF4A0-191D-46B7-AF18-1767AD94EAD5}" type="slidenum">
              <a:rPr lang="en-GB" smtClean="0"/>
              <a:t>‹#›</a:t>
            </a:fld>
            <a:endParaRPr lang="en-GB"/>
          </a:p>
        </p:txBody>
      </p:sp>
    </p:spTree>
    <p:extLst>
      <p:ext uri="{BB962C8B-B14F-4D97-AF65-F5344CB8AC3E}">
        <p14:creationId xmlns:p14="http://schemas.microsoft.com/office/powerpoint/2010/main" val="11215846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4D770A07-3FB9-4216-8F02-C417DE68DAE4}" type="datetimeFigureOut">
              <a:rPr lang="en-GB" smtClean="0"/>
              <a:t>16/03/2025</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7ECF4A0-191D-46B7-AF18-1767AD94EAD5}" type="slidenum">
              <a:rPr lang="en-GB" smtClean="0"/>
              <a:t>‹#›</a:t>
            </a:fld>
            <a:endParaRPr lang="en-GB"/>
          </a:p>
        </p:txBody>
      </p:sp>
    </p:spTree>
    <p:extLst>
      <p:ext uri="{BB962C8B-B14F-4D97-AF65-F5344CB8AC3E}">
        <p14:creationId xmlns:p14="http://schemas.microsoft.com/office/powerpoint/2010/main" val="38873472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4D770A07-3FB9-4216-8F02-C417DE68DAE4}" type="datetimeFigureOut">
              <a:rPr lang="en-GB" smtClean="0"/>
              <a:t>16/03/2025</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67ECF4A0-191D-46B7-AF18-1767AD94EAD5}" type="slidenum">
              <a:rPr lang="en-GB" smtClean="0"/>
              <a:t>‹#›</a:t>
            </a:fld>
            <a:endParaRPr lang="en-GB"/>
          </a:p>
        </p:txBody>
      </p:sp>
    </p:spTree>
    <p:extLst>
      <p:ext uri="{BB962C8B-B14F-4D97-AF65-F5344CB8AC3E}">
        <p14:creationId xmlns:p14="http://schemas.microsoft.com/office/powerpoint/2010/main" val="376205513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7" name="Group 76">
            <a:extLst>
              <a:ext uri="{FF2B5EF4-FFF2-40B4-BE49-F238E27FC236}">
                <a16:creationId xmlns:a16="http://schemas.microsoft.com/office/drawing/2014/main" id="{FAEF28A3-012D-4640-B8B8-1EF6EAF723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78" name="Rectangle 77">
              <a:extLst>
                <a:ext uri="{FF2B5EF4-FFF2-40B4-BE49-F238E27FC236}">
                  <a16:creationId xmlns:a16="http://schemas.microsoft.com/office/drawing/2014/main" id="{F3B2F1C2-14D3-4A53-B329-323795BC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79" name="Oval 78">
              <a:extLst>
                <a:ext uri="{FF2B5EF4-FFF2-40B4-BE49-F238E27FC236}">
                  <a16:creationId xmlns:a16="http://schemas.microsoft.com/office/drawing/2014/main" id="{194E879E-1515-4211-8F1B-B68A92B2C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0" name="Oval 79">
              <a:extLst>
                <a:ext uri="{FF2B5EF4-FFF2-40B4-BE49-F238E27FC236}">
                  <a16:creationId xmlns:a16="http://schemas.microsoft.com/office/drawing/2014/main" id="{F7137E7D-1F4E-498A-97D1-0E1FE6FC6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1" name="Oval 80">
              <a:extLst>
                <a:ext uri="{FF2B5EF4-FFF2-40B4-BE49-F238E27FC236}">
                  <a16:creationId xmlns:a16="http://schemas.microsoft.com/office/drawing/2014/main" id="{91375183-B6E5-43E0-B28F-39EC90838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2" name="Oval 81">
              <a:extLst>
                <a:ext uri="{FF2B5EF4-FFF2-40B4-BE49-F238E27FC236}">
                  <a16:creationId xmlns:a16="http://schemas.microsoft.com/office/drawing/2014/main" id="{267F36BD-A8AF-4304-A662-1007CC1748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3" name="Oval 82">
              <a:extLst>
                <a:ext uri="{FF2B5EF4-FFF2-40B4-BE49-F238E27FC236}">
                  <a16:creationId xmlns:a16="http://schemas.microsoft.com/office/drawing/2014/main" id="{15D9095F-2809-4A90-A032-250AC21C3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4" name="Freeform 5">
              <a:extLst>
                <a:ext uri="{FF2B5EF4-FFF2-40B4-BE49-F238E27FC236}">
                  <a16:creationId xmlns:a16="http://schemas.microsoft.com/office/drawing/2014/main" id="{9027D7BF-C282-4477-A406-245C3F265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85" name="Freeform 5">
              <a:extLst>
                <a:ext uri="{FF2B5EF4-FFF2-40B4-BE49-F238E27FC236}">
                  <a16:creationId xmlns:a16="http://schemas.microsoft.com/office/drawing/2014/main" id="{AC3C43D8-426E-472E-A8E8-C41BF7A876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endParaRPr lang="en-GB"/>
            </a:p>
          </p:txBody>
        </p:sp>
        <p:sp>
          <p:nvSpPr>
            <p:cNvPr id="86" name="Freeform 5">
              <a:extLst>
                <a:ext uri="{FF2B5EF4-FFF2-40B4-BE49-F238E27FC236}">
                  <a16:creationId xmlns:a16="http://schemas.microsoft.com/office/drawing/2014/main" id="{52DCAE0E-B8DE-4C42-A48F-FA0C8345AC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88" name="Rectangle 87">
            <a:extLst>
              <a:ext uri="{FF2B5EF4-FFF2-40B4-BE49-F238E27FC236}">
                <a16:creationId xmlns:a16="http://schemas.microsoft.com/office/drawing/2014/main" id="{59647F54-801D-44AB-8284-EDDFF77631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0" name="Rectangle 89">
            <a:extLst>
              <a:ext uri="{FF2B5EF4-FFF2-40B4-BE49-F238E27FC236}">
                <a16:creationId xmlns:a16="http://schemas.microsoft.com/office/drawing/2014/main" id="{510C9632-BB6F-48EE-AB65-501878BA5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7"/>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92" name="Freeform: Shape 91">
            <a:extLst>
              <a:ext uri="{FF2B5EF4-FFF2-40B4-BE49-F238E27FC236}">
                <a16:creationId xmlns:a16="http://schemas.microsoft.com/office/drawing/2014/main" id="{4EC8AAB6-953B-4D29-9967-3C44D06BB4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a:p>
        </p:txBody>
      </p:sp>
      <p:sp>
        <p:nvSpPr>
          <p:cNvPr id="94" name="Freeform 5">
            <a:extLst>
              <a:ext uri="{FF2B5EF4-FFF2-40B4-BE49-F238E27FC236}">
                <a16:creationId xmlns:a16="http://schemas.microsoft.com/office/drawing/2014/main" id="{C89ED458-2326-40DC-9C7B-1A717B655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a:extLst>
              <a:ext uri="{FF2B5EF4-FFF2-40B4-BE49-F238E27FC236}">
                <a16:creationId xmlns:a16="http://schemas.microsoft.com/office/drawing/2014/main" id="{9B143119-5BA1-0FE3-DBA6-50000C9333C0}"/>
              </a:ext>
            </a:extLst>
          </p:cNvPr>
          <p:cNvSpPr>
            <a:spLocks noGrp="1"/>
          </p:cNvSpPr>
          <p:nvPr>
            <p:ph type="ctrTitle"/>
          </p:nvPr>
        </p:nvSpPr>
        <p:spPr>
          <a:xfrm>
            <a:off x="728002" y="1465827"/>
            <a:ext cx="4043270" cy="2434026"/>
          </a:xfrm>
        </p:spPr>
        <p:txBody>
          <a:bodyPr vert="horz" lIns="91440" tIns="45720" rIns="91440" bIns="45720" rtlCol="0" anchor="ctr">
            <a:noAutofit/>
          </a:bodyPr>
          <a:lstStyle/>
          <a:p>
            <a:pPr>
              <a:lnSpc>
                <a:spcPct val="90000"/>
              </a:lnSpc>
            </a:pPr>
            <a:r>
              <a:rPr lang="en-US" sz="4800" dirty="0">
                <a:solidFill>
                  <a:schemeClr val="tx1"/>
                </a:solidFill>
                <a:latin typeface="Times New Roman" panose="02020603050405020304" pitchFamily="18" charset="0"/>
                <a:cs typeface="Times New Roman" panose="02020603050405020304" pitchFamily="18" charset="0"/>
              </a:rPr>
              <a:t>Salem Haunted Happenings: Dark Tourism. </a:t>
            </a:r>
          </a:p>
        </p:txBody>
      </p:sp>
      <p:sp>
        <p:nvSpPr>
          <p:cNvPr id="96" name="Rectangle 95">
            <a:extLst>
              <a:ext uri="{FF2B5EF4-FFF2-40B4-BE49-F238E27FC236}">
                <a16:creationId xmlns:a16="http://schemas.microsoft.com/office/drawing/2014/main" id="{6F9D1DE6-E368-4F07-85F9-D5B767477D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8" name="Oval 97">
            <a:extLst>
              <a:ext uri="{FF2B5EF4-FFF2-40B4-BE49-F238E27FC236}">
                <a16:creationId xmlns:a16="http://schemas.microsoft.com/office/drawing/2014/main" id="{F63B1F66-4ACE-4A01-8ADF-F175A9C35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0" name="Oval 99">
            <a:extLst>
              <a:ext uri="{FF2B5EF4-FFF2-40B4-BE49-F238E27FC236}">
                <a16:creationId xmlns:a16="http://schemas.microsoft.com/office/drawing/2014/main" id="{CF8448ED-9332-4A9B-8CAB-B1985E596E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Subtitle 2">
            <a:extLst>
              <a:ext uri="{FF2B5EF4-FFF2-40B4-BE49-F238E27FC236}">
                <a16:creationId xmlns:a16="http://schemas.microsoft.com/office/drawing/2014/main" id="{E8F9CCC6-85E4-2749-0F32-D0BD19326F69}"/>
              </a:ext>
            </a:extLst>
          </p:cNvPr>
          <p:cNvSpPr>
            <a:spLocks noGrp="1"/>
          </p:cNvSpPr>
          <p:nvPr>
            <p:ph type="subTitle" idx="1"/>
          </p:nvPr>
        </p:nvSpPr>
        <p:spPr>
          <a:xfrm>
            <a:off x="575488" y="5136444"/>
            <a:ext cx="2224645" cy="1106166"/>
          </a:xfrm>
        </p:spPr>
        <p:txBody>
          <a:bodyPr vert="horz" lIns="91440" tIns="45720" rIns="91440" bIns="45720" rtlCol="0">
            <a:normAutofit fontScale="85000" lnSpcReduction="20000"/>
          </a:bodyPr>
          <a:lstStyle/>
          <a:p>
            <a:pPr marL="0" indent="0"/>
            <a:r>
              <a:rPr lang="en-US" dirty="0">
                <a:solidFill>
                  <a:schemeClr val="tx1"/>
                </a:solidFill>
                <a:latin typeface="Times New Roman" panose="02020603050405020304" pitchFamily="18" charset="0"/>
                <a:cs typeface="Times New Roman" panose="02020603050405020304" pitchFamily="18" charset="0"/>
              </a:rPr>
              <a:t>Aimee Thomas </a:t>
            </a:r>
          </a:p>
          <a:p>
            <a:pPr marL="0" indent="0"/>
            <a:r>
              <a:rPr lang="en-US" dirty="0">
                <a:solidFill>
                  <a:schemeClr val="tx1"/>
                </a:solidFill>
                <a:latin typeface="Times New Roman" panose="02020603050405020304" pitchFamily="18" charset="0"/>
                <a:cs typeface="Times New Roman" panose="02020603050405020304" pitchFamily="18" charset="0"/>
              </a:rPr>
              <a:t>Difficult heritage/ Dark tourism </a:t>
            </a:r>
          </a:p>
          <a:p>
            <a:pPr marL="0" indent="0"/>
            <a:r>
              <a:rPr lang="en-US" dirty="0">
                <a:solidFill>
                  <a:schemeClr val="tx1"/>
                </a:solidFill>
                <a:latin typeface="Times New Roman" panose="02020603050405020304" pitchFamily="18" charset="0"/>
                <a:cs typeface="Times New Roman" panose="02020603050405020304" pitchFamily="18" charset="0"/>
              </a:rPr>
              <a:t>HPHE5013</a:t>
            </a:r>
          </a:p>
          <a:p>
            <a:pPr>
              <a:buFont typeface="Wingdings 3" charset="2"/>
              <a:buChar char=""/>
            </a:pPr>
            <a:endParaRPr lang="en-US" dirty="0">
              <a:solidFill>
                <a:schemeClr val="tx1"/>
              </a:solidFill>
            </a:endParaRPr>
          </a:p>
        </p:txBody>
      </p:sp>
      <p:sp>
        <p:nvSpPr>
          <p:cNvPr id="102" name="Freeform 5">
            <a:extLst>
              <a:ext uri="{FF2B5EF4-FFF2-40B4-BE49-F238E27FC236}">
                <a16:creationId xmlns:a16="http://schemas.microsoft.com/office/drawing/2014/main" id="{ED3A2261-1C75-40FF-8CD6-18C5900C1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a:p>
        </p:txBody>
      </p:sp>
      <p:sp>
        <p:nvSpPr>
          <p:cNvPr id="6" name="TextBox 5">
            <a:extLst>
              <a:ext uri="{FF2B5EF4-FFF2-40B4-BE49-F238E27FC236}">
                <a16:creationId xmlns:a16="http://schemas.microsoft.com/office/drawing/2014/main" id="{19FE5D19-BFA1-B4E5-214B-48B478E3F9F7}"/>
              </a:ext>
            </a:extLst>
          </p:cNvPr>
          <p:cNvSpPr txBox="1"/>
          <p:nvPr/>
        </p:nvSpPr>
        <p:spPr>
          <a:xfrm>
            <a:off x="4980740" y="2534645"/>
            <a:ext cx="6096000" cy="369332"/>
          </a:xfrm>
          <a:prstGeom prst="rect">
            <a:avLst/>
          </a:prstGeom>
          <a:noFill/>
        </p:spPr>
        <p:txBody>
          <a:bodyPr wrap="square">
            <a:spAutoFit/>
          </a:bodyPr>
          <a:lstStyle/>
          <a:p>
            <a:r>
              <a:rPr lang="en-US" dirty="0"/>
              <a:t>: 06 March 2025].</a:t>
            </a:r>
          </a:p>
        </p:txBody>
      </p:sp>
      <p:pic>
        <p:nvPicPr>
          <p:cNvPr id="16" name="Picture 15">
            <a:extLst>
              <a:ext uri="{FF2B5EF4-FFF2-40B4-BE49-F238E27FC236}">
                <a16:creationId xmlns:a16="http://schemas.microsoft.com/office/drawing/2014/main" id="{2C5B974A-6206-A10F-C840-7CE0D3577C5E}"/>
              </a:ext>
            </a:extLst>
          </p:cNvPr>
          <p:cNvPicPr>
            <a:picLocks noChangeAspect="1"/>
          </p:cNvPicPr>
          <p:nvPr/>
        </p:nvPicPr>
        <p:blipFill>
          <a:blip r:embed="rId3"/>
          <a:stretch>
            <a:fillRect/>
          </a:stretch>
        </p:blipFill>
        <p:spPr>
          <a:xfrm>
            <a:off x="5221528" y="999632"/>
            <a:ext cx="6394984" cy="5532120"/>
          </a:xfrm>
          <a:prstGeom prst="rect">
            <a:avLst/>
          </a:prstGeom>
        </p:spPr>
      </p:pic>
      <p:sp>
        <p:nvSpPr>
          <p:cNvPr id="17" name="TextBox 16">
            <a:extLst>
              <a:ext uri="{FF2B5EF4-FFF2-40B4-BE49-F238E27FC236}">
                <a16:creationId xmlns:a16="http://schemas.microsoft.com/office/drawing/2014/main" id="{52E097E0-BAC8-E392-E953-4B67034A60FD}"/>
              </a:ext>
            </a:extLst>
          </p:cNvPr>
          <p:cNvSpPr txBox="1"/>
          <p:nvPr/>
        </p:nvSpPr>
        <p:spPr>
          <a:xfrm>
            <a:off x="8896756" y="6271074"/>
            <a:ext cx="3582988" cy="369332"/>
          </a:xfrm>
          <a:prstGeom prst="rect">
            <a:avLst/>
          </a:prstGeom>
          <a:noFill/>
        </p:spPr>
        <p:txBody>
          <a:bodyPr wrap="square" rtlCol="0">
            <a:spAutoFit/>
          </a:bodyPr>
          <a:lstStyle/>
          <a:p>
            <a:r>
              <a:rPr lang="en-GB" sz="900" dirty="0">
                <a:solidFill>
                  <a:schemeClr val="bg1"/>
                </a:solidFill>
                <a:latin typeface="Times New Roman" panose="02020603050405020304" pitchFamily="18" charset="0"/>
                <a:cs typeface="Times New Roman" panose="02020603050405020304" pitchFamily="18" charset="0"/>
              </a:rPr>
              <a:t>Haunted Happenings  (Logo) ‘Haunted Happenings’, &lt;https://www.hauntedhappenings.org/&gt;[accessed: 11 March 2025].</a:t>
            </a:r>
          </a:p>
        </p:txBody>
      </p:sp>
    </p:spTree>
    <p:extLst>
      <p:ext uri="{BB962C8B-B14F-4D97-AF65-F5344CB8AC3E}">
        <p14:creationId xmlns:p14="http://schemas.microsoft.com/office/powerpoint/2010/main" val="400226316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BC2197-20AC-6916-7DDE-5CEA4CEE92E4}"/>
              </a:ext>
            </a:extLst>
          </p:cNvPr>
          <p:cNvSpPr>
            <a:spLocks noGrp="1"/>
          </p:cNvSpPr>
          <p:nvPr>
            <p:ph type="title"/>
          </p:nvPr>
        </p:nvSpPr>
        <p:spPr/>
        <p:txBody>
          <a:bodyPr/>
          <a:lstStyle/>
          <a:p>
            <a:r>
              <a:rPr lang="en-US" sz="4400" dirty="0">
                <a:latin typeface="Times New Roman" panose="02020603050405020304" pitchFamily="18" charset="0"/>
                <a:cs typeface="Times New Roman" panose="02020603050405020304" pitchFamily="18" charset="0"/>
              </a:rPr>
              <a:t>Themes and Issues </a:t>
            </a:r>
            <a:endParaRPr lang="en-GB" sz="44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9782805-EB2A-CCD5-DE8F-E8D0671B8532}"/>
              </a:ext>
            </a:extLst>
          </p:cNvPr>
          <p:cNvSpPr>
            <a:spLocks noGrp="1"/>
          </p:cNvSpPr>
          <p:nvPr>
            <p:ph idx="1"/>
          </p:nvPr>
        </p:nvSpPr>
        <p:spPr/>
        <p:txBody>
          <a:bodyPr/>
          <a:lstStyle/>
          <a:p>
            <a:r>
              <a:rPr lang="en-GB" sz="3200" dirty="0">
                <a:latin typeface="Times New Roman" panose="02020603050405020304" pitchFamily="18" charset="0"/>
                <a:cs typeface="Times New Roman" panose="02020603050405020304" pitchFamily="18" charset="0"/>
              </a:rPr>
              <a:t>Themes to explore:</a:t>
            </a:r>
          </a:p>
          <a:p>
            <a:pPr lvl="1"/>
            <a:r>
              <a:rPr lang="en-GB" sz="2800" dirty="0">
                <a:latin typeface="Times New Roman" panose="02020603050405020304" pitchFamily="18" charset="0"/>
                <a:cs typeface="Times New Roman" panose="02020603050405020304" pitchFamily="18" charset="0"/>
              </a:rPr>
              <a:t>Dark tourism and its link to Salem.</a:t>
            </a:r>
          </a:p>
          <a:p>
            <a:pPr lvl="1"/>
            <a:r>
              <a:rPr lang="en-GB" sz="2800" dirty="0">
                <a:latin typeface="Times New Roman" panose="02020603050405020304" pitchFamily="18" charset="0"/>
                <a:cs typeface="Times New Roman" panose="02020603050405020304" pitchFamily="18" charset="0"/>
              </a:rPr>
              <a:t>Overlap between natural and supernatural landscapes.</a:t>
            </a:r>
          </a:p>
          <a:p>
            <a:pPr lvl="1"/>
            <a:r>
              <a:rPr lang="en-GB" sz="2800" dirty="0">
                <a:latin typeface="Times New Roman" panose="02020603050405020304" pitchFamily="18" charset="0"/>
                <a:cs typeface="Times New Roman" panose="02020603050405020304" pitchFamily="18" charset="0"/>
              </a:rPr>
              <a:t>Commercialisation </a:t>
            </a:r>
          </a:p>
          <a:p>
            <a:pPr lvl="1"/>
            <a:r>
              <a:rPr lang="en-GB" sz="2800" dirty="0">
                <a:latin typeface="Times New Roman" panose="02020603050405020304" pitchFamily="18" charset="0"/>
                <a:cs typeface="Times New Roman" panose="02020603050405020304" pitchFamily="18" charset="0"/>
              </a:rPr>
              <a:t>Controversies surrounding Salem’s difficult heritage </a:t>
            </a:r>
          </a:p>
          <a:p>
            <a:endParaRPr lang="en-GB" dirty="0"/>
          </a:p>
        </p:txBody>
      </p:sp>
    </p:spTree>
    <p:extLst>
      <p:ext uri="{BB962C8B-B14F-4D97-AF65-F5344CB8AC3E}">
        <p14:creationId xmlns:p14="http://schemas.microsoft.com/office/powerpoint/2010/main" val="2625369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par>
                          <p:cTn id="16" fill="hold">
                            <p:stCondLst>
                              <p:cond delay="500"/>
                            </p:stCondLst>
                            <p:childTnLst>
                              <p:par>
                                <p:cTn id="17" presetID="2" presetClass="entr" presetSubtype="4" fill="hold" grpId="0" nodeType="after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par>
                          <p:cTn id="21" fill="hold">
                            <p:stCondLst>
                              <p:cond delay="1000"/>
                            </p:stCondLst>
                            <p:childTnLst>
                              <p:par>
                                <p:cTn id="22" presetID="2" presetClass="entr" presetSubtype="4" fill="hold" grpId="0" nodeType="after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par>
                          <p:cTn id="26" fill="hold">
                            <p:stCondLst>
                              <p:cond delay="1500"/>
                            </p:stCondLst>
                            <p:childTnLst>
                              <p:par>
                                <p:cTn id="27" presetID="2" presetClass="entr" presetSubtype="4" fill="hold" grpId="0" nodeType="after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par>
                          <p:cTn id="31" fill="hold">
                            <p:stCondLst>
                              <p:cond delay="2000"/>
                            </p:stCondLst>
                            <p:childTnLst>
                              <p:par>
                                <p:cTn id="32" presetID="2" presetClass="entr" presetSubtype="4" fill="hold" grpId="0" nodeType="after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anim calcmode="lin" valueType="num">
                                      <p:cBhvr additive="base">
                                        <p:cTn id="34"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643780CE-2BE5-46F6-97B2-60DF30217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21" name="Freeform: Shape 20">
            <a:extLst>
              <a:ext uri="{FF2B5EF4-FFF2-40B4-BE49-F238E27FC236}">
                <a16:creationId xmlns:a16="http://schemas.microsoft.com/office/drawing/2014/main" id="{61A87A49-68E6-459E-A5A6-46229FF42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a:p>
        </p:txBody>
      </p:sp>
      <p:sp>
        <p:nvSpPr>
          <p:cNvPr id="23" name="Freeform 5">
            <a:extLst>
              <a:ext uri="{FF2B5EF4-FFF2-40B4-BE49-F238E27FC236}">
                <a16:creationId xmlns:a16="http://schemas.microsoft.com/office/drawing/2014/main" id="{F6ACD5FC-CAFE-48EB-B765-60EED2E0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a:extLst>
              <a:ext uri="{FF2B5EF4-FFF2-40B4-BE49-F238E27FC236}">
                <a16:creationId xmlns:a16="http://schemas.microsoft.com/office/drawing/2014/main" id="{61171F17-DBEA-0B9F-C4A5-98C4A8C4060F}"/>
              </a:ext>
            </a:extLst>
          </p:cNvPr>
          <p:cNvSpPr>
            <a:spLocks noGrp="1"/>
          </p:cNvSpPr>
          <p:nvPr>
            <p:ph type="title"/>
          </p:nvPr>
        </p:nvSpPr>
        <p:spPr>
          <a:xfrm>
            <a:off x="1154955" y="973668"/>
            <a:ext cx="2942210" cy="1020232"/>
          </a:xfrm>
        </p:spPr>
        <p:txBody>
          <a:bodyPr>
            <a:normAutofit/>
          </a:bodyPr>
          <a:lstStyle/>
          <a:p>
            <a:pPr>
              <a:lnSpc>
                <a:spcPct val="90000"/>
              </a:lnSpc>
            </a:pPr>
            <a:r>
              <a:rPr lang="en-US" sz="3300" u="sng" dirty="0">
                <a:solidFill>
                  <a:srgbClr val="EBEBEB"/>
                </a:solidFill>
              </a:rPr>
              <a:t>Haunted Happenings  </a:t>
            </a:r>
            <a:endParaRPr lang="en-GB" sz="3300" u="sng" dirty="0">
              <a:solidFill>
                <a:srgbClr val="EBEBEB"/>
              </a:solidFill>
            </a:endParaRPr>
          </a:p>
        </p:txBody>
      </p:sp>
      <p:pic>
        <p:nvPicPr>
          <p:cNvPr id="7" name="Picture 6">
            <a:extLst>
              <a:ext uri="{FF2B5EF4-FFF2-40B4-BE49-F238E27FC236}">
                <a16:creationId xmlns:a16="http://schemas.microsoft.com/office/drawing/2014/main" id="{60027C5E-3DB1-5B11-BFD3-8C699B49688A}"/>
              </a:ext>
            </a:extLst>
          </p:cNvPr>
          <p:cNvPicPr>
            <a:picLocks noChangeAspect="1"/>
          </p:cNvPicPr>
          <p:nvPr/>
        </p:nvPicPr>
        <p:blipFill>
          <a:blip r:embed="rId3"/>
          <a:stretch>
            <a:fillRect/>
          </a:stretch>
        </p:blipFill>
        <p:spPr>
          <a:xfrm>
            <a:off x="5745286" y="803751"/>
            <a:ext cx="5290174" cy="5250498"/>
          </a:xfrm>
          <a:prstGeom prst="rect">
            <a:avLst/>
          </a:prstGeom>
        </p:spPr>
      </p:pic>
      <p:sp>
        <p:nvSpPr>
          <p:cNvPr id="18" name="Rectangle 17">
            <a:extLst>
              <a:ext uri="{FF2B5EF4-FFF2-40B4-BE49-F238E27FC236}">
                <a16:creationId xmlns:a16="http://schemas.microsoft.com/office/drawing/2014/main" id="{9F33B405-D785-4738-B1C0-6A0AA5E98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Oval 19">
            <a:extLst>
              <a:ext uri="{FF2B5EF4-FFF2-40B4-BE49-F238E27FC236}">
                <a16:creationId xmlns:a16="http://schemas.microsoft.com/office/drawing/2014/main" id="{4233DC0E-DE6C-4FB6-A529-51B162641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Oval 21">
            <a:extLst>
              <a:ext uri="{FF2B5EF4-FFF2-40B4-BE49-F238E27FC236}">
                <a16:creationId xmlns:a16="http://schemas.microsoft.com/office/drawing/2014/main" id="{3870477F-E451-4BC3-863F-0E2FC5728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68DF9D68-C080-F129-7687-A96A7BDE0890}"/>
              </a:ext>
            </a:extLst>
          </p:cNvPr>
          <p:cNvSpPr>
            <a:spLocks noGrp="1"/>
          </p:cNvSpPr>
          <p:nvPr>
            <p:ph idx="1"/>
          </p:nvPr>
        </p:nvSpPr>
        <p:spPr>
          <a:xfrm>
            <a:off x="1084725" y="2304717"/>
            <a:ext cx="3133726" cy="3898900"/>
          </a:xfrm>
        </p:spPr>
        <p:txBody>
          <a:bodyPr>
            <a:normAutofit fontScale="77500" lnSpcReduction="20000"/>
          </a:bodyPr>
          <a:lstStyle/>
          <a:p>
            <a:pPr>
              <a:lnSpc>
                <a:spcPct val="90000"/>
              </a:lnSpc>
            </a:pPr>
            <a:r>
              <a:rPr lang="en-US" sz="3100" dirty="0">
                <a:solidFill>
                  <a:srgbClr val="FFFFFF"/>
                </a:solidFill>
                <a:latin typeface="Times New Roman" panose="02020603050405020304" pitchFamily="18" charset="0"/>
                <a:cs typeface="Times New Roman" panose="02020603050405020304" pitchFamily="18" charset="0"/>
              </a:rPr>
              <a:t>A yearly Halloween celebration in Salem. </a:t>
            </a:r>
          </a:p>
          <a:p>
            <a:pPr marL="0" indent="0">
              <a:lnSpc>
                <a:spcPct val="90000"/>
              </a:lnSpc>
              <a:buNone/>
            </a:pPr>
            <a:endParaRPr lang="en-US" sz="3100" dirty="0">
              <a:solidFill>
                <a:srgbClr val="FFFFFF"/>
              </a:solidFill>
              <a:latin typeface="Times New Roman" panose="02020603050405020304" pitchFamily="18" charset="0"/>
              <a:cs typeface="Times New Roman" panose="02020603050405020304" pitchFamily="18" charset="0"/>
            </a:endParaRPr>
          </a:p>
          <a:p>
            <a:pPr>
              <a:lnSpc>
                <a:spcPct val="90000"/>
              </a:lnSpc>
            </a:pPr>
            <a:r>
              <a:rPr lang="en-US" sz="3100" dirty="0">
                <a:solidFill>
                  <a:srgbClr val="FFFFFF"/>
                </a:solidFill>
                <a:latin typeface="Times New Roman" panose="02020603050405020304" pitchFamily="18" charset="0"/>
                <a:cs typeface="Times New Roman" panose="02020603050405020304" pitchFamily="18" charset="0"/>
              </a:rPr>
              <a:t>Salem markets itself as the Halloween capital of the world. </a:t>
            </a:r>
          </a:p>
          <a:p>
            <a:pPr marL="0" indent="0">
              <a:lnSpc>
                <a:spcPct val="90000"/>
              </a:lnSpc>
              <a:buNone/>
            </a:pPr>
            <a:endParaRPr lang="en-US" sz="3100" dirty="0">
              <a:solidFill>
                <a:srgbClr val="FFFFFF"/>
              </a:solidFill>
              <a:latin typeface="Times New Roman" panose="02020603050405020304" pitchFamily="18" charset="0"/>
              <a:cs typeface="Times New Roman" panose="02020603050405020304" pitchFamily="18" charset="0"/>
            </a:endParaRPr>
          </a:p>
          <a:p>
            <a:pPr>
              <a:lnSpc>
                <a:spcPct val="90000"/>
              </a:lnSpc>
            </a:pPr>
            <a:r>
              <a:rPr lang="en-US" sz="3100" dirty="0">
                <a:solidFill>
                  <a:srgbClr val="FFFFFF"/>
                </a:solidFill>
                <a:latin typeface="Times New Roman" panose="02020603050405020304" pitchFamily="18" charset="0"/>
                <a:cs typeface="Times New Roman" panose="02020603050405020304" pitchFamily="18" charset="0"/>
              </a:rPr>
              <a:t>Based on Salem Witch Trails 1692. </a:t>
            </a:r>
          </a:p>
          <a:p>
            <a:pPr marL="0" indent="0">
              <a:lnSpc>
                <a:spcPct val="90000"/>
              </a:lnSpc>
              <a:buNone/>
            </a:pPr>
            <a:r>
              <a:rPr lang="en-US" sz="1700" dirty="0">
                <a:solidFill>
                  <a:srgbClr val="FFFFFF"/>
                </a:solidFill>
                <a:latin typeface="Times New Roman" panose="02020603050405020304" pitchFamily="18" charset="0"/>
                <a:cs typeface="Times New Roman" panose="02020603050405020304" pitchFamily="18" charset="0"/>
              </a:rPr>
              <a:t>	</a:t>
            </a:r>
          </a:p>
          <a:p>
            <a:pPr marL="0" indent="0">
              <a:lnSpc>
                <a:spcPct val="90000"/>
              </a:lnSpc>
              <a:buNone/>
            </a:pPr>
            <a:endParaRPr lang="en-US" sz="1700" kern="100" dirty="0">
              <a:solidFill>
                <a:srgbClr val="FFFFFF"/>
              </a:solidFill>
              <a:effectLst/>
              <a:latin typeface="Times New Roman" panose="02020603050405020304" pitchFamily="18" charset="0"/>
              <a:ea typeface="Aptos" panose="020B0004020202020204" pitchFamily="34" charset="0"/>
              <a:cs typeface="Times New Roman" panose="02020603050405020304" pitchFamily="18" charset="0"/>
            </a:endParaRPr>
          </a:p>
          <a:p>
            <a:pPr marL="0" indent="0">
              <a:lnSpc>
                <a:spcPct val="90000"/>
              </a:lnSpc>
              <a:buNone/>
            </a:pPr>
            <a:r>
              <a:rPr lang="en-GB" sz="1700" kern="100" dirty="0">
                <a:solidFill>
                  <a:srgbClr val="FFFFFF"/>
                </a:solidFill>
                <a:effectLst/>
                <a:latin typeface="Times New Roman" panose="02020603050405020304" pitchFamily="18" charset="0"/>
                <a:ea typeface="Aptos" panose="020B0004020202020204" pitchFamily="34" charset="0"/>
                <a:cs typeface="Times New Roman" panose="02020603050405020304" pitchFamily="18" charset="0"/>
              </a:rPr>
              <a:t> </a:t>
            </a:r>
            <a:r>
              <a:rPr lang="en-US" sz="1700" dirty="0">
                <a:solidFill>
                  <a:srgbClr val="FFFFFF"/>
                </a:solidFill>
                <a:latin typeface="qanelas_softregular"/>
              </a:rPr>
              <a:t> </a:t>
            </a:r>
            <a:r>
              <a:rPr lang="en-GB" sz="1700" kern="100" dirty="0">
                <a:solidFill>
                  <a:srgbClr val="FFFFFF"/>
                </a:solidFill>
                <a:latin typeface="Times New Roman" panose="02020603050405020304" pitchFamily="18" charset="0"/>
                <a:ea typeface="Aptos" panose="020B0004020202020204" pitchFamily="34" charset="0"/>
                <a:cs typeface="Times New Roman" panose="02020603050405020304" pitchFamily="18" charset="0"/>
              </a:rPr>
              <a:t> </a:t>
            </a:r>
            <a:endParaRPr lang="en-US" sz="1700" b="0" i="0" dirty="0">
              <a:solidFill>
                <a:srgbClr val="FFFFFF"/>
              </a:solidFill>
              <a:effectLst/>
              <a:latin typeface="qanelas_softregular"/>
            </a:endParaRPr>
          </a:p>
          <a:p>
            <a:pPr>
              <a:lnSpc>
                <a:spcPct val="90000"/>
              </a:lnSpc>
            </a:pPr>
            <a:endParaRPr lang="en-GB" sz="1700" dirty="0">
              <a:solidFill>
                <a:srgbClr val="FFFFFF"/>
              </a:solidFill>
            </a:endParaRPr>
          </a:p>
        </p:txBody>
      </p:sp>
      <p:sp>
        <p:nvSpPr>
          <p:cNvPr id="24" name="Freeform 5">
            <a:extLst>
              <a:ext uri="{FF2B5EF4-FFF2-40B4-BE49-F238E27FC236}">
                <a16:creationId xmlns:a16="http://schemas.microsoft.com/office/drawing/2014/main" id="{B4A81DE1-E2BC-4A31-99EE-71350421B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a:p>
        </p:txBody>
      </p:sp>
      <p:sp>
        <p:nvSpPr>
          <p:cNvPr id="8" name="TextBox 7">
            <a:extLst>
              <a:ext uri="{FF2B5EF4-FFF2-40B4-BE49-F238E27FC236}">
                <a16:creationId xmlns:a16="http://schemas.microsoft.com/office/drawing/2014/main" id="{C56B7AEF-6709-2D4F-79CF-EDBA61F3B524}"/>
              </a:ext>
            </a:extLst>
          </p:cNvPr>
          <p:cNvSpPr txBox="1"/>
          <p:nvPr/>
        </p:nvSpPr>
        <p:spPr>
          <a:xfrm>
            <a:off x="5684199" y="6019800"/>
            <a:ext cx="5029200" cy="338554"/>
          </a:xfrm>
          <a:prstGeom prst="rect">
            <a:avLst/>
          </a:prstGeom>
          <a:noFill/>
        </p:spPr>
        <p:txBody>
          <a:bodyPr wrap="square" rtlCol="0">
            <a:spAutoFit/>
          </a:bodyPr>
          <a:lstStyle/>
          <a:p>
            <a:r>
              <a:rPr lang="en-GB" sz="1600" dirty="0">
                <a:solidFill>
                  <a:schemeClr val="bg1"/>
                </a:solidFill>
                <a:latin typeface="Times New Roman" panose="02020603050405020304" pitchFamily="18" charset="0"/>
                <a:cs typeface="Times New Roman" panose="02020603050405020304" pitchFamily="18" charset="0"/>
              </a:rPr>
              <a:t>(Shada, 2024)</a:t>
            </a:r>
          </a:p>
        </p:txBody>
      </p:sp>
    </p:spTree>
    <p:extLst>
      <p:ext uri="{BB962C8B-B14F-4D97-AF65-F5344CB8AC3E}">
        <p14:creationId xmlns:p14="http://schemas.microsoft.com/office/powerpoint/2010/main" val="221513064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heel(1)">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heel(1)">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1" presetClass="entr" presetSubtype="1"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wheel(1)">
                                      <p:cBhvr>
                                        <p:cTn id="22" dur="20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1" presetClass="entr" presetSubtype="1"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wheel(1)">
                                      <p:cBhvr>
                                        <p:cTn id="27" dur="20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1" presetClass="entr" presetSubtype="1" fill="hold" grpId="0"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wheel(1)">
                                      <p:cBhvr>
                                        <p:cTn id="32" dur="2000"/>
                                        <p:tgtEl>
                                          <p:spTgt spid="3">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nodeType="clickEffect">
                                  <p:stCondLst>
                                    <p:cond delay="0"/>
                                  </p:stCondLst>
                                  <p:childTnLst>
                                    <p:set>
                                      <p:cBhvr>
                                        <p:cTn id="36" dur="1" fill="hold">
                                          <p:stCondLst>
                                            <p:cond delay="0"/>
                                          </p:stCondLst>
                                        </p:cTn>
                                        <p:tgtEl>
                                          <p:spTgt spid="7"/>
                                        </p:tgtEl>
                                        <p:attrNameLst>
                                          <p:attrName>style.visibility</p:attrName>
                                        </p:attrNameLst>
                                      </p:cBhvr>
                                      <p:to>
                                        <p:strVal val="visible"/>
                                      </p:to>
                                    </p:set>
                                    <p:animEffect transition="in" filter="barn(inVertical)">
                                      <p:cBhvr>
                                        <p:cTn id="3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83BF3B-5728-CFE2-AA34-10302D3E93A6}"/>
              </a:ext>
            </a:extLst>
          </p:cNvPr>
          <p:cNvSpPr>
            <a:spLocks noGrp="1"/>
          </p:cNvSpPr>
          <p:nvPr>
            <p:ph type="title"/>
          </p:nvPr>
        </p:nvSpPr>
        <p:spPr>
          <a:xfrm>
            <a:off x="1154954" y="973668"/>
            <a:ext cx="8761413" cy="706964"/>
          </a:xfrm>
        </p:spPr>
        <p:txBody>
          <a:bodyPr>
            <a:noAutofit/>
          </a:bodyPr>
          <a:lstStyle/>
          <a:p>
            <a:r>
              <a:rPr lang="en-US" sz="6000" dirty="0">
                <a:latin typeface="Times New Roman" panose="02020603050405020304" pitchFamily="18" charset="0"/>
                <a:cs typeface="Times New Roman" panose="02020603050405020304" pitchFamily="18" charset="0"/>
              </a:rPr>
              <a:t>Salem Witch Trials </a:t>
            </a:r>
            <a:endParaRPr lang="en-GB" sz="6000" dirty="0">
              <a:latin typeface="Times New Roman" panose="02020603050405020304" pitchFamily="18" charset="0"/>
              <a:cs typeface="Times New Roman" panose="02020603050405020304" pitchFamily="18" charset="0"/>
            </a:endParaRPr>
          </a:p>
        </p:txBody>
      </p:sp>
      <p:pic>
        <p:nvPicPr>
          <p:cNvPr id="4" name="Picture 3" descr="A drawing of a person in a garment&#10;&#10;AI-generated content may be incorrect.">
            <a:extLst>
              <a:ext uri="{FF2B5EF4-FFF2-40B4-BE49-F238E27FC236}">
                <a16:creationId xmlns:a16="http://schemas.microsoft.com/office/drawing/2014/main" id="{63AD663D-8A5F-4477-5C6A-F7AF729EC60F}"/>
              </a:ext>
            </a:extLst>
          </p:cNvPr>
          <p:cNvPicPr>
            <a:picLocks noChangeAspect="1"/>
          </p:cNvPicPr>
          <p:nvPr/>
        </p:nvPicPr>
        <p:blipFill>
          <a:blip r:embed="rId3"/>
          <a:srcRect l="11346" r="7352" b="3"/>
          <a:stretch/>
        </p:blipFill>
        <p:spPr>
          <a:xfrm>
            <a:off x="8725747" y="2471151"/>
            <a:ext cx="3031901" cy="3067163"/>
          </a:xfrm>
          <a:prstGeom prst="roundRect">
            <a:avLst>
              <a:gd name="adj" fmla="val 1858"/>
            </a:avLst>
          </a:prstGeom>
          <a:effectLst>
            <a:outerShdw blurRad="50800" dist="50800" dir="5400000" algn="tl" rotWithShape="0">
              <a:srgbClr val="000000">
                <a:alpha val="43000"/>
              </a:srgbClr>
            </a:outerShdw>
          </a:effectLst>
        </p:spPr>
      </p:pic>
      <p:sp>
        <p:nvSpPr>
          <p:cNvPr id="5" name="TextBox 4">
            <a:extLst>
              <a:ext uri="{FF2B5EF4-FFF2-40B4-BE49-F238E27FC236}">
                <a16:creationId xmlns:a16="http://schemas.microsoft.com/office/drawing/2014/main" id="{EED55AD4-7ED5-EA79-D7B5-CC0DFE0723BC}"/>
              </a:ext>
            </a:extLst>
          </p:cNvPr>
          <p:cNvSpPr txBox="1"/>
          <p:nvPr/>
        </p:nvSpPr>
        <p:spPr>
          <a:xfrm>
            <a:off x="8725747" y="5561166"/>
            <a:ext cx="3588174" cy="646331"/>
          </a:xfrm>
          <a:prstGeom prst="rect">
            <a:avLst/>
          </a:prstGeom>
          <a:noFill/>
        </p:spPr>
        <p:txBody>
          <a:bodyPr wrap="square" rtlCol="0">
            <a:spAutoFit/>
          </a:bodyPr>
          <a:lstStyle/>
          <a:p>
            <a:r>
              <a:rPr lang="en-GB" sz="900" dirty="0">
                <a:latin typeface="Times New Roman" panose="02020603050405020304" pitchFamily="18" charset="0"/>
                <a:cs typeface="Times New Roman" panose="02020603050405020304" pitchFamily="18" charset="0"/>
              </a:rPr>
              <a:t>Danvers Library, </a:t>
            </a:r>
            <a:r>
              <a:rPr lang="en-GB" sz="900" i="1" dirty="0">
                <a:latin typeface="Times New Roman" panose="02020603050405020304" pitchFamily="18" charset="0"/>
                <a:cs typeface="Times New Roman" panose="02020603050405020304" pitchFamily="18" charset="0"/>
              </a:rPr>
              <a:t>Witchcraft at Salem Village</a:t>
            </a:r>
            <a:r>
              <a:rPr lang="en-GB" sz="900" dirty="0">
                <a:latin typeface="Times New Roman" panose="02020603050405020304" pitchFamily="18" charset="0"/>
                <a:cs typeface="Times New Roman" panose="02020603050405020304" pitchFamily="18" charset="0"/>
              </a:rPr>
              <a:t> [image] Danvers Library archive, Salem &lt;https://www.danverslibrary.org/archive/witchcraft-delusion-a-brief-guide/&gt; [accessed: 06 March 2025].</a:t>
            </a:r>
          </a:p>
          <a:p>
            <a:endParaRPr lang="en-GB" sz="900" dirty="0"/>
          </a:p>
        </p:txBody>
      </p:sp>
      <p:sp>
        <p:nvSpPr>
          <p:cNvPr id="6" name="TextBox 5">
            <a:extLst>
              <a:ext uri="{FF2B5EF4-FFF2-40B4-BE49-F238E27FC236}">
                <a16:creationId xmlns:a16="http://schemas.microsoft.com/office/drawing/2014/main" id="{1A1FD62A-66D3-E32C-52FC-0A784526E2C3}"/>
              </a:ext>
            </a:extLst>
          </p:cNvPr>
          <p:cNvSpPr txBox="1"/>
          <p:nvPr/>
        </p:nvSpPr>
        <p:spPr>
          <a:xfrm>
            <a:off x="306926" y="2471151"/>
            <a:ext cx="8330590" cy="3724096"/>
          </a:xfrm>
          <a:prstGeom prst="rect">
            <a:avLst/>
          </a:prstGeom>
          <a:noFill/>
        </p:spPr>
        <p:txBody>
          <a:bodyPr wrap="square" rtlCol="0">
            <a:spAutoFit/>
          </a:bodyPr>
          <a:lstStyle/>
          <a:p>
            <a:pPr marL="285750" indent="-285750">
              <a:buFont typeface="Wingdings" panose="05000000000000000000" pitchFamily="2" charset="2"/>
              <a:buChar char="Ø"/>
            </a:pPr>
            <a:r>
              <a:rPr lang="en-GB" sz="2400" dirty="0">
                <a:latin typeface="Times New Roman" panose="02020603050405020304" pitchFamily="18" charset="0"/>
                <a:cs typeface="Times New Roman" panose="02020603050405020304" pitchFamily="18" charset="0"/>
              </a:rPr>
              <a:t>1692 – 1693</a:t>
            </a:r>
          </a:p>
          <a:p>
            <a:endParaRPr lang="en-GB" sz="24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Ø"/>
            </a:pPr>
            <a:r>
              <a:rPr lang="en-GB" sz="2400" dirty="0">
                <a:latin typeface="Times New Roman" panose="02020603050405020304" pitchFamily="18" charset="0"/>
                <a:cs typeface="Times New Roman" panose="02020603050405020304" pitchFamily="18" charset="0"/>
              </a:rPr>
              <a:t>Economic and religious tensions erupted into witchcraft accusations.</a:t>
            </a:r>
          </a:p>
          <a:p>
            <a:endParaRPr lang="en-GB" sz="24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Ø"/>
            </a:pPr>
            <a:r>
              <a:rPr lang="en-GB" sz="2400" dirty="0">
                <a:latin typeface="Times New Roman" panose="02020603050405020304" pitchFamily="18" charset="0"/>
                <a:cs typeface="Times New Roman" panose="02020603050405020304" pitchFamily="18" charset="0"/>
              </a:rPr>
              <a:t>Nineteen people were hanged. </a:t>
            </a:r>
          </a:p>
          <a:p>
            <a:endParaRPr lang="en-GB" sz="20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Ø"/>
            </a:pPr>
            <a:r>
              <a:rPr lang="en-GB" sz="2400" dirty="0">
                <a:latin typeface="Times New Roman" panose="02020603050405020304" pitchFamily="18" charset="0"/>
                <a:cs typeface="Times New Roman" panose="02020603050405020304" pitchFamily="18" charset="0"/>
              </a:rPr>
              <a:t>Five died awaiting trial.</a:t>
            </a:r>
          </a:p>
          <a:p>
            <a:r>
              <a:rPr lang="en-GB" sz="2400" dirty="0">
                <a:latin typeface="Times New Roman" panose="02020603050405020304" pitchFamily="18" charset="0"/>
                <a:cs typeface="Times New Roman" panose="02020603050405020304" pitchFamily="18" charset="0"/>
              </a:rPr>
              <a:t>   	</a:t>
            </a:r>
          </a:p>
          <a:p>
            <a:pPr marL="285750" indent="-285750">
              <a:buFont typeface="Wingdings" panose="05000000000000000000" pitchFamily="2" charset="2"/>
              <a:buChar char="Ø"/>
            </a:pPr>
            <a:r>
              <a:rPr lang="en-GB" sz="2400" dirty="0">
                <a:latin typeface="Times New Roman" panose="02020603050405020304" pitchFamily="18" charset="0"/>
                <a:cs typeface="Times New Roman" panose="02020603050405020304" pitchFamily="18" charset="0"/>
              </a:rPr>
              <a:t>Hysteria escalated the events.  </a:t>
            </a:r>
            <a:endParaRPr lang="en-GB" sz="2400" dirty="0"/>
          </a:p>
        </p:txBody>
      </p:sp>
      <p:sp>
        <p:nvSpPr>
          <p:cNvPr id="3" name="TextBox 2">
            <a:extLst>
              <a:ext uri="{FF2B5EF4-FFF2-40B4-BE49-F238E27FC236}">
                <a16:creationId xmlns:a16="http://schemas.microsoft.com/office/drawing/2014/main" id="{8AE91C39-2350-37D2-D241-E96A6C046236}"/>
              </a:ext>
            </a:extLst>
          </p:cNvPr>
          <p:cNvSpPr txBox="1"/>
          <p:nvPr/>
        </p:nvSpPr>
        <p:spPr>
          <a:xfrm>
            <a:off x="306926" y="5926662"/>
            <a:ext cx="8549285" cy="253916"/>
          </a:xfrm>
          <a:prstGeom prst="rect">
            <a:avLst/>
          </a:prstGeom>
          <a:noFill/>
        </p:spPr>
        <p:txBody>
          <a:bodyPr wrap="square" rtlCol="0">
            <a:spAutoFit/>
          </a:bodyPr>
          <a:lstStyle/>
          <a:p>
            <a:r>
              <a:rPr lang="en-US" sz="1050" dirty="0">
                <a:latin typeface="Times New Roman" panose="02020603050405020304" pitchFamily="18" charset="0"/>
                <a:cs typeface="Times New Roman" panose="02020603050405020304" pitchFamily="18" charset="0"/>
              </a:rPr>
              <a:t>	</a:t>
            </a:r>
            <a:endParaRPr lang="en-GB" dirty="0"/>
          </a:p>
        </p:txBody>
      </p:sp>
    </p:spTree>
    <p:extLst>
      <p:ext uri="{BB962C8B-B14F-4D97-AF65-F5344CB8AC3E}">
        <p14:creationId xmlns:p14="http://schemas.microsoft.com/office/powerpoint/2010/main" val="27159497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circle(in)">
                                      <p:cBhvr>
                                        <p:cTn id="19" dur="2000"/>
                                        <p:tgtEl>
                                          <p:spTgt spid="5"/>
                                        </p:tgtEl>
                                      </p:cBhvr>
                                    </p:animEffect>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6"/>
                                        </p:tgtEl>
                                        <p:attrNameLst>
                                          <p:attrName>style.visibility</p:attrName>
                                        </p:attrNameLst>
                                      </p:cBhvr>
                                      <p:to>
                                        <p:strVal val="visible"/>
                                      </p:to>
                                    </p:set>
                                    <p:animEffect transition="in" filter="fade">
                                      <p:cBhvr>
                                        <p:cTn id="24" dur="1000"/>
                                        <p:tgtEl>
                                          <p:spTgt spid="6"/>
                                        </p:tgtEl>
                                      </p:cBhvr>
                                    </p:animEffect>
                                    <p:anim calcmode="lin" valueType="num">
                                      <p:cBhvr>
                                        <p:cTn id="25" dur="1000" fill="hold"/>
                                        <p:tgtEl>
                                          <p:spTgt spid="6"/>
                                        </p:tgtEl>
                                        <p:attrNameLst>
                                          <p:attrName>ppt_x</p:attrName>
                                        </p:attrNameLst>
                                      </p:cBhvr>
                                      <p:tavLst>
                                        <p:tav tm="0">
                                          <p:val>
                                            <p:strVal val="#ppt_x"/>
                                          </p:val>
                                        </p:tav>
                                        <p:tav tm="100000">
                                          <p:val>
                                            <p:strVal val="#ppt_x"/>
                                          </p:val>
                                        </p:tav>
                                      </p:tavLst>
                                    </p:anim>
                                    <p:anim calcmode="lin" valueType="num">
                                      <p:cBhvr>
                                        <p:cTn id="2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70C2B8F-6B1B-46D5-86E6-40F36C695F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GB"/>
          </a:p>
        </p:txBody>
      </p:sp>
      <p:sp>
        <p:nvSpPr>
          <p:cNvPr id="12" name="Freeform 5">
            <a:extLst>
              <a:ext uri="{FF2B5EF4-FFF2-40B4-BE49-F238E27FC236}">
                <a16:creationId xmlns:a16="http://schemas.microsoft.com/office/drawing/2014/main" id="{DB521824-592C-476A-AB0A-CA0C6D1F34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GB"/>
          </a:p>
        </p:txBody>
      </p:sp>
      <p:sp>
        <p:nvSpPr>
          <p:cNvPr id="14" name="Freeform: Shape 13">
            <a:extLst>
              <a:ext uri="{FF2B5EF4-FFF2-40B4-BE49-F238E27FC236}">
                <a16:creationId xmlns:a16="http://schemas.microsoft.com/office/drawing/2014/main" id="{A2749EFA-8EE4-4EB8-9424-8E593B932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50898" y="638067"/>
            <a:ext cx="6053670" cy="5581866"/>
          </a:xfrm>
          <a:custGeom>
            <a:avLst/>
            <a:gdLst>
              <a:gd name="connsiteX0" fmla="*/ 6053670 w 6053670"/>
              <a:gd name="connsiteY0" fmla="*/ 1098 h 5581866"/>
              <a:gd name="connsiteX1" fmla="*/ 6053670 w 6053670"/>
              <a:gd name="connsiteY1" fmla="*/ 514028 h 5581866"/>
              <a:gd name="connsiteX2" fmla="*/ 6053670 w 6053670"/>
              <a:gd name="connsiteY2" fmla="*/ 1254558 h 5581866"/>
              <a:gd name="connsiteX3" fmla="*/ 6053670 w 6053670"/>
              <a:gd name="connsiteY3" fmla="*/ 5581866 h 5581866"/>
              <a:gd name="connsiteX4" fmla="*/ 0 w 6053670"/>
              <a:gd name="connsiteY4" fmla="*/ 5581866 h 5581866"/>
              <a:gd name="connsiteX5" fmla="*/ 0 w 6053670"/>
              <a:gd name="connsiteY5" fmla="*/ 1249853 h 5581866"/>
              <a:gd name="connsiteX6" fmla="*/ 0 w 6053670"/>
              <a:gd name="connsiteY6" fmla="*/ 514028 h 5581866"/>
              <a:gd name="connsiteX7" fmla="*/ 0 w 6053670"/>
              <a:gd name="connsiteY7" fmla="*/ 0 h 5581866"/>
              <a:gd name="connsiteX8" fmla="*/ 35717 w 6053670"/>
              <a:gd name="connsiteY8" fmla="*/ 5488 h 5581866"/>
              <a:gd name="connsiteX9" fmla="*/ 140445 w 6053670"/>
              <a:gd name="connsiteY9" fmla="*/ 21641 h 5581866"/>
              <a:gd name="connsiteX10" fmla="*/ 216722 w 6053670"/>
              <a:gd name="connsiteY10" fmla="*/ 32932 h 5581866"/>
              <a:gd name="connsiteX11" fmla="*/ 307527 w 6053670"/>
              <a:gd name="connsiteY11" fmla="*/ 44850 h 5581866"/>
              <a:gd name="connsiteX12" fmla="*/ 415282 w 6053670"/>
              <a:gd name="connsiteY12" fmla="*/ 59121 h 5581866"/>
              <a:gd name="connsiteX13" fmla="*/ 534539 w 6053670"/>
              <a:gd name="connsiteY13" fmla="*/ 74175 h 5581866"/>
              <a:gd name="connsiteX14" fmla="*/ 668931 w 6053670"/>
              <a:gd name="connsiteY14" fmla="*/ 90014 h 5581866"/>
              <a:gd name="connsiteX15" fmla="*/ 815430 w 6053670"/>
              <a:gd name="connsiteY15" fmla="*/ 106794 h 5581866"/>
              <a:gd name="connsiteX16" fmla="*/ 974641 w 6053670"/>
              <a:gd name="connsiteY16" fmla="*/ 123574 h 5581866"/>
              <a:gd name="connsiteX17" fmla="*/ 1144144 w 6053670"/>
              <a:gd name="connsiteY17" fmla="*/ 140667 h 5581866"/>
              <a:gd name="connsiteX18" fmla="*/ 1326965 w 6053670"/>
              <a:gd name="connsiteY18" fmla="*/ 156506 h 5581866"/>
              <a:gd name="connsiteX19" fmla="*/ 1518261 w 6053670"/>
              <a:gd name="connsiteY19" fmla="*/ 171717 h 5581866"/>
              <a:gd name="connsiteX20" fmla="*/ 1720453 w 6053670"/>
              <a:gd name="connsiteY20" fmla="*/ 185518 h 5581866"/>
              <a:gd name="connsiteX21" fmla="*/ 1931121 w 6053670"/>
              <a:gd name="connsiteY21" fmla="*/ 198690 h 5581866"/>
              <a:gd name="connsiteX22" fmla="*/ 2150869 w 6053670"/>
              <a:gd name="connsiteY22" fmla="*/ 211079 h 5581866"/>
              <a:gd name="connsiteX23" fmla="*/ 2263467 w 6053670"/>
              <a:gd name="connsiteY23" fmla="*/ 215470 h 5581866"/>
              <a:gd name="connsiteX24" fmla="*/ 2378487 w 6053670"/>
              <a:gd name="connsiteY24" fmla="*/ 220332 h 5581866"/>
              <a:gd name="connsiteX25" fmla="*/ 2495323 w 6053670"/>
              <a:gd name="connsiteY25" fmla="*/ 224879 h 5581866"/>
              <a:gd name="connsiteX26" fmla="*/ 2612764 w 6053670"/>
              <a:gd name="connsiteY26" fmla="*/ 227859 h 5581866"/>
              <a:gd name="connsiteX27" fmla="*/ 2732627 w 6053670"/>
              <a:gd name="connsiteY27" fmla="*/ 230525 h 5581866"/>
              <a:gd name="connsiteX28" fmla="*/ 2853700 w 6053670"/>
              <a:gd name="connsiteY28" fmla="*/ 233348 h 5581866"/>
              <a:gd name="connsiteX29" fmla="*/ 2977195 w 6053670"/>
              <a:gd name="connsiteY29" fmla="*/ 235229 h 5581866"/>
              <a:gd name="connsiteX30" fmla="*/ 3101900 w 6053670"/>
              <a:gd name="connsiteY30" fmla="*/ 235229 h 5581866"/>
              <a:gd name="connsiteX31" fmla="*/ 3227817 w 6053670"/>
              <a:gd name="connsiteY31" fmla="*/ 236170 h 5581866"/>
              <a:gd name="connsiteX32" fmla="*/ 3354944 w 6053670"/>
              <a:gd name="connsiteY32" fmla="*/ 235229 h 5581866"/>
              <a:gd name="connsiteX33" fmla="*/ 3483887 w 6053670"/>
              <a:gd name="connsiteY33" fmla="*/ 233348 h 5581866"/>
              <a:gd name="connsiteX34" fmla="*/ 3612830 w 6053670"/>
              <a:gd name="connsiteY34" fmla="*/ 231623 h 5581866"/>
              <a:gd name="connsiteX35" fmla="*/ 3743589 w 6053670"/>
              <a:gd name="connsiteY35" fmla="*/ 227859 h 5581866"/>
              <a:gd name="connsiteX36" fmla="*/ 3875559 w 6053670"/>
              <a:gd name="connsiteY36" fmla="*/ 223938 h 5581866"/>
              <a:gd name="connsiteX37" fmla="*/ 4007529 w 6053670"/>
              <a:gd name="connsiteY37" fmla="*/ 219391 h 5581866"/>
              <a:gd name="connsiteX38" fmla="*/ 4140710 w 6053670"/>
              <a:gd name="connsiteY38" fmla="*/ 212961 h 5581866"/>
              <a:gd name="connsiteX39" fmla="*/ 4275102 w 6053670"/>
              <a:gd name="connsiteY39" fmla="*/ 205277 h 5581866"/>
              <a:gd name="connsiteX40" fmla="*/ 4410098 w 6053670"/>
              <a:gd name="connsiteY40" fmla="*/ 197907 h 5581866"/>
              <a:gd name="connsiteX41" fmla="*/ 4545096 w 6053670"/>
              <a:gd name="connsiteY41" fmla="*/ 188498 h 5581866"/>
              <a:gd name="connsiteX42" fmla="*/ 4681909 w 6053670"/>
              <a:gd name="connsiteY42" fmla="*/ 177207 h 5581866"/>
              <a:gd name="connsiteX43" fmla="*/ 4816905 w 6053670"/>
              <a:gd name="connsiteY43" fmla="*/ 165916 h 5581866"/>
              <a:gd name="connsiteX44" fmla="*/ 4954323 w 6053670"/>
              <a:gd name="connsiteY44" fmla="*/ 152899 h 5581866"/>
              <a:gd name="connsiteX45" fmla="*/ 5092347 w 6053670"/>
              <a:gd name="connsiteY45" fmla="*/ 138629 h 5581866"/>
              <a:gd name="connsiteX46" fmla="*/ 5228555 w 6053670"/>
              <a:gd name="connsiteY46" fmla="*/ 123574 h 5581866"/>
              <a:gd name="connsiteX47" fmla="*/ 5366578 w 6053670"/>
              <a:gd name="connsiteY47" fmla="*/ 106010 h 5581866"/>
              <a:gd name="connsiteX48" fmla="*/ 5503997 w 6053670"/>
              <a:gd name="connsiteY48" fmla="*/ 87192 h 5581866"/>
              <a:gd name="connsiteX49" fmla="*/ 5642020 w 6053670"/>
              <a:gd name="connsiteY49" fmla="*/ 68530 h 5581866"/>
              <a:gd name="connsiteX50" fmla="*/ 5779438 w 6053670"/>
              <a:gd name="connsiteY50" fmla="*/ 46733 h 5581866"/>
              <a:gd name="connsiteX51" fmla="*/ 5916251 w 6053670"/>
              <a:gd name="connsiteY51" fmla="*/ 24464 h 5581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5581866">
                <a:moveTo>
                  <a:pt x="6053670" y="1098"/>
                </a:moveTo>
                <a:lnTo>
                  <a:pt x="6053670" y="514028"/>
                </a:lnTo>
                <a:lnTo>
                  <a:pt x="6053670" y="1254558"/>
                </a:lnTo>
                <a:lnTo>
                  <a:pt x="6053670" y="5581866"/>
                </a:lnTo>
                <a:lnTo>
                  <a:pt x="0" y="5581866"/>
                </a:lnTo>
                <a:lnTo>
                  <a:pt x="0" y="1249853"/>
                </a:lnTo>
                <a:lnTo>
                  <a:pt x="0" y="514028"/>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endParaRPr lang="en-GB"/>
          </a:p>
        </p:txBody>
      </p:sp>
      <p:sp>
        <p:nvSpPr>
          <p:cNvPr id="16" name="Freeform 5">
            <a:extLst>
              <a:ext uri="{FF2B5EF4-FFF2-40B4-BE49-F238E27FC236}">
                <a16:creationId xmlns:a16="http://schemas.microsoft.com/office/drawing/2014/main" id="{B5C860C9-D4F9-4350-80DA-0D1CD36C77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a:extLst>
              <a:ext uri="{FF2B5EF4-FFF2-40B4-BE49-F238E27FC236}">
                <a16:creationId xmlns:a16="http://schemas.microsoft.com/office/drawing/2014/main" id="{D2D56137-4D69-1704-4B93-75F09BF8696C}"/>
              </a:ext>
            </a:extLst>
          </p:cNvPr>
          <p:cNvSpPr>
            <a:spLocks noGrp="1"/>
          </p:cNvSpPr>
          <p:nvPr>
            <p:ph type="title"/>
          </p:nvPr>
        </p:nvSpPr>
        <p:spPr>
          <a:xfrm>
            <a:off x="527181" y="421829"/>
            <a:ext cx="5132438" cy="1622322"/>
          </a:xfrm>
        </p:spPr>
        <p:txBody>
          <a:bodyPr>
            <a:normAutofit/>
          </a:bodyPr>
          <a:lstStyle/>
          <a:p>
            <a:r>
              <a:rPr lang="en-US" u="sng" dirty="0">
                <a:solidFill>
                  <a:srgbClr val="EBEBEB"/>
                </a:solidFill>
                <a:latin typeface="Times New Roman" panose="02020603050405020304" pitchFamily="18" charset="0"/>
                <a:cs typeface="Times New Roman" panose="02020603050405020304" pitchFamily="18" charset="0"/>
              </a:rPr>
              <a:t>Difficult Heritage at Salem </a:t>
            </a:r>
            <a:endParaRPr lang="en-GB" u="sng" dirty="0">
              <a:solidFill>
                <a:srgbClr val="EBEBEB"/>
              </a:solidFill>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5D248B09-3689-AAE0-CA8A-500EE4EFBD87}"/>
              </a:ext>
            </a:extLst>
          </p:cNvPr>
          <p:cNvPicPr>
            <a:picLocks noChangeAspect="1"/>
          </p:cNvPicPr>
          <p:nvPr/>
        </p:nvPicPr>
        <p:blipFill>
          <a:blip r:embed="rId3"/>
          <a:stretch>
            <a:fillRect/>
          </a:stretch>
        </p:blipFill>
        <p:spPr>
          <a:xfrm>
            <a:off x="6714836" y="1717564"/>
            <a:ext cx="4828707" cy="3440453"/>
          </a:xfrm>
          <a:prstGeom prst="rect">
            <a:avLst/>
          </a:prstGeom>
        </p:spPr>
      </p:pic>
      <p:sp>
        <p:nvSpPr>
          <p:cNvPr id="18" name="Rectangle 17">
            <a:extLst>
              <a:ext uri="{FF2B5EF4-FFF2-40B4-BE49-F238E27FC236}">
                <a16:creationId xmlns:a16="http://schemas.microsoft.com/office/drawing/2014/main" id="{538A90C8-AE0E-4EBA-9AF8-EEDB20602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TextBox 5">
            <a:extLst>
              <a:ext uri="{FF2B5EF4-FFF2-40B4-BE49-F238E27FC236}">
                <a16:creationId xmlns:a16="http://schemas.microsoft.com/office/drawing/2014/main" id="{838D9777-02E1-CF69-559F-4710FFD32BE1}"/>
              </a:ext>
            </a:extLst>
          </p:cNvPr>
          <p:cNvSpPr txBox="1"/>
          <p:nvPr/>
        </p:nvSpPr>
        <p:spPr>
          <a:xfrm>
            <a:off x="6953250" y="5158017"/>
            <a:ext cx="4604302" cy="553998"/>
          </a:xfrm>
          <a:prstGeom prst="rect">
            <a:avLst/>
          </a:prstGeom>
          <a:noFill/>
        </p:spPr>
        <p:txBody>
          <a:bodyPr wrap="square" rtlCol="0">
            <a:spAutoFit/>
          </a:bodyPr>
          <a:lstStyle/>
          <a:p>
            <a:r>
              <a:rPr lang="en-GB" sz="1000" dirty="0">
                <a:solidFill>
                  <a:schemeClr val="bg1"/>
                </a:solidFill>
                <a:latin typeface="Times New Roman" panose="02020603050405020304" pitchFamily="18" charset="0"/>
                <a:cs typeface="Times New Roman" panose="02020603050405020304" pitchFamily="18" charset="0"/>
              </a:rPr>
              <a:t>	Salem Witch Museum, (Image) ‘Witchcraft Victims Memorial’ &lt;https://salemwitchmuseum.com/locations/witchcraft-victims-memorial/&gt;[accessed: 9 March 2025].</a:t>
            </a:r>
          </a:p>
        </p:txBody>
      </p:sp>
      <p:sp>
        <p:nvSpPr>
          <p:cNvPr id="9" name="TextBox 8">
            <a:extLst>
              <a:ext uri="{FF2B5EF4-FFF2-40B4-BE49-F238E27FC236}">
                <a16:creationId xmlns:a16="http://schemas.microsoft.com/office/drawing/2014/main" id="{4B708098-D715-A072-E245-22D2D028ECB9}"/>
              </a:ext>
            </a:extLst>
          </p:cNvPr>
          <p:cNvSpPr txBox="1"/>
          <p:nvPr/>
        </p:nvSpPr>
        <p:spPr>
          <a:xfrm>
            <a:off x="7459579" y="1427747"/>
            <a:ext cx="3529263" cy="369332"/>
          </a:xfrm>
          <a:prstGeom prst="rect">
            <a:avLst/>
          </a:prstGeom>
          <a:noFill/>
        </p:spPr>
        <p:txBody>
          <a:bodyPr wrap="square" rtlCol="0">
            <a:spAutoFit/>
          </a:bodyPr>
          <a:lstStyle/>
          <a:p>
            <a:r>
              <a:rPr lang="en-GB" dirty="0">
                <a:solidFill>
                  <a:schemeClr val="bg1"/>
                </a:solidFill>
                <a:latin typeface="Times New Roman" panose="02020603050405020304" pitchFamily="18" charset="0"/>
                <a:cs typeface="Times New Roman" panose="02020603050405020304" pitchFamily="18" charset="0"/>
              </a:rPr>
              <a:t>	Witch Trail Memorial</a:t>
            </a:r>
          </a:p>
        </p:txBody>
      </p:sp>
      <p:sp>
        <p:nvSpPr>
          <p:cNvPr id="7" name="TextBox 6">
            <a:extLst>
              <a:ext uri="{FF2B5EF4-FFF2-40B4-BE49-F238E27FC236}">
                <a16:creationId xmlns:a16="http://schemas.microsoft.com/office/drawing/2014/main" id="{6C797E83-7EB2-AE8A-A57D-1EAB241DF2E3}"/>
              </a:ext>
            </a:extLst>
          </p:cNvPr>
          <p:cNvSpPr txBox="1"/>
          <p:nvPr/>
        </p:nvSpPr>
        <p:spPr>
          <a:xfrm>
            <a:off x="694267" y="2166084"/>
            <a:ext cx="4798266" cy="4062651"/>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Struggle </a:t>
            </a:r>
          </a:p>
          <a:p>
            <a:pPr marL="285750" indent="-285750">
              <a:buFont typeface="Arial" panose="020B0604020202020204" pitchFamily="34" charset="0"/>
              <a:buChar char="•"/>
            </a:pPr>
            <a:endParaRPr lang="en-GB" sz="20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Salem Village renamed Danvers</a:t>
            </a:r>
          </a:p>
          <a:p>
            <a:pPr marL="285750" indent="-285750">
              <a:buFont typeface="Arial" panose="020B0604020202020204" pitchFamily="34" charset="0"/>
              <a:buChar char="•"/>
            </a:pPr>
            <a:endParaRPr lang="en-GB" sz="20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 1697 day of atonement </a:t>
            </a:r>
          </a:p>
          <a:p>
            <a:pPr marL="285750" indent="-285750">
              <a:buFont typeface="Arial" panose="020B0604020202020204" pitchFamily="34" charset="0"/>
              <a:buChar char="•"/>
            </a:pPr>
            <a:endParaRPr lang="en-GB" sz="20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1711 acquittal and reparations</a:t>
            </a:r>
          </a:p>
          <a:p>
            <a:pPr marL="285750" indent="-28575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 </a:t>
            </a:r>
          </a:p>
          <a:p>
            <a:pPr marL="285750" indent="-28575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1957 formal apology. </a:t>
            </a:r>
          </a:p>
          <a:p>
            <a:pPr marL="285750" indent="-285750">
              <a:buFont typeface="Arial" panose="020B0604020202020204" pitchFamily="34" charset="0"/>
              <a:buChar char="•"/>
            </a:pPr>
            <a:endParaRPr lang="en-GB" sz="20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1992 Witch Trials Memorial </a:t>
            </a:r>
          </a:p>
          <a:p>
            <a:pPr marL="285750" indent="-285750">
              <a:buFont typeface="Arial" panose="020B0604020202020204" pitchFamily="34" charset="0"/>
              <a:buChar char="•"/>
            </a:pPr>
            <a:endParaRPr lang="en-GB" sz="20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1982 Haunted Happenings</a:t>
            </a:r>
          </a:p>
        </p:txBody>
      </p:sp>
    </p:spTree>
    <p:extLst>
      <p:ext uri="{BB962C8B-B14F-4D97-AF65-F5344CB8AC3E}">
        <p14:creationId xmlns:p14="http://schemas.microsoft.com/office/powerpoint/2010/main" val="377402913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4" presetClass="entr" presetSubtype="10"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randombar(horizontal)">
                                      <p:cBhvr>
                                        <p:cTn id="14" dur="500"/>
                                        <p:tgtEl>
                                          <p:spTgt spid="7"/>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wipe(down)">
                                      <p:cBhvr>
                                        <p:cTn id="19" dur="500"/>
                                        <p:tgtEl>
                                          <p:spTgt spid="5"/>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grpId="0" nodeType="clickEffect">
                                  <p:stCondLst>
                                    <p:cond delay="0"/>
                                  </p:stCondLst>
                                  <p:childTnLst>
                                    <p:set>
                                      <p:cBhvr>
                                        <p:cTn id="23" dur="1" fill="hold">
                                          <p:stCondLst>
                                            <p:cond delay="0"/>
                                          </p:stCondLst>
                                        </p:cTn>
                                        <p:tgtEl>
                                          <p:spTgt spid="9"/>
                                        </p:tgtEl>
                                        <p:attrNameLst>
                                          <p:attrName>style.visibility</p:attrName>
                                        </p:attrNameLst>
                                      </p:cBhvr>
                                      <p:to>
                                        <p:strVal val="visible"/>
                                      </p:to>
                                    </p:set>
                                    <p:animEffect transition="in" filter="wipe(down)">
                                      <p:cBhvr>
                                        <p:cTn id="24" dur="500"/>
                                        <p:tgtEl>
                                          <p:spTgt spid="9"/>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4" fill="hold" grpId="0" nodeType="clickEffect">
                                  <p:stCondLst>
                                    <p:cond delay="0"/>
                                  </p:stCondLst>
                                  <p:childTnLst>
                                    <p:set>
                                      <p:cBhvr>
                                        <p:cTn id="28" dur="1" fill="hold">
                                          <p:stCondLst>
                                            <p:cond delay="0"/>
                                          </p:stCondLst>
                                        </p:cTn>
                                        <p:tgtEl>
                                          <p:spTgt spid="6"/>
                                        </p:tgtEl>
                                        <p:attrNameLst>
                                          <p:attrName>style.visibility</p:attrName>
                                        </p:attrNameLst>
                                      </p:cBhvr>
                                      <p:to>
                                        <p:strVal val="visible"/>
                                      </p:to>
                                    </p:set>
                                    <p:animEffect transition="in" filter="wipe(down)">
                                      <p:cBhvr>
                                        <p:cTn id="2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P spid="9" grpId="0"/>
      <p:bldP spid="7"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F1D70E-16DB-9FDC-E985-1DD2A0BBCE78}"/>
              </a:ext>
            </a:extLst>
          </p:cNvPr>
          <p:cNvSpPr>
            <a:spLocks noGrp="1"/>
          </p:cNvSpPr>
          <p:nvPr>
            <p:ph type="title"/>
          </p:nvPr>
        </p:nvSpPr>
        <p:spPr>
          <a:xfrm>
            <a:off x="1154954" y="973668"/>
            <a:ext cx="8761413" cy="706964"/>
          </a:xfrm>
        </p:spPr>
        <p:txBody>
          <a:bodyPr>
            <a:normAutofit/>
          </a:bodyPr>
          <a:lstStyle/>
          <a:p>
            <a:pPr>
              <a:lnSpc>
                <a:spcPct val="90000"/>
              </a:lnSpc>
            </a:pPr>
            <a:r>
              <a:rPr lang="en-GB" dirty="0">
                <a:latin typeface="Times New Roman" panose="02020603050405020304" pitchFamily="18" charset="0"/>
                <a:cs typeface="Times New Roman" panose="02020603050405020304" pitchFamily="18" charset="0"/>
              </a:rPr>
              <a:t>Commercialisation </a:t>
            </a:r>
          </a:p>
        </p:txBody>
      </p:sp>
      <p:pic>
        <p:nvPicPr>
          <p:cNvPr id="5" name="Picture 4">
            <a:extLst>
              <a:ext uri="{FF2B5EF4-FFF2-40B4-BE49-F238E27FC236}">
                <a16:creationId xmlns:a16="http://schemas.microsoft.com/office/drawing/2014/main" id="{EB5C5136-5255-FD4D-CD77-35DD8BF24263}"/>
              </a:ext>
            </a:extLst>
          </p:cNvPr>
          <p:cNvPicPr>
            <a:picLocks noChangeAspect="1"/>
          </p:cNvPicPr>
          <p:nvPr/>
        </p:nvPicPr>
        <p:blipFill>
          <a:blip r:embed="rId3"/>
          <a:srcRect l="11882" r="-4" b="-4"/>
          <a:stretch/>
        </p:blipFill>
        <p:spPr>
          <a:xfrm>
            <a:off x="8846071" y="2369551"/>
            <a:ext cx="3080048" cy="3067163"/>
          </a:xfrm>
          <a:prstGeom prst="roundRect">
            <a:avLst>
              <a:gd name="adj" fmla="val 1858"/>
            </a:avLst>
          </a:prstGeom>
          <a:effectLst>
            <a:outerShdw blurRad="50800" dist="50800" dir="5400000" algn="tl" rotWithShape="0">
              <a:srgbClr val="000000">
                <a:alpha val="43000"/>
              </a:srgbClr>
            </a:outerShdw>
          </a:effectLst>
        </p:spPr>
      </p:pic>
      <p:sp>
        <p:nvSpPr>
          <p:cNvPr id="8" name="TextBox 7">
            <a:extLst>
              <a:ext uri="{FF2B5EF4-FFF2-40B4-BE49-F238E27FC236}">
                <a16:creationId xmlns:a16="http://schemas.microsoft.com/office/drawing/2014/main" id="{E264C550-B186-0B39-E7EF-36B023FA3289}"/>
              </a:ext>
            </a:extLst>
          </p:cNvPr>
          <p:cNvSpPr txBox="1"/>
          <p:nvPr/>
        </p:nvSpPr>
        <p:spPr>
          <a:xfrm>
            <a:off x="8846071" y="5671457"/>
            <a:ext cx="3080048" cy="507831"/>
          </a:xfrm>
          <a:prstGeom prst="rect">
            <a:avLst/>
          </a:prstGeom>
          <a:noFill/>
        </p:spPr>
        <p:txBody>
          <a:bodyPr wrap="square" rtlCol="0">
            <a:spAutoFit/>
          </a:bodyPr>
          <a:lstStyle/>
          <a:p>
            <a:r>
              <a:rPr lang="en-GB" sz="900" dirty="0">
                <a:latin typeface="Times New Roman" panose="02020603050405020304" pitchFamily="18" charset="0"/>
                <a:cs typeface="Times New Roman" panose="02020603050405020304" pitchFamily="18" charset="0"/>
              </a:rPr>
              <a:t>Salem Witch Museum, (Image) ‘Daniel Low Reproduction Spoon’ &lt; https://salemwitchmuseum.com/product/daniel-low-reproduction-spoon/&gt;[accessed: 11 March 2025].</a:t>
            </a:r>
            <a:endParaRPr lang="en-GB" sz="900" dirty="0"/>
          </a:p>
        </p:txBody>
      </p:sp>
      <p:sp>
        <p:nvSpPr>
          <p:cNvPr id="9" name="TextBox 8">
            <a:extLst>
              <a:ext uri="{FF2B5EF4-FFF2-40B4-BE49-F238E27FC236}">
                <a16:creationId xmlns:a16="http://schemas.microsoft.com/office/drawing/2014/main" id="{A900734D-B61A-FD5A-D066-289F599A65D9}"/>
              </a:ext>
            </a:extLst>
          </p:cNvPr>
          <p:cNvSpPr txBox="1"/>
          <p:nvPr/>
        </p:nvSpPr>
        <p:spPr>
          <a:xfrm>
            <a:off x="419100" y="5261601"/>
            <a:ext cx="8496300" cy="203133"/>
          </a:xfrm>
          <a:prstGeom prst="rect">
            <a:avLst/>
          </a:prstGeom>
          <a:noFill/>
        </p:spPr>
        <p:txBody>
          <a:bodyPr wrap="square" rtlCol="0">
            <a:spAutoFit/>
          </a:bodyPr>
          <a:lstStyle/>
          <a:p>
            <a:pPr marL="0" indent="0">
              <a:lnSpc>
                <a:spcPct val="90000"/>
              </a:lnSpc>
              <a:buNone/>
            </a:pPr>
            <a:r>
              <a:rPr lang="en-GB" sz="800" dirty="0">
                <a:latin typeface="Times New Roman" panose="02020603050405020304" pitchFamily="18" charset="0"/>
                <a:cs typeface="Times New Roman" panose="02020603050405020304" pitchFamily="18" charset="0"/>
              </a:rPr>
              <a:t>	 </a:t>
            </a:r>
          </a:p>
        </p:txBody>
      </p:sp>
      <p:sp>
        <p:nvSpPr>
          <p:cNvPr id="6" name="TextBox 5">
            <a:extLst>
              <a:ext uri="{FF2B5EF4-FFF2-40B4-BE49-F238E27FC236}">
                <a16:creationId xmlns:a16="http://schemas.microsoft.com/office/drawing/2014/main" id="{2BB27D6B-CF7E-77DB-9B33-DC302CDB5288}"/>
              </a:ext>
            </a:extLst>
          </p:cNvPr>
          <p:cNvSpPr txBox="1"/>
          <p:nvPr/>
        </p:nvSpPr>
        <p:spPr>
          <a:xfrm>
            <a:off x="419100" y="2596118"/>
            <a:ext cx="7861300" cy="3170099"/>
          </a:xfrm>
          <a:prstGeom prst="rect">
            <a:avLst/>
          </a:prstGeom>
          <a:noFill/>
        </p:spPr>
        <p:txBody>
          <a:bodyPr wrap="square" rtlCol="0">
            <a:spAutoFit/>
          </a:bodyPr>
          <a:lstStyle/>
          <a:p>
            <a:pPr marL="285750" indent="-285750">
              <a:buFont typeface="Wingdings" panose="05000000000000000000" pitchFamily="2" charset="2"/>
              <a:buChar char="Ø"/>
            </a:pPr>
            <a:r>
              <a:rPr lang="en-GB" sz="2000" dirty="0">
                <a:latin typeface="Times New Roman" panose="02020603050405020304" pitchFamily="18" charset="0"/>
                <a:cs typeface="Times New Roman" panose="02020603050405020304" pitchFamily="18" charset="0"/>
              </a:rPr>
              <a:t>Identity as ‘Witch City’</a:t>
            </a:r>
          </a:p>
          <a:p>
            <a:endParaRPr lang="en-GB" sz="20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Ø"/>
            </a:pPr>
            <a:r>
              <a:rPr lang="en-GB" sz="2000" dirty="0">
                <a:latin typeface="Times New Roman" panose="02020603050405020304" pitchFamily="18" charset="0"/>
                <a:cs typeface="Times New Roman" panose="02020603050405020304" pitchFamily="18" charset="0"/>
              </a:rPr>
              <a:t>Late Ninetieth century the Witch Spoon Shop. </a:t>
            </a:r>
          </a:p>
          <a:p>
            <a:endParaRPr lang="en-GB" sz="20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Ø"/>
            </a:pPr>
            <a:r>
              <a:rPr lang="en-GB" sz="2000" dirty="0">
                <a:latin typeface="Times New Roman" panose="02020603050405020304" pitchFamily="18" charset="0"/>
                <a:cs typeface="Times New Roman" panose="02020603050405020304" pitchFamily="18" charset="0"/>
              </a:rPr>
              <a:t>1982 Haunted Happenings </a:t>
            </a:r>
          </a:p>
          <a:p>
            <a:endParaRPr lang="en-GB" sz="20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Ø"/>
            </a:pPr>
            <a:r>
              <a:rPr lang="en-GB" sz="2000" dirty="0">
                <a:latin typeface="Times New Roman" panose="02020603050405020304" pitchFamily="18" charset="0"/>
                <a:cs typeface="Times New Roman" panose="02020603050405020304" pitchFamily="18" charset="0"/>
              </a:rPr>
              <a:t>200,00 Visitors a year</a:t>
            </a:r>
          </a:p>
          <a:p>
            <a:pPr marL="285750" indent="-285750">
              <a:buFont typeface="Wingdings" panose="05000000000000000000" pitchFamily="2" charset="2"/>
              <a:buChar char="Ø"/>
            </a:pPr>
            <a:endParaRPr lang="en-GB" sz="2000" dirty="0">
              <a:latin typeface="Times New Roman" panose="02020603050405020304" pitchFamily="18" charset="0"/>
              <a:cs typeface="Times New Roman" panose="02020603050405020304" pitchFamily="18" charset="0"/>
            </a:endParaRPr>
          </a:p>
          <a:p>
            <a:pPr marL="285750" indent="-285750">
              <a:buFont typeface="Wingdings" panose="05000000000000000000" pitchFamily="2" charset="2"/>
              <a:buChar char="Ø"/>
            </a:pPr>
            <a:r>
              <a:rPr lang="en-GB" sz="2000" dirty="0">
                <a:latin typeface="Times New Roman" panose="02020603050405020304" pitchFamily="18" charset="0"/>
                <a:cs typeface="Times New Roman" panose="02020603050405020304" pitchFamily="18" charset="0"/>
              </a:rPr>
              <a:t>Supernatural Folklore </a:t>
            </a:r>
          </a:p>
          <a:p>
            <a:pPr marL="285750" indent="-285750">
              <a:buFont typeface="Wingdings" panose="05000000000000000000" pitchFamily="2" charset="2"/>
              <a:buChar char="Ø"/>
            </a:pPr>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42133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barn(inVertical)">
                                      <p:cBhvr>
                                        <p:cTn id="12" dur="500"/>
                                        <p:tgtEl>
                                          <p:spTgt spid="6">
                                            <p:txEl>
                                              <p:pRg st="0" end="0"/>
                                            </p:txEl>
                                          </p:spTgt>
                                        </p:tgtEl>
                                      </p:cBhvr>
                                    </p:animEffect>
                                  </p:childTnLst>
                                </p:cTn>
                              </p:par>
                              <p:par>
                                <p:cTn id="13" presetID="16" presetClass="entr" presetSubtype="21" fill="hold" nodeType="with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animEffect transition="in" filter="barn(inVertical)">
                                      <p:cBhvr>
                                        <p:cTn id="15" dur="500"/>
                                        <p:tgtEl>
                                          <p:spTgt spid="6">
                                            <p:txEl>
                                              <p:pRg st="2" end="2"/>
                                            </p:txEl>
                                          </p:spTgt>
                                        </p:tgtEl>
                                      </p:cBhvr>
                                    </p:animEffect>
                                  </p:childTnLst>
                                </p:cTn>
                              </p:par>
                              <p:par>
                                <p:cTn id="16" presetID="16" presetClass="entr" presetSubtype="21" fill="hold" nodeType="withEffect">
                                  <p:stCondLst>
                                    <p:cond delay="0"/>
                                  </p:stCondLst>
                                  <p:childTnLst>
                                    <p:set>
                                      <p:cBhvr>
                                        <p:cTn id="17" dur="1" fill="hold">
                                          <p:stCondLst>
                                            <p:cond delay="0"/>
                                          </p:stCondLst>
                                        </p:cTn>
                                        <p:tgtEl>
                                          <p:spTgt spid="6">
                                            <p:txEl>
                                              <p:pRg st="4" end="4"/>
                                            </p:txEl>
                                          </p:spTgt>
                                        </p:tgtEl>
                                        <p:attrNameLst>
                                          <p:attrName>style.visibility</p:attrName>
                                        </p:attrNameLst>
                                      </p:cBhvr>
                                      <p:to>
                                        <p:strVal val="visible"/>
                                      </p:to>
                                    </p:set>
                                    <p:animEffect transition="in" filter="barn(inVertical)">
                                      <p:cBhvr>
                                        <p:cTn id="18" dur="500"/>
                                        <p:tgtEl>
                                          <p:spTgt spid="6">
                                            <p:txEl>
                                              <p:pRg st="4" end="4"/>
                                            </p:txEl>
                                          </p:spTgt>
                                        </p:tgtEl>
                                      </p:cBhvr>
                                    </p:animEffect>
                                  </p:childTnLst>
                                </p:cTn>
                              </p:par>
                              <p:par>
                                <p:cTn id="19" presetID="16" presetClass="entr" presetSubtype="21" fill="hold" nodeType="withEffect">
                                  <p:stCondLst>
                                    <p:cond delay="0"/>
                                  </p:stCondLst>
                                  <p:childTnLst>
                                    <p:set>
                                      <p:cBhvr>
                                        <p:cTn id="20" dur="1" fill="hold">
                                          <p:stCondLst>
                                            <p:cond delay="0"/>
                                          </p:stCondLst>
                                        </p:cTn>
                                        <p:tgtEl>
                                          <p:spTgt spid="6">
                                            <p:txEl>
                                              <p:pRg st="6" end="6"/>
                                            </p:txEl>
                                          </p:spTgt>
                                        </p:tgtEl>
                                        <p:attrNameLst>
                                          <p:attrName>style.visibility</p:attrName>
                                        </p:attrNameLst>
                                      </p:cBhvr>
                                      <p:to>
                                        <p:strVal val="visible"/>
                                      </p:to>
                                    </p:set>
                                    <p:animEffect transition="in" filter="barn(inVertical)">
                                      <p:cBhvr>
                                        <p:cTn id="21" dur="500"/>
                                        <p:tgtEl>
                                          <p:spTgt spid="6">
                                            <p:txEl>
                                              <p:pRg st="6" end="6"/>
                                            </p:txEl>
                                          </p:spTgt>
                                        </p:tgtEl>
                                      </p:cBhvr>
                                    </p:animEffect>
                                  </p:childTnLst>
                                </p:cTn>
                              </p:par>
                              <p:par>
                                <p:cTn id="22" presetID="16" presetClass="entr" presetSubtype="21" fill="hold" nodeType="withEffect">
                                  <p:stCondLst>
                                    <p:cond delay="0"/>
                                  </p:stCondLst>
                                  <p:childTnLst>
                                    <p:set>
                                      <p:cBhvr>
                                        <p:cTn id="23" dur="1" fill="hold">
                                          <p:stCondLst>
                                            <p:cond delay="0"/>
                                          </p:stCondLst>
                                        </p:cTn>
                                        <p:tgtEl>
                                          <p:spTgt spid="6">
                                            <p:txEl>
                                              <p:pRg st="8" end="8"/>
                                            </p:txEl>
                                          </p:spTgt>
                                        </p:tgtEl>
                                        <p:attrNameLst>
                                          <p:attrName>style.visibility</p:attrName>
                                        </p:attrNameLst>
                                      </p:cBhvr>
                                      <p:to>
                                        <p:strVal val="visible"/>
                                      </p:to>
                                    </p:set>
                                    <p:animEffect transition="in" filter="barn(inVertical)">
                                      <p:cBhvr>
                                        <p:cTn id="24" dur="500"/>
                                        <p:tgtEl>
                                          <p:spTgt spid="6">
                                            <p:txEl>
                                              <p:pRg st="8" end="8"/>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42" presetClass="entr" presetSubtype="0" fill="hold" nodeType="clickEffect">
                                  <p:stCondLst>
                                    <p:cond delay="0"/>
                                  </p:stCondLst>
                                  <p:childTnLst>
                                    <p:set>
                                      <p:cBhvr>
                                        <p:cTn id="28" dur="1" fill="hold">
                                          <p:stCondLst>
                                            <p:cond delay="0"/>
                                          </p:stCondLst>
                                        </p:cTn>
                                        <p:tgtEl>
                                          <p:spTgt spid="5"/>
                                        </p:tgtEl>
                                        <p:attrNameLst>
                                          <p:attrName>style.visibility</p:attrName>
                                        </p:attrNameLst>
                                      </p:cBhvr>
                                      <p:to>
                                        <p:strVal val="visible"/>
                                      </p:to>
                                    </p:set>
                                    <p:animEffect transition="in" filter="fade">
                                      <p:cBhvr>
                                        <p:cTn id="29" dur="1000"/>
                                        <p:tgtEl>
                                          <p:spTgt spid="5"/>
                                        </p:tgtEl>
                                      </p:cBhvr>
                                    </p:animEffect>
                                    <p:anim calcmode="lin" valueType="num">
                                      <p:cBhvr>
                                        <p:cTn id="30" dur="1000" fill="hold"/>
                                        <p:tgtEl>
                                          <p:spTgt spid="5"/>
                                        </p:tgtEl>
                                        <p:attrNameLst>
                                          <p:attrName>ppt_x</p:attrName>
                                        </p:attrNameLst>
                                      </p:cBhvr>
                                      <p:tavLst>
                                        <p:tav tm="0">
                                          <p:val>
                                            <p:strVal val="#ppt_x"/>
                                          </p:val>
                                        </p:tav>
                                        <p:tav tm="100000">
                                          <p:val>
                                            <p:strVal val="#ppt_x"/>
                                          </p:val>
                                        </p:tav>
                                      </p:tavLst>
                                    </p:anim>
                                    <p:anim calcmode="lin" valueType="num">
                                      <p:cBhvr>
                                        <p:cTn id="31"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grpId="0" nodeType="clickEffect">
                                  <p:stCondLst>
                                    <p:cond delay="0"/>
                                  </p:stCondLst>
                                  <p:childTnLst>
                                    <p:set>
                                      <p:cBhvr>
                                        <p:cTn id="35" dur="1" fill="hold">
                                          <p:stCondLst>
                                            <p:cond delay="0"/>
                                          </p:stCondLst>
                                        </p:cTn>
                                        <p:tgtEl>
                                          <p:spTgt spid="8"/>
                                        </p:tgtEl>
                                        <p:attrNameLst>
                                          <p:attrName>style.visibility</p:attrName>
                                        </p:attrNameLst>
                                      </p:cBhvr>
                                      <p:to>
                                        <p:strVal val="visible"/>
                                      </p:to>
                                    </p:set>
                                    <p:animEffect transition="in" filter="fade">
                                      <p:cBhvr>
                                        <p:cTn id="36" dur="1000"/>
                                        <p:tgtEl>
                                          <p:spTgt spid="8"/>
                                        </p:tgtEl>
                                      </p:cBhvr>
                                    </p:animEffect>
                                    <p:anim calcmode="lin" valueType="num">
                                      <p:cBhvr>
                                        <p:cTn id="37" dur="1000" fill="hold"/>
                                        <p:tgtEl>
                                          <p:spTgt spid="8"/>
                                        </p:tgtEl>
                                        <p:attrNameLst>
                                          <p:attrName>ppt_x</p:attrName>
                                        </p:attrNameLst>
                                      </p:cBhvr>
                                      <p:tavLst>
                                        <p:tav tm="0">
                                          <p:val>
                                            <p:strVal val="#ppt_x"/>
                                          </p:val>
                                        </p:tav>
                                        <p:tav tm="100000">
                                          <p:val>
                                            <p:strVal val="#ppt_x"/>
                                          </p:val>
                                        </p:tav>
                                      </p:tavLst>
                                    </p:anim>
                                    <p:anim calcmode="lin" valueType="num">
                                      <p:cBhvr>
                                        <p:cTn id="38"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A5B3BB-E4AB-6F9E-2135-E6450E4F87D0}"/>
              </a:ext>
            </a:extLst>
          </p:cNvPr>
          <p:cNvSpPr>
            <a:spLocks noGrp="1"/>
          </p:cNvSpPr>
          <p:nvPr>
            <p:ph type="title"/>
          </p:nvPr>
        </p:nvSpPr>
        <p:spPr/>
        <p:txBody>
          <a:bodyPr/>
          <a:lstStyle/>
          <a:p>
            <a:pPr lvl="1"/>
            <a:r>
              <a:rPr lang="en-GB" sz="3200" dirty="0">
                <a:solidFill>
                  <a:schemeClr val="bg1"/>
                </a:solidFill>
              </a:rPr>
              <a:t>Overlap between natural and supernatural landscapes.</a:t>
            </a:r>
          </a:p>
        </p:txBody>
      </p:sp>
      <p:pic>
        <p:nvPicPr>
          <p:cNvPr id="5" name="Picture 4">
            <a:extLst>
              <a:ext uri="{FF2B5EF4-FFF2-40B4-BE49-F238E27FC236}">
                <a16:creationId xmlns:a16="http://schemas.microsoft.com/office/drawing/2014/main" id="{BB210D34-44C6-97DC-2283-5B90AF4607EF}"/>
              </a:ext>
            </a:extLst>
          </p:cNvPr>
          <p:cNvPicPr>
            <a:picLocks noChangeAspect="1"/>
          </p:cNvPicPr>
          <p:nvPr/>
        </p:nvPicPr>
        <p:blipFill>
          <a:blip r:embed="rId3"/>
          <a:stretch>
            <a:fillRect/>
          </a:stretch>
        </p:blipFill>
        <p:spPr>
          <a:xfrm>
            <a:off x="5535660" y="2451892"/>
            <a:ext cx="2609163" cy="1954216"/>
          </a:xfrm>
          <a:prstGeom prst="rect">
            <a:avLst/>
          </a:prstGeom>
        </p:spPr>
      </p:pic>
      <p:pic>
        <p:nvPicPr>
          <p:cNvPr id="6" name="Picture 5">
            <a:extLst>
              <a:ext uri="{FF2B5EF4-FFF2-40B4-BE49-F238E27FC236}">
                <a16:creationId xmlns:a16="http://schemas.microsoft.com/office/drawing/2014/main" id="{A47C19B7-33D5-F9EA-A5F4-F1BA451F2A69}"/>
              </a:ext>
            </a:extLst>
          </p:cNvPr>
          <p:cNvPicPr>
            <a:picLocks noChangeAspect="1"/>
          </p:cNvPicPr>
          <p:nvPr/>
        </p:nvPicPr>
        <p:blipFill>
          <a:blip r:embed="rId4"/>
          <a:stretch>
            <a:fillRect/>
          </a:stretch>
        </p:blipFill>
        <p:spPr>
          <a:xfrm>
            <a:off x="9020949" y="3140653"/>
            <a:ext cx="2992574" cy="2992574"/>
          </a:xfrm>
          <a:prstGeom prst="rect">
            <a:avLst/>
          </a:prstGeom>
        </p:spPr>
      </p:pic>
      <p:sp>
        <p:nvSpPr>
          <p:cNvPr id="7" name="TextBox 6">
            <a:extLst>
              <a:ext uri="{FF2B5EF4-FFF2-40B4-BE49-F238E27FC236}">
                <a16:creationId xmlns:a16="http://schemas.microsoft.com/office/drawing/2014/main" id="{14E52E9E-3B62-F8B3-2195-BC524957937D}"/>
              </a:ext>
            </a:extLst>
          </p:cNvPr>
          <p:cNvSpPr txBox="1"/>
          <p:nvPr/>
        </p:nvSpPr>
        <p:spPr>
          <a:xfrm>
            <a:off x="10066867" y="6199999"/>
            <a:ext cx="2379989" cy="861774"/>
          </a:xfrm>
          <a:prstGeom prst="rect">
            <a:avLst/>
          </a:prstGeom>
          <a:noFill/>
        </p:spPr>
        <p:txBody>
          <a:bodyPr wrap="square" rtlCol="0">
            <a:spAutoFit/>
          </a:bodyPr>
          <a:lstStyle/>
          <a:p>
            <a:r>
              <a:rPr lang="en-GB" sz="800" b="0" i="0" dirty="0">
                <a:solidFill>
                  <a:srgbClr val="333333"/>
                </a:solidFill>
                <a:effectLst/>
                <a:latin typeface="Times New Roman" panose="02020603050405020304" pitchFamily="18" charset="0"/>
                <a:cs typeface="Times New Roman" panose="02020603050405020304" pitchFamily="18" charset="0"/>
              </a:rPr>
              <a:t>Destination Salem</a:t>
            </a:r>
            <a:r>
              <a:rPr lang="en-GB" sz="800" dirty="0">
                <a:latin typeface="Times New Roman" panose="02020603050405020304" pitchFamily="18" charset="0"/>
                <a:cs typeface="Times New Roman" panose="02020603050405020304" pitchFamily="18" charset="0"/>
              </a:rPr>
              <a:t>, (Image) ‘Frankenstein Castle’ https://www.salem.org/blog/the-haunted-neighborhood-frights-and-excites-this-october/&gt;[accessed: 11 March 2025].</a:t>
            </a:r>
          </a:p>
          <a:p>
            <a:endParaRPr lang="en-GB" dirty="0">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7C509CEC-E0A2-AC5A-79AC-B515032E2874}"/>
              </a:ext>
            </a:extLst>
          </p:cNvPr>
          <p:cNvSpPr txBox="1"/>
          <p:nvPr/>
        </p:nvSpPr>
        <p:spPr>
          <a:xfrm>
            <a:off x="5535660" y="4406108"/>
            <a:ext cx="2609163" cy="461665"/>
          </a:xfrm>
          <a:prstGeom prst="rect">
            <a:avLst/>
          </a:prstGeom>
          <a:noFill/>
        </p:spPr>
        <p:txBody>
          <a:bodyPr wrap="square" rtlCol="0">
            <a:spAutoFit/>
          </a:bodyPr>
          <a:lstStyle/>
          <a:p>
            <a:r>
              <a:rPr lang="en-GB" sz="800" dirty="0">
                <a:latin typeface="Times New Roman" panose="02020603050405020304" pitchFamily="18" charset="0"/>
                <a:cs typeface="Times New Roman" panose="02020603050405020304" pitchFamily="18" charset="0"/>
              </a:rPr>
              <a:t>Salem Still making History (Image) ‘Witch House’, &lt;https://www.salem.org/listing/witch-house/&gt;[accessed: 11 March 2025].</a:t>
            </a:r>
          </a:p>
        </p:txBody>
      </p:sp>
      <p:sp>
        <p:nvSpPr>
          <p:cNvPr id="10" name="Content Placeholder 9">
            <a:extLst>
              <a:ext uri="{FF2B5EF4-FFF2-40B4-BE49-F238E27FC236}">
                <a16:creationId xmlns:a16="http://schemas.microsoft.com/office/drawing/2014/main" id="{BFCA7CA2-C465-1A7B-DFB2-E51D06E98830}"/>
              </a:ext>
            </a:extLst>
          </p:cNvPr>
          <p:cNvSpPr>
            <a:spLocks noGrp="1"/>
          </p:cNvSpPr>
          <p:nvPr>
            <p:ph idx="1"/>
          </p:nvPr>
        </p:nvSpPr>
        <p:spPr>
          <a:xfrm>
            <a:off x="732346" y="2601384"/>
            <a:ext cx="8825659" cy="3416300"/>
          </a:xfrm>
        </p:spPr>
        <p:txBody>
          <a:bodyPr>
            <a:normAutofit lnSpcReduction="10000"/>
          </a:bodyPr>
          <a:lstStyle/>
          <a:p>
            <a:r>
              <a:rPr lang="en-GB" sz="2400" dirty="0">
                <a:latin typeface="Times New Roman" panose="02020603050405020304" pitchFamily="18" charset="0"/>
                <a:cs typeface="Times New Roman" panose="02020603050405020304" pitchFamily="18" charset="0"/>
              </a:rPr>
              <a:t>Natural vs : </a:t>
            </a:r>
          </a:p>
          <a:p>
            <a:pPr lvl="1"/>
            <a:r>
              <a:rPr lang="en-GB" sz="2000" dirty="0">
                <a:latin typeface="Times New Roman" panose="02020603050405020304" pitchFamily="18" charset="0"/>
                <a:cs typeface="Times New Roman" panose="02020603050405020304" pitchFamily="18" charset="0"/>
              </a:rPr>
              <a:t>The Witch House </a:t>
            </a:r>
          </a:p>
          <a:p>
            <a:pPr lvl="1"/>
            <a:r>
              <a:rPr lang="en-GB" sz="2000" dirty="0">
                <a:latin typeface="Times New Roman" panose="02020603050405020304" pitchFamily="18" charset="0"/>
                <a:cs typeface="Times New Roman" panose="02020603050405020304" pitchFamily="18" charset="0"/>
              </a:rPr>
              <a:t>Rebbecca Nurse Homestead </a:t>
            </a:r>
          </a:p>
          <a:p>
            <a:pPr lvl="1"/>
            <a:endParaRPr lang="en-GB" sz="20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Supernatural: </a:t>
            </a:r>
          </a:p>
          <a:p>
            <a:pPr lvl="1"/>
            <a:r>
              <a:rPr lang="en-GB" sz="2000" dirty="0">
                <a:latin typeface="Times New Roman" panose="02020603050405020304" pitchFamily="18" charset="0"/>
                <a:cs typeface="Times New Roman" panose="02020603050405020304" pitchFamily="18" charset="0"/>
              </a:rPr>
              <a:t>International Monster Museum </a:t>
            </a:r>
          </a:p>
          <a:p>
            <a:pPr lvl="1"/>
            <a:r>
              <a:rPr lang="en-GB" sz="2000" dirty="0">
                <a:latin typeface="Times New Roman" panose="02020603050405020304" pitchFamily="18" charset="0"/>
                <a:cs typeface="Times New Roman" panose="02020603050405020304" pitchFamily="18" charset="0"/>
              </a:rPr>
              <a:t>Frankenstein Castle </a:t>
            </a:r>
          </a:p>
          <a:p>
            <a:pPr lvl="1"/>
            <a:r>
              <a:rPr lang="en-GB" sz="2000" dirty="0">
                <a:latin typeface="Times New Roman" panose="02020603050405020304" pitchFamily="18" charset="0"/>
                <a:cs typeface="Times New Roman" panose="02020603050405020304" pitchFamily="18" charset="0"/>
              </a:rPr>
              <a:t>Salem Haunted Magic Show </a:t>
            </a:r>
          </a:p>
          <a:p>
            <a:pPr lvl="1"/>
            <a:endParaRPr lang="en-GB" dirty="0"/>
          </a:p>
          <a:p>
            <a:endParaRPr lang="en-GB" dirty="0"/>
          </a:p>
          <a:p>
            <a:pPr marL="457200" lvl="1" indent="0">
              <a:buNone/>
            </a:pPr>
            <a:endParaRPr lang="en-GB" dirty="0"/>
          </a:p>
        </p:txBody>
      </p:sp>
    </p:spTree>
    <p:extLst>
      <p:ext uri="{BB962C8B-B14F-4D97-AF65-F5344CB8AC3E}">
        <p14:creationId xmlns:p14="http://schemas.microsoft.com/office/powerpoint/2010/main" val="423602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10">
                                            <p:txEl>
                                              <p:pRg st="0" end="0"/>
                                            </p:txEl>
                                          </p:spTgt>
                                        </p:tgtEl>
                                        <p:attrNameLst>
                                          <p:attrName>style.visibility</p:attrName>
                                        </p:attrNameLst>
                                      </p:cBhvr>
                                      <p:to>
                                        <p:strVal val="visible"/>
                                      </p:to>
                                    </p:set>
                                    <p:animEffect transition="in" filter="fade">
                                      <p:cBhvr>
                                        <p:cTn id="11" dur="1000"/>
                                        <p:tgtEl>
                                          <p:spTgt spid="10">
                                            <p:txEl>
                                              <p:pRg st="0" end="0"/>
                                            </p:txEl>
                                          </p:spTgt>
                                        </p:tgtEl>
                                      </p:cBhvr>
                                    </p:animEffect>
                                    <p:anim calcmode="lin" valueType="num">
                                      <p:cBhvr>
                                        <p:cTn id="12" dur="1000" fill="hold"/>
                                        <p:tgtEl>
                                          <p:spTgt spid="10">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10">
                                            <p:txEl>
                                              <p:pRg st="0" end="0"/>
                                            </p:txEl>
                                          </p:spTgt>
                                        </p:tgtEl>
                                        <p:attrNameLst>
                                          <p:attrName>ppt_y</p:attrName>
                                        </p:attrNameLst>
                                      </p:cBhvr>
                                      <p:tavLst>
                                        <p:tav tm="0">
                                          <p:val>
                                            <p:strVal val="#ppt_y+.1"/>
                                          </p:val>
                                        </p:tav>
                                        <p:tav tm="100000">
                                          <p:val>
                                            <p:strVal val="#ppt_y"/>
                                          </p:val>
                                        </p:tav>
                                      </p:tavLst>
                                    </p:anim>
                                  </p:childTnLst>
                                </p:cTn>
                              </p:par>
                              <p:par>
                                <p:cTn id="14" presetID="42" presetClass="entr" presetSubtype="0" fill="hold" nodeType="withEffect">
                                  <p:stCondLst>
                                    <p:cond delay="0"/>
                                  </p:stCondLst>
                                  <p:childTnLst>
                                    <p:set>
                                      <p:cBhvr>
                                        <p:cTn id="15" dur="1" fill="hold">
                                          <p:stCondLst>
                                            <p:cond delay="0"/>
                                          </p:stCondLst>
                                        </p:cTn>
                                        <p:tgtEl>
                                          <p:spTgt spid="10">
                                            <p:txEl>
                                              <p:pRg st="1" end="1"/>
                                            </p:txEl>
                                          </p:spTgt>
                                        </p:tgtEl>
                                        <p:attrNameLst>
                                          <p:attrName>style.visibility</p:attrName>
                                        </p:attrNameLst>
                                      </p:cBhvr>
                                      <p:to>
                                        <p:strVal val="visible"/>
                                      </p:to>
                                    </p:set>
                                    <p:animEffect transition="in" filter="fade">
                                      <p:cBhvr>
                                        <p:cTn id="16" dur="1000"/>
                                        <p:tgtEl>
                                          <p:spTgt spid="10">
                                            <p:txEl>
                                              <p:pRg st="1" end="1"/>
                                            </p:txEl>
                                          </p:spTgt>
                                        </p:tgtEl>
                                      </p:cBhvr>
                                    </p:animEffect>
                                    <p:anim calcmode="lin" valueType="num">
                                      <p:cBhvr>
                                        <p:cTn id="17" dur="1000" fill="hold"/>
                                        <p:tgtEl>
                                          <p:spTgt spid="10">
                                            <p:txEl>
                                              <p:pRg st="1" end="1"/>
                                            </p:txEl>
                                          </p:spTgt>
                                        </p:tgtEl>
                                        <p:attrNameLst>
                                          <p:attrName>ppt_x</p:attrName>
                                        </p:attrNameLst>
                                      </p:cBhvr>
                                      <p:tavLst>
                                        <p:tav tm="0">
                                          <p:val>
                                            <p:strVal val="#ppt_x"/>
                                          </p:val>
                                        </p:tav>
                                        <p:tav tm="100000">
                                          <p:val>
                                            <p:strVal val="#ppt_x"/>
                                          </p:val>
                                        </p:tav>
                                      </p:tavLst>
                                    </p:anim>
                                    <p:anim calcmode="lin" valueType="num">
                                      <p:cBhvr>
                                        <p:cTn id="18" dur="1000" fill="hold"/>
                                        <p:tgtEl>
                                          <p:spTgt spid="10">
                                            <p:txEl>
                                              <p:pRg st="1" end="1"/>
                                            </p:txEl>
                                          </p:spTgt>
                                        </p:tgtEl>
                                        <p:attrNameLst>
                                          <p:attrName>ppt_y</p:attrName>
                                        </p:attrNameLst>
                                      </p:cBhvr>
                                      <p:tavLst>
                                        <p:tav tm="0">
                                          <p:val>
                                            <p:strVal val="#ppt_y+.1"/>
                                          </p:val>
                                        </p:tav>
                                        <p:tav tm="100000">
                                          <p:val>
                                            <p:strVal val="#ppt_y"/>
                                          </p:val>
                                        </p:tav>
                                      </p:tavLst>
                                    </p:anim>
                                  </p:childTnLst>
                                </p:cTn>
                              </p:par>
                              <p:par>
                                <p:cTn id="19" presetID="42" presetClass="entr" presetSubtype="0" fill="hold" nodeType="withEffect">
                                  <p:stCondLst>
                                    <p:cond delay="0"/>
                                  </p:stCondLst>
                                  <p:childTnLst>
                                    <p:set>
                                      <p:cBhvr>
                                        <p:cTn id="20" dur="1" fill="hold">
                                          <p:stCondLst>
                                            <p:cond delay="0"/>
                                          </p:stCondLst>
                                        </p:cTn>
                                        <p:tgtEl>
                                          <p:spTgt spid="10">
                                            <p:txEl>
                                              <p:pRg st="2" end="2"/>
                                            </p:txEl>
                                          </p:spTgt>
                                        </p:tgtEl>
                                        <p:attrNameLst>
                                          <p:attrName>style.visibility</p:attrName>
                                        </p:attrNameLst>
                                      </p:cBhvr>
                                      <p:to>
                                        <p:strVal val="visible"/>
                                      </p:to>
                                    </p:set>
                                    <p:animEffect transition="in" filter="fade">
                                      <p:cBhvr>
                                        <p:cTn id="21" dur="1000"/>
                                        <p:tgtEl>
                                          <p:spTgt spid="10">
                                            <p:txEl>
                                              <p:pRg st="2" end="2"/>
                                            </p:txEl>
                                          </p:spTgt>
                                        </p:tgtEl>
                                      </p:cBhvr>
                                    </p:animEffect>
                                    <p:anim calcmode="lin" valueType="num">
                                      <p:cBhvr>
                                        <p:cTn id="22" dur="1000" fill="hold"/>
                                        <p:tgtEl>
                                          <p:spTgt spid="10">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10">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10">
                                            <p:txEl>
                                              <p:pRg st="4" end="4"/>
                                            </p:txEl>
                                          </p:spTgt>
                                        </p:tgtEl>
                                        <p:attrNameLst>
                                          <p:attrName>style.visibility</p:attrName>
                                        </p:attrNameLst>
                                      </p:cBhvr>
                                      <p:to>
                                        <p:strVal val="visible"/>
                                      </p:to>
                                    </p:set>
                                    <p:animEffect transition="in" filter="fade">
                                      <p:cBhvr>
                                        <p:cTn id="28" dur="1000"/>
                                        <p:tgtEl>
                                          <p:spTgt spid="10">
                                            <p:txEl>
                                              <p:pRg st="4" end="4"/>
                                            </p:txEl>
                                          </p:spTgt>
                                        </p:tgtEl>
                                      </p:cBhvr>
                                    </p:animEffect>
                                    <p:anim calcmode="lin" valueType="num">
                                      <p:cBhvr>
                                        <p:cTn id="29" dur="1000" fill="hold"/>
                                        <p:tgtEl>
                                          <p:spTgt spid="10">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10">
                                            <p:txEl>
                                              <p:pRg st="4" end="4"/>
                                            </p:txEl>
                                          </p:spTgt>
                                        </p:tgtEl>
                                        <p:attrNameLst>
                                          <p:attrName>ppt_y</p:attrName>
                                        </p:attrNameLst>
                                      </p:cBhvr>
                                      <p:tavLst>
                                        <p:tav tm="0">
                                          <p:val>
                                            <p:strVal val="#ppt_y+.1"/>
                                          </p:val>
                                        </p:tav>
                                        <p:tav tm="100000">
                                          <p:val>
                                            <p:strVal val="#ppt_y"/>
                                          </p:val>
                                        </p:tav>
                                      </p:tavLst>
                                    </p:anim>
                                  </p:childTnLst>
                                </p:cTn>
                              </p:par>
                              <p:par>
                                <p:cTn id="31" presetID="42" presetClass="entr" presetSubtype="0" fill="hold" nodeType="withEffect">
                                  <p:stCondLst>
                                    <p:cond delay="0"/>
                                  </p:stCondLst>
                                  <p:childTnLst>
                                    <p:set>
                                      <p:cBhvr>
                                        <p:cTn id="32" dur="1" fill="hold">
                                          <p:stCondLst>
                                            <p:cond delay="0"/>
                                          </p:stCondLst>
                                        </p:cTn>
                                        <p:tgtEl>
                                          <p:spTgt spid="10">
                                            <p:txEl>
                                              <p:pRg st="5" end="5"/>
                                            </p:txEl>
                                          </p:spTgt>
                                        </p:tgtEl>
                                        <p:attrNameLst>
                                          <p:attrName>style.visibility</p:attrName>
                                        </p:attrNameLst>
                                      </p:cBhvr>
                                      <p:to>
                                        <p:strVal val="visible"/>
                                      </p:to>
                                    </p:set>
                                    <p:animEffect transition="in" filter="fade">
                                      <p:cBhvr>
                                        <p:cTn id="33" dur="1000"/>
                                        <p:tgtEl>
                                          <p:spTgt spid="10">
                                            <p:txEl>
                                              <p:pRg st="5" end="5"/>
                                            </p:txEl>
                                          </p:spTgt>
                                        </p:tgtEl>
                                      </p:cBhvr>
                                    </p:animEffect>
                                    <p:anim calcmode="lin" valueType="num">
                                      <p:cBhvr>
                                        <p:cTn id="34" dur="1000" fill="hold"/>
                                        <p:tgtEl>
                                          <p:spTgt spid="10">
                                            <p:txEl>
                                              <p:pRg st="5" end="5"/>
                                            </p:txEl>
                                          </p:spTgt>
                                        </p:tgtEl>
                                        <p:attrNameLst>
                                          <p:attrName>ppt_x</p:attrName>
                                        </p:attrNameLst>
                                      </p:cBhvr>
                                      <p:tavLst>
                                        <p:tav tm="0">
                                          <p:val>
                                            <p:strVal val="#ppt_x"/>
                                          </p:val>
                                        </p:tav>
                                        <p:tav tm="100000">
                                          <p:val>
                                            <p:strVal val="#ppt_x"/>
                                          </p:val>
                                        </p:tav>
                                      </p:tavLst>
                                    </p:anim>
                                    <p:anim calcmode="lin" valueType="num">
                                      <p:cBhvr>
                                        <p:cTn id="35" dur="1000" fill="hold"/>
                                        <p:tgtEl>
                                          <p:spTgt spid="10">
                                            <p:txEl>
                                              <p:pRg st="5" end="5"/>
                                            </p:txEl>
                                          </p:spTgt>
                                        </p:tgtEl>
                                        <p:attrNameLst>
                                          <p:attrName>ppt_y</p:attrName>
                                        </p:attrNameLst>
                                      </p:cBhvr>
                                      <p:tavLst>
                                        <p:tav tm="0">
                                          <p:val>
                                            <p:strVal val="#ppt_y+.1"/>
                                          </p:val>
                                        </p:tav>
                                        <p:tav tm="100000">
                                          <p:val>
                                            <p:strVal val="#ppt_y"/>
                                          </p:val>
                                        </p:tav>
                                      </p:tavLst>
                                    </p:anim>
                                  </p:childTnLst>
                                </p:cTn>
                              </p:par>
                              <p:par>
                                <p:cTn id="36" presetID="42" presetClass="entr" presetSubtype="0" fill="hold" nodeType="withEffect">
                                  <p:stCondLst>
                                    <p:cond delay="0"/>
                                  </p:stCondLst>
                                  <p:childTnLst>
                                    <p:set>
                                      <p:cBhvr>
                                        <p:cTn id="37" dur="1" fill="hold">
                                          <p:stCondLst>
                                            <p:cond delay="0"/>
                                          </p:stCondLst>
                                        </p:cTn>
                                        <p:tgtEl>
                                          <p:spTgt spid="10">
                                            <p:txEl>
                                              <p:pRg st="6" end="6"/>
                                            </p:txEl>
                                          </p:spTgt>
                                        </p:tgtEl>
                                        <p:attrNameLst>
                                          <p:attrName>style.visibility</p:attrName>
                                        </p:attrNameLst>
                                      </p:cBhvr>
                                      <p:to>
                                        <p:strVal val="visible"/>
                                      </p:to>
                                    </p:set>
                                    <p:animEffect transition="in" filter="fade">
                                      <p:cBhvr>
                                        <p:cTn id="38" dur="1000"/>
                                        <p:tgtEl>
                                          <p:spTgt spid="10">
                                            <p:txEl>
                                              <p:pRg st="6" end="6"/>
                                            </p:txEl>
                                          </p:spTgt>
                                        </p:tgtEl>
                                      </p:cBhvr>
                                    </p:animEffect>
                                    <p:anim calcmode="lin" valueType="num">
                                      <p:cBhvr>
                                        <p:cTn id="39" dur="1000" fill="hold"/>
                                        <p:tgtEl>
                                          <p:spTgt spid="10">
                                            <p:txEl>
                                              <p:pRg st="6" end="6"/>
                                            </p:txEl>
                                          </p:spTgt>
                                        </p:tgtEl>
                                        <p:attrNameLst>
                                          <p:attrName>ppt_x</p:attrName>
                                        </p:attrNameLst>
                                      </p:cBhvr>
                                      <p:tavLst>
                                        <p:tav tm="0">
                                          <p:val>
                                            <p:strVal val="#ppt_x"/>
                                          </p:val>
                                        </p:tav>
                                        <p:tav tm="100000">
                                          <p:val>
                                            <p:strVal val="#ppt_x"/>
                                          </p:val>
                                        </p:tav>
                                      </p:tavLst>
                                    </p:anim>
                                    <p:anim calcmode="lin" valueType="num">
                                      <p:cBhvr>
                                        <p:cTn id="40" dur="1000" fill="hold"/>
                                        <p:tgtEl>
                                          <p:spTgt spid="10">
                                            <p:txEl>
                                              <p:pRg st="6" end="6"/>
                                            </p:txEl>
                                          </p:spTgt>
                                        </p:tgtEl>
                                        <p:attrNameLst>
                                          <p:attrName>ppt_y</p:attrName>
                                        </p:attrNameLst>
                                      </p:cBhvr>
                                      <p:tavLst>
                                        <p:tav tm="0">
                                          <p:val>
                                            <p:strVal val="#ppt_y+.1"/>
                                          </p:val>
                                        </p:tav>
                                        <p:tav tm="100000">
                                          <p:val>
                                            <p:strVal val="#ppt_y"/>
                                          </p:val>
                                        </p:tav>
                                      </p:tavLst>
                                    </p:anim>
                                  </p:childTnLst>
                                </p:cTn>
                              </p:par>
                              <p:par>
                                <p:cTn id="41" presetID="42" presetClass="entr" presetSubtype="0" fill="hold" nodeType="withEffect">
                                  <p:stCondLst>
                                    <p:cond delay="0"/>
                                  </p:stCondLst>
                                  <p:childTnLst>
                                    <p:set>
                                      <p:cBhvr>
                                        <p:cTn id="42" dur="1" fill="hold">
                                          <p:stCondLst>
                                            <p:cond delay="0"/>
                                          </p:stCondLst>
                                        </p:cTn>
                                        <p:tgtEl>
                                          <p:spTgt spid="10">
                                            <p:txEl>
                                              <p:pRg st="7" end="7"/>
                                            </p:txEl>
                                          </p:spTgt>
                                        </p:tgtEl>
                                        <p:attrNameLst>
                                          <p:attrName>style.visibility</p:attrName>
                                        </p:attrNameLst>
                                      </p:cBhvr>
                                      <p:to>
                                        <p:strVal val="visible"/>
                                      </p:to>
                                    </p:set>
                                    <p:animEffect transition="in" filter="fade">
                                      <p:cBhvr>
                                        <p:cTn id="43" dur="1000"/>
                                        <p:tgtEl>
                                          <p:spTgt spid="10">
                                            <p:txEl>
                                              <p:pRg st="7" end="7"/>
                                            </p:txEl>
                                          </p:spTgt>
                                        </p:tgtEl>
                                      </p:cBhvr>
                                    </p:animEffect>
                                    <p:anim calcmode="lin" valueType="num">
                                      <p:cBhvr>
                                        <p:cTn id="44" dur="1000" fill="hold"/>
                                        <p:tgtEl>
                                          <p:spTgt spid="10">
                                            <p:txEl>
                                              <p:pRg st="7" end="7"/>
                                            </p:txEl>
                                          </p:spTgt>
                                        </p:tgtEl>
                                        <p:attrNameLst>
                                          <p:attrName>ppt_x</p:attrName>
                                        </p:attrNameLst>
                                      </p:cBhvr>
                                      <p:tavLst>
                                        <p:tav tm="0">
                                          <p:val>
                                            <p:strVal val="#ppt_x"/>
                                          </p:val>
                                        </p:tav>
                                        <p:tav tm="100000">
                                          <p:val>
                                            <p:strVal val="#ppt_x"/>
                                          </p:val>
                                        </p:tav>
                                      </p:tavLst>
                                    </p:anim>
                                    <p:anim calcmode="lin" valueType="num">
                                      <p:cBhvr>
                                        <p:cTn id="45" dur="1000" fill="hold"/>
                                        <p:tgtEl>
                                          <p:spTgt spid="10">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1" presetClass="entr" presetSubtype="1" fill="hold" nodeType="clickEffect">
                                  <p:stCondLst>
                                    <p:cond delay="0"/>
                                  </p:stCondLst>
                                  <p:childTnLst>
                                    <p:set>
                                      <p:cBhvr>
                                        <p:cTn id="49" dur="1" fill="hold">
                                          <p:stCondLst>
                                            <p:cond delay="0"/>
                                          </p:stCondLst>
                                        </p:cTn>
                                        <p:tgtEl>
                                          <p:spTgt spid="5"/>
                                        </p:tgtEl>
                                        <p:attrNameLst>
                                          <p:attrName>style.visibility</p:attrName>
                                        </p:attrNameLst>
                                      </p:cBhvr>
                                      <p:to>
                                        <p:strVal val="visible"/>
                                      </p:to>
                                    </p:set>
                                    <p:animEffect transition="in" filter="wheel(1)">
                                      <p:cBhvr>
                                        <p:cTn id="50" dur="2000"/>
                                        <p:tgtEl>
                                          <p:spTgt spid="5"/>
                                        </p:tgtEl>
                                      </p:cBhvr>
                                    </p:animEffect>
                                  </p:childTnLst>
                                </p:cTn>
                              </p:par>
                            </p:childTnLst>
                          </p:cTn>
                        </p:par>
                      </p:childTnLst>
                    </p:cTn>
                  </p:par>
                  <p:par>
                    <p:cTn id="51" fill="hold">
                      <p:stCondLst>
                        <p:cond delay="indefinite"/>
                      </p:stCondLst>
                      <p:childTnLst>
                        <p:par>
                          <p:cTn id="52" fill="hold">
                            <p:stCondLst>
                              <p:cond delay="0"/>
                            </p:stCondLst>
                            <p:childTnLst>
                              <p:par>
                                <p:cTn id="53" presetID="21" presetClass="entr" presetSubtype="1" fill="hold" grpId="0" nodeType="clickEffect">
                                  <p:stCondLst>
                                    <p:cond delay="0"/>
                                  </p:stCondLst>
                                  <p:childTnLst>
                                    <p:set>
                                      <p:cBhvr>
                                        <p:cTn id="54" dur="1" fill="hold">
                                          <p:stCondLst>
                                            <p:cond delay="0"/>
                                          </p:stCondLst>
                                        </p:cTn>
                                        <p:tgtEl>
                                          <p:spTgt spid="8"/>
                                        </p:tgtEl>
                                        <p:attrNameLst>
                                          <p:attrName>style.visibility</p:attrName>
                                        </p:attrNameLst>
                                      </p:cBhvr>
                                      <p:to>
                                        <p:strVal val="visible"/>
                                      </p:to>
                                    </p:set>
                                    <p:animEffect transition="in" filter="wheel(1)">
                                      <p:cBhvr>
                                        <p:cTn id="55" dur="2000"/>
                                        <p:tgtEl>
                                          <p:spTgt spid="8"/>
                                        </p:tgtEl>
                                      </p:cBhvr>
                                    </p:animEffect>
                                  </p:childTnLst>
                                </p:cTn>
                              </p:par>
                            </p:childTnLst>
                          </p:cTn>
                        </p:par>
                      </p:childTnLst>
                    </p:cTn>
                  </p:par>
                  <p:par>
                    <p:cTn id="56" fill="hold">
                      <p:stCondLst>
                        <p:cond delay="indefinite"/>
                      </p:stCondLst>
                      <p:childTnLst>
                        <p:par>
                          <p:cTn id="57" fill="hold">
                            <p:stCondLst>
                              <p:cond delay="0"/>
                            </p:stCondLst>
                            <p:childTnLst>
                              <p:par>
                                <p:cTn id="58" presetID="6" presetClass="entr" presetSubtype="16" fill="hold" nodeType="clickEffect">
                                  <p:stCondLst>
                                    <p:cond delay="0"/>
                                  </p:stCondLst>
                                  <p:childTnLst>
                                    <p:set>
                                      <p:cBhvr>
                                        <p:cTn id="59" dur="1" fill="hold">
                                          <p:stCondLst>
                                            <p:cond delay="0"/>
                                          </p:stCondLst>
                                        </p:cTn>
                                        <p:tgtEl>
                                          <p:spTgt spid="6"/>
                                        </p:tgtEl>
                                        <p:attrNameLst>
                                          <p:attrName>style.visibility</p:attrName>
                                        </p:attrNameLst>
                                      </p:cBhvr>
                                      <p:to>
                                        <p:strVal val="visible"/>
                                      </p:to>
                                    </p:set>
                                    <p:animEffect transition="in" filter="circle(in)">
                                      <p:cBhvr>
                                        <p:cTn id="60" dur="2000"/>
                                        <p:tgtEl>
                                          <p:spTgt spid="6"/>
                                        </p:tgtEl>
                                      </p:cBhvr>
                                    </p:animEffect>
                                  </p:childTnLst>
                                </p:cTn>
                              </p:par>
                            </p:childTnLst>
                          </p:cTn>
                        </p:par>
                      </p:childTnLst>
                    </p:cTn>
                  </p:par>
                  <p:par>
                    <p:cTn id="61" fill="hold">
                      <p:stCondLst>
                        <p:cond delay="indefinite"/>
                      </p:stCondLst>
                      <p:childTnLst>
                        <p:par>
                          <p:cTn id="62" fill="hold">
                            <p:stCondLst>
                              <p:cond delay="0"/>
                            </p:stCondLst>
                            <p:childTnLst>
                              <p:par>
                                <p:cTn id="63" presetID="6" presetClass="entr" presetSubtype="16" fill="hold" grpId="0" nodeType="clickEffect">
                                  <p:stCondLst>
                                    <p:cond delay="0"/>
                                  </p:stCondLst>
                                  <p:childTnLst>
                                    <p:set>
                                      <p:cBhvr>
                                        <p:cTn id="64" dur="1" fill="hold">
                                          <p:stCondLst>
                                            <p:cond delay="0"/>
                                          </p:stCondLst>
                                        </p:cTn>
                                        <p:tgtEl>
                                          <p:spTgt spid="7"/>
                                        </p:tgtEl>
                                        <p:attrNameLst>
                                          <p:attrName>style.visibility</p:attrName>
                                        </p:attrNameLst>
                                      </p:cBhvr>
                                      <p:to>
                                        <p:strVal val="visible"/>
                                      </p:to>
                                    </p:set>
                                    <p:animEffect transition="in" filter="circle(in)">
                                      <p:cBhvr>
                                        <p:cTn id="65"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p:bldP spid="8"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0BBFF-C396-BB1B-39E3-88D3A6B6B9B9}"/>
              </a:ext>
            </a:extLst>
          </p:cNvPr>
          <p:cNvSpPr>
            <a:spLocks noGrp="1"/>
          </p:cNvSpPr>
          <p:nvPr>
            <p:ph type="title"/>
          </p:nvPr>
        </p:nvSpPr>
        <p:spPr>
          <a:xfrm>
            <a:off x="1154954" y="973668"/>
            <a:ext cx="8761413" cy="706964"/>
          </a:xfrm>
        </p:spPr>
        <p:txBody>
          <a:bodyPr>
            <a:normAutofit/>
          </a:bodyPr>
          <a:lstStyle/>
          <a:p>
            <a:r>
              <a:rPr lang="en-GB" dirty="0"/>
              <a:t>Controversies</a:t>
            </a:r>
            <a:r>
              <a:rPr lang="en-GB" dirty="0">
                <a:solidFill>
                  <a:srgbClr val="EBEBEB"/>
                </a:solidFill>
              </a:rPr>
              <a:t>?</a:t>
            </a:r>
          </a:p>
        </p:txBody>
      </p:sp>
      <p:pic>
        <p:nvPicPr>
          <p:cNvPr id="5" name="Picture 4" descr="A statue of a person on a broom&#10;&#10;AI-generated content may be incorrect.">
            <a:extLst>
              <a:ext uri="{FF2B5EF4-FFF2-40B4-BE49-F238E27FC236}">
                <a16:creationId xmlns:a16="http://schemas.microsoft.com/office/drawing/2014/main" id="{C552248E-E609-6CD8-2FE1-76B3CE81DE74}"/>
              </a:ext>
            </a:extLst>
          </p:cNvPr>
          <p:cNvPicPr>
            <a:picLocks noChangeAspect="1"/>
          </p:cNvPicPr>
          <p:nvPr/>
        </p:nvPicPr>
        <p:blipFill>
          <a:blip r:embed="rId3"/>
          <a:stretch>
            <a:fillRect/>
          </a:stretch>
        </p:blipFill>
        <p:spPr>
          <a:xfrm>
            <a:off x="694267" y="2269142"/>
            <a:ext cx="2822370" cy="3750658"/>
          </a:xfrm>
          <a:prstGeom prst="roundRect">
            <a:avLst>
              <a:gd name="adj" fmla="val 1858"/>
            </a:avLst>
          </a:prstGeom>
          <a:effectLst>
            <a:outerShdw blurRad="50800" dist="50800" dir="5400000" algn="tl" rotWithShape="0">
              <a:srgbClr val="000000">
                <a:alpha val="43000"/>
              </a:srgbClr>
            </a:outerShdw>
          </a:effectLst>
        </p:spPr>
      </p:pic>
      <p:sp>
        <p:nvSpPr>
          <p:cNvPr id="7" name="TextBox 6">
            <a:extLst>
              <a:ext uri="{FF2B5EF4-FFF2-40B4-BE49-F238E27FC236}">
                <a16:creationId xmlns:a16="http://schemas.microsoft.com/office/drawing/2014/main" id="{F2D7AAD9-8170-B342-95AD-9C153AEAE8CA}"/>
              </a:ext>
            </a:extLst>
          </p:cNvPr>
          <p:cNvSpPr txBox="1"/>
          <p:nvPr/>
        </p:nvSpPr>
        <p:spPr>
          <a:xfrm>
            <a:off x="526628" y="6073914"/>
            <a:ext cx="3340530" cy="1261884"/>
          </a:xfrm>
          <a:prstGeom prst="rect">
            <a:avLst/>
          </a:prstGeom>
          <a:noFill/>
        </p:spPr>
        <p:txBody>
          <a:bodyPr wrap="square" rtlCol="0">
            <a:spAutoFit/>
          </a:bodyPr>
          <a:lstStyle/>
          <a:p>
            <a:r>
              <a:rPr lang="en-GB" sz="800" dirty="0">
                <a:solidFill>
                  <a:srgbClr val="333333"/>
                </a:solidFill>
                <a:latin typeface="Times New Roman" panose="02020603050405020304" pitchFamily="18" charset="0"/>
                <a:cs typeface="Times New Roman" panose="02020603050405020304" pitchFamily="18" charset="0"/>
              </a:rPr>
              <a:t>Robert E. Weir</a:t>
            </a:r>
            <a:r>
              <a:rPr lang="en-GB" sz="800" dirty="0">
                <a:latin typeface="Times New Roman" panose="02020603050405020304" pitchFamily="18" charset="0"/>
                <a:cs typeface="Times New Roman" panose="02020603050405020304" pitchFamily="18" charset="0"/>
              </a:rPr>
              <a:t>, (Image) ‘Samantha Stevens of Bewitched on Her Perch’&lt;https://www.researchgate.net/profile/Myunghee-Mindy-Jeon/publication/343596604_Impacts_of_festivals_and_events/links/63a0f2ef40358f78eb0324ac/Impacts-of-festivals-and-events.pdf&gt;[accessed: 11 March 2025].</a:t>
            </a:r>
          </a:p>
          <a:p>
            <a:endParaRPr lang="en-GB" dirty="0">
              <a:latin typeface="Times New Roman" panose="02020603050405020304" pitchFamily="18" charset="0"/>
              <a:cs typeface="Times New Roman" panose="02020603050405020304" pitchFamily="18" charset="0"/>
            </a:endParaRPr>
          </a:p>
          <a:p>
            <a:endParaRPr lang="en-GB" dirty="0"/>
          </a:p>
        </p:txBody>
      </p:sp>
      <p:sp>
        <p:nvSpPr>
          <p:cNvPr id="8" name="TextBox 7">
            <a:extLst>
              <a:ext uri="{FF2B5EF4-FFF2-40B4-BE49-F238E27FC236}">
                <a16:creationId xmlns:a16="http://schemas.microsoft.com/office/drawing/2014/main" id="{46DFA60D-FBAA-4D90-411C-1245D6A65977}"/>
              </a:ext>
            </a:extLst>
          </p:cNvPr>
          <p:cNvSpPr txBox="1"/>
          <p:nvPr/>
        </p:nvSpPr>
        <p:spPr>
          <a:xfrm>
            <a:off x="4699000" y="2768600"/>
            <a:ext cx="7162800" cy="3754874"/>
          </a:xfrm>
          <a:prstGeom prst="rect">
            <a:avLst/>
          </a:prstGeom>
          <a:noFill/>
        </p:spPr>
        <p:txBody>
          <a:bodyPr wrap="square" rtlCol="0">
            <a:spAutoFit/>
          </a:bodyPr>
          <a:lstStyle/>
          <a:p>
            <a:pPr marL="285750" indent="-285750">
              <a:buFont typeface="Wingdings" panose="05000000000000000000" pitchFamily="2" charset="2"/>
              <a:buChar char="Ø"/>
            </a:pPr>
            <a:r>
              <a:rPr lang="en-GB" sz="2000" dirty="0">
                <a:latin typeface="Times New Roman" panose="02020603050405020304" pitchFamily="18" charset="0"/>
                <a:cs typeface="Times New Roman" panose="02020603050405020304" pitchFamily="18" charset="0"/>
              </a:rPr>
              <a:t>Disneyfied Narrative:</a:t>
            </a:r>
          </a:p>
          <a:p>
            <a:pPr marL="285750" indent="-285750">
              <a:buFont typeface="Wingdings" panose="05000000000000000000" pitchFamily="2" charset="2"/>
              <a:buChar char="Ø"/>
            </a:pPr>
            <a:endParaRPr lang="en-GB" sz="2000" dirty="0">
              <a:latin typeface="Times New Roman" panose="02020603050405020304" pitchFamily="18" charset="0"/>
              <a:cs typeface="Times New Roman" panose="02020603050405020304" pitchFamily="18" charset="0"/>
            </a:endParaRPr>
          </a:p>
          <a:p>
            <a:pPr>
              <a:lnSpc>
                <a:spcPct val="90000"/>
              </a:lnSpc>
            </a:pPr>
            <a:r>
              <a:rPr lang="en-GB" sz="2000" dirty="0">
                <a:latin typeface="Times New Roman" panose="02020603050405020304" pitchFamily="18" charset="0"/>
                <a:cs typeface="Times New Roman" panose="02020603050405020304" pitchFamily="18" charset="0"/>
              </a:rPr>
              <a:t>	</a:t>
            </a:r>
            <a:r>
              <a:rPr lang="en-US" sz="2000" dirty="0">
                <a:latin typeface="Times New Roman" panose="02020603050405020304" pitchFamily="18" charset="0"/>
                <a:cs typeface="Times New Roman" panose="02020603050405020304" pitchFamily="18" charset="0"/>
              </a:rPr>
              <a:t> ‘…this dark tourism event offers a Disneyfied interpretation of its history and a kitsch glimpse of Salem’s association with supernatural storytelling. As such, Salem’s history and cultural trauma have become a desirable focus of the tourist gaze and prompts the emergence of restructured authenticity of the host community through destination placemaking...’ (Stone and Stewart, ‘Haunted Happenings’</a:t>
            </a:r>
            <a:r>
              <a:rPr lang="en-GB" sz="2000" dirty="0">
                <a:latin typeface="Times New Roman" panose="02020603050405020304" pitchFamily="18" charset="0"/>
                <a:cs typeface="Times New Roman" panose="02020603050405020304" pitchFamily="18" charset="0"/>
              </a:rPr>
              <a:t> p.38)</a:t>
            </a:r>
          </a:p>
          <a:p>
            <a:pPr marL="0" indent="0">
              <a:lnSpc>
                <a:spcPct val="90000"/>
              </a:lnSpc>
              <a:buNone/>
            </a:pPr>
            <a:endParaRPr lang="en-US" sz="2000" dirty="0">
              <a:latin typeface="Times New Roman" panose="02020603050405020304" pitchFamily="18" charset="0"/>
              <a:cs typeface="Times New Roman" panose="02020603050405020304" pitchFamily="18" charset="0"/>
            </a:endParaRPr>
          </a:p>
          <a:p>
            <a:pPr marL="285750" indent="-285750">
              <a:lnSpc>
                <a:spcPct val="90000"/>
              </a:lnSpc>
              <a:buFont typeface="Wingdings" panose="05000000000000000000" pitchFamily="2" charset="2"/>
              <a:buChar char="Ø"/>
            </a:pPr>
            <a:r>
              <a:rPr lang="en-US" sz="2000" dirty="0">
                <a:latin typeface="Times New Roman" panose="02020603050405020304" pitchFamily="18" charset="0"/>
                <a:cs typeface="Times New Roman" panose="02020603050405020304" pitchFamily="18" charset="0"/>
              </a:rPr>
              <a:t>2005 Statue of Samantha Stephens </a:t>
            </a:r>
          </a:p>
          <a:p>
            <a:r>
              <a:rPr lang="en-GB" dirty="0"/>
              <a:t> </a:t>
            </a:r>
          </a:p>
          <a:p>
            <a:pPr marL="742950" lvl="1" indent="-285750">
              <a:buFont typeface="Wingdings" panose="05000000000000000000" pitchFamily="2" charset="2"/>
              <a:buChar char="Ø"/>
            </a:pPr>
            <a:endParaRPr lang="en-GB" dirty="0"/>
          </a:p>
        </p:txBody>
      </p:sp>
    </p:spTree>
    <p:extLst>
      <p:ext uri="{BB962C8B-B14F-4D97-AF65-F5344CB8AC3E}">
        <p14:creationId xmlns:p14="http://schemas.microsoft.com/office/powerpoint/2010/main" val="3585389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4" presetClass="entr" presetSubtype="10"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randombar(horizontal)">
                                      <p:cBhvr>
                                        <p:cTn id="14" dur="500"/>
                                        <p:tgtEl>
                                          <p:spTgt spid="8"/>
                                        </p:tgtEl>
                                      </p:cBhvr>
                                    </p:animEffect>
                                  </p:childTnLst>
                                </p:cTn>
                              </p:par>
                            </p:childTnLst>
                          </p:cTn>
                        </p:par>
                      </p:childTnLst>
                    </p:cTn>
                  </p:par>
                  <p:par>
                    <p:cTn id="15" fill="hold">
                      <p:stCondLst>
                        <p:cond delay="indefinite"/>
                      </p:stCondLst>
                      <p:childTnLst>
                        <p:par>
                          <p:cTn id="16" fill="hold">
                            <p:stCondLst>
                              <p:cond delay="0"/>
                            </p:stCondLst>
                            <p:childTnLst>
                              <p:par>
                                <p:cTn id="17" presetID="14" presetClass="entr" presetSubtype="1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randombar(horizontal)">
                                      <p:cBhvr>
                                        <p:cTn id="19" dur="500"/>
                                        <p:tgtEl>
                                          <p:spTgt spid="5"/>
                                        </p:tgtEl>
                                      </p:cBhvr>
                                    </p:animEffect>
                                  </p:childTnLst>
                                </p:cTn>
                              </p:par>
                            </p:childTnLst>
                          </p:cTn>
                        </p:par>
                      </p:childTnLst>
                    </p:cTn>
                  </p:par>
                  <p:par>
                    <p:cTn id="20" fill="hold">
                      <p:stCondLst>
                        <p:cond delay="indefinite"/>
                      </p:stCondLst>
                      <p:childTnLst>
                        <p:par>
                          <p:cTn id="21" fill="hold">
                            <p:stCondLst>
                              <p:cond delay="0"/>
                            </p:stCondLst>
                            <p:childTnLst>
                              <p:par>
                                <p:cTn id="22" presetID="14" presetClass="entr" presetSubtype="10" fill="hold" nodeType="clickEffect">
                                  <p:stCondLst>
                                    <p:cond delay="0"/>
                                  </p:stCondLst>
                                  <p:childTnLst>
                                    <p:set>
                                      <p:cBhvr>
                                        <p:cTn id="23" dur="1" fill="hold">
                                          <p:stCondLst>
                                            <p:cond delay="0"/>
                                          </p:stCondLst>
                                        </p:cTn>
                                        <p:tgtEl>
                                          <p:spTgt spid="7">
                                            <p:txEl>
                                              <p:pRg st="0" end="0"/>
                                            </p:txEl>
                                          </p:spTgt>
                                        </p:tgtEl>
                                        <p:attrNameLst>
                                          <p:attrName>style.visibility</p:attrName>
                                        </p:attrNameLst>
                                      </p:cBhvr>
                                      <p:to>
                                        <p:strVal val="visible"/>
                                      </p:to>
                                    </p:set>
                                    <p:animEffect transition="in" filter="randombar(horizontal)">
                                      <p:cBhvr>
                                        <p:cTn id="24" dur="5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863A7-0A15-FD1E-4EF1-2467FD6FD3E5}"/>
              </a:ext>
            </a:extLst>
          </p:cNvPr>
          <p:cNvSpPr>
            <a:spLocks noGrp="1"/>
          </p:cNvSpPr>
          <p:nvPr>
            <p:ph type="title"/>
          </p:nvPr>
        </p:nvSpPr>
        <p:spPr/>
        <p:txBody>
          <a:bodyPr/>
          <a:lstStyle/>
          <a:p>
            <a:r>
              <a:rPr lang="en-US" dirty="0"/>
              <a:t>Conclusion</a:t>
            </a:r>
            <a:endParaRPr lang="en-GB" dirty="0"/>
          </a:p>
        </p:txBody>
      </p:sp>
      <p:sp>
        <p:nvSpPr>
          <p:cNvPr id="3" name="Content Placeholder 2">
            <a:extLst>
              <a:ext uri="{FF2B5EF4-FFF2-40B4-BE49-F238E27FC236}">
                <a16:creationId xmlns:a16="http://schemas.microsoft.com/office/drawing/2014/main" id="{BCFF0C2D-E689-CAEB-0556-705A54C27939}"/>
              </a:ext>
            </a:extLst>
          </p:cNvPr>
          <p:cNvSpPr>
            <a:spLocks noGrp="1"/>
          </p:cNvSpPr>
          <p:nvPr>
            <p:ph idx="1"/>
          </p:nvPr>
        </p:nvSpPr>
        <p:spPr>
          <a:xfrm>
            <a:off x="1154954" y="2661355"/>
            <a:ext cx="8825659" cy="3416300"/>
          </a:xfrm>
        </p:spPr>
        <p:txBody>
          <a:bodyPr>
            <a:noAutofit/>
          </a:bodyPr>
          <a:lstStyle/>
          <a:p>
            <a:r>
              <a:rPr lang="en-GB" sz="2800" dirty="0">
                <a:latin typeface="Times New Roman" panose="02020603050405020304" pitchFamily="18" charset="0"/>
                <a:cs typeface="Times New Roman" panose="02020603050405020304" pitchFamily="18" charset="0"/>
              </a:rPr>
              <a:t>Exploitation of Dark Heritage </a:t>
            </a:r>
          </a:p>
          <a:p>
            <a:pPr marL="0" indent="0">
              <a:buNone/>
            </a:pPr>
            <a:endParaRPr lang="en-GB" sz="2800" dirty="0">
              <a:latin typeface="Times New Roman" panose="02020603050405020304" pitchFamily="18" charset="0"/>
              <a:cs typeface="Times New Roman" panose="02020603050405020304" pitchFamily="18" charset="0"/>
            </a:endParaRPr>
          </a:p>
          <a:p>
            <a:r>
              <a:rPr lang="en-GB" sz="2800" dirty="0">
                <a:latin typeface="Times New Roman" panose="02020603050405020304" pitchFamily="18" charset="0"/>
                <a:cs typeface="Times New Roman" panose="02020603050405020304" pitchFamily="18" charset="0"/>
              </a:rPr>
              <a:t>A competitive memory </a:t>
            </a:r>
          </a:p>
          <a:p>
            <a:endParaRPr lang="en-GB" sz="2800" dirty="0">
              <a:latin typeface="Times New Roman" panose="02020603050405020304" pitchFamily="18" charset="0"/>
              <a:cs typeface="Times New Roman" panose="02020603050405020304" pitchFamily="18" charset="0"/>
            </a:endParaRPr>
          </a:p>
          <a:p>
            <a:r>
              <a:rPr lang="en-GB" sz="2800" dirty="0">
                <a:latin typeface="Times New Roman" panose="02020603050405020304" pitchFamily="18" charset="0"/>
                <a:cs typeface="Times New Roman" panose="02020603050405020304" pitchFamily="18" charset="0"/>
              </a:rPr>
              <a:t>History </a:t>
            </a:r>
            <a:r>
              <a:rPr lang="en-GB" sz="2800">
                <a:latin typeface="Times New Roman" panose="02020603050405020304" pitchFamily="18" charset="0"/>
                <a:cs typeface="Times New Roman" panose="02020603050405020304" pitchFamily="18" charset="0"/>
              </a:rPr>
              <a:t>vs Fiction</a:t>
            </a:r>
            <a:endParaRPr lang="en-GB" sz="2800" dirty="0">
              <a:latin typeface="Times New Roman" panose="02020603050405020304" pitchFamily="18" charset="0"/>
              <a:cs typeface="Times New Roman" panose="02020603050405020304" pitchFamily="18" charset="0"/>
            </a:endParaRPr>
          </a:p>
          <a:p>
            <a:pPr marL="0" indent="0">
              <a:buNone/>
            </a:pPr>
            <a:endParaRPr lang="en-GB"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13751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 calcmode="lin" valueType="num">
                                      <p:cBhvr additive="base">
                                        <p:cTn id="18"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 calcmode="lin" valueType="num">
                                      <p:cBhvr additive="base">
                                        <p:cTn id="24"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1657E-47D2-35FC-4D2D-AADDD1423519}"/>
              </a:ext>
            </a:extLst>
          </p:cNvPr>
          <p:cNvSpPr>
            <a:spLocks noGrp="1"/>
          </p:cNvSpPr>
          <p:nvPr>
            <p:ph type="title"/>
          </p:nvPr>
        </p:nvSpPr>
        <p:spPr/>
        <p:txBody>
          <a:bodyPr/>
          <a:lstStyle/>
          <a:p>
            <a:r>
              <a:rPr lang="en-US" dirty="0"/>
              <a:t> Bibliography:</a:t>
            </a:r>
            <a:endParaRPr lang="en-GB" dirty="0"/>
          </a:p>
        </p:txBody>
      </p:sp>
      <p:sp>
        <p:nvSpPr>
          <p:cNvPr id="3" name="Content Placeholder 2">
            <a:extLst>
              <a:ext uri="{FF2B5EF4-FFF2-40B4-BE49-F238E27FC236}">
                <a16:creationId xmlns:a16="http://schemas.microsoft.com/office/drawing/2014/main" id="{CFB4A09D-0CFE-0B3A-8C50-4623B330F243}"/>
              </a:ext>
            </a:extLst>
          </p:cNvPr>
          <p:cNvSpPr>
            <a:spLocks noGrp="1"/>
          </p:cNvSpPr>
          <p:nvPr>
            <p:ph idx="1"/>
          </p:nvPr>
        </p:nvSpPr>
        <p:spPr>
          <a:xfrm>
            <a:off x="285750" y="2406650"/>
            <a:ext cx="11620500" cy="3698875"/>
          </a:xfrm>
        </p:spPr>
        <p:txBody>
          <a:bodyPr>
            <a:noAutofit/>
          </a:bodyPr>
          <a:lstStyle/>
          <a:p>
            <a:pPr marL="0" indent="0">
              <a:buNone/>
            </a:pPr>
            <a:r>
              <a:rPr lang="en-GB" sz="1100" dirty="0">
                <a:solidFill>
                  <a:schemeClr val="tx1"/>
                </a:solidFill>
                <a:latin typeface="Times New Roman" panose="02020603050405020304" pitchFamily="18" charset="0"/>
                <a:cs typeface="Times New Roman" panose="02020603050405020304" pitchFamily="18" charset="0"/>
              </a:rPr>
              <a:t>Joen </a:t>
            </a:r>
            <a:r>
              <a:rPr lang="en-GB" sz="1100" dirty="0" err="1">
                <a:solidFill>
                  <a:schemeClr val="tx1"/>
                </a:solidFill>
                <a:latin typeface="Times New Roman" panose="02020603050405020304" pitchFamily="18" charset="0"/>
                <a:cs typeface="Times New Roman" panose="02020603050405020304" pitchFamily="18" charset="0"/>
              </a:rPr>
              <a:t>Myunghee</a:t>
            </a:r>
            <a:r>
              <a:rPr lang="en-GB" sz="1100" dirty="0">
                <a:solidFill>
                  <a:schemeClr val="tx1"/>
                </a:solidFill>
                <a:latin typeface="Times New Roman" panose="02020603050405020304" pitchFamily="18" charset="0"/>
                <a:cs typeface="Times New Roman" panose="02020603050405020304" pitchFamily="18" charset="0"/>
              </a:rPr>
              <a:t> Mindy , ‘Impacts of festivals and events: The case of Salem’s Haunted Happenings, Massachusetts, USA’, in </a:t>
            </a:r>
            <a:r>
              <a:rPr lang="en-GB" sz="1100" i="1" dirty="0">
                <a:solidFill>
                  <a:schemeClr val="tx1"/>
                </a:solidFill>
                <a:latin typeface="Times New Roman" panose="02020603050405020304" pitchFamily="18" charset="0"/>
                <a:cs typeface="Times New Roman" panose="02020603050405020304" pitchFamily="18" charset="0"/>
              </a:rPr>
              <a:t>Festivals and Event Tourism Impacts, </a:t>
            </a:r>
            <a:r>
              <a:rPr lang="en-GB" sz="1100" dirty="0">
                <a:solidFill>
                  <a:schemeClr val="tx1"/>
                </a:solidFill>
                <a:latin typeface="Times New Roman" panose="02020603050405020304" pitchFamily="18" charset="0"/>
                <a:cs typeface="Times New Roman" panose="02020603050405020304" pitchFamily="18" charset="0"/>
              </a:rPr>
              <a:t>ed. by Dogan Gursoy, Robin Nunkoo, 	Medet </a:t>
            </a:r>
            <a:r>
              <a:rPr lang="en-GB" sz="1100" dirty="0" err="1">
                <a:solidFill>
                  <a:schemeClr val="tx1"/>
                </a:solidFill>
                <a:latin typeface="Times New Roman" panose="02020603050405020304" pitchFamily="18" charset="0"/>
                <a:cs typeface="Times New Roman" panose="02020603050405020304" pitchFamily="18" charset="0"/>
              </a:rPr>
              <a:t>Yolal</a:t>
            </a:r>
            <a:r>
              <a:rPr lang="en-GB" sz="1100" dirty="0">
                <a:solidFill>
                  <a:schemeClr val="tx1"/>
                </a:solidFill>
                <a:latin typeface="Times New Roman" panose="02020603050405020304" pitchFamily="18" charset="0"/>
                <a:cs typeface="Times New Roman" panose="02020603050405020304" pitchFamily="18" charset="0"/>
              </a:rPr>
              <a:t> (London: Routledge, 2020), pp. 32- 50. </a:t>
            </a:r>
          </a:p>
          <a:p>
            <a:pPr marL="0" indent="0">
              <a:buNone/>
            </a:pPr>
            <a:r>
              <a:rPr lang="en-US" sz="1100" dirty="0">
                <a:solidFill>
                  <a:schemeClr val="tx1"/>
                </a:solidFill>
                <a:latin typeface="Times New Roman" panose="02020603050405020304" pitchFamily="18" charset="0"/>
                <a:cs typeface="Times New Roman" panose="02020603050405020304" pitchFamily="18" charset="0"/>
              </a:rPr>
              <a:t>Jeon </a:t>
            </a:r>
            <a:r>
              <a:rPr lang="en-US" sz="1100" dirty="0" err="1">
                <a:solidFill>
                  <a:schemeClr val="tx1"/>
                </a:solidFill>
                <a:latin typeface="Times New Roman" panose="02020603050405020304" pitchFamily="18" charset="0"/>
                <a:cs typeface="Times New Roman" panose="02020603050405020304" pitchFamily="18" charset="0"/>
              </a:rPr>
              <a:t>Myunghee</a:t>
            </a:r>
            <a:r>
              <a:rPr lang="en-US" sz="1100" dirty="0">
                <a:solidFill>
                  <a:schemeClr val="tx1"/>
                </a:solidFill>
                <a:latin typeface="Times New Roman" panose="02020603050405020304" pitchFamily="18" charset="0"/>
                <a:cs typeface="Times New Roman" panose="02020603050405020304" pitchFamily="18" charset="0"/>
              </a:rPr>
              <a:t> Mindy , </a:t>
            </a:r>
            <a:r>
              <a:rPr lang="en-US" sz="1100" dirty="0" err="1">
                <a:solidFill>
                  <a:schemeClr val="tx1"/>
                </a:solidFill>
                <a:latin typeface="Times New Roman" panose="02020603050405020304" pitchFamily="18" charset="0"/>
                <a:cs typeface="Times New Roman" panose="02020603050405020304" pitchFamily="18" charset="0"/>
              </a:rPr>
              <a:t>Myunghwa</a:t>
            </a:r>
            <a:r>
              <a:rPr lang="en-US" sz="1100" dirty="0">
                <a:solidFill>
                  <a:schemeClr val="tx1"/>
                </a:solidFill>
                <a:latin typeface="Times New Roman" panose="02020603050405020304" pitchFamily="18" charset="0"/>
                <a:cs typeface="Times New Roman" panose="02020603050405020304" pitchFamily="18" charset="0"/>
              </a:rPr>
              <a:t> Kang Michelle, Desmarais Edward , ‘Residents’ Perceived Quality of Life in a Cultural- Heritage Tourism Destination’, </a:t>
            </a:r>
            <a:r>
              <a:rPr lang="en-US" sz="1100" i="1" dirty="0">
                <a:solidFill>
                  <a:schemeClr val="tx1"/>
                </a:solidFill>
                <a:latin typeface="Times New Roman" panose="02020603050405020304" pitchFamily="18" charset="0"/>
                <a:cs typeface="Times New Roman" panose="02020603050405020304" pitchFamily="18" charset="0"/>
              </a:rPr>
              <a:t>Applied Research in Quality of Life</a:t>
            </a:r>
            <a:r>
              <a:rPr lang="en-US" sz="1100" dirty="0">
                <a:solidFill>
                  <a:schemeClr val="tx1"/>
                </a:solidFill>
                <a:latin typeface="Times New Roman" panose="02020603050405020304" pitchFamily="18" charset="0"/>
                <a:cs typeface="Times New Roman" panose="02020603050405020304" pitchFamily="18" charset="0"/>
              </a:rPr>
              <a:t>, 11.1  	(2016), 105-123&lt;</a:t>
            </a:r>
            <a:r>
              <a:rPr lang="en-GB" sz="1100" b="0" i="0" dirty="0">
                <a:solidFill>
                  <a:schemeClr val="tx1"/>
                </a:solidFill>
                <a:effectLst/>
                <a:latin typeface="Times New Roman" panose="02020603050405020304" pitchFamily="18" charset="0"/>
                <a:cs typeface="Times New Roman" panose="02020603050405020304" pitchFamily="18" charset="0"/>
              </a:rPr>
              <a:t> DOI:10.1007/s11482-014-9357-8</a:t>
            </a:r>
            <a:r>
              <a:rPr lang="en-GB" sz="1100" i="0" u="none" strike="noStrike" dirty="0">
                <a:solidFill>
                  <a:schemeClr val="tx1"/>
                </a:solidFill>
                <a:effectLst/>
                <a:latin typeface="Times New Roman" panose="02020603050405020304" pitchFamily="18" charset="0"/>
                <a:cs typeface="Times New Roman" panose="02020603050405020304" pitchFamily="18" charset="0"/>
              </a:rPr>
              <a:t>&gt;.</a:t>
            </a:r>
          </a:p>
          <a:p>
            <a:pPr marL="0" indent="0">
              <a:buNone/>
            </a:pPr>
            <a:r>
              <a:rPr lang="en-US" sz="1100" dirty="0" err="1">
                <a:solidFill>
                  <a:schemeClr val="tx1"/>
                </a:solidFill>
                <a:latin typeface="Times New Roman" panose="02020603050405020304" pitchFamily="18" charset="0"/>
                <a:cs typeface="Times New Roman" panose="02020603050405020304" pitchFamily="18" charset="0"/>
              </a:rPr>
              <a:t>Nugua</a:t>
            </a:r>
            <a:r>
              <a:rPr lang="en-US" sz="1100" dirty="0">
                <a:solidFill>
                  <a:schemeClr val="tx1"/>
                </a:solidFill>
                <a:latin typeface="Times New Roman" panose="02020603050405020304" pitchFamily="18" charset="0"/>
                <a:cs typeface="Times New Roman" panose="02020603050405020304" pitchFamily="18" charset="0"/>
              </a:rPr>
              <a:t> Aaron , ‘Witch City and Mnemonic Tourism’, </a:t>
            </a:r>
            <a:r>
              <a:rPr lang="en-US" sz="1100" i="1" dirty="0">
                <a:solidFill>
                  <a:schemeClr val="tx1"/>
                </a:solidFill>
                <a:latin typeface="Times New Roman" panose="02020603050405020304" pitchFamily="18" charset="0"/>
                <a:cs typeface="Times New Roman" panose="02020603050405020304" pitchFamily="18" charset="0"/>
              </a:rPr>
              <a:t>Journeys</a:t>
            </a:r>
            <a:r>
              <a:rPr lang="en-US" sz="1100" dirty="0">
                <a:solidFill>
                  <a:schemeClr val="tx1"/>
                </a:solidFill>
                <a:latin typeface="Times New Roman" panose="02020603050405020304" pitchFamily="18" charset="0"/>
                <a:cs typeface="Times New Roman" panose="02020603050405020304" pitchFamily="18" charset="0"/>
              </a:rPr>
              <a:t>, 7.2 (2006), 55-72 &lt;</a:t>
            </a:r>
            <a:r>
              <a:rPr lang="en-GB" sz="1100" i="0" u="none" strike="noStrike" dirty="0">
                <a:solidFill>
                  <a:schemeClr val="tx1"/>
                </a:solidFill>
                <a:effectLst/>
                <a:latin typeface="Times New Roman" panose="02020603050405020304" pitchFamily="18" charset="0"/>
                <a:cs typeface="Times New Roman" panose="02020603050405020304" pitchFamily="18" charset="0"/>
              </a:rPr>
              <a:t>https://doi.org/10.3167/jys.2006.070204&gt;.</a:t>
            </a:r>
          </a:p>
          <a:p>
            <a:pPr marL="0" marR="0" lvl="0" indent="0" algn="l" defTabSz="914400" rtl="0" eaLnBrk="1" fontAlgn="auto" latinLnBrk="0" hangingPunct="1">
              <a:lnSpc>
                <a:spcPct val="120000"/>
              </a:lnSpc>
              <a:spcBef>
                <a:spcPts val="0"/>
              </a:spcBef>
              <a:spcAft>
                <a:spcPts val="0"/>
              </a:spcAft>
              <a:buClrTx/>
              <a:buSzTx/>
              <a:buFontTx/>
              <a:buNone/>
              <a:tabLst/>
              <a:defRPr/>
            </a:pPr>
            <a:endParaRPr lang="en-US" sz="1100" dirty="0">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20000"/>
              </a:lnSpc>
              <a:spcBef>
                <a:spcPts val="0"/>
              </a:spcBef>
              <a:spcAft>
                <a:spcPts val="0"/>
              </a:spcAft>
              <a:buClrTx/>
              <a:buSzTx/>
              <a:buFontTx/>
              <a:buNone/>
              <a:tabLst/>
              <a:defRPr/>
            </a:pPr>
            <a:r>
              <a:rPr lang="en-US" sz="1100" dirty="0">
                <a:latin typeface="Times New Roman" panose="02020603050405020304" pitchFamily="18" charset="0"/>
                <a:cs typeface="Times New Roman" panose="02020603050405020304" pitchFamily="18" charset="0"/>
              </a:rPr>
              <a:t>Stone Philip R and Stewart Hannah , ‘Haunted Happenings: Dark Tourism Events and Supernatural Placemaking in Salem, USA’, </a:t>
            </a:r>
            <a:r>
              <a:rPr lang="en-US" sz="1100" i="1" dirty="0">
                <a:latin typeface="Times New Roman" panose="02020603050405020304" pitchFamily="18" charset="0"/>
                <a:cs typeface="Times New Roman" panose="02020603050405020304" pitchFamily="18" charset="0"/>
              </a:rPr>
              <a:t>Supernatural Cities: Placing Urban Identities, memory, and cultural 	crises, </a:t>
            </a:r>
            <a:r>
              <a:rPr lang="en-US" sz="1100" dirty="0">
                <a:latin typeface="Times New Roman" panose="02020603050405020304" pitchFamily="18" charset="0"/>
                <a:cs typeface="Times New Roman" panose="02020603050405020304" pitchFamily="18" charset="0"/>
              </a:rPr>
              <a:t>11.2 (2021), 37-58 &lt;https://www.revenantjournal.com/contents/haunted-happenings-dark-tourism-events-and-supernatural-	placemaking-in-</a:t>
            </a:r>
            <a:r>
              <a:rPr lang="en-US" sz="1100" dirty="0" err="1">
                <a:latin typeface="Times New Roman" panose="02020603050405020304" pitchFamily="18" charset="0"/>
                <a:cs typeface="Times New Roman" panose="02020603050405020304" pitchFamily="18" charset="0"/>
              </a:rPr>
              <a:t>salem</a:t>
            </a:r>
            <a:r>
              <a:rPr lang="en-US" sz="1100" dirty="0">
                <a:latin typeface="Times New Roman" panose="02020603050405020304" pitchFamily="18" charset="0"/>
                <a:cs typeface="Times New Roman" panose="02020603050405020304" pitchFamily="18" charset="0"/>
              </a:rPr>
              <a:t>-	</a:t>
            </a:r>
            <a:r>
              <a:rPr lang="en-US" sz="1100" dirty="0" err="1">
                <a:latin typeface="Times New Roman" panose="02020603050405020304" pitchFamily="18" charset="0"/>
                <a:cs typeface="Times New Roman" panose="02020603050405020304" pitchFamily="18" charset="0"/>
              </a:rPr>
              <a:t>usa</a:t>
            </a:r>
            <a:r>
              <a:rPr lang="en-US" sz="1100" dirty="0">
                <a:latin typeface="Times New Roman" panose="02020603050405020304" pitchFamily="18" charset="0"/>
                <a:cs typeface="Times New Roman" panose="02020603050405020304" pitchFamily="18" charset="0"/>
              </a:rPr>
              <a:t>/#:~:text=Importantly%2C%20Salem's%20annual%20month%2Dlong,Salem's%20association%20with%20su	pernatural%20storytelling.&gt;[accessed: 06 March 2025].</a:t>
            </a:r>
            <a:r>
              <a:rPr lang="en-GB" sz="1100" dirty="0">
                <a:latin typeface="Times New Roman" panose="02020603050405020304" pitchFamily="18" charset="0"/>
                <a:cs typeface="Times New Roman" panose="02020603050405020304" pitchFamily="18" charset="0"/>
              </a:rPr>
              <a:t> </a:t>
            </a:r>
          </a:p>
          <a:p>
            <a:pPr marL="0" indent="0">
              <a:lnSpc>
                <a:spcPct val="120000"/>
              </a:lnSpc>
              <a:buNone/>
            </a:pPr>
            <a:r>
              <a:rPr lang="en-GB" sz="1100" kern="100" dirty="0">
                <a:effectLst/>
                <a:latin typeface="Times New Roman" panose="02020603050405020304" pitchFamily="18" charset="0"/>
                <a:ea typeface="Aptos" panose="020B0004020202020204" pitchFamily="34" charset="0"/>
                <a:cs typeface="Times New Roman" panose="02020603050405020304" pitchFamily="18" charset="0"/>
              </a:rPr>
              <a:t>Salem Haunted Happenings, ‘about’, (2025) &lt;https://www.hauntedhappenings.org/about/&gt; [accessed: 6 March 2025]. </a:t>
            </a:r>
          </a:p>
          <a:p>
            <a:pPr marL="0" indent="0">
              <a:lnSpc>
                <a:spcPct val="120000"/>
              </a:lnSpc>
              <a:buNone/>
            </a:pPr>
            <a:r>
              <a:rPr lang="en-GB" sz="1100" dirty="0">
                <a:solidFill>
                  <a:schemeClr val="tx1"/>
                </a:solidFill>
                <a:latin typeface="Times New Roman" panose="02020603050405020304" pitchFamily="18" charset="0"/>
                <a:cs typeface="Times New Roman" panose="02020603050405020304" pitchFamily="18" charset="0"/>
              </a:rPr>
              <a:t>Salem Haunted Happenings, </a:t>
            </a:r>
            <a:r>
              <a:rPr lang="en-GB" sz="1100" i="1" dirty="0">
                <a:solidFill>
                  <a:schemeClr val="tx1"/>
                </a:solidFill>
                <a:latin typeface="Times New Roman" panose="02020603050405020304" pitchFamily="18" charset="0"/>
                <a:cs typeface="Times New Roman" panose="02020603050405020304" pitchFamily="18" charset="0"/>
              </a:rPr>
              <a:t>Witch House, </a:t>
            </a:r>
            <a:r>
              <a:rPr lang="en-GB" sz="1100" dirty="0">
                <a:solidFill>
                  <a:schemeClr val="tx1"/>
                </a:solidFill>
                <a:latin typeface="Times New Roman" panose="02020603050405020304" pitchFamily="18" charset="0"/>
                <a:cs typeface="Times New Roman" panose="02020603050405020304" pitchFamily="18" charset="0"/>
              </a:rPr>
              <a:t>(2025)&lt;https://www.hauntedhappenings.org/listing/the-witch-house/&gt; [accessed: 11 March 2025]</a:t>
            </a:r>
          </a:p>
          <a:p>
            <a:pPr marL="0" indent="0">
              <a:lnSpc>
                <a:spcPct val="120000"/>
              </a:lnSpc>
              <a:buNone/>
            </a:pPr>
            <a:r>
              <a:rPr lang="en-GB" sz="1100" dirty="0">
                <a:solidFill>
                  <a:schemeClr val="tx1"/>
                </a:solidFill>
                <a:latin typeface="Times New Roman" panose="02020603050405020304" pitchFamily="18" charset="0"/>
                <a:cs typeface="Times New Roman" panose="02020603050405020304" pitchFamily="18" charset="0"/>
              </a:rPr>
              <a:t>Salem Haunted Happenings, </a:t>
            </a:r>
            <a:r>
              <a:rPr lang="en-GB" sz="1100" i="1" dirty="0">
                <a:solidFill>
                  <a:schemeClr val="tx1"/>
                </a:solidFill>
                <a:latin typeface="Times New Roman" panose="02020603050405020304" pitchFamily="18" charset="0"/>
                <a:cs typeface="Times New Roman" panose="02020603050405020304" pitchFamily="18" charset="0"/>
              </a:rPr>
              <a:t>Rebbecca Nurse </a:t>
            </a:r>
            <a:r>
              <a:rPr lang="en-GB" sz="1100" dirty="0">
                <a:solidFill>
                  <a:schemeClr val="tx1"/>
                </a:solidFill>
                <a:latin typeface="Times New Roman" panose="02020603050405020304" pitchFamily="18" charset="0"/>
                <a:cs typeface="Times New Roman" panose="02020603050405020304" pitchFamily="18" charset="0"/>
              </a:rPr>
              <a:t>Homestead, (2025) &lt;https://www.hauntedhappenings.org/listing/rebecca-nurse-homestead/&gt;[accessed: 11 March 2025].</a:t>
            </a:r>
          </a:p>
          <a:p>
            <a:pPr marL="0" indent="0">
              <a:lnSpc>
                <a:spcPct val="120000"/>
              </a:lnSpc>
              <a:buNone/>
            </a:pPr>
            <a:r>
              <a:rPr lang="en-US" sz="1100" b="0" i="0" dirty="0">
                <a:solidFill>
                  <a:schemeClr val="tx1"/>
                </a:solidFill>
                <a:effectLst/>
                <a:latin typeface="Times New Roman" panose="02020603050405020304" pitchFamily="18" charset="0"/>
                <a:cs typeface="Times New Roman" panose="02020603050405020304" pitchFamily="18" charset="0"/>
              </a:rPr>
              <a:t>Salem Haunted Happenings, </a:t>
            </a:r>
            <a:r>
              <a:rPr lang="en-US" sz="1100" b="0" i="1" dirty="0">
                <a:solidFill>
                  <a:schemeClr val="tx1"/>
                </a:solidFill>
                <a:effectLst/>
                <a:latin typeface="Times New Roman" panose="02020603050405020304" pitchFamily="18" charset="0"/>
                <a:cs typeface="Times New Roman" panose="02020603050405020304" pitchFamily="18" charset="0"/>
              </a:rPr>
              <a:t>Cry Innocent</a:t>
            </a:r>
            <a:r>
              <a:rPr lang="en-US" sz="1100" b="0" i="0" dirty="0">
                <a:solidFill>
                  <a:schemeClr val="tx1"/>
                </a:solidFill>
                <a:effectLst/>
                <a:latin typeface="Times New Roman" panose="02020603050405020304" pitchFamily="18" charset="0"/>
                <a:cs typeface="Times New Roman" panose="02020603050405020304" pitchFamily="18" charset="0"/>
              </a:rPr>
              <a:t>, (2025) &lt;https://www.hauntedhappenings.org/listing/history-alive-inc-cry-innocent/ [accessed 11 March 2025].</a:t>
            </a:r>
          </a:p>
          <a:p>
            <a:pPr marL="0" indent="0">
              <a:lnSpc>
                <a:spcPct val="120000"/>
              </a:lnSpc>
              <a:buNone/>
            </a:pPr>
            <a:r>
              <a:rPr lang="en-GB" sz="1100" dirty="0">
                <a:solidFill>
                  <a:schemeClr val="tx1"/>
                </a:solidFill>
                <a:latin typeface="Times New Roman" panose="02020603050405020304" pitchFamily="18" charset="0"/>
                <a:cs typeface="Times New Roman" panose="02020603050405020304" pitchFamily="18" charset="0"/>
              </a:rPr>
              <a:t>Weir Robert E.., ‘</a:t>
            </a:r>
            <a:r>
              <a:rPr lang="en-US" sz="1100" dirty="0">
                <a:solidFill>
                  <a:schemeClr val="tx1"/>
                </a:solidFill>
                <a:latin typeface="Times New Roman" panose="02020603050405020304" pitchFamily="18" charset="0"/>
                <a:cs typeface="Times New Roman" panose="02020603050405020304" pitchFamily="18" charset="0"/>
              </a:rPr>
              <a:t>Bewitched and Bewildered: Salem Witches, Empty Factories, and Tourist Dollars’, </a:t>
            </a:r>
            <a:r>
              <a:rPr lang="en-GB" sz="1100" i="1" dirty="0">
                <a:solidFill>
                  <a:schemeClr val="tx1"/>
                </a:solidFill>
                <a:latin typeface="Times New Roman" panose="02020603050405020304" pitchFamily="18" charset="0"/>
                <a:cs typeface="Times New Roman" panose="02020603050405020304" pitchFamily="18" charset="0"/>
              </a:rPr>
              <a:t>Historical Journal of Massachusetts, </a:t>
            </a:r>
            <a:r>
              <a:rPr lang="en-GB" sz="1100" dirty="0">
                <a:solidFill>
                  <a:schemeClr val="tx1"/>
                </a:solidFill>
                <a:latin typeface="Times New Roman" panose="02020603050405020304" pitchFamily="18" charset="0"/>
                <a:cs typeface="Times New Roman" panose="02020603050405020304" pitchFamily="18" charset="0"/>
              </a:rPr>
              <a:t>40.1/2 (2012) 178-211 &lt;https://www.westfield.ma.edu/historical-	journal/wp-content/uploads/2018/06/bewitched-and-bewildered.pdf&gt; [accessed: 11 March 2025]. </a:t>
            </a:r>
          </a:p>
          <a:p>
            <a:pPr marL="0" indent="0">
              <a:lnSpc>
                <a:spcPct val="120000"/>
              </a:lnSpc>
              <a:buNone/>
            </a:pPr>
            <a:r>
              <a:rPr lang="en-US" sz="1100" dirty="0">
                <a:solidFill>
                  <a:schemeClr val="tx1"/>
                </a:solidFill>
                <a:latin typeface="Times New Roman" panose="02020603050405020304" pitchFamily="18" charset="0"/>
                <a:cs typeface="Times New Roman" panose="02020603050405020304" pitchFamily="18" charset="0"/>
              </a:rPr>
              <a:t>Weidmann Susan , ‘Conjuring History: Presenting the Salem witch trials to visitors’, </a:t>
            </a:r>
            <a:r>
              <a:rPr lang="en-US" sz="1100" i="1" dirty="0">
                <a:solidFill>
                  <a:schemeClr val="tx1"/>
                </a:solidFill>
                <a:latin typeface="Times New Roman" panose="02020603050405020304" pitchFamily="18" charset="0"/>
                <a:cs typeface="Times New Roman" panose="02020603050405020304" pitchFamily="18" charset="0"/>
              </a:rPr>
              <a:t>Journal of American Culture</a:t>
            </a:r>
            <a:r>
              <a:rPr lang="en-US" sz="1100" dirty="0">
                <a:solidFill>
                  <a:schemeClr val="tx1"/>
                </a:solidFill>
                <a:latin typeface="Times New Roman" panose="02020603050405020304" pitchFamily="18" charset="0"/>
                <a:cs typeface="Times New Roman" panose="02020603050405020304" pitchFamily="18" charset="0"/>
              </a:rPr>
              <a:t>, 47.4 (2024), 273-291&lt;</a:t>
            </a:r>
            <a:r>
              <a:rPr lang="en-GB" sz="1100" i="0" u="none" strike="noStrike" dirty="0">
                <a:solidFill>
                  <a:schemeClr val="tx1"/>
                </a:solidFill>
                <a:effectLst/>
                <a:latin typeface="Times New Roman" panose="02020603050405020304" pitchFamily="18" charset="0"/>
                <a:cs typeface="Times New Roman" panose="02020603050405020304" pitchFamily="18" charset="0"/>
              </a:rPr>
              <a:t>https://doi.org/10.1111/jacc.13588&gt;.</a:t>
            </a:r>
            <a:endParaRPr lang="en-US" sz="1100" b="0" i="0" dirty="0">
              <a:solidFill>
                <a:schemeClr val="tx1"/>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1035545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97C9F88D65DB74786271CFA0B86C30A" ma:contentTypeVersion="13" ma:contentTypeDescription="Create a new document." ma:contentTypeScope="" ma:versionID="3a03300819f6ce0673771d16fc043ce6">
  <xsd:schema xmlns:xsd="http://www.w3.org/2001/XMLSchema" xmlns:xs="http://www.w3.org/2001/XMLSchema" xmlns:p="http://schemas.microsoft.com/office/2006/metadata/properties" xmlns:ns3="60ab93c2-c2e2-4a82-ab36-09e8ba3f753e" xmlns:ns4="47a3e2db-67be-4841-b3a5-2f2fb1d7c7b3" targetNamespace="http://schemas.microsoft.com/office/2006/metadata/properties" ma:root="true" ma:fieldsID="ac20aceb3beafc66a1213e9eaa4bfdcf" ns3:_="" ns4:_="">
    <xsd:import namespace="60ab93c2-c2e2-4a82-ab36-09e8ba3f753e"/>
    <xsd:import namespace="47a3e2db-67be-4841-b3a5-2f2fb1d7c7b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0ab93c2-c2e2-4a82-ab36-09e8ba3f753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OCR" ma:index="20"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7a3e2db-67be-4841-b3a5-2f2fb1d7c7b3"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60ab93c2-c2e2-4a82-ab36-09e8ba3f753e" xsi:nil="true"/>
  </documentManagement>
</p:properties>
</file>

<file path=customXml/itemProps1.xml><?xml version="1.0" encoding="utf-8"?>
<ds:datastoreItem xmlns:ds="http://schemas.openxmlformats.org/officeDocument/2006/customXml" ds:itemID="{8A1345AD-BBED-4F7C-BAFA-664907E25AC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0ab93c2-c2e2-4a82-ab36-09e8ba3f753e"/>
    <ds:schemaRef ds:uri="47a3e2db-67be-4841-b3a5-2f2fb1d7c7b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8216359-C00A-4FFD-A4E5-1D998DEF2874}">
  <ds:schemaRefs>
    <ds:schemaRef ds:uri="http://schemas.microsoft.com/sharepoint/v3/contenttype/forms"/>
  </ds:schemaRefs>
</ds:datastoreItem>
</file>

<file path=customXml/itemProps3.xml><?xml version="1.0" encoding="utf-8"?>
<ds:datastoreItem xmlns:ds="http://schemas.openxmlformats.org/officeDocument/2006/customXml" ds:itemID="{FE1FC455-004A-416B-8D86-B3814FA24D4B}">
  <ds:schemaRefs>
    <ds:schemaRef ds:uri="http://schemas.openxmlformats.org/package/2006/metadata/core-properties"/>
    <ds:schemaRef ds:uri="http://purl.org/dc/dcmitype/"/>
    <ds:schemaRef ds:uri="http://purl.org/dc/terms/"/>
    <ds:schemaRef ds:uri="http://purl.org/dc/elements/1.1/"/>
    <ds:schemaRef ds:uri="60ab93c2-c2e2-4a82-ab36-09e8ba3f753e"/>
    <ds:schemaRef ds:uri="http://www.w3.org/XML/1998/namespace"/>
    <ds:schemaRef ds:uri="http://schemas.microsoft.com/office/2006/documentManagement/types"/>
    <ds:schemaRef ds:uri="http://schemas.microsoft.com/office/infopath/2007/PartnerControls"/>
    <ds:schemaRef ds:uri="47a3e2db-67be-4841-b3a5-2f2fb1d7c7b3"/>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Ion Boardroom</Template>
  <TotalTime>2236</TotalTime>
  <Words>3010</Words>
  <Application>Microsoft Office PowerPoint</Application>
  <PresentationFormat>Widescreen</PresentationFormat>
  <Paragraphs>188</Paragraphs>
  <Slides>10</Slides>
  <Notes>9</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10</vt:i4>
      </vt:variant>
    </vt:vector>
  </HeadingPairs>
  <TitlesOfParts>
    <vt:vector size="19" baseType="lpstr">
      <vt:lpstr>Aptos</vt:lpstr>
      <vt:lpstr>Arial</vt:lpstr>
      <vt:lpstr>Century Gothic</vt:lpstr>
      <vt:lpstr>qanelas_softregular</vt:lpstr>
      <vt:lpstr>Source Sans Pro</vt:lpstr>
      <vt:lpstr>Times New Roman</vt:lpstr>
      <vt:lpstr>Wingdings</vt:lpstr>
      <vt:lpstr>Wingdings 3</vt:lpstr>
      <vt:lpstr>Ion Boardroom</vt:lpstr>
      <vt:lpstr>Salem Haunted Happenings: Dark Tourism. </vt:lpstr>
      <vt:lpstr>Themes and Issues </vt:lpstr>
      <vt:lpstr>Haunted Happenings  </vt:lpstr>
      <vt:lpstr>Salem Witch Trials </vt:lpstr>
      <vt:lpstr>Difficult Heritage at Salem </vt:lpstr>
      <vt:lpstr>Commercialisation </vt:lpstr>
      <vt:lpstr>Overlap between natural and supernatural landscapes.</vt:lpstr>
      <vt:lpstr>Controversies?</vt:lpstr>
      <vt:lpstr>Conclusion</vt:lpstr>
      <vt:lpstr> 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Aimee Thomas (2300436)</dc:creator>
  <cp:lastModifiedBy>Aimee Thomas (2300436)</cp:lastModifiedBy>
  <cp:revision>2</cp:revision>
  <dcterms:created xsi:type="dcterms:W3CDTF">2025-03-05T12:40:11Z</dcterms:created>
  <dcterms:modified xsi:type="dcterms:W3CDTF">2025-03-16T23:42:32Z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0x010100297C9F88D65DB74786271CFA0B86C30A</vt:lpwstr>
  </property>
</Properties>
</file>