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65" r:id="rId5"/>
    <p:sldId id="266" r:id="rId6"/>
    <p:sldId id="259" r:id="rId7"/>
    <p:sldId id="260" r:id="rId8"/>
    <p:sldId id="261" r:id="rId9"/>
    <p:sldId id="262" r:id="rId10"/>
    <p:sldId id="263"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97"/>
    <p:restoredTop sz="94610"/>
  </p:normalViewPr>
  <p:slideViewPr>
    <p:cSldViewPr snapToGrid="0" snapToObjects="1">
      <p:cViewPr>
        <p:scale>
          <a:sx n="113" d="100"/>
          <a:sy n="113" d="100"/>
        </p:scale>
        <p:origin x="624" y="5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11850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Visual asset generated with OpenAI image generation for this presentation.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Visual asset generated with OpenAI image generation for this presentation.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A76E59-8A86-FE62-3951-04E67294E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F339BD-0EC2-A454-CBBC-3F0A47F613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C3917E-C97C-E0C4-D414-329DBEB2275C}"/>
              </a:ext>
            </a:extLst>
          </p:cNvPr>
          <p:cNvSpPr>
            <a:spLocks noGrp="1"/>
          </p:cNvSpPr>
          <p:nvPr>
            <p:ph type="body" idx="1"/>
          </p:nvPr>
        </p:nvSpPr>
        <p:spPr/>
        <p:txBody>
          <a:bodyPr/>
          <a:lstStyle/>
          <a:p>
            <a:r>
              <a:rPr lang="en-US" dirty="0"/>
              <a:t>[Sources]
- Green Haven Florists task description supplied by user (course brief, pp. 3–4).
- Visual asset generated with OpenAI image generation for this presentation.</a:t>
            </a:r>
          </a:p>
        </p:txBody>
      </p:sp>
      <p:sp>
        <p:nvSpPr>
          <p:cNvPr id="4" name="Slide Number Placeholder 3">
            <a:extLst>
              <a:ext uri="{FF2B5EF4-FFF2-40B4-BE49-F238E27FC236}">
                <a16:creationId xmlns:a16="http://schemas.microsoft.com/office/drawing/2014/main" id="{47F64AF0-3997-F7D3-AE7F-534CD4A01E3D}"/>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2447547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3EA03-0F72-B108-2DC7-8127BBE70A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19475-84A9-1790-FC7A-430545E707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1944F3-8D78-11A9-7EA9-D0987477D822}"/>
              </a:ext>
            </a:extLst>
          </p:cNvPr>
          <p:cNvSpPr>
            <a:spLocks noGrp="1"/>
          </p:cNvSpPr>
          <p:nvPr>
            <p:ph type="body" idx="1"/>
          </p:nvPr>
        </p:nvSpPr>
        <p:spPr/>
        <p:txBody>
          <a:bodyPr/>
          <a:lstStyle/>
          <a:p>
            <a:r>
              <a:rPr lang="en-US" dirty="0"/>
              <a:t>[Sources]
- Green Haven Florists task description supplied by user (course brief, pp. 3–4).
- Visual asset generated with OpenAI image generation for this presentation.</a:t>
            </a:r>
          </a:p>
        </p:txBody>
      </p:sp>
      <p:sp>
        <p:nvSpPr>
          <p:cNvPr id="4" name="Slide Number Placeholder 3">
            <a:extLst>
              <a:ext uri="{FF2B5EF4-FFF2-40B4-BE49-F238E27FC236}">
                <a16:creationId xmlns:a16="http://schemas.microsoft.com/office/drawing/2014/main" id="{08D00A39-9B57-907E-0024-8D7D78958059}"/>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3191416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Tallyfy (n.d.) 5W2H: a simple project management framework. https://tallyfy.com/5w2h/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Chartered Institute of Personnel and Development (2024) PESTLE analysis factsheet. https://www.cipd.org/en/knowledge/factsheets/pestle-analysis-factsheet/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American Society for Quality (n.d.) Fishbone Diagram / Ishikawa cause-and-effect diagram. https://asq.org/quality-resources/fishbone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Green Haven Florists task description supplied by user (course brief, pp. 3–4).
- Synthesis based on the deck’s 5W2H, PESTEL and fishbone analysis.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 American Society for Quality (n.d.) Fishbone Diagram. Available at: https://asq.org/quality-resources/fishbone
- Chartered Institute of Personnel and Development (2024) PESTLE analysis factsheet. Available at: https://www.cipd.org/en/knowledge/factsheets/pestle-analysis-factsheet/
- Green Haven Florists task description (course brief, user-supplied document), pages 3–4.
- Tallyfy (n.d.) 5W2H: a simple project management framework. Available at: https://tallyfy.com/5w2h/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serc.carleton.edu/NAGTWorkshops/assess/poster.html"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hyperlink" Target="https://support.microsoft.com/en-us/office/create-a-presentation-in-powerpoint-422250f8-5721-4cea-92cc-202fa7b896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4EE"/>
        </a:solidFill>
        <a:effectLst/>
      </p:bgPr>
    </p:bg>
    <p:spTree>
      <p:nvGrpSpPr>
        <p:cNvPr id="1" name=""/>
        <p:cNvGrpSpPr/>
        <p:nvPr/>
      </p:nvGrpSpPr>
      <p:grpSpPr>
        <a:xfrm>
          <a:off x="0" y="0"/>
          <a:ext cx="0" cy="0"/>
          <a:chOff x="0" y="0"/>
          <a:chExt cx="0" cy="0"/>
        </a:xfrm>
      </p:grpSpPr>
      <p:sp>
        <p:nvSpPr>
          <p:cNvPr id="3" name="Shape 0"/>
          <p:cNvSpPr/>
          <p:nvPr/>
        </p:nvSpPr>
        <p:spPr>
          <a:xfrm>
            <a:off x="0" y="310896"/>
            <a:ext cx="6199632" cy="6236208"/>
          </a:xfrm>
          <a:prstGeom prst="rect">
            <a:avLst/>
          </a:prstGeom>
          <a:solidFill>
            <a:srgbClr val="FBF8F3"/>
          </a:solidFill>
          <a:ln w="12700">
            <a:solidFill>
              <a:srgbClr val="FBF8F3"/>
            </a:solidFill>
            <a:prstDash val="solid"/>
          </a:ln>
        </p:spPr>
        <p:txBody>
          <a:bodyPr/>
          <a:lstStyle/>
          <a:p>
            <a:endParaRPr lang="en-US"/>
          </a:p>
        </p:txBody>
      </p:sp>
      <p:sp>
        <p:nvSpPr>
          <p:cNvPr id="4" name="Shape 1"/>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5" name="Text 2"/>
          <p:cNvSpPr/>
          <p:nvPr/>
        </p:nvSpPr>
        <p:spPr>
          <a:xfrm>
            <a:off x="713232" y="868680"/>
            <a:ext cx="5029200" cy="457200"/>
          </a:xfrm>
          <a:prstGeom prst="rect">
            <a:avLst/>
          </a:prstGeom>
          <a:noFill/>
          <a:ln/>
        </p:spPr>
        <p:txBody>
          <a:bodyPr wrap="square" lIns="0" tIns="0" rIns="0" bIns="0" rtlCol="0" anchor="ctr"/>
          <a:lstStyle/>
          <a:p>
            <a:pPr marL="0" indent="0" algn="ctr">
              <a:buNone/>
            </a:pPr>
            <a:r>
              <a:rPr lang="en-US" sz="2800" b="1" dirty="0">
                <a:solidFill>
                  <a:srgbClr val="274C3A"/>
                </a:solidFill>
                <a:latin typeface="Times New Roman" panose="02020603050405020304" pitchFamily="18" charset="0"/>
                <a:cs typeface="Times New Roman" panose="02020603050405020304" pitchFamily="18" charset="0"/>
              </a:rPr>
              <a:t>GREEN HAVEN FLORISTS</a:t>
            </a:r>
            <a:endParaRPr lang="en-US" sz="2800" dirty="0">
              <a:latin typeface="Times New Roman" panose="02020603050405020304" pitchFamily="18" charset="0"/>
              <a:cs typeface="Times New Roman" panose="02020603050405020304" pitchFamily="18" charset="0"/>
            </a:endParaRPr>
          </a:p>
        </p:txBody>
      </p:sp>
      <p:sp>
        <p:nvSpPr>
          <p:cNvPr id="6" name="Text 3"/>
          <p:cNvSpPr/>
          <p:nvPr/>
        </p:nvSpPr>
        <p:spPr>
          <a:xfrm>
            <a:off x="713232" y="1325880"/>
            <a:ext cx="4937760" cy="256032"/>
          </a:xfrm>
          <a:prstGeom prst="rect">
            <a:avLst/>
          </a:prstGeom>
          <a:noFill/>
          <a:ln/>
        </p:spPr>
        <p:txBody>
          <a:bodyPr wrap="square" lIns="0" tIns="0" rIns="0" bIns="0" rtlCol="0" anchor="ctr"/>
          <a:lstStyle/>
          <a:p>
            <a:pPr marL="0" indent="0" algn="ctr">
              <a:buNone/>
            </a:pPr>
            <a:r>
              <a:rPr lang="en-US" sz="1500" dirty="0">
                <a:solidFill>
                  <a:schemeClr val="accent6">
                    <a:lumMod val="50000"/>
                  </a:schemeClr>
                </a:solidFill>
                <a:latin typeface="Times New Roman" panose="02020603050405020304" pitchFamily="18" charset="0"/>
                <a:cs typeface="Times New Roman" panose="02020603050405020304" pitchFamily="18" charset="0"/>
              </a:rPr>
              <a:t>CASE STUDY</a:t>
            </a:r>
          </a:p>
        </p:txBody>
      </p:sp>
      <p:sp>
        <p:nvSpPr>
          <p:cNvPr id="7" name="Text 4"/>
          <p:cNvSpPr/>
          <p:nvPr/>
        </p:nvSpPr>
        <p:spPr>
          <a:xfrm>
            <a:off x="713232" y="1828800"/>
            <a:ext cx="4892040" cy="960120"/>
          </a:xfrm>
          <a:prstGeom prst="rect">
            <a:avLst/>
          </a:prstGeom>
          <a:noFill/>
          <a:ln/>
        </p:spPr>
        <p:txBody>
          <a:bodyPr wrap="square" lIns="254" tIns="254" rIns="254" bIns="254" rtlCol="0" anchor="ctr"/>
          <a:lstStyle/>
          <a:p>
            <a:pPr marL="0" indent="0">
              <a:buNone/>
            </a:pPr>
            <a:endParaRPr lang="en-US" sz="1500" dirty="0"/>
          </a:p>
        </p:txBody>
      </p:sp>
      <p:sp>
        <p:nvSpPr>
          <p:cNvPr id="8" name="Shape 5"/>
          <p:cNvSpPr/>
          <p:nvPr/>
        </p:nvSpPr>
        <p:spPr>
          <a:xfrm>
            <a:off x="758952" y="1909247"/>
            <a:ext cx="4709160" cy="2423160"/>
          </a:xfrm>
          <a:prstGeom prst="roundRect">
            <a:avLst/>
          </a:prstGeom>
          <a:solidFill>
            <a:srgbClr val="EEF3EF"/>
          </a:solidFill>
          <a:ln w="12700">
            <a:solidFill>
              <a:srgbClr val="DCE7DF"/>
            </a:solidFill>
            <a:prstDash val="solid"/>
          </a:ln>
        </p:spPr>
        <p:txBody>
          <a:bodyPr/>
          <a:lstStyle/>
          <a:p>
            <a:endParaRPr lang="en-US" dirty="0">
              <a:latin typeface="Times New Roman" panose="02020603050405020304" pitchFamily="18" charset="0"/>
              <a:cs typeface="Times New Roman" panose="02020603050405020304" pitchFamily="18" charset="0"/>
            </a:endParaRPr>
          </a:p>
        </p:txBody>
      </p:sp>
      <p:sp>
        <p:nvSpPr>
          <p:cNvPr id="9" name="Text 6"/>
          <p:cNvSpPr/>
          <p:nvPr/>
        </p:nvSpPr>
        <p:spPr>
          <a:xfrm>
            <a:off x="1010412" y="2152539"/>
            <a:ext cx="4206240" cy="182880"/>
          </a:xfrm>
          <a:prstGeom prst="rect">
            <a:avLst/>
          </a:prstGeom>
          <a:noFill/>
          <a:ln/>
        </p:spPr>
        <p:txBody>
          <a:bodyPr wrap="square" lIns="0" tIns="0" rIns="0" bIns="0" rtlCol="0" anchor="ctr"/>
          <a:lstStyle/>
          <a:p>
            <a:pPr marL="0" indent="0">
              <a:buNone/>
            </a:pPr>
            <a:r>
              <a:rPr lang="en-US" sz="1300" dirty="0">
                <a:solidFill>
                  <a:srgbClr val="1F2937"/>
                </a:solidFill>
                <a:latin typeface="Times New Roman" panose="02020603050405020304" pitchFamily="18" charset="0"/>
                <a:cs typeface="Times New Roman" panose="02020603050405020304" pitchFamily="18" charset="0"/>
              </a:rPr>
              <a:t>Module Name: Problem Solving and Decision Making</a:t>
            </a:r>
            <a:endParaRPr lang="en-US" sz="1300" dirty="0">
              <a:latin typeface="Times New Roman" panose="02020603050405020304" pitchFamily="18" charset="0"/>
              <a:cs typeface="Times New Roman" panose="02020603050405020304" pitchFamily="18" charset="0"/>
            </a:endParaRPr>
          </a:p>
        </p:txBody>
      </p:sp>
      <p:sp>
        <p:nvSpPr>
          <p:cNvPr id="10" name="Text 7"/>
          <p:cNvSpPr/>
          <p:nvPr/>
        </p:nvSpPr>
        <p:spPr>
          <a:xfrm>
            <a:off x="1010412" y="2430402"/>
            <a:ext cx="4206240" cy="182880"/>
          </a:xfrm>
          <a:prstGeom prst="rect">
            <a:avLst/>
          </a:prstGeom>
          <a:noFill/>
          <a:ln/>
        </p:spPr>
        <p:txBody>
          <a:bodyPr wrap="square" lIns="0" tIns="0" rIns="0" bIns="0" rtlCol="0" anchor="ctr"/>
          <a:lstStyle/>
          <a:p>
            <a:pPr marL="0" indent="0">
              <a:buNone/>
            </a:pPr>
            <a:r>
              <a:rPr lang="en-US" sz="1300" dirty="0">
                <a:solidFill>
                  <a:srgbClr val="1F2937"/>
                </a:solidFill>
                <a:latin typeface="Times New Roman" panose="02020603050405020304" pitchFamily="18" charset="0"/>
                <a:cs typeface="Times New Roman" panose="02020603050405020304" pitchFamily="18" charset="0"/>
              </a:rPr>
              <a:t>Module Code: LCLM4004</a:t>
            </a:r>
            <a:endParaRPr lang="en-US" sz="1300" dirty="0">
              <a:latin typeface="Times New Roman" panose="02020603050405020304" pitchFamily="18" charset="0"/>
              <a:cs typeface="Times New Roman" panose="02020603050405020304" pitchFamily="18" charset="0"/>
            </a:endParaRPr>
          </a:p>
        </p:txBody>
      </p:sp>
      <p:sp>
        <p:nvSpPr>
          <p:cNvPr id="11" name="Text 8"/>
          <p:cNvSpPr/>
          <p:nvPr/>
        </p:nvSpPr>
        <p:spPr>
          <a:xfrm>
            <a:off x="1010412" y="2715767"/>
            <a:ext cx="4206240" cy="182880"/>
          </a:xfrm>
          <a:prstGeom prst="rect">
            <a:avLst/>
          </a:prstGeom>
          <a:noFill/>
          <a:ln/>
        </p:spPr>
        <p:txBody>
          <a:bodyPr wrap="square" lIns="0" tIns="0" rIns="0" bIns="0" rtlCol="0" anchor="ctr"/>
          <a:lstStyle/>
          <a:p>
            <a:pPr marL="0" indent="0">
              <a:buNone/>
            </a:pPr>
            <a:r>
              <a:rPr lang="en-US" sz="1300" dirty="0">
                <a:solidFill>
                  <a:srgbClr val="1F2937"/>
                </a:solidFill>
                <a:latin typeface="Times New Roman" panose="02020603050405020304" pitchFamily="18" charset="0"/>
                <a:cs typeface="Times New Roman" panose="02020603050405020304" pitchFamily="18" charset="0"/>
              </a:rPr>
              <a:t>Student Name: Ion Cupcea</a:t>
            </a:r>
            <a:endParaRPr lang="en-US" sz="1300" dirty="0">
              <a:latin typeface="Times New Roman" panose="02020603050405020304" pitchFamily="18" charset="0"/>
              <a:cs typeface="Times New Roman" panose="02020603050405020304" pitchFamily="18" charset="0"/>
            </a:endParaRPr>
          </a:p>
        </p:txBody>
      </p:sp>
      <p:sp>
        <p:nvSpPr>
          <p:cNvPr id="12" name="Text 9"/>
          <p:cNvSpPr/>
          <p:nvPr/>
        </p:nvSpPr>
        <p:spPr>
          <a:xfrm>
            <a:off x="1010412" y="2980944"/>
            <a:ext cx="4206240" cy="182880"/>
          </a:xfrm>
          <a:prstGeom prst="rect">
            <a:avLst/>
          </a:prstGeom>
          <a:noFill/>
          <a:ln/>
        </p:spPr>
        <p:txBody>
          <a:bodyPr wrap="square" lIns="0" tIns="0" rIns="0" bIns="0" rtlCol="0" anchor="ctr"/>
          <a:lstStyle/>
          <a:p>
            <a:pPr marL="0" indent="0">
              <a:buNone/>
            </a:pPr>
            <a:r>
              <a:rPr lang="en-US" sz="1300" dirty="0">
                <a:solidFill>
                  <a:srgbClr val="1F2937"/>
                </a:solidFill>
                <a:latin typeface="Times New Roman" panose="02020603050405020304" pitchFamily="18" charset="0"/>
                <a:cs typeface="Times New Roman" panose="02020603050405020304" pitchFamily="18" charset="0"/>
              </a:rPr>
              <a:t>Student ID: 2513611</a:t>
            </a:r>
            <a:endParaRPr lang="en-US" sz="1300" dirty="0">
              <a:latin typeface="Times New Roman" panose="02020603050405020304" pitchFamily="18" charset="0"/>
              <a:cs typeface="Times New Roman" panose="02020603050405020304" pitchFamily="18" charset="0"/>
            </a:endParaRPr>
          </a:p>
        </p:txBody>
      </p:sp>
      <p:sp>
        <p:nvSpPr>
          <p:cNvPr id="13" name="Text 10"/>
          <p:cNvSpPr/>
          <p:nvPr/>
        </p:nvSpPr>
        <p:spPr>
          <a:xfrm>
            <a:off x="1010412" y="3208618"/>
            <a:ext cx="4206240" cy="182880"/>
          </a:xfrm>
          <a:prstGeom prst="rect">
            <a:avLst/>
          </a:prstGeom>
          <a:noFill/>
          <a:ln/>
        </p:spPr>
        <p:txBody>
          <a:bodyPr wrap="square" lIns="0" tIns="0" rIns="0" bIns="0" rtlCol="0" anchor="ctr"/>
          <a:lstStyle/>
          <a:p>
            <a:pPr marL="0" indent="0">
              <a:buNone/>
            </a:pPr>
            <a:r>
              <a:rPr lang="en-US" sz="1300" dirty="0">
                <a:solidFill>
                  <a:srgbClr val="1F2937"/>
                </a:solidFill>
                <a:latin typeface="Times New Roman" panose="02020603050405020304" pitchFamily="18" charset="0"/>
                <a:cs typeface="Times New Roman" panose="02020603050405020304" pitchFamily="18" charset="0"/>
              </a:rPr>
              <a:t>Lecturer Name: Toyin Adisa</a:t>
            </a:r>
            <a:endParaRPr lang="en-US" sz="1300" dirty="0">
              <a:latin typeface="Times New Roman" panose="02020603050405020304" pitchFamily="18" charset="0"/>
              <a:cs typeface="Times New Roman" panose="02020603050405020304" pitchFamily="18" charset="0"/>
            </a:endParaRPr>
          </a:p>
        </p:txBody>
      </p:sp>
      <p:sp>
        <p:nvSpPr>
          <p:cNvPr id="14" name="Shape 11"/>
          <p:cNvSpPr/>
          <p:nvPr/>
        </p:nvSpPr>
        <p:spPr>
          <a:xfrm>
            <a:off x="781812" y="4650905"/>
            <a:ext cx="4754880" cy="0"/>
          </a:xfrm>
          <a:prstGeom prst="line">
            <a:avLst/>
          </a:prstGeom>
          <a:noFill/>
          <a:ln w="19050">
            <a:solidFill>
              <a:srgbClr val="C9A86A"/>
            </a:solidFill>
            <a:prstDash val="solid"/>
          </a:ln>
        </p:spPr>
        <p:txBody>
          <a:bodyPr/>
          <a:lstStyle/>
          <a:p>
            <a:endParaRPr lang="en-US"/>
          </a:p>
        </p:txBody>
      </p:sp>
      <p:sp>
        <p:nvSpPr>
          <p:cNvPr id="15" name="Text 12"/>
          <p:cNvSpPr/>
          <p:nvPr/>
        </p:nvSpPr>
        <p:spPr>
          <a:xfrm>
            <a:off x="1901952" y="4032504"/>
            <a:ext cx="4754880" cy="201168"/>
          </a:xfrm>
          <a:prstGeom prst="rect">
            <a:avLst/>
          </a:prstGeom>
          <a:noFill/>
          <a:ln/>
        </p:spPr>
        <p:txBody>
          <a:bodyPr wrap="square" lIns="0" tIns="0" rIns="0" bIns="0" rtlCol="0" anchor="ctr"/>
          <a:lstStyle/>
          <a:p>
            <a:pPr marL="0" indent="0">
              <a:buNone/>
            </a:pPr>
            <a:r>
              <a:rPr lang="en-US" sz="1400" i="1" dirty="0">
                <a:solidFill>
                  <a:srgbClr val="5F6B6D"/>
                </a:solidFill>
                <a:latin typeface="Times New Roman" panose="02020603050405020304" pitchFamily="18" charset="0"/>
                <a:cs typeface="Times New Roman" panose="02020603050405020304" pitchFamily="18" charset="0"/>
              </a:rPr>
              <a:t>ASSIGNMENT 1: Presentation</a:t>
            </a:r>
            <a:endParaRPr lang="en-US" sz="1400" i="1" dirty="0">
              <a:latin typeface="Times New Roman" panose="02020603050405020304" pitchFamily="18" charset="0"/>
              <a:cs typeface="Times New Roman" panose="02020603050405020304" pitchFamily="18" charset="0"/>
            </a:endParaRPr>
          </a:p>
        </p:txBody>
      </p:sp>
      <p:sp>
        <p:nvSpPr>
          <p:cNvPr id="16" name="Shape 13"/>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17" name="Text 14"/>
          <p:cNvSpPr/>
          <p:nvPr/>
        </p:nvSpPr>
        <p:spPr>
          <a:xfrm>
            <a:off x="609447" y="5842399"/>
            <a:ext cx="10972800" cy="310893"/>
          </a:xfrm>
          <a:prstGeom prst="rect">
            <a:avLst/>
          </a:prstGeom>
          <a:noFill/>
          <a:ln/>
        </p:spPr>
        <p:txBody>
          <a:bodyPr wrap="square" lIns="0" tIns="0" rIns="0" bIns="0" rtlCol="0" anchor="ctr"/>
          <a:lstStyle/>
          <a:p>
            <a:pPr marL="0" indent="0" algn="l">
              <a:buNone/>
            </a:pPr>
            <a:endParaRPr lang="en-US" sz="800" dirty="0"/>
          </a:p>
        </p:txBody>
      </p:sp>
      <p:pic>
        <p:nvPicPr>
          <p:cNvPr id="21" name="Picture 20" descr="A flower shop with a green awning&#10;&#10;AI-generated content may be incorrect.">
            <a:extLst>
              <a:ext uri="{FF2B5EF4-FFF2-40B4-BE49-F238E27FC236}">
                <a16:creationId xmlns:a16="http://schemas.microsoft.com/office/drawing/2014/main" id="{1D0FD516-8E9A-C25A-B58F-7A7865F9EA12}"/>
              </a:ext>
            </a:extLst>
          </p:cNvPr>
          <p:cNvPicPr>
            <a:picLocks noChangeAspect="1"/>
          </p:cNvPicPr>
          <p:nvPr/>
        </p:nvPicPr>
        <p:blipFill>
          <a:blip r:embed="rId3"/>
          <a:stretch>
            <a:fillRect/>
          </a:stretch>
        </p:blipFill>
        <p:spPr>
          <a:xfrm>
            <a:off x="9576815" y="310897"/>
            <a:ext cx="2615184" cy="3922776"/>
          </a:xfrm>
          <a:prstGeom prst="rect">
            <a:avLst/>
          </a:prstGeom>
        </p:spPr>
      </p:pic>
      <p:pic>
        <p:nvPicPr>
          <p:cNvPr id="23" name="Picture 22" descr="A bunch of flowers in buckets&#10;&#10;AI-generated content may be incorrect.">
            <a:extLst>
              <a:ext uri="{FF2B5EF4-FFF2-40B4-BE49-F238E27FC236}">
                <a16:creationId xmlns:a16="http://schemas.microsoft.com/office/drawing/2014/main" id="{8356289E-1383-AF29-78E7-13AB242B18ED}"/>
              </a:ext>
            </a:extLst>
          </p:cNvPr>
          <p:cNvPicPr>
            <a:picLocks noChangeAspect="1"/>
          </p:cNvPicPr>
          <p:nvPr/>
        </p:nvPicPr>
        <p:blipFill>
          <a:blip r:embed="rId4"/>
          <a:stretch>
            <a:fillRect/>
          </a:stretch>
        </p:blipFill>
        <p:spPr>
          <a:xfrm>
            <a:off x="6215732" y="310895"/>
            <a:ext cx="3277284" cy="6236208"/>
          </a:xfrm>
          <a:prstGeom prst="rect">
            <a:avLst/>
          </a:prstGeom>
        </p:spPr>
      </p:pic>
      <p:pic>
        <p:nvPicPr>
          <p:cNvPr id="24" name="Picture 23">
            <a:extLst>
              <a:ext uri="{FF2B5EF4-FFF2-40B4-BE49-F238E27FC236}">
                <a16:creationId xmlns:a16="http://schemas.microsoft.com/office/drawing/2014/main" id="{6C236D8B-16F2-AE24-2C3C-B281335EB20E}"/>
              </a:ext>
            </a:extLst>
          </p:cNvPr>
          <p:cNvPicPr>
            <a:picLocks noChangeAspect="1"/>
          </p:cNvPicPr>
          <p:nvPr/>
        </p:nvPicPr>
        <p:blipFill>
          <a:blip r:embed="rId5"/>
          <a:stretch>
            <a:fillRect/>
          </a:stretch>
        </p:blipFill>
        <p:spPr>
          <a:xfrm>
            <a:off x="9576816" y="4332407"/>
            <a:ext cx="2615184" cy="217139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822960" y="653795"/>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ea typeface="Arial" pitchFamily="34" charset="-122"/>
                <a:cs typeface="Arial" pitchFamily="34" charset="-120"/>
              </a:rPr>
              <a:t>                                               OVERVIEW</a:t>
            </a:r>
            <a:endParaRPr lang="en-US" sz="2400" dirty="0"/>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2709603" y="1330452"/>
            <a:ext cx="5486400" cy="4526280"/>
          </a:xfrm>
          <a:prstGeom prst="roundRect">
            <a:avLst/>
          </a:prstGeom>
          <a:solidFill>
            <a:srgbClr val="FFFFFF"/>
          </a:solidFill>
          <a:ln w="12700">
            <a:solidFill>
              <a:srgbClr val="D8D7D2"/>
            </a:solidFill>
            <a:prstDash val="solid"/>
          </a:ln>
          <a:effectLst>
            <a:outerShdw blurRad="25400" dist="12700" dir="2700000" algn="bl" rotWithShape="0">
              <a:srgbClr val="000000">
                <a:alpha val="12000"/>
              </a:srgbClr>
            </a:outerShdw>
          </a:effectLst>
        </p:spPr>
        <p:txBody>
          <a:bodyPr/>
          <a:lstStyle/>
          <a:p>
            <a:endParaRPr lang="en-US" dirty="0"/>
          </a:p>
        </p:txBody>
      </p:sp>
      <p:sp>
        <p:nvSpPr>
          <p:cNvPr id="7" name="Text 5"/>
          <p:cNvSpPr/>
          <p:nvPr/>
        </p:nvSpPr>
        <p:spPr>
          <a:xfrm>
            <a:off x="822960" y="1591056"/>
            <a:ext cx="2286000" cy="219456"/>
          </a:xfrm>
          <a:prstGeom prst="rect">
            <a:avLst/>
          </a:prstGeom>
          <a:noFill/>
          <a:ln/>
        </p:spPr>
        <p:txBody>
          <a:bodyPr wrap="square" lIns="0" tIns="0" rIns="0" bIns="0" rtlCol="0" anchor="ctr"/>
          <a:lstStyle/>
          <a:p>
            <a:pPr marL="0" indent="0">
              <a:buNone/>
            </a:pPr>
            <a:endParaRPr lang="en-US" sz="1600" dirty="0"/>
          </a:p>
        </p:txBody>
      </p:sp>
      <p:sp>
        <p:nvSpPr>
          <p:cNvPr id="9" name="Text 7"/>
          <p:cNvSpPr/>
          <p:nvPr/>
        </p:nvSpPr>
        <p:spPr>
          <a:xfrm>
            <a:off x="3148584" y="1952193"/>
            <a:ext cx="4751832" cy="3081528"/>
          </a:xfrm>
          <a:prstGeom prst="rect">
            <a:avLst/>
          </a:prstGeom>
          <a:noFill/>
          <a:ln/>
        </p:spPr>
        <p:txBody>
          <a:bodyPr wrap="square" lIns="0" tIns="0" rIns="0" bIns="0" rtlCol="0" anchor="ctr"/>
          <a:lstStyle/>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INTRODUCTION</a:t>
            </a: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COMPANY BACKGROUND</a:t>
            </a:r>
            <a:endParaRPr lang="en-US" sz="1400" dirty="0">
              <a:latin typeface="Times New Roman" panose="02020603050405020304" pitchFamily="18" charset="0"/>
              <a:cs typeface="Times New Roman" panose="02020603050405020304" pitchFamily="18" charset="0"/>
            </a:endParaRP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PROBLEM: NATURE AND SCOPE</a:t>
            </a: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PESTLE ANALYSIS: GREEN HAVEN FLORISTS</a:t>
            </a: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CAUSE AND EFFECT ANALYSIS: FISHBONE DIAGRAM</a:t>
            </a: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CONCLUSION</a:t>
            </a:r>
          </a:p>
          <a:p>
            <a:pPr marL="285750" indent="-285750">
              <a:lnSpc>
                <a:spcPct val="150000"/>
              </a:lnSpc>
              <a:buFont typeface="Wingdings" pitchFamily="2" charset="2"/>
              <a:buChar char="v"/>
            </a:pPr>
            <a:r>
              <a:rPr lang="en-US" sz="1400" dirty="0">
                <a:solidFill>
                  <a:srgbClr val="1F2937"/>
                </a:solidFill>
                <a:latin typeface="Times New Roman" panose="02020603050405020304" pitchFamily="18" charset="0"/>
                <a:cs typeface="Times New Roman" panose="02020603050405020304" pitchFamily="18" charset="0"/>
              </a:rPr>
              <a:t>REFERENCES</a:t>
            </a:r>
          </a:p>
        </p:txBody>
      </p:sp>
      <p:sp>
        <p:nvSpPr>
          <p:cNvPr id="11" name="Text 9"/>
          <p:cNvSpPr/>
          <p:nvPr/>
        </p:nvSpPr>
        <p:spPr>
          <a:xfrm>
            <a:off x="1097280" y="2551176"/>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3" name="Text 11"/>
          <p:cNvSpPr/>
          <p:nvPr/>
        </p:nvSpPr>
        <p:spPr>
          <a:xfrm>
            <a:off x="1097280" y="3209544"/>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5" name="Text 13"/>
          <p:cNvSpPr/>
          <p:nvPr/>
        </p:nvSpPr>
        <p:spPr>
          <a:xfrm>
            <a:off x="1097280" y="3867912"/>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8" name="Text 15"/>
          <p:cNvSpPr/>
          <p:nvPr/>
        </p:nvSpPr>
        <p:spPr>
          <a:xfrm>
            <a:off x="6620256" y="4325112"/>
            <a:ext cx="2560320" cy="201168"/>
          </a:xfrm>
          <a:prstGeom prst="rect">
            <a:avLst/>
          </a:prstGeom>
          <a:noFill/>
          <a:ln/>
        </p:spPr>
        <p:txBody>
          <a:bodyPr wrap="square" lIns="0" tIns="0" rIns="0" bIns="0" rtlCol="0" anchor="ctr"/>
          <a:lstStyle/>
          <a:p>
            <a:pPr marL="0" indent="0">
              <a:buNone/>
            </a:pPr>
            <a:endParaRPr lang="en-US" sz="1600" dirty="0"/>
          </a:p>
        </p:txBody>
      </p:sp>
      <p:sp>
        <p:nvSpPr>
          <p:cNvPr id="22" name="Text 19"/>
          <p:cNvSpPr/>
          <p:nvPr/>
        </p:nvSpPr>
        <p:spPr>
          <a:xfrm>
            <a:off x="9134856" y="4727448"/>
            <a:ext cx="2066544" cy="201168"/>
          </a:xfrm>
          <a:prstGeom prst="rect">
            <a:avLst/>
          </a:prstGeom>
          <a:noFill/>
          <a:ln/>
        </p:spPr>
        <p:txBody>
          <a:bodyPr wrap="square" lIns="0" tIns="0" rIns="0" bIns="0" rtlCol="0" anchor="ctr"/>
          <a:lstStyle/>
          <a:p>
            <a:pPr marL="0" indent="0" algn="ctr">
              <a:buNone/>
            </a:pPr>
            <a:endParaRPr lang="en-US" sz="1020" dirty="0"/>
          </a:p>
        </p:txBody>
      </p:sp>
      <p:sp>
        <p:nvSpPr>
          <p:cNvPr id="24" name="Text 21"/>
          <p:cNvSpPr/>
          <p:nvPr/>
        </p:nvSpPr>
        <p:spPr>
          <a:xfrm>
            <a:off x="66202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6" name="Text 23"/>
          <p:cNvSpPr/>
          <p:nvPr/>
        </p:nvSpPr>
        <p:spPr>
          <a:xfrm>
            <a:off x="91348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8" name="Text 25"/>
          <p:cNvSpPr/>
          <p:nvPr/>
        </p:nvSpPr>
        <p:spPr>
          <a:xfrm>
            <a:off x="6620256" y="5605272"/>
            <a:ext cx="2066544" cy="201168"/>
          </a:xfrm>
          <a:prstGeom prst="rect">
            <a:avLst/>
          </a:prstGeom>
          <a:noFill/>
          <a:ln/>
        </p:spPr>
        <p:txBody>
          <a:bodyPr wrap="square" lIns="0" tIns="0" rIns="0" bIns="0" rtlCol="0" anchor="ctr"/>
          <a:lstStyle/>
          <a:p>
            <a:pPr marL="0" indent="0" algn="ctr">
              <a:buNone/>
            </a:pPr>
            <a:endParaRPr lang="en-US" sz="1020" dirty="0"/>
          </a:p>
        </p:txBody>
      </p:sp>
      <p:sp>
        <p:nvSpPr>
          <p:cNvPr id="29" name="Shape 26"/>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30" name="Text 27"/>
          <p:cNvSpPr/>
          <p:nvPr/>
        </p:nvSpPr>
        <p:spPr>
          <a:xfrm>
            <a:off x="1625166" y="6172199"/>
            <a:ext cx="10972800" cy="384043"/>
          </a:xfrm>
          <a:prstGeom prst="rect">
            <a:avLst/>
          </a:prstGeom>
          <a:noFill/>
          <a:ln/>
        </p:spPr>
        <p:txBody>
          <a:bodyPr wrap="square" lIns="0" tIns="0" rIns="0" bIns="0" rtlCol="0" anchor="ctr"/>
          <a:lstStyle/>
          <a:p>
            <a:pPr marL="0" indent="0" algn="l">
              <a:buNone/>
            </a:pPr>
            <a:endParaRPr lang="en-US" sz="800" dirty="0">
              <a:solidFill>
                <a:srgbClr val="5F6B6D"/>
              </a:solidFill>
            </a:endParaRPr>
          </a:p>
        </p:txBody>
      </p:sp>
      <p:sp>
        <p:nvSpPr>
          <p:cNvPr id="31" name="Text 13">
            <a:extLst>
              <a:ext uri="{FF2B5EF4-FFF2-40B4-BE49-F238E27FC236}">
                <a16:creationId xmlns:a16="http://schemas.microsoft.com/office/drawing/2014/main" id="{7A6F7702-8ECC-2703-344F-F8EDCDDFE9C0}"/>
              </a:ext>
            </a:extLst>
          </p:cNvPr>
          <p:cNvSpPr/>
          <p:nvPr/>
        </p:nvSpPr>
        <p:spPr>
          <a:xfrm>
            <a:off x="1097280" y="4321438"/>
            <a:ext cx="4572000" cy="384048"/>
          </a:xfrm>
          <a:prstGeom prst="rect">
            <a:avLst/>
          </a:prstGeom>
          <a:noFill/>
          <a:ln/>
        </p:spPr>
        <p:txBody>
          <a:bodyPr wrap="square" lIns="0" tIns="0" rIns="0" bIns="0" rtlCol="0" anchor="ctr"/>
          <a:lstStyle/>
          <a:p>
            <a:pPr marL="0" indent="0">
              <a:buNone/>
            </a:pPr>
            <a:endParaRPr lang="en-US" sz="1400" dirty="0">
              <a:solidFill>
                <a:srgbClr val="1F2937"/>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cs typeface="Arial" pitchFamily="34" charset="-120"/>
              </a:rPr>
              <a:t>INTRODUCTION &amp; CONTEXT</a:t>
            </a:r>
            <a:endParaRPr lang="en-US" sz="2400" dirty="0"/>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8570976" y="1779741"/>
            <a:ext cx="2926080" cy="1859565"/>
          </a:xfrm>
          <a:prstGeom prst="roundRect">
            <a:avLst/>
          </a:prstGeom>
          <a:solidFill>
            <a:srgbClr val="FFFFFF"/>
          </a:solidFill>
          <a:ln w="12700">
            <a:solidFill>
              <a:srgbClr val="D8D7D2"/>
            </a:solidFill>
            <a:prstDash val="solid"/>
          </a:ln>
        </p:spPr>
        <p:txBody>
          <a:bodyPr/>
          <a:lstStyle/>
          <a:p>
            <a:endParaRPr lang="en-US"/>
          </a:p>
        </p:txBody>
      </p:sp>
      <p:sp>
        <p:nvSpPr>
          <p:cNvPr id="7" name="Text 5"/>
          <p:cNvSpPr/>
          <p:nvPr/>
        </p:nvSpPr>
        <p:spPr>
          <a:xfrm>
            <a:off x="8906411" y="2002374"/>
            <a:ext cx="1280160" cy="182880"/>
          </a:xfrm>
          <a:prstGeom prst="rect">
            <a:avLst/>
          </a:prstGeom>
          <a:noFill/>
          <a:ln/>
        </p:spPr>
        <p:txBody>
          <a:bodyPr wrap="square" lIns="0" tIns="0" rIns="0" bIns="0" rtlCol="0" anchor="ctr"/>
          <a:lstStyle/>
          <a:p>
            <a:pPr marL="0" indent="0">
              <a:buNone/>
            </a:pPr>
            <a:r>
              <a:rPr lang="en-US" sz="1500" b="1" dirty="0">
                <a:solidFill>
                  <a:srgbClr val="274C3A"/>
                </a:solidFill>
              </a:rPr>
              <a:t>Core signal</a:t>
            </a:r>
            <a:endParaRPr lang="en-US" sz="1500" dirty="0"/>
          </a:p>
        </p:txBody>
      </p:sp>
      <p:sp>
        <p:nvSpPr>
          <p:cNvPr id="8" name="Text 6"/>
          <p:cNvSpPr/>
          <p:nvPr/>
        </p:nvSpPr>
        <p:spPr>
          <a:xfrm>
            <a:off x="8873893" y="2221992"/>
            <a:ext cx="1645920" cy="475488"/>
          </a:xfrm>
          <a:prstGeom prst="rect">
            <a:avLst/>
          </a:prstGeom>
          <a:noFill/>
          <a:ln/>
        </p:spPr>
        <p:txBody>
          <a:bodyPr wrap="square" lIns="0" tIns="0" rIns="0" bIns="0" rtlCol="0" anchor="ctr"/>
          <a:lstStyle/>
          <a:p>
            <a:pPr marL="0" indent="0">
              <a:buNone/>
            </a:pPr>
            <a:r>
              <a:rPr lang="en-US" sz="3400" b="1" dirty="0">
                <a:solidFill>
                  <a:srgbClr val="C97B63"/>
                </a:solidFill>
              </a:rPr>
              <a:t>30%</a:t>
            </a:r>
            <a:endParaRPr lang="en-US" sz="3400" dirty="0"/>
          </a:p>
        </p:txBody>
      </p:sp>
      <p:sp>
        <p:nvSpPr>
          <p:cNvPr id="9" name="Text 7"/>
          <p:cNvSpPr/>
          <p:nvPr/>
        </p:nvSpPr>
        <p:spPr>
          <a:xfrm>
            <a:off x="8873893" y="2715507"/>
            <a:ext cx="2103120" cy="402336"/>
          </a:xfrm>
          <a:prstGeom prst="rect">
            <a:avLst/>
          </a:prstGeom>
          <a:noFill/>
          <a:ln/>
        </p:spPr>
        <p:txBody>
          <a:bodyPr wrap="square" lIns="0" tIns="0" rIns="0" bIns="0" rtlCol="0" anchor="ctr"/>
          <a:lstStyle/>
          <a:p>
            <a:pPr marL="0" indent="0">
              <a:buNone/>
            </a:pPr>
            <a:r>
              <a:rPr lang="en-US" sz="1320" dirty="0">
                <a:solidFill>
                  <a:srgbClr val="1F2937"/>
                </a:solidFill>
              </a:rPr>
              <a:t>decline in in-store sales over the last 12 months</a:t>
            </a:r>
            <a:endParaRPr lang="en-US" sz="1320" dirty="0"/>
          </a:p>
        </p:txBody>
      </p:sp>
      <p:sp>
        <p:nvSpPr>
          <p:cNvPr id="10" name="Text 8"/>
          <p:cNvSpPr/>
          <p:nvPr/>
        </p:nvSpPr>
        <p:spPr>
          <a:xfrm>
            <a:off x="8873893" y="3828973"/>
            <a:ext cx="1645920" cy="164592"/>
          </a:xfrm>
          <a:prstGeom prst="rect">
            <a:avLst/>
          </a:prstGeom>
          <a:noFill/>
          <a:ln/>
        </p:spPr>
        <p:txBody>
          <a:bodyPr wrap="square" lIns="0" tIns="0" rIns="0" bIns="0" rtlCol="0" anchor="ctr"/>
          <a:lstStyle/>
          <a:p>
            <a:pPr marL="0" indent="0">
              <a:buNone/>
            </a:pPr>
            <a:endParaRPr lang="en-US" sz="1100" b="1" dirty="0">
              <a:solidFill>
                <a:srgbClr val="5F6B6D"/>
              </a:solidFill>
            </a:endParaRPr>
          </a:p>
          <a:p>
            <a:pPr marL="0" indent="0">
              <a:buNone/>
            </a:pPr>
            <a:endParaRPr lang="en-US" sz="1100" b="1" dirty="0">
              <a:solidFill>
                <a:srgbClr val="5F6B6D"/>
              </a:solidFill>
            </a:endParaRPr>
          </a:p>
        </p:txBody>
      </p:sp>
      <p:sp>
        <p:nvSpPr>
          <p:cNvPr id="13" name="Text 11"/>
          <p:cNvSpPr/>
          <p:nvPr/>
        </p:nvSpPr>
        <p:spPr>
          <a:xfrm>
            <a:off x="749808" y="3529584"/>
            <a:ext cx="164592" cy="109728"/>
          </a:xfrm>
          <a:prstGeom prst="rect">
            <a:avLst/>
          </a:prstGeom>
          <a:noFill/>
          <a:ln/>
        </p:spPr>
        <p:txBody>
          <a:bodyPr wrap="square" lIns="0" tIns="0" rIns="0" bIns="0" rtlCol="0" anchor="ctr"/>
          <a:lstStyle/>
          <a:p>
            <a:pPr marL="0" indent="0">
              <a:buNone/>
            </a:pPr>
            <a:endParaRPr lang="en-US" sz="800" dirty="0"/>
          </a:p>
        </p:txBody>
      </p:sp>
      <p:sp>
        <p:nvSpPr>
          <p:cNvPr id="14" name="Text 12"/>
          <p:cNvSpPr/>
          <p:nvPr/>
        </p:nvSpPr>
        <p:spPr>
          <a:xfrm>
            <a:off x="786384" y="4315968"/>
            <a:ext cx="128016" cy="109728"/>
          </a:xfrm>
          <a:prstGeom prst="rect">
            <a:avLst/>
          </a:prstGeom>
          <a:noFill/>
          <a:ln/>
        </p:spPr>
        <p:txBody>
          <a:bodyPr wrap="square" lIns="0" tIns="0" rIns="0" bIns="0" rtlCol="0" anchor="ctr"/>
          <a:lstStyle/>
          <a:p>
            <a:pPr marL="0" indent="0">
              <a:buNone/>
            </a:pPr>
            <a:endParaRPr lang="en-US" sz="800" dirty="0"/>
          </a:p>
        </p:txBody>
      </p:sp>
      <p:sp>
        <p:nvSpPr>
          <p:cNvPr id="17" name="Text 15"/>
          <p:cNvSpPr/>
          <p:nvPr/>
        </p:nvSpPr>
        <p:spPr>
          <a:xfrm>
            <a:off x="1078992" y="4983480"/>
            <a:ext cx="685800" cy="128016"/>
          </a:xfrm>
          <a:prstGeom prst="rect">
            <a:avLst/>
          </a:prstGeom>
          <a:noFill/>
          <a:ln/>
        </p:spPr>
        <p:txBody>
          <a:bodyPr wrap="square" lIns="0" tIns="0" rIns="0" bIns="0" rtlCol="0" anchor="ctr"/>
          <a:lstStyle/>
          <a:p>
            <a:pPr marL="0" indent="0" algn="ctr">
              <a:buNone/>
            </a:pPr>
            <a:endParaRPr lang="en-US" sz="850" dirty="0"/>
          </a:p>
        </p:txBody>
      </p:sp>
      <p:sp>
        <p:nvSpPr>
          <p:cNvPr id="18" name="Text 16"/>
          <p:cNvSpPr/>
          <p:nvPr/>
        </p:nvSpPr>
        <p:spPr>
          <a:xfrm>
            <a:off x="1901952" y="4983480"/>
            <a:ext cx="713232" cy="128016"/>
          </a:xfrm>
          <a:prstGeom prst="rect">
            <a:avLst/>
          </a:prstGeom>
          <a:noFill/>
          <a:ln/>
        </p:spPr>
        <p:txBody>
          <a:bodyPr wrap="square" lIns="0" tIns="0" rIns="0" bIns="0" rtlCol="0" anchor="ctr"/>
          <a:lstStyle/>
          <a:p>
            <a:pPr marL="0" indent="0" algn="ctr">
              <a:buNone/>
            </a:pPr>
            <a:endParaRPr lang="en-US" sz="850" dirty="0"/>
          </a:p>
        </p:txBody>
      </p:sp>
      <p:sp>
        <p:nvSpPr>
          <p:cNvPr id="20" name="Text 18"/>
          <p:cNvSpPr/>
          <p:nvPr/>
        </p:nvSpPr>
        <p:spPr>
          <a:xfrm>
            <a:off x="987552" y="5422392"/>
            <a:ext cx="1810512" cy="237744"/>
          </a:xfrm>
          <a:prstGeom prst="rect">
            <a:avLst/>
          </a:prstGeom>
          <a:noFill/>
          <a:ln/>
        </p:spPr>
        <p:txBody>
          <a:bodyPr wrap="square" lIns="0" tIns="0" rIns="0" bIns="0" rtlCol="0" anchor="ctr"/>
          <a:lstStyle/>
          <a:p>
            <a:pPr marL="0" indent="0" algn="ctr">
              <a:buNone/>
            </a:pPr>
            <a:endParaRPr lang="en-US" sz="920" dirty="0"/>
          </a:p>
        </p:txBody>
      </p:sp>
      <p:sp>
        <p:nvSpPr>
          <p:cNvPr id="21" name="Shape 19"/>
          <p:cNvSpPr/>
          <p:nvPr/>
        </p:nvSpPr>
        <p:spPr>
          <a:xfrm>
            <a:off x="103632" y="1444752"/>
            <a:ext cx="7491984" cy="4663440"/>
          </a:xfrm>
          <a:prstGeom prst="roundRect">
            <a:avLst/>
          </a:prstGeom>
          <a:solidFill>
            <a:srgbClr val="FFFFFF"/>
          </a:solidFill>
          <a:ln w="12700">
            <a:solidFill>
              <a:srgbClr val="D8D7D2"/>
            </a:solidFill>
            <a:prstDash val="solid"/>
          </a:ln>
        </p:spPr>
        <p:txBody>
          <a:bodyPr/>
          <a:lstStyle/>
          <a:p>
            <a:endParaRPr lang="en-US"/>
          </a:p>
        </p:txBody>
      </p:sp>
      <p:sp>
        <p:nvSpPr>
          <p:cNvPr id="23" name="Text 21"/>
          <p:cNvSpPr/>
          <p:nvPr/>
        </p:nvSpPr>
        <p:spPr>
          <a:xfrm>
            <a:off x="4114800" y="1673352"/>
            <a:ext cx="1088136" cy="210312"/>
          </a:xfrm>
          <a:prstGeom prst="rect">
            <a:avLst/>
          </a:prstGeom>
          <a:noFill/>
          <a:ln/>
        </p:spPr>
        <p:txBody>
          <a:bodyPr wrap="square" lIns="0" tIns="0" rIns="0" bIns="0" rtlCol="0" anchor="ctr"/>
          <a:lstStyle/>
          <a:p>
            <a:pPr marL="0" indent="0" algn="ctr">
              <a:buNone/>
            </a:pPr>
            <a:endParaRPr lang="en-US" sz="1080" dirty="0"/>
          </a:p>
        </p:txBody>
      </p:sp>
      <p:sp>
        <p:nvSpPr>
          <p:cNvPr id="24" name="Text 22"/>
          <p:cNvSpPr/>
          <p:nvPr/>
        </p:nvSpPr>
        <p:spPr>
          <a:xfrm>
            <a:off x="480110" y="3447288"/>
            <a:ext cx="6667449" cy="786384"/>
          </a:xfrm>
          <a:prstGeom prst="rect">
            <a:avLst/>
          </a:prstGeom>
          <a:noFill/>
          <a:ln/>
        </p:spPr>
        <p:txBody>
          <a:bodyPr wrap="square" lIns="127" tIns="127" rIns="127" bIns="127" rtlCol="0" anchor="ctr"/>
          <a:lstStyle/>
          <a:p>
            <a:pPr>
              <a:lnSpc>
                <a:spcPct val="250000"/>
              </a:lnSpc>
            </a:pPr>
            <a:r>
              <a:rPr lang="en-GB" sz="1400" b="0" i="0" dirty="0">
                <a:solidFill>
                  <a:srgbClr val="000000"/>
                </a:solidFill>
                <a:effectLst/>
                <a:latin typeface="Times New Roman" panose="02020603050405020304" pitchFamily="18" charset="0"/>
                <a:cs typeface="Times New Roman" panose="02020603050405020304" pitchFamily="18" charset="0"/>
              </a:rPr>
              <a:t>• The retail flower market is very competitive</a:t>
            </a:r>
            <a:br>
              <a:rPr lang="en-GB" sz="1400" dirty="0">
                <a:latin typeface="Times New Roman" panose="02020603050405020304" pitchFamily="18" charset="0"/>
                <a:cs typeface="Times New Roman" panose="02020603050405020304" pitchFamily="18" charset="0"/>
              </a:rPr>
            </a:br>
            <a:r>
              <a:rPr lang="en-GB" sz="1400" b="0" i="0" dirty="0">
                <a:solidFill>
                  <a:srgbClr val="000000"/>
                </a:solidFill>
                <a:effectLst/>
                <a:latin typeface="Times New Roman" panose="02020603050405020304" pitchFamily="18" charset="0"/>
                <a:cs typeface="Times New Roman" panose="02020603050405020304" pitchFamily="18" charset="0"/>
              </a:rPr>
              <a:t>• Many florists are losing business to online flower delivery services.</a:t>
            </a:r>
            <a:br>
              <a:rPr lang="en-GB" sz="1400" dirty="0">
                <a:latin typeface="Times New Roman" panose="02020603050405020304" pitchFamily="18" charset="0"/>
                <a:cs typeface="Times New Roman" panose="02020603050405020304" pitchFamily="18" charset="0"/>
              </a:rPr>
            </a:br>
            <a:r>
              <a:rPr lang="en-GB" sz="1400" b="0" i="0" dirty="0">
                <a:solidFill>
                  <a:srgbClr val="000000"/>
                </a:solidFill>
                <a:effectLst/>
                <a:latin typeface="Times New Roman" panose="02020603050405020304" pitchFamily="18" charset="0"/>
                <a:cs typeface="Times New Roman" panose="02020603050405020304" pitchFamily="18" charset="0"/>
              </a:rPr>
              <a:t>• Customers are demanding more online purchasing and convenience.</a:t>
            </a:r>
            <a:br>
              <a:rPr lang="en-GB" sz="1400" dirty="0">
                <a:latin typeface="Times New Roman" panose="02020603050405020304" pitchFamily="18" charset="0"/>
                <a:cs typeface="Times New Roman" panose="02020603050405020304" pitchFamily="18" charset="0"/>
              </a:rPr>
            </a:br>
            <a:r>
              <a:rPr lang="en-GB" sz="1400" b="0" i="0" dirty="0">
                <a:solidFill>
                  <a:srgbClr val="000000"/>
                </a:solidFill>
                <a:effectLst/>
                <a:latin typeface="Times New Roman" panose="02020603050405020304" pitchFamily="18" charset="0"/>
                <a:cs typeface="Times New Roman" panose="02020603050405020304" pitchFamily="18" charset="0"/>
              </a:rPr>
              <a:t>• Green Haven Florists has seen a recent downturn in store sales.</a:t>
            </a:r>
            <a:br>
              <a:rPr lang="en-GB" sz="1400" dirty="0">
                <a:latin typeface="Times New Roman" panose="02020603050405020304" pitchFamily="18" charset="0"/>
                <a:cs typeface="Times New Roman" panose="02020603050405020304" pitchFamily="18" charset="0"/>
              </a:rPr>
            </a:br>
            <a:r>
              <a:rPr lang="en-GB" sz="1400" b="0" i="0" dirty="0">
                <a:solidFill>
                  <a:srgbClr val="000000"/>
                </a:solidFill>
                <a:effectLst/>
                <a:latin typeface="Times New Roman" panose="02020603050405020304" pitchFamily="18" charset="0"/>
                <a:cs typeface="Times New Roman" panose="02020603050405020304" pitchFamily="18" charset="0"/>
              </a:rPr>
              <a:t>• This presentation will explore the issues at hand.</a:t>
            </a:r>
            <a:endParaRPr lang="en-US" sz="1400" dirty="0">
              <a:latin typeface="Times New Roman" panose="02020603050405020304" pitchFamily="18" charset="0"/>
              <a:cs typeface="Times New Roman" panose="02020603050405020304" pitchFamily="18" charset="0"/>
            </a:endParaRPr>
          </a:p>
          <a:p>
            <a:pPr marL="0" indent="0">
              <a:buNone/>
            </a:pPr>
            <a:endParaRPr lang="en-US" sz="1230" dirty="0"/>
          </a:p>
        </p:txBody>
      </p:sp>
      <p:sp>
        <p:nvSpPr>
          <p:cNvPr id="27" name="Text 25"/>
          <p:cNvSpPr/>
          <p:nvPr/>
        </p:nvSpPr>
        <p:spPr>
          <a:xfrm>
            <a:off x="7909560" y="1673352"/>
            <a:ext cx="1088136" cy="210312"/>
          </a:xfrm>
          <a:prstGeom prst="rect">
            <a:avLst/>
          </a:prstGeom>
          <a:noFill/>
          <a:ln/>
        </p:spPr>
        <p:txBody>
          <a:bodyPr wrap="square" lIns="0" tIns="0" rIns="0" bIns="0" rtlCol="0" anchor="ctr"/>
          <a:lstStyle/>
          <a:p>
            <a:pPr marL="0" indent="0" algn="ctr">
              <a:buNone/>
            </a:pPr>
            <a:endParaRPr lang="en-US" sz="1080" dirty="0"/>
          </a:p>
        </p:txBody>
      </p:sp>
      <p:sp>
        <p:nvSpPr>
          <p:cNvPr id="28" name="Text 26"/>
          <p:cNvSpPr/>
          <p:nvPr/>
        </p:nvSpPr>
        <p:spPr>
          <a:xfrm>
            <a:off x="7836408" y="2066544"/>
            <a:ext cx="2971800" cy="786384"/>
          </a:xfrm>
          <a:prstGeom prst="rect">
            <a:avLst/>
          </a:prstGeom>
          <a:noFill/>
          <a:ln/>
        </p:spPr>
        <p:txBody>
          <a:bodyPr wrap="square" lIns="127" tIns="127" rIns="127" bIns="127" rtlCol="0" anchor="ctr"/>
          <a:lstStyle/>
          <a:p>
            <a:pPr marL="0" indent="0">
              <a:buNone/>
            </a:pPr>
            <a:endParaRPr lang="en-US" sz="1230" dirty="0"/>
          </a:p>
        </p:txBody>
      </p:sp>
      <p:sp>
        <p:nvSpPr>
          <p:cNvPr id="31" name="Text 29"/>
          <p:cNvSpPr/>
          <p:nvPr/>
        </p:nvSpPr>
        <p:spPr>
          <a:xfrm>
            <a:off x="4114800" y="3776472"/>
            <a:ext cx="1088136" cy="210312"/>
          </a:xfrm>
          <a:prstGeom prst="rect">
            <a:avLst/>
          </a:prstGeom>
          <a:noFill/>
          <a:ln/>
        </p:spPr>
        <p:txBody>
          <a:bodyPr wrap="square" lIns="0" tIns="0" rIns="0" bIns="0" rtlCol="0" anchor="ctr"/>
          <a:lstStyle/>
          <a:p>
            <a:pPr marL="0" indent="0" algn="ctr">
              <a:buNone/>
            </a:pPr>
            <a:endParaRPr lang="en-US" sz="1080" dirty="0"/>
          </a:p>
        </p:txBody>
      </p:sp>
      <p:sp>
        <p:nvSpPr>
          <p:cNvPr id="32" name="Text 30"/>
          <p:cNvSpPr/>
          <p:nvPr/>
        </p:nvSpPr>
        <p:spPr>
          <a:xfrm>
            <a:off x="4041648" y="4169664"/>
            <a:ext cx="2971800" cy="786384"/>
          </a:xfrm>
          <a:prstGeom prst="rect">
            <a:avLst/>
          </a:prstGeom>
          <a:noFill/>
          <a:ln/>
        </p:spPr>
        <p:txBody>
          <a:bodyPr wrap="square" lIns="127" tIns="127" rIns="127" bIns="127" rtlCol="0" anchor="ctr"/>
          <a:lstStyle/>
          <a:p>
            <a:pPr marL="0" indent="0">
              <a:buNone/>
            </a:pPr>
            <a:endParaRPr lang="en-US" sz="1230" dirty="0"/>
          </a:p>
        </p:txBody>
      </p:sp>
      <p:sp>
        <p:nvSpPr>
          <p:cNvPr id="35" name="Text 33"/>
          <p:cNvSpPr/>
          <p:nvPr/>
        </p:nvSpPr>
        <p:spPr>
          <a:xfrm>
            <a:off x="7909560" y="3776472"/>
            <a:ext cx="576894" cy="210312"/>
          </a:xfrm>
          <a:prstGeom prst="rect">
            <a:avLst/>
          </a:prstGeom>
          <a:noFill/>
          <a:ln/>
        </p:spPr>
        <p:txBody>
          <a:bodyPr wrap="square" lIns="0" tIns="0" rIns="0" bIns="0" rtlCol="0" anchor="ctr"/>
          <a:lstStyle/>
          <a:p>
            <a:pPr marL="0" indent="0" algn="ctr">
              <a:buNone/>
            </a:pPr>
            <a:endParaRPr lang="en-US" sz="1080" dirty="0"/>
          </a:p>
        </p:txBody>
      </p:sp>
      <p:sp>
        <p:nvSpPr>
          <p:cNvPr id="36" name="Text 34"/>
          <p:cNvSpPr/>
          <p:nvPr/>
        </p:nvSpPr>
        <p:spPr>
          <a:xfrm>
            <a:off x="7836408" y="4169664"/>
            <a:ext cx="2971800" cy="786384"/>
          </a:xfrm>
          <a:prstGeom prst="rect">
            <a:avLst/>
          </a:prstGeom>
          <a:noFill/>
          <a:ln/>
        </p:spPr>
        <p:txBody>
          <a:bodyPr wrap="square" lIns="127" tIns="127" rIns="127" bIns="127" rtlCol="0" anchor="ctr"/>
          <a:lstStyle/>
          <a:p>
            <a:pPr marL="0" indent="0">
              <a:buNone/>
            </a:pPr>
            <a:endParaRPr lang="en-US" sz="1230" dirty="0"/>
          </a:p>
        </p:txBody>
      </p:sp>
      <p:sp>
        <p:nvSpPr>
          <p:cNvPr id="37" name="Shape 35"/>
          <p:cNvSpPr/>
          <p:nvPr/>
        </p:nvSpPr>
        <p:spPr>
          <a:xfrm>
            <a:off x="103632" y="6556248"/>
            <a:ext cx="12191695" cy="310896"/>
          </a:xfrm>
          <a:prstGeom prst="rect">
            <a:avLst/>
          </a:prstGeom>
          <a:solidFill>
            <a:srgbClr val="F0ECE3"/>
          </a:solidFill>
          <a:ln w="12700">
            <a:solidFill>
              <a:srgbClr val="F0ECE3"/>
            </a:solidFill>
            <a:prstDash val="solid"/>
          </a:ln>
        </p:spPr>
        <p:txBody>
          <a:bodyPr/>
          <a:lstStyle/>
          <a:p>
            <a:endParaRPr lang="en-US"/>
          </a:p>
        </p:txBody>
      </p:sp>
      <p:sp>
        <p:nvSpPr>
          <p:cNvPr id="38" name="Text 36"/>
          <p:cNvSpPr/>
          <p:nvPr/>
        </p:nvSpPr>
        <p:spPr>
          <a:xfrm>
            <a:off x="566928" y="6601968"/>
            <a:ext cx="10972800" cy="109728"/>
          </a:xfrm>
          <a:prstGeom prst="rect">
            <a:avLst/>
          </a:prstGeom>
          <a:noFill/>
          <a:ln/>
        </p:spPr>
        <p:txBody>
          <a:bodyPr wrap="square" lIns="0" tIns="0" rIns="0" bIns="0" rtlCol="0" anchor="ctr"/>
          <a:lstStyle/>
          <a:p>
            <a:pPr marL="0" indent="0" algn="l">
              <a:buNone/>
            </a:pPr>
            <a:endParaRPr lang="en-US" sz="800" dirty="0"/>
          </a:p>
        </p:txBody>
      </p:sp>
      <p:sp>
        <p:nvSpPr>
          <p:cNvPr id="39" name="TextBox 38">
            <a:extLst>
              <a:ext uri="{FF2B5EF4-FFF2-40B4-BE49-F238E27FC236}">
                <a16:creationId xmlns:a16="http://schemas.microsoft.com/office/drawing/2014/main" id="{8986DD19-1536-AB4D-CB2A-801F2E62E332}"/>
              </a:ext>
            </a:extLst>
          </p:cNvPr>
          <p:cNvSpPr txBox="1"/>
          <p:nvPr/>
        </p:nvSpPr>
        <p:spPr>
          <a:xfrm>
            <a:off x="118533" y="6547104"/>
            <a:ext cx="6107288" cy="276999"/>
          </a:xfrm>
          <a:prstGeom prst="rect">
            <a:avLst/>
          </a:prstGeom>
          <a:noFill/>
        </p:spPr>
        <p:txBody>
          <a:bodyPr wrap="square">
            <a:spAutoFit/>
          </a:bodyPr>
          <a:lstStyle/>
          <a:p>
            <a:r>
              <a:rPr lang="en-GB" sz="1200" i="1" dirty="0">
                <a:latin typeface="Times New Roman" panose="02020603050405020304" pitchFamily="18" charset="0"/>
                <a:cs typeface="Times New Roman" panose="02020603050405020304" pitchFamily="18" charset="0"/>
              </a:rPr>
              <a:t>(Chevallier, 2016)</a:t>
            </a:r>
            <a:endParaRPr lang="en-US" sz="12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3488E-B2FB-5806-CC6F-C964D8981C1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A5362BB8-9275-CC44-7BAF-B8D44597908D}"/>
              </a:ext>
            </a:extLst>
          </p:cNvPr>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a:extLst>
              <a:ext uri="{FF2B5EF4-FFF2-40B4-BE49-F238E27FC236}">
                <a16:creationId xmlns:a16="http://schemas.microsoft.com/office/drawing/2014/main" id="{D3FD0E65-B429-A761-CF81-7EF8C9FBE5D9}"/>
              </a:ext>
            </a:extLst>
          </p:cNvPr>
          <p:cNvSpPr/>
          <p:nvPr/>
        </p:nvSpPr>
        <p:spPr>
          <a:xfrm>
            <a:off x="822960" y="653795"/>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ea typeface="Arial" pitchFamily="34" charset="-122"/>
                <a:cs typeface="Arial" pitchFamily="34" charset="-120"/>
              </a:rPr>
              <a:t>COMPANY BACKGROUND</a:t>
            </a:r>
            <a:endParaRPr lang="en-US" sz="2400" dirty="0"/>
          </a:p>
        </p:txBody>
      </p:sp>
      <p:sp>
        <p:nvSpPr>
          <p:cNvPr id="4" name="Text 2">
            <a:extLst>
              <a:ext uri="{FF2B5EF4-FFF2-40B4-BE49-F238E27FC236}">
                <a16:creationId xmlns:a16="http://schemas.microsoft.com/office/drawing/2014/main" id="{4510D5BC-DA83-03D2-1D70-8540863E58FC}"/>
              </a:ext>
            </a:extLst>
          </p:cNvPr>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a:extLst>
              <a:ext uri="{FF2B5EF4-FFF2-40B4-BE49-F238E27FC236}">
                <a16:creationId xmlns:a16="http://schemas.microsoft.com/office/drawing/2014/main" id="{671AC19B-2CDA-D62D-80AE-B8FDE4FA8248}"/>
              </a:ext>
            </a:extLst>
          </p:cNvPr>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a:extLst>
              <a:ext uri="{FF2B5EF4-FFF2-40B4-BE49-F238E27FC236}">
                <a16:creationId xmlns:a16="http://schemas.microsoft.com/office/drawing/2014/main" id="{760F4E42-4474-691C-9412-68DE80128A7F}"/>
              </a:ext>
            </a:extLst>
          </p:cNvPr>
          <p:cNvSpPr/>
          <p:nvPr/>
        </p:nvSpPr>
        <p:spPr>
          <a:xfrm>
            <a:off x="1097280" y="1330452"/>
            <a:ext cx="9649489" cy="4526280"/>
          </a:xfrm>
          <a:prstGeom prst="roundRect">
            <a:avLst/>
          </a:prstGeom>
          <a:solidFill>
            <a:srgbClr val="FFFFFF"/>
          </a:solidFill>
          <a:ln w="12700">
            <a:solidFill>
              <a:srgbClr val="D8D7D2"/>
            </a:solidFill>
            <a:prstDash val="solid"/>
          </a:ln>
          <a:effectLst>
            <a:outerShdw blurRad="25400" dist="12700" dir="2700000" algn="bl" rotWithShape="0">
              <a:srgbClr val="000000">
                <a:alpha val="12000"/>
              </a:srgbClr>
            </a:outerShdw>
          </a:effectLst>
        </p:spPr>
        <p:txBody>
          <a:bodyPr/>
          <a:lstStyle/>
          <a:p>
            <a:endParaRPr lang="en-US" dirty="0">
              <a:highlight>
                <a:srgbClr val="008000"/>
              </a:highlight>
            </a:endParaRPr>
          </a:p>
        </p:txBody>
      </p:sp>
      <p:sp>
        <p:nvSpPr>
          <p:cNvPr id="7" name="Text 5">
            <a:extLst>
              <a:ext uri="{FF2B5EF4-FFF2-40B4-BE49-F238E27FC236}">
                <a16:creationId xmlns:a16="http://schemas.microsoft.com/office/drawing/2014/main" id="{E12268AA-131D-8F83-0BB8-BB7EBD5BDDEC}"/>
              </a:ext>
            </a:extLst>
          </p:cNvPr>
          <p:cNvSpPr/>
          <p:nvPr/>
        </p:nvSpPr>
        <p:spPr>
          <a:xfrm>
            <a:off x="822960" y="1591056"/>
            <a:ext cx="2286000" cy="219456"/>
          </a:xfrm>
          <a:prstGeom prst="rect">
            <a:avLst/>
          </a:prstGeom>
          <a:noFill/>
          <a:ln/>
        </p:spPr>
        <p:txBody>
          <a:bodyPr wrap="square" lIns="0" tIns="0" rIns="0" bIns="0" rtlCol="0" anchor="ctr"/>
          <a:lstStyle/>
          <a:p>
            <a:pPr marL="0" indent="0">
              <a:buNone/>
            </a:pPr>
            <a:endParaRPr lang="en-US" sz="1600" dirty="0"/>
          </a:p>
        </p:txBody>
      </p:sp>
      <p:sp>
        <p:nvSpPr>
          <p:cNvPr id="9" name="Text 7">
            <a:extLst>
              <a:ext uri="{FF2B5EF4-FFF2-40B4-BE49-F238E27FC236}">
                <a16:creationId xmlns:a16="http://schemas.microsoft.com/office/drawing/2014/main" id="{91C7BAFD-47D6-1F2E-F66A-CA3192EB3CD8}"/>
              </a:ext>
            </a:extLst>
          </p:cNvPr>
          <p:cNvSpPr/>
          <p:nvPr/>
        </p:nvSpPr>
        <p:spPr>
          <a:xfrm>
            <a:off x="1797979" y="1952193"/>
            <a:ext cx="8065212" cy="3081528"/>
          </a:xfrm>
          <a:prstGeom prst="rect">
            <a:avLst/>
          </a:prstGeom>
          <a:noFill/>
          <a:ln/>
        </p:spPr>
        <p:txBody>
          <a:bodyPr wrap="square" lIns="0" tIns="0" rIns="0" bIns="0" rtlCol="0" anchor="ctr"/>
          <a:lstStyle/>
          <a:p>
            <a:pPr marL="342900" indent="-342900">
              <a:lnSpc>
                <a:spcPct val="150000"/>
              </a:lnSpc>
              <a:buFont typeface="Arial" panose="020B0604020202020204" pitchFamily="34" charset="0"/>
              <a:buChar char="•"/>
            </a:pPr>
            <a:r>
              <a:rPr lang="en-GB" sz="2000" b="0" i="0" dirty="0">
                <a:solidFill>
                  <a:srgbClr val="000000"/>
                </a:solidFill>
                <a:effectLst/>
                <a:latin typeface="Times New Roman" panose="02020603050405020304" pitchFamily="18" charset="0"/>
                <a:cs typeface="Times New Roman" panose="02020603050405020304" pitchFamily="18" charset="0"/>
              </a:rPr>
              <a:t>Meet Green Haven Florists, the independent florist based in Norwich delivering to the UK</a:t>
            </a:r>
          </a:p>
          <a:p>
            <a:pPr marL="342900" indent="-342900">
              <a:lnSpc>
                <a:spcPct val="150000"/>
              </a:lnSpc>
              <a:buFont typeface="Arial" panose="020B0604020202020204" pitchFamily="34" charset="0"/>
              <a:buChar char="•"/>
            </a:pPr>
            <a:r>
              <a:rPr lang="en-GB" sz="2000" b="0" i="0" dirty="0">
                <a:solidFill>
                  <a:srgbClr val="000000"/>
                </a:solidFill>
                <a:effectLst/>
                <a:latin typeface="Times New Roman" panose="02020603050405020304" pitchFamily="18" charset="0"/>
                <a:cs typeface="Times New Roman" panose="02020603050405020304" pitchFamily="18" charset="0"/>
              </a:rPr>
              <a:t>Established in 2016 by Liam and Priya Patel</a:t>
            </a:r>
          </a:p>
          <a:p>
            <a:pPr marL="342900" indent="-342900">
              <a:lnSpc>
                <a:spcPct val="150000"/>
              </a:lnSpc>
              <a:buFont typeface="Arial" panose="020B0604020202020204" pitchFamily="34" charset="0"/>
              <a:buChar char="•"/>
            </a:pPr>
            <a:r>
              <a:rPr lang="en-GB" sz="2000" b="0" i="0" dirty="0">
                <a:solidFill>
                  <a:srgbClr val="000000"/>
                </a:solidFill>
                <a:effectLst/>
                <a:latin typeface="Times New Roman" panose="02020603050405020304" pitchFamily="18" charset="0"/>
                <a:cs typeface="Times New Roman" panose="02020603050405020304" pitchFamily="18" charset="0"/>
              </a:rPr>
              <a:t>Green Haven Florists specialise in bespoke bouquets and function flowers</a:t>
            </a:r>
          </a:p>
          <a:p>
            <a:pPr marL="342900" indent="-342900">
              <a:lnSpc>
                <a:spcPct val="150000"/>
              </a:lnSpc>
              <a:buFont typeface="Arial" panose="020B0604020202020204" pitchFamily="34" charset="0"/>
              <a:buChar char="•"/>
            </a:pPr>
            <a:r>
              <a:rPr lang="en-GB" sz="2000" b="0" i="0" dirty="0">
                <a:solidFill>
                  <a:srgbClr val="000000"/>
                </a:solidFill>
                <a:effectLst/>
                <a:latin typeface="Times New Roman" panose="02020603050405020304" pitchFamily="18" charset="0"/>
                <a:cs typeface="Times New Roman" panose="02020603050405020304" pitchFamily="18" charset="0"/>
              </a:rPr>
              <a:t>Supply local customers as well as businesses and weddings</a:t>
            </a:r>
          </a:p>
          <a:p>
            <a:pPr marL="342900" indent="-342900">
              <a:lnSpc>
                <a:spcPct val="150000"/>
              </a:lnSpc>
              <a:buFont typeface="Arial" panose="020B0604020202020204" pitchFamily="34" charset="0"/>
              <a:buChar char="•"/>
            </a:pPr>
            <a:r>
              <a:rPr lang="en-GB" sz="2000" b="0" i="0" dirty="0">
                <a:solidFill>
                  <a:srgbClr val="000000"/>
                </a:solidFill>
                <a:effectLst/>
                <a:latin typeface="Times New Roman" panose="02020603050405020304" pitchFamily="18" charset="0"/>
                <a:cs typeface="Times New Roman" panose="02020603050405020304" pitchFamily="18" charset="0"/>
              </a:rPr>
              <a:t>Love their sustainable packaging and unique designs</a:t>
            </a:r>
            <a:endParaRPr lang="en-US" sz="2000" dirty="0">
              <a:solidFill>
                <a:srgbClr val="1F2937"/>
              </a:solidFill>
              <a:latin typeface="Times New Roman" panose="02020603050405020304" pitchFamily="18" charset="0"/>
              <a:cs typeface="Times New Roman" panose="02020603050405020304" pitchFamily="18" charset="0"/>
            </a:endParaRPr>
          </a:p>
        </p:txBody>
      </p:sp>
      <p:sp>
        <p:nvSpPr>
          <p:cNvPr id="11" name="Text 9">
            <a:extLst>
              <a:ext uri="{FF2B5EF4-FFF2-40B4-BE49-F238E27FC236}">
                <a16:creationId xmlns:a16="http://schemas.microsoft.com/office/drawing/2014/main" id="{BEBC02DA-3846-11E2-FDB3-E274D3DB384F}"/>
              </a:ext>
            </a:extLst>
          </p:cNvPr>
          <p:cNvSpPr/>
          <p:nvPr/>
        </p:nvSpPr>
        <p:spPr>
          <a:xfrm>
            <a:off x="1097280" y="2551176"/>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3" name="Text 11">
            <a:extLst>
              <a:ext uri="{FF2B5EF4-FFF2-40B4-BE49-F238E27FC236}">
                <a16:creationId xmlns:a16="http://schemas.microsoft.com/office/drawing/2014/main" id="{CED0EA94-3885-1B7F-9E68-2969F4EBA958}"/>
              </a:ext>
            </a:extLst>
          </p:cNvPr>
          <p:cNvSpPr/>
          <p:nvPr/>
        </p:nvSpPr>
        <p:spPr>
          <a:xfrm>
            <a:off x="1097280" y="3209544"/>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5" name="Text 13">
            <a:extLst>
              <a:ext uri="{FF2B5EF4-FFF2-40B4-BE49-F238E27FC236}">
                <a16:creationId xmlns:a16="http://schemas.microsoft.com/office/drawing/2014/main" id="{1139697B-5E77-303A-1B08-1EBB36EBFB73}"/>
              </a:ext>
            </a:extLst>
          </p:cNvPr>
          <p:cNvSpPr/>
          <p:nvPr/>
        </p:nvSpPr>
        <p:spPr>
          <a:xfrm>
            <a:off x="1097280" y="3867912"/>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04DF3F3E-D5A7-57AA-12DA-75A85E716DE2}"/>
              </a:ext>
            </a:extLst>
          </p:cNvPr>
          <p:cNvSpPr/>
          <p:nvPr/>
        </p:nvSpPr>
        <p:spPr>
          <a:xfrm>
            <a:off x="6620256" y="4325112"/>
            <a:ext cx="2560320" cy="201168"/>
          </a:xfrm>
          <a:prstGeom prst="rect">
            <a:avLst/>
          </a:prstGeom>
          <a:noFill/>
          <a:ln/>
        </p:spPr>
        <p:txBody>
          <a:bodyPr wrap="square" lIns="0" tIns="0" rIns="0" bIns="0" rtlCol="0" anchor="ctr"/>
          <a:lstStyle/>
          <a:p>
            <a:pPr marL="0" indent="0">
              <a:buNone/>
            </a:pPr>
            <a:endParaRPr lang="en-US" sz="1600" dirty="0"/>
          </a:p>
        </p:txBody>
      </p:sp>
      <p:sp>
        <p:nvSpPr>
          <p:cNvPr id="22" name="Text 19">
            <a:extLst>
              <a:ext uri="{FF2B5EF4-FFF2-40B4-BE49-F238E27FC236}">
                <a16:creationId xmlns:a16="http://schemas.microsoft.com/office/drawing/2014/main" id="{95D02BDF-049A-04D5-AC92-CFFFB857BCBA}"/>
              </a:ext>
            </a:extLst>
          </p:cNvPr>
          <p:cNvSpPr/>
          <p:nvPr/>
        </p:nvSpPr>
        <p:spPr>
          <a:xfrm>
            <a:off x="9134856" y="4727448"/>
            <a:ext cx="2066544" cy="201168"/>
          </a:xfrm>
          <a:prstGeom prst="rect">
            <a:avLst/>
          </a:prstGeom>
          <a:noFill/>
          <a:ln/>
        </p:spPr>
        <p:txBody>
          <a:bodyPr wrap="square" lIns="0" tIns="0" rIns="0" bIns="0" rtlCol="0" anchor="ctr"/>
          <a:lstStyle/>
          <a:p>
            <a:pPr marL="0" indent="0" algn="ctr">
              <a:buNone/>
            </a:pPr>
            <a:endParaRPr lang="en-US" sz="1020" dirty="0"/>
          </a:p>
        </p:txBody>
      </p:sp>
      <p:sp>
        <p:nvSpPr>
          <p:cNvPr id="24" name="Text 21">
            <a:extLst>
              <a:ext uri="{FF2B5EF4-FFF2-40B4-BE49-F238E27FC236}">
                <a16:creationId xmlns:a16="http://schemas.microsoft.com/office/drawing/2014/main" id="{8825DBB4-8919-ABA0-75DC-A5FC2990D5F9}"/>
              </a:ext>
            </a:extLst>
          </p:cNvPr>
          <p:cNvSpPr/>
          <p:nvPr/>
        </p:nvSpPr>
        <p:spPr>
          <a:xfrm>
            <a:off x="66202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6" name="Text 23">
            <a:extLst>
              <a:ext uri="{FF2B5EF4-FFF2-40B4-BE49-F238E27FC236}">
                <a16:creationId xmlns:a16="http://schemas.microsoft.com/office/drawing/2014/main" id="{DA2C652E-B3CD-ABEE-0705-0C21F3B1880A}"/>
              </a:ext>
            </a:extLst>
          </p:cNvPr>
          <p:cNvSpPr/>
          <p:nvPr/>
        </p:nvSpPr>
        <p:spPr>
          <a:xfrm>
            <a:off x="91348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8" name="Text 25">
            <a:extLst>
              <a:ext uri="{FF2B5EF4-FFF2-40B4-BE49-F238E27FC236}">
                <a16:creationId xmlns:a16="http://schemas.microsoft.com/office/drawing/2014/main" id="{E2F8AF5C-2926-4CCE-1719-1E1193D3C799}"/>
              </a:ext>
            </a:extLst>
          </p:cNvPr>
          <p:cNvSpPr/>
          <p:nvPr/>
        </p:nvSpPr>
        <p:spPr>
          <a:xfrm>
            <a:off x="6620256" y="5605272"/>
            <a:ext cx="2066544" cy="201168"/>
          </a:xfrm>
          <a:prstGeom prst="rect">
            <a:avLst/>
          </a:prstGeom>
          <a:noFill/>
          <a:ln/>
        </p:spPr>
        <p:txBody>
          <a:bodyPr wrap="square" lIns="0" tIns="0" rIns="0" bIns="0" rtlCol="0" anchor="ctr"/>
          <a:lstStyle/>
          <a:p>
            <a:pPr marL="0" indent="0" algn="ctr">
              <a:buNone/>
            </a:pPr>
            <a:endParaRPr lang="en-US" sz="1020" dirty="0"/>
          </a:p>
        </p:txBody>
      </p:sp>
      <p:sp>
        <p:nvSpPr>
          <p:cNvPr id="29" name="Shape 26">
            <a:extLst>
              <a:ext uri="{FF2B5EF4-FFF2-40B4-BE49-F238E27FC236}">
                <a16:creationId xmlns:a16="http://schemas.microsoft.com/office/drawing/2014/main" id="{E4E9A93F-14CE-E410-B947-7F5B76BD035A}"/>
              </a:ext>
            </a:extLst>
          </p:cNvPr>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30" name="Text 27">
            <a:extLst>
              <a:ext uri="{FF2B5EF4-FFF2-40B4-BE49-F238E27FC236}">
                <a16:creationId xmlns:a16="http://schemas.microsoft.com/office/drawing/2014/main" id="{08F19E8D-80D6-67C6-DB49-AC9332EB8DEB}"/>
              </a:ext>
            </a:extLst>
          </p:cNvPr>
          <p:cNvSpPr/>
          <p:nvPr/>
        </p:nvSpPr>
        <p:spPr>
          <a:xfrm>
            <a:off x="1625166" y="6172199"/>
            <a:ext cx="10972800" cy="384043"/>
          </a:xfrm>
          <a:prstGeom prst="rect">
            <a:avLst/>
          </a:prstGeom>
          <a:noFill/>
          <a:ln/>
        </p:spPr>
        <p:txBody>
          <a:bodyPr wrap="square" lIns="0" tIns="0" rIns="0" bIns="0" rtlCol="0" anchor="ctr"/>
          <a:lstStyle/>
          <a:p>
            <a:pPr marL="0" indent="0" algn="l">
              <a:buNone/>
            </a:pPr>
            <a:endParaRPr lang="en-US" sz="800" dirty="0">
              <a:solidFill>
                <a:srgbClr val="5F6B6D"/>
              </a:solidFill>
            </a:endParaRPr>
          </a:p>
        </p:txBody>
      </p:sp>
      <p:sp>
        <p:nvSpPr>
          <p:cNvPr id="31" name="Text 13">
            <a:extLst>
              <a:ext uri="{FF2B5EF4-FFF2-40B4-BE49-F238E27FC236}">
                <a16:creationId xmlns:a16="http://schemas.microsoft.com/office/drawing/2014/main" id="{A26DE3BD-06EE-74AE-C62B-CF24FB959B1F}"/>
              </a:ext>
            </a:extLst>
          </p:cNvPr>
          <p:cNvSpPr/>
          <p:nvPr/>
        </p:nvSpPr>
        <p:spPr>
          <a:xfrm>
            <a:off x="1097280" y="4321438"/>
            <a:ext cx="4572000" cy="384048"/>
          </a:xfrm>
          <a:prstGeom prst="rect">
            <a:avLst/>
          </a:prstGeom>
          <a:noFill/>
          <a:ln/>
        </p:spPr>
        <p:txBody>
          <a:bodyPr wrap="square" lIns="0" tIns="0" rIns="0" bIns="0" rtlCol="0" anchor="ctr"/>
          <a:lstStyle/>
          <a:p>
            <a:pPr marL="0" indent="0">
              <a:buNone/>
            </a:pPr>
            <a:endParaRPr lang="en-US" sz="1400" dirty="0">
              <a:solidFill>
                <a:srgbClr val="1F2937"/>
              </a:solidFill>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008E5E40-68BB-395C-DC5B-E0A908C2D614}"/>
              </a:ext>
            </a:extLst>
          </p:cNvPr>
          <p:cNvSpPr txBox="1"/>
          <p:nvPr/>
        </p:nvSpPr>
        <p:spPr>
          <a:xfrm>
            <a:off x="986319" y="1982912"/>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046172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34F42-9DC2-3E8F-9488-CB26781887E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11054ED-6F75-54B6-70CE-6818F30EC4DF}"/>
              </a:ext>
            </a:extLst>
          </p:cNvPr>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a:extLst>
              <a:ext uri="{FF2B5EF4-FFF2-40B4-BE49-F238E27FC236}">
                <a16:creationId xmlns:a16="http://schemas.microsoft.com/office/drawing/2014/main" id="{3FE0EC86-8DF9-5D46-39B5-70E834A5FA0E}"/>
              </a:ext>
            </a:extLst>
          </p:cNvPr>
          <p:cNvSpPr/>
          <p:nvPr/>
        </p:nvSpPr>
        <p:spPr>
          <a:xfrm>
            <a:off x="822960" y="582930"/>
            <a:ext cx="8778240" cy="274320"/>
          </a:xfrm>
          <a:prstGeom prst="rect">
            <a:avLst/>
          </a:prstGeom>
          <a:noFill/>
          <a:ln/>
        </p:spPr>
        <p:txBody>
          <a:bodyPr wrap="square" lIns="0" tIns="0" rIns="0" bIns="0" rtlCol="0" anchor="ctr"/>
          <a:lstStyle/>
          <a:p>
            <a:pPr>
              <a:lnSpc>
                <a:spcPct val="150000"/>
              </a:lnSpc>
            </a:pPr>
            <a:r>
              <a:rPr lang="en-US" sz="2400" dirty="0">
                <a:solidFill>
                  <a:srgbClr val="1F2937"/>
                </a:solidFill>
                <a:latin typeface="Times New Roman" panose="02020603050405020304" pitchFamily="18" charset="0"/>
                <a:cs typeface="Times New Roman" panose="02020603050405020304" pitchFamily="18" charset="0"/>
              </a:rPr>
              <a:t>PROBLEM: NATURE AND SCOPE</a:t>
            </a:r>
          </a:p>
        </p:txBody>
      </p:sp>
      <p:sp>
        <p:nvSpPr>
          <p:cNvPr id="4" name="Text 2">
            <a:extLst>
              <a:ext uri="{FF2B5EF4-FFF2-40B4-BE49-F238E27FC236}">
                <a16:creationId xmlns:a16="http://schemas.microsoft.com/office/drawing/2014/main" id="{72EA6780-BB02-893D-3484-364D5D7B622A}"/>
              </a:ext>
            </a:extLst>
          </p:cNvPr>
          <p:cNvSpPr/>
          <p:nvPr/>
        </p:nvSpPr>
        <p:spPr>
          <a:xfrm>
            <a:off x="433364" y="749370"/>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a:extLst>
              <a:ext uri="{FF2B5EF4-FFF2-40B4-BE49-F238E27FC236}">
                <a16:creationId xmlns:a16="http://schemas.microsoft.com/office/drawing/2014/main" id="{53735170-91F3-0A3F-391F-27EA6776D691}"/>
              </a:ext>
            </a:extLst>
          </p:cNvPr>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a:extLst>
              <a:ext uri="{FF2B5EF4-FFF2-40B4-BE49-F238E27FC236}">
                <a16:creationId xmlns:a16="http://schemas.microsoft.com/office/drawing/2014/main" id="{B06CED12-D13B-44FB-89D0-42B978214563}"/>
              </a:ext>
            </a:extLst>
          </p:cNvPr>
          <p:cNvSpPr/>
          <p:nvPr/>
        </p:nvSpPr>
        <p:spPr>
          <a:xfrm>
            <a:off x="1097280" y="1330452"/>
            <a:ext cx="9649489" cy="4526280"/>
          </a:xfrm>
          <a:prstGeom prst="roundRect">
            <a:avLst/>
          </a:prstGeom>
          <a:solidFill>
            <a:srgbClr val="FFFFFF"/>
          </a:solidFill>
          <a:ln w="12700">
            <a:solidFill>
              <a:srgbClr val="D8D7D2"/>
            </a:solidFill>
            <a:prstDash val="solid"/>
          </a:ln>
          <a:effectLst>
            <a:outerShdw blurRad="25400" dist="12700" dir="2700000" algn="bl" rotWithShape="0">
              <a:srgbClr val="000000">
                <a:alpha val="12000"/>
              </a:srgbClr>
            </a:outerShdw>
          </a:effectLst>
        </p:spPr>
        <p:txBody>
          <a:bodyPr/>
          <a:lstStyle/>
          <a:p>
            <a:endParaRPr lang="en-US" dirty="0">
              <a:highlight>
                <a:srgbClr val="008000"/>
              </a:highlight>
            </a:endParaRPr>
          </a:p>
        </p:txBody>
      </p:sp>
      <p:sp>
        <p:nvSpPr>
          <p:cNvPr id="7" name="Text 5">
            <a:extLst>
              <a:ext uri="{FF2B5EF4-FFF2-40B4-BE49-F238E27FC236}">
                <a16:creationId xmlns:a16="http://schemas.microsoft.com/office/drawing/2014/main" id="{0F0120B1-D811-4D24-C4D7-7909702D6BE8}"/>
              </a:ext>
            </a:extLst>
          </p:cNvPr>
          <p:cNvSpPr/>
          <p:nvPr/>
        </p:nvSpPr>
        <p:spPr>
          <a:xfrm>
            <a:off x="822960" y="1591056"/>
            <a:ext cx="2286000" cy="219456"/>
          </a:xfrm>
          <a:prstGeom prst="rect">
            <a:avLst/>
          </a:prstGeom>
          <a:noFill/>
          <a:ln/>
        </p:spPr>
        <p:txBody>
          <a:bodyPr wrap="square" lIns="0" tIns="0" rIns="0" bIns="0" rtlCol="0" anchor="ctr"/>
          <a:lstStyle/>
          <a:p>
            <a:pPr marL="0" indent="0">
              <a:buNone/>
            </a:pPr>
            <a:endParaRPr lang="en-US" sz="1600" dirty="0"/>
          </a:p>
        </p:txBody>
      </p:sp>
      <p:sp>
        <p:nvSpPr>
          <p:cNvPr id="9" name="Text 7">
            <a:extLst>
              <a:ext uri="{FF2B5EF4-FFF2-40B4-BE49-F238E27FC236}">
                <a16:creationId xmlns:a16="http://schemas.microsoft.com/office/drawing/2014/main" id="{A290F68B-7105-0CE9-A875-287196E113B8}"/>
              </a:ext>
            </a:extLst>
          </p:cNvPr>
          <p:cNvSpPr/>
          <p:nvPr/>
        </p:nvSpPr>
        <p:spPr>
          <a:xfrm>
            <a:off x="1797979" y="1952193"/>
            <a:ext cx="8065212" cy="3081528"/>
          </a:xfrm>
          <a:prstGeom prst="rect">
            <a:avLst/>
          </a:prstGeom>
          <a:noFill/>
          <a:ln/>
        </p:spPr>
        <p:txBody>
          <a:bodyPr wrap="square" lIns="0" tIns="0" rIns="0" bIns="0" rtlCol="0" anchor="ctr"/>
          <a:lstStyle/>
          <a:p>
            <a:pPr>
              <a:lnSpc>
                <a:spcPct val="150000"/>
              </a:lnSpc>
            </a:pPr>
            <a:r>
              <a:rPr lang="en-GB" sz="2000" b="0" i="0" dirty="0">
                <a:solidFill>
                  <a:srgbClr val="000000"/>
                </a:solidFill>
                <a:effectLst/>
                <a:latin typeface="Times New Roman" panose="02020603050405020304" pitchFamily="18" charset="0"/>
                <a:cs typeface="Times New Roman" panose="02020603050405020304" pitchFamily="18" charset="0"/>
              </a:rPr>
              <a:t>• Decreased footfall in traditional retail environments</a:t>
            </a:r>
            <a:br>
              <a:rPr lang="en-GB" sz="2000" dirty="0">
                <a:latin typeface="Times New Roman" panose="02020603050405020304" pitchFamily="18" charset="0"/>
                <a:cs typeface="Times New Roman" panose="02020603050405020304" pitchFamily="18" charset="0"/>
              </a:rPr>
            </a:br>
            <a:r>
              <a:rPr lang="en-GB" sz="2000" b="0" i="0" dirty="0">
                <a:solidFill>
                  <a:srgbClr val="000000"/>
                </a:solidFill>
                <a:effectLst/>
                <a:latin typeface="Times New Roman" panose="02020603050405020304" pitchFamily="18" charset="0"/>
                <a:cs typeface="Times New Roman" panose="02020603050405020304" pitchFamily="18" charset="0"/>
              </a:rPr>
              <a:t>• Competition from online flower retailers</a:t>
            </a:r>
            <a:br>
              <a:rPr lang="en-GB" sz="2000" dirty="0">
                <a:latin typeface="Times New Roman" panose="02020603050405020304" pitchFamily="18" charset="0"/>
                <a:cs typeface="Times New Roman" panose="02020603050405020304" pitchFamily="18" charset="0"/>
              </a:rPr>
            </a:br>
            <a:r>
              <a:rPr lang="en-GB" sz="2000" b="0" i="0" dirty="0">
                <a:solidFill>
                  <a:srgbClr val="000000"/>
                </a:solidFill>
                <a:effectLst/>
                <a:latin typeface="Times New Roman" panose="02020603050405020304" pitchFamily="18" charset="0"/>
                <a:cs typeface="Times New Roman" panose="02020603050405020304" pitchFamily="18" charset="0"/>
              </a:rPr>
              <a:t>• Rising prices of flowers and eco-friendly packaging</a:t>
            </a:r>
            <a:br>
              <a:rPr lang="en-GB" sz="2000" dirty="0">
                <a:latin typeface="Times New Roman" panose="02020603050405020304" pitchFamily="18" charset="0"/>
                <a:cs typeface="Times New Roman" panose="02020603050405020304" pitchFamily="18" charset="0"/>
              </a:rPr>
            </a:br>
            <a:r>
              <a:rPr lang="en-GB" sz="2000" b="0" i="0" dirty="0">
                <a:solidFill>
                  <a:srgbClr val="000000"/>
                </a:solidFill>
                <a:effectLst/>
                <a:latin typeface="Times New Roman" panose="02020603050405020304" pitchFamily="18" charset="0"/>
                <a:cs typeface="Times New Roman" panose="02020603050405020304" pitchFamily="18" charset="0"/>
              </a:rPr>
              <a:t>• Lack of online channels and presence with an outdated website</a:t>
            </a:r>
            <a:br>
              <a:rPr lang="en-GB" sz="2000" dirty="0">
                <a:latin typeface="Times New Roman" panose="02020603050405020304" pitchFamily="18" charset="0"/>
                <a:cs typeface="Times New Roman" panose="02020603050405020304" pitchFamily="18" charset="0"/>
              </a:rPr>
            </a:br>
            <a:r>
              <a:rPr lang="en-GB" sz="2000" b="0" i="0" dirty="0">
                <a:solidFill>
                  <a:srgbClr val="000000"/>
                </a:solidFill>
                <a:effectLst/>
                <a:latin typeface="Times New Roman" panose="02020603050405020304" pitchFamily="18" charset="0"/>
                <a:cs typeface="Times New Roman" panose="02020603050405020304" pitchFamily="18" charset="0"/>
              </a:rPr>
              <a:t>• Increase of competition locally</a:t>
            </a:r>
            <a:endParaRPr lang="en-US" sz="2000" dirty="0">
              <a:solidFill>
                <a:srgbClr val="1F2937"/>
              </a:solidFill>
              <a:latin typeface="Times New Roman" panose="02020603050405020304" pitchFamily="18" charset="0"/>
              <a:cs typeface="Times New Roman" panose="02020603050405020304" pitchFamily="18" charset="0"/>
            </a:endParaRPr>
          </a:p>
        </p:txBody>
      </p:sp>
      <p:sp>
        <p:nvSpPr>
          <p:cNvPr id="11" name="Text 9">
            <a:extLst>
              <a:ext uri="{FF2B5EF4-FFF2-40B4-BE49-F238E27FC236}">
                <a16:creationId xmlns:a16="http://schemas.microsoft.com/office/drawing/2014/main" id="{CF497158-3415-0506-8F50-1DEECAE0A07E}"/>
              </a:ext>
            </a:extLst>
          </p:cNvPr>
          <p:cNvSpPr/>
          <p:nvPr/>
        </p:nvSpPr>
        <p:spPr>
          <a:xfrm>
            <a:off x="1097280" y="2551176"/>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3" name="Text 11">
            <a:extLst>
              <a:ext uri="{FF2B5EF4-FFF2-40B4-BE49-F238E27FC236}">
                <a16:creationId xmlns:a16="http://schemas.microsoft.com/office/drawing/2014/main" id="{E5E480A2-19D1-3A6D-878F-EF8FDFA1887D}"/>
              </a:ext>
            </a:extLst>
          </p:cNvPr>
          <p:cNvSpPr/>
          <p:nvPr/>
        </p:nvSpPr>
        <p:spPr>
          <a:xfrm>
            <a:off x="1097280" y="3209544"/>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5" name="Text 13">
            <a:extLst>
              <a:ext uri="{FF2B5EF4-FFF2-40B4-BE49-F238E27FC236}">
                <a16:creationId xmlns:a16="http://schemas.microsoft.com/office/drawing/2014/main" id="{3356A04C-EC83-7200-E7FD-942604AF4529}"/>
              </a:ext>
            </a:extLst>
          </p:cNvPr>
          <p:cNvSpPr/>
          <p:nvPr/>
        </p:nvSpPr>
        <p:spPr>
          <a:xfrm>
            <a:off x="1097280" y="3867912"/>
            <a:ext cx="4572000" cy="384048"/>
          </a:xfrm>
          <a:prstGeom prst="rect">
            <a:avLst/>
          </a:prstGeom>
          <a:noFill/>
          <a:ln/>
        </p:spPr>
        <p:txBody>
          <a:bodyPr wrap="square" lIns="0" tIns="0" rIns="0" bIns="0"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18" name="Text 15">
            <a:extLst>
              <a:ext uri="{FF2B5EF4-FFF2-40B4-BE49-F238E27FC236}">
                <a16:creationId xmlns:a16="http://schemas.microsoft.com/office/drawing/2014/main" id="{FAE4DB64-DDEA-7EC0-321B-F84CB34F1E96}"/>
              </a:ext>
            </a:extLst>
          </p:cNvPr>
          <p:cNvSpPr/>
          <p:nvPr/>
        </p:nvSpPr>
        <p:spPr>
          <a:xfrm>
            <a:off x="6620256" y="4325112"/>
            <a:ext cx="2560320" cy="201168"/>
          </a:xfrm>
          <a:prstGeom prst="rect">
            <a:avLst/>
          </a:prstGeom>
          <a:noFill/>
          <a:ln/>
        </p:spPr>
        <p:txBody>
          <a:bodyPr wrap="square" lIns="0" tIns="0" rIns="0" bIns="0" rtlCol="0" anchor="ctr"/>
          <a:lstStyle/>
          <a:p>
            <a:pPr marL="0" indent="0">
              <a:buNone/>
            </a:pPr>
            <a:endParaRPr lang="en-US" sz="1600" dirty="0"/>
          </a:p>
        </p:txBody>
      </p:sp>
      <p:sp>
        <p:nvSpPr>
          <p:cNvPr id="22" name="Text 19">
            <a:extLst>
              <a:ext uri="{FF2B5EF4-FFF2-40B4-BE49-F238E27FC236}">
                <a16:creationId xmlns:a16="http://schemas.microsoft.com/office/drawing/2014/main" id="{6E190568-C556-FCBA-BDCE-D8D5EA395CBD}"/>
              </a:ext>
            </a:extLst>
          </p:cNvPr>
          <p:cNvSpPr/>
          <p:nvPr/>
        </p:nvSpPr>
        <p:spPr>
          <a:xfrm>
            <a:off x="9134856" y="4727448"/>
            <a:ext cx="2066544" cy="201168"/>
          </a:xfrm>
          <a:prstGeom prst="rect">
            <a:avLst/>
          </a:prstGeom>
          <a:noFill/>
          <a:ln/>
        </p:spPr>
        <p:txBody>
          <a:bodyPr wrap="square" lIns="0" tIns="0" rIns="0" bIns="0" rtlCol="0" anchor="ctr"/>
          <a:lstStyle/>
          <a:p>
            <a:pPr marL="0" indent="0" algn="ctr">
              <a:buNone/>
            </a:pPr>
            <a:endParaRPr lang="en-US" sz="1020" dirty="0"/>
          </a:p>
        </p:txBody>
      </p:sp>
      <p:sp>
        <p:nvSpPr>
          <p:cNvPr id="24" name="Text 21">
            <a:extLst>
              <a:ext uri="{FF2B5EF4-FFF2-40B4-BE49-F238E27FC236}">
                <a16:creationId xmlns:a16="http://schemas.microsoft.com/office/drawing/2014/main" id="{045D68B8-570A-0131-5618-21CF9AA8419B}"/>
              </a:ext>
            </a:extLst>
          </p:cNvPr>
          <p:cNvSpPr/>
          <p:nvPr/>
        </p:nvSpPr>
        <p:spPr>
          <a:xfrm>
            <a:off x="66202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6" name="Text 23">
            <a:extLst>
              <a:ext uri="{FF2B5EF4-FFF2-40B4-BE49-F238E27FC236}">
                <a16:creationId xmlns:a16="http://schemas.microsoft.com/office/drawing/2014/main" id="{30086D54-6B43-A56C-3EC4-4A64D94D2BBA}"/>
              </a:ext>
            </a:extLst>
          </p:cNvPr>
          <p:cNvSpPr/>
          <p:nvPr/>
        </p:nvSpPr>
        <p:spPr>
          <a:xfrm>
            <a:off x="9134856" y="5166360"/>
            <a:ext cx="2066544" cy="201168"/>
          </a:xfrm>
          <a:prstGeom prst="rect">
            <a:avLst/>
          </a:prstGeom>
          <a:noFill/>
          <a:ln/>
        </p:spPr>
        <p:txBody>
          <a:bodyPr wrap="square" lIns="0" tIns="0" rIns="0" bIns="0" rtlCol="0" anchor="ctr"/>
          <a:lstStyle/>
          <a:p>
            <a:pPr marL="0" indent="0" algn="ctr">
              <a:buNone/>
            </a:pPr>
            <a:endParaRPr lang="en-US" sz="1020" dirty="0"/>
          </a:p>
        </p:txBody>
      </p:sp>
      <p:sp>
        <p:nvSpPr>
          <p:cNvPr id="28" name="Text 25">
            <a:extLst>
              <a:ext uri="{FF2B5EF4-FFF2-40B4-BE49-F238E27FC236}">
                <a16:creationId xmlns:a16="http://schemas.microsoft.com/office/drawing/2014/main" id="{8BBEA1B9-EFA8-46FD-1089-C70F8796EFB0}"/>
              </a:ext>
            </a:extLst>
          </p:cNvPr>
          <p:cNvSpPr/>
          <p:nvPr/>
        </p:nvSpPr>
        <p:spPr>
          <a:xfrm>
            <a:off x="6620256" y="5605272"/>
            <a:ext cx="2066544" cy="201168"/>
          </a:xfrm>
          <a:prstGeom prst="rect">
            <a:avLst/>
          </a:prstGeom>
          <a:noFill/>
          <a:ln/>
        </p:spPr>
        <p:txBody>
          <a:bodyPr wrap="square" lIns="0" tIns="0" rIns="0" bIns="0" rtlCol="0" anchor="ctr"/>
          <a:lstStyle/>
          <a:p>
            <a:pPr marL="0" indent="0" algn="ctr">
              <a:buNone/>
            </a:pPr>
            <a:endParaRPr lang="en-US" sz="1020" dirty="0"/>
          </a:p>
        </p:txBody>
      </p:sp>
      <p:sp>
        <p:nvSpPr>
          <p:cNvPr id="29" name="Shape 26">
            <a:extLst>
              <a:ext uri="{FF2B5EF4-FFF2-40B4-BE49-F238E27FC236}">
                <a16:creationId xmlns:a16="http://schemas.microsoft.com/office/drawing/2014/main" id="{B970C961-DED6-CC71-0383-9F06912DA3D6}"/>
              </a:ext>
            </a:extLst>
          </p:cNvPr>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30" name="Text 27">
            <a:extLst>
              <a:ext uri="{FF2B5EF4-FFF2-40B4-BE49-F238E27FC236}">
                <a16:creationId xmlns:a16="http://schemas.microsoft.com/office/drawing/2014/main" id="{FA8335B1-FE93-6A79-7663-518CB9F90D58}"/>
              </a:ext>
            </a:extLst>
          </p:cNvPr>
          <p:cNvSpPr/>
          <p:nvPr/>
        </p:nvSpPr>
        <p:spPr>
          <a:xfrm>
            <a:off x="1625166" y="6172199"/>
            <a:ext cx="10972800" cy="384043"/>
          </a:xfrm>
          <a:prstGeom prst="rect">
            <a:avLst/>
          </a:prstGeom>
          <a:noFill/>
          <a:ln/>
        </p:spPr>
        <p:txBody>
          <a:bodyPr wrap="square" lIns="0" tIns="0" rIns="0" bIns="0" rtlCol="0" anchor="ctr"/>
          <a:lstStyle/>
          <a:p>
            <a:pPr marL="0" indent="0" algn="l">
              <a:buNone/>
            </a:pPr>
            <a:endParaRPr lang="en-US" sz="800" dirty="0">
              <a:solidFill>
                <a:srgbClr val="5F6B6D"/>
              </a:solidFill>
            </a:endParaRPr>
          </a:p>
        </p:txBody>
      </p:sp>
      <p:sp>
        <p:nvSpPr>
          <p:cNvPr id="31" name="Text 13">
            <a:extLst>
              <a:ext uri="{FF2B5EF4-FFF2-40B4-BE49-F238E27FC236}">
                <a16:creationId xmlns:a16="http://schemas.microsoft.com/office/drawing/2014/main" id="{C5799479-DEAF-C5E1-C6AE-BAF3AEA79481}"/>
              </a:ext>
            </a:extLst>
          </p:cNvPr>
          <p:cNvSpPr/>
          <p:nvPr/>
        </p:nvSpPr>
        <p:spPr>
          <a:xfrm>
            <a:off x="1097280" y="4321438"/>
            <a:ext cx="4572000" cy="384048"/>
          </a:xfrm>
          <a:prstGeom prst="rect">
            <a:avLst/>
          </a:prstGeom>
          <a:noFill/>
          <a:ln/>
        </p:spPr>
        <p:txBody>
          <a:bodyPr wrap="square" lIns="0" tIns="0" rIns="0" bIns="0" rtlCol="0" anchor="ctr"/>
          <a:lstStyle/>
          <a:p>
            <a:pPr marL="0" indent="0">
              <a:buNone/>
            </a:pPr>
            <a:endParaRPr lang="en-US" sz="1400" dirty="0">
              <a:solidFill>
                <a:srgbClr val="1F2937"/>
              </a:solidFill>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14F06970-D3C1-9416-9F9B-52054472880B}"/>
              </a:ext>
            </a:extLst>
          </p:cNvPr>
          <p:cNvSpPr txBox="1"/>
          <p:nvPr/>
        </p:nvSpPr>
        <p:spPr>
          <a:xfrm>
            <a:off x="986319" y="1982912"/>
            <a:ext cx="184731" cy="369332"/>
          </a:xfrm>
          <a:prstGeom prst="rect">
            <a:avLst/>
          </a:prstGeom>
          <a:noFill/>
        </p:spPr>
        <p:txBody>
          <a:bodyPr wrap="none" rtlCol="0">
            <a:spAutoFit/>
          </a:bodyPr>
          <a:lstStyle/>
          <a:p>
            <a:endParaRPr lang="en-US" dirty="0"/>
          </a:p>
        </p:txBody>
      </p:sp>
      <p:sp>
        <p:nvSpPr>
          <p:cNvPr id="10" name="TextBox 9">
            <a:extLst>
              <a:ext uri="{FF2B5EF4-FFF2-40B4-BE49-F238E27FC236}">
                <a16:creationId xmlns:a16="http://schemas.microsoft.com/office/drawing/2014/main" id="{678873B8-BDA2-AB76-1450-96160EE9AA1D}"/>
              </a:ext>
            </a:extLst>
          </p:cNvPr>
          <p:cNvSpPr txBox="1"/>
          <p:nvPr/>
        </p:nvSpPr>
        <p:spPr>
          <a:xfrm>
            <a:off x="0" y="6547104"/>
            <a:ext cx="6304844" cy="276999"/>
          </a:xfrm>
          <a:prstGeom prst="rect">
            <a:avLst/>
          </a:prstGeom>
          <a:noFill/>
        </p:spPr>
        <p:txBody>
          <a:bodyPr wrap="square">
            <a:spAutoFit/>
          </a:bodyPr>
          <a:lstStyle/>
          <a:p>
            <a:r>
              <a:rPr lang="en-GB" sz="1200" i="1" dirty="0">
                <a:latin typeface="Times New Roman" panose="02020603050405020304" pitchFamily="18" charset="0"/>
                <a:cs typeface="Times New Roman" panose="02020603050405020304" pitchFamily="18" charset="0"/>
              </a:rPr>
              <a:t>(Adair, 2022)</a:t>
            </a:r>
            <a:endParaRPr lang="en-US"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683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ea typeface="Arial" pitchFamily="34" charset="-122"/>
                <a:cs typeface="Arial" pitchFamily="34" charset="-120"/>
              </a:rPr>
              <a:t>5W2H model applied to Green Haven Florists</a:t>
            </a:r>
            <a:endParaRPr lang="en-US" sz="2400" dirty="0"/>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749808" y="1554480"/>
            <a:ext cx="329184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7" name="Shape 5"/>
          <p:cNvSpPr/>
          <p:nvPr/>
        </p:nvSpPr>
        <p:spPr>
          <a:xfrm>
            <a:off x="914400" y="1719072"/>
            <a:ext cx="1024128" cy="310896"/>
          </a:xfrm>
          <a:prstGeom prst="roundRect">
            <a:avLst>
              <a:gd name="adj" fmla="val 23529"/>
            </a:avLst>
          </a:prstGeom>
          <a:solidFill>
            <a:srgbClr val="DCE7DF"/>
          </a:solidFill>
          <a:ln w="12700">
            <a:solidFill>
              <a:srgbClr val="DCE7DF"/>
            </a:solidFill>
            <a:prstDash val="solid"/>
          </a:ln>
        </p:spPr>
        <p:txBody>
          <a:bodyPr/>
          <a:lstStyle/>
          <a:p>
            <a:endParaRPr lang="en-US"/>
          </a:p>
        </p:txBody>
      </p:sp>
      <p:sp>
        <p:nvSpPr>
          <p:cNvPr id="8" name="Text 6"/>
          <p:cNvSpPr/>
          <p:nvPr/>
        </p:nvSpPr>
        <p:spPr>
          <a:xfrm>
            <a:off x="987552" y="1764792"/>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WHAT</a:t>
            </a:r>
            <a:endParaRPr lang="en-US" sz="1070" dirty="0"/>
          </a:p>
        </p:txBody>
      </p:sp>
      <p:sp>
        <p:nvSpPr>
          <p:cNvPr id="9" name="Text 7"/>
          <p:cNvSpPr/>
          <p:nvPr/>
        </p:nvSpPr>
        <p:spPr>
          <a:xfrm>
            <a:off x="2084832" y="1737360"/>
            <a:ext cx="1773936" cy="877824"/>
          </a:xfrm>
          <a:prstGeom prst="rect">
            <a:avLst/>
          </a:prstGeom>
          <a:noFill/>
          <a:ln/>
        </p:spPr>
        <p:txBody>
          <a:bodyPr wrap="square" lIns="127" tIns="127" rIns="127" bIns="127" rtlCol="0" anchor="ctr"/>
          <a:lstStyle/>
          <a:p>
            <a:pPr marL="0" indent="0">
              <a:buNone/>
            </a:pPr>
            <a:r>
              <a:rPr lang="en-US" sz="1250" dirty="0">
                <a:solidFill>
                  <a:srgbClr val="1F2937"/>
                </a:solidFill>
              </a:rPr>
              <a:t>Significant drop in store sales.</a:t>
            </a:r>
            <a:endParaRPr lang="en-US" sz="1250" dirty="0"/>
          </a:p>
        </p:txBody>
      </p:sp>
      <p:sp>
        <p:nvSpPr>
          <p:cNvPr id="10" name="Shape 8"/>
          <p:cNvSpPr/>
          <p:nvPr/>
        </p:nvSpPr>
        <p:spPr>
          <a:xfrm>
            <a:off x="4443984" y="1554480"/>
            <a:ext cx="333756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11" name="Shape 9"/>
          <p:cNvSpPr/>
          <p:nvPr/>
        </p:nvSpPr>
        <p:spPr>
          <a:xfrm>
            <a:off x="4608576" y="1719072"/>
            <a:ext cx="1024128" cy="310896"/>
          </a:xfrm>
          <a:prstGeom prst="roundRect">
            <a:avLst>
              <a:gd name="adj" fmla="val 23529"/>
            </a:avLst>
          </a:prstGeom>
          <a:solidFill>
            <a:srgbClr val="E8C8C7"/>
          </a:solidFill>
          <a:ln w="12700">
            <a:solidFill>
              <a:srgbClr val="E8C8C7"/>
            </a:solidFill>
            <a:prstDash val="solid"/>
          </a:ln>
        </p:spPr>
        <p:txBody>
          <a:bodyPr/>
          <a:lstStyle/>
          <a:p>
            <a:endParaRPr lang="en-US"/>
          </a:p>
        </p:txBody>
      </p:sp>
      <p:sp>
        <p:nvSpPr>
          <p:cNvPr id="12" name="Text 10"/>
          <p:cNvSpPr/>
          <p:nvPr/>
        </p:nvSpPr>
        <p:spPr>
          <a:xfrm>
            <a:off x="4681728" y="1764792"/>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WHY</a:t>
            </a:r>
            <a:endParaRPr lang="en-US" sz="1070" dirty="0"/>
          </a:p>
        </p:txBody>
      </p:sp>
      <p:sp>
        <p:nvSpPr>
          <p:cNvPr id="13" name="Text 11"/>
          <p:cNvSpPr/>
          <p:nvPr/>
        </p:nvSpPr>
        <p:spPr>
          <a:xfrm>
            <a:off x="5779008" y="1737360"/>
            <a:ext cx="1819656" cy="877824"/>
          </a:xfrm>
          <a:prstGeom prst="rect">
            <a:avLst/>
          </a:prstGeom>
          <a:noFill/>
          <a:ln/>
        </p:spPr>
        <p:txBody>
          <a:bodyPr wrap="square" lIns="127" tIns="127" rIns="127" bIns="127" rtlCol="0" anchor="ctr"/>
          <a:lstStyle/>
          <a:p>
            <a:pPr marL="0" indent="0">
              <a:buNone/>
            </a:pPr>
            <a:r>
              <a:rPr lang="en-US" sz="1250" dirty="0">
                <a:solidFill>
                  <a:srgbClr val="1F2937"/>
                </a:solidFill>
              </a:rPr>
              <a:t>Online competition</a:t>
            </a:r>
            <a:endParaRPr lang="en-US" sz="1250" dirty="0"/>
          </a:p>
        </p:txBody>
      </p:sp>
      <p:sp>
        <p:nvSpPr>
          <p:cNvPr id="14" name="Shape 12"/>
          <p:cNvSpPr/>
          <p:nvPr/>
        </p:nvSpPr>
        <p:spPr>
          <a:xfrm>
            <a:off x="8138160" y="1554480"/>
            <a:ext cx="324612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15" name="Shape 13"/>
          <p:cNvSpPr/>
          <p:nvPr/>
        </p:nvSpPr>
        <p:spPr>
          <a:xfrm>
            <a:off x="8302752" y="1719072"/>
            <a:ext cx="1024128" cy="310896"/>
          </a:xfrm>
          <a:prstGeom prst="roundRect">
            <a:avLst>
              <a:gd name="adj" fmla="val 23529"/>
            </a:avLst>
          </a:prstGeom>
          <a:solidFill>
            <a:srgbClr val="DCE7DF"/>
          </a:solidFill>
          <a:ln w="12700">
            <a:solidFill>
              <a:srgbClr val="DCE7DF"/>
            </a:solidFill>
            <a:prstDash val="solid"/>
          </a:ln>
        </p:spPr>
        <p:txBody>
          <a:bodyPr/>
          <a:lstStyle/>
          <a:p>
            <a:endParaRPr lang="en-US"/>
          </a:p>
        </p:txBody>
      </p:sp>
      <p:sp>
        <p:nvSpPr>
          <p:cNvPr id="16" name="Text 14"/>
          <p:cNvSpPr/>
          <p:nvPr/>
        </p:nvSpPr>
        <p:spPr>
          <a:xfrm>
            <a:off x="8375904" y="1764792"/>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WHO</a:t>
            </a:r>
            <a:endParaRPr lang="en-US" sz="1070" dirty="0"/>
          </a:p>
        </p:txBody>
      </p:sp>
      <p:sp>
        <p:nvSpPr>
          <p:cNvPr id="17" name="Text 15"/>
          <p:cNvSpPr/>
          <p:nvPr/>
        </p:nvSpPr>
        <p:spPr>
          <a:xfrm>
            <a:off x="9473184" y="1737360"/>
            <a:ext cx="1728216" cy="877824"/>
          </a:xfrm>
          <a:prstGeom prst="rect">
            <a:avLst/>
          </a:prstGeom>
          <a:noFill/>
          <a:ln/>
        </p:spPr>
        <p:txBody>
          <a:bodyPr wrap="square" lIns="127" tIns="127" rIns="127" bIns="127" rtlCol="0" anchor="ctr"/>
          <a:lstStyle/>
          <a:p>
            <a:pPr marL="0" indent="0">
              <a:buNone/>
            </a:pPr>
            <a:r>
              <a:rPr lang="en-US" sz="1250" dirty="0">
                <a:solidFill>
                  <a:srgbClr val="1F2937"/>
                </a:solidFill>
              </a:rPr>
              <a:t>Business owners, employees and customers</a:t>
            </a:r>
            <a:endParaRPr lang="en-US" sz="1250" dirty="0"/>
          </a:p>
        </p:txBody>
      </p:sp>
      <p:sp>
        <p:nvSpPr>
          <p:cNvPr id="18" name="Shape 16"/>
          <p:cNvSpPr/>
          <p:nvPr/>
        </p:nvSpPr>
        <p:spPr>
          <a:xfrm>
            <a:off x="749808" y="2852928"/>
            <a:ext cx="329184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19" name="Shape 17"/>
          <p:cNvSpPr/>
          <p:nvPr/>
        </p:nvSpPr>
        <p:spPr>
          <a:xfrm>
            <a:off x="914400" y="3017520"/>
            <a:ext cx="1024128" cy="310896"/>
          </a:xfrm>
          <a:prstGeom prst="roundRect">
            <a:avLst>
              <a:gd name="adj" fmla="val 23529"/>
            </a:avLst>
          </a:prstGeom>
          <a:solidFill>
            <a:srgbClr val="E8C8C7"/>
          </a:solidFill>
          <a:ln w="12700">
            <a:solidFill>
              <a:srgbClr val="E8C8C7"/>
            </a:solidFill>
            <a:prstDash val="solid"/>
          </a:ln>
        </p:spPr>
        <p:txBody>
          <a:bodyPr/>
          <a:lstStyle/>
          <a:p>
            <a:endParaRPr lang="en-US"/>
          </a:p>
        </p:txBody>
      </p:sp>
      <p:sp>
        <p:nvSpPr>
          <p:cNvPr id="20" name="Text 18"/>
          <p:cNvSpPr/>
          <p:nvPr/>
        </p:nvSpPr>
        <p:spPr>
          <a:xfrm>
            <a:off x="987552" y="3063240"/>
            <a:ext cx="877824" cy="219456"/>
          </a:xfrm>
          <a:prstGeom prst="rect">
            <a:avLst/>
          </a:prstGeom>
          <a:noFill/>
          <a:ln/>
        </p:spPr>
        <p:txBody>
          <a:bodyPr wrap="square" lIns="0" tIns="0" rIns="0" bIns="0" rtlCol="0" anchor="ctr"/>
          <a:lstStyle/>
          <a:p>
            <a:pPr marL="0" indent="0" algn="ctr">
              <a:buNone/>
            </a:pPr>
            <a:r>
              <a:rPr lang="en-US" sz="1070" b="1" dirty="0"/>
              <a:t>WHERE</a:t>
            </a:r>
          </a:p>
        </p:txBody>
      </p:sp>
      <p:sp>
        <p:nvSpPr>
          <p:cNvPr id="21" name="Text 19"/>
          <p:cNvSpPr/>
          <p:nvPr/>
        </p:nvSpPr>
        <p:spPr>
          <a:xfrm>
            <a:off x="2084832" y="3035808"/>
            <a:ext cx="1773936" cy="877824"/>
          </a:xfrm>
          <a:prstGeom prst="rect">
            <a:avLst/>
          </a:prstGeom>
          <a:noFill/>
          <a:ln/>
        </p:spPr>
        <p:txBody>
          <a:bodyPr wrap="square" lIns="127" tIns="127" rIns="127" bIns="127" rtlCol="0" anchor="ctr"/>
          <a:lstStyle/>
          <a:p>
            <a:pPr marL="0" indent="0">
              <a:buNone/>
            </a:pPr>
            <a:r>
              <a:rPr lang="en-US" sz="1250" dirty="0">
                <a:solidFill>
                  <a:srgbClr val="1F2937"/>
                </a:solidFill>
              </a:rPr>
              <a:t>Green Haven Florists, Norwich high street market area.</a:t>
            </a:r>
            <a:endParaRPr lang="en-US" sz="1250" dirty="0"/>
          </a:p>
        </p:txBody>
      </p:sp>
      <p:sp>
        <p:nvSpPr>
          <p:cNvPr id="22" name="Shape 20"/>
          <p:cNvSpPr/>
          <p:nvPr/>
        </p:nvSpPr>
        <p:spPr>
          <a:xfrm>
            <a:off x="4443984" y="2852928"/>
            <a:ext cx="333756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23" name="Shape 21"/>
          <p:cNvSpPr/>
          <p:nvPr/>
        </p:nvSpPr>
        <p:spPr>
          <a:xfrm>
            <a:off x="4608576" y="3017520"/>
            <a:ext cx="1024128" cy="310896"/>
          </a:xfrm>
          <a:prstGeom prst="roundRect">
            <a:avLst>
              <a:gd name="adj" fmla="val 23529"/>
            </a:avLst>
          </a:prstGeom>
          <a:solidFill>
            <a:srgbClr val="DCE7DF"/>
          </a:solidFill>
          <a:ln w="12700">
            <a:solidFill>
              <a:srgbClr val="DCE7DF"/>
            </a:solidFill>
            <a:prstDash val="solid"/>
          </a:ln>
        </p:spPr>
        <p:txBody>
          <a:bodyPr/>
          <a:lstStyle/>
          <a:p>
            <a:endParaRPr lang="en-US"/>
          </a:p>
        </p:txBody>
      </p:sp>
      <p:sp>
        <p:nvSpPr>
          <p:cNvPr id="24" name="Text 22"/>
          <p:cNvSpPr/>
          <p:nvPr/>
        </p:nvSpPr>
        <p:spPr>
          <a:xfrm>
            <a:off x="4681728" y="3063240"/>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WHEN</a:t>
            </a:r>
            <a:endParaRPr lang="en-US" sz="1070" dirty="0"/>
          </a:p>
        </p:txBody>
      </p:sp>
      <p:sp>
        <p:nvSpPr>
          <p:cNvPr id="25" name="Text 23"/>
          <p:cNvSpPr/>
          <p:nvPr/>
        </p:nvSpPr>
        <p:spPr>
          <a:xfrm>
            <a:off x="5779008" y="3035808"/>
            <a:ext cx="1819656" cy="877824"/>
          </a:xfrm>
          <a:prstGeom prst="rect">
            <a:avLst/>
          </a:prstGeom>
          <a:noFill/>
          <a:ln/>
        </p:spPr>
        <p:txBody>
          <a:bodyPr wrap="square" lIns="127" tIns="127" rIns="127" bIns="127" rtlCol="0" anchor="ctr"/>
          <a:lstStyle/>
          <a:p>
            <a:pPr marL="0" indent="0">
              <a:buNone/>
            </a:pPr>
            <a:r>
              <a:rPr lang="en-US" sz="1250" dirty="0">
                <a:solidFill>
                  <a:srgbClr val="1F2937"/>
                </a:solidFill>
              </a:rPr>
              <a:t>Over the last 12 months.</a:t>
            </a:r>
            <a:endParaRPr lang="en-US" sz="1250" dirty="0"/>
          </a:p>
        </p:txBody>
      </p:sp>
      <p:sp>
        <p:nvSpPr>
          <p:cNvPr id="26" name="Shape 24"/>
          <p:cNvSpPr/>
          <p:nvPr/>
        </p:nvSpPr>
        <p:spPr>
          <a:xfrm>
            <a:off x="8138160" y="2852928"/>
            <a:ext cx="3246120" cy="111556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27" name="Shape 25"/>
          <p:cNvSpPr/>
          <p:nvPr/>
        </p:nvSpPr>
        <p:spPr>
          <a:xfrm>
            <a:off x="8302752" y="3017520"/>
            <a:ext cx="1024128" cy="310896"/>
          </a:xfrm>
          <a:prstGeom prst="roundRect">
            <a:avLst>
              <a:gd name="adj" fmla="val 23529"/>
            </a:avLst>
          </a:prstGeom>
          <a:solidFill>
            <a:srgbClr val="E8C8C7"/>
          </a:solidFill>
          <a:ln w="12700">
            <a:solidFill>
              <a:srgbClr val="E8C8C7"/>
            </a:solidFill>
            <a:prstDash val="solid"/>
          </a:ln>
        </p:spPr>
        <p:txBody>
          <a:bodyPr/>
          <a:lstStyle/>
          <a:p>
            <a:endParaRPr lang="en-US"/>
          </a:p>
        </p:txBody>
      </p:sp>
      <p:sp>
        <p:nvSpPr>
          <p:cNvPr id="28" name="Text 26"/>
          <p:cNvSpPr/>
          <p:nvPr/>
        </p:nvSpPr>
        <p:spPr>
          <a:xfrm>
            <a:off x="8375904" y="3063240"/>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HOW</a:t>
            </a:r>
            <a:endParaRPr lang="en-US" sz="1070" dirty="0"/>
          </a:p>
        </p:txBody>
      </p:sp>
      <p:sp>
        <p:nvSpPr>
          <p:cNvPr id="29" name="Text 27"/>
          <p:cNvSpPr/>
          <p:nvPr/>
        </p:nvSpPr>
        <p:spPr>
          <a:xfrm>
            <a:off x="9473184" y="3035808"/>
            <a:ext cx="1728216" cy="877824"/>
          </a:xfrm>
          <a:prstGeom prst="rect">
            <a:avLst/>
          </a:prstGeom>
          <a:noFill/>
          <a:ln/>
        </p:spPr>
        <p:txBody>
          <a:bodyPr wrap="square" lIns="127" tIns="127" rIns="127" bIns="127" rtlCol="0" anchor="ctr"/>
          <a:lstStyle/>
          <a:p>
            <a:pPr marL="0" indent="0">
              <a:buNone/>
            </a:pPr>
            <a:r>
              <a:rPr lang="en-US" sz="1250" dirty="0">
                <a:solidFill>
                  <a:srgbClr val="1F2937"/>
                </a:solidFill>
              </a:rPr>
              <a:t>Customers switching to online flower retailers</a:t>
            </a:r>
            <a:endParaRPr lang="en-US" sz="1250" dirty="0"/>
          </a:p>
        </p:txBody>
      </p:sp>
      <p:sp>
        <p:nvSpPr>
          <p:cNvPr id="30" name="Shape 28"/>
          <p:cNvSpPr/>
          <p:nvPr/>
        </p:nvSpPr>
        <p:spPr>
          <a:xfrm>
            <a:off x="4126264" y="4215384"/>
            <a:ext cx="3817552" cy="1207008"/>
          </a:xfrm>
          <a:prstGeom prst="roundRect">
            <a:avLst/>
          </a:prstGeom>
          <a:solidFill>
            <a:srgbClr val="FFFFFF"/>
          </a:solidFill>
          <a:ln w="12700">
            <a:solidFill>
              <a:srgbClr val="D8D7D2"/>
            </a:solidFill>
            <a:prstDash val="solid"/>
          </a:ln>
          <a:effectLst>
            <a:outerShdw blurRad="12700" dist="6350" dir="2700000" algn="bl" rotWithShape="0">
              <a:srgbClr val="000000">
                <a:alpha val="7000"/>
              </a:srgbClr>
            </a:outerShdw>
          </a:effectLst>
        </p:spPr>
        <p:txBody>
          <a:bodyPr/>
          <a:lstStyle/>
          <a:p>
            <a:endParaRPr lang="en-US"/>
          </a:p>
        </p:txBody>
      </p:sp>
      <p:sp>
        <p:nvSpPr>
          <p:cNvPr id="31" name="Shape 29"/>
          <p:cNvSpPr/>
          <p:nvPr/>
        </p:nvSpPr>
        <p:spPr>
          <a:xfrm>
            <a:off x="4217704" y="4352544"/>
            <a:ext cx="1024128" cy="310896"/>
          </a:xfrm>
          <a:prstGeom prst="roundRect">
            <a:avLst>
              <a:gd name="adj" fmla="val 23529"/>
            </a:avLst>
          </a:prstGeom>
          <a:solidFill>
            <a:srgbClr val="DCE7DF"/>
          </a:solidFill>
          <a:ln w="12700">
            <a:solidFill>
              <a:srgbClr val="DCE7DF"/>
            </a:solidFill>
            <a:prstDash val="solid"/>
          </a:ln>
        </p:spPr>
        <p:txBody>
          <a:bodyPr/>
          <a:lstStyle/>
          <a:p>
            <a:endParaRPr lang="en-US"/>
          </a:p>
        </p:txBody>
      </p:sp>
      <p:sp>
        <p:nvSpPr>
          <p:cNvPr id="32" name="Text 30"/>
          <p:cNvSpPr/>
          <p:nvPr/>
        </p:nvSpPr>
        <p:spPr>
          <a:xfrm>
            <a:off x="4320608" y="4410819"/>
            <a:ext cx="877824" cy="219456"/>
          </a:xfrm>
          <a:prstGeom prst="rect">
            <a:avLst/>
          </a:prstGeom>
          <a:noFill/>
          <a:ln/>
        </p:spPr>
        <p:txBody>
          <a:bodyPr wrap="square" lIns="0" tIns="0" rIns="0" bIns="0" rtlCol="0" anchor="ctr"/>
          <a:lstStyle/>
          <a:p>
            <a:pPr marL="0" indent="0" algn="ctr">
              <a:buNone/>
            </a:pPr>
            <a:r>
              <a:rPr lang="en-US" sz="1070" b="1" dirty="0">
                <a:solidFill>
                  <a:srgbClr val="1F2937"/>
                </a:solidFill>
              </a:rPr>
              <a:t>HOW MUCH</a:t>
            </a:r>
            <a:endParaRPr lang="en-US" sz="1070" dirty="0"/>
          </a:p>
        </p:txBody>
      </p:sp>
      <p:sp>
        <p:nvSpPr>
          <p:cNvPr id="33" name="Text 31"/>
          <p:cNvSpPr/>
          <p:nvPr/>
        </p:nvSpPr>
        <p:spPr>
          <a:xfrm>
            <a:off x="5367528" y="4425695"/>
            <a:ext cx="5541264" cy="969264"/>
          </a:xfrm>
          <a:prstGeom prst="rect">
            <a:avLst/>
          </a:prstGeom>
          <a:noFill/>
          <a:ln/>
        </p:spPr>
        <p:txBody>
          <a:bodyPr wrap="square" lIns="127" tIns="127" rIns="127" bIns="127" rtlCol="0" anchor="ctr"/>
          <a:lstStyle/>
          <a:p>
            <a:pPr marL="0" indent="0">
              <a:buNone/>
            </a:pPr>
            <a:r>
              <a:rPr lang="en-US" sz="1250" dirty="0">
                <a:solidFill>
                  <a:srgbClr val="1F2937"/>
                </a:solidFill>
              </a:rPr>
              <a:t>30 % decrease in store sales.</a:t>
            </a:r>
            <a:endParaRPr lang="en-US" sz="1250" dirty="0"/>
          </a:p>
        </p:txBody>
      </p:sp>
      <p:sp>
        <p:nvSpPr>
          <p:cNvPr id="34" name="Shape 32"/>
          <p:cNvSpPr/>
          <p:nvPr/>
        </p:nvSpPr>
        <p:spPr>
          <a:xfrm>
            <a:off x="749808" y="5669280"/>
            <a:ext cx="10652760" cy="329184"/>
          </a:xfrm>
          <a:prstGeom prst="roundRect">
            <a:avLst/>
          </a:prstGeom>
          <a:solidFill>
            <a:srgbClr val="EEF3EF"/>
          </a:solidFill>
          <a:ln w="12700">
            <a:solidFill>
              <a:srgbClr val="EEF3EF"/>
            </a:solidFill>
            <a:prstDash val="solid"/>
          </a:ln>
        </p:spPr>
        <p:txBody>
          <a:bodyPr/>
          <a:lstStyle/>
          <a:p>
            <a:endParaRPr lang="en-US" dirty="0"/>
          </a:p>
        </p:txBody>
      </p:sp>
      <p:sp>
        <p:nvSpPr>
          <p:cNvPr id="35" name="Text 33"/>
          <p:cNvSpPr/>
          <p:nvPr/>
        </p:nvSpPr>
        <p:spPr>
          <a:xfrm>
            <a:off x="914400" y="5742432"/>
            <a:ext cx="10241280" cy="164592"/>
          </a:xfrm>
          <a:prstGeom prst="rect">
            <a:avLst/>
          </a:prstGeom>
          <a:noFill/>
          <a:ln/>
        </p:spPr>
        <p:txBody>
          <a:bodyPr wrap="square" lIns="0" tIns="0" rIns="0" bIns="0" rtlCol="0" anchor="ctr"/>
          <a:lstStyle/>
          <a:p>
            <a:pPr marL="0" indent="0" algn="ctr">
              <a:buNone/>
            </a:pPr>
            <a:endParaRPr lang="en-US" sz="1050" dirty="0"/>
          </a:p>
        </p:txBody>
      </p:sp>
      <p:sp>
        <p:nvSpPr>
          <p:cNvPr id="36" name="Shape 34"/>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37" name="Text 35"/>
          <p:cNvSpPr/>
          <p:nvPr/>
        </p:nvSpPr>
        <p:spPr>
          <a:xfrm>
            <a:off x="566928" y="6272783"/>
            <a:ext cx="10972800" cy="438913"/>
          </a:xfrm>
          <a:prstGeom prst="rect">
            <a:avLst/>
          </a:prstGeom>
          <a:noFill/>
          <a:ln/>
        </p:spPr>
        <p:txBody>
          <a:bodyPr wrap="square" lIns="0" tIns="0" rIns="0" bIns="0" rtlCol="0" anchor="ctr"/>
          <a:lstStyle/>
          <a:p>
            <a:pPr marL="0" indent="0" algn="l">
              <a:buNone/>
            </a:pPr>
            <a:endParaRPr lang="en-US" sz="800" dirty="0"/>
          </a:p>
        </p:txBody>
      </p:sp>
      <p:sp>
        <p:nvSpPr>
          <p:cNvPr id="39" name="TextBox 38">
            <a:extLst>
              <a:ext uri="{FF2B5EF4-FFF2-40B4-BE49-F238E27FC236}">
                <a16:creationId xmlns:a16="http://schemas.microsoft.com/office/drawing/2014/main" id="{34B35675-D8FE-18AD-0974-68929A1C1FCF}"/>
              </a:ext>
            </a:extLst>
          </p:cNvPr>
          <p:cNvSpPr txBox="1"/>
          <p:nvPr/>
        </p:nvSpPr>
        <p:spPr>
          <a:xfrm>
            <a:off x="5476" y="6536172"/>
            <a:ext cx="6107288" cy="276999"/>
          </a:xfrm>
          <a:prstGeom prst="rect">
            <a:avLst/>
          </a:prstGeom>
          <a:noFill/>
        </p:spPr>
        <p:txBody>
          <a:bodyPr wrap="square">
            <a:spAutoFit/>
          </a:bodyPr>
          <a:lstStyle/>
          <a:p>
            <a:r>
              <a:rPr lang="en-GB" sz="1200" i="1" dirty="0">
                <a:latin typeface="Times New Roman" panose="02020603050405020304" pitchFamily="18" charset="0"/>
                <a:cs typeface="Times New Roman" panose="02020603050405020304" pitchFamily="18" charset="0"/>
              </a:rPr>
              <a:t>(Chevallier, 2016)</a:t>
            </a:r>
            <a:endParaRPr lang="en-US" sz="12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ea typeface="Arial" pitchFamily="34" charset="-122"/>
                <a:cs typeface="Arial" pitchFamily="34" charset="-120"/>
              </a:rPr>
              <a:t>PESTEL ANALYSIS</a:t>
            </a:r>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749808" y="1600200"/>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7" name="Shape 5"/>
          <p:cNvSpPr/>
          <p:nvPr/>
        </p:nvSpPr>
        <p:spPr>
          <a:xfrm>
            <a:off x="749808" y="1600200"/>
            <a:ext cx="164592" cy="1664208"/>
          </a:xfrm>
          <a:prstGeom prst="rect">
            <a:avLst/>
          </a:prstGeom>
          <a:solidFill>
            <a:srgbClr val="274C3A"/>
          </a:solidFill>
          <a:ln w="12700">
            <a:solidFill>
              <a:srgbClr val="274C3A"/>
            </a:solidFill>
            <a:prstDash val="solid"/>
          </a:ln>
        </p:spPr>
        <p:txBody>
          <a:bodyPr/>
          <a:lstStyle/>
          <a:p>
            <a:endParaRPr lang="en-US"/>
          </a:p>
        </p:txBody>
      </p:sp>
      <p:sp>
        <p:nvSpPr>
          <p:cNvPr id="8" name="Text 6"/>
          <p:cNvSpPr/>
          <p:nvPr/>
        </p:nvSpPr>
        <p:spPr>
          <a:xfrm>
            <a:off x="1005840" y="1764792"/>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Political</a:t>
            </a:r>
            <a:endParaRPr lang="en-US" sz="1500" dirty="0"/>
          </a:p>
        </p:txBody>
      </p:sp>
      <p:sp>
        <p:nvSpPr>
          <p:cNvPr id="9" name="Text 7"/>
          <p:cNvSpPr/>
          <p:nvPr/>
        </p:nvSpPr>
        <p:spPr>
          <a:xfrm>
            <a:off x="1005840" y="2057400"/>
            <a:ext cx="2852928" cy="914400"/>
          </a:xfrm>
          <a:prstGeom prst="rect">
            <a:avLst/>
          </a:prstGeom>
          <a:noFill/>
          <a:ln/>
        </p:spPr>
        <p:txBody>
          <a:bodyPr wrap="square" lIns="127" tIns="127" rIns="127" bIns="127" rtlCol="0" anchor="ctr"/>
          <a:lstStyle/>
          <a:p>
            <a:pPr marL="0" indent="0">
              <a:buNone/>
            </a:pPr>
            <a:r>
              <a:rPr lang="en-GB" sz="1400" b="0" i="0" dirty="0">
                <a:solidFill>
                  <a:srgbClr val="000000"/>
                </a:solidFill>
                <a:effectLst/>
                <a:latin typeface="Times New Roman" panose="02020603050405020304" pitchFamily="18" charset="0"/>
                <a:cs typeface="Times New Roman" panose="02020603050405020304" pitchFamily="18" charset="0"/>
              </a:rPr>
              <a:t>Import restrictions/regulations impact availability and cost of imported flowers.</a:t>
            </a:r>
            <a:endParaRPr lang="en-US" sz="1210" dirty="0">
              <a:latin typeface="Times New Roman" panose="02020603050405020304" pitchFamily="18" charset="0"/>
              <a:cs typeface="Times New Roman" panose="02020603050405020304" pitchFamily="18" charset="0"/>
            </a:endParaRPr>
          </a:p>
        </p:txBody>
      </p:sp>
      <p:sp>
        <p:nvSpPr>
          <p:cNvPr id="10" name="Shape 8"/>
          <p:cNvSpPr/>
          <p:nvPr/>
        </p:nvSpPr>
        <p:spPr>
          <a:xfrm>
            <a:off x="4517136" y="1600200"/>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11" name="Shape 9"/>
          <p:cNvSpPr/>
          <p:nvPr/>
        </p:nvSpPr>
        <p:spPr>
          <a:xfrm>
            <a:off x="4517136" y="1600200"/>
            <a:ext cx="164592" cy="1664208"/>
          </a:xfrm>
          <a:prstGeom prst="rect">
            <a:avLst/>
          </a:prstGeom>
          <a:solidFill>
            <a:srgbClr val="C97B63"/>
          </a:solidFill>
          <a:ln w="12700">
            <a:solidFill>
              <a:srgbClr val="C97B63"/>
            </a:solidFill>
            <a:prstDash val="solid"/>
          </a:ln>
        </p:spPr>
        <p:txBody>
          <a:bodyPr/>
          <a:lstStyle/>
          <a:p>
            <a:endParaRPr lang="en-US"/>
          </a:p>
        </p:txBody>
      </p:sp>
      <p:sp>
        <p:nvSpPr>
          <p:cNvPr id="12" name="Text 10"/>
          <p:cNvSpPr/>
          <p:nvPr/>
        </p:nvSpPr>
        <p:spPr>
          <a:xfrm>
            <a:off x="4773168" y="1764792"/>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Economic</a:t>
            </a:r>
            <a:endParaRPr lang="en-US" sz="1500" dirty="0"/>
          </a:p>
        </p:txBody>
      </p:sp>
      <p:sp>
        <p:nvSpPr>
          <p:cNvPr id="13" name="Text 11"/>
          <p:cNvSpPr/>
          <p:nvPr/>
        </p:nvSpPr>
        <p:spPr>
          <a:xfrm>
            <a:off x="4773168" y="2057400"/>
            <a:ext cx="2852928" cy="914400"/>
          </a:xfrm>
          <a:prstGeom prst="rect">
            <a:avLst/>
          </a:prstGeom>
          <a:noFill/>
          <a:ln/>
        </p:spPr>
        <p:txBody>
          <a:bodyPr wrap="square" lIns="127" tIns="127" rIns="127" bIns="127" rtlCol="0" anchor="ctr"/>
          <a:lstStyle/>
          <a:p>
            <a:pPr marL="0" indent="0">
              <a:buNone/>
            </a:pPr>
            <a:r>
              <a:rPr lang="en-GB" sz="1400" b="0" i="0" dirty="0">
                <a:solidFill>
                  <a:srgbClr val="000000"/>
                </a:solidFill>
                <a:effectLst/>
                <a:latin typeface="Times New Roman" panose="02020603050405020304" pitchFamily="18" charset="0"/>
                <a:cs typeface="Times New Roman" panose="02020603050405020304" pitchFamily="18" charset="0"/>
              </a:rPr>
              <a:t>Margins are squeezed by inflation and supplier cost increases which heighten customer price sensitivity.</a:t>
            </a:r>
            <a:endParaRPr lang="en-US" sz="1210" dirty="0">
              <a:latin typeface="Times New Roman" panose="02020603050405020304" pitchFamily="18" charset="0"/>
              <a:cs typeface="Times New Roman" panose="02020603050405020304" pitchFamily="18" charset="0"/>
            </a:endParaRPr>
          </a:p>
        </p:txBody>
      </p:sp>
      <p:sp>
        <p:nvSpPr>
          <p:cNvPr id="14" name="Shape 12"/>
          <p:cNvSpPr/>
          <p:nvPr/>
        </p:nvSpPr>
        <p:spPr>
          <a:xfrm>
            <a:off x="8284464" y="1600200"/>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15" name="Shape 13"/>
          <p:cNvSpPr/>
          <p:nvPr/>
        </p:nvSpPr>
        <p:spPr>
          <a:xfrm>
            <a:off x="8284464" y="1600200"/>
            <a:ext cx="164592" cy="1664208"/>
          </a:xfrm>
          <a:prstGeom prst="rect">
            <a:avLst/>
          </a:prstGeom>
          <a:solidFill>
            <a:srgbClr val="C9A86A"/>
          </a:solidFill>
          <a:ln w="12700">
            <a:solidFill>
              <a:srgbClr val="C9A86A"/>
            </a:solidFill>
            <a:prstDash val="solid"/>
          </a:ln>
        </p:spPr>
        <p:txBody>
          <a:bodyPr/>
          <a:lstStyle/>
          <a:p>
            <a:endParaRPr lang="en-US"/>
          </a:p>
        </p:txBody>
      </p:sp>
      <p:sp>
        <p:nvSpPr>
          <p:cNvPr id="16" name="Text 14"/>
          <p:cNvSpPr/>
          <p:nvPr/>
        </p:nvSpPr>
        <p:spPr>
          <a:xfrm>
            <a:off x="8540496" y="1764792"/>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Social</a:t>
            </a:r>
            <a:endParaRPr lang="en-US" sz="1500" dirty="0"/>
          </a:p>
        </p:txBody>
      </p:sp>
      <p:sp>
        <p:nvSpPr>
          <p:cNvPr id="17" name="Text 15"/>
          <p:cNvSpPr/>
          <p:nvPr/>
        </p:nvSpPr>
        <p:spPr>
          <a:xfrm>
            <a:off x="8540496" y="2057400"/>
            <a:ext cx="2852928" cy="914400"/>
          </a:xfrm>
          <a:prstGeom prst="rect">
            <a:avLst/>
          </a:prstGeom>
          <a:noFill/>
          <a:ln/>
        </p:spPr>
        <p:txBody>
          <a:bodyPr wrap="square" lIns="127" tIns="127" rIns="127" bIns="127" rtlCol="0" anchor="ctr"/>
          <a:lstStyle/>
          <a:p>
            <a:pPr marL="0" indent="0">
              <a:buNone/>
            </a:pPr>
            <a:r>
              <a:rPr lang="en-GB" sz="1400" b="0" i="0" dirty="0">
                <a:solidFill>
                  <a:srgbClr val="000000"/>
                </a:solidFill>
                <a:effectLst/>
                <a:latin typeface="Times New Roman" panose="02020603050405020304" pitchFamily="18" charset="0"/>
                <a:cs typeface="Times New Roman" panose="02020603050405020304" pitchFamily="18" charset="0"/>
              </a:rPr>
              <a:t>Consumers are demanding more convenience, online discovery, and delivery to their door.</a:t>
            </a:r>
            <a:endParaRPr lang="en-US" sz="1210" dirty="0">
              <a:latin typeface="Times New Roman" panose="02020603050405020304" pitchFamily="18" charset="0"/>
              <a:cs typeface="Times New Roman" panose="02020603050405020304" pitchFamily="18" charset="0"/>
            </a:endParaRPr>
          </a:p>
        </p:txBody>
      </p:sp>
      <p:sp>
        <p:nvSpPr>
          <p:cNvPr id="18" name="Shape 16"/>
          <p:cNvSpPr/>
          <p:nvPr/>
        </p:nvSpPr>
        <p:spPr>
          <a:xfrm>
            <a:off x="749808" y="3630168"/>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19" name="Shape 17"/>
          <p:cNvSpPr/>
          <p:nvPr/>
        </p:nvSpPr>
        <p:spPr>
          <a:xfrm>
            <a:off x="749808" y="3630168"/>
            <a:ext cx="164592" cy="1664208"/>
          </a:xfrm>
          <a:prstGeom prst="rect">
            <a:avLst/>
          </a:prstGeom>
          <a:solidFill>
            <a:srgbClr val="274C3A"/>
          </a:solidFill>
          <a:ln w="12700">
            <a:solidFill>
              <a:srgbClr val="274C3A"/>
            </a:solidFill>
            <a:prstDash val="solid"/>
          </a:ln>
        </p:spPr>
        <p:txBody>
          <a:bodyPr/>
          <a:lstStyle/>
          <a:p>
            <a:endParaRPr lang="en-US"/>
          </a:p>
        </p:txBody>
      </p:sp>
      <p:sp>
        <p:nvSpPr>
          <p:cNvPr id="20" name="Text 18"/>
          <p:cNvSpPr/>
          <p:nvPr/>
        </p:nvSpPr>
        <p:spPr>
          <a:xfrm>
            <a:off x="1005840" y="3794760"/>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Technological</a:t>
            </a:r>
            <a:endParaRPr lang="en-US" sz="1500" dirty="0"/>
          </a:p>
        </p:txBody>
      </p:sp>
      <p:sp>
        <p:nvSpPr>
          <p:cNvPr id="21" name="Text 19"/>
          <p:cNvSpPr/>
          <p:nvPr/>
        </p:nvSpPr>
        <p:spPr>
          <a:xfrm>
            <a:off x="1005840" y="4087368"/>
            <a:ext cx="2852928" cy="914400"/>
          </a:xfrm>
          <a:prstGeom prst="rect">
            <a:avLst/>
          </a:prstGeom>
          <a:noFill/>
          <a:ln/>
        </p:spPr>
        <p:txBody>
          <a:bodyPr wrap="square" lIns="127" tIns="127" rIns="127" bIns="127" rtlCol="0" anchor="ctr"/>
          <a:lstStyle/>
          <a:p>
            <a:pPr marL="0" indent="0">
              <a:buNone/>
            </a:pPr>
            <a:r>
              <a:rPr lang="en-GB" sz="1400" b="0" i="0" dirty="0">
                <a:solidFill>
                  <a:srgbClr val="000000"/>
                </a:solidFill>
                <a:effectLst/>
                <a:latin typeface="Times New Roman" panose="02020603050405020304" pitchFamily="18" charset="0"/>
                <a:cs typeface="Times New Roman" panose="02020603050405020304" pitchFamily="18" charset="0"/>
              </a:rPr>
              <a:t>Competition has stronger websites, takes online orders and markets through social media.</a:t>
            </a:r>
            <a:endParaRPr lang="en-US" sz="1210" dirty="0">
              <a:latin typeface="Times New Roman" panose="02020603050405020304" pitchFamily="18" charset="0"/>
              <a:cs typeface="Times New Roman" panose="02020603050405020304" pitchFamily="18" charset="0"/>
            </a:endParaRPr>
          </a:p>
        </p:txBody>
      </p:sp>
      <p:sp>
        <p:nvSpPr>
          <p:cNvPr id="22" name="Shape 20"/>
          <p:cNvSpPr/>
          <p:nvPr/>
        </p:nvSpPr>
        <p:spPr>
          <a:xfrm>
            <a:off x="4517136" y="3630168"/>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23" name="Shape 21"/>
          <p:cNvSpPr/>
          <p:nvPr/>
        </p:nvSpPr>
        <p:spPr>
          <a:xfrm>
            <a:off x="4517136" y="3630168"/>
            <a:ext cx="164592" cy="1664208"/>
          </a:xfrm>
          <a:prstGeom prst="rect">
            <a:avLst/>
          </a:prstGeom>
          <a:solidFill>
            <a:srgbClr val="C97B63"/>
          </a:solidFill>
          <a:ln w="12700">
            <a:solidFill>
              <a:srgbClr val="C97B63"/>
            </a:solidFill>
            <a:prstDash val="solid"/>
          </a:ln>
        </p:spPr>
        <p:txBody>
          <a:bodyPr/>
          <a:lstStyle/>
          <a:p>
            <a:endParaRPr lang="en-US"/>
          </a:p>
        </p:txBody>
      </p:sp>
      <p:sp>
        <p:nvSpPr>
          <p:cNvPr id="24" name="Text 22"/>
          <p:cNvSpPr/>
          <p:nvPr/>
        </p:nvSpPr>
        <p:spPr>
          <a:xfrm>
            <a:off x="4773168" y="3794760"/>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Environmental</a:t>
            </a:r>
            <a:endParaRPr lang="en-US" sz="1500" dirty="0"/>
          </a:p>
        </p:txBody>
      </p:sp>
      <p:sp>
        <p:nvSpPr>
          <p:cNvPr id="25" name="Text 23"/>
          <p:cNvSpPr/>
          <p:nvPr/>
        </p:nvSpPr>
        <p:spPr>
          <a:xfrm>
            <a:off x="4773168" y="4087368"/>
            <a:ext cx="2852928" cy="914400"/>
          </a:xfrm>
          <a:prstGeom prst="rect">
            <a:avLst/>
          </a:prstGeom>
          <a:noFill/>
          <a:ln/>
        </p:spPr>
        <p:txBody>
          <a:bodyPr wrap="square" lIns="127" tIns="127" rIns="127" bIns="127" rtlCol="0" anchor="ctr"/>
          <a:lstStyle/>
          <a:p>
            <a:pPr marL="0" indent="0">
              <a:buNone/>
            </a:pPr>
            <a:r>
              <a:rPr lang="en-GB" sz="1400" b="0" i="0" dirty="0">
                <a:solidFill>
                  <a:srgbClr val="000000"/>
                </a:solidFill>
                <a:effectLst/>
                <a:latin typeface="Times New Roman" panose="02020603050405020304" pitchFamily="18" charset="0"/>
                <a:cs typeface="Times New Roman" panose="02020603050405020304" pitchFamily="18" charset="0"/>
              </a:rPr>
              <a:t>Environmentally friendly packaging is good for the brand but increases costs.</a:t>
            </a:r>
            <a:endParaRPr lang="en-US" sz="1210" dirty="0">
              <a:latin typeface="Times New Roman" panose="02020603050405020304" pitchFamily="18" charset="0"/>
              <a:cs typeface="Times New Roman" panose="02020603050405020304" pitchFamily="18" charset="0"/>
            </a:endParaRPr>
          </a:p>
        </p:txBody>
      </p:sp>
      <p:sp>
        <p:nvSpPr>
          <p:cNvPr id="26" name="Shape 24"/>
          <p:cNvSpPr/>
          <p:nvPr/>
        </p:nvSpPr>
        <p:spPr>
          <a:xfrm>
            <a:off x="8284464" y="3630168"/>
            <a:ext cx="3364992" cy="1664208"/>
          </a:xfrm>
          <a:prstGeom prst="roundRect">
            <a:avLst/>
          </a:prstGeom>
          <a:solidFill>
            <a:srgbClr val="FFFFFF"/>
          </a:solidFill>
          <a:ln w="12700">
            <a:solidFill>
              <a:srgbClr val="D8D7D2"/>
            </a:solidFill>
            <a:prstDash val="solid"/>
          </a:ln>
        </p:spPr>
        <p:txBody>
          <a:bodyPr/>
          <a:lstStyle/>
          <a:p>
            <a:endParaRPr lang="en-US"/>
          </a:p>
        </p:txBody>
      </p:sp>
      <p:sp>
        <p:nvSpPr>
          <p:cNvPr id="27" name="Shape 25"/>
          <p:cNvSpPr/>
          <p:nvPr/>
        </p:nvSpPr>
        <p:spPr>
          <a:xfrm>
            <a:off x="8284464" y="3630168"/>
            <a:ext cx="164592" cy="1664208"/>
          </a:xfrm>
          <a:prstGeom prst="rect">
            <a:avLst/>
          </a:prstGeom>
          <a:solidFill>
            <a:srgbClr val="C9A86A"/>
          </a:solidFill>
          <a:ln w="12700">
            <a:solidFill>
              <a:srgbClr val="C9A86A"/>
            </a:solidFill>
            <a:prstDash val="solid"/>
          </a:ln>
        </p:spPr>
        <p:txBody>
          <a:bodyPr/>
          <a:lstStyle/>
          <a:p>
            <a:endParaRPr lang="en-US"/>
          </a:p>
        </p:txBody>
      </p:sp>
      <p:sp>
        <p:nvSpPr>
          <p:cNvPr id="28" name="Text 26"/>
          <p:cNvSpPr/>
          <p:nvPr/>
        </p:nvSpPr>
        <p:spPr>
          <a:xfrm>
            <a:off x="8540496" y="3794760"/>
            <a:ext cx="1508760" cy="201168"/>
          </a:xfrm>
          <a:prstGeom prst="rect">
            <a:avLst/>
          </a:prstGeom>
          <a:noFill/>
          <a:ln/>
        </p:spPr>
        <p:txBody>
          <a:bodyPr wrap="square" lIns="0" tIns="0" rIns="0" bIns="0" rtlCol="0" anchor="ctr"/>
          <a:lstStyle/>
          <a:p>
            <a:pPr marL="0" indent="0">
              <a:buNone/>
            </a:pPr>
            <a:r>
              <a:rPr lang="en-US" sz="1500" b="1" dirty="0">
                <a:solidFill>
                  <a:srgbClr val="274C3A"/>
                </a:solidFill>
              </a:rPr>
              <a:t>Legal</a:t>
            </a:r>
            <a:endParaRPr lang="en-US" sz="1500" dirty="0"/>
          </a:p>
        </p:txBody>
      </p:sp>
      <p:sp>
        <p:nvSpPr>
          <p:cNvPr id="29" name="Text 27"/>
          <p:cNvSpPr/>
          <p:nvPr/>
        </p:nvSpPr>
        <p:spPr>
          <a:xfrm>
            <a:off x="8540496" y="4087368"/>
            <a:ext cx="2852928" cy="914400"/>
          </a:xfrm>
          <a:prstGeom prst="rect">
            <a:avLst/>
          </a:prstGeom>
          <a:noFill/>
          <a:ln/>
        </p:spPr>
        <p:txBody>
          <a:bodyPr wrap="square" lIns="127" tIns="127" rIns="127" bIns="127" rtlCol="0" anchor="ctr"/>
          <a:lstStyle/>
          <a:p>
            <a:pPr marL="0" indent="0">
              <a:buNone/>
            </a:pPr>
            <a:r>
              <a:rPr lang="en-GB" sz="1400" i="0" dirty="0">
                <a:solidFill>
                  <a:srgbClr val="000000"/>
                </a:solidFill>
                <a:effectLst/>
                <a:latin typeface="Times New Roman" panose="02020603050405020304" pitchFamily="18" charset="0"/>
                <a:cs typeface="Times New Roman" panose="02020603050405020304" pitchFamily="18" charset="0"/>
              </a:rPr>
              <a:t>Retail, consumer and packaging regulations affect operations.</a:t>
            </a:r>
            <a:endParaRPr lang="en-US" sz="1210" dirty="0">
              <a:latin typeface="Times New Roman" panose="02020603050405020304" pitchFamily="18" charset="0"/>
              <a:cs typeface="Times New Roman" panose="02020603050405020304" pitchFamily="18" charset="0"/>
            </a:endParaRPr>
          </a:p>
        </p:txBody>
      </p:sp>
      <p:sp>
        <p:nvSpPr>
          <p:cNvPr id="30" name="Shape 28"/>
          <p:cNvSpPr/>
          <p:nvPr/>
        </p:nvSpPr>
        <p:spPr>
          <a:xfrm>
            <a:off x="1417320" y="5596128"/>
            <a:ext cx="9326880" cy="347472"/>
          </a:xfrm>
          <a:prstGeom prst="roundRect">
            <a:avLst/>
          </a:prstGeom>
          <a:solidFill>
            <a:srgbClr val="DCE7DF"/>
          </a:solidFill>
          <a:ln w="12700">
            <a:solidFill>
              <a:srgbClr val="DCE7DF"/>
            </a:solidFill>
            <a:prstDash val="solid"/>
          </a:ln>
        </p:spPr>
        <p:txBody>
          <a:bodyPr/>
          <a:lstStyle/>
          <a:p>
            <a:endParaRPr lang="en-US"/>
          </a:p>
        </p:txBody>
      </p:sp>
      <p:sp>
        <p:nvSpPr>
          <p:cNvPr id="31" name="Text 29"/>
          <p:cNvSpPr/>
          <p:nvPr/>
        </p:nvSpPr>
        <p:spPr>
          <a:xfrm>
            <a:off x="1572768" y="5669280"/>
            <a:ext cx="9015984" cy="164592"/>
          </a:xfrm>
          <a:prstGeom prst="rect">
            <a:avLst/>
          </a:prstGeom>
          <a:noFill/>
          <a:ln/>
        </p:spPr>
        <p:txBody>
          <a:bodyPr wrap="square" lIns="0" tIns="0" rIns="0" bIns="0" rtlCol="0" anchor="ctr"/>
          <a:lstStyle/>
          <a:p>
            <a:pPr marL="0" indent="0" algn="ctr">
              <a:buNone/>
            </a:pPr>
            <a:endParaRPr lang="en-US" sz="1040" dirty="0"/>
          </a:p>
        </p:txBody>
      </p:sp>
      <p:sp>
        <p:nvSpPr>
          <p:cNvPr id="32" name="Shape 30"/>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33" name="Text 31"/>
          <p:cNvSpPr/>
          <p:nvPr/>
        </p:nvSpPr>
        <p:spPr>
          <a:xfrm>
            <a:off x="566928" y="6601968"/>
            <a:ext cx="10972800" cy="109728"/>
          </a:xfrm>
          <a:prstGeom prst="rect">
            <a:avLst/>
          </a:prstGeom>
          <a:noFill/>
          <a:ln/>
        </p:spPr>
        <p:txBody>
          <a:bodyPr wrap="square" lIns="0" tIns="0" rIns="0" bIns="0" rtlCol="0" anchor="ctr"/>
          <a:lstStyle/>
          <a:p>
            <a:pPr marL="0" indent="0" algn="l">
              <a:buNone/>
            </a:pPr>
            <a:endParaRPr lang="en-US" sz="800" dirty="0"/>
          </a:p>
        </p:txBody>
      </p:sp>
      <p:sp>
        <p:nvSpPr>
          <p:cNvPr id="35" name="TextBox 34">
            <a:extLst>
              <a:ext uri="{FF2B5EF4-FFF2-40B4-BE49-F238E27FC236}">
                <a16:creationId xmlns:a16="http://schemas.microsoft.com/office/drawing/2014/main" id="{89BBFD66-ADED-792C-8D64-D7C5B480F52B}"/>
              </a:ext>
            </a:extLst>
          </p:cNvPr>
          <p:cNvSpPr txBox="1"/>
          <p:nvPr/>
        </p:nvSpPr>
        <p:spPr>
          <a:xfrm>
            <a:off x="92344" y="6544426"/>
            <a:ext cx="6107288" cy="276999"/>
          </a:xfrm>
          <a:prstGeom prst="rect">
            <a:avLst/>
          </a:prstGeom>
          <a:noFill/>
        </p:spPr>
        <p:txBody>
          <a:bodyPr wrap="square">
            <a:spAutoFit/>
          </a:bodyPr>
          <a:lstStyle/>
          <a:p>
            <a:r>
              <a:rPr lang="en-GB" sz="1200" i="1" dirty="0">
                <a:latin typeface="Times New Roman" panose="02020603050405020304" pitchFamily="18" charset="0"/>
                <a:cs typeface="Times New Roman" panose="02020603050405020304" pitchFamily="18" charset="0"/>
              </a:rPr>
              <a:t>(Adair, 2022)</a:t>
            </a:r>
            <a:endParaRPr lang="en-US" sz="12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a:lnSpc>
                <a:spcPct val="150000"/>
              </a:lnSpc>
            </a:pPr>
            <a:r>
              <a:rPr lang="en-US" sz="2400" dirty="0">
                <a:solidFill>
                  <a:srgbClr val="1F2937"/>
                </a:solidFill>
                <a:latin typeface="Times New Roman" panose="02020603050405020304" pitchFamily="18" charset="0"/>
                <a:cs typeface="Times New Roman" panose="02020603050405020304" pitchFamily="18" charset="0"/>
              </a:rPr>
              <a:t>CAUSE AND EFFECT ANALYSIS: FISHBONE DIAGRAM</a:t>
            </a:r>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flipV="1">
            <a:off x="37860" y="3668834"/>
            <a:ext cx="9488482" cy="61509"/>
          </a:xfrm>
          <a:prstGeom prst="line">
            <a:avLst/>
          </a:prstGeom>
          <a:noFill/>
          <a:ln w="27940">
            <a:solidFill>
              <a:srgbClr val="274C3A"/>
            </a:solidFill>
            <a:prstDash val="solid"/>
            <a:headEnd type="none"/>
            <a:tailEnd type="triangle"/>
          </a:ln>
        </p:spPr>
        <p:txBody>
          <a:bodyPr/>
          <a:lstStyle/>
          <a:p>
            <a:endParaRPr lang="en-US"/>
          </a:p>
        </p:txBody>
      </p:sp>
      <p:sp>
        <p:nvSpPr>
          <p:cNvPr id="7" name="Shape 5"/>
          <p:cNvSpPr/>
          <p:nvPr/>
        </p:nvSpPr>
        <p:spPr>
          <a:xfrm>
            <a:off x="2926080" y="3639312"/>
            <a:ext cx="0" cy="0"/>
          </a:xfrm>
          <a:prstGeom prst="line">
            <a:avLst/>
          </a:prstGeom>
          <a:noFill/>
          <a:ln w="17780">
            <a:solidFill>
              <a:srgbClr val="C97B63"/>
            </a:solidFill>
            <a:prstDash val="solid"/>
          </a:ln>
        </p:spPr>
        <p:txBody>
          <a:bodyPr/>
          <a:lstStyle/>
          <a:p>
            <a:endParaRPr lang="en-US"/>
          </a:p>
        </p:txBody>
      </p:sp>
      <p:sp>
        <p:nvSpPr>
          <p:cNvPr id="8" name="Shape 6"/>
          <p:cNvSpPr/>
          <p:nvPr/>
        </p:nvSpPr>
        <p:spPr>
          <a:xfrm>
            <a:off x="4572000" y="3639312"/>
            <a:ext cx="0" cy="0"/>
          </a:xfrm>
          <a:prstGeom prst="line">
            <a:avLst/>
          </a:prstGeom>
          <a:noFill/>
          <a:ln w="17780">
            <a:solidFill>
              <a:srgbClr val="C97B63"/>
            </a:solidFill>
            <a:prstDash val="solid"/>
          </a:ln>
        </p:spPr>
        <p:txBody>
          <a:bodyPr/>
          <a:lstStyle/>
          <a:p>
            <a:endParaRPr lang="en-US"/>
          </a:p>
        </p:txBody>
      </p:sp>
      <p:sp>
        <p:nvSpPr>
          <p:cNvPr id="9" name="Shape 7"/>
          <p:cNvSpPr/>
          <p:nvPr/>
        </p:nvSpPr>
        <p:spPr>
          <a:xfrm>
            <a:off x="6217920" y="3639312"/>
            <a:ext cx="0" cy="0"/>
          </a:xfrm>
          <a:prstGeom prst="line">
            <a:avLst/>
          </a:prstGeom>
          <a:noFill/>
          <a:ln w="17780">
            <a:solidFill>
              <a:srgbClr val="C97B63"/>
            </a:solidFill>
            <a:prstDash val="solid"/>
          </a:ln>
        </p:spPr>
        <p:txBody>
          <a:bodyPr/>
          <a:lstStyle/>
          <a:p>
            <a:endParaRPr lang="en-US"/>
          </a:p>
        </p:txBody>
      </p:sp>
      <p:sp>
        <p:nvSpPr>
          <p:cNvPr id="13" name="Shape 11"/>
          <p:cNvSpPr/>
          <p:nvPr/>
        </p:nvSpPr>
        <p:spPr>
          <a:xfrm>
            <a:off x="2487168" y="2542032"/>
            <a:ext cx="0" cy="0"/>
          </a:xfrm>
          <a:prstGeom prst="line">
            <a:avLst/>
          </a:prstGeom>
          <a:noFill/>
          <a:ln w="12700">
            <a:solidFill>
              <a:srgbClr val="C9A86A"/>
            </a:solidFill>
            <a:prstDash val="solid"/>
          </a:ln>
        </p:spPr>
        <p:txBody>
          <a:bodyPr/>
          <a:lstStyle/>
          <a:p>
            <a:endParaRPr lang="en-US"/>
          </a:p>
        </p:txBody>
      </p:sp>
      <p:sp>
        <p:nvSpPr>
          <p:cNvPr id="14" name="Shape 12"/>
          <p:cNvSpPr/>
          <p:nvPr/>
        </p:nvSpPr>
        <p:spPr>
          <a:xfrm>
            <a:off x="2706624" y="2743200"/>
            <a:ext cx="0" cy="0"/>
          </a:xfrm>
          <a:prstGeom prst="line">
            <a:avLst/>
          </a:prstGeom>
          <a:noFill/>
          <a:ln w="12700">
            <a:solidFill>
              <a:srgbClr val="C9A86A"/>
            </a:solidFill>
            <a:prstDash val="solid"/>
          </a:ln>
        </p:spPr>
        <p:txBody>
          <a:bodyPr/>
          <a:lstStyle/>
          <a:p>
            <a:endParaRPr lang="en-US"/>
          </a:p>
        </p:txBody>
      </p:sp>
      <p:sp>
        <p:nvSpPr>
          <p:cNvPr id="15" name="Shape 13"/>
          <p:cNvSpPr/>
          <p:nvPr/>
        </p:nvSpPr>
        <p:spPr>
          <a:xfrm>
            <a:off x="4133088" y="2542032"/>
            <a:ext cx="0" cy="0"/>
          </a:xfrm>
          <a:prstGeom prst="line">
            <a:avLst/>
          </a:prstGeom>
          <a:noFill/>
          <a:ln w="12700">
            <a:solidFill>
              <a:srgbClr val="C9A86A"/>
            </a:solidFill>
            <a:prstDash val="solid"/>
          </a:ln>
        </p:spPr>
        <p:txBody>
          <a:bodyPr/>
          <a:lstStyle/>
          <a:p>
            <a:endParaRPr lang="en-US"/>
          </a:p>
        </p:txBody>
      </p:sp>
      <p:sp>
        <p:nvSpPr>
          <p:cNvPr id="16" name="Shape 14"/>
          <p:cNvSpPr/>
          <p:nvPr/>
        </p:nvSpPr>
        <p:spPr>
          <a:xfrm>
            <a:off x="4370832" y="2761488"/>
            <a:ext cx="0" cy="0"/>
          </a:xfrm>
          <a:prstGeom prst="line">
            <a:avLst/>
          </a:prstGeom>
          <a:noFill/>
          <a:ln w="12700">
            <a:solidFill>
              <a:srgbClr val="C9A86A"/>
            </a:solidFill>
            <a:prstDash val="solid"/>
          </a:ln>
        </p:spPr>
        <p:txBody>
          <a:bodyPr/>
          <a:lstStyle/>
          <a:p>
            <a:endParaRPr lang="en-US"/>
          </a:p>
        </p:txBody>
      </p:sp>
      <p:sp>
        <p:nvSpPr>
          <p:cNvPr id="17" name="Shape 15"/>
          <p:cNvSpPr/>
          <p:nvPr/>
        </p:nvSpPr>
        <p:spPr>
          <a:xfrm>
            <a:off x="5779008" y="2542032"/>
            <a:ext cx="0" cy="0"/>
          </a:xfrm>
          <a:prstGeom prst="line">
            <a:avLst/>
          </a:prstGeom>
          <a:noFill/>
          <a:ln w="12700">
            <a:solidFill>
              <a:srgbClr val="C9A86A"/>
            </a:solidFill>
            <a:prstDash val="solid"/>
          </a:ln>
        </p:spPr>
        <p:txBody>
          <a:bodyPr/>
          <a:lstStyle/>
          <a:p>
            <a:endParaRPr lang="en-US"/>
          </a:p>
        </p:txBody>
      </p:sp>
      <p:sp>
        <p:nvSpPr>
          <p:cNvPr id="18" name="Shape 16"/>
          <p:cNvSpPr/>
          <p:nvPr/>
        </p:nvSpPr>
        <p:spPr>
          <a:xfrm>
            <a:off x="5998464" y="2761488"/>
            <a:ext cx="0" cy="0"/>
          </a:xfrm>
          <a:prstGeom prst="line">
            <a:avLst/>
          </a:prstGeom>
          <a:noFill/>
          <a:ln w="12700">
            <a:solidFill>
              <a:srgbClr val="C9A86A"/>
            </a:solidFill>
            <a:prstDash val="solid"/>
          </a:ln>
        </p:spPr>
        <p:txBody>
          <a:bodyPr/>
          <a:lstStyle/>
          <a:p>
            <a:endParaRPr lang="en-US"/>
          </a:p>
        </p:txBody>
      </p:sp>
      <p:sp>
        <p:nvSpPr>
          <p:cNvPr id="25" name="Shape 23"/>
          <p:cNvSpPr/>
          <p:nvPr/>
        </p:nvSpPr>
        <p:spPr>
          <a:xfrm>
            <a:off x="9646920" y="3063240"/>
            <a:ext cx="1783080" cy="1207008"/>
          </a:xfrm>
          <a:prstGeom prst="roundRect">
            <a:avLst/>
          </a:prstGeom>
          <a:solidFill>
            <a:srgbClr val="274C3A"/>
          </a:solidFill>
          <a:ln w="12700">
            <a:solidFill>
              <a:srgbClr val="274C3A"/>
            </a:solidFill>
            <a:prstDash val="solid"/>
          </a:ln>
        </p:spPr>
        <p:txBody>
          <a:bodyPr/>
          <a:lstStyle/>
          <a:p>
            <a:endParaRPr lang="en-US"/>
          </a:p>
        </p:txBody>
      </p:sp>
      <p:sp>
        <p:nvSpPr>
          <p:cNvPr id="26" name="Text 24"/>
          <p:cNvSpPr/>
          <p:nvPr/>
        </p:nvSpPr>
        <p:spPr>
          <a:xfrm>
            <a:off x="9848088" y="3328416"/>
            <a:ext cx="1371600" cy="512064"/>
          </a:xfrm>
          <a:prstGeom prst="rect">
            <a:avLst/>
          </a:prstGeom>
          <a:noFill/>
          <a:ln/>
        </p:spPr>
        <p:txBody>
          <a:bodyPr wrap="square" lIns="0" tIns="0" rIns="0" bIns="0" rtlCol="0" anchor="ctr"/>
          <a:lstStyle/>
          <a:p>
            <a:pPr marL="0" indent="0" algn="ctr">
              <a:buNone/>
            </a:pPr>
            <a:r>
              <a:rPr lang="en-US" sz="2000" b="1" dirty="0">
                <a:solidFill>
                  <a:srgbClr val="FFFFFF"/>
                </a:solidFill>
              </a:rPr>
              <a:t>Decline</a:t>
            </a:r>
            <a:endParaRPr lang="en-US" sz="2000" dirty="0"/>
          </a:p>
          <a:p>
            <a:pPr marL="0" indent="0" algn="ctr">
              <a:buNone/>
            </a:pPr>
            <a:r>
              <a:rPr lang="en-US" sz="2000" b="1" dirty="0">
                <a:solidFill>
                  <a:srgbClr val="FFFFFF"/>
                </a:solidFill>
              </a:rPr>
              <a:t>in store sales</a:t>
            </a:r>
            <a:endParaRPr lang="en-US" sz="2000" dirty="0"/>
          </a:p>
        </p:txBody>
      </p:sp>
      <p:sp>
        <p:nvSpPr>
          <p:cNvPr id="27" name="Shape 25"/>
          <p:cNvSpPr/>
          <p:nvPr/>
        </p:nvSpPr>
        <p:spPr>
          <a:xfrm>
            <a:off x="338328" y="2249355"/>
            <a:ext cx="1536192" cy="402336"/>
          </a:xfrm>
          <a:prstGeom prst="roundRect">
            <a:avLst/>
          </a:prstGeom>
          <a:solidFill>
            <a:srgbClr val="E8C8C7"/>
          </a:solidFill>
          <a:ln w="12700">
            <a:solidFill>
              <a:srgbClr val="E8C8C7"/>
            </a:solidFill>
            <a:prstDash val="solid"/>
          </a:ln>
        </p:spPr>
        <p:txBody>
          <a:bodyPr/>
          <a:lstStyle/>
          <a:p>
            <a:endParaRPr lang="en-US"/>
          </a:p>
        </p:txBody>
      </p:sp>
      <p:sp>
        <p:nvSpPr>
          <p:cNvPr id="29" name="Text 27"/>
          <p:cNvSpPr/>
          <p:nvPr/>
        </p:nvSpPr>
        <p:spPr>
          <a:xfrm>
            <a:off x="804672" y="1366994"/>
            <a:ext cx="1645920" cy="502920"/>
          </a:xfrm>
          <a:prstGeom prst="rect">
            <a:avLst/>
          </a:prstGeom>
          <a:noFill/>
          <a:ln/>
        </p:spPr>
        <p:txBody>
          <a:bodyPr wrap="square" lIns="0" tIns="0" rIns="0" bIns="0" rtlCol="0" anchor="ctr"/>
          <a:lstStyle/>
          <a:p>
            <a:pPr marL="0" indent="0" algn="ctr">
              <a:buNone/>
            </a:pPr>
            <a:endParaRPr lang="en-US" sz="970" dirty="0"/>
          </a:p>
        </p:txBody>
      </p:sp>
      <p:sp>
        <p:nvSpPr>
          <p:cNvPr id="30" name="Shape 28"/>
          <p:cNvSpPr/>
          <p:nvPr/>
        </p:nvSpPr>
        <p:spPr>
          <a:xfrm>
            <a:off x="2820924" y="2268820"/>
            <a:ext cx="1536192" cy="402336"/>
          </a:xfrm>
          <a:prstGeom prst="roundRect">
            <a:avLst/>
          </a:prstGeom>
          <a:solidFill>
            <a:srgbClr val="E8C8C7"/>
          </a:solidFill>
          <a:ln w="12700">
            <a:solidFill>
              <a:srgbClr val="E8C8C7"/>
            </a:solidFill>
            <a:prstDash val="solid"/>
          </a:ln>
        </p:spPr>
        <p:txBody>
          <a:bodyPr/>
          <a:lstStyle/>
          <a:p>
            <a:endParaRPr lang="en-US"/>
          </a:p>
        </p:txBody>
      </p:sp>
      <p:sp>
        <p:nvSpPr>
          <p:cNvPr id="31" name="Text 29"/>
          <p:cNvSpPr/>
          <p:nvPr/>
        </p:nvSpPr>
        <p:spPr>
          <a:xfrm>
            <a:off x="2864938" y="2393132"/>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Marketing</a:t>
            </a:r>
            <a:endParaRPr lang="en-US" sz="1120" dirty="0"/>
          </a:p>
        </p:txBody>
      </p:sp>
      <p:sp>
        <p:nvSpPr>
          <p:cNvPr id="32" name="Text 30"/>
          <p:cNvSpPr/>
          <p:nvPr/>
        </p:nvSpPr>
        <p:spPr>
          <a:xfrm>
            <a:off x="3079693" y="3004999"/>
            <a:ext cx="1645920" cy="50292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970" u="sng" dirty="0">
                <a:solidFill>
                  <a:srgbClr val="1F2937"/>
                </a:solidFill>
              </a:rPr>
              <a:t>Outdated website </a:t>
            </a:r>
          </a:p>
          <a:p>
            <a:pPr marL="171450" indent="-171450">
              <a:buFont typeface="Arial" panose="020B0604020202020204" pitchFamily="34" charset="0"/>
              <a:buChar char="•"/>
            </a:pPr>
            <a:r>
              <a:rPr lang="en-US" sz="970" u="sng" dirty="0">
                <a:solidFill>
                  <a:srgbClr val="1F2937"/>
                </a:solidFill>
              </a:rPr>
              <a:t>Limited online marketing</a:t>
            </a:r>
          </a:p>
          <a:p>
            <a:pPr marL="171450" indent="-171450">
              <a:buFont typeface="Arial" panose="020B0604020202020204" pitchFamily="34" charset="0"/>
              <a:buChar char="•"/>
            </a:pPr>
            <a:r>
              <a:rPr lang="en-US" sz="970" u="sng" dirty="0">
                <a:solidFill>
                  <a:srgbClr val="1F2937"/>
                </a:solidFill>
              </a:rPr>
              <a:t>Weak brad promotion</a:t>
            </a:r>
            <a:endParaRPr lang="en-US" sz="970" u="sng" dirty="0"/>
          </a:p>
        </p:txBody>
      </p:sp>
      <p:sp>
        <p:nvSpPr>
          <p:cNvPr id="33" name="Shape 31"/>
          <p:cNvSpPr/>
          <p:nvPr/>
        </p:nvSpPr>
        <p:spPr>
          <a:xfrm>
            <a:off x="5054376" y="2267089"/>
            <a:ext cx="1536192" cy="402336"/>
          </a:xfrm>
          <a:prstGeom prst="roundRect">
            <a:avLst/>
          </a:prstGeom>
          <a:solidFill>
            <a:srgbClr val="E8C8C7"/>
          </a:solidFill>
          <a:ln w="12700">
            <a:solidFill>
              <a:srgbClr val="E8C8C7"/>
            </a:solidFill>
            <a:prstDash val="solid"/>
          </a:ln>
        </p:spPr>
        <p:txBody>
          <a:bodyPr/>
          <a:lstStyle/>
          <a:p>
            <a:endParaRPr lang="en-US"/>
          </a:p>
        </p:txBody>
      </p:sp>
      <p:sp>
        <p:nvSpPr>
          <p:cNvPr id="34" name="Text 32"/>
          <p:cNvSpPr/>
          <p:nvPr/>
        </p:nvSpPr>
        <p:spPr>
          <a:xfrm>
            <a:off x="5127528" y="2395105"/>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Customers</a:t>
            </a:r>
            <a:endParaRPr lang="en-US" sz="1120" dirty="0"/>
          </a:p>
        </p:txBody>
      </p:sp>
      <p:sp>
        <p:nvSpPr>
          <p:cNvPr id="35" name="Text 33"/>
          <p:cNvSpPr/>
          <p:nvPr/>
        </p:nvSpPr>
        <p:spPr>
          <a:xfrm>
            <a:off x="4572000" y="1339596"/>
            <a:ext cx="1645920" cy="502920"/>
          </a:xfrm>
          <a:prstGeom prst="rect">
            <a:avLst/>
          </a:prstGeom>
          <a:noFill/>
          <a:ln/>
        </p:spPr>
        <p:txBody>
          <a:bodyPr wrap="square" lIns="0" tIns="0" rIns="0" bIns="0" rtlCol="0" anchor="ctr"/>
          <a:lstStyle/>
          <a:p>
            <a:pPr marL="0" indent="0" algn="ctr">
              <a:buNone/>
            </a:pPr>
            <a:endParaRPr lang="en-US" sz="970" dirty="0"/>
          </a:p>
        </p:txBody>
      </p:sp>
      <p:sp>
        <p:nvSpPr>
          <p:cNvPr id="36" name="Shape 34"/>
          <p:cNvSpPr/>
          <p:nvPr/>
        </p:nvSpPr>
        <p:spPr>
          <a:xfrm>
            <a:off x="338328" y="5193168"/>
            <a:ext cx="1536192" cy="402336"/>
          </a:xfrm>
          <a:prstGeom prst="roundRect">
            <a:avLst/>
          </a:prstGeom>
          <a:solidFill>
            <a:srgbClr val="DCE7DF"/>
          </a:solidFill>
          <a:ln w="12700">
            <a:solidFill>
              <a:srgbClr val="DCE7DF"/>
            </a:solidFill>
            <a:prstDash val="solid"/>
          </a:ln>
        </p:spPr>
        <p:txBody>
          <a:bodyPr/>
          <a:lstStyle/>
          <a:p>
            <a:endParaRPr lang="en-US" dirty="0"/>
          </a:p>
        </p:txBody>
      </p:sp>
      <p:sp>
        <p:nvSpPr>
          <p:cNvPr id="37" name="Text 35"/>
          <p:cNvSpPr/>
          <p:nvPr/>
        </p:nvSpPr>
        <p:spPr>
          <a:xfrm>
            <a:off x="399162" y="5344702"/>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Costs</a:t>
            </a:r>
            <a:endParaRPr lang="en-US" sz="1120" dirty="0"/>
          </a:p>
        </p:txBody>
      </p:sp>
      <p:sp>
        <p:nvSpPr>
          <p:cNvPr id="38" name="Text 36"/>
          <p:cNvSpPr/>
          <p:nvPr/>
        </p:nvSpPr>
        <p:spPr>
          <a:xfrm>
            <a:off x="290902" y="4102458"/>
            <a:ext cx="1645920" cy="502920"/>
          </a:xfrm>
          <a:prstGeom prst="rect">
            <a:avLst/>
          </a:prstGeom>
          <a:noFill/>
          <a:ln/>
        </p:spPr>
        <p:txBody>
          <a:bodyPr wrap="square" lIns="0" tIns="0" rIns="0" bIns="0" rtlCol="0" anchor="ctr"/>
          <a:lstStyle/>
          <a:p>
            <a:pPr marL="0" indent="0">
              <a:buNone/>
            </a:pPr>
            <a:r>
              <a:rPr lang="en-GB" sz="1000" b="0" i="0" u="sng" dirty="0">
                <a:solidFill>
                  <a:srgbClr val="000000"/>
                </a:solidFill>
                <a:effectLst/>
                <a:latin typeface="+mj-lt"/>
              </a:rPr>
              <a:t>• Shopping online</a:t>
            </a:r>
            <a:br>
              <a:rPr lang="en-GB" sz="1000" u="sng" dirty="0">
                <a:latin typeface="+mj-lt"/>
              </a:rPr>
            </a:br>
            <a:r>
              <a:rPr lang="en-GB" sz="1000" b="0" i="0" u="sng" dirty="0">
                <a:solidFill>
                  <a:srgbClr val="000000"/>
                </a:solidFill>
                <a:effectLst/>
                <a:latin typeface="+mj-lt"/>
              </a:rPr>
              <a:t>• Customers expect delivery</a:t>
            </a:r>
            <a:br>
              <a:rPr lang="en-GB" sz="1000" u="sng" dirty="0">
                <a:latin typeface="+mj-lt"/>
              </a:rPr>
            </a:br>
            <a:r>
              <a:rPr lang="en-GB" sz="1000" b="0" i="0" u="sng" dirty="0">
                <a:solidFill>
                  <a:srgbClr val="000000"/>
                </a:solidFill>
                <a:effectLst/>
                <a:latin typeface="+mj-lt"/>
              </a:rPr>
              <a:t>• Comparison of prices to online sellers</a:t>
            </a:r>
            <a:endParaRPr lang="en-US" sz="970" u="sng" dirty="0">
              <a:latin typeface="+mj-lt"/>
            </a:endParaRPr>
          </a:p>
        </p:txBody>
      </p:sp>
      <p:sp>
        <p:nvSpPr>
          <p:cNvPr id="39" name="Shape 37"/>
          <p:cNvSpPr/>
          <p:nvPr/>
        </p:nvSpPr>
        <p:spPr>
          <a:xfrm>
            <a:off x="3419856" y="5143534"/>
            <a:ext cx="1536192" cy="402336"/>
          </a:xfrm>
          <a:prstGeom prst="roundRect">
            <a:avLst/>
          </a:prstGeom>
          <a:solidFill>
            <a:srgbClr val="DCE7DF"/>
          </a:solidFill>
          <a:ln w="12700">
            <a:solidFill>
              <a:srgbClr val="DCE7DF"/>
            </a:solidFill>
            <a:prstDash val="solid"/>
          </a:ln>
        </p:spPr>
        <p:txBody>
          <a:bodyPr/>
          <a:lstStyle/>
          <a:p>
            <a:endParaRPr lang="en-US"/>
          </a:p>
        </p:txBody>
      </p:sp>
      <p:sp>
        <p:nvSpPr>
          <p:cNvPr id="40" name="Text 38"/>
          <p:cNvSpPr/>
          <p:nvPr/>
        </p:nvSpPr>
        <p:spPr>
          <a:xfrm>
            <a:off x="411480" y="2367673"/>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Location </a:t>
            </a:r>
            <a:endParaRPr lang="en-US" sz="1120" dirty="0"/>
          </a:p>
        </p:txBody>
      </p:sp>
      <p:sp>
        <p:nvSpPr>
          <p:cNvPr id="41" name="Text 39"/>
          <p:cNvSpPr/>
          <p:nvPr/>
        </p:nvSpPr>
        <p:spPr>
          <a:xfrm>
            <a:off x="164592" y="3086991"/>
            <a:ext cx="2048030" cy="50292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970" u="sng" dirty="0">
                <a:solidFill>
                  <a:srgbClr val="1F2937"/>
                </a:solidFill>
              </a:rPr>
              <a:t>Fewer nearby businesses</a:t>
            </a:r>
          </a:p>
          <a:p>
            <a:pPr marL="171450" indent="-171450">
              <a:buFont typeface="Arial" panose="020B0604020202020204" pitchFamily="34" charset="0"/>
              <a:buChar char="•"/>
            </a:pPr>
            <a:r>
              <a:rPr lang="en-US" sz="970" u="sng" dirty="0">
                <a:solidFill>
                  <a:srgbClr val="1F2937"/>
                </a:solidFill>
              </a:rPr>
              <a:t>Reduced foot traffic</a:t>
            </a:r>
          </a:p>
          <a:p>
            <a:pPr marL="171450" indent="-171450">
              <a:buFont typeface="Arial" panose="020B0604020202020204" pitchFamily="34" charset="0"/>
              <a:buChar char="•"/>
            </a:pPr>
            <a:r>
              <a:rPr lang="en-GB" sz="1000" u="sng" dirty="0"/>
              <a:t>Customers shopping more online</a:t>
            </a:r>
            <a:endParaRPr lang="en-US" sz="970" u="sng" dirty="0">
              <a:solidFill>
                <a:srgbClr val="1F2937"/>
              </a:solidFill>
            </a:endParaRPr>
          </a:p>
          <a:p>
            <a:pPr marL="0" indent="0" algn="ctr">
              <a:buNone/>
            </a:pPr>
            <a:endParaRPr lang="en-US" sz="970" u="sng" dirty="0">
              <a:solidFill>
                <a:srgbClr val="1F2937"/>
              </a:solidFill>
            </a:endParaRPr>
          </a:p>
        </p:txBody>
      </p:sp>
      <p:sp>
        <p:nvSpPr>
          <p:cNvPr id="42" name="Shape 40"/>
          <p:cNvSpPr/>
          <p:nvPr/>
        </p:nvSpPr>
        <p:spPr>
          <a:xfrm>
            <a:off x="6125801" y="5159580"/>
            <a:ext cx="1536192" cy="402336"/>
          </a:xfrm>
          <a:prstGeom prst="roundRect">
            <a:avLst/>
          </a:prstGeom>
          <a:solidFill>
            <a:srgbClr val="DCE7DF"/>
          </a:solidFill>
          <a:ln w="12700">
            <a:solidFill>
              <a:srgbClr val="DCE7DF"/>
            </a:solidFill>
            <a:prstDash val="solid"/>
          </a:ln>
        </p:spPr>
        <p:txBody>
          <a:bodyPr/>
          <a:lstStyle/>
          <a:p>
            <a:endParaRPr lang="en-US"/>
          </a:p>
        </p:txBody>
      </p:sp>
      <p:sp>
        <p:nvSpPr>
          <p:cNvPr id="43" name="Text 41"/>
          <p:cNvSpPr/>
          <p:nvPr/>
        </p:nvSpPr>
        <p:spPr>
          <a:xfrm>
            <a:off x="3559882" y="5262372"/>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Technology</a:t>
            </a:r>
            <a:endParaRPr lang="en-US" sz="1120" dirty="0"/>
          </a:p>
        </p:txBody>
      </p:sp>
      <p:sp>
        <p:nvSpPr>
          <p:cNvPr id="44" name="Text 42"/>
          <p:cNvSpPr/>
          <p:nvPr/>
        </p:nvSpPr>
        <p:spPr>
          <a:xfrm>
            <a:off x="5302841" y="3046898"/>
            <a:ext cx="1645920" cy="502920"/>
          </a:xfrm>
          <a:prstGeom prst="rect">
            <a:avLst/>
          </a:prstGeom>
          <a:noFill/>
          <a:ln/>
        </p:spPr>
        <p:txBody>
          <a:bodyPr wrap="square" lIns="0" tIns="0" rIns="0" bIns="0" rtlCol="0" anchor="ctr"/>
          <a:lstStyle/>
          <a:p>
            <a:pPr marL="0" indent="0">
              <a:buNone/>
            </a:pPr>
            <a:r>
              <a:rPr lang="en-GB" sz="1000" b="0" i="0" u="sng" dirty="0">
                <a:solidFill>
                  <a:srgbClr val="000000"/>
                </a:solidFill>
                <a:effectLst/>
                <a:latin typeface="+mj-lt"/>
              </a:rPr>
              <a:t>• Shopping online</a:t>
            </a:r>
            <a:br>
              <a:rPr lang="en-GB" sz="1000" u="sng" dirty="0">
                <a:latin typeface="+mj-lt"/>
              </a:rPr>
            </a:br>
            <a:r>
              <a:rPr lang="en-GB" sz="1000" b="0" i="0" u="sng" dirty="0">
                <a:solidFill>
                  <a:srgbClr val="000000"/>
                </a:solidFill>
                <a:effectLst/>
                <a:latin typeface="+mj-lt"/>
              </a:rPr>
              <a:t>• Customers expect delivery</a:t>
            </a:r>
            <a:br>
              <a:rPr lang="en-GB" sz="1000" u="sng" dirty="0">
                <a:latin typeface="+mj-lt"/>
              </a:rPr>
            </a:br>
            <a:r>
              <a:rPr lang="en-GB" sz="1000" b="0" i="0" u="sng" dirty="0">
                <a:solidFill>
                  <a:srgbClr val="000000"/>
                </a:solidFill>
                <a:effectLst/>
                <a:latin typeface="+mj-lt"/>
              </a:rPr>
              <a:t>• Comparison of prices to online sellers</a:t>
            </a:r>
            <a:endParaRPr lang="en-US" sz="970" u="sng" dirty="0">
              <a:latin typeface="+mj-lt"/>
            </a:endParaRPr>
          </a:p>
        </p:txBody>
      </p:sp>
      <p:sp>
        <p:nvSpPr>
          <p:cNvPr id="46" name="Text 44"/>
          <p:cNvSpPr/>
          <p:nvPr/>
        </p:nvSpPr>
        <p:spPr>
          <a:xfrm>
            <a:off x="7863840" y="5285232"/>
            <a:ext cx="2523744" cy="310896"/>
          </a:xfrm>
          <a:prstGeom prst="rect">
            <a:avLst/>
          </a:prstGeom>
          <a:noFill/>
          <a:ln/>
        </p:spPr>
        <p:txBody>
          <a:bodyPr wrap="square" lIns="0" tIns="0" rIns="0" bIns="0" rtlCol="0" anchor="ctr"/>
          <a:lstStyle/>
          <a:p>
            <a:pPr marL="0" indent="0" algn="ctr">
              <a:buNone/>
            </a:pPr>
            <a:endParaRPr lang="en-US" sz="1020" dirty="0"/>
          </a:p>
        </p:txBody>
      </p:sp>
      <p:sp>
        <p:nvSpPr>
          <p:cNvPr id="47" name="Shape 45"/>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
        <p:nvSpPr>
          <p:cNvPr id="48" name="Text 46"/>
          <p:cNvSpPr/>
          <p:nvPr/>
        </p:nvSpPr>
        <p:spPr>
          <a:xfrm>
            <a:off x="566928" y="6601968"/>
            <a:ext cx="10972800" cy="109728"/>
          </a:xfrm>
          <a:prstGeom prst="rect">
            <a:avLst/>
          </a:prstGeom>
          <a:noFill/>
          <a:ln/>
        </p:spPr>
        <p:txBody>
          <a:bodyPr wrap="square" lIns="0" tIns="0" rIns="0" bIns="0" rtlCol="0" anchor="ctr"/>
          <a:lstStyle/>
          <a:p>
            <a:pPr marL="0" indent="0" algn="l">
              <a:buNone/>
            </a:pPr>
            <a:endParaRPr lang="en-US" sz="800" dirty="0"/>
          </a:p>
        </p:txBody>
      </p:sp>
      <p:cxnSp>
        <p:nvCxnSpPr>
          <p:cNvPr id="53" name="Straight Arrow Connector 52">
            <a:extLst>
              <a:ext uri="{FF2B5EF4-FFF2-40B4-BE49-F238E27FC236}">
                <a16:creationId xmlns:a16="http://schemas.microsoft.com/office/drawing/2014/main" id="{87B7E5D6-2415-8A8E-F441-2CB5667BA5CB}"/>
              </a:ext>
            </a:extLst>
          </p:cNvPr>
          <p:cNvCxnSpPr/>
          <p:nvPr/>
        </p:nvCxnSpPr>
        <p:spPr>
          <a:xfrm>
            <a:off x="1271017" y="2666772"/>
            <a:ext cx="1389888" cy="9466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A8C0BAB5-4C34-C800-46EA-8BABCA5F96D9}"/>
              </a:ext>
            </a:extLst>
          </p:cNvPr>
          <p:cNvCxnSpPr/>
          <p:nvPr/>
        </p:nvCxnSpPr>
        <p:spPr>
          <a:xfrm>
            <a:off x="3966831" y="2696855"/>
            <a:ext cx="1301777" cy="9466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89B22304-156A-0273-5347-C693E7985B93}"/>
              </a:ext>
            </a:extLst>
          </p:cNvPr>
          <p:cNvCxnSpPr>
            <a:cxnSpLocks/>
          </p:cNvCxnSpPr>
          <p:nvPr/>
        </p:nvCxnSpPr>
        <p:spPr>
          <a:xfrm>
            <a:off x="6369529" y="2679122"/>
            <a:ext cx="1438692" cy="9620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3A02EB51-B9E6-85AC-68AB-E4A5CDC48D0D}"/>
              </a:ext>
            </a:extLst>
          </p:cNvPr>
          <p:cNvCxnSpPr>
            <a:cxnSpLocks/>
          </p:cNvCxnSpPr>
          <p:nvPr/>
        </p:nvCxnSpPr>
        <p:spPr>
          <a:xfrm flipV="1">
            <a:off x="1354667" y="3804314"/>
            <a:ext cx="1306238" cy="13711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C243EB77-CFC0-E8DD-F764-91ECA8852FE5}"/>
              </a:ext>
            </a:extLst>
          </p:cNvPr>
          <p:cNvCxnSpPr>
            <a:cxnSpLocks/>
          </p:cNvCxnSpPr>
          <p:nvPr/>
        </p:nvCxnSpPr>
        <p:spPr>
          <a:xfrm flipV="1">
            <a:off x="4052711" y="3772344"/>
            <a:ext cx="1215897" cy="13711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65876CE6-E074-BAA7-0CAD-9B513F63D073}"/>
              </a:ext>
            </a:extLst>
          </p:cNvPr>
          <p:cNvCxnSpPr>
            <a:cxnSpLocks/>
          </p:cNvCxnSpPr>
          <p:nvPr/>
        </p:nvCxnSpPr>
        <p:spPr>
          <a:xfrm flipV="1">
            <a:off x="6893897" y="3772344"/>
            <a:ext cx="914324" cy="14636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BF78E21E-DCCD-D15F-A8E8-C386E810E397}"/>
              </a:ext>
            </a:extLst>
          </p:cNvPr>
          <p:cNvSpPr txBox="1"/>
          <p:nvPr/>
        </p:nvSpPr>
        <p:spPr>
          <a:xfrm>
            <a:off x="2414175" y="4091229"/>
            <a:ext cx="2878890" cy="553998"/>
          </a:xfrm>
          <a:prstGeom prst="rect">
            <a:avLst/>
          </a:prstGeom>
          <a:noFill/>
        </p:spPr>
        <p:txBody>
          <a:bodyPr wrap="square">
            <a:spAutoFit/>
          </a:bodyPr>
          <a:lstStyle/>
          <a:p>
            <a:pPr marL="171450" indent="-171450">
              <a:buFont typeface="Arial" panose="020B0604020202020204" pitchFamily="34" charset="0"/>
              <a:buChar char="•"/>
            </a:pPr>
            <a:r>
              <a:rPr lang="en-GB" sz="1000" b="0" i="0" u="sng" dirty="0">
                <a:solidFill>
                  <a:srgbClr val="000000"/>
                </a:solidFill>
                <a:effectLst/>
                <a:latin typeface="+mj-lt"/>
              </a:rPr>
              <a:t>Old website</a:t>
            </a:r>
          </a:p>
          <a:p>
            <a:pPr marL="171450" indent="-171450">
              <a:buFont typeface="Arial" panose="020B0604020202020204" pitchFamily="34" charset="0"/>
              <a:buChar char="•"/>
            </a:pPr>
            <a:r>
              <a:rPr lang="en-GB" sz="1000" b="0" i="0" u="sng" dirty="0">
                <a:solidFill>
                  <a:srgbClr val="000000"/>
                </a:solidFill>
                <a:effectLst/>
                <a:latin typeface="+mj-lt"/>
              </a:rPr>
              <a:t>Poor online advertising</a:t>
            </a:r>
          </a:p>
          <a:p>
            <a:pPr marL="171450" indent="-171450">
              <a:buFont typeface="Arial" panose="020B0604020202020204" pitchFamily="34" charset="0"/>
              <a:buChar char="•"/>
            </a:pPr>
            <a:r>
              <a:rPr lang="en-GB" sz="1000" b="0" i="0" u="sng" dirty="0">
                <a:solidFill>
                  <a:srgbClr val="000000"/>
                </a:solidFill>
                <a:effectLst/>
                <a:latin typeface="+mj-lt"/>
              </a:rPr>
              <a:t>Lack of ability to order online</a:t>
            </a:r>
            <a:endParaRPr lang="en-US" sz="1000" u="sng" dirty="0">
              <a:latin typeface="+mj-lt"/>
            </a:endParaRPr>
          </a:p>
        </p:txBody>
      </p:sp>
      <p:sp>
        <p:nvSpPr>
          <p:cNvPr id="66" name="Text 41">
            <a:extLst>
              <a:ext uri="{FF2B5EF4-FFF2-40B4-BE49-F238E27FC236}">
                <a16:creationId xmlns:a16="http://schemas.microsoft.com/office/drawing/2014/main" id="{08731B12-F24D-3935-D132-1133418ADEEF}"/>
              </a:ext>
            </a:extLst>
          </p:cNvPr>
          <p:cNvSpPr/>
          <p:nvPr/>
        </p:nvSpPr>
        <p:spPr>
          <a:xfrm>
            <a:off x="6145148" y="5284419"/>
            <a:ext cx="1389888" cy="146304"/>
          </a:xfrm>
          <a:prstGeom prst="rect">
            <a:avLst/>
          </a:prstGeom>
          <a:noFill/>
          <a:ln/>
        </p:spPr>
        <p:txBody>
          <a:bodyPr wrap="square" lIns="0" tIns="0" rIns="0" bIns="0" rtlCol="0" anchor="ctr"/>
          <a:lstStyle/>
          <a:p>
            <a:pPr marL="0" indent="0" algn="ctr">
              <a:buNone/>
            </a:pPr>
            <a:r>
              <a:rPr lang="en-US" sz="1120" b="1" dirty="0">
                <a:solidFill>
                  <a:srgbClr val="1F2937"/>
                </a:solidFill>
              </a:rPr>
              <a:t>Competition</a:t>
            </a:r>
            <a:endParaRPr lang="en-US" sz="1120" dirty="0"/>
          </a:p>
        </p:txBody>
      </p:sp>
      <p:sp>
        <p:nvSpPr>
          <p:cNvPr id="68" name="TextBox 67">
            <a:extLst>
              <a:ext uri="{FF2B5EF4-FFF2-40B4-BE49-F238E27FC236}">
                <a16:creationId xmlns:a16="http://schemas.microsoft.com/office/drawing/2014/main" id="{0395AE9C-DFB1-DA29-39B7-4D3F24138B70}"/>
              </a:ext>
            </a:extLst>
          </p:cNvPr>
          <p:cNvSpPr txBox="1"/>
          <p:nvPr/>
        </p:nvSpPr>
        <p:spPr>
          <a:xfrm>
            <a:off x="5026935" y="3995982"/>
            <a:ext cx="2781286" cy="707886"/>
          </a:xfrm>
          <a:prstGeom prst="rect">
            <a:avLst/>
          </a:prstGeom>
          <a:noFill/>
        </p:spPr>
        <p:txBody>
          <a:bodyPr wrap="square">
            <a:spAutoFit/>
          </a:bodyPr>
          <a:lstStyle/>
          <a:p>
            <a:pPr marL="285750" indent="-285750">
              <a:buFont typeface="Arial" panose="020B0604020202020204" pitchFamily="34" charset="0"/>
              <a:buChar char="•"/>
            </a:pPr>
            <a:r>
              <a:rPr lang="en-GB" sz="1000" b="0" i="0" u="sng" dirty="0">
                <a:solidFill>
                  <a:srgbClr val="000000"/>
                </a:solidFill>
                <a:effectLst/>
                <a:latin typeface="+mj-lt"/>
              </a:rPr>
              <a:t>Website for online flower delivery services</a:t>
            </a:r>
          </a:p>
          <a:p>
            <a:pPr marL="285750" indent="-285750">
              <a:buFont typeface="Arial" panose="020B0604020202020204" pitchFamily="34" charset="0"/>
              <a:buChar char="•"/>
            </a:pPr>
            <a:r>
              <a:rPr lang="en-GB" sz="1000" b="0" i="0" u="sng" dirty="0">
                <a:solidFill>
                  <a:srgbClr val="000000"/>
                </a:solidFill>
                <a:effectLst/>
                <a:latin typeface="+mj-lt"/>
              </a:rPr>
              <a:t>Independent start up florist</a:t>
            </a:r>
          </a:p>
          <a:p>
            <a:pPr marL="285750" indent="-285750">
              <a:buFont typeface="Arial" panose="020B0604020202020204" pitchFamily="34" charset="0"/>
              <a:buChar char="•"/>
            </a:pPr>
            <a:r>
              <a:rPr lang="en-GB" sz="1000" b="0" i="0" u="sng" dirty="0">
                <a:solidFill>
                  <a:srgbClr val="000000"/>
                </a:solidFill>
                <a:effectLst/>
                <a:latin typeface="+mj-lt"/>
              </a:rPr>
              <a:t>Major national flower chains</a:t>
            </a:r>
            <a:endParaRPr lang="en-US" sz="1000" u="sng" dirty="0">
              <a:latin typeface="+mj-lt"/>
            </a:endParaRPr>
          </a:p>
        </p:txBody>
      </p:sp>
      <p:sp>
        <p:nvSpPr>
          <p:cNvPr id="70" name="TextBox 69">
            <a:extLst>
              <a:ext uri="{FF2B5EF4-FFF2-40B4-BE49-F238E27FC236}">
                <a16:creationId xmlns:a16="http://schemas.microsoft.com/office/drawing/2014/main" id="{6E82D947-75BB-10F1-C33F-B0F52F3352AC}"/>
              </a:ext>
            </a:extLst>
          </p:cNvPr>
          <p:cNvSpPr txBox="1"/>
          <p:nvPr/>
        </p:nvSpPr>
        <p:spPr>
          <a:xfrm>
            <a:off x="37860" y="6596738"/>
            <a:ext cx="6107288" cy="276999"/>
          </a:xfrm>
          <a:prstGeom prst="rect">
            <a:avLst/>
          </a:prstGeom>
          <a:noFill/>
        </p:spPr>
        <p:txBody>
          <a:bodyPr wrap="square">
            <a:spAutoFit/>
          </a:bodyPr>
          <a:lstStyle/>
          <a:p>
            <a:r>
              <a:rPr lang="en-GB" sz="1200" i="1" dirty="0">
                <a:latin typeface="Times New Roman" panose="02020603050405020304" pitchFamily="18" charset="0"/>
                <a:cs typeface="Times New Roman" panose="02020603050405020304" pitchFamily="18" charset="0"/>
              </a:rPr>
              <a:t>(Ishikawa, 1986)</a:t>
            </a:r>
            <a:endParaRPr lang="en-GB" sz="1200" i="1" dirty="0">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cs typeface="Arial" pitchFamily="34" charset="-120"/>
              </a:rPr>
              <a:t>CONCLUSION</a:t>
            </a:r>
            <a:endParaRPr lang="en-US" sz="2400" dirty="0"/>
          </a:p>
        </p:txBody>
      </p:sp>
      <p:sp>
        <p:nvSpPr>
          <p:cNvPr id="4" name="Text 2"/>
          <p:cNvSpPr/>
          <p:nvPr/>
        </p:nvSpPr>
        <p:spPr>
          <a:xfrm>
            <a:off x="566928" y="749808"/>
            <a:ext cx="8046720" cy="164592"/>
          </a:xfrm>
          <a:prstGeom prst="rect">
            <a:avLst/>
          </a:prstGeom>
          <a:noFill/>
          <a:ln/>
        </p:spPr>
        <p:txBody>
          <a:bodyPr wrap="square" lIns="0" tIns="0" rIns="0" bIns="0" rtlCol="0" anchor="ctr"/>
          <a:lstStyle/>
          <a:p>
            <a:pPr marL="0" indent="0">
              <a:buNone/>
            </a:pPr>
            <a:endParaRPr lang="en-US" sz="105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658368" y="1463040"/>
            <a:ext cx="9885454" cy="4526280"/>
          </a:xfrm>
          <a:prstGeom prst="roundRect">
            <a:avLst/>
          </a:prstGeom>
          <a:solidFill>
            <a:srgbClr val="FFFFFF"/>
          </a:solidFill>
          <a:ln w="12700">
            <a:solidFill>
              <a:srgbClr val="D8D7D2"/>
            </a:solidFill>
            <a:prstDash val="solid"/>
          </a:ln>
        </p:spPr>
        <p:txBody>
          <a:bodyPr/>
          <a:lstStyle/>
          <a:p>
            <a:pPr marL="285750" indent="-285750">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cs typeface="Times New Roman" panose="02020603050405020304" pitchFamily="18" charset="0"/>
              </a:rPr>
              <a:t>Green Haven Florists has several problems which have caused them to suffer from low sales in store. Their problems with Low foot traffic within their store, strong online competitors, rising cost, and weak digital marketing.</a:t>
            </a:r>
          </a:p>
          <a:p>
            <a:pPr marL="285750" indent="-285750">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cs typeface="Times New Roman" panose="02020603050405020304" pitchFamily="18" charset="0"/>
              </a:rPr>
              <a:t>PESTLE and Fishbone were the analysis tools utilized throughout this presentation. We were able to pinpoint the problems through the use of 5W2H.</a:t>
            </a:r>
          </a:p>
          <a:p>
            <a:pPr marL="285750" indent="-285750">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cs typeface="Times New Roman" panose="02020603050405020304" pitchFamily="18" charset="0"/>
              </a:rPr>
              <a:t>Green Haven Florist can improve by solidifying their online presence, improving their website, and expanding their delivery options to accommodate customers.</a:t>
            </a:r>
            <a:endParaRPr lang="en-US" dirty="0">
              <a:latin typeface="Times New Roman" panose="02020603050405020304" pitchFamily="18" charset="0"/>
              <a:cs typeface="Times New Roman" panose="02020603050405020304" pitchFamily="18" charset="0"/>
            </a:endParaRPr>
          </a:p>
        </p:txBody>
      </p:sp>
      <p:sp>
        <p:nvSpPr>
          <p:cNvPr id="7" name="Text 5"/>
          <p:cNvSpPr/>
          <p:nvPr/>
        </p:nvSpPr>
        <p:spPr>
          <a:xfrm>
            <a:off x="914400" y="1719072"/>
            <a:ext cx="2377440" cy="201168"/>
          </a:xfrm>
          <a:prstGeom prst="rect">
            <a:avLst/>
          </a:prstGeom>
          <a:noFill/>
          <a:ln/>
        </p:spPr>
        <p:txBody>
          <a:bodyPr wrap="square" lIns="0" tIns="0" rIns="0" bIns="0" rtlCol="0" anchor="ctr"/>
          <a:lstStyle/>
          <a:p>
            <a:pPr marL="0" indent="0">
              <a:buNone/>
            </a:pPr>
            <a:endParaRPr lang="en-US" sz="1600" dirty="0"/>
          </a:p>
        </p:txBody>
      </p:sp>
      <p:sp>
        <p:nvSpPr>
          <p:cNvPr id="17" name="Text 15"/>
          <p:cNvSpPr/>
          <p:nvPr/>
        </p:nvSpPr>
        <p:spPr>
          <a:xfrm>
            <a:off x="4882896" y="1719072"/>
            <a:ext cx="2377440" cy="201168"/>
          </a:xfrm>
          <a:prstGeom prst="rect">
            <a:avLst/>
          </a:prstGeom>
          <a:noFill/>
          <a:ln/>
        </p:spPr>
        <p:txBody>
          <a:bodyPr wrap="square" lIns="0" tIns="0" rIns="0" bIns="0" rtlCol="0" anchor="ctr"/>
          <a:lstStyle/>
          <a:p>
            <a:pPr marL="0" indent="0">
              <a:buNone/>
            </a:pPr>
            <a:endParaRPr lang="en-US" sz="1600" dirty="0"/>
          </a:p>
        </p:txBody>
      </p:sp>
      <p:sp>
        <p:nvSpPr>
          <p:cNvPr id="36" name="Shape 34"/>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7F4EE"/>
        </a:solidFill>
        <a:effectLst/>
      </p:bgPr>
    </p:bg>
    <p:spTree>
      <p:nvGrpSpPr>
        <p:cNvPr id="1" name=""/>
        <p:cNvGrpSpPr/>
        <p:nvPr/>
      </p:nvGrpSpPr>
      <p:grpSpPr>
        <a:xfrm>
          <a:off x="0" y="0"/>
          <a:ext cx="0" cy="0"/>
          <a:chOff x="0" y="0"/>
          <a:chExt cx="0" cy="0"/>
        </a:xfrm>
      </p:grpSpPr>
      <p:sp>
        <p:nvSpPr>
          <p:cNvPr id="2" name="Shape 0"/>
          <p:cNvSpPr/>
          <p:nvPr/>
        </p:nvSpPr>
        <p:spPr>
          <a:xfrm>
            <a:off x="0" y="0"/>
            <a:ext cx="12191695" cy="310896"/>
          </a:xfrm>
          <a:prstGeom prst="rect">
            <a:avLst/>
          </a:prstGeom>
          <a:solidFill>
            <a:srgbClr val="274C3A"/>
          </a:solidFill>
          <a:ln w="12700">
            <a:solidFill>
              <a:srgbClr val="274C3A"/>
            </a:solidFill>
            <a:prstDash val="solid"/>
          </a:ln>
        </p:spPr>
        <p:txBody>
          <a:bodyPr/>
          <a:lstStyle/>
          <a:p>
            <a:endParaRPr lang="en-US"/>
          </a:p>
        </p:txBody>
      </p:sp>
      <p:sp>
        <p:nvSpPr>
          <p:cNvPr id="3" name="Text 1"/>
          <p:cNvSpPr/>
          <p:nvPr/>
        </p:nvSpPr>
        <p:spPr>
          <a:xfrm>
            <a:off x="566928" y="438912"/>
            <a:ext cx="8778240" cy="274320"/>
          </a:xfrm>
          <a:prstGeom prst="rect">
            <a:avLst/>
          </a:prstGeom>
          <a:noFill/>
          <a:ln/>
        </p:spPr>
        <p:txBody>
          <a:bodyPr wrap="square" lIns="0" tIns="0" rIns="0" bIns="0" rtlCol="0" anchor="ctr"/>
          <a:lstStyle/>
          <a:p>
            <a:pPr marL="0" indent="0">
              <a:buNone/>
            </a:pPr>
            <a:r>
              <a:rPr lang="en-US" sz="2400" b="1" dirty="0">
                <a:solidFill>
                  <a:srgbClr val="274C3A"/>
                </a:solidFill>
                <a:latin typeface="Arial" pitchFamily="34" charset="0"/>
                <a:ea typeface="Arial" pitchFamily="34" charset="-122"/>
                <a:cs typeface="Arial" pitchFamily="34" charset="-120"/>
              </a:rPr>
              <a:t>Reference list</a:t>
            </a:r>
            <a:endParaRPr lang="en-US" sz="2400" dirty="0"/>
          </a:p>
        </p:txBody>
      </p:sp>
      <p:sp>
        <p:nvSpPr>
          <p:cNvPr id="5" name="Shape 3"/>
          <p:cNvSpPr/>
          <p:nvPr/>
        </p:nvSpPr>
        <p:spPr>
          <a:xfrm>
            <a:off x="566928" y="987552"/>
            <a:ext cx="10972800" cy="0"/>
          </a:xfrm>
          <a:prstGeom prst="line">
            <a:avLst/>
          </a:prstGeom>
          <a:noFill/>
          <a:ln w="17780">
            <a:solidFill>
              <a:srgbClr val="C97B63"/>
            </a:solidFill>
            <a:prstDash val="solid"/>
          </a:ln>
        </p:spPr>
        <p:txBody>
          <a:bodyPr/>
          <a:lstStyle/>
          <a:p>
            <a:endParaRPr lang="en-US"/>
          </a:p>
        </p:txBody>
      </p:sp>
      <p:sp>
        <p:nvSpPr>
          <p:cNvPr id="6" name="Shape 4"/>
          <p:cNvSpPr/>
          <p:nvPr/>
        </p:nvSpPr>
        <p:spPr>
          <a:xfrm>
            <a:off x="658368" y="1444752"/>
            <a:ext cx="10972800" cy="4983480"/>
          </a:xfrm>
          <a:prstGeom prst="roundRect">
            <a:avLst/>
          </a:prstGeom>
          <a:solidFill>
            <a:srgbClr val="FFFFFF"/>
          </a:solidFill>
          <a:ln w="12700">
            <a:solidFill>
              <a:srgbClr val="D8D7D2"/>
            </a:solidFill>
            <a:prstDash val="solid"/>
          </a:ln>
        </p:spPr>
        <p:txBody>
          <a:bodyPr/>
          <a:lstStyle/>
          <a:p>
            <a:endParaRPr lang="en-US"/>
          </a:p>
        </p:txBody>
      </p:sp>
      <p:sp>
        <p:nvSpPr>
          <p:cNvPr id="7" name="Text 5"/>
          <p:cNvSpPr/>
          <p:nvPr/>
        </p:nvSpPr>
        <p:spPr>
          <a:xfrm>
            <a:off x="975207" y="3291840"/>
            <a:ext cx="10241280" cy="794738"/>
          </a:xfrm>
          <a:prstGeom prst="rect">
            <a:avLst/>
          </a:prstGeom>
          <a:noFill/>
          <a:ln/>
        </p:spPr>
        <p:txBody>
          <a:bodyPr wrap="square" lIns="127" tIns="127" rIns="127" bIns="127" rtlCol="0" anchor="ctr"/>
          <a:lstStyle/>
          <a:p>
            <a:pPr marL="285750" indent="-285750">
              <a:lnSpc>
                <a:spcPct val="150000"/>
              </a:lnSpc>
              <a:buFont typeface="Arial" panose="020B0604020202020204" pitchFamily="34" charset="0"/>
              <a:buChar char="•"/>
            </a:pPr>
            <a:r>
              <a:rPr lang="en-GB" sz="1600" dirty="0"/>
              <a:t>Chevallier, A. (2016) </a:t>
            </a:r>
            <a:r>
              <a:rPr lang="en-GB" sz="1600" i="1" dirty="0"/>
              <a:t>Strategic Thinking in Complex Problem Solving.</a:t>
            </a:r>
            <a:r>
              <a:rPr lang="en-GB" sz="1600" dirty="0"/>
              <a:t> New York: Oxford University Press.</a:t>
            </a:r>
          </a:p>
          <a:p>
            <a:pPr marL="285750" indent="-285750">
              <a:lnSpc>
                <a:spcPct val="150000"/>
              </a:lnSpc>
              <a:buFont typeface="Arial" panose="020B0604020202020204" pitchFamily="34" charset="0"/>
              <a:buChar char="•"/>
            </a:pPr>
            <a:r>
              <a:rPr lang="en-GB" sz="1600" dirty="0"/>
              <a:t>Adair, J.E. (2022) </a:t>
            </a:r>
            <a:r>
              <a:rPr lang="en-GB" sz="1600" i="1" dirty="0"/>
              <a:t>Decision Making and Problem Solving: Break Through Barriers and Banish Uncertainty at Work.</a:t>
            </a:r>
            <a:r>
              <a:rPr lang="en-GB" sz="1600" dirty="0"/>
              <a:t> London: Kogan Page.</a:t>
            </a:r>
          </a:p>
          <a:p>
            <a:pPr marL="285750" indent="-285750">
              <a:lnSpc>
                <a:spcPct val="150000"/>
              </a:lnSpc>
              <a:buFont typeface="Arial" panose="020B0604020202020204" pitchFamily="34" charset="0"/>
              <a:buChar char="•"/>
            </a:pPr>
            <a:r>
              <a:rPr lang="en-GB" sz="1600" dirty="0"/>
              <a:t>Ishikawa, K. (1986) </a:t>
            </a:r>
            <a:r>
              <a:rPr lang="en-GB" sz="1600" i="1" dirty="0"/>
              <a:t>Guide to Quality Control.</a:t>
            </a:r>
            <a:r>
              <a:rPr lang="en-GB" sz="1600" dirty="0"/>
              <a:t> Tokyo: Asian Productivity Organization.</a:t>
            </a:r>
          </a:p>
          <a:p>
            <a:pPr marL="285750" indent="-285750">
              <a:lnSpc>
                <a:spcPct val="150000"/>
              </a:lnSpc>
              <a:buFont typeface="Arial" panose="020B0604020202020204" pitchFamily="34" charset="0"/>
              <a:buChar char="•"/>
            </a:pPr>
            <a:r>
              <a:rPr lang="en-GB" sz="1600" dirty="0"/>
              <a:t>Carleton College (2023) </a:t>
            </a:r>
            <a:r>
              <a:rPr lang="en-GB" sz="1600" i="1" dirty="0"/>
              <a:t>Creating Effective Poster Presentations.</a:t>
            </a:r>
            <a:r>
              <a:rPr lang="en-GB" sz="1600" dirty="0"/>
              <a:t> Available at:</a:t>
            </a:r>
            <a:br>
              <a:rPr lang="en-GB" sz="1600" dirty="0"/>
            </a:br>
            <a:r>
              <a:rPr lang="en-GB" sz="1600" dirty="0">
                <a:hlinkClick r:id="rId3"/>
              </a:rPr>
              <a:t>https://serc.carleton.edu/NAGTWorkshops/assess/poster.html</a:t>
            </a:r>
            <a:r>
              <a:rPr lang="en-GB" sz="1600" dirty="0"/>
              <a:t> (Accessed: 15 March 2026).</a:t>
            </a:r>
          </a:p>
          <a:p>
            <a:pPr marL="285750" indent="-285750">
              <a:lnSpc>
                <a:spcPct val="150000"/>
              </a:lnSpc>
              <a:buFont typeface="Arial" panose="020B0604020202020204" pitchFamily="34" charset="0"/>
              <a:buChar char="•"/>
            </a:pPr>
            <a:r>
              <a:rPr lang="en-GB" sz="1600" dirty="0"/>
              <a:t>Microsoft (2024) </a:t>
            </a:r>
            <a:r>
              <a:rPr lang="en-GB" sz="1600" i="1" dirty="0"/>
              <a:t>Create a presentation in PowerPoint.</a:t>
            </a:r>
            <a:r>
              <a:rPr lang="en-GB" sz="1600" dirty="0"/>
              <a:t> Available at:</a:t>
            </a:r>
            <a:br>
              <a:rPr lang="en-GB" sz="1600" dirty="0"/>
            </a:br>
            <a:r>
              <a:rPr lang="en-GB" sz="1600" dirty="0">
                <a:hlinkClick r:id="rId4"/>
              </a:rPr>
              <a:t>https://support.microsoft.com/en-us/office/create-a-presentation-in-powerpoint-422250f8-5721-4cea-92cc-202fa7b89617</a:t>
            </a:r>
            <a:br>
              <a:rPr lang="en-GB" sz="1600" dirty="0"/>
            </a:br>
            <a:r>
              <a:rPr lang="en-GB" sz="1600" dirty="0"/>
              <a:t>(Accessed: 10 March 2026).</a:t>
            </a:r>
          </a:p>
        </p:txBody>
      </p:sp>
      <p:sp>
        <p:nvSpPr>
          <p:cNvPr id="12" name="Shape 10"/>
          <p:cNvSpPr/>
          <p:nvPr/>
        </p:nvSpPr>
        <p:spPr>
          <a:xfrm>
            <a:off x="0" y="6547104"/>
            <a:ext cx="12191695" cy="310896"/>
          </a:xfrm>
          <a:prstGeom prst="rect">
            <a:avLst/>
          </a:prstGeom>
          <a:solidFill>
            <a:srgbClr val="F0ECE3"/>
          </a:solidFill>
          <a:ln w="12700">
            <a:solidFill>
              <a:srgbClr val="F0ECE3"/>
            </a:solidFill>
            <a:prstDash val="solid"/>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TotalTime>
  <Words>1175</Words>
  <Application>Microsoft Macintosh PowerPoint</Application>
  <PresentationFormat>Widescreen</PresentationFormat>
  <Paragraphs>115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Case Study</dc:title>
  <dc:subject>Business presentation</dc:subject>
  <dc:creator>OpenAI</dc:creator>
  <cp:lastModifiedBy>Felicia Ponomaru</cp:lastModifiedBy>
  <cp:revision>2</cp:revision>
  <dcterms:created xsi:type="dcterms:W3CDTF">2026-03-10T21:28:39Z</dcterms:created>
  <dcterms:modified xsi:type="dcterms:W3CDTF">2026-03-15T19:56:46Z</dcterms:modified>
</cp:coreProperties>
</file>