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8"/>
  </p:notesMasterIdLst>
  <p:sldIdLst>
    <p:sldId id="256" r:id="rId2"/>
    <p:sldId id="257" r:id="rId3"/>
    <p:sldId id="268" r:id="rId4"/>
    <p:sldId id="269" r:id="rId5"/>
    <p:sldId id="270" r:id="rId6"/>
    <p:sldId id="271" r:id="rId7"/>
    <p:sldId id="272" r:id="rId8"/>
    <p:sldId id="325" r:id="rId9"/>
    <p:sldId id="326" r:id="rId10"/>
    <p:sldId id="317" r:id="rId11"/>
    <p:sldId id="327" r:id="rId12"/>
    <p:sldId id="316" r:id="rId13"/>
    <p:sldId id="319" r:id="rId14"/>
    <p:sldId id="320" r:id="rId15"/>
    <p:sldId id="321" r:id="rId16"/>
    <p:sldId id="322" r:id="rId17"/>
    <p:sldId id="323" r:id="rId18"/>
    <p:sldId id="258" r:id="rId19"/>
    <p:sldId id="260" r:id="rId20"/>
    <p:sldId id="328" r:id="rId21"/>
    <p:sldId id="261" r:id="rId22"/>
    <p:sldId id="263" r:id="rId23"/>
    <p:sldId id="259" r:id="rId24"/>
    <p:sldId id="264" r:id="rId25"/>
    <p:sldId id="262" r:id="rId26"/>
    <p:sldId id="26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705"/>
  </p:normalViewPr>
  <p:slideViewPr>
    <p:cSldViewPr snapToGrid="0" snapToObjects="1">
      <p:cViewPr varScale="1">
        <p:scale>
          <a:sx n="108" d="100"/>
          <a:sy n="108" d="100"/>
        </p:scale>
        <p:origin x="73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D9F1B8-557D-984E-9351-EEBA633FAB16}" type="datetimeFigureOut">
              <a:rPr lang="en-US" smtClean="0"/>
              <a:t>11/25/19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B93381-F4BD-EC49-81FE-5DA8522362EC}" type="slidenum">
              <a:rPr lang="en-US" smtClean="0"/>
              <a:t>‹#›</a:t>
            </a:fld>
            <a:endParaRPr lang="en-US"/>
          </a:p>
        </p:txBody>
      </p:sp>
    </p:spTree>
    <p:extLst>
      <p:ext uri="{BB962C8B-B14F-4D97-AF65-F5344CB8AC3E}">
        <p14:creationId xmlns:p14="http://schemas.microsoft.com/office/powerpoint/2010/main" val="4028950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AD758C-3F57-D048-9104-F9D7328FE25A}" type="slidenum">
              <a:rPr lang="en-US" smtClean="0"/>
              <a:t>3</a:t>
            </a:fld>
            <a:endParaRPr lang="en-US"/>
          </a:p>
        </p:txBody>
      </p:sp>
    </p:spTree>
    <p:extLst>
      <p:ext uri="{BB962C8B-B14F-4D97-AF65-F5344CB8AC3E}">
        <p14:creationId xmlns:p14="http://schemas.microsoft.com/office/powerpoint/2010/main" val="9623598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2AFC1-6FDA-9C42-A0CA-A58AA70E27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09E01A9-2428-894A-860B-035D628CBA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79D6FBF-2243-1643-8BF3-6A4E148BC5DD}"/>
              </a:ext>
            </a:extLst>
          </p:cNvPr>
          <p:cNvSpPr>
            <a:spLocks noGrp="1"/>
          </p:cNvSpPr>
          <p:nvPr>
            <p:ph type="dt" sz="half" idx="10"/>
          </p:nvPr>
        </p:nvSpPr>
        <p:spPr/>
        <p:txBody>
          <a:bodyPr/>
          <a:lstStyle/>
          <a:p>
            <a:fld id="{A3B48E90-B53D-C647-88CC-3FCD696CA7F4}" type="datetimeFigureOut">
              <a:rPr lang="en-US" smtClean="0"/>
              <a:t>11/22/19</a:t>
            </a:fld>
            <a:endParaRPr lang="en-US"/>
          </a:p>
        </p:txBody>
      </p:sp>
      <p:sp>
        <p:nvSpPr>
          <p:cNvPr id="5" name="Footer Placeholder 4">
            <a:extLst>
              <a:ext uri="{FF2B5EF4-FFF2-40B4-BE49-F238E27FC236}">
                <a16:creationId xmlns:a16="http://schemas.microsoft.com/office/drawing/2014/main" id="{A3FAF321-F785-2445-AA3A-F289714853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0DFEF-B8AD-894A-9D4C-0A1664EA070C}"/>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4117314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0291A-85DE-494A-A5CB-37FA81888EF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A83D0A8-351E-7A46-8D15-50B06D478CF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A04C2F-CCFE-0B4F-9D6D-526BE3FADD29}"/>
              </a:ext>
            </a:extLst>
          </p:cNvPr>
          <p:cNvSpPr>
            <a:spLocks noGrp="1"/>
          </p:cNvSpPr>
          <p:nvPr>
            <p:ph type="dt" sz="half" idx="10"/>
          </p:nvPr>
        </p:nvSpPr>
        <p:spPr/>
        <p:txBody>
          <a:bodyPr/>
          <a:lstStyle/>
          <a:p>
            <a:fld id="{A3B48E90-B53D-C647-88CC-3FCD696CA7F4}" type="datetimeFigureOut">
              <a:rPr lang="en-US" smtClean="0"/>
              <a:t>11/22/19</a:t>
            </a:fld>
            <a:endParaRPr lang="en-US"/>
          </a:p>
        </p:txBody>
      </p:sp>
      <p:sp>
        <p:nvSpPr>
          <p:cNvPr id="5" name="Footer Placeholder 4">
            <a:extLst>
              <a:ext uri="{FF2B5EF4-FFF2-40B4-BE49-F238E27FC236}">
                <a16:creationId xmlns:a16="http://schemas.microsoft.com/office/drawing/2014/main" id="{F41DE277-EF56-2A47-88AC-3EED77FEBB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8ABF2D-310A-1943-9D95-CBBF27E6DE07}"/>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3689251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B4C00-EB7C-F941-84CE-F1EA8F7D76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AB9A7EB-A6A9-7143-956E-F71E34AB379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9BCCBAB-0D28-F946-80ED-9B168E63AD82}"/>
              </a:ext>
            </a:extLst>
          </p:cNvPr>
          <p:cNvSpPr>
            <a:spLocks noGrp="1"/>
          </p:cNvSpPr>
          <p:nvPr>
            <p:ph type="dt" sz="half" idx="10"/>
          </p:nvPr>
        </p:nvSpPr>
        <p:spPr/>
        <p:txBody>
          <a:bodyPr/>
          <a:lstStyle/>
          <a:p>
            <a:fld id="{A3B48E90-B53D-C647-88CC-3FCD696CA7F4}" type="datetimeFigureOut">
              <a:rPr lang="en-US" smtClean="0"/>
              <a:t>11/22/19</a:t>
            </a:fld>
            <a:endParaRPr lang="en-US"/>
          </a:p>
        </p:txBody>
      </p:sp>
      <p:sp>
        <p:nvSpPr>
          <p:cNvPr id="5" name="Footer Placeholder 4">
            <a:extLst>
              <a:ext uri="{FF2B5EF4-FFF2-40B4-BE49-F238E27FC236}">
                <a16:creationId xmlns:a16="http://schemas.microsoft.com/office/drawing/2014/main" id="{A8891842-B9DD-7845-B6C4-2C12543776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3FF11B-F6B1-584A-97E9-30D3946AC682}"/>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800291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2A449-1E46-A44B-8C65-6397F0522AF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2037D1C-1A36-8B4D-8C24-C16E0870F51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68A66D6-87FB-3644-B08C-9DDAD5A9C96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80B9F13-6621-DD4B-AB0E-82B37DED03C5}"/>
              </a:ext>
            </a:extLst>
          </p:cNvPr>
          <p:cNvSpPr>
            <a:spLocks noGrp="1"/>
          </p:cNvSpPr>
          <p:nvPr>
            <p:ph type="dt" sz="half" idx="10"/>
          </p:nvPr>
        </p:nvSpPr>
        <p:spPr/>
        <p:txBody>
          <a:bodyPr/>
          <a:lstStyle/>
          <a:p>
            <a:fld id="{A3B48E90-B53D-C647-88CC-3FCD696CA7F4}" type="datetimeFigureOut">
              <a:rPr lang="en-US" smtClean="0"/>
              <a:t>11/22/19</a:t>
            </a:fld>
            <a:endParaRPr lang="en-US"/>
          </a:p>
        </p:txBody>
      </p:sp>
      <p:sp>
        <p:nvSpPr>
          <p:cNvPr id="6" name="Footer Placeholder 5">
            <a:extLst>
              <a:ext uri="{FF2B5EF4-FFF2-40B4-BE49-F238E27FC236}">
                <a16:creationId xmlns:a16="http://schemas.microsoft.com/office/drawing/2014/main" id="{26ED8C09-587B-9E40-BEEC-45A5000D81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D65C31-57A9-204F-9D20-25B15D412EBC}"/>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885941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D050D-8F53-7843-9B3A-5C58B7B5912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7DE844-CCDE-0645-98C2-726A2619E3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ED05354-E69F-8D42-AFD4-0DE90FE3E5D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C0087C3-6006-4F4C-B785-4528789D51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A2F5B35-A2D3-1B40-9DCA-36BA42EED9A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5BA0C23-49EF-B34C-BA3D-E58F95449E4A}"/>
              </a:ext>
            </a:extLst>
          </p:cNvPr>
          <p:cNvSpPr>
            <a:spLocks noGrp="1"/>
          </p:cNvSpPr>
          <p:nvPr>
            <p:ph type="dt" sz="half" idx="10"/>
          </p:nvPr>
        </p:nvSpPr>
        <p:spPr/>
        <p:txBody>
          <a:bodyPr/>
          <a:lstStyle/>
          <a:p>
            <a:fld id="{A3B48E90-B53D-C647-88CC-3FCD696CA7F4}" type="datetimeFigureOut">
              <a:rPr lang="en-US" smtClean="0"/>
              <a:t>11/22/19</a:t>
            </a:fld>
            <a:endParaRPr lang="en-US"/>
          </a:p>
        </p:txBody>
      </p:sp>
      <p:sp>
        <p:nvSpPr>
          <p:cNvPr id="8" name="Footer Placeholder 7">
            <a:extLst>
              <a:ext uri="{FF2B5EF4-FFF2-40B4-BE49-F238E27FC236}">
                <a16:creationId xmlns:a16="http://schemas.microsoft.com/office/drawing/2014/main" id="{64EDBE48-17EB-7142-8197-D486A67D55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5EF0D16-16EA-FB4B-B19F-E0B2DBE59D80}"/>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4068721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BF3F7-0AA9-2E47-B00C-F14D94D33DB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9EFBFF5-32E9-7C4A-99EA-CC2B545BBA95}"/>
              </a:ext>
            </a:extLst>
          </p:cNvPr>
          <p:cNvSpPr>
            <a:spLocks noGrp="1"/>
          </p:cNvSpPr>
          <p:nvPr>
            <p:ph type="dt" sz="half" idx="10"/>
          </p:nvPr>
        </p:nvSpPr>
        <p:spPr/>
        <p:txBody>
          <a:bodyPr/>
          <a:lstStyle/>
          <a:p>
            <a:fld id="{A3B48E90-B53D-C647-88CC-3FCD696CA7F4}" type="datetimeFigureOut">
              <a:rPr lang="en-US" smtClean="0"/>
              <a:t>11/22/19</a:t>
            </a:fld>
            <a:endParaRPr lang="en-US"/>
          </a:p>
        </p:txBody>
      </p:sp>
      <p:sp>
        <p:nvSpPr>
          <p:cNvPr id="4" name="Footer Placeholder 3">
            <a:extLst>
              <a:ext uri="{FF2B5EF4-FFF2-40B4-BE49-F238E27FC236}">
                <a16:creationId xmlns:a16="http://schemas.microsoft.com/office/drawing/2014/main" id="{0B96B332-FFCD-C942-B6E4-AD215F00A25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5D2EC4-01F2-9545-9C93-BB58C3FDF296}"/>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630708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E45A5B-5964-BA45-A3F4-D2A78C1CC35E}"/>
              </a:ext>
            </a:extLst>
          </p:cNvPr>
          <p:cNvSpPr>
            <a:spLocks noGrp="1"/>
          </p:cNvSpPr>
          <p:nvPr>
            <p:ph type="dt" sz="half" idx="10"/>
          </p:nvPr>
        </p:nvSpPr>
        <p:spPr/>
        <p:txBody>
          <a:bodyPr/>
          <a:lstStyle/>
          <a:p>
            <a:fld id="{A3B48E90-B53D-C647-88CC-3FCD696CA7F4}" type="datetimeFigureOut">
              <a:rPr lang="en-US" smtClean="0"/>
              <a:t>11/22/19</a:t>
            </a:fld>
            <a:endParaRPr lang="en-US"/>
          </a:p>
        </p:txBody>
      </p:sp>
      <p:sp>
        <p:nvSpPr>
          <p:cNvPr id="3" name="Footer Placeholder 2">
            <a:extLst>
              <a:ext uri="{FF2B5EF4-FFF2-40B4-BE49-F238E27FC236}">
                <a16:creationId xmlns:a16="http://schemas.microsoft.com/office/drawing/2014/main" id="{D046C78B-8E27-4144-8393-85F784EDA98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5C585D3-F669-A345-B921-32D679A59167}"/>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505654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9BBA3-BAFE-7C41-A722-11C0BC9022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56223D5-87B8-FD4F-99FB-7612C30A82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862EA3C-DCAA-534F-8209-9D47741FB1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F564B78-44D2-B343-A635-9BFFCB04D579}"/>
              </a:ext>
            </a:extLst>
          </p:cNvPr>
          <p:cNvSpPr>
            <a:spLocks noGrp="1"/>
          </p:cNvSpPr>
          <p:nvPr>
            <p:ph type="dt" sz="half" idx="10"/>
          </p:nvPr>
        </p:nvSpPr>
        <p:spPr/>
        <p:txBody>
          <a:bodyPr/>
          <a:lstStyle/>
          <a:p>
            <a:fld id="{A3B48E90-B53D-C647-88CC-3FCD696CA7F4}" type="datetimeFigureOut">
              <a:rPr lang="en-US" smtClean="0"/>
              <a:t>11/22/19</a:t>
            </a:fld>
            <a:endParaRPr lang="en-US"/>
          </a:p>
        </p:txBody>
      </p:sp>
      <p:sp>
        <p:nvSpPr>
          <p:cNvPr id="6" name="Footer Placeholder 5">
            <a:extLst>
              <a:ext uri="{FF2B5EF4-FFF2-40B4-BE49-F238E27FC236}">
                <a16:creationId xmlns:a16="http://schemas.microsoft.com/office/drawing/2014/main" id="{0649FD45-43E4-F045-A5B4-3C2B04504F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D5C989-F6F4-B640-A9F6-5B4928B48591}"/>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2796665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AA775-2820-8047-BE1F-F88A32C1FE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BD69C68-F58A-D649-978E-6512842D1D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3573A13-C1A6-1A4C-8347-5ABDD9F18F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7D72DC1-2EA8-8742-833C-2FFF6D8E35AE}"/>
              </a:ext>
            </a:extLst>
          </p:cNvPr>
          <p:cNvSpPr>
            <a:spLocks noGrp="1"/>
          </p:cNvSpPr>
          <p:nvPr>
            <p:ph type="dt" sz="half" idx="10"/>
          </p:nvPr>
        </p:nvSpPr>
        <p:spPr/>
        <p:txBody>
          <a:bodyPr/>
          <a:lstStyle/>
          <a:p>
            <a:fld id="{A3B48E90-B53D-C647-88CC-3FCD696CA7F4}" type="datetimeFigureOut">
              <a:rPr lang="en-US" smtClean="0"/>
              <a:t>11/22/19</a:t>
            </a:fld>
            <a:endParaRPr lang="en-US"/>
          </a:p>
        </p:txBody>
      </p:sp>
      <p:sp>
        <p:nvSpPr>
          <p:cNvPr id="6" name="Footer Placeholder 5">
            <a:extLst>
              <a:ext uri="{FF2B5EF4-FFF2-40B4-BE49-F238E27FC236}">
                <a16:creationId xmlns:a16="http://schemas.microsoft.com/office/drawing/2014/main" id="{91ABD1A5-4A00-9A4D-8D0D-791993EC6B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567A75-61D4-1E49-8EA6-119D0845CA1D}"/>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0931652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1B6E8-CEDD-5F4B-9B0B-84404EBB0A0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D51FA54-FFB8-934C-856C-20CB201667B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BD0FC9-D4E9-9F40-BAB4-C8F854A8498F}"/>
              </a:ext>
            </a:extLst>
          </p:cNvPr>
          <p:cNvSpPr>
            <a:spLocks noGrp="1"/>
          </p:cNvSpPr>
          <p:nvPr>
            <p:ph type="dt" sz="half" idx="10"/>
          </p:nvPr>
        </p:nvSpPr>
        <p:spPr/>
        <p:txBody>
          <a:bodyPr/>
          <a:lstStyle/>
          <a:p>
            <a:fld id="{A3B48E90-B53D-C647-88CC-3FCD696CA7F4}" type="datetimeFigureOut">
              <a:rPr lang="en-US" smtClean="0"/>
              <a:t>11/22/19</a:t>
            </a:fld>
            <a:endParaRPr lang="en-US"/>
          </a:p>
        </p:txBody>
      </p:sp>
      <p:sp>
        <p:nvSpPr>
          <p:cNvPr id="5" name="Footer Placeholder 4">
            <a:extLst>
              <a:ext uri="{FF2B5EF4-FFF2-40B4-BE49-F238E27FC236}">
                <a16:creationId xmlns:a16="http://schemas.microsoft.com/office/drawing/2014/main" id="{D4B57FE5-1102-3D41-A82A-C1D1C1A9ED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D3A8BA-7C36-3349-A23F-6157946214E2}"/>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3208675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8DC888-55EC-5D4C-9D2C-CA9C5840B06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22CD4E6-92C7-F145-85CE-8D949026379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2CCA829-E007-CB41-8997-3912154CC488}"/>
              </a:ext>
            </a:extLst>
          </p:cNvPr>
          <p:cNvSpPr>
            <a:spLocks noGrp="1"/>
          </p:cNvSpPr>
          <p:nvPr>
            <p:ph type="dt" sz="half" idx="10"/>
          </p:nvPr>
        </p:nvSpPr>
        <p:spPr/>
        <p:txBody>
          <a:bodyPr/>
          <a:lstStyle/>
          <a:p>
            <a:fld id="{A3B48E90-B53D-C647-88CC-3FCD696CA7F4}" type="datetimeFigureOut">
              <a:rPr lang="en-US" smtClean="0"/>
              <a:t>11/22/19</a:t>
            </a:fld>
            <a:endParaRPr lang="en-US"/>
          </a:p>
        </p:txBody>
      </p:sp>
      <p:sp>
        <p:nvSpPr>
          <p:cNvPr id="5" name="Footer Placeholder 4">
            <a:extLst>
              <a:ext uri="{FF2B5EF4-FFF2-40B4-BE49-F238E27FC236}">
                <a16:creationId xmlns:a16="http://schemas.microsoft.com/office/drawing/2014/main" id="{AC4A006D-BDD8-0846-A5B5-C3AA397E16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DDFF7C-CE81-954C-96CA-4A40397A7EEE}"/>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3193757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9C5958-CBEF-E54A-A360-B0D454A4AB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771E466-F37B-6542-9425-4F697B0EDF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EEDD15D-055F-0746-9B28-79897A6CBD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B48E90-B53D-C647-88CC-3FCD696CA7F4}" type="datetimeFigureOut">
              <a:rPr lang="en-US" smtClean="0"/>
              <a:t>11/22/19</a:t>
            </a:fld>
            <a:endParaRPr lang="en-US"/>
          </a:p>
        </p:txBody>
      </p:sp>
      <p:sp>
        <p:nvSpPr>
          <p:cNvPr id="5" name="Footer Placeholder 4">
            <a:extLst>
              <a:ext uri="{FF2B5EF4-FFF2-40B4-BE49-F238E27FC236}">
                <a16:creationId xmlns:a16="http://schemas.microsoft.com/office/drawing/2014/main" id="{10C42CFF-0BEE-4941-B15E-E48CC11012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D1F6A9-E2AE-9C4B-82DB-9BE8668D44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E9A22D-BE34-D649-8C77-74B2BED93782}" type="slidenum">
              <a:rPr lang="en-US" smtClean="0"/>
              <a:t>‹#›</a:t>
            </a:fld>
            <a:endParaRPr lang="en-US"/>
          </a:p>
        </p:txBody>
      </p:sp>
    </p:spTree>
    <p:extLst>
      <p:ext uri="{BB962C8B-B14F-4D97-AF65-F5344CB8AC3E}">
        <p14:creationId xmlns:p14="http://schemas.microsoft.com/office/powerpoint/2010/main" val="40879969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sa.org.uk/rulings/boohoo-com-uk-ltd-A19-1026905.html"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hyperlink" Target="https://www.asa.org.uk/rulings/mars-wrigley-confectionery-uk-ltd-A19-564057.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s://unsplash.com/photos/5fNmWej4tAA"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DD62E0-73FA-6342-9410-649AAEC56DD7}"/>
              </a:ext>
            </a:extLst>
          </p:cNvPr>
          <p:cNvPicPr>
            <a:picLocks noChangeAspect="1"/>
          </p:cNvPicPr>
          <p:nvPr/>
        </p:nvPicPr>
        <p:blipFill rotWithShape="1">
          <a:blip r:embed="rId2"/>
          <a:srcRect t="3423" b="12307"/>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BDFA352-7B8D-024E-8719-D9A5D318080B}"/>
              </a:ext>
            </a:extLst>
          </p:cNvPr>
          <p:cNvSpPr>
            <a:spLocks noGrp="1"/>
          </p:cNvSpPr>
          <p:nvPr>
            <p:ph type="ctrTitle"/>
          </p:nvPr>
        </p:nvSpPr>
        <p:spPr>
          <a:xfrm>
            <a:off x="8022021" y="3231931"/>
            <a:ext cx="3852041" cy="1834056"/>
          </a:xfrm>
        </p:spPr>
        <p:txBody>
          <a:bodyPr>
            <a:normAutofit/>
          </a:bodyPr>
          <a:lstStyle/>
          <a:p>
            <a:r>
              <a:rPr lang="en-US" sz="4000"/>
              <a:t>Other departments </a:t>
            </a:r>
          </a:p>
        </p:txBody>
      </p:sp>
      <p:sp>
        <p:nvSpPr>
          <p:cNvPr id="3" name="Subtitle 2">
            <a:extLst>
              <a:ext uri="{FF2B5EF4-FFF2-40B4-BE49-F238E27FC236}">
                <a16:creationId xmlns:a16="http://schemas.microsoft.com/office/drawing/2014/main" id="{5BD090FB-69BC-9C47-9D53-D9C16FA60913}"/>
              </a:ext>
            </a:extLst>
          </p:cNvPr>
          <p:cNvSpPr>
            <a:spLocks noGrp="1"/>
          </p:cNvSpPr>
          <p:nvPr>
            <p:ph type="subTitle" idx="1"/>
          </p:nvPr>
        </p:nvSpPr>
        <p:spPr>
          <a:xfrm>
            <a:off x="7782910" y="5242675"/>
            <a:ext cx="4330262" cy="683284"/>
          </a:xfrm>
        </p:spPr>
        <p:txBody>
          <a:bodyPr>
            <a:normAutofit/>
          </a:bodyPr>
          <a:lstStyle/>
          <a:p>
            <a:endParaRPr lang="en-US" sz="200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7664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D762F-AC60-654B-93DC-AB07B164B85C}"/>
              </a:ext>
            </a:extLst>
          </p:cNvPr>
          <p:cNvSpPr>
            <a:spLocks noGrp="1"/>
          </p:cNvSpPr>
          <p:nvPr>
            <p:ph type="title"/>
          </p:nvPr>
        </p:nvSpPr>
        <p:spPr>
          <a:xfrm>
            <a:off x="655320" y="365125"/>
            <a:ext cx="5120114" cy="1692794"/>
          </a:xfrm>
        </p:spPr>
        <p:txBody>
          <a:bodyPr>
            <a:normAutofit/>
          </a:bodyPr>
          <a:lstStyle/>
          <a:p>
            <a:r>
              <a:rPr lang="en-US" dirty="0"/>
              <a:t>Compliance Team </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4206229-24BE-784E-BE5A-0CEBBCC04D9F}"/>
              </a:ext>
            </a:extLst>
          </p:cNvPr>
          <p:cNvSpPr>
            <a:spLocks noGrp="1"/>
          </p:cNvSpPr>
          <p:nvPr>
            <p:ph idx="1"/>
          </p:nvPr>
        </p:nvSpPr>
        <p:spPr>
          <a:xfrm>
            <a:off x="655321" y="2575034"/>
            <a:ext cx="5120113" cy="3462228"/>
          </a:xfrm>
        </p:spPr>
        <p:txBody>
          <a:bodyPr>
            <a:normAutofit/>
          </a:bodyPr>
          <a:lstStyle/>
          <a:p>
            <a:r>
              <a:rPr lang="en-US" sz="1800" dirty="0"/>
              <a:t>Check that everything is compliant, legal and above board</a:t>
            </a:r>
          </a:p>
          <a:p>
            <a:r>
              <a:rPr lang="en-US" sz="1800" dirty="0"/>
              <a:t>Involve compliance at campaign idea stage</a:t>
            </a:r>
          </a:p>
          <a:p>
            <a:r>
              <a:rPr lang="en-US" sz="1800" dirty="0"/>
              <a:t>Often needs to sign off external marketing communications before they go out</a:t>
            </a:r>
          </a:p>
          <a:p>
            <a:r>
              <a:rPr lang="en-US" sz="1800" dirty="0"/>
              <a:t>Need to be involved in a project plan</a:t>
            </a:r>
          </a:p>
          <a:p>
            <a:endParaRPr lang="en-US" sz="1800" dirty="0"/>
          </a:p>
        </p:txBody>
      </p:sp>
      <p:pic>
        <p:nvPicPr>
          <p:cNvPr id="4" name="Picture 3">
            <a:extLst>
              <a:ext uri="{FF2B5EF4-FFF2-40B4-BE49-F238E27FC236}">
                <a16:creationId xmlns:a16="http://schemas.microsoft.com/office/drawing/2014/main" id="{57290185-CF86-8645-901F-D711362BE899}"/>
              </a:ext>
            </a:extLst>
          </p:cNvPr>
          <p:cNvPicPr>
            <a:picLocks noChangeAspect="1"/>
          </p:cNvPicPr>
          <p:nvPr/>
        </p:nvPicPr>
        <p:blipFill rotWithShape="1">
          <a:blip r:embed="rId2"/>
          <a:srcRect l="14009" r="16949"/>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3255769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60049-1AA9-5845-9CE1-9FE003362E85}"/>
              </a:ext>
            </a:extLst>
          </p:cNvPr>
          <p:cNvSpPr>
            <a:spLocks noGrp="1"/>
          </p:cNvSpPr>
          <p:nvPr>
            <p:ph type="title"/>
          </p:nvPr>
        </p:nvSpPr>
        <p:spPr>
          <a:xfrm>
            <a:off x="655320" y="365125"/>
            <a:ext cx="5120114" cy="1692794"/>
          </a:xfrm>
        </p:spPr>
        <p:txBody>
          <a:bodyPr>
            <a:normAutofit/>
          </a:bodyPr>
          <a:lstStyle/>
          <a:p>
            <a:r>
              <a:rPr lang="en-US"/>
              <a:t>Industry  Regulators</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CB7FFAE-0872-4247-9607-C59A12B52136}"/>
              </a:ext>
            </a:extLst>
          </p:cNvPr>
          <p:cNvSpPr>
            <a:spLocks noGrp="1"/>
          </p:cNvSpPr>
          <p:nvPr>
            <p:ph idx="1"/>
          </p:nvPr>
        </p:nvSpPr>
        <p:spPr>
          <a:xfrm>
            <a:off x="655321" y="2575034"/>
            <a:ext cx="5120113" cy="3462228"/>
          </a:xfrm>
        </p:spPr>
        <p:txBody>
          <a:bodyPr>
            <a:normAutofit/>
          </a:bodyPr>
          <a:lstStyle/>
          <a:p>
            <a:r>
              <a:rPr lang="en-GB" sz="1800" dirty="0"/>
              <a:t>Your industry may be regulated</a:t>
            </a:r>
          </a:p>
          <a:p>
            <a:r>
              <a:rPr lang="en-GB" sz="1800" dirty="0"/>
              <a:t>Regulators implement and enforce rules/laws</a:t>
            </a:r>
          </a:p>
          <a:p>
            <a:r>
              <a:rPr lang="en-GB" sz="1800" dirty="0"/>
              <a:t>Regulations will have implications to your marketing </a:t>
            </a:r>
          </a:p>
          <a:p>
            <a:r>
              <a:rPr lang="en-GB" sz="1800" dirty="0"/>
              <a:t>Financial Conduct Authority All financial promotions must be clear, fair and not misleading regardless of the media type.</a:t>
            </a:r>
          </a:p>
          <a:p>
            <a:r>
              <a:rPr lang="en-GB" sz="1800" dirty="0"/>
              <a:t>Charity Commission of England and Wales</a:t>
            </a:r>
          </a:p>
          <a:p>
            <a:r>
              <a:rPr lang="en-GB" sz="1800" dirty="0"/>
              <a:t>Ofcom</a:t>
            </a:r>
          </a:p>
          <a:p>
            <a:r>
              <a:rPr lang="en-GB" sz="1800" dirty="0"/>
              <a:t>And more….</a:t>
            </a:r>
          </a:p>
          <a:p>
            <a:endParaRPr lang="en-GB" sz="1800" dirty="0"/>
          </a:p>
          <a:p>
            <a:endParaRPr lang="en-GB" sz="1800" dirty="0"/>
          </a:p>
          <a:p>
            <a:endParaRPr lang="en-US" sz="1800" dirty="0"/>
          </a:p>
        </p:txBody>
      </p:sp>
      <p:pic>
        <p:nvPicPr>
          <p:cNvPr id="4" name="Picture 3">
            <a:extLst>
              <a:ext uri="{FF2B5EF4-FFF2-40B4-BE49-F238E27FC236}">
                <a16:creationId xmlns:a16="http://schemas.microsoft.com/office/drawing/2014/main" id="{F4677C50-F356-5B46-B231-E794031CD835}"/>
              </a:ext>
            </a:extLst>
          </p:cNvPr>
          <p:cNvPicPr>
            <a:picLocks noChangeAspect="1"/>
          </p:cNvPicPr>
          <p:nvPr/>
        </p:nvPicPr>
        <p:blipFill rotWithShape="1">
          <a:blip r:embed="rId3"/>
          <a:srcRect l="2421" r="4579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7013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B0386-A15D-9540-94E2-87B4F2B7D2D5}"/>
              </a:ext>
            </a:extLst>
          </p:cNvPr>
          <p:cNvSpPr>
            <a:spLocks noGrp="1"/>
          </p:cNvSpPr>
          <p:nvPr>
            <p:ph type="title"/>
          </p:nvPr>
        </p:nvSpPr>
        <p:spPr>
          <a:xfrm>
            <a:off x="838200" y="365125"/>
            <a:ext cx="10515600" cy="1325563"/>
          </a:xfrm>
        </p:spPr>
        <p:txBody>
          <a:bodyPr/>
          <a:lstStyle/>
          <a:p>
            <a:r>
              <a:rPr lang="en-US"/>
              <a:t>ASA ( advertising standards authority)</a:t>
            </a:r>
            <a:endParaRPr lang="en-US" dirty="0"/>
          </a:p>
        </p:txBody>
      </p:sp>
      <p:sp>
        <p:nvSpPr>
          <p:cNvPr id="3" name="Content Placeholder 2">
            <a:extLst>
              <a:ext uri="{FF2B5EF4-FFF2-40B4-BE49-F238E27FC236}">
                <a16:creationId xmlns:a16="http://schemas.microsoft.com/office/drawing/2014/main" id="{694E7588-3C8D-CB42-90D3-6C6C87683474}"/>
              </a:ext>
            </a:extLst>
          </p:cNvPr>
          <p:cNvSpPr>
            <a:spLocks noGrp="1"/>
          </p:cNvSpPr>
          <p:nvPr>
            <p:ph idx="1"/>
          </p:nvPr>
        </p:nvSpPr>
        <p:spPr>
          <a:xfrm>
            <a:off x="838200" y="1690688"/>
            <a:ext cx="8134350" cy="4424362"/>
          </a:xfrm>
        </p:spPr>
        <p:txBody>
          <a:bodyPr>
            <a:normAutofit fontScale="92500" lnSpcReduction="20000"/>
          </a:bodyPr>
          <a:lstStyle/>
          <a:p>
            <a:r>
              <a:rPr lang="en-GB" dirty="0"/>
              <a:t>UK’s independent advertising regulator</a:t>
            </a:r>
            <a:endParaRPr lang="en-US" dirty="0"/>
          </a:p>
          <a:p>
            <a:r>
              <a:rPr lang="en-GB" dirty="0"/>
              <a:t> Their mission is to make every UK ad a responsible ad. </a:t>
            </a:r>
          </a:p>
          <a:p>
            <a:r>
              <a:rPr lang="en-US" dirty="0"/>
              <a:t>Regulates in a way that is </a:t>
            </a:r>
            <a:r>
              <a:rPr lang="en-GB" dirty="0"/>
              <a:t>regulating “transparent, proportionate, targeted, evidence-based, consistent and accountable”</a:t>
            </a:r>
          </a:p>
          <a:p>
            <a:r>
              <a:rPr lang="en-GB" dirty="0"/>
              <a:t>Ban ads which are misleading, harmful, offensive or irresponsible. </a:t>
            </a:r>
          </a:p>
          <a:p>
            <a:r>
              <a:rPr lang="en-GB" dirty="0"/>
              <a:t>Also monitor claims made by companies on their own websites and in social media </a:t>
            </a:r>
          </a:p>
          <a:p>
            <a:r>
              <a:rPr lang="en-GB" dirty="0"/>
              <a:t>In 2018, they resolved 33,727 complaints relating to more than 25,000 ads. They resolved 27,014 cases on our own initiative. 10,850 ads were either changed or removed </a:t>
            </a:r>
          </a:p>
          <a:p>
            <a:endParaRPr lang="en-GB" dirty="0"/>
          </a:p>
          <a:p>
            <a:endParaRPr lang="en-GB" dirty="0"/>
          </a:p>
          <a:p>
            <a:endParaRPr lang="en-US" dirty="0"/>
          </a:p>
        </p:txBody>
      </p:sp>
      <p:pic>
        <p:nvPicPr>
          <p:cNvPr id="4" name="Picture 3">
            <a:extLst>
              <a:ext uri="{FF2B5EF4-FFF2-40B4-BE49-F238E27FC236}">
                <a16:creationId xmlns:a16="http://schemas.microsoft.com/office/drawing/2014/main" id="{D1F3BA2B-ADAA-624D-8814-0129867E23C4}"/>
              </a:ext>
            </a:extLst>
          </p:cNvPr>
          <p:cNvPicPr>
            <a:picLocks noChangeAspect="1"/>
          </p:cNvPicPr>
          <p:nvPr/>
        </p:nvPicPr>
        <p:blipFill>
          <a:blip r:embed="rId2"/>
          <a:stretch>
            <a:fillRect/>
          </a:stretch>
        </p:blipFill>
        <p:spPr>
          <a:xfrm>
            <a:off x="9201151" y="1479550"/>
            <a:ext cx="2641600" cy="1164492"/>
          </a:xfrm>
          <a:prstGeom prst="rect">
            <a:avLst/>
          </a:prstGeom>
        </p:spPr>
      </p:pic>
    </p:spTree>
    <p:extLst>
      <p:ext uri="{BB962C8B-B14F-4D97-AF65-F5344CB8AC3E}">
        <p14:creationId xmlns:p14="http://schemas.microsoft.com/office/powerpoint/2010/main" val="383211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72335-342B-964B-A12B-B82DF7B3DC36}"/>
              </a:ext>
            </a:extLst>
          </p:cNvPr>
          <p:cNvSpPr>
            <a:spLocks noGrp="1"/>
          </p:cNvSpPr>
          <p:nvPr>
            <p:ph type="title"/>
          </p:nvPr>
        </p:nvSpPr>
        <p:spPr/>
        <p:txBody>
          <a:bodyPr/>
          <a:lstStyle/>
          <a:p>
            <a:r>
              <a:rPr lang="en-US" dirty="0"/>
              <a:t>CAP/BCAP</a:t>
            </a:r>
          </a:p>
        </p:txBody>
      </p:sp>
      <p:sp>
        <p:nvSpPr>
          <p:cNvPr id="3" name="Content Placeholder 2">
            <a:extLst>
              <a:ext uri="{FF2B5EF4-FFF2-40B4-BE49-F238E27FC236}">
                <a16:creationId xmlns:a16="http://schemas.microsoft.com/office/drawing/2014/main" id="{BE9DABA4-ED6B-654B-A56D-4973D3028886}"/>
              </a:ext>
            </a:extLst>
          </p:cNvPr>
          <p:cNvSpPr>
            <a:spLocks noGrp="1"/>
          </p:cNvSpPr>
          <p:nvPr>
            <p:ph idx="1"/>
          </p:nvPr>
        </p:nvSpPr>
        <p:spPr/>
        <p:txBody>
          <a:bodyPr>
            <a:normAutofit fontScale="70000" lnSpcReduction="20000"/>
          </a:bodyPr>
          <a:lstStyle/>
          <a:p>
            <a:r>
              <a:rPr lang="en-US" dirty="0"/>
              <a:t>Made up of members of advertising profession</a:t>
            </a:r>
          </a:p>
          <a:p>
            <a:r>
              <a:rPr lang="en-GB" dirty="0"/>
              <a:t>Writes and maintains the UK Advertising Codes,</a:t>
            </a:r>
          </a:p>
          <a:p>
            <a:pPr fontAlgn="base"/>
            <a:r>
              <a:rPr lang="en-GB" dirty="0"/>
              <a:t>The CAP Code – Non broadcast media</a:t>
            </a:r>
          </a:p>
          <a:p>
            <a:pPr fontAlgn="base"/>
            <a:r>
              <a:rPr lang="en-GB" dirty="0"/>
              <a:t>The BCAP Code </a:t>
            </a:r>
            <a:r>
              <a:rPr lang="en-GB" b="1" dirty="0"/>
              <a:t>- </a:t>
            </a:r>
            <a:r>
              <a:rPr lang="en-GB" dirty="0"/>
              <a:t>radio and television services licensed by the industry regulator Ofcom</a:t>
            </a:r>
          </a:p>
          <a:p>
            <a:pPr fontAlgn="base"/>
            <a:r>
              <a:rPr lang="en-GB" dirty="0"/>
              <a:t>Under both codes you must be able to prove what is claimed in your advertisements. </a:t>
            </a:r>
          </a:p>
          <a:p>
            <a:pPr fontAlgn="base"/>
            <a:r>
              <a:rPr lang="en-GB" dirty="0"/>
              <a:t>If you are presenting a point of view about your products you must make it clear that it is an opinion rather than a statement of fact.</a:t>
            </a:r>
          </a:p>
          <a:p>
            <a:pPr fontAlgn="base"/>
            <a:r>
              <a:rPr lang="en-GB" dirty="0"/>
              <a:t>Marketing communication  needs to be socially responsible</a:t>
            </a:r>
          </a:p>
          <a:p>
            <a:pPr fontAlgn="base"/>
            <a:r>
              <a:rPr lang="en-GB" dirty="0"/>
              <a:t>It should not offend its audience nor cause fear or distress without good reason</a:t>
            </a:r>
          </a:p>
          <a:p>
            <a:pPr fontAlgn="base"/>
            <a:r>
              <a:rPr lang="en-GB" dirty="0"/>
              <a:t>It should not show unsafe or anti-social behaviour</a:t>
            </a:r>
          </a:p>
          <a:p>
            <a:pPr fontAlgn="base"/>
            <a:r>
              <a:rPr lang="en-GB" dirty="0"/>
              <a:t>It must not encourage people to break the law</a:t>
            </a:r>
          </a:p>
          <a:p>
            <a:pPr fontAlgn="base"/>
            <a:r>
              <a:rPr lang="en-GB" dirty="0"/>
              <a:t>There are also </a:t>
            </a:r>
            <a:r>
              <a:rPr lang="en-GB" b="1" dirty="0"/>
              <a:t>specific requirements</a:t>
            </a:r>
            <a:r>
              <a:rPr lang="en-GB" dirty="0"/>
              <a:t> that apply to specific sectors, in areas from food and medicines to tobacco and alcohol. For example, you can claim your drink is 'low in alcohol' only if it contains between 0.5 per cent and 1.2 per cent alcohol by volume.</a:t>
            </a:r>
          </a:p>
          <a:p>
            <a:endParaRPr lang="en-GB" dirty="0"/>
          </a:p>
          <a:p>
            <a:endParaRPr lang="en-US" dirty="0"/>
          </a:p>
        </p:txBody>
      </p:sp>
    </p:spTree>
    <p:extLst>
      <p:ext uri="{BB962C8B-B14F-4D97-AF65-F5344CB8AC3E}">
        <p14:creationId xmlns:p14="http://schemas.microsoft.com/office/powerpoint/2010/main" val="2144103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3C866E01-365C-E941-AE71-2EFC02B5ACF3}"/>
              </a:ext>
            </a:extLst>
          </p:cNvPr>
          <p:cNvPicPr>
            <a:picLocks noGrp="1" noChangeAspect="1"/>
          </p:cNvPicPr>
          <p:nvPr>
            <p:ph idx="1"/>
          </p:nvPr>
        </p:nvPicPr>
        <p:blipFill>
          <a:blip r:embed="rId2"/>
          <a:stretch>
            <a:fillRect/>
          </a:stretch>
        </p:blipFill>
        <p:spPr>
          <a:xfrm>
            <a:off x="3880992" y="1176793"/>
            <a:ext cx="4172923" cy="4548146"/>
          </a:xfrm>
          <a:prstGeom prst="rect">
            <a:avLst/>
          </a:prstGeom>
        </p:spPr>
      </p:pic>
    </p:spTree>
    <p:extLst>
      <p:ext uri="{BB962C8B-B14F-4D97-AF65-F5344CB8AC3E}">
        <p14:creationId xmlns:p14="http://schemas.microsoft.com/office/powerpoint/2010/main" val="408946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C8CF3-D6E9-2742-A660-650A0A1A401B}"/>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2018 report </a:t>
            </a:r>
          </a:p>
        </p:txBody>
      </p:sp>
      <p:pic>
        <p:nvPicPr>
          <p:cNvPr id="4" name="Content Placeholder 3">
            <a:extLst>
              <a:ext uri="{FF2B5EF4-FFF2-40B4-BE49-F238E27FC236}">
                <a16:creationId xmlns:a16="http://schemas.microsoft.com/office/drawing/2014/main" id="{339FD9AE-BBCA-504D-A666-A10E13E790EA}"/>
              </a:ext>
            </a:extLst>
          </p:cNvPr>
          <p:cNvPicPr>
            <a:picLocks noGrp="1" noChangeAspect="1"/>
          </p:cNvPicPr>
          <p:nvPr>
            <p:ph idx="1"/>
          </p:nvPr>
        </p:nvPicPr>
        <p:blipFill>
          <a:blip r:embed="rId2"/>
          <a:stretch>
            <a:fillRect/>
          </a:stretch>
        </p:blipFill>
        <p:spPr>
          <a:xfrm>
            <a:off x="4184457" y="961812"/>
            <a:ext cx="6896485" cy="4930987"/>
          </a:xfrm>
          <a:prstGeom prst="rect">
            <a:avLst/>
          </a:prstGeom>
        </p:spPr>
      </p:pic>
    </p:spTree>
    <p:extLst>
      <p:ext uri="{BB962C8B-B14F-4D97-AF65-F5344CB8AC3E}">
        <p14:creationId xmlns:p14="http://schemas.microsoft.com/office/powerpoint/2010/main" val="30360467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BE28C91-BC61-5145-80CF-E23BD4A047F0}"/>
              </a:ext>
            </a:extLst>
          </p:cNvPr>
          <p:cNvPicPr>
            <a:picLocks noGrp="1" noChangeAspect="1"/>
          </p:cNvPicPr>
          <p:nvPr>
            <p:ph idx="4294967295"/>
          </p:nvPr>
        </p:nvPicPr>
        <p:blipFill rotWithShape="1">
          <a:blip r:embed="rId2"/>
          <a:srcRect t="14085" b="20994"/>
          <a:stretch/>
        </p:blipFill>
        <p:spPr>
          <a:xfrm>
            <a:off x="-119063" y="-165099"/>
            <a:ext cx="12430125" cy="11285864"/>
          </a:xfrm>
          <a:prstGeom prst="rect">
            <a:avLst/>
          </a:prstGeom>
          <a:effectLst/>
        </p:spPr>
      </p:pic>
      <p:sp>
        <p:nvSpPr>
          <p:cNvPr id="2" name="Title 1">
            <a:extLst>
              <a:ext uri="{FF2B5EF4-FFF2-40B4-BE49-F238E27FC236}">
                <a16:creationId xmlns:a16="http://schemas.microsoft.com/office/drawing/2014/main" id="{202F66CF-A7B3-714A-AB0E-4E62E806B74C}"/>
              </a:ext>
            </a:extLst>
          </p:cNvPr>
          <p:cNvSpPr>
            <a:spLocks noGrp="1"/>
          </p:cNvSpPr>
          <p:nvPr>
            <p:ph type="title" idx="4294967295"/>
          </p:nvPr>
        </p:nvSpPr>
        <p:spPr>
          <a:xfrm>
            <a:off x="185737" y="5477833"/>
            <a:ext cx="10515600" cy="1325563"/>
          </a:xfrm>
        </p:spPr>
        <p:txBody>
          <a:bodyPr vert="horz" lIns="91440" tIns="45720" rIns="91440" bIns="45720" rtlCol="0" anchor="ctr">
            <a:normAutofit/>
          </a:bodyPr>
          <a:lstStyle/>
          <a:p>
            <a:r>
              <a:rPr lang="en-US" sz="3700" b="1" kern="1200" dirty="0">
                <a:solidFill>
                  <a:schemeClr val="bg1"/>
                </a:solidFill>
                <a:latin typeface="+mj-lt"/>
                <a:ea typeface="+mj-ea"/>
                <a:cs typeface="+mj-cs"/>
              </a:rPr>
              <a:t>Over To You! You’re the judge… </a:t>
            </a:r>
          </a:p>
        </p:txBody>
      </p:sp>
    </p:spTree>
    <p:extLst>
      <p:ext uri="{BB962C8B-B14F-4D97-AF65-F5344CB8AC3E}">
        <p14:creationId xmlns:p14="http://schemas.microsoft.com/office/powerpoint/2010/main" val="4169884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E9C2A2-3425-9344-B032-1E2D295945DC}"/>
              </a:ext>
            </a:extLst>
          </p:cNvPr>
          <p:cNvSpPr>
            <a:spLocks noGrp="1"/>
          </p:cNvSpPr>
          <p:nvPr>
            <p:ph idx="1"/>
          </p:nvPr>
        </p:nvSpPr>
        <p:spPr>
          <a:xfrm>
            <a:off x="838200" y="739775"/>
            <a:ext cx="10515600" cy="4351338"/>
          </a:xfrm>
        </p:spPr>
        <p:txBody>
          <a:bodyPr/>
          <a:lstStyle/>
          <a:p>
            <a:pPr marL="0" indent="0">
              <a:buNone/>
            </a:pPr>
            <a:r>
              <a:rPr lang="en-GB" dirty="0"/>
              <a:t>Posts for </a:t>
            </a:r>
            <a:r>
              <a:rPr lang="en-GB" dirty="0" err="1"/>
              <a:t>BoomBod</a:t>
            </a:r>
            <a:r>
              <a:rPr lang="en-GB" dirty="0"/>
              <a:t> </a:t>
            </a:r>
            <a:r>
              <a:rPr lang="en-GB" dirty="0" err="1"/>
              <a:t>Ltd’s</a:t>
            </a:r>
            <a:r>
              <a:rPr lang="en-GB" dirty="0"/>
              <a:t> weight loss products, appeared on the Instagram accounts of </a:t>
            </a:r>
            <a:r>
              <a:rPr lang="en-GB" dirty="0" err="1"/>
              <a:t>Boombod</a:t>
            </a:r>
            <a:r>
              <a:rPr lang="en-GB" dirty="0"/>
              <a:t>, as well as for Lauren </a:t>
            </a:r>
            <a:r>
              <a:rPr lang="en-GB" dirty="0" err="1"/>
              <a:t>Goodger</a:t>
            </a:r>
            <a:r>
              <a:rPr lang="en-GB" dirty="0"/>
              <a:t> and Katie Price. </a:t>
            </a:r>
          </a:p>
          <a:p>
            <a:pPr marL="0" indent="0">
              <a:buNone/>
            </a:pPr>
            <a:endParaRPr lang="en-GB" dirty="0"/>
          </a:p>
          <a:p>
            <a:pPr marL="0" indent="0">
              <a:buNone/>
            </a:pPr>
            <a:endParaRPr lang="en-US" dirty="0"/>
          </a:p>
        </p:txBody>
      </p:sp>
      <p:pic>
        <p:nvPicPr>
          <p:cNvPr id="4" name="Picture 3">
            <a:extLst>
              <a:ext uri="{FF2B5EF4-FFF2-40B4-BE49-F238E27FC236}">
                <a16:creationId xmlns:a16="http://schemas.microsoft.com/office/drawing/2014/main" id="{E943CDE5-A5DE-2849-B238-1263622AA0CB}"/>
              </a:ext>
            </a:extLst>
          </p:cNvPr>
          <p:cNvPicPr>
            <a:picLocks noChangeAspect="1"/>
          </p:cNvPicPr>
          <p:nvPr/>
        </p:nvPicPr>
        <p:blipFill>
          <a:blip r:embed="rId2"/>
          <a:stretch>
            <a:fillRect/>
          </a:stretch>
        </p:blipFill>
        <p:spPr>
          <a:xfrm>
            <a:off x="838200" y="2400300"/>
            <a:ext cx="5805507" cy="2954337"/>
          </a:xfrm>
          <a:prstGeom prst="rect">
            <a:avLst/>
          </a:prstGeom>
        </p:spPr>
      </p:pic>
    </p:spTree>
    <p:extLst>
      <p:ext uri="{BB962C8B-B14F-4D97-AF65-F5344CB8AC3E}">
        <p14:creationId xmlns:p14="http://schemas.microsoft.com/office/powerpoint/2010/main" val="254730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E644CBE-830A-2346-B32B-7BB1FFAB5EE4}"/>
              </a:ext>
            </a:extLst>
          </p:cNvPr>
          <p:cNvPicPr>
            <a:picLocks noGrp="1" noChangeAspect="1"/>
          </p:cNvPicPr>
          <p:nvPr>
            <p:ph idx="1"/>
          </p:nvPr>
        </p:nvPicPr>
        <p:blipFill>
          <a:blip r:embed="rId2"/>
          <a:stretch>
            <a:fillRect/>
          </a:stretch>
        </p:blipFill>
        <p:spPr>
          <a:xfrm>
            <a:off x="0" y="0"/>
            <a:ext cx="7714283" cy="4351338"/>
          </a:xfrm>
          <a:prstGeom prst="rect">
            <a:avLst/>
          </a:prstGeom>
        </p:spPr>
      </p:pic>
      <p:pic>
        <p:nvPicPr>
          <p:cNvPr id="6" name="Picture 5">
            <a:extLst>
              <a:ext uri="{FF2B5EF4-FFF2-40B4-BE49-F238E27FC236}">
                <a16:creationId xmlns:a16="http://schemas.microsoft.com/office/drawing/2014/main" id="{4C0B41B3-3F9A-354F-B8E0-17FC791E32AC}"/>
              </a:ext>
            </a:extLst>
          </p:cNvPr>
          <p:cNvPicPr>
            <a:picLocks noChangeAspect="1"/>
          </p:cNvPicPr>
          <p:nvPr/>
        </p:nvPicPr>
        <p:blipFill>
          <a:blip r:embed="rId3"/>
          <a:stretch>
            <a:fillRect/>
          </a:stretch>
        </p:blipFill>
        <p:spPr>
          <a:xfrm>
            <a:off x="4937125" y="2731047"/>
            <a:ext cx="7254875" cy="4126953"/>
          </a:xfrm>
          <a:prstGeom prst="rect">
            <a:avLst/>
          </a:prstGeom>
        </p:spPr>
      </p:pic>
    </p:spTree>
    <p:extLst>
      <p:ext uri="{BB962C8B-B14F-4D97-AF65-F5344CB8AC3E}">
        <p14:creationId xmlns:p14="http://schemas.microsoft.com/office/powerpoint/2010/main" val="19942142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1C6A0-76BB-A846-B72A-51D471152D1C}"/>
              </a:ext>
            </a:extLst>
          </p:cNvPr>
          <p:cNvSpPr>
            <a:spLocks noGrp="1"/>
          </p:cNvSpPr>
          <p:nvPr>
            <p:ph type="title"/>
          </p:nvPr>
        </p:nvSpPr>
        <p:spPr>
          <a:xfrm>
            <a:off x="648929" y="629266"/>
            <a:ext cx="4944152" cy="1622321"/>
          </a:xfrm>
        </p:spPr>
        <p:txBody>
          <a:bodyPr>
            <a:normAutofit/>
          </a:bodyPr>
          <a:lstStyle/>
          <a:p>
            <a:r>
              <a:rPr lang="en-US" sz="4400"/>
              <a:t>Verdict  </a:t>
            </a:r>
          </a:p>
        </p:txBody>
      </p:sp>
      <p:sp>
        <p:nvSpPr>
          <p:cNvPr id="3" name="Content Placeholder 2">
            <a:extLst>
              <a:ext uri="{FF2B5EF4-FFF2-40B4-BE49-F238E27FC236}">
                <a16:creationId xmlns:a16="http://schemas.microsoft.com/office/drawing/2014/main" id="{2A9961C2-1FF4-0648-87BF-DF1EF935EBF5}"/>
              </a:ext>
            </a:extLst>
          </p:cNvPr>
          <p:cNvSpPr>
            <a:spLocks noGrp="1"/>
          </p:cNvSpPr>
          <p:nvPr>
            <p:ph idx="1"/>
          </p:nvPr>
        </p:nvSpPr>
        <p:spPr>
          <a:xfrm>
            <a:off x="648930" y="2438400"/>
            <a:ext cx="4944151" cy="3785419"/>
          </a:xfrm>
        </p:spPr>
        <p:txBody>
          <a:bodyPr>
            <a:normAutofit/>
          </a:bodyPr>
          <a:lstStyle/>
          <a:p>
            <a:r>
              <a:rPr lang="en-GB" sz="2400"/>
              <a:t>The Advertising Standards Authority said the influencers' posts were irresponsible.</a:t>
            </a:r>
          </a:p>
          <a:p>
            <a:r>
              <a:rPr lang="en-GB" sz="2400"/>
              <a:t>The ads must not appear again in the same form," it ruled.</a:t>
            </a:r>
          </a:p>
          <a:p>
            <a:r>
              <a:rPr lang="en-GB" sz="2400"/>
              <a:t>"It was clear from the ads that the influencers did not need to lose weight in order to achieve a healthy weight," the ASA wrote in the Boo mBod ruling.</a:t>
            </a:r>
            <a:endParaRPr lang="en-US" sz="2400"/>
          </a:p>
        </p:txBody>
      </p:sp>
      <p:pic>
        <p:nvPicPr>
          <p:cNvPr id="4" name="Picture 3">
            <a:extLst>
              <a:ext uri="{FF2B5EF4-FFF2-40B4-BE49-F238E27FC236}">
                <a16:creationId xmlns:a16="http://schemas.microsoft.com/office/drawing/2014/main" id="{6A447AA5-D0E5-B844-93C4-82FED4D693A2}"/>
              </a:ext>
            </a:extLst>
          </p:cNvPr>
          <p:cNvPicPr>
            <a:picLocks noChangeAspect="1"/>
          </p:cNvPicPr>
          <p:nvPr/>
        </p:nvPicPr>
        <p:blipFill>
          <a:blip r:embed="rId2"/>
          <a:stretch>
            <a:fillRect/>
          </a:stretch>
        </p:blipFill>
        <p:spPr>
          <a:xfrm>
            <a:off x="7060689" y="2464173"/>
            <a:ext cx="4163991" cy="1780105"/>
          </a:xfrm>
          <a:prstGeom prst="rect">
            <a:avLst/>
          </a:prstGeom>
          <a:effectLst/>
        </p:spPr>
      </p:pic>
      <p:sp>
        <p:nvSpPr>
          <p:cNvPr id="5" name="TextBox 4">
            <a:extLst>
              <a:ext uri="{FF2B5EF4-FFF2-40B4-BE49-F238E27FC236}">
                <a16:creationId xmlns:a16="http://schemas.microsoft.com/office/drawing/2014/main" id="{CDB54177-B78F-5C4A-AD01-33F225B8DC62}"/>
              </a:ext>
            </a:extLst>
          </p:cNvPr>
          <p:cNvSpPr txBox="1"/>
          <p:nvPr/>
        </p:nvSpPr>
        <p:spPr>
          <a:xfrm>
            <a:off x="7186613" y="5672138"/>
            <a:ext cx="3771900" cy="369332"/>
          </a:xfrm>
          <a:prstGeom prst="rect">
            <a:avLst/>
          </a:prstGeom>
          <a:noFill/>
        </p:spPr>
        <p:txBody>
          <a:bodyPr wrap="square" rtlCol="0">
            <a:spAutoFit/>
          </a:bodyPr>
          <a:lstStyle/>
          <a:p>
            <a:r>
              <a:rPr lang="en-US" dirty="0"/>
              <a:t>BBC Website </a:t>
            </a:r>
            <a:r>
              <a:rPr lang="en-US" dirty="0" err="1"/>
              <a:t>Artice</a:t>
            </a:r>
            <a:endParaRPr lang="en-US" dirty="0"/>
          </a:p>
        </p:txBody>
      </p:sp>
    </p:spTree>
    <p:extLst>
      <p:ext uri="{BB962C8B-B14F-4D97-AF65-F5344CB8AC3E}">
        <p14:creationId xmlns:p14="http://schemas.microsoft.com/office/powerpoint/2010/main" val="768483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AF2BF-C820-6D4F-9581-E9EB760E81F3}"/>
              </a:ext>
            </a:extLst>
          </p:cNvPr>
          <p:cNvSpPr>
            <a:spLocks noGrp="1"/>
          </p:cNvSpPr>
          <p:nvPr>
            <p:ph type="title"/>
          </p:nvPr>
        </p:nvSpPr>
        <p:spPr>
          <a:xfrm>
            <a:off x="838200" y="0"/>
            <a:ext cx="10515600" cy="1325563"/>
          </a:xfrm>
        </p:spPr>
        <p:txBody>
          <a:bodyPr/>
          <a:lstStyle/>
          <a:p>
            <a:r>
              <a:rPr lang="en-US" dirty="0" err="1"/>
              <a:t>BooHoo</a:t>
            </a:r>
            <a:endParaRPr lang="en-US" dirty="0"/>
          </a:p>
        </p:txBody>
      </p:sp>
      <p:pic>
        <p:nvPicPr>
          <p:cNvPr id="4" name="Content Placeholder 3">
            <a:extLst>
              <a:ext uri="{FF2B5EF4-FFF2-40B4-BE49-F238E27FC236}">
                <a16:creationId xmlns:a16="http://schemas.microsoft.com/office/drawing/2014/main" id="{A151A181-D410-7A41-98A1-88E57B531470}"/>
              </a:ext>
            </a:extLst>
          </p:cNvPr>
          <p:cNvPicPr>
            <a:picLocks noGrp="1" noChangeAspect="1"/>
          </p:cNvPicPr>
          <p:nvPr>
            <p:ph idx="1"/>
          </p:nvPr>
        </p:nvPicPr>
        <p:blipFill>
          <a:blip r:embed="rId2"/>
          <a:stretch>
            <a:fillRect/>
          </a:stretch>
        </p:blipFill>
        <p:spPr>
          <a:xfrm>
            <a:off x="7516265" y="365125"/>
            <a:ext cx="3685136" cy="6194281"/>
          </a:xfrm>
          <a:prstGeom prst="rect">
            <a:avLst/>
          </a:prstGeom>
        </p:spPr>
      </p:pic>
      <p:sp>
        <p:nvSpPr>
          <p:cNvPr id="5" name="TextBox 4">
            <a:extLst>
              <a:ext uri="{FF2B5EF4-FFF2-40B4-BE49-F238E27FC236}">
                <a16:creationId xmlns:a16="http://schemas.microsoft.com/office/drawing/2014/main" id="{43952E20-EC0F-D14D-90AB-B5D137BCF68D}"/>
              </a:ext>
            </a:extLst>
          </p:cNvPr>
          <p:cNvSpPr txBox="1"/>
          <p:nvPr/>
        </p:nvSpPr>
        <p:spPr>
          <a:xfrm>
            <a:off x="414338" y="2701927"/>
            <a:ext cx="6029325" cy="4247317"/>
          </a:xfrm>
          <a:prstGeom prst="rect">
            <a:avLst/>
          </a:prstGeom>
          <a:noFill/>
        </p:spPr>
        <p:txBody>
          <a:bodyPr wrap="square" rtlCol="0">
            <a:spAutoFit/>
          </a:bodyPr>
          <a:lstStyle/>
          <a:p>
            <a:r>
              <a:rPr lang="en-GB" dirty="0"/>
              <a:t>The complainant challenged whether the reference to "send nudes" was socially irresponsible.</a:t>
            </a:r>
          </a:p>
          <a:p>
            <a:endParaRPr lang="en-GB" dirty="0"/>
          </a:p>
          <a:p>
            <a:r>
              <a:rPr lang="en-GB" dirty="0"/>
              <a:t>“</a:t>
            </a:r>
            <a:r>
              <a:rPr lang="en-GB" dirty="0" err="1"/>
              <a:t>Boohoo.com</a:t>
            </a:r>
            <a:r>
              <a:rPr lang="en-GB" dirty="0"/>
              <a:t> UK Ltd said that their use of the word “nude” was solely to describe the colour resembling that of the wearer’s skin. They said they targeted their customers by sending them the latest fashion trends, including the trend for “nude” colours. They said that the word was widely used by other retailers in relation to apparel. The Boohoo brand targeted customers aged 16 to 24 years old. To sign up to Boohoo’s website, the terms of use stipulated that the individual must be at least 18 years of age. The ad was sent to individuals who had agreed to Boohoo’s terms of use. It should not have been sent to any individual under 16 years of age.”</a:t>
            </a:r>
            <a:endParaRPr lang="en-US" dirty="0"/>
          </a:p>
          <a:p>
            <a:endParaRPr lang="en-US" dirty="0"/>
          </a:p>
        </p:txBody>
      </p:sp>
      <p:sp>
        <p:nvSpPr>
          <p:cNvPr id="6" name="TextBox 5">
            <a:extLst>
              <a:ext uri="{FF2B5EF4-FFF2-40B4-BE49-F238E27FC236}">
                <a16:creationId xmlns:a16="http://schemas.microsoft.com/office/drawing/2014/main" id="{5C67F9DC-1888-0947-81AB-8EEE68157961}"/>
              </a:ext>
            </a:extLst>
          </p:cNvPr>
          <p:cNvSpPr txBox="1"/>
          <p:nvPr/>
        </p:nvSpPr>
        <p:spPr>
          <a:xfrm>
            <a:off x="528638" y="1325563"/>
            <a:ext cx="6835228" cy="1200329"/>
          </a:xfrm>
          <a:prstGeom prst="rect">
            <a:avLst/>
          </a:prstGeom>
          <a:noFill/>
        </p:spPr>
        <p:txBody>
          <a:bodyPr wrap="square" rtlCol="0">
            <a:spAutoFit/>
          </a:bodyPr>
          <a:lstStyle/>
          <a:p>
            <a:r>
              <a:rPr lang="en-GB" dirty="0"/>
              <a:t>A marketing email from Boohoo, received on 15 July 2019, featured the subject heading “Send Nudes [eyes emoji]”. The body of the email contained a photo of a female model wearing a beige jacket with the words “Send nudes. </a:t>
            </a:r>
            <a:endParaRPr lang="en-US" dirty="0"/>
          </a:p>
        </p:txBody>
      </p:sp>
      <p:sp>
        <p:nvSpPr>
          <p:cNvPr id="7" name="TextBox 6">
            <a:extLst>
              <a:ext uri="{FF2B5EF4-FFF2-40B4-BE49-F238E27FC236}">
                <a16:creationId xmlns:a16="http://schemas.microsoft.com/office/drawing/2014/main" id="{3F2E6AB3-DDD6-E241-8B5D-3824C7CB3103}"/>
              </a:ext>
            </a:extLst>
          </p:cNvPr>
          <p:cNvSpPr txBox="1"/>
          <p:nvPr/>
        </p:nvSpPr>
        <p:spPr>
          <a:xfrm>
            <a:off x="9917906" y="6492875"/>
            <a:ext cx="5157787" cy="369332"/>
          </a:xfrm>
          <a:prstGeom prst="rect">
            <a:avLst/>
          </a:prstGeom>
          <a:noFill/>
        </p:spPr>
        <p:txBody>
          <a:bodyPr wrap="square" rtlCol="0">
            <a:spAutoFit/>
          </a:bodyPr>
          <a:lstStyle/>
          <a:p>
            <a:r>
              <a:rPr lang="en-US" dirty="0"/>
              <a:t>Taken from </a:t>
            </a:r>
            <a:r>
              <a:rPr lang="en-US" dirty="0" err="1"/>
              <a:t>ASA.org.uk</a:t>
            </a:r>
            <a:endParaRPr lang="en-US" dirty="0"/>
          </a:p>
        </p:txBody>
      </p:sp>
    </p:spTree>
    <p:extLst>
      <p:ext uri="{BB962C8B-B14F-4D97-AF65-F5344CB8AC3E}">
        <p14:creationId xmlns:p14="http://schemas.microsoft.com/office/powerpoint/2010/main" val="898030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A343614-58A2-E14A-A8A8-18E66EACB7F8}"/>
              </a:ext>
            </a:extLst>
          </p:cNvPr>
          <p:cNvPicPr>
            <a:picLocks noGrp="1" noChangeAspect="1"/>
          </p:cNvPicPr>
          <p:nvPr>
            <p:ph idx="1"/>
          </p:nvPr>
        </p:nvPicPr>
        <p:blipFill>
          <a:blip r:embed="rId2"/>
          <a:stretch>
            <a:fillRect/>
          </a:stretch>
        </p:blipFill>
        <p:spPr>
          <a:xfrm>
            <a:off x="585788" y="0"/>
            <a:ext cx="9858374" cy="6572249"/>
          </a:xfrm>
          <a:prstGeom prst="rect">
            <a:avLst/>
          </a:prstGeom>
        </p:spPr>
      </p:pic>
      <p:sp>
        <p:nvSpPr>
          <p:cNvPr id="5" name="TextBox 4">
            <a:extLst>
              <a:ext uri="{FF2B5EF4-FFF2-40B4-BE49-F238E27FC236}">
                <a16:creationId xmlns:a16="http://schemas.microsoft.com/office/drawing/2014/main" id="{F9CF1452-D452-3E4C-95DC-1E0610064AA6}"/>
              </a:ext>
            </a:extLst>
          </p:cNvPr>
          <p:cNvSpPr txBox="1"/>
          <p:nvPr/>
        </p:nvSpPr>
        <p:spPr>
          <a:xfrm>
            <a:off x="9329738" y="5934670"/>
            <a:ext cx="2714625" cy="923330"/>
          </a:xfrm>
          <a:prstGeom prst="rect">
            <a:avLst/>
          </a:prstGeom>
          <a:noFill/>
        </p:spPr>
        <p:txBody>
          <a:bodyPr wrap="square" rtlCol="0">
            <a:spAutoFit/>
          </a:bodyPr>
          <a:lstStyle/>
          <a:p>
            <a:r>
              <a:rPr lang="en-GB" dirty="0">
                <a:hlinkClick r:id="rId3"/>
              </a:rPr>
              <a:t>https://www.asa.org.uk/rulings/boohoo-com-uk-ltd-A19-1026905.html</a:t>
            </a:r>
            <a:endParaRPr lang="en-US" dirty="0"/>
          </a:p>
        </p:txBody>
      </p:sp>
    </p:spTree>
    <p:extLst>
      <p:ext uri="{BB962C8B-B14F-4D97-AF65-F5344CB8AC3E}">
        <p14:creationId xmlns:p14="http://schemas.microsoft.com/office/powerpoint/2010/main" val="747621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10BEE1D-64A8-2B45-8AFA-A3FB5A0608BF}"/>
              </a:ext>
            </a:extLst>
          </p:cNvPr>
          <p:cNvPicPr>
            <a:picLocks noGrp="1" noChangeAspect="1"/>
          </p:cNvPicPr>
          <p:nvPr>
            <p:ph idx="1"/>
          </p:nvPr>
        </p:nvPicPr>
        <p:blipFill>
          <a:blip r:embed="rId2"/>
          <a:stretch>
            <a:fillRect/>
          </a:stretch>
        </p:blipFill>
        <p:spPr>
          <a:xfrm>
            <a:off x="6834654" y="1133475"/>
            <a:ext cx="5119221" cy="4351338"/>
          </a:xfrm>
          <a:prstGeom prst="rect">
            <a:avLst/>
          </a:prstGeom>
        </p:spPr>
      </p:pic>
      <p:sp>
        <p:nvSpPr>
          <p:cNvPr id="6" name="Rectangle 5">
            <a:extLst>
              <a:ext uri="{FF2B5EF4-FFF2-40B4-BE49-F238E27FC236}">
                <a16:creationId xmlns:a16="http://schemas.microsoft.com/office/drawing/2014/main" id="{31F3B0B1-F9C1-254F-9383-9A86AF6B02A7}"/>
              </a:ext>
            </a:extLst>
          </p:cNvPr>
          <p:cNvSpPr/>
          <p:nvPr/>
        </p:nvSpPr>
        <p:spPr>
          <a:xfrm>
            <a:off x="547687" y="828586"/>
            <a:ext cx="6096000" cy="6463308"/>
          </a:xfrm>
          <a:prstGeom prst="rect">
            <a:avLst/>
          </a:prstGeom>
        </p:spPr>
        <p:txBody>
          <a:bodyPr>
            <a:spAutoFit/>
          </a:bodyPr>
          <a:lstStyle/>
          <a:p>
            <a:r>
              <a:rPr lang="en-GB" dirty="0">
                <a:solidFill>
                  <a:srgbClr val="4C5B52"/>
                </a:solidFill>
                <a:latin typeface="Roboto"/>
              </a:rPr>
              <a:t>A tweet on Burger King’s Twitter page, seen on 18 May 2019, included the text "Dear people of Scotland. We're selling milkshakes all weekend. Have fun. Love BK. #</a:t>
            </a:r>
            <a:r>
              <a:rPr lang="en-GB" dirty="0" err="1">
                <a:solidFill>
                  <a:srgbClr val="4C5B52"/>
                </a:solidFill>
                <a:latin typeface="Roboto"/>
              </a:rPr>
              <a:t>justsaying</a:t>
            </a:r>
            <a:r>
              <a:rPr lang="en-GB" dirty="0">
                <a:solidFill>
                  <a:srgbClr val="4C5B52"/>
                </a:solidFill>
                <a:latin typeface="Roboto"/>
              </a:rPr>
              <a:t>”</a:t>
            </a:r>
          </a:p>
          <a:p>
            <a:endParaRPr lang="en-GB" dirty="0">
              <a:solidFill>
                <a:srgbClr val="4C5B52"/>
              </a:solidFill>
              <a:latin typeface="Roboto"/>
            </a:endParaRPr>
          </a:p>
          <a:p>
            <a:r>
              <a:rPr lang="en-GB" dirty="0"/>
              <a:t>Twenty-four complainants challenged whether the ad was irresponsible and offensive because they believed it encouraged violence and anti-social behaviour.</a:t>
            </a:r>
          </a:p>
          <a:p>
            <a:endParaRPr lang="en-GB" dirty="0">
              <a:solidFill>
                <a:srgbClr val="4C5B52"/>
              </a:solidFill>
              <a:latin typeface="Roboto"/>
            </a:endParaRPr>
          </a:p>
          <a:p>
            <a:r>
              <a:rPr lang="en-GB" dirty="0"/>
              <a:t>BKUK Group Ltd t/a Burger King responded that the tweet was intended to be a tongue in cheek reaction to recent events where milkshakes had been thrown at political figures. Burger King stated that it did not endorse violence and that was made clear with a follow-up tweet posted after responses to the tweet under complaint. The follow-up tweet stated, “We’d never endorse violence – or wasting our delicious milkshakes! So enjoy the weekend and please drink responsibly people.”</a:t>
            </a:r>
            <a:endParaRPr lang="en-GB" dirty="0">
              <a:solidFill>
                <a:srgbClr val="4C5B52"/>
              </a:solidFill>
              <a:latin typeface="Roboto"/>
            </a:endParaRPr>
          </a:p>
          <a:p>
            <a:endParaRPr lang="en-GB" dirty="0">
              <a:solidFill>
                <a:srgbClr val="4C5B52"/>
              </a:solidFill>
              <a:latin typeface="Roboto"/>
            </a:endParaRPr>
          </a:p>
          <a:p>
            <a:endParaRPr lang="en-GB" dirty="0">
              <a:solidFill>
                <a:srgbClr val="4C5B52"/>
              </a:solidFill>
              <a:latin typeface="Roboto"/>
            </a:endParaRPr>
          </a:p>
          <a:p>
            <a:endParaRPr lang="en-GB" dirty="0">
              <a:solidFill>
                <a:srgbClr val="4C5B52"/>
              </a:solidFill>
              <a:latin typeface="Roboto"/>
            </a:endParaRPr>
          </a:p>
          <a:p>
            <a:endParaRPr lang="en-GB" dirty="0">
              <a:solidFill>
                <a:srgbClr val="4C5B52"/>
              </a:solidFill>
              <a:latin typeface="Roboto"/>
            </a:endParaRPr>
          </a:p>
          <a:p>
            <a:endParaRPr lang="en-GB" dirty="0">
              <a:solidFill>
                <a:srgbClr val="4C5B52"/>
              </a:solidFill>
              <a:latin typeface="Roboto"/>
            </a:endParaRPr>
          </a:p>
          <a:p>
            <a:endParaRPr lang="en-US" dirty="0"/>
          </a:p>
        </p:txBody>
      </p:sp>
    </p:spTree>
    <p:extLst>
      <p:ext uri="{BB962C8B-B14F-4D97-AF65-F5344CB8AC3E}">
        <p14:creationId xmlns:p14="http://schemas.microsoft.com/office/powerpoint/2010/main" val="29530326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C327FDD-ED17-1B4B-A1DB-F3935752488D}"/>
              </a:ext>
            </a:extLst>
          </p:cNvPr>
          <p:cNvPicPr>
            <a:picLocks noGrp="1" noChangeAspect="1"/>
          </p:cNvPicPr>
          <p:nvPr>
            <p:ph idx="1"/>
          </p:nvPr>
        </p:nvPicPr>
        <p:blipFill>
          <a:blip r:embed="rId2"/>
          <a:stretch>
            <a:fillRect/>
          </a:stretch>
        </p:blipFill>
        <p:spPr>
          <a:xfrm>
            <a:off x="931708" y="577056"/>
            <a:ext cx="8931848" cy="5703888"/>
          </a:xfrm>
          <a:prstGeom prst="rect">
            <a:avLst/>
          </a:prstGeom>
        </p:spPr>
      </p:pic>
    </p:spTree>
    <p:extLst>
      <p:ext uri="{BB962C8B-B14F-4D97-AF65-F5344CB8AC3E}">
        <p14:creationId xmlns:p14="http://schemas.microsoft.com/office/powerpoint/2010/main" val="127504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05444-E4A0-D54C-BCC4-45C5660B470F}"/>
              </a:ext>
            </a:extLst>
          </p:cNvPr>
          <p:cNvSpPr>
            <a:spLocks noGrp="1"/>
          </p:cNvSpPr>
          <p:nvPr>
            <p:ph type="title"/>
          </p:nvPr>
        </p:nvSpPr>
        <p:spPr/>
        <p:txBody>
          <a:bodyPr/>
          <a:lstStyle/>
          <a:p>
            <a:r>
              <a:rPr lang="en-US" dirty="0"/>
              <a:t>Maltesers</a:t>
            </a:r>
            <a:br>
              <a:rPr lang="en-US" dirty="0"/>
            </a:br>
            <a:endParaRPr lang="en-US" dirty="0"/>
          </a:p>
        </p:txBody>
      </p:sp>
      <p:sp>
        <p:nvSpPr>
          <p:cNvPr id="3" name="Content Placeholder 2">
            <a:extLst>
              <a:ext uri="{FF2B5EF4-FFF2-40B4-BE49-F238E27FC236}">
                <a16:creationId xmlns:a16="http://schemas.microsoft.com/office/drawing/2014/main" id="{4ED0DE98-3411-8A48-8DCD-024FD8317C2A}"/>
              </a:ext>
            </a:extLst>
          </p:cNvPr>
          <p:cNvSpPr>
            <a:spLocks noGrp="1"/>
          </p:cNvSpPr>
          <p:nvPr>
            <p:ph idx="1"/>
          </p:nvPr>
        </p:nvSpPr>
        <p:spPr/>
        <p:txBody>
          <a:bodyPr>
            <a:normAutofit fontScale="92500" lnSpcReduction="20000"/>
          </a:bodyPr>
          <a:lstStyle/>
          <a:p>
            <a:r>
              <a:rPr lang="en-GB" dirty="0"/>
              <a:t>A pre-roll ad on YouTube for Maltesers, seen on 14 March 2019, featured three women, one of whom described how she had experienced a spasm during a romantic encounter with her new boyfriend, to the amusement and shock of her friends. The ad was seen before a George Ezra music video for the song ‘Hold My Girl’.</a:t>
            </a:r>
          </a:p>
          <a:p>
            <a:endParaRPr lang="en-GB" dirty="0"/>
          </a:p>
          <a:p>
            <a:r>
              <a:rPr lang="en-GB" dirty="0"/>
              <a:t>1. The ASA challenged whether the ad was for a product that was high in fat, salt or sugar (HFSS product ad) that was directed at children through the media or context in which it appeared.</a:t>
            </a:r>
          </a:p>
          <a:p>
            <a:r>
              <a:rPr lang="en-GB" dirty="0"/>
              <a:t>2. The complainant, who believed the ad was overly sexual, challenged whether the ad was irresponsibly targeted because it could be seen by children.</a:t>
            </a:r>
          </a:p>
          <a:p>
            <a:r>
              <a:rPr lang="en-US" dirty="0"/>
              <a:t>https://</a:t>
            </a:r>
            <a:r>
              <a:rPr lang="en-US" dirty="0" err="1"/>
              <a:t>youtu.be</a:t>
            </a:r>
            <a:r>
              <a:rPr lang="en-US" dirty="0"/>
              <a:t>/YgUqmKQ9Lrg</a:t>
            </a:r>
          </a:p>
        </p:txBody>
      </p:sp>
    </p:spTree>
    <p:extLst>
      <p:ext uri="{BB962C8B-B14F-4D97-AF65-F5344CB8AC3E}">
        <p14:creationId xmlns:p14="http://schemas.microsoft.com/office/powerpoint/2010/main" val="29731418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F55FD-A091-8E41-8951-1C9AAD7F2B16}"/>
              </a:ext>
            </a:extLst>
          </p:cNvPr>
          <p:cNvSpPr>
            <a:spLocks noGrp="1"/>
          </p:cNvSpPr>
          <p:nvPr>
            <p:ph type="title"/>
          </p:nvPr>
        </p:nvSpPr>
        <p:spPr>
          <a:xfrm>
            <a:off x="648929" y="629266"/>
            <a:ext cx="3651467" cy="1676603"/>
          </a:xfrm>
        </p:spPr>
        <p:txBody>
          <a:bodyPr>
            <a:normAutofit/>
          </a:bodyPr>
          <a:lstStyle/>
          <a:p>
            <a:r>
              <a:rPr lang="en-US" sz="4400"/>
              <a:t>Not upheld</a:t>
            </a:r>
          </a:p>
        </p:txBody>
      </p:sp>
      <p:sp>
        <p:nvSpPr>
          <p:cNvPr id="3" name="Content Placeholder 2">
            <a:extLst>
              <a:ext uri="{FF2B5EF4-FFF2-40B4-BE49-F238E27FC236}">
                <a16:creationId xmlns:a16="http://schemas.microsoft.com/office/drawing/2014/main" id="{AEDD947D-673D-1341-AB26-ADCEDB986A3C}"/>
              </a:ext>
            </a:extLst>
          </p:cNvPr>
          <p:cNvSpPr>
            <a:spLocks noGrp="1"/>
          </p:cNvSpPr>
          <p:nvPr>
            <p:ph idx="1"/>
          </p:nvPr>
        </p:nvSpPr>
        <p:spPr>
          <a:xfrm>
            <a:off x="648931" y="2438400"/>
            <a:ext cx="3651466" cy="3785419"/>
          </a:xfrm>
        </p:spPr>
        <p:txBody>
          <a:bodyPr>
            <a:normAutofit/>
          </a:bodyPr>
          <a:lstStyle/>
          <a:p>
            <a:pPr marL="0" indent="0">
              <a:buNone/>
            </a:pPr>
            <a:r>
              <a:rPr lang="en-GB" sz="1800">
                <a:hlinkClick r:id="rId2"/>
              </a:rPr>
              <a:t>https://www.asa.org.uk/rulings/mars-wrigley-confectionery-uk-ltd-A19-564057.html</a:t>
            </a:r>
            <a:endParaRPr lang="en-US" sz="1800"/>
          </a:p>
        </p:txBody>
      </p:sp>
      <p:pic>
        <p:nvPicPr>
          <p:cNvPr id="4" name="Picture 3">
            <a:extLst>
              <a:ext uri="{FF2B5EF4-FFF2-40B4-BE49-F238E27FC236}">
                <a16:creationId xmlns:a16="http://schemas.microsoft.com/office/drawing/2014/main" id="{A0B7F84B-ADFC-4046-9485-822EA345ECDE}"/>
              </a:ext>
            </a:extLst>
          </p:cNvPr>
          <p:cNvPicPr>
            <a:picLocks noChangeAspect="1"/>
          </p:cNvPicPr>
          <p:nvPr/>
        </p:nvPicPr>
        <p:blipFill rotWithShape="1">
          <a:blip r:embed="rId3"/>
          <a:srcRect l="12336" r="21860" b="2"/>
          <a:stretch/>
        </p:blipFill>
        <p:spPr>
          <a:xfrm>
            <a:off x="4639056" y="10"/>
            <a:ext cx="7552944" cy="6857990"/>
          </a:xfrm>
          <a:prstGeom prst="rect">
            <a:avLst/>
          </a:prstGeom>
          <a:effectLst/>
        </p:spPr>
      </p:pic>
    </p:spTree>
    <p:extLst>
      <p:ext uri="{BB962C8B-B14F-4D97-AF65-F5344CB8AC3E}">
        <p14:creationId xmlns:p14="http://schemas.microsoft.com/office/powerpoint/2010/main" val="12851291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36625-F7FE-5646-98C1-86D1299F04DC}"/>
              </a:ext>
            </a:extLst>
          </p:cNvPr>
          <p:cNvSpPr>
            <a:spLocks noGrp="1"/>
          </p:cNvSpPr>
          <p:nvPr>
            <p:ph type="title"/>
          </p:nvPr>
        </p:nvSpPr>
        <p:spPr>
          <a:xfrm>
            <a:off x="655320" y="365125"/>
            <a:ext cx="5120114" cy="1692794"/>
          </a:xfrm>
        </p:spPr>
        <p:txBody>
          <a:bodyPr>
            <a:normAutofit/>
          </a:bodyPr>
          <a:lstStyle/>
          <a:p>
            <a:r>
              <a:rPr lang="en-US" dirty="0"/>
              <a:t>IT</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7E8FAD6-6AF9-904B-BE85-AA135C9DE463}"/>
              </a:ext>
            </a:extLst>
          </p:cNvPr>
          <p:cNvSpPr>
            <a:spLocks noGrp="1"/>
          </p:cNvSpPr>
          <p:nvPr>
            <p:ph idx="1"/>
          </p:nvPr>
        </p:nvSpPr>
        <p:spPr>
          <a:xfrm>
            <a:off x="655321" y="2575034"/>
            <a:ext cx="5120113" cy="3462228"/>
          </a:xfrm>
        </p:spPr>
        <p:txBody>
          <a:bodyPr>
            <a:normAutofit/>
          </a:bodyPr>
          <a:lstStyle/>
          <a:p>
            <a:r>
              <a:rPr lang="en-US" sz="1800" dirty="0"/>
              <a:t>Website build</a:t>
            </a:r>
          </a:p>
          <a:p>
            <a:r>
              <a:rPr lang="en-US" sz="1800" dirty="0"/>
              <a:t>Landing page creation</a:t>
            </a:r>
          </a:p>
          <a:p>
            <a:r>
              <a:rPr lang="en-US" sz="1800" dirty="0"/>
              <a:t>Onsite SEO</a:t>
            </a:r>
          </a:p>
          <a:p>
            <a:r>
              <a:rPr lang="en-US" sz="1800" dirty="0"/>
              <a:t>Online conversion optimization</a:t>
            </a:r>
          </a:p>
          <a:p>
            <a:r>
              <a:rPr lang="en-US" sz="1800" dirty="0"/>
              <a:t>Tracking</a:t>
            </a:r>
          </a:p>
          <a:p>
            <a:r>
              <a:rPr lang="en-US" sz="1800" dirty="0"/>
              <a:t>Be aware of how IT operate ( waterfall vs agile) </a:t>
            </a:r>
          </a:p>
          <a:p>
            <a:r>
              <a:rPr lang="en-US" sz="1800" dirty="0"/>
              <a:t>Brief is important</a:t>
            </a:r>
          </a:p>
          <a:p>
            <a:pPr marL="0" indent="0">
              <a:buNone/>
            </a:pPr>
            <a:endParaRPr lang="en-US" sz="1800" dirty="0"/>
          </a:p>
        </p:txBody>
      </p:sp>
      <p:pic>
        <p:nvPicPr>
          <p:cNvPr id="4" name="Picture 3">
            <a:extLst>
              <a:ext uri="{FF2B5EF4-FFF2-40B4-BE49-F238E27FC236}">
                <a16:creationId xmlns:a16="http://schemas.microsoft.com/office/drawing/2014/main" id="{71D7BD9C-FB18-9C41-90C4-FD01FB6C8C82}"/>
              </a:ext>
            </a:extLst>
          </p:cNvPr>
          <p:cNvPicPr>
            <a:picLocks noChangeAspect="1"/>
          </p:cNvPicPr>
          <p:nvPr/>
        </p:nvPicPr>
        <p:blipFill rotWithShape="1">
          <a:blip r:embed="rId2"/>
          <a:srcRect r="38783"/>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8715354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8F36C-21DA-7049-8BB7-E19CCDC648ED}"/>
              </a:ext>
            </a:extLst>
          </p:cNvPr>
          <p:cNvSpPr>
            <a:spLocks noGrp="1"/>
          </p:cNvSpPr>
          <p:nvPr>
            <p:ph type="title"/>
          </p:nvPr>
        </p:nvSpPr>
        <p:spPr>
          <a:xfrm>
            <a:off x="655320" y="365125"/>
            <a:ext cx="5120114" cy="1692794"/>
          </a:xfrm>
        </p:spPr>
        <p:txBody>
          <a:bodyPr>
            <a:normAutofit/>
          </a:bodyPr>
          <a:lstStyle/>
          <a:p>
            <a:r>
              <a:rPr lang="en-US" dirty="0"/>
              <a:t>Sales</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260A35-CE9D-A045-A5E2-F07675780353}"/>
              </a:ext>
            </a:extLst>
          </p:cNvPr>
          <p:cNvSpPr>
            <a:spLocks noGrp="1"/>
          </p:cNvSpPr>
          <p:nvPr>
            <p:ph idx="1"/>
          </p:nvPr>
        </p:nvSpPr>
        <p:spPr>
          <a:xfrm>
            <a:off x="655321" y="2575034"/>
            <a:ext cx="5120113" cy="3462228"/>
          </a:xfrm>
        </p:spPr>
        <p:txBody>
          <a:bodyPr>
            <a:normAutofit/>
          </a:bodyPr>
          <a:lstStyle/>
          <a:p>
            <a:r>
              <a:rPr lang="en-US" sz="1800" dirty="0"/>
              <a:t>Tries to convert leads</a:t>
            </a:r>
          </a:p>
          <a:p>
            <a:r>
              <a:rPr lang="en-US" sz="1800" dirty="0"/>
              <a:t>Pipeline</a:t>
            </a:r>
          </a:p>
          <a:p>
            <a:r>
              <a:rPr lang="en-US" sz="1800" dirty="0"/>
              <a:t>Sales want highest quality leads from marketing</a:t>
            </a:r>
          </a:p>
          <a:p>
            <a:r>
              <a:rPr lang="en-US" sz="1800" dirty="0"/>
              <a:t>Marketing want as much conversion to sale as possible</a:t>
            </a:r>
          </a:p>
          <a:p>
            <a:r>
              <a:rPr lang="en-US" sz="1800" dirty="0"/>
              <a:t>Sales teams know customers inside out</a:t>
            </a:r>
          </a:p>
          <a:p>
            <a:pPr marL="0" indent="0">
              <a:buNone/>
            </a:pPr>
            <a:endParaRPr lang="en-US" sz="1800" dirty="0"/>
          </a:p>
          <a:p>
            <a:pPr marL="0" indent="0">
              <a:buNone/>
            </a:pPr>
            <a:endParaRPr lang="en-US" sz="1800" dirty="0"/>
          </a:p>
        </p:txBody>
      </p:sp>
      <p:pic>
        <p:nvPicPr>
          <p:cNvPr id="4" name="Picture 3">
            <a:extLst>
              <a:ext uri="{FF2B5EF4-FFF2-40B4-BE49-F238E27FC236}">
                <a16:creationId xmlns:a16="http://schemas.microsoft.com/office/drawing/2014/main" id="{C0EA5EA4-831E-254C-907E-F80175D34BF7}"/>
              </a:ext>
            </a:extLst>
          </p:cNvPr>
          <p:cNvPicPr>
            <a:picLocks noChangeAspect="1"/>
          </p:cNvPicPr>
          <p:nvPr/>
        </p:nvPicPr>
        <p:blipFill rotWithShape="1">
          <a:blip r:embed="rId2"/>
          <a:srcRect l="16017" r="22767"/>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4067760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70FC3-D54A-3F43-8745-D8469CFD58EB}"/>
              </a:ext>
            </a:extLst>
          </p:cNvPr>
          <p:cNvSpPr>
            <a:spLocks noGrp="1"/>
          </p:cNvSpPr>
          <p:nvPr>
            <p:ph type="title"/>
          </p:nvPr>
        </p:nvSpPr>
        <p:spPr>
          <a:xfrm>
            <a:off x="838200" y="365125"/>
            <a:ext cx="10515600" cy="1325563"/>
          </a:xfrm>
        </p:spPr>
        <p:txBody>
          <a:bodyPr/>
          <a:lstStyle/>
          <a:p>
            <a:r>
              <a:rPr lang="en-US"/>
              <a:t>Class exercise</a:t>
            </a:r>
            <a:endParaRPr lang="en-US" dirty="0"/>
          </a:p>
        </p:txBody>
      </p:sp>
      <p:sp>
        <p:nvSpPr>
          <p:cNvPr id="3" name="Content Placeholder 2">
            <a:extLst>
              <a:ext uri="{FF2B5EF4-FFF2-40B4-BE49-F238E27FC236}">
                <a16:creationId xmlns:a16="http://schemas.microsoft.com/office/drawing/2014/main" id="{49E7518E-BF59-7B48-ABE7-60EF20E51741}"/>
              </a:ext>
            </a:extLst>
          </p:cNvPr>
          <p:cNvSpPr>
            <a:spLocks noGrp="1"/>
          </p:cNvSpPr>
          <p:nvPr>
            <p:ph idx="1"/>
          </p:nvPr>
        </p:nvSpPr>
        <p:spPr>
          <a:xfrm>
            <a:off x="838200" y="1825625"/>
            <a:ext cx="10515600" cy="4351338"/>
          </a:xfrm>
        </p:spPr>
        <p:txBody>
          <a:bodyPr>
            <a:normAutofit lnSpcReduction="10000"/>
          </a:bodyPr>
          <a:lstStyle/>
          <a:p>
            <a:pPr marL="0" indent="0">
              <a:buNone/>
            </a:pPr>
            <a:r>
              <a:rPr lang="en-US" dirty="0"/>
              <a:t>You are working for a home insurance company.  Potential customers have visited your site, filled in the quote form and have generated a price. They have left a phone number and given permission for you to call. Your sales team will call these customers to try and persuade them to buy a policy. Some of the customers do and some of them don’t.</a:t>
            </a:r>
          </a:p>
          <a:p>
            <a:pPr marL="0" indent="0">
              <a:buNone/>
            </a:pPr>
            <a:endParaRPr lang="en-US" dirty="0"/>
          </a:p>
          <a:p>
            <a:pPr marL="0" indent="0">
              <a:buNone/>
            </a:pPr>
            <a:r>
              <a:rPr lang="en-US" dirty="0"/>
              <a:t>To make sure future sales calls are as effective as possible; </a:t>
            </a:r>
          </a:p>
          <a:p>
            <a:endParaRPr lang="en-US" dirty="0"/>
          </a:p>
          <a:p>
            <a:r>
              <a:rPr lang="en-US" dirty="0"/>
              <a:t>What information should sales share with marketing?</a:t>
            </a:r>
          </a:p>
          <a:p>
            <a:r>
              <a:rPr lang="en-US" dirty="0"/>
              <a:t>What information should marketing share with a sales?</a:t>
            </a:r>
          </a:p>
          <a:p>
            <a:endParaRPr lang="en-US" dirty="0"/>
          </a:p>
        </p:txBody>
      </p:sp>
    </p:spTree>
    <p:extLst>
      <p:ext uri="{BB962C8B-B14F-4D97-AF65-F5344CB8AC3E}">
        <p14:creationId xmlns:p14="http://schemas.microsoft.com/office/powerpoint/2010/main" val="14018783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021A6-1B75-024D-9554-4D966F4AFA14}"/>
              </a:ext>
            </a:extLst>
          </p:cNvPr>
          <p:cNvSpPr>
            <a:spLocks noGrp="1"/>
          </p:cNvSpPr>
          <p:nvPr>
            <p:ph type="title"/>
          </p:nvPr>
        </p:nvSpPr>
        <p:spPr>
          <a:xfrm>
            <a:off x="655320" y="365125"/>
            <a:ext cx="5120114" cy="1692794"/>
          </a:xfrm>
        </p:spPr>
        <p:txBody>
          <a:bodyPr>
            <a:normAutofit/>
          </a:bodyPr>
          <a:lstStyle/>
          <a:p>
            <a:r>
              <a:rPr lang="en-US" dirty="0"/>
              <a:t>Customer Service</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381D4E-DF81-2B40-8D2E-4831BD35C95A}"/>
              </a:ext>
            </a:extLst>
          </p:cNvPr>
          <p:cNvSpPr>
            <a:spLocks noGrp="1"/>
          </p:cNvSpPr>
          <p:nvPr>
            <p:ph idx="1"/>
          </p:nvPr>
        </p:nvSpPr>
        <p:spPr>
          <a:xfrm>
            <a:off x="655321" y="2575034"/>
            <a:ext cx="5120113" cy="3462228"/>
          </a:xfrm>
        </p:spPr>
        <p:txBody>
          <a:bodyPr>
            <a:normAutofit/>
          </a:bodyPr>
          <a:lstStyle/>
          <a:p>
            <a:r>
              <a:rPr lang="en-US" sz="1800" dirty="0"/>
              <a:t>Social media customer support</a:t>
            </a:r>
          </a:p>
          <a:p>
            <a:r>
              <a:rPr lang="en-US" sz="1800" dirty="0"/>
              <a:t>Telephone/email support</a:t>
            </a:r>
          </a:p>
          <a:p>
            <a:r>
              <a:rPr lang="en-US" sz="1800" dirty="0"/>
              <a:t>Talking to customer service is a great way of understanding customer needs, concerns and questions</a:t>
            </a:r>
          </a:p>
          <a:p>
            <a:r>
              <a:rPr lang="en-US" sz="1800" dirty="0"/>
              <a:t>Unified campaign messaging. Important to inform customer services about your campaigns so they can correctly respond to queries</a:t>
            </a:r>
          </a:p>
          <a:p>
            <a:r>
              <a:rPr lang="en-US" sz="1800" dirty="0"/>
              <a:t>Retention</a:t>
            </a:r>
          </a:p>
          <a:p>
            <a:pPr marL="0" indent="0">
              <a:buNone/>
            </a:pPr>
            <a:endParaRPr lang="en-US" sz="1800" dirty="0"/>
          </a:p>
          <a:p>
            <a:endParaRPr lang="en-US" sz="1800" dirty="0"/>
          </a:p>
        </p:txBody>
      </p:sp>
      <p:pic>
        <p:nvPicPr>
          <p:cNvPr id="4" name="Picture 3">
            <a:extLst>
              <a:ext uri="{FF2B5EF4-FFF2-40B4-BE49-F238E27FC236}">
                <a16:creationId xmlns:a16="http://schemas.microsoft.com/office/drawing/2014/main" id="{8371813D-6CA4-F045-8EC5-12642770F378}"/>
              </a:ext>
            </a:extLst>
          </p:cNvPr>
          <p:cNvPicPr>
            <a:picLocks noChangeAspect="1"/>
          </p:cNvPicPr>
          <p:nvPr/>
        </p:nvPicPr>
        <p:blipFill rotWithShape="1">
          <a:blip r:embed="rId2"/>
          <a:srcRect l="15309" r="2347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4802228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D3396-033C-7241-A086-FBB3F0F19AED}"/>
              </a:ext>
            </a:extLst>
          </p:cNvPr>
          <p:cNvSpPr>
            <a:spLocks noGrp="1"/>
          </p:cNvSpPr>
          <p:nvPr>
            <p:ph type="title"/>
          </p:nvPr>
        </p:nvSpPr>
        <p:spPr>
          <a:xfrm>
            <a:off x="655320" y="365125"/>
            <a:ext cx="5120114" cy="1692794"/>
          </a:xfrm>
        </p:spPr>
        <p:txBody>
          <a:bodyPr>
            <a:normAutofit/>
          </a:bodyPr>
          <a:lstStyle/>
          <a:p>
            <a:r>
              <a:rPr lang="en-US"/>
              <a:t>Finance</a:t>
            </a:r>
            <a:endParaRPr lang="en-US" dirty="0"/>
          </a:p>
        </p:txBody>
      </p:sp>
      <p:cxnSp>
        <p:nvCxnSpPr>
          <p:cNvPr id="13"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80D0A7-BB0B-7F4D-A327-31E871F05B3C}"/>
              </a:ext>
            </a:extLst>
          </p:cNvPr>
          <p:cNvSpPr>
            <a:spLocks noGrp="1"/>
          </p:cNvSpPr>
          <p:nvPr>
            <p:ph idx="1"/>
          </p:nvPr>
        </p:nvSpPr>
        <p:spPr>
          <a:xfrm>
            <a:off x="655321" y="2575034"/>
            <a:ext cx="5120113" cy="3462228"/>
          </a:xfrm>
        </p:spPr>
        <p:txBody>
          <a:bodyPr>
            <a:normAutofit/>
          </a:bodyPr>
          <a:lstStyle/>
          <a:p>
            <a:r>
              <a:rPr lang="en-US" sz="1800" dirty="0"/>
              <a:t>Invoice logging</a:t>
            </a:r>
          </a:p>
          <a:p>
            <a:r>
              <a:rPr lang="en-US" sz="1800" dirty="0"/>
              <a:t>Budgets</a:t>
            </a:r>
          </a:p>
          <a:p>
            <a:r>
              <a:rPr lang="en-US" sz="1800" dirty="0"/>
              <a:t>Projections</a:t>
            </a:r>
          </a:p>
          <a:p>
            <a:r>
              <a:rPr lang="en-US" sz="1800" dirty="0"/>
              <a:t>VAT</a:t>
            </a:r>
          </a:p>
          <a:p>
            <a:pPr marL="0" indent="0">
              <a:buNone/>
            </a:pPr>
            <a:endParaRPr lang="en-US" sz="1800" dirty="0"/>
          </a:p>
        </p:txBody>
      </p:sp>
      <p:pic>
        <p:nvPicPr>
          <p:cNvPr id="4" name="Picture 3">
            <a:extLst>
              <a:ext uri="{FF2B5EF4-FFF2-40B4-BE49-F238E27FC236}">
                <a16:creationId xmlns:a16="http://schemas.microsoft.com/office/drawing/2014/main" id="{64C47291-517C-504E-AA58-CCB0D126E9F3}"/>
              </a:ext>
            </a:extLst>
          </p:cNvPr>
          <p:cNvPicPr>
            <a:picLocks noChangeAspect="1"/>
          </p:cNvPicPr>
          <p:nvPr/>
        </p:nvPicPr>
        <p:blipFill rotWithShape="1">
          <a:blip r:embed="rId2"/>
          <a:srcRect l="20621" r="1816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9452344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A326C-1467-914C-B1AD-0B2526AE524E}"/>
              </a:ext>
            </a:extLst>
          </p:cNvPr>
          <p:cNvSpPr>
            <a:spLocks noGrp="1"/>
          </p:cNvSpPr>
          <p:nvPr>
            <p:ph type="title"/>
          </p:nvPr>
        </p:nvSpPr>
        <p:spPr>
          <a:xfrm>
            <a:off x="655320" y="365125"/>
            <a:ext cx="5120114" cy="1692794"/>
          </a:xfrm>
        </p:spPr>
        <p:txBody>
          <a:bodyPr>
            <a:normAutofit/>
          </a:bodyPr>
          <a:lstStyle/>
          <a:p>
            <a:r>
              <a:rPr lang="en-US"/>
              <a:t>Project management </a:t>
            </a:r>
            <a:endParaRPr lang="en-US" dirty="0"/>
          </a:p>
        </p:txBody>
      </p:sp>
      <p:cxnSp>
        <p:nvCxnSpPr>
          <p:cNvPr id="13"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B3DE04-1ACD-B049-B424-2173B05A2D12}"/>
              </a:ext>
            </a:extLst>
          </p:cNvPr>
          <p:cNvSpPr>
            <a:spLocks noGrp="1"/>
          </p:cNvSpPr>
          <p:nvPr>
            <p:ph idx="1"/>
          </p:nvPr>
        </p:nvSpPr>
        <p:spPr>
          <a:xfrm>
            <a:off x="655321" y="2575034"/>
            <a:ext cx="5120113" cy="3462228"/>
          </a:xfrm>
        </p:spPr>
        <p:txBody>
          <a:bodyPr>
            <a:normAutofit/>
          </a:bodyPr>
          <a:lstStyle/>
          <a:p>
            <a:r>
              <a:rPr lang="en-US" sz="1800" dirty="0"/>
              <a:t>Develops a project plan and assembles a team</a:t>
            </a:r>
          </a:p>
          <a:p>
            <a:r>
              <a:rPr lang="en-US" sz="1800" dirty="0"/>
              <a:t>Manages deliverables against the plan</a:t>
            </a:r>
          </a:p>
          <a:p>
            <a:r>
              <a:rPr lang="en-US" sz="1800" dirty="0"/>
              <a:t>Assigns tasks to various members of the team</a:t>
            </a:r>
          </a:p>
          <a:p>
            <a:r>
              <a:rPr lang="en-US" sz="1800" dirty="0"/>
              <a:t>Timing is everything </a:t>
            </a:r>
          </a:p>
          <a:p>
            <a:r>
              <a:rPr lang="en-US" sz="1800" dirty="0"/>
              <a:t>Waterfall, agile, critical path, scrum, hybrid…..</a:t>
            </a:r>
          </a:p>
          <a:p>
            <a:endParaRPr lang="en-US" sz="1800" dirty="0"/>
          </a:p>
        </p:txBody>
      </p:sp>
      <p:pic>
        <p:nvPicPr>
          <p:cNvPr id="4" name="Picture 3">
            <a:extLst>
              <a:ext uri="{FF2B5EF4-FFF2-40B4-BE49-F238E27FC236}">
                <a16:creationId xmlns:a16="http://schemas.microsoft.com/office/drawing/2014/main" id="{65926E6A-3F3C-5A41-924A-37EC16669D6E}"/>
              </a:ext>
            </a:extLst>
          </p:cNvPr>
          <p:cNvPicPr>
            <a:picLocks noChangeAspect="1"/>
          </p:cNvPicPr>
          <p:nvPr/>
        </p:nvPicPr>
        <p:blipFill rotWithShape="1">
          <a:blip r:embed="rId2"/>
          <a:srcRect l="9490" r="2929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1362242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7CE77-DD3F-2645-AD4F-BD4B21D08AFF}"/>
              </a:ext>
            </a:extLst>
          </p:cNvPr>
          <p:cNvSpPr>
            <a:spLocks noGrp="1"/>
          </p:cNvSpPr>
          <p:nvPr>
            <p:ph type="title"/>
          </p:nvPr>
        </p:nvSpPr>
        <p:spPr>
          <a:xfrm>
            <a:off x="655320" y="365125"/>
            <a:ext cx="5120114" cy="1692794"/>
          </a:xfrm>
        </p:spPr>
        <p:txBody>
          <a:bodyPr>
            <a:normAutofit/>
          </a:bodyPr>
          <a:lstStyle/>
          <a:p>
            <a:r>
              <a:rPr lang="en-US" sz="4100"/>
              <a:t>Business development / Product Management </a:t>
            </a:r>
          </a:p>
        </p:txBody>
      </p:sp>
      <p:cxnSp>
        <p:nvCxnSpPr>
          <p:cNvPr id="71" name="Straight Arrow Connector 7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DAC3469-A6CC-0041-BDCA-FE99AD9F1020}"/>
              </a:ext>
            </a:extLst>
          </p:cNvPr>
          <p:cNvSpPr>
            <a:spLocks noGrp="1"/>
          </p:cNvSpPr>
          <p:nvPr>
            <p:ph idx="1"/>
          </p:nvPr>
        </p:nvSpPr>
        <p:spPr>
          <a:xfrm>
            <a:off x="655321" y="2575034"/>
            <a:ext cx="5120113" cy="3462228"/>
          </a:xfrm>
        </p:spPr>
        <p:txBody>
          <a:bodyPr>
            <a:normAutofit/>
          </a:bodyPr>
          <a:lstStyle/>
          <a:p>
            <a:r>
              <a:rPr lang="en-US" sz="1800"/>
              <a:t>Long term vision of the business</a:t>
            </a:r>
          </a:p>
          <a:p>
            <a:r>
              <a:rPr lang="en-US" sz="1800"/>
              <a:t>Understand the market</a:t>
            </a:r>
          </a:p>
          <a:p>
            <a:r>
              <a:rPr lang="en-US" sz="1800"/>
              <a:t>Drives the business forward</a:t>
            </a:r>
          </a:p>
          <a:p>
            <a:r>
              <a:rPr lang="en-US" sz="1800"/>
              <a:t>Deal with key relationships</a:t>
            </a:r>
          </a:p>
          <a:p>
            <a:pPr marL="0" indent="0">
              <a:buNone/>
            </a:pPr>
            <a:endParaRPr lang="en-US" sz="1800"/>
          </a:p>
        </p:txBody>
      </p:sp>
      <p:pic>
        <p:nvPicPr>
          <p:cNvPr id="1026" name="Picture 2" descr="person holding pencil near laptop computer">
            <a:hlinkClick r:id="rId2" tooltip="person holding pencil near laptop computer"/>
            <a:extLst>
              <a:ext uri="{FF2B5EF4-FFF2-40B4-BE49-F238E27FC236}">
                <a16:creationId xmlns:a16="http://schemas.microsoft.com/office/drawing/2014/main" id="{E30F33E7-06C6-6847-871F-FBFBB431213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14" r="28938" b="-1"/>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81831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47D18-1447-AF42-9748-12E831BEB078}"/>
              </a:ext>
            </a:extLst>
          </p:cNvPr>
          <p:cNvSpPr>
            <a:spLocks noGrp="1"/>
          </p:cNvSpPr>
          <p:nvPr>
            <p:ph type="title"/>
          </p:nvPr>
        </p:nvSpPr>
        <p:spPr>
          <a:xfrm>
            <a:off x="655320" y="365125"/>
            <a:ext cx="5120114" cy="1692794"/>
          </a:xfrm>
        </p:spPr>
        <p:txBody>
          <a:bodyPr>
            <a:normAutofit/>
          </a:bodyPr>
          <a:lstStyle/>
          <a:p>
            <a:r>
              <a:rPr lang="en-US" dirty="0"/>
              <a:t>DBA</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3E5191-6767-7D4A-8BFB-01C235F3EE65}"/>
              </a:ext>
            </a:extLst>
          </p:cNvPr>
          <p:cNvSpPr>
            <a:spLocks noGrp="1"/>
          </p:cNvSpPr>
          <p:nvPr>
            <p:ph idx="1"/>
          </p:nvPr>
        </p:nvSpPr>
        <p:spPr>
          <a:xfrm>
            <a:off x="655321" y="2575034"/>
            <a:ext cx="5120113" cy="3462228"/>
          </a:xfrm>
        </p:spPr>
        <p:txBody>
          <a:bodyPr>
            <a:normAutofit/>
          </a:bodyPr>
          <a:lstStyle/>
          <a:p>
            <a:r>
              <a:rPr lang="en-US" sz="1800" dirty="0"/>
              <a:t>Holds data</a:t>
            </a:r>
          </a:p>
          <a:p>
            <a:r>
              <a:rPr lang="en-US" sz="1800" dirty="0"/>
              <a:t>Queries database (SQL/ PL)</a:t>
            </a:r>
          </a:p>
          <a:p>
            <a:r>
              <a:rPr lang="en-US" sz="1800" dirty="0"/>
              <a:t>Analyses performance</a:t>
            </a:r>
          </a:p>
          <a:p>
            <a:r>
              <a:rPr lang="en-US" sz="1800" dirty="0"/>
              <a:t>GDPR</a:t>
            </a:r>
          </a:p>
          <a:p>
            <a:endParaRPr lang="en-US" sz="1800" dirty="0"/>
          </a:p>
          <a:p>
            <a:endParaRPr lang="en-US" sz="1800" dirty="0"/>
          </a:p>
        </p:txBody>
      </p:sp>
      <p:pic>
        <p:nvPicPr>
          <p:cNvPr id="4" name="Picture 3">
            <a:extLst>
              <a:ext uri="{FF2B5EF4-FFF2-40B4-BE49-F238E27FC236}">
                <a16:creationId xmlns:a16="http://schemas.microsoft.com/office/drawing/2014/main" id="{831F8265-E6E4-1440-B1FD-63A320A6976F}"/>
              </a:ext>
            </a:extLst>
          </p:cNvPr>
          <p:cNvPicPr>
            <a:picLocks noChangeAspect="1"/>
          </p:cNvPicPr>
          <p:nvPr/>
        </p:nvPicPr>
        <p:blipFill rotWithShape="1">
          <a:blip r:embed="rId2"/>
          <a:srcRect l="25058" r="590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3839599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9B374-318C-174F-8B27-B5D84FC45484}"/>
              </a:ext>
            </a:extLst>
          </p:cNvPr>
          <p:cNvSpPr>
            <a:spLocks noGrp="1"/>
          </p:cNvSpPr>
          <p:nvPr>
            <p:ph type="title"/>
          </p:nvPr>
        </p:nvSpPr>
        <p:spPr>
          <a:xfrm>
            <a:off x="655320" y="365125"/>
            <a:ext cx="5120114" cy="1692794"/>
          </a:xfrm>
        </p:spPr>
        <p:txBody>
          <a:bodyPr>
            <a:normAutofit/>
          </a:bodyPr>
          <a:lstStyle/>
          <a:p>
            <a:r>
              <a:rPr lang="en-US" dirty="0"/>
              <a:t>SMT</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16EAE6-102C-7144-AFF7-D7D4009314ED}"/>
              </a:ext>
            </a:extLst>
          </p:cNvPr>
          <p:cNvSpPr>
            <a:spLocks noGrp="1"/>
          </p:cNvSpPr>
          <p:nvPr>
            <p:ph idx="1"/>
          </p:nvPr>
        </p:nvSpPr>
        <p:spPr>
          <a:xfrm>
            <a:off x="655321" y="2575034"/>
            <a:ext cx="5120113" cy="3462228"/>
          </a:xfrm>
        </p:spPr>
        <p:txBody>
          <a:bodyPr>
            <a:normAutofit/>
          </a:bodyPr>
          <a:lstStyle/>
          <a:p>
            <a:r>
              <a:rPr lang="en-US" sz="1800" dirty="0"/>
              <a:t>Senior management team </a:t>
            </a:r>
          </a:p>
          <a:p>
            <a:r>
              <a:rPr lang="en-US" sz="1800" dirty="0"/>
              <a:t>Normally made up from senior representatives across departments</a:t>
            </a:r>
          </a:p>
          <a:p>
            <a:r>
              <a:rPr lang="en-US" sz="1800" dirty="0"/>
              <a:t>CEO, CMO, CTO, CFO, product director</a:t>
            </a:r>
          </a:p>
          <a:p>
            <a:r>
              <a:rPr lang="en-US" sz="1800" dirty="0"/>
              <a:t>Charged with making important decisions and driving the business forward</a:t>
            </a:r>
          </a:p>
          <a:p>
            <a:r>
              <a:rPr lang="en-US" sz="1800" dirty="0"/>
              <a:t>Reports to board</a:t>
            </a:r>
          </a:p>
          <a:p>
            <a:endParaRPr lang="en-US" sz="1800" dirty="0"/>
          </a:p>
        </p:txBody>
      </p:sp>
      <p:pic>
        <p:nvPicPr>
          <p:cNvPr id="4" name="Picture 3">
            <a:extLst>
              <a:ext uri="{FF2B5EF4-FFF2-40B4-BE49-F238E27FC236}">
                <a16:creationId xmlns:a16="http://schemas.microsoft.com/office/drawing/2014/main" id="{4DAD90D6-B609-C447-9872-E554DB53C786}"/>
              </a:ext>
            </a:extLst>
          </p:cNvPr>
          <p:cNvPicPr>
            <a:picLocks noChangeAspect="1"/>
          </p:cNvPicPr>
          <p:nvPr/>
        </p:nvPicPr>
        <p:blipFill rotWithShape="1">
          <a:blip r:embed="rId2"/>
          <a:srcRect l="26357" r="12426"/>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40576168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1159</Words>
  <Application>Microsoft Macintosh PowerPoint</Application>
  <PresentationFormat>Widescreen</PresentationFormat>
  <Paragraphs>122</Paragraphs>
  <Slides>26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Calibri Light</vt:lpstr>
      <vt:lpstr>Roboto</vt:lpstr>
      <vt:lpstr>Office Theme</vt:lpstr>
      <vt:lpstr>Other departments </vt:lpstr>
      <vt:lpstr>Compliance Team </vt:lpstr>
      <vt:lpstr>Industry  Regulators</vt:lpstr>
      <vt:lpstr>ASA ( advertising standards authority)</vt:lpstr>
      <vt:lpstr>CAP/BCAP</vt:lpstr>
      <vt:lpstr>PowerPoint Presentation</vt:lpstr>
      <vt:lpstr>2018 report </vt:lpstr>
      <vt:lpstr>Over To You! You’re the judge… </vt:lpstr>
      <vt:lpstr>PowerPoint Presentation</vt:lpstr>
      <vt:lpstr>PowerPoint Presentation</vt:lpstr>
      <vt:lpstr>Verdict  </vt:lpstr>
      <vt:lpstr>BooHoo</vt:lpstr>
      <vt:lpstr>PowerPoint Presentation</vt:lpstr>
      <vt:lpstr>PowerPoint Presentation</vt:lpstr>
      <vt:lpstr>PowerPoint Presentation</vt:lpstr>
      <vt:lpstr>Maltesers </vt:lpstr>
      <vt:lpstr>Not upheld</vt:lpstr>
      <vt:lpstr>IT</vt:lpstr>
      <vt:lpstr>Sales</vt:lpstr>
      <vt:lpstr>Class exercise</vt:lpstr>
      <vt:lpstr>Customer Service</vt:lpstr>
      <vt:lpstr>Finance</vt:lpstr>
      <vt:lpstr>Project management </vt:lpstr>
      <vt:lpstr>Business development / Product Management </vt:lpstr>
      <vt:lpstr>DBA</vt:lpstr>
      <vt:lpstr>SMT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Other departments </dc:title>
  <dc:creator>Sarah Campodonic</dc:creator>
  <cp:lastModifiedBy>Sarah Campodonic</cp:lastModifiedBy>
  <cp:revision>2</cp:revision>
  <dcterms:created xsi:type="dcterms:W3CDTF">2019-11-25T10:56:22Z</dcterms:created>
  <dcterms:modified xsi:type="dcterms:W3CDTF">2019-11-25T11:02:20Z</dcterms:modified>
</cp:coreProperties>
</file>