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74" r:id="rId5"/>
    <p:sldId id="272" r:id="rId6"/>
    <p:sldId id="273" r:id="rId7"/>
    <p:sldId id="260" r:id="rId8"/>
    <p:sldId id="261" r:id="rId9"/>
    <p:sldId id="259" r:id="rId10"/>
    <p:sldId id="262" r:id="rId11"/>
    <p:sldId id="263" r:id="rId12"/>
    <p:sldId id="264" r:id="rId13"/>
    <p:sldId id="265" r:id="rId14"/>
    <p:sldId id="266" r:id="rId15"/>
    <p:sldId id="268" r:id="rId16"/>
    <p:sldId id="269" r:id="rId17"/>
    <p:sldId id="270" r:id="rId18"/>
    <p:sldId id="267" r:id="rId19"/>
    <p:sldId id="275" r:id="rId20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2" roundtripDataSignature="AMtx7mifFOmyl5Hwv/BQdzWaA2Y0hILXx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2634" y="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customschemas.google.com/relationships/presentationmetadata" Target="meta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>
          <a:extLst>
            <a:ext uri="{FF2B5EF4-FFF2-40B4-BE49-F238E27FC236}">
              <a16:creationId xmlns:a16="http://schemas.microsoft.com/office/drawing/2014/main" id="{BE1A569E-0BCA-78C0-40A7-93DA07985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>
            <a:extLst>
              <a:ext uri="{FF2B5EF4-FFF2-40B4-BE49-F238E27FC236}">
                <a16:creationId xmlns:a16="http://schemas.microsoft.com/office/drawing/2014/main" id="{8E44CD1C-4C27-FB54-3A99-2E35A2C6B0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3:notes">
            <a:extLst>
              <a:ext uri="{FF2B5EF4-FFF2-40B4-BE49-F238E27FC236}">
                <a16:creationId xmlns:a16="http://schemas.microsoft.com/office/drawing/2014/main" id="{84ED4DF5-5079-D2DA-6866-B964B3D1BC9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05243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>
          <a:extLst>
            <a:ext uri="{FF2B5EF4-FFF2-40B4-BE49-F238E27FC236}">
              <a16:creationId xmlns:a16="http://schemas.microsoft.com/office/drawing/2014/main" id="{75F873D8-FDEE-5CF8-8CAA-49CDDF2B4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>
            <a:extLst>
              <a:ext uri="{FF2B5EF4-FFF2-40B4-BE49-F238E27FC236}">
                <a16:creationId xmlns:a16="http://schemas.microsoft.com/office/drawing/2014/main" id="{E2D14040-BEB6-7604-CC70-799A834A5D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3:notes">
            <a:extLst>
              <a:ext uri="{FF2B5EF4-FFF2-40B4-BE49-F238E27FC236}">
                <a16:creationId xmlns:a16="http://schemas.microsoft.com/office/drawing/2014/main" id="{4E45EFC2-8544-8DEC-64CA-8F744EC1E55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89654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>
          <a:extLst>
            <a:ext uri="{FF2B5EF4-FFF2-40B4-BE49-F238E27FC236}">
              <a16:creationId xmlns:a16="http://schemas.microsoft.com/office/drawing/2014/main" id="{802B5911-19B5-914B-04BC-939D740BA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>
            <a:extLst>
              <a:ext uri="{FF2B5EF4-FFF2-40B4-BE49-F238E27FC236}">
                <a16:creationId xmlns:a16="http://schemas.microsoft.com/office/drawing/2014/main" id="{F6AA042E-AD0E-67FA-D8C0-5B4FF482385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3:notes">
            <a:extLst>
              <a:ext uri="{FF2B5EF4-FFF2-40B4-BE49-F238E27FC236}">
                <a16:creationId xmlns:a16="http://schemas.microsoft.com/office/drawing/2014/main" id="{E510A00A-6B77-38BB-2772-E5D670EA2F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799102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13550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4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1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1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6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6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2" name="Google Shape;32;p17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3" name="Google Shape;33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8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8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0" name="Google Shape;40;p18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8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2" name="Google Shape;42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1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1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2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2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2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2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2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3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4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4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 dirty="0">
                <a:solidFill>
                  <a:srgbClr val="00467F"/>
                </a:solidFill>
              </a:rPr>
              <a:t>Applied Network Security</a:t>
            </a:r>
            <a:endParaRPr dirty="0"/>
          </a:p>
        </p:txBody>
      </p:sp>
      <p:sp>
        <p:nvSpPr>
          <p:cNvPr id="85" name="Google Shape;85;p1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dirty="0">
                <a:solidFill>
                  <a:srgbClr val="888888"/>
                </a:solidFill>
              </a:rPr>
              <a:t>Enterprise Network Security (ACCA7032)</a:t>
            </a:r>
            <a:endParaRPr dirty="0"/>
          </a:p>
          <a:p>
            <a:pPr marL="0" lvl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dirty="0">
                <a:solidFill>
                  <a:srgbClr val="888888"/>
                </a:solidFill>
              </a:rPr>
              <a:t>MSc Cybersecurity &amp; Digital Forensics</a:t>
            </a:r>
            <a:endParaRPr dirty="0"/>
          </a:p>
          <a:p>
            <a:pPr marL="0" lvl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dirty="0">
                <a:solidFill>
                  <a:srgbClr val="888888"/>
                </a:solidFill>
              </a:rPr>
              <a:t>Student </a:t>
            </a:r>
            <a:r>
              <a:rPr lang="en-US" dirty="0" smtClean="0">
                <a:solidFill>
                  <a:srgbClr val="888888"/>
                </a:solidFill>
              </a:rPr>
              <a:t>Name : Gandhi Raj R </a:t>
            </a:r>
          </a:p>
          <a:p>
            <a:pPr marL="0" lvl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dirty="0" smtClean="0">
                <a:solidFill>
                  <a:srgbClr val="888888"/>
                </a:solidFill>
              </a:rPr>
              <a:t>• </a:t>
            </a:r>
            <a:r>
              <a:rPr lang="en-US" dirty="0">
                <a:solidFill>
                  <a:srgbClr val="888888"/>
                </a:solidFill>
              </a:rPr>
              <a:t>Student </a:t>
            </a:r>
            <a:r>
              <a:rPr lang="en-US" dirty="0" smtClean="0">
                <a:solidFill>
                  <a:srgbClr val="888888"/>
                </a:solidFill>
              </a:rPr>
              <a:t>ID:2503898</a:t>
            </a:r>
            <a:endParaRPr dirty="0"/>
          </a:p>
        </p:txBody>
      </p:sp>
      <p:sp>
        <p:nvSpPr>
          <p:cNvPr id="86" name="Google Shape;86;p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592" y="663841"/>
            <a:ext cx="2815237" cy="11935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Introduction</a:t>
            </a:r>
            <a:endParaRPr/>
          </a:p>
        </p:txBody>
      </p:sp>
      <p:sp>
        <p:nvSpPr>
          <p:cNvPr id="93" name="Google Shape;93;p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372168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Enterprise networks enable communication and data sharing across locations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Interconnectivity increases exposure to cyber threats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Common risks include malware, breaches, and unauthorized access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Modern security uses layered defense (firewalls, IPS, monitoring)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This assignment combines vulnerability analysis and secure implementation</a:t>
            </a:r>
            <a:endParaRPr dirty="0"/>
          </a:p>
        </p:txBody>
      </p:sp>
      <p:sp>
        <p:nvSpPr>
          <p:cNvPr id="94" name="Google Shape;94;p2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>
              <a:buClr>
                <a:srgbClr val="00467F"/>
              </a:buClr>
              <a:buSzPts val="4000"/>
            </a:pPr>
            <a:r>
              <a:rPr lang="en-US" dirty="0"/>
              <a:t>How a Secure Network Works</a:t>
            </a:r>
            <a:endParaRPr dirty="0"/>
          </a:p>
        </p:txBody>
      </p:sp>
      <p:sp>
        <p:nvSpPr>
          <p:cNvPr id="101" name="Google Shape;101;p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722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r>
              <a:rPr lang="en-US" b="1" dirty="0"/>
              <a:t>A-GUI</a:t>
            </a:r>
            <a:r>
              <a:rPr lang="en-US" dirty="0"/>
              <a:t> → Used as the main interface to manage security settings through </a:t>
            </a:r>
            <a:r>
              <a:rPr lang="en-US" dirty="0" err="1"/>
              <a:t>SmartConsole</a:t>
            </a:r>
            <a:r>
              <a:rPr lang="en-US" dirty="0"/>
              <a:t> </a:t>
            </a:r>
          </a:p>
          <a:p>
            <a:r>
              <a:rPr lang="en-US" b="1" dirty="0"/>
              <a:t>A-SMS</a:t>
            </a:r>
            <a:r>
              <a:rPr lang="en-US" dirty="0"/>
              <a:t> → Acts as the core system that handles and manages all security operations </a:t>
            </a:r>
          </a:p>
          <a:p>
            <a:r>
              <a:rPr lang="en-US" b="1" dirty="0"/>
              <a:t>A-GW</a:t>
            </a:r>
            <a:r>
              <a:rPr lang="en-US" dirty="0"/>
              <a:t> → Works as a firewall, controlling and securing the network traffic </a:t>
            </a:r>
          </a:p>
          <a:p>
            <a:r>
              <a:rPr lang="en-US" b="1" dirty="0"/>
              <a:t>Clients</a:t>
            </a:r>
            <a:r>
              <a:rPr lang="en-US" dirty="0"/>
              <a:t> → End-user systems that connect to the network and use its services 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endParaRPr dirty="0"/>
          </a:p>
        </p:txBody>
      </p:sp>
      <p:sp>
        <p:nvSpPr>
          <p:cNvPr id="102" name="Google Shape;102;p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494B1E-6B70-6CB9-7C85-43CE9C9F08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9400" y="1799303"/>
            <a:ext cx="4319632" cy="32348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>
          <a:extLst>
            <a:ext uri="{FF2B5EF4-FFF2-40B4-BE49-F238E27FC236}">
              <a16:creationId xmlns:a16="http://schemas.microsoft.com/office/drawing/2014/main" id="{1DA5BD72-9D31-ABE3-61D5-0982C49BD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>
            <a:extLst>
              <a:ext uri="{FF2B5EF4-FFF2-40B4-BE49-F238E27FC236}">
                <a16:creationId xmlns:a16="http://schemas.microsoft.com/office/drawing/2014/main" id="{A427AB40-FAF4-07DF-3848-B8CB570434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CTF Overview</a:t>
            </a:r>
            <a:endParaRPr/>
          </a:p>
        </p:txBody>
      </p:sp>
      <p:sp>
        <p:nvSpPr>
          <p:cNvPr id="101" name="Google Shape;101;p3">
            <a:extLst>
              <a:ext uri="{FF2B5EF4-FFF2-40B4-BE49-F238E27FC236}">
                <a16:creationId xmlns:a16="http://schemas.microsoft.com/office/drawing/2014/main" id="{2521C8D5-9381-8600-B77A-E1F915B340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199" y="1600200"/>
            <a:ext cx="7949381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r>
              <a:rPr lang="en-US" sz="2000" dirty="0"/>
              <a:t>CTF (Capture the Flag) is a practical activity that mimics real-world cyberattack situations </a:t>
            </a:r>
          </a:p>
          <a:p>
            <a:r>
              <a:rPr lang="en-US" sz="2000" dirty="0"/>
              <a:t>It includes steps like reconnaissance, scanning, enumeration, and exploitation </a:t>
            </a:r>
          </a:p>
          <a:p>
            <a:r>
              <a:rPr lang="en-US" sz="2000" dirty="0"/>
              <a:t>Helps build hands-on skills in analysis, problem-solving, and troubleshooting </a:t>
            </a:r>
          </a:p>
          <a:p>
            <a:r>
              <a:rPr lang="en-US" sz="2000" dirty="0"/>
              <a:t>Covers important services such as DNS, Active Directory, DHCP, and IIS </a:t>
            </a:r>
          </a:p>
          <a:p>
            <a:r>
              <a:rPr lang="en-US" sz="2000" dirty="0"/>
              <a:t>Used to find common mistakes and security gaps in systems </a:t>
            </a:r>
          </a:p>
          <a:p>
            <a:r>
              <a:rPr lang="en-US" sz="2000" dirty="0"/>
              <a:t>Gives an idea of how attackers think and approach a target </a:t>
            </a:r>
          </a:p>
          <a:p>
            <a:r>
              <a:rPr lang="en-US" sz="2000" dirty="0"/>
              <a:t>Flags act as proof that a vulnerability has been successfully identified </a:t>
            </a:r>
          </a:p>
          <a:p>
            <a:r>
              <a:rPr lang="en-US" sz="2000" dirty="0"/>
              <a:t>Improves understanding of network behavior and security practices </a:t>
            </a:r>
          </a:p>
          <a:p>
            <a:r>
              <a:rPr lang="en-US" sz="2000" dirty="0"/>
              <a:t>Provides real experience in detecting and fixing security issues </a:t>
            </a:r>
          </a:p>
        </p:txBody>
      </p:sp>
      <p:sp>
        <p:nvSpPr>
          <p:cNvPr id="102" name="Google Shape;102;p3">
            <a:extLst>
              <a:ext uri="{FF2B5EF4-FFF2-40B4-BE49-F238E27FC236}">
                <a16:creationId xmlns:a16="http://schemas.microsoft.com/office/drawing/2014/main" id="{AB4D3DF9-FE66-DF05-564B-9A0ED6D429FF}"/>
              </a:ext>
            </a:extLst>
          </p:cNvPr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069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>
          <a:extLst>
            <a:ext uri="{FF2B5EF4-FFF2-40B4-BE49-F238E27FC236}">
              <a16:creationId xmlns:a16="http://schemas.microsoft.com/office/drawing/2014/main" id="{E2FEB796-462B-F213-8C04-4F208D0138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>
            <a:extLst>
              <a:ext uri="{FF2B5EF4-FFF2-40B4-BE49-F238E27FC236}">
                <a16:creationId xmlns:a16="http://schemas.microsoft.com/office/drawing/2014/main" id="{59958B93-F8A8-2898-1775-89582D3FC9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 dirty="0" err="1">
                <a:solidFill>
                  <a:srgbClr val="00467F"/>
                </a:solidFill>
              </a:rPr>
              <a:t>Smartconsolation</a:t>
            </a:r>
            <a:r>
              <a:rPr lang="en-US" sz="4000" b="1" dirty="0">
                <a:solidFill>
                  <a:srgbClr val="00467F"/>
                </a:solidFill>
              </a:rPr>
              <a:t> installation</a:t>
            </a:r>
            <a:endParaRPr dirty="0"/>
          </a:p>
        </p:txBody>
      </p:sp>
      <p:sp>
        <p:nvSpPr>
          <p:cNvPr id="101" name="Google Shape;101;p3">
            <a:extLst>
              <a:ext uri="{FF2B5EF4-FFF2-40B4-BE49-F238E27FC236}">
                <a16:creationId xmlns:a16="http://schemas.microsoft.com/office/drawing/2014/main" id="{3AAE2969-C1FC-ACD2-7DE9-EE6B86FD544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8658" y="1248697"/>
            <a:ext cx="4709652" cy="54274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r>
              <a:rPr lang="en-US" sz="2000" b="1" dirty="0" err="1"/>
              <a:t>SmartConsole</a:t>
            </a:r>
            <a:r>
              <a:rPr lang="en-US" sz="2000" b="1" dirty="0"/>
              <a:t> Setup</a:t>
            </a:r>
          </a:p>
          <a:p>
            <a:r>
              <a:rPr lang="en-US" sz="2000" dirty="0"/>
              <a:t>Installed </a:t>
            </a:r>
            <a:r>
              <a:rPr lang="en-US" sz="2000" dirty="0" err="1"/>
              <a:t>SmartConsole</a:t>
            </a:r>
            <a:r>
              <a:rPr lang="en-US" sz="2000" dirty="0"/>
              <a:t> on the A-GUI system to manage all security tasks from a single place </a:t>
            </a:r>
          </a:p>
          <a:p>
            <a:r>
              <a:rPr lang="en-US" sz="2000" dirty="0"/>
              <a:t>Offers an easy-to-use interface for handling firewall rules and policies </a:t>
            </a:r>
          </a:p>
          <a:p>
            <a:r>
              <a:rPr lang="en-US" sz="2000" dirty="0"/>
              <a:t>Used to keep track of network activity and check logs in real time </a:t>
            </a:r>
          </a:p>
          <a:p>
            <a:r>
              <a:rPr lang="en-US" sz="2000" dirty="0"/>
              <a:t>Makes it simple for administrators to manage and update security settings </a:t>
            </a:r>
          </a:p>
          <a:p>
            <a:r>
              <a:rPr lang="en-US" sz="2000" dirty="0"/>
              <a:t>Provides a clear view of overall network operations </a:t>
            </a:r>
            <a:br>
              <a:rPr lang="en-US" sz="2000" dirty="0"/>
            </a:br>
            <a:endParaRPr lang="en-US" sz="2000" dirty="0"/>
          </a:p>
          <a:p>
            <a:r>
              <a:rPr lang="en-US" sz="2000" b="1" dirty="0"/>
              <a:t>🔹 GAIA OS Setup</a:t>
            </a:r>
          </a:p>
          <a:p>
            <a:r>
              <a:rPr lang="en-US" sz="2000" dirty="0"/>
              <a:t>Started the GAIA OS installation by mounting the ISO file in the virtual machine </a:t>
            </a:r>
          </a:p>
          <a:p>
            <a:r>
              <a:rPr lang="en-US" sz="2000" dirty="0"/>
              <a:t>Booted the system to begin the setup process </a:t>
            </a:r>
          </a:p>
          <a:p>
            <a:r>
              <a:rPr lang="en-US" sz="2000" dirty="0"/>
              <a:t>Completed basic setup steps like disk configuration and system preferences </a:t>
            </a:r>
          </a:p>
          <a:p>
            <a:r>
              <a:rPr lang="en-US" sz="2000" dirty="0"/>
              <a:t>Created an administrator account for secure access </a:t>
            </a:r>
          </a:p>
          <a:p>
            <a:r>
              <a:rPr lang="en-US" sz="2000" dirty="0"/>
              <a:t>Once installed, the system was ready for further security and network configuration </a:t>
            </a:r>
          </a:p>
        </p:txBody>
      </p:sp>
      <p:sp>
        <p:nvSpPr>
          <p:cNvPr id="102" name="Google Shape;102;p3">
            <a:extLst>
              <a:ext uri="{FF2B5EF4-FFF2-40B4-BE49-F238E27FC236}">
                <a16:creationId xmlns:a16="http://schemas.microsoft.com/office/drawing/2014/main" id="{442E6466-73BA-3129-9092-E0F3FB254FF9}"/>
              </a:ext>
            </a:extLst>
          </p:cNvPr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918C88-C93C-92EF-3F94-3166CA8C83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10" y="1338981"/>
            <a:ext cx="4277032" cy="24857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CBF26E-C91B-3E05-28BB-D59A90696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8309" y="4011561"/>
            <a:ext cx="4316361" cy="257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70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>
          <a:extLst>
            <a:ext uri="{FF2B5EF4-FFF2-40B4-BE49-F238E27FC236}">
              <a16:creationId xmlns:a16="http://schemas.microsoft.com/office/drawing/2014/main" id="{1CF462A8-62A6-6985-02BD-E67255596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>
            <a:extLst>
              <a:ext uri="{FF2B5EF4-FFF2-40B4-BE49-F238E27FC236}">
                <a16:creationId xmlns:a16="http://schemas.microsoft.com/office/drawing/2014/main" id="{9C5AFF56-6173-4D28-8AC3-53255216CE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 dirty="0">
                <a:solidFill>
                  <a:srgbClr val="00467F"/>
                </a:solidFill>
              </a:rPr>
              <a:t>A-SMS Installation</a:t>
            </a:r>
            <a:endParaRPr dirty="0"/>
          </a:p>
        </p:txBody>
      </p:sp>
      <p:sp>
        <p:nvSpPr>
          <p:cNvPr id="101" name="Google Shape;101;p3">
            <a:extLst>
              <a:ext uri="{FF2B5EF4-FFF2-40B4-BE49-F238E27FC236}">
                <a16:creationId xmlns:a16="http://schemas.microsoft.com/office/drawing/2014/main" id="{504CC4C1-D906-0A36-EE25-5B66983FD57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3200" y="1600200"/>
            <a:ext cx="44962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55000" lnSpcReduction="20000"/>
          </a:bodyPr>
          <a:lstStyle/>
          <a:p>
            <a:r>
              <a:rPr lang="en-US" dirty="0"/>
              <a:t>Set up the network configuration so the server can easily connect with other systems </a:t>
            </a:r>
          </a:p>
          <a:p>
            <a:r>
              <a:rPr lang="en-US" dirty="0"/>
              <a:t>Configured DNS to make sure domain names are resolved correctly within the network </a:t>
            </a:r>
          </a:p>
          <a:p>
            <a:r>
              <a:rPr lang="en-US" dirty="0"/>
              <a:t>Added a default gateway to allow communication outside the local network </a:t>
            </a:r>
          </a:p>
          <a:p>
            <a:r>
              <a:rPr lang="en-US" dirty="0"/>
              <a:t>Checked connectivity between machines to ensure everything is working properly </a:t>
            </a:r>
          </a:p>
          <a:p>
            <a:r>
              <a:rPr lang="en-US" dirty="0"/>
              <a:t>Adjusted system time to keep logs accurate and consistent </a:t>
            </a:r>
          </a:p>
          <a:p>
            <a:r>
              <a:rPr lang="en-US" dirty="0"/>
              <a:t>Completed the setup required to make the server ready for security management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sp>
        <p:nvSpPr>
          <p:cNvPr id="102" name="Google Shape;102;p3">
            <a:extLst>
              <a:ext uri="{FF2B5EF4-FFF2-40B4-BE49-F238E27FC236}">
                <a16:creationId xmlns:a16="http://schemas.microsoft.com/office/drawing/2014/main" id="{07369F34-C12E-B62E-F54B-3763084427D2}"/>
              </a:ext>
            </a:extLst>
          </p:cNvPr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E92772-9943-BCCA-B171-6E0388271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9400" y="2199967"/>
            <a:ext cx="4572000" cy="2597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0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Initial Network (Unsecured)</a:t>
            </a:r>
            <a:endParaRPr/>
          </a:p>
        </p:txBody>
      </p:sp>
      <p:sp>
        <p:nvSpPr>
          <p:cNvPr id="117" name="Google Shape;117;p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774000" cy="4983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Two sites: Swansea and London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Core services: AD, DNS, DHCP, IIS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No firewall or traffic filtering implemented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No monitoring or logging capabilities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High risk of unauthorized access and lateral movement</a:t>
            </a:r>
            <a:endParaRPr dirty="0"/>
          </a:p>
        </p:txBody>
      </p:sp>
      <p:sp>
        <p:nvSpPr>
          <p:cNvPr id="118" name="Google Shape;118;p5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C6C38A-D48C-8160-611C-DC264712F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1200" y="1600200"/>
            <a:ext cx="4847323" cy="3266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Secure Network Transformation</a:t>
            </a:r>
            <a:endParaRPr/>
          </a:p>
        </p:txBody>
      </p:sp>
      <p:sp>
        <p:nvSpPr>
          <p:cNvPr id="125" name="Google Shape;12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8238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Introduced Check Point GAIA architecture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Added Security Gateway (firewall)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Added Security Management Server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Centralised monitoring and control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Traffic is now filtered and controlled</a:t>
            </a:r>
            <a:endParaRPr/>
          </a:p>
        </p:txBody>
      </p:sp>
      <p:sp>
        <p:nvSpPr>
          <p:cNvPr id="126" name="Google Shape;126;p6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7" name="Google Shape;127;p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85450" y="1778150"/>
            <a:ext cx="4470825" cy="2502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CTF Findings</a:t>
            </a:r>
            <a:endParaRPr/>
          </a:p>
        </p:txBody>
      </p:sp>
      <p:sp>
        <p:nvSpPr>
          <p:cNvPr id="109" name="Google Shape;109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8592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DNS exposed internal records enabling reconnaissance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Active Directory had weak permissions enabling escalation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DHCP misconfiguration allowed unauthorized devices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IIS exposed sensitive directories and files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Combined weaknesses increase risk of full compromise</a:t>
            </a:r>
            <a:endParaRPr/>
          </a:p>
        </p:txBody>
      </p:sp>
      <p:sp>
        <p:nvSpPr>
          <p:cNvPr id="110" name="Google Shape;110;p4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1" name="Google Shape;111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82300" y="1849150"/>
            <a:ext cx="4204500" cy="2353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GAIA Components</a:t>
            </a:r>
            <a:endParaRPr/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164600" cy="488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A-GW inspects and controls network traffic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A-SMS manages policies and logs centrally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A-GUI provides SmartConsole interface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Configured interfaces and IP addresses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Secure HTTPS access for administration</a:t>
            </a:r>
            <a:endParaRPr/>
          </a:p>
        </p:txBody>
      </p:sp>
      <p:sp>
        <p:nvSpPr>
          <p:cNvPr id="134" name="Google Shape;134;p7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5" name="Google Shape;135;p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9500" y="1799450"/>
            <a:ext cx="4293274" cy="2403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SIC &amp; Connectivity</a:t>
            </a:r>
            <a:endParaRPr/>
          </a:p>
        </p:txBody>
      </p:sp>
      <p:sp>
        <p:nvSpPr>
          <p:cNvPr id="141" name="Google Shape;141;p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68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Secure Internal Communication establishes trust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Uses certificates and encryption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Ensures secure communication between devices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Prevents unauthorized system control</a:t>
            </a:r>
            <a:endParaRPr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Critical for integrity of security policies</a:t>
            </a:r>
            <a:endParaRPr/>
          </a:p>
        </p:txBody>
      </p:sp>
      <p:sp>
        <p:nvSpPr>
          <p:cNvPr id="142" name="Google Shape;142;p8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3" name="Google Shape;143;p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04925" y="1962750"/>
            <a:ext cx="4229851" cy="2367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 dirty="0">
                <a:solidFill>
                  <a:srgbClr val="00467F"/>
                </a:solidFill>
              </a:rPr>
              <a:t>Licensing Configuration</a:t>
            </a:r>
            <a:endParaRPr dirty="0"/>
          </a:p>
        </p:txBody>
      </p:sp>
      <p:sp>
        <p:nvSpPr>
          <p:cNvPr id="149" name="Google Shape;149;p9"/>
          <p:cNvSpPr txBox="1">
            <a:spLocks noGrp="1"/>
          </p:cNvSpPr>
          <p:nvPr>
            <p:ph type="body" idx="1"/>
          </p:nvPr>
        </p:nvSpPr>
        <p:spPr>
          <a:xfrm>
            <a:off x="457199" y="1600200"/>
            <a:ext cx="8490155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r>
              <a:rPr lang="en-US" dirty="0"/>
              <a:t>A valid license is needed to activate all security features of the system </a:t>
            </a:r>
          </a:p>
          <a:p>
            <a:r>
              <a:rPr lang="en-US" dirty="0"/>
              <a:t>The setup was done using the </a:t>
            </a:r>
            <a:r>
              <a:rPr lang="en-US" dirty="0" err="1"/>
              <a:t>SmartUpdate</a:t>
            </a:r>
            <a:r>
              <a:rPr lang="en-US" dirty="0"/>
              <a:t> tool, which makes license management simple </a:t>
            </a:r>
          </a:p>
          <a:p>
            <a:r>
              <a:rPr lang="en-US" dirty="0"/>
              <a:t>A trial license was applied and checked to ensure it was working properly </a:t>
            </a:r>
          </a:p>
          <a:p>
            <a:r>
              <a:rPr lang="en-US" dirty="0"/>
              <a:t>Important features like IPS, Antivirus, and Application Control were enabled </a:t>
            </a:r>
          </a:p>
          <a:p>
            <a:r>
              <a:rPr lang="en-US" dirty="0"/>
              <a:t>Keeps the system updated and aligned with security standards </a:t>
            </a:r>
          </a:p>
          <a:p>
            <a:r>
              <a:rPr lang="en-US" dirty="0"/>
              <a:t>Supports proper policy enforcement and protects against real-time threats </a:t>
            </a:r>
          </a:p>
          <a:p>
            <a:r>
              <a:rPr lang="en-US" dirty="0"/>
              <a:t>Helps keep the network stable and ensures secure communication </a:t>
            </a:r>
          </a:p>
          <a:p>
            <a:r>
              <a:rPr lang="en-US" dirty="0"/>
              <a:t>License details were verified to confirm activation and validity </a:t>
            </a:r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endParaRPr dirty="0"/>
          </a:p>
        </p:txBody>
      </p:sp>
      <p:sp>
        <p:nvSpPr>
          <p:cNvPr id="150" name="Google Shape;150;p9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 dirty="0">
                <a:solidFill>
                  <a:srgbClr val="00467F"/>
                </a:solidFill>
              </a:rPr>
              <a:t>Firewall </a:t>
            </a:r>
            <a:r>
              <a:rPr lang="en-US" sz="4000" b="1" dirty="0" smtClean="0">
                <a:solidFill>
                  <a:srgbClr val="00467F"/>
                </a:solidFill>
              </a:rPr>
              <a:t>Policy</a:t>
            </a:r>
            <a:endParaRPr dirty="0"/>
          </a:p>
        </p:txBody>
      </p:sp>
      <p:sp>
        <p:nvSpPr>
          <p:cNvPr id="157" name="Google Shape;157;p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672348" cy="48989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Controls traffic using defined rules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Allows HTTP/HTTPS for business use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Blocks Telnet as insecure protocol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Restricts ICMP to prevent scanning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Allows SSH for secure administration</a:t>
            </a:r>
            <a:endParaRPr dirty="0"/>
          </a:p>
        </p:txBody>
      </p:sp>
      <p:sp>
        <p:nvSpPr>
          <p:cNvPr id="158" name="Google Shape;158;p10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9" name="Google Shape;159;p1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37703" y="1938748"/>
            <a:ext cx="4660974" cy="2609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>
                <a:solidFill>
                  <a:srgbClr val="00467F"/>
                </a:solidFill>
              </a:rPr>
              <a:t>Advanced Security Features</a:t>
            </a:r>
            <a:endParaRPr/>
          </a:p>
        </p:txBody>
      </p:sp>
      <p:sp>
        <p:nvSpPr>
          <p:cNvPr id="165" name="Google Shape;165;p1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r>
              <a:rPr lang="en-US" sz="2000" dirty="0"/>
              <a:t>IPS keeps an eye on network traffic and blocks any suspicious or harmful activity </a:t>
            </a:r>
          </a:p>
          <a:p>
            <a:r>
              <a:rPr lang="en-US" sz="2000" dirty="0"/>
              <a:t>Anti-malware helps protect the system from viruses, ransomware, and similar threats </a:t>
            </a:r>
          </a:p>
          <a:p>
            <a:r>
              <a:rPr lang="en-US" sz="2000" dirty="0"/>
              <a:t>Application control is used to limit or block unsafe applications </a:t>
            </a:r>
          </a:p>
          <a:p>
            <a:r>
              <a:rPr lang="en-US" sz="2000" dirty="0"/>
              <a:t>Identity awareness allows access control based on users instead of just IP addresses </a:t>
            </a:r>
          </a:p>
          <a:p>
            <a:r>
              <a:rPr lang="en-US" sz="2000" dirty="0"/>
              <a:t>AI-based security helps in detecting threats more efficiently </a:t>
            </a:r>
          </a:p>
          <a:p>
            <a:r>
              <a:rPr lang="en-US" sz="2000" dirty="0"/>
              <a:t>Zero Trust ensures that every access request is checked before giving permission </a:t>
            </a:r>
          </a:p>
          <a:p>
            <a:r>
              <a:rPr lang="en-US" sz="2000" dirty="0"/>
              <a:t>Continuous monitoring helps in quickly identifying and handling threats </a:t>
            </a:r>
          </a:p>
          <a:p>
            <a:r>
              <a:rPr lang="en-US" sz="2000" dirty="0"/>
              <a:t>Multiple security layers work together to protect the network from different types of attacks </a:t>
            </a:r>
          </a:p>
        </p:txBody>
      </p:sp>
      <p:sp>
        <p:nvSpPr>
          <p:cNvPr id="166" name="Google Shape;166;p1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4DD81-4C67-47DC-E849-43D782C27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chemeClr val="bg2"/>
                </a:solidFill>
              </a:rPr>
              <a:t>Blade Policy Installation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8BC97C-291A-9DDD-A4E7-959C8C29C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600" dirty="0">
                <a:solidFill>
                  <a:schemeClr val="tx1"/>
                </a:solidFill>
              </a:rPr>
              <a:t>Blade policy installation is the process of applying configured security rules to enforcement points. </a:t>
            </a:r>
          </a:p>
          <a:p>
            <a:r>
              <a:rPr lang="en-US" sz="2600" dirty="0">
                <a:solidFill>
                  <a:schemeClr val="tx1"/>
                </a:solidFill>
              </a:rPr>
              <a:t>Ensures that all defined access control, threat prevention, and inspection rules are active. </a:t>
            </a:r>
          </a:p>
          <a:p>
            <a:r>
              <a:rPr lang="en-US" sz="2600" dirty="0">
                <a:solidFill>
                  <a:schemeClr val="tx1"/>
                </a:solidFill>
              </a:rPr>
              <a:t>Performed after policy creation or modification. </a:t>
            </a:r>
          </a:p>
          <a:p>
            <a:r>
              <a:rPr lang="en-US" sz="2600" dirty="0">
                <a:solidFill>
                  <a:schemeClr val="tx1"/>
                </a:solidFill>
              </a:rPr>
              <a:t>Steps involved: </a:t>
            </a:r>
          </a:p>
          <a:p>
            <a:pPr lvl="1"/>
            <a:r>
              <a:rPr lang="en-US" sz="2600" dirty="0">
                <a:solidFill>
                  <a:schemeClr val="tx1"/>
                </a:solidFill>
              </a:rPr>
              <a:t>Validate policy configuration </a:t>
            </a:r>
          </a:p>
          <a:p>
            <a:pPr lvl="1"/>
            <a:r>
              <a:rPr lang="en-US" sz="2600" dirty="0">
                <a:solidFill>
                  <a:schemeClr val="tx1"/>
                </a:solidFill>
              </a:rPr>
              <a:t>Compile security rules </a:t>
            </a:r>
          </a:p>
          <a:p>
            <a:pPr lvl="1"/>
            <a:r>
              <a:rPr lang="en-US" sz="2600" dirty="0">
                <a:solidFill>
                  <a:schemeClr val="tx1"/>
                </a:solidFill>
              </a:rPr>
              <a:t>Install policy on selected gateways/devices </a:t>
            </a:r>
          </a:p>
          <a:p>
            <a:r>
              <a:rPr lang="en-US" sz="2600" dirty="0">
                <a:solidFill>
                  <a:schemeClr val="tx1"/>
                </a:solidFill>
              </a:rPr>
              <a:t>Key benefits: </a:t>
            </a:r>
          </a:p>
          <a:p>
            <a:pPr lvl="1"/>
            <a:r>
              <a:rPr lang="en-US" sz="2600" dirty="0">
                <a:solidFill>
                  <a:schemeClr val="tx1"/>
                </a:solidFill>
              </a:rPr>
              <a:t>Enforces network security policies in real-time </a:t>
            </a:r>
          </a:p>
          <a:p>
            <a:pPr lvl="1"/>
            <a:r>
              <a:rPr lang="en-US" sz="2600" dirty="0">
                <a:solidFill>
                  <a:schemeClr val="tx1"/>
                </a:solidFill>
              </a:rPr>
              <a:t>Maintains consistency across devices </a:t>
            </a:r>
          </a:p>
          <a:p>
            <a:pPr lvl="1"/>
            <a:r>
              <a:rPr lang="en-US" sz="2600" dirty="0">
                <a:solidFill>
                  <a:schemeClr val="tx1"/>
                </a:solidFill>
              </a:rPr>
              <a:t>Reduces unauthorized access risks </a:t>
            </a:r>
          </a:p>
          <a:p>
            <a:endParaRPr lang="en-IN" dirty="0"/>
          </a:p>
        </p:txBody>
      </p:sp>
      <p:sp>
        <p:nvSpPr>
          <p:cNvPr id="4" name="Google Shape;166;p1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726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08001-88BA-6FA8-3870-504A4BCED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chemeClr val="bg2"/>
                </a:solidFill>
              </a:rPr>
              <a:t>Blade Unable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F7048-7004-C539-54AC-00A7BC8E09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3600" dirty="0"/>
              <a:t>Occurs when policy installation fails or cannot be applied to target devices. </a:t>
            </a:r>
          </a:p>
          <a:p>
            <a:r>
              <a:rPr lang="en-US" sz="3600" dirty="0"/>
              <a:t>Common causes: </a:t>
            </a:r>
          </a:p>
          <a:p>
            <a:pPr lvl="1"/>
            <a:r>
              <a:rPr lang="en-US" sz="3600" dirty="0"/>
              <a:t>Network connectivity issues </a:t>
            </a:r>
          </a:p>
          <a:p>
            <a:pPr lvl="1"/>
            <a:r>
              <a:rPr lang="en-US" sz="3600" dirty="0"/>
              <a:t>Device unreachable or offline </a:t>
            </a:r>
          </a:p>
          <a:p>
            <a:pPr lvl="1"/>
            <a:r>
              <a:rPr lang="en-US" sz="3600" dirty="0"/>
              <a:t>Configuration errors in policy </a:t>
            </a:r>
          </a:p>
          <a:p>
            <a:pPr lvl="1"/>
            <a:r>
              <a:rPr lang="en-US" sz="3600" dirty="0"/>
              <a:t>Insufficient system resources (CPU/Memory) </a:t>
            </a:r>
          </a:p>
          <a:p>
            <a:pPr lvl="1"/>
            <a:r>
              <a:rPr lang="en-US" sz="3600" dirty="0"/>
              <a:t>Version or compatibility mismatch </a:t>
            </a:r>
          </a:p>
          <a:p>
            <a:r>
              <a:rPr lang="en-US" sz="3600" dirty="0"/>
              <a:t>Impact: </a:t>
            </a:r>
          </a:p>
          <a:p>
            <a:pPr lvl="1"/>
            <a:r>
              <a:rPr lang="en-US" sz="3600" dirty="0"/>
              <a:t>Security policies not enforced </a:t>
            </a:r>
          </a:p>
          <a:p>
            <a:pPr lvl="1"/>
            <a:r>
              <a:rPr lang="en-US" sz="3600" dirty="0"/>
              <a:t>Increased vulnerability exposure </a:t>
            </a:r>
          </a:p>
          <a:p>
            <a:r>
              <a:rPr lang="en-US" sz="3600" dirty="0"/>
              <a:t>Troubleshooting steps: </a:t>
            </a:r>
          </a:p>
          <a:p>
            <a:pPr lvl="1"/>
            <a:r>
              <a:rPr lang="en-US" sz="3600" dirty="0"/>
              <a:t>Verify device connectivity </a:t>
            </a:r>
          </a:p>
          <a:p>
            <a:pPr lvl="1"/>
            <a:r>
              <a:rPr lang="en-US" sz="3600" dirty="0"/>
              <a:t>Check logs for error messages </a:t>
            </a:r>
          </a:p>
          <a:p>
            <a:pPr lvl="1"/>
            <a:r>
              <a:rPr lang="en-US" sz="3600" dirty="0"/>
              <a:t>Validate policy configuration </a:t>
            </a:r>
          </a:p>
          <a:p>
            <a:pPr lvl="1"/>
            <a:r>
              <a:rPr lang="en-US" sz="3600" dirty="0"/>
              <a:t>Restart services if required </a:t>
            </a:r>
          </a:p>
          <a:p>
            <a:pPr lvl="1"/>
            <a:r>
              <a:rPr lang="en-US" sz="3600" dirty="0"/>
              <a:t>Ensure software compatibility </a:t>
            </a:r>
          </a:p>
          <a:p>
            <a:endParaRPr lang="en-IN" dirty="0"/>
          </a:p>
        </p:txBody>
      </p:sp>
      <p:sp>
        <p:nvSpPr>
          <p:cNvPr id="4" name="Google Shape;166;p1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892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E563F-AEFB-9F5B-B1C9-F33DDB0A3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chemeClr val="bg2"/>
                </a:solidFill>
              </a:rPr>
              <a:t>Role-Base Policy Installation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DBA86C4-71FD-FFDD-31B1-423E271AC7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199" y="1221515"/>
            <a:ext cx="8362335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Used when: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policy causes issues or failures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Unexpected behavior in network traffic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Security disruptions after update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features: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Restores last known working configuration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Minimizes downtime and risk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Steps involved: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Select previous policy version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Initiate rollback from management console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Reinstall stable policy on devices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Quick recovery from errors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Ensures network stability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Maintains continuous protection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Google Shape;166;p11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7858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467F"/>
              </a:buClr>
              <a:buSzPts val="4000"/>
              <a:buFont typeface="Calibri"/>
              <a:buNone/>
            </a:pPr>
            <a:r>
              <a:rPr lang="en-US" sz="4000" b="1" dirty="0">
                <a:solidFill>
                  <a:srgbClr val="00467F"/>
                </a:solidFill>
              </a:rPr>
              <a:t>Conclusion</a:t>
            </a:r>
            <a:endParaRPr dirty="0"/>
          </a:p>
        </p:txBody>
      </p:sp>
      <p:sp>
        <p:nvSpPr>
          <p:cNvPr id="173" name="Google Shape;173;p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Strong: layered security and </a:t>
            </a:r>
            <a:r>
              <a:rPr lang="en-IN" sz="2000" dirty="0" smtClean="0"/>
              <a:t>centralised</a:t>
            </a:r>
            <a:r>
              <a:rPr lang="en-US" sz="2000" dirty="0" smtClean="0"/>
              <a:t> </a:t>
            </a:r>
            <a:r>
              <a:rPr lang="en-US" sz="2000" dirty="0"/>
              <a:t>control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Limitations: complexity and performance overhead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Future: AI-based detection and Zero Trust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GAIA significantly improves network security</a:t>
            </a:r>
            <a:endParaRPr dirty="0"/>
          </a:p>
          <a:p>
            <a:pPr marL="342900" lvl="0" indent="-3429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 dirty="0"/>
              <a:t>Demonstrates practical enterprise security implementation</a:t>
            </a:r>
            <a:endParaRPr dirty="0"/>
          </a:p>
        </p:txBody>
      </p:sp>
      <p:sp>
        <p:nvSpPr>
          <p:cNvPr id="174" name="Google Shape;174;p12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2"/>
          <p:cNvSpPr txBox="1">
            <a:spLocks noGrp="1"/>
          </p:cNvSpPr>
          <p:nvPr>
            <p:ph type="body" idx="1"/>
          </p:nvPr>
        </p:nvSpPr>
        <p:spPr>
          <a:xfrm>
            <a:off x="2806700" y="3111500"/>
            <a:ext cx="8001000" cy="4170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IN" sz="4000" dirty="0" smtClean="0"/>
              <a:t>Thank you</a:t>
            </a:r>
            <a:endParaRPr sz="4000" dirty="0"/>
          </a:p>
        </p:txBody>
      </p:sp>
      <p:sp>
        <p:nvSpPr>
          <p:cNvPr id="174" name="Google Shape;174;p12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7448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967</Words>
  <Application>Microsoft Office PowerPoint</Application>
  <PresentationFormat>On-screen Show (4:3)</PresentationFormat>
  <Paragraphs>153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Applied Network Security</vt:lpstr>
      <vt:lpstr>Introduction</vt:lpstr>
      <vt:lpstr>How a Secure Network Works</vt:lpstr>
      <vt:lpstr>CTF Overview</vt:lpstr>
      <vt:lpstr>Smartconsolation installation</vt:lpstr>
      <vt:lpstr>A-SMS Installation</vt:lpstr>
      <vt:lpstr>Initial Network (Unsecured)</vt:lpstr>
      <vt:lpstr>Secure Network Transformation</vt:lpstr>
      <vt:lpstr>CTF Findings</vt:lpstr>
      <vt:lpstr>GAIA Components</vt:lpstr>
      <vt:lpstr>SIC &amp; Connectivity</vt:lpstr>
      <vt:lpstr>Licensing Configuration</vt:lpstr>
      <vt:lpstr>Firewall Policy</vt:lpstr>
      <vt:lpstr>Advanced Security Features</vt:lpstr>
      <vt:lpstr>Blade Policy Installation</vt:lpstr>
      <vt:lpstr>Blade Unable</vt:lpstr>
      <vt:lpstr>Role-Base Policy Installation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Network Security</dc:title>
  <dc:creator>Raj</dc:creator>
  <cp:lastModifiedBy>Raj</cp:lastModifiedBy>
  <cp:revision>6</cp:revision>
  <dcterms:created xsi:type="dcterms:W3CDTF">2013-01-27T09:14:16Z</dcterms:created>
  <dcterms:modified xsi:type="dcterms:W3CDTF">2026-04-28T03:06:02Z</dcterms:modified>
</cp:coreProperties>
</file>