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1889" autoAdjust="0"/>
  </p:normalViewPr>
  <p:slideViewPr>
    <p:cSldViewPr snapToGrid="0">
      <p:cViewPr varScale="1">
        <p:scale>
          <a:sx n="100" d="100"/>
          <a:sy n="100" d="100"/>
        </p:scale>
        <p:origin x="9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9.png"/><Relationship Id="rId7" Type="http://schemas.openxmlformats.org/officeDocument/2006/relationships/image" Target="../media/image18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23.png"/><Relationship Id="rId7" Type="http://schemas.openxmlformats.org/officeDocument/2006/relationships/image" Target="../media/image16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9.png"/><Relationship Id="rId7" Type="http://schemas.openxmlformats.org/officeDocument/2006/relationships/image" Target="../media/image18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23.png"/><Relationship Id="rId7" Type="http://schemas.openxmlformats.org/officeDocument/2006/relationships/image" Target="../media/image16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50CA54-8B73-4253-8C58-815248C4754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AC6011C5-3D3A-4D60-B720-CF0A53D88743}">
      <dgm:prSet/>
      <dgm:spPr/>
      <dgm:t>
        <a:bodyPr/>
        <a:lstStyle/>
        <a:p>
          <a:pPr>
            <a:defRPr cap="all"/>
          </a:pPr>
          <a:r>
            <a:rPr lang="en-US"/>
            <a:t>What: Reduction in store sales by 30 percent in 12 months and online growth will not be enough to compensate losses (Kotler and Keller, 2016).</a:t>
          </a:r>
        </a:p>
      </dgm:t>
    </dgm:pt>
    <dgm:pt modelId="{FEFF99E2-29A1-488A-9C6D-70A87A2058D6}" type="parTrans" cxnId="{E7A8A43C-9ACD-497B-B9AD-B38F0773ADBB}">
      <dgm:prSet/>
      <dgm:spPr/>
      <dgm:t>
        <a:bodyPr/>
        <a:lstStyle/>
        <a:p>
          <a:endParaRPr lang="en-US"/>
        </a:p>
      </dgm:t>
    </dgm:pt>
    <dgm:pt modelId="{148BCFB0-1FB5-4C7F-B439-10C890C5D0F0}" type="sibTrans" cxnId="{E7A8A43C-9ACD-497B-B9AD-B38F0773ADBB}">
      <dgm:prSet/>
      <dgm:spPr/>
      <dgm:t>
        <a:bodyPr/>
        <a:lstStyle/>
        <a:p>
          <a:endParaRPr lang="en-US"/>
        </a:p>
      </dgm:t>
    </dgm:pt>
    <dgm:pt modelId="{3B5C93E5-BF58-4C53-AF69-F6A31B71005D}">
      <dgm:prSet/>
      <dgm:spPr/>
      <dgm:t>
        <a:bodyPr/>
        <a:lstStyle/>
        <a:p>
          <a:pPr>
            <a:defRPr cap="all"/>
          </a:pPr>
          <a:r>
            <a:rPr lang="en-US"/>
            <a:t>Why: Customers like the convenience and the reduced prices that megabox online retailers introduce through same-day delivery (Rigby, 2011).</a:t>
          </a:r>
        </a:p>
      </dgm:t>
    </dgm:pt>
    <dgm:pt modelId="{A9F7A6FA-7706-4512-9AF0-B50459DD495D}" type="parTrans" cxnId="{1AD0C0CF-1ED2-4859-B737-7F92A01234A8}">
      <dgm:prSet/>
      <dgm:spPr/>
      <dgm:t>
        <a:bodyPr/>
        <a:lstStyle/>
        <a:p>
          <a:endParaRPr lang="en-US"/>
        </a:p>
      </dgm:t>
    </dgm:pt>
    <dgm:pt modelId="{B5392148-AFD1-4E62-BC0C-3A31883AECBB}" type="sibTrans" cxnId="{1AD0C0CF-1ED2-4859-B737-7F92A01234A8}">
      <dgm:prSet/>
      <dgm:spPr/>
      <dgm:t>
        <a:bodyPr/>
        <a:lstStyle/>
        <a:p>
          <a:endParaRPr lang="en-US"/>
        </a:p>
      </dgm:t>
    </dgm:pt>
    <dgm:pt modelId="{6C514CA4-18BF-4220-B0A8-0A75D7A8057D}">
      <dgm:prSet/>
      <dgm:spPr/>
      <dgm:t>
        <a:bodyPr/>
        <a:lstStyle/>
        <a:p>
          <a:pPr>
            <a:defRPr cap="all"/>
          </a:pPr>
          <a:r>
            <a:rPr lang="en-US"/>
            <a:t>Where: High street location where the foot traffic is lower because of the closures of other businesses nearby (Wrigley and Lambiri, 2015).</a:t>
          </a:r>
        </a:p>
      </dgm:t>
    </dgm:pt>
    <dgm:pt modelId="{2AC51003-947E-4D6D-9C9C-CEF70951C98F}" type="parTrans" cxnId="{4BC9055E-EBA9-4FD2-9E65-1C100D8D58F4}">
      <dgm:prSet/>
      <dgm:spPr/>
      <dgm:t>
        <a:bodyPr/>
        <a:lstStyle/>
        <a:p>
          <a:endParaRPr lang="en-US"/>
        </a:p>
      </dgm:t>
    </dgm:pt>
    <dgm:pt modelId="{B504DB7F-5A7F-4884-B46B-1C605AC0D620}" type="sibTrans" cxnId="{4BC9055E-EBA9-4FD2-9E65-1C100D8D58F4}">
      <dgm:prSet/>
      <dgm:spPr/>
      <dgm:t>
        <a:bodyPr/>
        <a:lstStyle/>
        <a:p>
          <a:endParaRPr lang="en-US"/>
        </a:p>
      </dgm:t>
    </dgm:pt>
    <dgm:pt modelId="{894F39E0-E4FE-4A7B-82C3-74C8E9C2259A}">
      <dgm:prSet/>
      <dgm:spPr/>
      <dgm:t>
        <a:bodyPr/>
        <a:lstStyle/>
        <a:p>
          <a:pPr>
            <a:defRPr cap="all"/>
          </a:pPr>
          <a:r>
            <a:rPr lang="en-US"/>
            <a:t>Who: Existing customers that go to digital competitors and new boutique florist that attracts Instagram-active people (Chaffey and Ellis-Chadwick, 2019)</a:t>
          </a:r>
        </a:p>
      </dgm:t>
    </dgm:pt>
    <dgm:pt modelId="{21929B1A-4950-4F14-85F0-24D5F06D728F}" type="parTrans" cxnId="{D0D00A57-01DC-42E1-B729-3A73B9071454}">
      <dgm:prSet/>
      <dgm:spPr/>
      <dgm:t>
        <a:bodyPr/>
        <a:lstStyle/>
        <a:p>
          <a:endParaRPr lang="en-US"/>
        </a:p>
      </dgm:t>
    </dgm:pt>
    <dgm:pt modelId="{BBE0EFC3-8D33-45B7-9B2C-F3E2BFEEB47A}" type="sibTrans" cxnId="{D0D00A57-01DC-42E1-B729-3A73B9071454}">
      <dgm:prSet/>
      <dgm:spPr/>
      <dgm:t>
        <a:bodyPr/>
        <a:lstStyle/>
        <a:p>
          <a:endParaRPr lang="en-US"/>
        </a:p>
      </dgm:t>
    </dgm:pt>
    <dgm:pt modelId="{D983F463-C2AB-42D1-A030-7ED076907F04}" type="pres">
      <dgm:prSet presAssocID="{FA50CA54-8B73-4253-8C58-815248C47545}" presName="root" presStyleCnt="0">
        <dgm:presLayoutVars>
          <dgm:dir/>
          <dgm:resizeHandles val="exact"/>
        </dgm:presLayoutVars>
      </dgm:prSet>
      <dgm:spPr/>
    </dgm:pt>
    <dgm:pt modelId="{B292CF84-AF1B-4DA7-A2A7-C786738C05F7}" type="pres">
      <dgm:prSet presAssocID="{AC6011C5-3D3A-4D60-B720-CF0A53D88743}" presName="compNode" presStyleCnt="0"/>
      <dgm:spPr/>
    </dgm:pt>
    <dgm:pt modelId="{1EF9CE5A-073C-484E-9628-6D08BD260EEA}" type="pres">
      <dgm:prSet presAssocID="{AC6011C5-3D3A-4D60-B720-CF0A53D88743}" presName="iconBgRect" presStyleLbl="bgShp" presStyleIdx="0" presStyleCnt="4"/>
      <dgm:spPr/>
    </dgm:pt>
    <dgm:pt modelId="{2E178FA8-7A3B-4633-AD2A-7565E09155E1}" type="pres">
      <dgm:prSet presAssocID="{AC6011C5-3D3A-4D60-B720-CF0A53D887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73165395-5391-4833-9F71-1247430E68B8}" type="pres">
      <dgm:prSet presAssocID="{AC6011C5-3D3A-4D60-B720-CF0A53D88743}" presName="spaceRect" presStyleCnt="0"/>
      <dgm:spPr/>
    </dgm:pt>
    <dgm:pt modelId="{10DCDC32-9792-46D0-80FC-6489681364B3}" type="pres">
      <dgm:prSet presAssocID="{AC6011C5-3D3A-4D60-B720-CF0A53D88743}" presName="textRect" presStyleLbl="revTx" presStyleIdx="0" presStyleCnt="4">
        <dgm:presLayoutVars>
          <dgm:chMax val="1"/>
          <dgm:chPref val="1"/>
        </dgm:presLayoutVars>
      </dgm:prSet>
      <dgm:spPr/>
    </dgm:pt>
    <dgm:pt modelId="{27BA25D2-A0E0-449C-A181-F953AA08ABCC}" type="pres">
      <dgm:prSet presAssocID="{148BCFB0-1FB5-4C7F-B439-10C890C5D0F0}" presName="sibTrans" presStyleCnt="0"/>
      <dgm:spPr/>
    </dgm:pt>
    <dgm:pt modelId="{5D099047-326A-4BA2-9CEA-988FE65D8E6B}" type="pres">
      <dgm:prSet presAssocID="{3B5C93E5-BF58-4C53-AF69-F6A31B71005D}" presName="compNode" presStyleCnt="0"/>
      <dgm:spPr/>
    </dgm:pt>
    <dgm:pt modelId="{36A60329-87A6-4961-A976-0CB3A834BE14}" type="pres">
      <dgm:prSet presAssocID="{3B5C93E5-BF58-4C53-AF69-F6A31B71005D}" presName="iconBgRect" presStyleLbl="bgShp" presStyleIdx="1" presStyleCnt="4"/>
      <dgm:spPr/>
    </dgm:pt>
    <dgm:pt modelId="{0B10BF3F-BE21-4621-878D-A3D53EA75C71}" type="pres">
      <dgm:prSet presAssocID="{3B5C93E5-BF58-4C53-AF69-F6A31B71005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E82506E2-D60C-45AE-959F-5E0EB0CE836C}" type="pres">
      <dgm:prSet presAssocID="{3B5C93E5-BF58-4C53-AF69-F6A31B71005D}" presName="spaceRect" presStyleCnt="0"/>
      <dgm:spPr/>
    </dgm:pt>
    <dgm:pt modelId="{3A82CB96-363D-4986-B2B5-2D3768A85562}" type="pres">
      <dgm:prSet presAssocID="{3B5C93E5-BF58-4C53-AF69-F6A31B71005D}" presName="textRect" presStyleLbl="revTx" presStyleIdx="1" presStyleCnt="4">
        <dgm:presLayoutVars>
          <dgm:chMax val="1"/>
          <dgm:chPref val="1"/>
        </dgm:presLayoutVars>
      </dgm:prSet>
      <dgm:spPr/>
    </dgm:pt>
    <dgm:pt modelId="{6621D640-17D1-44BF-B7D9-A01A07022706}" type="pres">
      <dgm:prSet presAssocID="{B5392148-AFD1-4E62-BC0C-3A31883AECBB}" presName="sibTrans" presStyleCnt="0"/>
      <dgm:spPr/>
    </dgm:pt>
    <dgm:pt modelId="{954F87DA-36A2-4F4C-AA62-34F998809E52}" type="pres">
      <dgm:prSet presAssocID="{6C514CA4-18BF-4220-B0A8-0A75D7A8057D}" presName="compNode" presStyleCnt="0"/>
      <dgm:spPr/>
    </dgm:pt>
    <dgm:pt modelId="{72B26B34-129B-4E50-ACEE-876FE41B3C18}" type="pres">
      <dgm:prSet presAssocID="{6C514CA4-18BF-4220-B0A8-0A75D7A8057D}" presName="iconBgRect" presStyleLbl="bgShp" presStyleIdx="2" presStyleCnt="4"/>
      <dgm:spPr/>
    </dgm:pt>
    <dgm:pt modelId="{1E8F00AF-167F-49BC-8B06-478A9B64CE0A}" type="pres">
      <dgm:prSet presAssocID="{6C514CA4-18BF-4220-B0A8-0A75D7A805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737D1A3-8587-418E-8544-F66179BEB4D4}" type="pres">
      <dgm:prSet presAssocID="{6C514CA4-18BF-4220-B0A8-0A75D7A8057D}" presName="spaceRect" presStyleCnt="0"/>
      <dgm:spPr/>
    </dgm:pt>
    <dgm:pt modelId="{5600E25B-D464-4649-9971-2D7D57C3AECA}" type="pres">
      <dgm:prSet presAssocID="{6C514CA4-18BF-4220-B0A8-0A75D7A8057D}" presName="textRect" presStyleLbl="revTx" presStyleIdx="2" presStyleCnt="4">
        <dgm:presLayoutVars>
          <dgm:chMax val="1"/>
          <dgm:chPref val="1"/>
        </dgm:presLayoutVars>
      </dgm:prSet>
      <dgm:spPr/>
    </dgm:pt>
    <dgm:pt modelId="{67FC60F8-3783-454C-87C9-4F85942456D7}" type="pres">
      <dgm:prSet presAssocID="{B504DB7F-5A7F-4884-B46B-1C605AC0D620}" presName="sibTrans" presStyleCnt="0"/>
      <dgm:spPr/>
    </dgm:pt>
    <dgm:pt modelId="{96802855-A371-49D6-B5A4-807833E2D87E}" type="pres">
      <dgm:prSet presAssocID="{894F39E0-E4FE-4A7B-82C3-74C8E9C2259A}" presName="compNode" presStyleCnt="0"/>
      <dgm:spPr/>
    </dgm:pt>
    <dgm:pt modelId="{2D5A63EC-6A14-4DAA-80D4-03BD4B7569DD}" type="pres">
      <dgm:prSet presAssocID="{894F39E0-E4FE-4A7B-82C3-74C8E9C2259A}" presName="iconBgRect" presStyleLbl="bgShp" presStyleIdx="3" presStyleCnt="4"/>
      <dgm:spPr/>
    </dgm:pt>
    <dgm:pt modelId="{9F098B9B-7A7B-4DCB-9F0D-8CC53FF394CA}" type="pres">
      <dgm:prSet presAssocID="{894F39E0-E4FE-4A7B-82C3-74C8E9C225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52833BAF-C03D-47B6-8D25-C106EF1CA762}" type="pres">
      <dgm:prSet presAssocID="{894F39E0-E4FE-4A7B-82C3-74C8E9C2259A}" presName="spaceRect" presStyleCnt="0"/>
      <dgm:spPr/>
    </dgm:pt>
    <dgm:pt modelId="{5D9B0506-5160-4782-9476-94AEC76A3CA0}" type="pres">
      <dgm:prSet presAssocID="{894F39E0-E4FE-4A7B-82C3-74C8E9C225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BCE2B22-2CAF-4B11-80F8-A6724A8FA0FE}" type="presOf" srcId="{6C514CA4-18BF-4220-B0A8-0A75D7A8057D}" destId="{5600E25B-D464-4649-9971-2D7D57C3AECA}" srcOrd="0" destOrd="0" presId="urn:microsoft.com/office/officeart/2018/5/layout/IconCircleLabelList"/>
    <dgm:cxn modelId="{E7A8A43C-9ACD-497B-B9AD-B38F0773ADBB}" srcId="{FA50CA54-8B73-4253-8C58-815248C47545}" destId="{AC6011C5-3D3A-4D60-B720-CF0A53D88743}" srcOrd="0" destOrd="0" parTransId="{FEFF99E2-29A1-488A-9C6D-70A87A2058D6}" sibTransId="{148BCFB0-1FB5-4C7F-B439-10C890C5D0F0}"/>
    <dgm:cxn modelId="{4BC9055E-EBA9-4FD2-9E65-1C100D8D58F4}" srcId="{FA50CA54-8B73-4253-8C58-815248C47545}" destId="{6C514CA4-18BF-4220-B0A8-0A75D7A8057D}" srcOrd="2" destOrd="0" parTransId="{2AC51003-947E-4D6D-9C9C-CEF70951C98F}" sibTransId="{B504DB7F-5A7F-4884-B46B-1C605AC0D620}"/>
    <dgm:cxn modelId="{6CC88A6B-96D7-4833-AD05-E66F3D6641F4}" type="presOf" srcId="{3B5C93E5-BF58-4C53-AF69-F6A31B71005D}" destId="{3A82CB96-363D-4986-B2B5-2D3768A85562}" srcOrd="0" destOrd="0" presId="urn:microsoft.com/office/officeart/2018/5/layout/IconCircleLabelList"/>
    <dgm:cxn modelId="{98934773-0EEB-4273-9B61-378C03FE76AD}" type="presOf" srcId="{AC6011C5-3D3A-4D60-B720-CF0A53D88743}" destId="{10DCDC32-9792-46D0-80FC-6489681364B3}" srcOrd="0" destOrd="0" presId="urn:microsoft.com/office/officeart/2018/5/layout/IconCircleLabelList"/>
    <dgm:cxn modelId="{D0D00A57-01DC-42E1-B729-3A73B9071454}" srcId="{FA50CA54-8B73-4253-8C58-815248C47545}" destId="{894F39E0-E4FE-4A7B-82C3-74C8E9C2259A}" srcOrd="3" destOrd="0" parTransId="{21929B1A-4950-4F14-85F0-24D5F06D728F}" sibTransId="{BBE0EFC3-8D33-45B7-9B2C-F3E2BFEEB47A}"/>
    <dgm:cxn modelId="{2AFBECBE-6956-4ACE-AB70-EEF9D727F594}" type="presOf" srcId="{FA50CA54-8B73-4253-8C58-815248C47545}" destId="{D983F463-C2AB-42D1-A030-7ED076907F04}" srcOrd="0" destOrd="0" presId="urn:microsoft.com/office/officeart/2018/5/layout/IconCircleLabelList"/>
    <dgm:cxn modelId="{1AD0C0CF-1ED2-4859-B737-7F92A01234A8}" srcId="{FA50CA54-8B73-4253-8C58-815248C47545}" destId="{3B5C93E5-BF58-4C53-AF69-F6A31B71005D}" srcOrd="1" destOrd="0" parTransId="{A9F7A6FA-7706-4512-9AF0-B50459DD495D}" sibTransId="{B5392148-AFD1-4E62-BC0C-3A31883AECBB}"/>
    <dgm:cxn modelId="{0DAE40E3-9F42-4D47-A64F-BE6ECF1DD4FF}" type="presOf" srcId="{894F39E0-E4FE-4A7B-82C3-74C8E9C2259A}" destId="{5D9B0506-5160-4782-9476-94AEC76A3CA0}" srcOrd="0" destOrd="0" presId="urn:microsoft.com/office/officeart/2018/5/layout/IconCircleLabelList"/>
    <dgm:cxn modelId="{16336458-F44F-4C79-8006-6C661841581D}" type="presParOf" srcId="{D983F463-C2AB-42D1-A030-7ED076907F04}" destId="{B292CF84-AF1B-4DA7-A2A7-C786738C05F7}" srcOrd="0" destOrd="0" presId="urn:microsoft.com/office/officeart/2018/5/layout/IconCircleLabelList"/>
    <dgm:cxn modelId="{E4D21CFF-66BF-4010-8B36-26857D6F421D}" type="presParOf" srcId="{B292CF84-AF1B-4DA7-A2A7-C786738C05F7}" destId="{1EF9CE5A-073C-484E-9628-6D08BD260EEA}" srcOrd="0" destOrd="0" presId="urn:microsoft.com/office/officeart/2018/5/layout/IconCircleLabelList"/>
    <dgm:cxn modelId="{BF0A443C-CDEC-469D-88B3-61A4EFCAA291}" type="presParOf" srcId="{B292CF84-AF1B-4DA7-A2A7-C786738C05F7}" destId="{2E178FA8-7A3B-4633-AD2A-7565E09155E1}" srcOrd="1" destOrd="0" presId="urn:microsoft.com/office/officeart/2018/5/layout/IconCircleLabelList"/>
    <dgm:cxn modelId="{18B7D80A-6D71-4CB4-803C-CB17F12324C5}" type="presParOf" srcId="{B292CF84-AF1B-4DA7-A2A7-C786738C05F7}" destId="{73165395-5391-4833-9F71-1247430E68B8}" srcOrd="2" destOrd="0" presId="urn:microsoft.com/office/officeart/2018/5/layout/IconCircleLabelList"/>
    <dgm:cxn modelId="{F735FC9B-51CC-4955-867E-17AB60DE8DD9}" type="presParOf" srcId="{B292CF84-AF1B-4DA7-A2A7-C786738C05F7}" destId="{10DCDC32-9792-46D0-80FC-6489681364B3}" srcOrd="3" destOrd="0" presId="urn:microsoft.com/office/officeart/2018/5/layout/IconCircleLabelList"/>
    <dgm:cxn modelId="{9F1540F1-D662-43F6-886D-2CA92CB42D88}" type="presParOf" srcId="{D983F463-C2AB-42D1-A030-7ED076907F04}" destId="{27BA25D2-A0E0-449C-A181-F953AA08ABCC}" srcOrd="1" destOrd="0" presId="urn:microsoft.com/office/officeart/2018/5/layout/IconCircleLabelList"/>
    <dgm:cxn modelId="{E63FC175-0999-4ABA-8567-8BF2738EEACF}" type="presParOf" srcId="{D983F463-C2AB-42D1-A030-7ED076907F04}" destId="{5D099047-326A-4BA2-9CEA-988FE65D8E6B}" srcOrd="2" destOrd="0" presId="urn:microsoft.com/office/officeart/2018/5/layout/IconCircleLabelList"/>
    <dgm:cxn modelId="{C846248C-E5BD-4FE5-B7F9-364F77A08E42}" type="presParOf" srcId="{5D099047-326A-4BA2-9CEA-988FE65D8E6B}" destId="{36A60329-87A6-4961-A976-0CB3A834BE14}" srcOrd="0" destOrd="0" presId="urn:microsoft.com/office/officeart/2018/5/layout/IconCircleLabelList"/>
    <dgm:cxn modelId="{9E92EB32-27BC-4DD1-BBE9-CC64370C8B84}" type="presParOf" srcId="{5D099047-326A-4BA2-9CEA-988FE65D8E6B}" destId="{0B10BF3F-BE21-4621-878D-A3D53EA75C71}" srcOrd="1" destOrd="0" presId="urn:microsoft.com/office/officeart/2018/5/layout/IconCircleLabelList"/>
    <dgm:cxn modelId="{64DEF937-E07E-4EBA-9D17-1642DA2BDD86}" type="presParOf" srcId="{5D099047-326A-4BA2-9CEA-988FE65D8E6B}" destId="{E82506E2-D60C-45AE-959F-5E0EB0CE836C}" srcOrd="2" destOrd="0" presId="urn:microsoft.com/office/officeart/2018/5/layout/IconCircleLabelList"/>
    <dgm:cxn modelId="{64C014C8-4E00-4BBC-B911-5AA013EDB02A}" type="presParOf" srcId="{5D099047-326A-4BA2-9CEA-988FE65D8E6B}" destId="{3A82CB96-363D-4986-B2B5-2D3768A85562}" srcOrd="3" destOrd="0" presId="urn:microsoft.com/office/officeart/2018/5/layout/IconCircleLabelList"/>
    <dgm:cxn modelId="{C227DD9E-EB4E-4C1C-9524-B4AE4490824A}" type="presParOf" srcId="{D983F463-C2AB-42D1-A030-7ED076907F04}" destId="{6621D640-17D1-44BF-B7D9-A01A07022706}" srcOrd="3" destOrd="0" presId="urn:microsoft.com/office/officeart/2018/5/layout/IconCircleLabelList"/>
    <dgm:cxn modelId="{3C11B6CB-42DB-4B01-8CFF-4C718A7E2E4F}" type="presParOf" srcId="{D983F463-C2AB-42D1-A030-7ED076907F04}" destId="{954F87DA-36A2-4F4C-AA62-34F998809E52}" srcOrd="4" destOrd="0" presId="urn:microsoft.com/office/officeart/2018/5/layout/IconCircleLabelList"/>
    <dgm:cxn modelId="{3398ACF4-6035-4FE9-9875-0B6A531EA737}" type="presParOf" srcId="{954F87DA-36A2-4F4C-AA62-34F998809E52}" destId="{72B26B34-129B-4E50-ACEE-876FE41B3C18}" srcOrd="0" destOrd="0" presId="urn:microsoft.com/office/officeart/2018/5/layout/IconCircleLabelList"/>
    <dgm:cxn modelId="{CE378BBE-ACD9-429B-8309-8F01BD03BED8}" type="presParOf" srcId="{954F87DA-36A2-4F4C-AA62-34F998809E52}" destId="{1E8F00AF-167F-49BC-8B06-478A9B64CE0A}" srcOrd="1" destOrd="0" presId="urn:microsoft.com/office/officeart/2018/5/layout/IconCircleLabelList"/>
    <dgm:cxn modelId="{F52C83BC-7784-4004-812B-A028CFBE00CF}" type="presParOf" srcId="{954F87DA-36A2-4F4C-AA62-34F998809E52}" destId="{2737D1A3-8587-418E-8544-F66179BEB4D4}" srcOrd="2" destOrd="0" presId="urn:microsoft.com/office/officeart/2018/5/layout/IconCircleLabelList"/>
    <dgm:cxn modelId="{1CAF40D4-5AEA-4EB0-A726-D3D7A4868C26}" type="presParOf" srcId="{954F87DA-36A2-4F4C-AA62-34F998809E52}" destId="{5600E25B-D464-4649-9971-2D7D57C3AECA}" srcOrd="3" destOrd="0" presId="urn:microsoft.com/office/officeart/2018/5/layout/IconCircleLabelList"/>
    <dgm:cxn modelId="{1923A81A-FF40-43F8-8143-725FA79766AC}" type="presParOf" srcId="{D983F463-C2AB-42D1-A030-7ED076907F04}" destId="{67FC60F8-3783-454C-87C9-4F85942456D7}" srcOrd="5" destOrd="0" presId="urn:microsoft.com/office/officeart/2018/5/layout/IconCircleLabelList"/>
    <dgm:cxn modelId="{B41A768C-7397-4D5D-8E07-17F7A8AC6F3F}" type="presParOf" srcId="{D983F463-C2AB-42D1-A030-7ED076907F04}" destId="{96802855-A371-49D6-B5A4-807833E2D87E}" srcOrd="6" destOrd="0" presId="urn:microsoft.com/office/officeart/2018/5/layout/IconCircleLabelList"/>
    <dgm:cxn modelId="{603B4A94-B544-4995-81CC-B2B823E6A89C}" type="presParOf" srcId="{96802855-A371-49D6-B5A4-807833E2D87E}" destId="{2D5A63EC-6A14-4DAA-80D4-03BD4B7569DD}" srcOrd="0" destOrd="0" presId="urn:microsoft.com/office/officeart/2018/5/layout/IconCircleLabelList"/>
    <dgm:cxn modelId="{B0DD5AD4-2BAA-4989-A544-EE7353D8D68A}" type="presParOf" srcId="{96802855-A371-49D6-B5A4-807833E2D87E}" destId="{9F098B9B-7A7B-4DCB-9F0D-8CC53FF394CA}" srcOrd="1" destOrd="0" presId="urn:microsoft.com/office/officeart/2018/5/layout/IconCircleLabelList"/>
    <dgm:cxn modelId="{04990811-CF7B-42CF-8F40-0305AAD8BE1D}" type="presParOf" srcId="{96802855-A371-49D6-B5A4-807833E2D87E}" destId="{52833BAF-C03D-47B6-8D25-C106EF1CA762}" srcOrd="2" destOrd="0" presId="urn:microsoft.com/office/officeart/2018/5/layout/IconCircleLabelList"/>
    <dgm:cxn modelId="{1C3ED654-7318-421B-A3B3-082F7FBDB9C5}" type="presParOf" srcId="{96802855-A371-49D6-B5A4-807833E2D87E}" destId="{5D9B0506-5160-4782-9476-94AEC76A3CA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7C9546-69E1-425B-B0D9-AFF7B03C653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5AED6F-8D10-4951-9298-7EC377471E06}">
      <dgm:prSet/>
      <dgm:spPr/>
      <dgm:t>
        <a:bodyPr/>
        <a:lstStyle/>
        <a:p>
          <a:r>
            <a:rPr lang="en-US"/>
            <a:t>More than 67 percent of consumers in the UK do their research and buy products online and then go to physical shops (Chaffey and Ellis-Chadwick, 2019).</a:t>
          </a:r>
        </a:p>
      </dgm:t>
    </dgm:pt>
    <dgm:pt modelId="{C73224BD-8F3A-4A72-A934-94FC382A588E}" type="parTrans" cxnId="{6B2CE824-E6EA-4FE3-9720-0C2133A6A88E}">
      <dgm:prSet/>
      <dgm:spPr/>
      <dgm:t>
        <a:bodyPr/>
        <a:lstStyle/>
        <a:p>
          <a:endParaRPr lang="en-US"/>
        </a:p>
      </dgm:t>
    </dgm:pt>
    <dgm:pt modelId="{4B5E8FC2-A6F4-4A2E-B4D4-9459B50B0FF3}" type="sibTrans" cxnId="{6B2CE824-E6EA-4FE3-9720-0C2133A6A88E}">
      <dgm:prSet/>
      <dgm:spPr/>
      <dgm:t>
        <a:bodyPr/>
        <a:lstStyle/>
        <a:p>
          <a:endParaRPr lang="en-US"/>
        </a:p>
      </dgm:t>
    </dgm:pt>
    <dgm:pt modelId="{482E52BD-4A1F-485B-BC3B-44FBB747A128}">
      <dgm:prSet/>
      <dgm:spPr/>
      <dgm:t>
        <a:bodyPr/>
        <a:lstStyle/>
        <a:p>
          <a:r>
            <a:rPr lang="en-US"/>
            <a:t>Millennial and Gen Z flower buyers make their purchasing choices using Instagram and Pinterest (Chaffey and Ellis-Chadwick, 2019).</a:t>
          </a:r>
        </a:p>
      </dgm:t>
    </dgm:pt>
    <dgm:pt modelId="{D3D188C2-89F4-49AC-A2C0-B91C5EF5E7B3}" type="parTrans" cxnId="{49871F48-CA19-4D2C-B9ED-E4D062018675}">
      <dgm:prSet/>
      <dgm:spPr/>
      <dgm:t>
        <a:bodyPr/>
        <a:lstStyle/>
        <a:p>
          <a:endParaRPr lang="en-US"/>
        </a:p>
      </dgm:t>
    </dgm:pt>
    <dgm:pt modelId="{17B96EA3-C80B-478E-8436-FC1B3BE5F017}" type="sibTrans" cxnId="{49871F48-CA19-4D2C-B9ED-E4D062018675}">
      <dgm:prSet/>
      <dgm:spPr/>
      <dgm:t>
        <a:bodyPr/>
        <a:lstStyle/>
        <a:p>
          <a:endParaRPr lang="en-US"/>
        </a:p>
      </dgm:t>
    </dgm:pt>
    <dgm:pt modelId="{6B52031F-3F5C-4B01-9090-6C55E9C95D94}">
      <dgm:prSet/>
      <dgm:spPr/>
      <dgm:t>
        <a:bodyPr/>
        <a:lstStyle/>
        <a:p>
          <a:r>
            <a:rPr lang="en-US"/>
            <a:t>E-commerce systems allow big stores to deliver their goods on the same day at reasonable costs via automated services (Laudon and Traver, 2020).</a:t>
          </a:r>
        </a:p>
      </dgm:t>
    </dgm:pt>
    <dgm:pt modelId="{766E3940-E0A4-42FA-A370-E96F312EC4C2}" type="parTrans" cxnId="{29942730-25EA-406A-ADC1-2E68F9F90A1D}">
      <dgm:prSet/>
      <dgm:spPr/>
      <dgm:t>
        <a:bodyPr/>
        <a:lstStyle/>
        <a:p>
          <a:endParaRPr lang="en-US"/>
        </a:p>
      </dgm:t>
    </dgm:pt>
    <dgm:pt modelId="{03BF1C79-1837-4566-9580-FD36A7F9F59D}" type="sibTrans" cxnId="{29942730-25EA-406A-ADC1-2E68F9F90A1D}">
      <dgm:prSet/>
      <dgm:spPr/>
      <dgm:t>
        <a:bodyPr/>
        <a:lstStyle/>
        <a:p>
          <a:endParaRPr lang="en-US"/>
        </a:p>
      </dgm:t>
    </dgm:pt>
    <dgm:pt modelId="{3F897183-0D83-40C0-899F-48232BE139A5}">
      <dgm:prSet/>
      <dgm:spPr/>
      <dgm:t>
        <a:bodyPr/>
        <a:lstStyle/>
        <a:p>
          <a:r>
            <a:rPr lang="en-US"/>
            <a:t>The antiquated site of Green Haven is not integrated with payments or mobile-optimized, which costs the company 40 percent of the possible conversions (Laudon and Traver, 2020).</a:t>
          </a:r>
        </a:p>
      </dgm:t>
    </dgm:pt>
    <dgm:pt modelId="{813E1104-68E8-4175-B18F-5AD005A4A69D}" type="parTrans" cxnId="{897E59C0-ECCB-44C6-9644-A3D81467EBFD}">
      <dgm:prSet/>
      <dgm:spPr/>
      <dgm:t>
        <a:bodyPr/>
        <a:lstStyle/>
        <a:p>
          <a:endParaRPr lang="en-US"/>
        </a:p>
      </dgm:t>
    </dgm:pt>
    <dgm:pt modelId="{FC56D639-FB8D-4DD1-8DA9-467040057D0A}" type="sibTrans" cxnId="{897E59C0-ECCB-44C6-9644-A3D81467EBFD}">
      <dgm:prSet/>
      <dgm:spPr/>
      <dgm:t>
        <a:bodyPr/>
        <a:lstStyle/>
        <a:p>
          <a:endParaRPr lang="en-US"/>
        </a:p>
      </dgm:t>
    </dgm:pt>
    <dgm:pt modelId="{912A7E65-ADA8-4772-8BF3-356B917C331B}" type="pres">
      <dgm:prSet presAssocID="{467C9546-69E1-425B-B0D9-AFF7B03C6535}" presName="outerComposite" presStyleCnt="0">
        <dgm:presLayoutVars>
          <dgm:chMax val="5"/>
          <dgm:dir/>
          <dgm:resizeHandles val="exact"/>
        </dgm:presLayoutVars>
      </dgm:prSet>
      <dgm:spPr/>
    </dgm:pt>
    <dgm:pt modelId="{E69057B2-7F23-4734-B7D0-82C65FADD266}" type="pres">
      <dgm:prSet presAssocID="{467C9546-69E1-425B-B0D9-AFF7B03C6535}" presName="dummyMaxCanvas" presStyleCnt="0">
        <dgm:presLayoutVars/>
      </dgm:prSet>
      <dgm:spPr/>
    </dgm:pt>
    <dgm:pt modelId="{C818B5AF-9B85-40F4-AFAD-C69EE48F5112}" type="pres">
      <dgm:prSet presAssocID="{467C9546-69E1-425B-B0D9-AFF7B03C6535}" presName="FourNodes_1" presStyleLbl="node1" presStyleIdx="0" presStyleCnt="4">
        <dgm:presLayoutVars>
          <dgm:bulletEnabled val="1"/>
        </dgm:presLayoutVars>
      </dgm:prSet>
      <dgm:spPr/>
    </dgm:pt>
    <dgm:pt modelId="{4D65196C-E903-4180-91AC-E0B73D850412}" type="pres">
      <dgm:prSet presAssocID="{467C9546-69E1-425B-B0D9-AFF7B03C6535}" presName="FourNodes_2" presStyleLbl="node1" presStyleIdx="1" presStyleCnt="4">
        <dgm:presLayoutVars>
          <dgm:bulletEnabled val="1"/>
        </dgm:presLayoutVars>
      </dgm:prSet>
      <dgm:spPr/>
    </dgm:pt>
    <dgm:pt modelId="{F4E2EAFD-AD44-4A73-B7E1-1CA4D2F6F49E}" type="pres">
      <dgm:prSet presAssocID="{467C9546-69E1-425B-B0D9-AFF7B03C6535}" presName="FourNodes_3" presStyleLbl="node1" presStyleIdx="2" presStyleCnt="4">
        <dgm:presLayoutVars>
          <dgm:bulletEnabled val="1"/>
        </dgm:presLayoutVars>
      </dgm:prSet>
      <dgm:spPr/>
    </dgm:pt>
    <dgm:pt modelId="{9AED9AF2-58AF-47F6-81A7-5027B6AFEA8D}" type="pres">
      <dgm:prSet presAssocID="{467C9546-69E1-425B-B0D9-AFF7B03C6535}" presName="FourNodes_4" presStyleLbl="node1" presStyleIdx="3" presStyleCnt="4">
        <dgm:presLayoutVars>
          <dgm:bulletEnabled val="1"/>
        </dgm:presLayoutVars>
      </dgm:prSet>
      <dgm:spPr/>
    </dgm:pt>
    <dgm:pt modelId="{163900CE-4AA5-4395-8BAE-E57FFD589C36}" type="pres">
      <dgm:prSet presAssocID="{467C9546-69E1-425B-B0D9-AFF7B03C6535}" presName="FourConn_1-2" presStyleLbl="fgAccFollowNode1" presStyleIdx="0" presStyleCnt="3">
        <dgm:presLayoutVars>
          <dgm:bulletEnabled val="1"/>
        </dgm:presLayoutVars>
      </dgm:prSet>
      <dgm:spPr/>
    </dgm:pt>
    <dgm:pt modelId="{54986138-7D0E-4759-B800-3D5712CD3387}" type="pres">
      <dgm:prSet presAssocID="{467C9546-69E1-425B-B0D9-AFF7B03C6535}" presName="FourConn_2-3" presStyleLbl="fgAccFollowNode1" presStyleIdx="1" presStyleCnt="3">
        <dgm:presLayoutVars>
          <dgm:bulletEnabled val="1"/>
        </dgm:presLayoutVars>
      </dgm:prSet>
      <dgm:spPr/>
    </dgm:pt>
    <dgm:pt modelId="{6E521FC5-71EC-4701-8906-D06ABAA8E990}" type="pres">
      <dgm:prSet presAssocID="{467C9546-69E1-425B-B0D9-AFF7B03C6535}" presName="FourConn_3-4" presStyleLbl="fgAccFollowNode1" presStyleIdx="2" presStyleCnt="3">
        <dgm:presLayoutVars>
          <dgm:bulletEnabled val="1"/>
        </dgm:presLayoutVars>
      </dgm:prSet>
      <dgm:spPr/>
    </dgm:pt>
    <dgm:pt modelId="{36014B19-8FE5-42CB-A17D-1C8506DCD188}" type="pres">
      <dgm:prSet presAssocID="{467C9546-69E1-425B-B0D9-AFF7B03C6535}" presName="FourNodes_1_text" presStyleLbl="node1" presStyleIdx="3" presStyleCnt="4">
        <dgm:presLayoutVars>
          <dgm:bulletEnabled val="1"/>
        </dgm:presLayoutVars>
      </dgm:prSet>
      <dgm:spPr/>
    </dgm:pt>
    <dgm:pt modelId="{6309504F-A5FB-4D7A-8DC7-A9AF40AC7FB3}" type="pres">
      <dgm:prSet presAssocID="{467C9546-69E1-425B-B0D9-AFF7B03C6535}" presName="FourNodes_2_text" presStyleLbl="node1" presStyleIdx="3" presStyleCnt="4">
        <dgm:presLayoutVars>
          <dgm:bulletEnabled val="1"/>
        </dgm:presLayoutVars>
      </dgm:prSet>
      <dgm:spPr/>
    </dgm:pt>
    <dgm:pt modelId="{68E53031-83D0-47C5-B80C-F17195B4E427}" type="pres">
      <dgm:prSet presAssocID="{467C9546-69E1-425B-B0D9-AFF7B03C6535}" presName="FourNodes_3_text" presStyleLbl="node1" presStyleIdx="3" presStyleCnt="4">
        <dgm:presLayoutVars>
          <dgm:bulletEnabled val="1"/>
        </dgm:presLayoutVars>
      </dgm:prSet>
      <dgm:spPr/>
    </dgm:pt>
    <dgm:pt modelId="{F3FB6758-8650-41E8-9783-3A1CF4652B30}" type="pres">
      <dgm:prSet presAssocID="{467C9546-69E1-425B-B0D9-AFF7B03C653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BA69D19-CB55-44BB-9850-BBE8789ACA46}" type="presOf" srcId="{FF5AED6F-8D10-4951-9298-7EC377471E06}" destId="{C818B5AF-9B85-40F4-AFAD-C69EE48F5112}" srcOrd="0" destOrd="0" presId="urn:microsoft.com/office/officeart/2005/8/layout/vProcess5"/>
    <dgm:cxn modelId="{6B2CE824-E6EA-4FE3-9720-0C2133A6A88E}" srcId="{467C9546-69E1-425B-B0D9-AFF7B03C6535}" destId="{FF5AED6F-8D10-4951-9298-7EC377471E06}" srcOrd="0" destOrd="0" parTransId="{C73224BD-8F3A-4A72-A934-94FC382A588E}" sibTransId="{4B5E8FC2-A6F4-4A2E-B4D4-9459B50B0FF3}"/>
    <dgm:cxn modelId="{29942730-25EA-406A-ADC1-2E68F9F90A1D}" srcId="{467C9546-69E1-425B-B0D9-AFF7B03C6535}" destId="{6B52031F-3F5C-4B01-9090-6C55E9C95D94}" srcOrd="2" destOrd="0" parTransId="{766E3940-E0A4-42FA-A370-E96F312EC4C2}" sibTransId="{03BF1C79-1837-4566-9580-FD36A7F9F59D}"/>
    <dgm:cxn modelId="{54F7185B-2900-4FF9-9124-30BD3E16466E}" type="presOf" srcId="{6B52031F-3F5C-4B01-9090-6C55E9C95D94}" destId="{68E53031-83D0-47C5-B80C-F17195B4E427}" srcOrd="1" destOrd="0" presId="urn:microsoft.com/office/officeart/2005/8/layout/vProcess5"/>
    <dgm:cxn modelId="{D682DA5E-180D-4292-9B31-A6917C932071}" type="presOf" srcId="{FF5AED6F-8D10-4951-9298-7EC377471E06}" destId="{36014B19-8FE5-42CB-A17D-1C8506DCD188}" srcOrd="1" destOrd="0" presId="urn:microsoft.com/office/officeart/2005/8/layout/vProcess5"/>
    <dgm:cxn modelId="{49871F48-CA19-4D2C-B9ED-E4D062018675}" srcId="{467C9546-69E1-425B-B0D9-AFF7B03C6535}" destId="{482E52BD-4A1F-485B-BC3B-44FBB747A128}" srcOrd="1" destOrd="0" parTransId="{D3D188C2-89F4-49AC-A2C0-B91C5EF5E7B3}" sibTransId="{17B96EA3-C80B-478E-8436-FC1B3BE5F017}"/>
    <dgm:cxn modelId="{9C6D9749-5C31-4432-963C-21830D65D081}" type="presOf" srcId="{6B52031F-3F5C-4B01-9090-6C55E9C95D94}" destId="{F4E2EAFD-AD44-4A73-B7E1-1CA4D2F6F49E}" srcOrd="0" destOrd="0" presId="urn:microsoft.com/office/officeart/2005/8/layout/vProcess5"/>
    <dgm:cxn modelId="{9749054D-7E97-4E2C-B1BC-06F208A8E2CD}" type="presOf" srcId="{4B5E8FC2-A6F4-4A2E-B4D4-9459B50B0FF3}" destId="{163900CE-4AA5-4395-8BAE-E57FFD589C36}" srcOrd="0" destOrd="0" presId="urn:microsoft.com/office/officeart/2005/8/layout/vProcess5"/>
    <dgm:cxn modelId="{EBFB9475-D008-4E89-8149-55B66A3CDD41}" type="presOf" srcId="{3F897183-0D83-40C0-899F-48232BE139A5}" destId="{9AED9AF2-58AF-47F6-81A7-5027B6AFEA8D}" srcOrd="0" destOrd="0" presId="urn:microsoft.com/office/officeart/2005/8/layout/vProcess5"/>
    <dgm:cxn modelId="{05096D80-55CF-4130-96D7-469F83187E50}" type="presOf" srcId="{482E52BD-4A1F-485B-BC3B-44FBB747A128}" destId="{4D65196C-E903-4180-91AC-E0B73D850412}" srcOrd="0" destOrd="0" presId="urn:microsoft.com/office/officeart/2005/8/layout/vProcess5"/>
    <dgm:cxn modelId="{4FA09780-603B-494D-8710-4AF74A525FD1}" type="presOf" srcId="{482E52BD-4A1F-485B-BC3B-44FBB747A128}" destId="{6309504F-A5FB-4D7A-8DC7-A9AF40AC7FB3}" srcOrd="1" destOrd="0" presId="urn:microsoft.com/office/officeart/2005/8/layout/vProcess5"/>
    <dgm:cxn modelId="{F7C48F88-DC10-4D35-B0FF-41C229E30196}" type="presOf" srcId="{03BF1C79-1837-4566-9580-FD36A7F9F59D}" destId="{6E521FC5-71EC-4701-8906-D06ABAA8E990}" srcOrd="0" destOrd="0" presId="urn:microsoft.com/office/officeart/2005/8/layout/vProcess5"/>
    <dgm:cxn modelId="{4C93EA94-5933-461D-893B-55628AF0B63E}" type="presOf" srcId="{3F897183-0D83-40C0-899F-48232BE139A5}" destId="{F3FB6758-8650-41E8-9783-3A1CF4652B30}" srcOrd="1" destOrd="0" presId="urn:microsoft.com/office/officeart/2005/8/layout/vProcess5"/>
    <dgm:cxn modelId="{606BB697-820A-4AB4-A9F5-F672FCC12D3B}" type="presOf" srcId="{17B96EA3-C80B-478E-8436-FC1B3BE5F017}" destId="{54986138-7D0E-4759-B800-3D5712CD3387}" srcOrd="0" destOrd="0" presId="urn:microsoft.com/office/officeart/2005/8/layout/vProcess5"/>
    <dgm:cxn modelId="{2D5F1DBB-10C0-4738-8497-CFC99D4845D9}" type="presOf" srcId="{467C9546-69E1-425B-B0D9-AFF7B03C6535}" destId="{912A7E65-ADA8-4772-8BF3-356B917C331B}" srcOrd="0" destOrd="0" presId="urn:microsoft.com/office/officeart/2005/8/layout/vProcess5"/>
    <dgm:cxn modelId="{897E59C0-ECCB-44C6-9644-A3D81467EBFD}" srcId="{467C9546-69E1-425B-B0D9-AFF7B03C6535}" destId="{3F897183-0D83-40C0-899F-48232BE139A5}" srcOrd="3" destOrd="0" parTransId="{813E1104-68E8-4175-B18F-5AD005A4A69D}" sibTransId="{FC56D639-FB8D-4DD1-8DA9-467040057D0A}"/>
    <dgm:cxn modelId="{0628937D-402B-4992-A0AB-6650E329CEE5}" type="presParOf" srcId="{912A7E65-ADA8-4772-8BF3-356B917C331B}" destId="{E69057B2-7F23-4734-B7D0-82C65FADD266}" srcOrd="0" destOrd="0" presId="urn:microsoft.com/office/officeart/2005/8/layout/vProcess5"/>
    <dgm:cxn modelId="{CD4452E1-835C-4B95-AA94-86050EA665B7}" type="presParOf" srcId="{912A7E65-ADA8-4772-8BF3-356B917C331B}" destId="{C818B5AF-9B85-40F4-AFAD-C69EE48F5112}" srcOrd="1" destOrd="0" presId="urn:microsoft.com/office/officeart/2005/8/layout/vProcess5"/>
    <dgm:cxn modelId="{5CB55C4D-4DF3-43A4-9519-C112E44CCC3B}" type="presParOf" srcId="{912A7E65-ADA8-4772-8BF3-356B917C331B}" destId="{4D65196C-E903-4180-91AC-E0B73D850412}" srcOrd="2" destOrd="0" presId="urn:microsoft.com/office/officeart/2005/8/layout/vProcess5"/>
    <dgm:cxn modelId="{8EE4AA65-08BF-47D0-A66C-A584AB60A7D7}" type="presParOf" srcId="{912A7E65-ADA8-4772-8BF3-356B917C331B}" destId="{F4E2EAFD-AD44-4A73-B7E1-1CA4D2F6F49E}" srcOrd="3" destOrd="0" presId="urn:microsoft.com/office/officeart/2005/8/layout/vProcess5"/>
    <dgm:cxn modelId="{7550D8C3-CF64-4280-A0C6-1C950AF0E74E}" type="presParOf" srcId="{912A7E65-ADA8-4772-8BF3-356B917C331B}" destId="{9AED9AF2-58AF-47F6-81A7-5027B6AFEA8D}" srcOrd="4" destOrd="0" presId="urn:microsoft.com/office/officeart/2005/8/layout/vProcess5"/>
    <dgm:cxn modelId="{E871882B-E98F-4E67-9184-C95038B96622}" type="presParOf" srcId="{912A7E65-ADA8-4772-8BF3-356B917C331B}" destId="{163900CE-4AA5-4395-8BAE-E57FFD589C36}" srcOrd="5" destOrd="0" presId="urn:microsoft.com/office/officeart/2005/8/layout/vProcess5"/>
    <dgm:cxn modelId="{882E817E-6042-4B46-8AA3-B8C9044BDFA3}" type="presParOf" srcId="{912A7E65-ADA8-4772-8BF3-356B917C331B}" destId="{54986138-7D0E-4759-B800-3D5712CD3387}" srcOrd="6" destOrd="0" presId="urn:microsoft.com/office/officeart/2005/8/layout/vProcess5"/>
    <dgm:cxn modelId="{3B976A2B-F646-4EA8-BAE5-D6AD44E5B4D0}" type="presParOf" srcId="{912A7E65-ADA8-4772-8BF3-356B917C331B}" destId="{6E521FC5-71EC-4701-8906-D06ABAA8E990}" srcOrd="7" destOrd="0" presId="urn:microsoft.com/office/officeart/2005/8/layout/vProcess5"/>
    <dgm:cxn modelId="{82F16A8B-5D4B-4103-AD2A-B8827A13195B}" type="presParOf" srcId="{912A7E65-ADA8-4772-8BF3-356B917C331B}" destId="{36014B19-8FE5-42CB-A17D-1C8506DCD188}" srcOrd="8" destOrd="0" presId="urn:microsoft.com/office/officeart/2005/8/layout/vProcess5"/>
    <dgm:cxn modelId="{E1BC38EB-0637-491F-AE4C-0A20D2923E55}" type="presParOf" srcId="{912A7E65-ADA8-4772-8BF3-356B917C331B}" destId="{6309504F-A5FB-4D7A-8DC7-A9AF40AC7FB3}" srcOrd="9" destOrd="0" presId="urn:microsoft.com/office/officeart/2005/8/layout/vProcess5"/>
    <dgm:cxn modelId="{EF740354-A2BD-4C2C-B4C8-FE68FA776FA5}" type="presParOf" srcId="{912A7E65-ADA8-4772-8BF3-356B917C331B}" destId="{68E53031-83D0-47C5-B80C-F17195B4E427}" srcOrd="10" destOrd="0" presId="urn:microsoft.com/office/officeart/2005/8/layout/vProcess5"/>
    <dgm:cxn modelId="{0972A5F3-411E-4F01-9508-71CBB28FB080}" type="presParOf" srcId="{912A7E65-ADA8-4772-8BF3-356B917C331B}" destId="{F3FB6758-8650-41E8-9783-3A1CF4652B3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68C3E0-09C0-40F0-878F-B55375C1426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EC8B3E2D-003C-4F82-8376-2588B590B745}">
      <dgm:prSet/>
      <dgm:spPr/>
      <dgm:t>
        <a:bodyPr/>
        <a:lstStyle/>
        <a:p>
          <a:pPr>
            <a:defRPr cap="all"/>
          </a:pPr>
          <a:r>
            <a:rPr lang="en-US"/>
            <a:t>On a normal contract, national chain takes advantage of economies of scale to give a 15-30 percent discount (Porter, 1985).</a:t>
          </a:r>
        </a:p>
      </dgm:t>
    </dgm:pt>
    <dgm:pt modelId="{92501AFA-CDD2-49B9-82B9-A2CC17F41226}" type="parTrans" cxnId="{8C929C6D-42E3-4A9E-BAB2-EC403CCC935C}">
      <dgm:prSet/>
      <dgm:spPr/>
      <dgm:t>
        <a:bodyPr/>
        <a:lstStyle/>
        <a:p>
          <a:endParaRPr lang="en-US"/>
        </a:p>
      </dgm:t>
    </dgm:pt>
    <dgm:pt modelId="{C7949CE3-72C1-44DB-B1FF-657CE89A36F7}" type="sibTrans" cxnId="{8C929C6D-42E3-4A9E-BAB2-EC403CCC935C}">
      <dgm:prSet/>
      <dgm:spPr/>
      <dgm:t>
        <a:bodyPr/>
        <a:lstStyle/>
        <a:p>
          <a:endParaRPr lang="en-US"/>
        </a:p>
      </dgm:t>
    </dgm:pt>
    <dgm:pt modelId="{76472896-A2F5-47ED-B9E0-64FFDDC44D28}">
      <dgm:prSet/>
      <dgm:spPr/>
      <dgm:t>
        <a:bodyPr/>
        <a:lstStyle/>
        <a:p>
          <a:pPr>
            <a:defRPr cap="all"/>
          </a:pPr>
          <a:r>
            <a:rPr lang="en-US"/>
            <a:t>One competitor in the boutique sector generates numerous Instagram followers in a year through influencer marketing (Chaffey and Ellis-Chadwick, 2019)</a:t>
          </a:r>
        </a:p>
      </dgm:t>
    </dgm:pt>
    <dgm:pt modelId="{044B90B0-F1F8-4551-A7AD-A302A15B1E1C}" type="parTrans" cxnId="{DA6BA2C8-C5E1-495E-AE67-0F4A1759D5FD}">
      <dgm:prSet/>
      <dgm:spPr/>
      <dgm:t>
        <a:bodyPr/>
        <a:lstStyle/>
        <a:p>
          <a:endParaRPr lang="en-US"/>
        </a:p>
      </dgm:t>
    </dgm:pt>
    <dgm:pt modelId="{BC6A9070-E060-4D9E-A874-0DB7759CE830}" type="sibTrans" cxnId="{DA6BA2C8-C5E1-495E-AE67-0F4A1759D5FD}">
      <dgm:prSet/>
      <dgm:spPr/>
      <dgm:t>
        <a:bodyPr/>
        <a:lstStyle/>
        <a:p>
          <a:endParaRPr lang="en-US"/>
        </a:p>
      </dgm:t>
    </dgm:pt>
    <dgm:pt modelId="{13FE718E-DCA3-4226-B0A0-1B2EFB0F5BC0}">
      <dgm:prSet/>
      <dgm:spPr/>
      <dgm:t>
        <a:bodyPr/>
        <a:lstStyle/>
        <a:p>
          <a:pPr>
            <a:defRPr cap="all"/>
          </a:pPr>
          <a:r>
            <a:rPr lang="en-US"/>
            <a:t>The online deliveries services are heavily invested in the network of logistics, which allows them to deliver within the two-hour windows (Christopher, 2016).</a:t>
          </a:r>
        </a:p>
      </dgm:t>
    </dgm:pt>
    <dgm:pt modelId="{6E0B78F9-EBF6-4854-A8C8-6C8570751D50}" type="parTrans" cxnId="{CDAC1879-93AA-45B3-B523-42D9B761CEBC}">
      <dgm:prSet/>
      <dgm:spPr/>
      <dgm:t>
        <a:bodyPr/>
        <a:lstStyle/>
        <a:p>
          <a:endParaRPr lang="en-US"/>
        </a:p>
      </dgm:t>
    </dgm:pt>
    <dgm:pt modelId="{1B7C50D0-B810-4069-AFCA-4A8F66EE0B16}" type="sibTrans" cxnId="{CDAC1879-93AA-45B3-B523-42D9B761CEBC}">
      <dgm:prSet/>
      <dgm:spPr/>
      <dgm:t>
        <a:bodyPr/>
        <a:lstStyle/>
        <a:p>
          <a:endParaRPr lang="en-US"/>
        </a:p>
      </dgm:t>
    </dgm:pt>
    <dgm:pt modelId="{1B390A84-FCB9-4AB1-90EC-7037BC029CEB}">
      <dgm:prSet/>
      <dgm:spPr/>
      <dgm:t>
        <a:bodyPr/>
        <a:lstStyle/>
        <a:p>
          <a:pPr>
            <a:defRPr cap="all"/>
          </a:pPr>
          <a:r>
            <a:rPr lang="en-US"/>
            <a:t>Sub box models are a source of recurring income, and 45% of flower subscriptions are growing every year (Kotler and Keller, 2016).</a:t>
          </a:r>
        </a:p>
      </dgm:t>
    </dgm:pt>
    <dgm:pt modelId="{C50CD925-B020-464F-86F9-E34605A2F2AF}" type="parTrans" cxnId="{6AFE1DE3-9803-4DBA-BB0D-8744814E9368}">
      <dgm:prSet/>
      <dgm:spPr/>
      <dgm:t>
        <a:bodyPr/>
        <a:lstStyle/>
        <a:p>
          <a:endParaRPr lang="en-US"/>
        </a:p>
      </dgm:t>
    </dgm:pt>
    <dgm:pt modelId="{9E2F1BEF-6D7E-4CA1-9197-3D2CDBDFD6A9}" type="sibTrans" cxnId="{6AFE1DE3-9803-4DBA-BB0D-8744814E9368}">
      <dgm:prSet/>
      <dgm:spPr/>
      <dgm:t>
        <a:bodyPr/>
        <a:lstStyle/>
        <a:p>
          <a:endParaRPr lang="en-US"/>
        </a:p>
      </dgm:t>
    </dgm:pt>
    <dgm:pt modelId="{E3C7F292-D231-4192-B161-F73AE02195A3}" type="pres">
      <dgm:prSet presAssocID="{9068C3E0-09C0-40F0-878F-B55375C1426F}" presName="root" presStyleCnt="0">
        <dgm:presLayoutVars>
          <dgm:dir/>
          <dgm:resizeHandles val="exact"/>
        </dgm:presLayoutVars>
      </dgm:prSet>
      <dgm:spPr/>
    </dgm:pt>
    <dgm:pt modelId="{EDEE3E50-BA78-4686-9A58-867DC5D70604}" type="pres">
      <dgm:prSet presAssocID="{EC8B3E2D-003C-4F82-8376-2588B590B745}" presName="compNode" presStyleCnt="0"/>
      <dgm:spPr/>
    </dgm:pt>
    <dgm:pt modelId="{664FDD2F-8A6C-494C-9F04-5BE549F453B0}" type="pres">
      <dgm:prSet presAssocID="{EC8B3E2D-003C-4F82-8376-2588B590B745}" presName="iconBgRect" presStyleLbl="bgShp" presStyleIdx="0" presStyleCnt="4"/>
      <dgm:spPr/>
    </dgm:pt>
    <dgm:pt modelId="{C90D76AA-2A80-472E-9C43-43E9A17A6239}" type="pres">
      <dgm:prSet presAssocID="{EC8B3E2D-003C-4F82-8376-2588B590B7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89FA0C9-EF41-43FC-ABD5-43A55CC3E0A7}" type="pres">
      <dgm:prSet presAssocID="{EC8B3E2D-003C-4F82-8376-2588B590B745}" presName="spaceRect" presStyleCnt="0"/>
      <dgm:spPr/>
    </dgm:pt>
    <dgm:pt modelId="{CCF4F697-F95E-459F-8706-8691E59A1D35}" type="pres">
      <dgm:prSet presAssocID="{EC8B3E2D-003C-4F82-8376-2588B590B745}" presName="textRect" presStyleLbl="revTx" presStyleIdx="0" presStyleCnt="4">
        <dgm:presLayoutVars>
          <dgm:chMax val="1"/>
          <dgm:chPref val="1"/>
        </dgm:presLayoutVars>
      </dgm:prSet>
      <dgm:spPr/>
    </dgm:pt>
    <dgm:pt modelId="{3C105D40-9B2D-47F5-A335-6E56DC7B5FC9}" type="pres">
      <dgm:prSet presAssocID="{C7949CE3-72C1-44DB-B1FF-657CE89A36F7}" presName="sibTrans" presStyleCnt="0"/>
      <dgm:spPr/>
    </dgm:pt>
    <dgm:pt modelId="{3363F9E5-9CA6-4A99-8C23-7BCFFE184F81}" type="pres">
      <dgm:prSet presAssocID="{76472896-A2F5-47ED-B9E0-64FFDDC44D28}" presName="compNode" presStyleCnt="0"/>
      <dgm:spPr/>
    </dgm:pt>
    <dgm:pt modelId="{D0D66DA9-4960-4290-9B50-2A0A03BDF667}" type="pres">
      <dgm:prSet presAssocID="{76472896-A2F5-47ED-B9E0-64FFDDC44D28}" presName="iconBgRect" presStyleLbl="bgShp" presStyleIdx="1" presStyleCnt="4"/>
      <dgm:spPr/>
    </dgm:pt>
    <dgm:pt modelId="{08B4341C-517F-4A7A-AFE6-FB89877F9D40}" type="pres">
      <dgm:prSet presAssocID="{76472896-A2F5-47ED-B9E0-64FFDDC44D2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7985116D-DA24-4E12-A4BF-33400F0D311E}" type="pres">
      <dgm:prSet presAssocID="{76472896-A2F5-47ED-B9E0-64FFDDC44D28}" presName="spaceRect" presStyleCnt="0"/>
      <dgm:spPr/>
    </dgm:pt>
    <dgm:pt modelId="{8765DC96-D2FE-4F53-880D-B11EC8A55F04}" type="pres">
      <dgm:prSet presAssocID="{76472896-A2F5-47ED-B9E0-64FFDDC44D28}" presName="textRect" presStyleLbl="revTx" presStyleIdx="1" presStyleCnt="4">
        <dgm:presLayoutVars>
          <dgm:chMax val="1"/>
          <dgm:chPref val="1"/>
        </dgm:presLayoutVars>
      </dgm:prSet>
      <dgm:spPr/>
    </dgm:pt>
    <dgm:pt modelId="{1003DC3C-993E-4141-9F53-0BE45611BEA5}" type="pres">
      <dgm:prSet presAssocID="{BC6A9070-E060-4D9E-A874-0DB7759CE830}" presName="sibTrans" presStyleCnt="0"/>
      <dgm:spPr/>
    </dgm:pt>
    <dgm:pt modelId="{919E3206-D435-4B61-94A6-7C0E7A9D7DE4}" type="pres">
      <dgm:prSet presAssocID="{13FE718E-DCA3-4226-B0A0-1B2EFB0F5BC0}" presName="compNode" presStyleCnt="0"/>
      <dgm:spPr/>
    </dgm:pt>
    <dgm:pt modelId="{B8AE0041-24E5-4FD5-9546-9F3F9C453BAB}" type="pres">
      <dgm:prSet presAssocID="{13FE718E-DCA3-4226-B0A0-1B2EFB0F5BC0}" presName="iconBgRect" presStyleLbl="bgShp" presStyleIdx="2" presStyleCnt="4"/>
      <dgm:spPr/>
    </dgm:pt>
    <dgm:pt modelId="{32DAB9AF-4C9F-4426-8919-3CD65A21A2E7}" type="pres">
      <dgm:prSet presAssocID="{13FE718E-DCA3-4226-B0A0-1B2EFB0F5B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79A3542-A898-4476-B6C6-34CE4550F8CC}" type="pres">
      <dgm:prSet presAssocID="{13FE718E-DCA3-4226-B0A0-1B2EFB0F5BC0}" presName="spaceRect" presStyleCnt="0"/>
      <dgm:spPr/>
    </dgm:pt>
    <dgm:pt modelId="{1570D5C4-F0D6-4D38-B7FE-266690962EFD}" type="pres">
      <dgm:prSet presAssocID="{13FE718E-DCA3-4226-B0A0-1B2EFB0F5BC0}" presName="textRect" presStyleLbl="revTx" presStyleIdx="2" presStyleCnt="4">
        <dgm:presLayoutVars>
          <dgm:chMax val="1"/>
          <dgm:chPref val="1"/>
        </dgm:presLayoutVars>
      </dgm:prSet>
      <dgm:spPr/>
    </dgm:pt>
    <dgm:pt modelId="{FDE93D12-6C9C-4BBB-8670-ED531E571A4B}" type="pres">
      <dgm:prSet presAssocID="{1B7C50D0-B810-4069-AFCA-4A8F66EE0B16}" presName="sibTrans" presStyleCnt="0"/>
      <dgm:spPr/>
    </dgm:pt>
    <dgm:pt modelId="{6E671018-9FE9-47AD-BD4A-B8D4B55C3552}" type="pres">
      <dgm:prSet presAssocID="{1B390A84-FCB9-4AB1-90EC-7037BC029CEB}" presName="compNode" presStyleCnt="0"/>
      <dgm:spPr/>
    </dgm:pt>
    <dgm:pt modelId="{F1FF8080-3DFF-4E35-9F1A-87591D488667}" type="pres">
      <dgm:prSet presAssocID="{1B390A84-FCB9-4AB1-90EC-7037BC029CEB}" presName="iconBgRect" presStyleLbl="bgShp" presStyleIdx="3" presStyleCnt="4"/>
      <dgm:spPr/>
    </dgm:pt>
    <dgm:pt modelId="{2B826D0E-FE71-40F2-9E51-F34E4B49806F}" type="pres">
      <dgm:prSet presAssocID="{1B390A84-FCB9-4AB1-90EC-7037BC029CE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acock"/>
        </a:ext>
      </dgm:extLst>
    </dgm:pt>
    <dgm:pt modelId="{E4FE9776-6FB9-4D93-B039-A9AB6E64EC22}" type="pres">
      <dgm:prSet presAssocID="{1B390A84-FCB9-4AB1-90EC-7037BC029CEB}" presName="spaceRect" presStyleCnt="0"/>
      <dgm:spPr/>
    </dgm:pt>
    <dgm:pt modelId="{1D2697A4-0363-40B7-A995-AD1A35570915}" type="pres">
      <dgm:prSet presAssocID="{1B390A84-FCB9-4AB1-90EC-7037BC029C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BDE6F46-DCFE-443C-95C2-8D0C76126131}" type="presOf" srcId="{1B390A84-FCB9-4AB1-90EC-7037BC029CEB}" destId="{1D2697A4-0363-40B7-A995-AD1A35570915}" srcOrd="0" destOrd="0" presId="urn:microsoft.com/office/officeart/2018/5/layout/IconCircleLabelList"/>
    <dgm:cxn modelId="{8C929C6D-42E3-4A9E-BAB2-EC403CCC935C}" srcId="{9068C3E0-09C0-40F0-878F-B55375C1426F}" destId="{EC8B3E2D-003C-4F82-8376-2588B590B745}" srcOrd="0" destOrd="0" parTransId="{92501AFA-CDD2-49B9-82B9-A2CC17F41226}" sibTransId="{C7949CE3-72C1-44DB-B1FF-657CE89A36F7}"/>
    <dgm:cxn modelId="{0C5BE558-79F3-4783-A9CC-9079293A73B2}" type="presOf" srcId="{76472896-A2F5-47ED-B9E0-64FFDDC44D28}" destId="{8765DC96-D2FE-4F53-880D-B11EC8A55F04}" srcOrd="0" destOrd="0" presId="urn:microsoft.com/office/officeart/2018/5/layout/IconCircleLabelList"/>
    <dgm:cxn modelId="{CDAC1879-93AA-45B3-B523-42D9B761CEBC}" srcId="{9068C3E0-09C0-40F0-878F-B55375C1426F}" destId="{13FE718E-DCA3-4226-B0A0-1B2EFB0F5BC0}" srcOrd="2" destOrd="0" parTransId="{6E0B78F9-EBF6-4854-A8C8-6C8570751D50}" sibTransId="{1B7C50D0-B810-4069-AFCA-4A8F66EE0B16}"/>
    <dgm:cxn modelId="{FB85B0AD-48B7-4D6A-8F9A-7D9DA197E559}" type="presOf" srcId="{13FE718E-DCA3-4226-B0A0-1B2EFB0F5BC0}" destId="{1570D5C4-F0D6-4D38-B7FE-266690962EFD}" srcOrd="0" destOrd="0" presId="urn:microsoft.com/office/officeart/2018/5/layout/IconCircleLabelList"/>
    <dgm:cxn modelId="{282B01BA-DDF3-4651-8F43-68D69B2FA448}" type="presOf" srcId="{9068C3E0-09C0-40F0-878F-B55375C1426F}" destId="{E3C7F292-D231-4192-B161-F73AE02195A3}" srcOrd="0" destOrd="0" presId="urn:microsoft.com/office/officeart/2018/5/layout/IconCircleLabelList"/>
    <dgm:cxn modelId="{DA6BA2C8-C5E1-495E-AE67-0F4A1759D5FD}" srcId="{9068C3E0-09C0-40F0-878F-B55375C1426F}" destId="{76472896-A2F5-47ED-B9E0-64FFDDC44D28}" srcOrd="1" destOrd="0" parTransId="{044B90B0-F1F8-4551-A7AD-A302A15B1E1C}" sibTransId="{BC6A9070-E060-4D9E-A874-0DB7759CE830}"/>
    <dgm:cxn modelId="{6AFE1DE3-9803-4DBA-BB0D-8744814E9368}" srcId="{9068C3E0-09C0-40F0-878F-B55375C1426F}" destId="{1B390A84-FCB9-4AB1-90EC-7037BC029CEB}" srcOrd="3" destOrd="0" parTransId="{C50CD925-B020-464F-86F9-E34605A2F2AF}" sibTransId="{9E2F1BEF-6D7E-4CA1-9197-3D2CDBDFD6A9}"/>
    <dgm:cxn modelId="{D0B6D1F4-CACA-45A3-99DD-30F849EF9547}" type="presOf" srcId="{EC8B3E2D-003C-4F82-8376-2588B590B745}" destId="{CCF4F697-F95E-459F-8706-8691E59A1D35}" srcOrd="0" destOrd="0" presId="urn:microsoft.com/office/officeart/2018/5/layout/IconCircleLabelList"/>
    <dgm:cxn modelId="{C587E9DB-86E7-4B96-BAD8-8AC6D01EB95C}" type="presParOf" srcId="{E3C7F292-D231-4192-B161-F73AE02195A3}" destId="{EDEE3E50-BA78-4686-9A58-867DC5D70604}" srcOrd="0" destOrd="0" presId="urn:microsoft.com/office/officeart/2018/5/layout/IconCircleLabelList"/>
    <dgm:cxn modelId="{BDB9935D-A65E-41A2-941A-3E12985CEF56}" type="presParOf" srcId="{EDEE3E50-BA78-4686-9A58-867DC5D70604}" destId="{664FDD2F-8A6C-494C-9F04-5BE549F453B0}" srcOrd="0" destOrd="0" presId="urn:microsoft.com/office/officeart/2018/5/layout/IconCircleLabelList"/>
    <dgm:cxn modelId="{6832937B-21CD-45B2-82CB-591615A9C43A}" type="presParOf" srcId="{EDEE3E50-BA78-4686-9A58-867DC5D70604}" destId="{C90D76AA-2A80-472E-9C43-43E9A17A6239}" srcOrd="1" destOrd="0" presId="urn:microsoft.com/office/officeart/2018/5/layout/IconCircleLabelList"/>
    <dgm:cxn modelId="{5BBBACF0-B63D-4058-B13D-D6ADEF004FD9}" type="presParOf" srcId="{EDEE3E50-BA78-4686-9A58-867DC5D70604}" destId="{A89FA0C9-EF41-43FC-ABD5-43A55CC3E0A7}" srcOrd="2" destOrd="0" presId="urn:microsoft.com/office/officeart/2018/5/layout/IconCircleLabelList"/>
    <dgm:cxn modelId="{6A63A214-E91C-492C-8E50-1B06DE6CBA9E}" type="presParOf" srcId="{EDEE3E50-BA78-4686-9A58-867DC5D70604}" destId="{CCF4F697-F95E-459F-8706-8691E59A1D35}" srcOrd="3" destOrd="0" presId="urn:microsoft.com/office/officeart/2018/5/layout/IconCircleLabelList"/>
    <dgm:cxn modelId="{E9FF4407-5585-4940-A93F-5F54B70691D0}" type="presParOf" srcId="{E3C7F292-D231-4192-B161-F73AE02195A3}" destId="{3C105D40-9B2D-47F5-A335-6E56DC7B5FC9}" srcOrd="1" destOrd="0" presId="urn:microsoft.com/office/officeart/2018/5/layout/IconCircleLabelList"/>
    <dgm:cxn modelId="{E501F96C-850B-4479-B00D-71407D683B66}" type="presParOf" srcId="{E3C7F292-D231-4192-B161-F73AE02195A3}" destId="{3363F9E5-9CA6-4A99-8C23-7BCFFE184F81}" srcOrd="2" destOrd="0" presId="urn:microsoft.com/office/officeart/2018/5/layout/IconCircleLabelList"/>
    <dgm:cxn modelId="{1C501738-FD85-48DD-A908-EC209B861A9B}" type="presParOf" srcId="{3363F9E5-9CA6-4A99-8C23-7BCFFE184F81}" destId="{D0D66DA9-4960-4290-9B50-2A0A03BDF667}" srcOrd="0" destOrd="0" presId="urn:microsoft.com/office/officeart/2018/5/layout/IconCircleLabelList"/>
    <dgm:cxn modelId="{A92E4C8A-1F1A-4DDC-9200-00D774A5C872}" type="presParOf" srcId="{3363F9E5-9CA6-4A99-8C23-7BCFFE184F81}" destId="{08B4341C-517F-4A7A-AFE6-FB89877F9D40}" srcOrd="1" destOrd="0" presId="urn:microsoft.com/office/officeart/2018/5/layout/IconCircleLabelList"/>
    <dgm:cxn modelId="{5993A494-AAB7-4D05-BA2C-676D043B3C75}" type="presParOf" srcId="{3363F9E5-9CA6-4A99-8C23-7BCFFE184F81}" destId="{7985116D-DA24-4E12-A4BF-33400F0D311E}" srcOrd="2" destOrd="0" presId="urn:microsoft.com/office/officeart/2018/5/layout/IconCircleLabelList"/>
    <dgm:cxn modelId="{AD65EB2C-EB2C-4A55-9903-13661CAF0CDE}" type="presParOf" srcId="{3363F9E5-9CA6-4A99-8C23-7BCFFE184F81}" destId="{8765DC96-D2FE-4F53-880D-B11EC8A55F04}" srcOrd="3" destOrd="0" presId="urn:microsoft.com/office/officeart/2018/5/layout/IconCircleLabelList"/>
    <dgm:cxn modelId="{BD16F93F-F8DE-4723-A919-FAB012A2D685}" type="presParOf" srcId="{E3C7F292-D231-4192-B161-F73AE02195A3}" destId="{1003DC3C-993E-4141-9F53-0BE45611BEA5}" srcOrd="3" destOrd="0" presId="urn:microsoft.com/office/officeart/2018/5/layout/IconCircleLabelList"/>
    <dgm:cxn modelId="{8FE33BA5-0EA7-427A-AFAF-51CEF154EBD2}" type="presParOf" srcId="{E3C7F292-D231-4192-B161-F73AE02195A3}" destId="{919E3206-D435-4B61-94A6-7C0E7A9D7DE4}" srcOrd="4" destOrd="0" presId="urn:microsoft.com/office/officeart/2018/5/layout/IconCircleLabelList"/>
    <dgm:cxn modelId="{70D1CEB7-D7E4-46BD-8025-8ECE8D55197A}" type="presParOf" srcId="{919E3206-D435-4B61-94A6-7C0E7A9D7DE4}" destId="{B8AE0041-24E5-4FD5-9546-9F3F9C453BAB}" srcOrd="0" destOrd="0" presId="urn:microsoft.com/office/officeart/2018/5/layout/IconCircleLabelList"/>
    <dgm:cxn modelId="{3EA88472-A119-45A2-B700-316BD35DD4E8}" type="presParOf" srcId="{919E3206-D435-4B61-94A6-7C0E7A9D7DE4}" destId="{32DAB9AF-4C9F-4426-8919-3CD65A21A2E7}" srcOrd="1" destOrd="0" presId="urn:microsoft.com/office/officeart/2018/5/layout/IconCircleLabelList"/>
    <dgm:cxn modelId="{C23E8C03-FD51-4378-9286-CCB040CD0410}" type="presParOf" srcId="{919E3206-D435-4B61-94A6-7C0E7A9D7DE4}" destId="{F79A3542-A898-4476-B6C6-34CE4550F8CC}" srcOrd="2" destOrd="0" presId="urn:microsoft.com/office/officeart/2018/5/layout/IconCircleLabelList"/>
    <dgm:cxn modelId="{5EE4C417-D423-4370-995C-16783D35B05C}" type="presParOf" srcId="{919E3206-D435-4B61-94A6-7C0E7A9D7DE4}" destId="{1570D5C4-F0D6-4D38-B7FE-266690962EFD}" srcOrd="3" destOrd="0" presId="urn:microsoft.com/office/officeart/2018/5/layout/IconCircleLabelList"/>
    <dgm:cxn modelId="{CFCB5D2C-A045-4BF4-A365-8D7F808F6D8D}" type="presParOf" srcId="{E3C7F292-D231-4192-B161-F73AE02195A3}" destId="{FDE93D12-6C9C-4BBB-8670-ED531E571A4B}" srcOrd="5" destOrd="0" presId="urn:microsoft.com/office/officeart/2018/5/layout/IconCircleLabelList"/>
    <dgm:cxn modelId="{4227B926-0436-47FF-9CBD-D7F14FF42391}" type="presParOf" srcId="{E3C7F292-D231-4192-B161-F73AE02195A3}" destId="{6E671018-9FE9-47AD-BD4A-B8D4B55C3552}" srcOrd="6" destOrd="0" presId="urn:microsoft.com/office/officeart/2018/5/layout/IconCircleLabelList"/>
    <dgm:cxn modelId="{96087556-C327-400C-8291-9393841D377D}" type="presParOf" srcId="{6E671018-9FE9-47AD-BD4A-B8D4B55C3552}" destId="{F1FF8080-3DFF-4E35-9F1A-87591D488667}" srcOrd="0" destOrd="0" presId="urn:microsoft.com/office/officeart/2018/5/layout/IconCircleLabelList"/>
    <dgm:cxn modelId="{505A5ADE-C9D2-4C09-AAD1-329C617869A9}" type="presParOf" srcId="{6E671018-9FE9-47AD-BD4A-B8D4B55C3552}" destId="{2B826D0E-FE71-40F2-9E51-F34E4B49806F}" srcOrd="1" destOrd="0" presId="urn:microsoft.com/office/officeart/2018/5/layout/IconCircleLabelList"/>
    <dgm:cxn modelId="{70A6B3F5-04C4-408B-ABA7-957816A63C7E}" type="presParOf" srcId="{6E671018-9FE9-47AD-BD4A-B8D4B55C3552}" destId="{E4FE9776-6FB9-4D93-B039-A9AB6E64EC22}" srcOrd="2" destOrd="0" presId="urn:microsoft.com/office/officeart/2018/5/layout/IconCircleLabelList"/>
    <dgm:cxn modelId="{42C75690-5B17-4ABB-B88E-B11191505FD5}" type="presParOf" srcId="{6E671018-9FE9-47AD-BD4A-B8D4B55C3552}" destId="{1D2697A4-0363-40B7-A995-AD1A3557091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F14527-C162-4CA8-A461-6698C6F96B38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A122D8-3F1F-4125-8BFC-77E74B831B61}">
      <dgm:prSet/>
      <dgm:spPr/>
      <dgm:t>
        <a:bodyPr/>
        <a:lstStyle/>
        <a:p>
          <a:r>
            <a:rPr lang="en-US"/>
            <a:t>Main Reason: Inability to change to digital-first consumer behavior generated competitive disadvantage (Christensen, 2013)</a:t>
          </a:r>
        </a:p>
      </dgm:t>
    </dgm:pt>
    <dgm:pt modelId="{A185B427-22AE-463D-8741-B617458B3F05}" type="parTrans" cxnId="{C4E3F394-0A1F-4F96-9233-0A63442557EA}">
      <dgm:prSet/>
      <dgm:spPr/>
      <dgm:t>
        <a:bodyPr/>
        <a:lstStyle/>
        <a:p>
          <a:endParaRPr lang="en-US"/>
        </a:p>
      </dgm:t>
    </dgm:pt>
    <dgm:pt modelId="{6E72A54D-DD31-4F53-96D0-98DD58D51074}" type="sibTrans" cxnId="{C4E3F394-0A1F-4F96-9233-0A63442557EA}">
      <dgm:prSet/>
      <dgm:spPr/>
      <dgm:t>
        <a:bodyPr/>
        <a:lstStyle/>
        <a:p>
          <a:endParaRPr lang="en-US"/>
        </a:p>
      </dgm:t>
    </dgm:pt>
    <dgm:pt modelId="{81D2886A-FF32-49FA-8B41-86DFCC04D959}">
      <dgm:prSet/>
      <dgm:spPr/>
      <dgm:t>
        <a:bodyPr/>
        <a:lstStyle/>
        <a:p>
          <a:r>
            <a:rPr lang="en-US"/>
            <a:t>Secondary Cause: The increase in the cost of operation with no changes in the price reduced the profit margins (Porter, 1985).</a:t>
          </a:r>
        </a:p>
      </dgm:t>
    </dgm:pt>
    <dgm:pt modelId="{F61BAF7F-6C53-4BD2-B3C2-C05D887941D7}" type="parTrans" cxnId="{AC0D1CFF-E4A6-4DF7-8410-43A2F60598AE}">
      <dgm:prSet/>
      <dgm:spPr/>
      <dgm:t>
        <a:bodyPr/>
        <a:lstStyle/>
        <a:p>
          <a:endParaRPr lang="en-US"/>
        </a:p>
      </dgm:t>
    </dgm:pt>
    <dgm:pt modelId="{6BB47D2B-EF63-4358-9B2B-D91B9F69F6D2}" type="sibTrans" cxnId="{AC0D1CFF-E4A6-4DF7-8410-43A2F60598AE}">
      <dgm:prSet/>
      <dgm:spPr/>
      <dgm:t>
        <a:bodyPr/>
        <a:lstStyle/>
        <a:p>
          <a:endParaRPr lang="en-US"/>
        </a:p>
      </dgm:t>
    </dgm:pt>
    <dgm:pt modelId="{6CC8E1B0-F139-42EA-8080-B3D7A894CBD2}">
      <dgm:prSet/>
      <dgm:spPr/>
      <dgm:t>
        <a:bodyPr/>
        <a:lstStyle/>
        <a:p>
          <a:r>
            <a:rPr lang="en-US"/>
            <a:t>Causal Factor: Place dependency on high street traffic disregarded move to online discovery and buying (Wrigley and Lambiri, 2015)</a:t>
          </a:r>
        </a:p>
      </dgm:t>
    </dgm:pt>
    <dgm:pt modelId="{8D22B9C9-96E4-4692-A6E1-07D604C86B39}" type="parTrans" cxnId="{859DAEFD-DD38-40BD-8DCF-258F25DB8725}">
      <dgm:prSet/>
      <dgm:spPr/>
      <dgm:t>
        <a:bodyPr/>
        <a:lstStyle/>
        <a:p>
          <a:endParaRPr lang="en-US"/>
        </a:p>
      </dgm:t>
    </dgm:pt>
    <dgm:pt modelId="{6699ECAE-F9E1-470D-AB73-317A74CA3525}" type="sibTrans" cxnId="{859DAEFD-DD38-40BD-8DCF-258F25DB8725}">
      <dgm:prSet/>
      <dgm:spPr/>
      <dgm:t>
        <a:bodyPr/>
        <a:lstStyle/>
        <a:p>
          <a:endParaRPr lang="en-US"/>
        </a:p>
      </dgm:t>
    </dgm:pt>
    <dgm:pt modelId="{2B3EC0E0-13BB-42F6-81C3-A9E60EC65C36}">
      <dgm:prSet/>
      <dgm:spPr/>
      <dgm:t>
        <a:bodyPr/>
        <a:lstStyle/>
        <a:p>
          <a:r>
            <a:rPr lang="en-US"/>
            <a:t>Root Cause: Lack of knowledge in digital marketing did not allow engaging and retaining customers in an efficient way (Chaffey and Ellis-Chadwick, 2019).</a:t>
          </a:r>
        </a:p>
      </dgm:t>
    </dgm:pt>
    <dgm:pt modelId="{A428FC55-4F41-4A8A-A276-AAC734029916}" type="parTrans" cxnId="{6CEB46EB-62B9-4806-8ABE-EF505DAEE7FA}">
      <dgm:prSet/>
      <dgm:spPr/>
      <dgm:t>
        <a:bodyPr/>
        <a:lstStyle/>
        <a:p>
          <a:endParaRPr lang="en-US"/>
        </a:p>
      </dgm:t>
    </dgm:pt>
    <dgm:pt modelId="{F9CA8700-314B-46F8-AB13-3322D1CDBF15}" type="sibTrans" cxnId="{6CEB46EB-62B9-4806-8ABE-EF505DAEE7FA}">
      <dgm:prSet/>
      <dgm:spPr/>
      <dgm:t>
        <a:bodyPr/>
        <a:lstStyle/>
        <a:p>
          <a:endParaRPr lang="en-US"/>
        </a:p>
      </dgm:t>
    </dgm:pt>
    <dgm:pt modelId="{540E1D2A-0203-4840-BD2C-0C4A7B608643}" type="pres">
      <dgm:prSet presAssocID="{48F14527-C162-4CA8-A461-6698C6F96B38}" presName="outerComposite" presStyleCnt="0">
        <dgm:presLayoutVars>
          <dgm:chMax val="5"/>
          <dgm:dir/>
          <dgm:resizeHandles val="exact"/>
        </dgm:presLayoutVars>
      </dgm:prSet>
      <dgm:spPr/>
    </dgm:pt>
    <dgm:pt modelId="{49CBDBCD-844C-43E2-A7D8-63985E38DF83}" type="pres">
      <dgm:prSet presAssocID="{48F14527-C162-4CA8-A461-6698C6F96B38}" presName="dummyMaxCanvas" presStyleCnt="0">
        <dgm:presLayoutVars/>
      </dgm:prSet>
      <dgm:spPr/>
    </dgm:pt>
    <dgm:pt modelId="{ED06E146-A9F7-4151-BEE8-4C44D7DC7288}" type="pres">
      <dgm:prSet presAssocID="{48F14527-C162-4CA8-A461-6698C6F96B38}" presName="FourNodes_1" presStyleLbl="node1" presStyleIdx="0" presStyleCnt="4">
        <dgm:presLayoutVars>
          <dgm:bulletEnabled val="1"/>
        </dgm:presLayoutVars>
      </dgm:prSet>
      <dgm:spPr/>
    </dgm:pt>
    <dgm:pt modelId="{EB2B29B8-EFA2-4850-8C6E-9AA04F117B98}" type="pres">
      <dgm:prSet presAssocID="{48F14527-C162-4CA8-A461-6698C6F96B38}" presName="FourNodes_2" presStyleLbl="node1" presStyleIdx="1" presStyleCnt="4">
        <dgm:presLayoutVars>
          <dgm:bulletEnabled val="1"/>
        </dgm:presLayoutVars>
      </dgm:prSet>
      <dgm:spPr/>
    </dgm:pt>
    <dgm:pt modelId="{892763D3-5B3D-47EB-9658-4811BBB43CD4}" type="pres">
      <dgm:prSet presAssocID="{48F14527-C162-4CA8-A461-6698C6F96B38}" presName="FourNodes_3" presStyleLbl="node1" presStyleIdx="2" presStyleCnt="4">
        <dgm:presLayoutVars>
          <dgm:bulletEnabled val="1"/>
        </dgm:presLayoutVars>
      </dgm:prSet>
      <dgm:spPr/>
    </dgm:pt>
    <dgm:pt modelId="{217BE5D9-6AE0-4C70-9487-F0192A2E48AF}" type="pres">
      <dgm:prSet presAssocID="{48F14527-C162-4CA8-A461-6698C6F96B38}" presName="FourNodes_4" presStyleLbl="node1" presStyleIdx="3" presStyleCnt="4">
        <dgm:presLayoutVars>
          <dgm:bulletEnabled val="1"/>
        </dgm:presLayoutVars>
      </dgm:prSet>
      <dgm:spPr/>
    </dgm:pt>
    <dgm:pt modelId="{64D5C805-8FE3-4A43-935F-7B1FE4D7BBEA}" type="pres">
      <dgm:prSet presAssocID="{48F14527-C162-4CA8-A461-6698C6F96B38}" presName="FourConn_1-2" presStyleLbl="fgAccFollowNode1" presStyleIdx="0" presStyleCnt="3">
        <dgm:presLayoutVars>
          <dgm:bulletEnabled val="1"/>
        </dgm:presLayoutVars>
      </dgm:prSet>
      <dgm:spPr/>
    </dgm:pt>
    <dgm:pt modelId="{880EF399-2E5A-439C-8C0F-C7945EF3F017}" type="pres">
      <dgm:prSet presAssocID="{48F14527-C162-4CA8-A461-6698C6F96B38}" presName="FourConn_2-3" presStyleLbl="fgAccFollowNode1" presStyleIdx="1" presStyleCnt="3">
        <dgm:presLayoutVars>
          <dgm:bulletEnabled val="1"/>
        </dgm:presLayoutVars>
      </dgm:prSet>
      <dgm:spPr/>
    </dgm:pt>
    <dgm:pt modelId="{847CCB9E-9BA2-4003-9239-26E1E894CD28}" type="pres">
      <dgm:prSet presAssocID="{48F14527-C162-4CA8-A461-6698C6F96B38}" presName="FourConn_3-4" presStyleLbl="fgAccFollowNode1" presStyleIdx="2" presStyleCnt="3">
        <dgm:presLayoutVars>
          <dgm:bulletEnabled val="1"/>
        </dgm:presLayoutVars>
      </dgm:prSet>
      <dgm:spPr/>
    </dgm:pt>
    <dgm:pt modelId="{7BE9FBB9-7DE0-4755-AF56-84CE6D49204F}" type="pres">
      <dgm:prSet presAssocID="{48F14527-C162-4CA8-A461-6698C6F96B38}" presName="FourNodes_1_text" presStyleLbl="node1" presStyleIdx="3" presStyleCnt="4">
        <dgm:presLayoutVars>
          <dgm:bulletEnabled val="1"/>
        </dgm:presLayoutVars>
      </dgm:prSet>
      <dgm:spPr/>
    </dgm:pt>
    <dgm:pt modelId="{67B7CF91-0664-4043-891D-64071B235E4D}" type="pres">
      <dgm:prSet presAssocID="{48F14527-C162-4CA8-A461-6698C6F96B38}" presName="FourNodes_2_text" presStyleLbl="node1" presStyleIdx="3" presStyleCnt="4">
        <dgm:presLayoutVars>
          <dgm:bulletEnabled val="1"/>
        </dgm:presLayoutVars>
      </dgm:prSet>
      <dgm:spPr/>
    </dgm:pt>
    <dgm:pt modelId="{1338567A-DC06-440B-BD08-5E7AC5E7A588}" type="pres">
      <dgm:prSet presAssocID="{48F14527-C162-4CA8-A461-6698C6F96B38}" presName="FourNodes_3_text" presStyleLbl="node1" presStyleIdx="3" presStyleCnt="4">
        <dgm:presLayoutVars>
          <dgm:bulletEnabled val="1"/>
        </dgm:presLayoutVars>
      </dgm:prSet>
      <dgm:spPr/>
    </dgm:pt>
    <dgm:pt modelId="{2CFED02A-0175-4E5A-9270-CE34943B5BE4}" type="pres">
      <dgm:prSet presAssocID="{48F14527-C162-4CA8-A461-6698C6F96B3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3D3350D-C375-448C-96BB-6BE33A81DFF4}" type="presOf" srcId="{81D2886A-FF32-49FA-8B41-86DFCC04D959}" destId="{EB2B29B8-EFA2-4850-8C6E-9AA04F117B98}" srcOrd="0" destOrd="0" presId="urn:microsoft.com/office/officeart/2005/8/layout/vProcess5"/>
    <dgm:cxn modelId="{6232D71E-13E3-4788-BEDF-4399BB369C70}" type="presOf" srcId="{81D2886A-FF32-49FA-8B41-86DFCC04D959}" destId="{67B7CF91-0664-4043-891D-64071B235E4D}" srcOrd="1" destOrd="0" presId="urn:microsoft.com/office/officeart/2005/8/layout/vProcess5"/>
    <dgm:cxn modelId="{8EDF8520-AA75-43BC-8905-CF41A8F658C6}" type="presOf" srcId="{6BB47D2B-EF63-4358-9B2B-D91B9F69F6D2}" destId="{880EF399-2E5A-439C-8C0F-C7945EF3F017}" srcOrd="0" destOrd="0" presId="urn:microsoft.com/office/officeart/2005/8/layout/vProcess5"/>
    <dgm:cxn modelId="{992DDB2E-FBE3-4418-AFA0-52BB9E132365}" type="presOf" srcId="{C2A122D8-3F1F-4125-8BFC-77E74B831B61}" destId="{7BE9FBB9-7DE0-4755-AF56-84CE6D49204F}" srcOrd="1" destOrd="0" presId="urn:microsoft.com/office/officeart/2005/8/layout/vProcess5"/>
    <dgm:cxn modelId="{1B0CCA5D-2196-49C4-AD83-5A0A90E947D2}" type="presOf" srcId="{C2A122D8-3F1F-4125-8BFC-77E74B831B61}" destId="{ED06E146-A9F7-4151-BEE8-4C44D7DC7288}" srcOrd="0" destOrd="0" presId="urn:microsoft.com/office/officeart/2005/8/layout/vProcess5"/>
    <dgm:cxn modelId="{B61DEE6E-8E10-49D8-A786-541B70663C2C}" type="presOf" srcId="{6CC8E1B0-F139-42EA-8080-B3D7A894CBD2}" destId="{1338567A-DC06-440B-BD08-5E7AC5E7A588}" srcOrd="1" destOrd="0" presId="urn:microsoft.com/office/officeart/2005/8/layout/vProcess5"/>
    <dgm:cxn modelId="{C4E3F394-0A1F-4F96-9233-0A63442557EA}" srcId="{48F14527-C162-4CA8-A461-6698C6F96B38}" destId="{C2A122D8-3F1F-4125-8BFC-77E74B831B61}" srcOrd="0" destOrd="0" parTransId="{A185B427-22AE-463D-8741-B617458B3F05}" sibTransId="{6E72A54D-DD31-4F53-96D0-98DD58D51074}"/>
    <dgm:cxn modelId="{D25FEC9B-A71C-48B0-8BBE-18916C7D280F}" type="presOf" srcId="{2B3EC0E0-13BB-42F6-81C3-A9E60EC65C36}" destId="{2CFED02A-0175-4E5A-9270-CE34943B5BE4}" srcOrd="1" destOrd="0" presId="urn:microsoft.com/office/officeart/2005/8/layout/vProcess5"/>
    <dgm:cxn modelId="{0B1B55B5-E9FF-405D-8C2A-7AB84778E1F4}" type="presOf" srcId="{6CC8E1B0-F139-42EA-8080-B3D7A894CBD2}" destId="{892763D3-5B3D-47EB-9658-4811BBB43CD4}" srcOrd="0" destOrd="0" presId="urn:microsoft.com/office/officeart/2005/8/layout/vProcess5"/>
    <dgm:cxn modelId="{AA5F1FDA-198A-4F1E-8D80-4FC1BC0F468D}" type="presOf" srcId="{2B3EC0E0-13BB-42F6-81C3-A9E60EC65C36}" destId="{217BE5D9-6AE0-4C70-9487-F0192A2E48AF}" srcOrd="0" destOrd="0" presId="urn:microsoft.com/office/officeart/2005/8/layout/vProcess5"/>
    <dgm:cxn modelId="{24F1B9E5-F9C4-4782-8B27-6F00DF88232E}" type="presOf" srcId="{6699ECAE-F9E1-470D-AB73-317A74CA3525}" destId="{847CCB9E-9BA2-4003-9239-26E1E894CD28}" srcOrd="0" destOrd="0" presId="urn:microsoft.com/office/officeart/2005/8/layout/vProcess5"/>
    <dgm:cxn modelId="{6CEB46EB-62B9-4806-8ABE-EF505DAEE7FA}" srcId="{48F14527-C162-4CA8-A461-6698C6F96B38}" destId="{2B3EC0E0-13BB-42F6-81C3-A9E60EC65C36}" srcOrd="3" destOrd="0" parTransId="{A428FC55-4F41-4A8A-A276-AAC734029916}" sibTransId="{F9CA8700-314B-46F8-AB13-3322D1CDBF15}"/>
    <dgm:cxn modelId="{AA3AC0F4-B719-4E26-9ACE-A7A4054B0197}" type="presOf" srcId="{6E72A54D-DD31-4F53-96D0-98DD58D51074}" destId="{64D5C805-8FE3-4A43-935F-7B1FE4D7BBEA}" srcOrd="0" destOrd="0" presId="urn:microsoft.com/office/officeart/2005/8/layout/vProcess5"/>
    <dgm:cxn modelId="{A2503DFB-97C6-4425-B118-3FC1040408DD}" type="presOf" srcId="{48F14527-C162-4CA8-A461-6698C6F96B38}" destId="{540E1D2A-0203-4840-BD2C-0C4A7B608643}" srcOrd="0" destOrd="0" presId="urn:microsoft.com/office/officeart/2005/8/layout/vProcess5"/>
    <dgm:cxn modelId="{859DAEFD-DD38-40BD-8DCF-258F25DB8725}" srcId="{48F14527-C162-4CA8-A461-6698C6F96B38}" destId="{6CC8E1B0-F139-42EA-8080-B3D7A894CBD2}" srcOrd="2" destOrd="0" parTransId="{8D22B9C9-96E4-4692-A6E1-07D604C86B39}" sibTransId="{6699ECAE-F9E1-470D-AB73-317A74CA3525}"/>
    <dgm:cxn modelId="{AC0D1CFF-E4A6-4DF7-8410-43A2F60598AE}" srcId="{48F14527-C162-4CA8-A461-6698C6F96B38}" destId="{81D2886A-FF32-49FA-8B41-86DFCC04D959}" srcOrd="1" destOrd="0" parTransId="{F61BAF7F-6C53-4BD2-B3C2-C05D887941D7}" sibTransId="{6BB47D2B-EF63-4358-9B2B-D91B9F69F6D2}"/>
    <dgm:cxn modelId="{F3DAA641-C05F-4EB8-85B6-EB6FA2964888}" type="presParOf" srcId="{540E1D2A-0203-4840-BD2C-0C4A7B608643}" destId="{49CBDBCD-844C-43E2-A7D8-63985E38DF83}" srcOrd="0" destOrd="0" presId="urn:microsoft.com/office/officeart/2005/8/layout/vProcess5"/>
    <dgm:cxn modelId="{ADB06453-F74C-488B-9B5D-AF988783BD44}" type="presParOf" srcId="{540E1D2A-0203-4840-BD2C-0C4A7B608643}" destId="{ED06E146-A9F7-4151-BEE8-4C44D7DC7288}" srcOrd="1" destOrd="0" presId="urn:microsoft.com/office/officeart/2005/8/layout/vProcess5"/>
    <dgm:cxn modelId="{6728AE86-9A6B-432C-8822-4CF413887DB9}" type="presParOf" srcId="{540E1D2A-0203-4840-BD2C-0C4A7B608643}" destId="{EB2B29B8-EFA2-4850-8C6E-9AA04F117B98}" srcOrd="2" destOrd="0" presId="urn:microsoft.com/office/officeart/2005/8/layout/vProcess5"/>
    <dgm:cxn modelId="{B9AA0CE2-18A4-4493-A6C3-A9F45A6A1E8A}" type="presParOf" srcId="{540E1D2A-0203-4840-BD2C-0C4A7B608643}" destId="{892763D3-5B3D-47EB-9658-4811BBB43CD4}" srcOrd="3" destOrd="0" presId="urn:microsoft.com/office/officeart/2005/8/layout/vProcess5"/>
    <dgm:cxn modelId="{270EFB97-5173-493A-B2E6-DF73F5078E5C}" type="presParOf" srcId="{540E1D2A-0203-4840-BD2C-0C4A7B608643}" destId="{217BE5D9-6AE0-4C70-9487-F0192A2E48AF}" srcOrd="4" destOrd="0" presId="urn:microsoft.com/office/officeart/2005/8/layout/vProcess5"/>
    <dgm:cxn modelId="{D7AA7BD2-62BC-40A7-A535-8E9946055CE5}" type="presParOf" srcId="{540E1D2A-0203-4840-BD2C-0C4A7B608643}" destId="{64D5C805-8FE3-4A43-935F-7B1FE4D7BBEA}" srcOrd="5" destOrd="0" presId="urn:microsoft.com/office/officeart/2005/8/layout/vProcess5"/>
    <dgm:cxn modelId="{A97B002C-B34D-4251-9D44-B233EDCF0790}" type="presParOf" srcId="{540E1D2A-0203-4840-BD2C-0C4A7B608643}" destId="{880EF399-2E5A-439C-8C0F-C7945EF3F017}" srcOrd="6" destOrd="0" presId="urn:microsoft.com/office/officeart/2005/8/layout/vProcess5"/>
    <dgm:cxn modelId="{048A1022-879D-40E5-A232-86F935426549}" type="presParOf" srcId="{540E1D2A-0203-4840-BD2C-0C4A7B608643}" destId="{847CCB9E-9BA2-4003-9239-26E1E894CD28}" srcOrd="7" destOrd="0" presId="urn:microsoft.com/office/officeart/2005/8/layout/vProcess5"/>
    <dgm:cxn modelId="{5E29D348-9A5A-4E58-86AB-1CF296085DBB}" type="presParOf" srcId="{540E1D2A-0203-4840-BD2C-0C4A7B608643}" destId="{7BE9FBB9-7DE0-4755-AF56-84CE6D49204F}" srcOrd="8" destOrd="0" presId="urn:microsoft.com/office/officeart/2005/8/layout/vProcess5"/>
    <dgm:cxn modelId="{2D178CCE-6D42-4C43-86CB-C9B5A854BC44}" type="presParOf" srcId="{540E1D2A-0203-4840-BD2C-0C4A7B608643}" destId="{67B7CF91-0664-4043-891D-64071B235E4D}" srcOrd="9" destOrd="0" presId="urn:microsoft.com/office/officeart/2005/8/layout/vProcess5"/>
    <dgm:cxn modelId="{AB99E28B-F02E-485A-9A55-7831906C435F}" type="presParOf" srcId="{540E1D2A-0203-4840-BD2C-0C4A7B608643}" destId="{1338567A-DC06-440B-BD08-5E7AC5E7A588}" srcOrd="10" destOrd="0" presId="urn:microsoft.com/office/officeart/2005/8/layout/vProcess5"/>
    <dgm:cxn modelId="{32017890-2188-46AF-8B64-B3894931AEF7}" type="presParOf" srcId="{540E1D2A-0203-4840-BD2C-0C4A7B608643}" destId="{2CFED02A-0175-4E5A-9270-CE34943B5BE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6D41EE-C357-4138-A96E-AF74414FCC61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215E578-3426-4A73-A4E3-DF52CE519E0F}">
      <dgm:prSet/>
      <dgm:spPr/>
      <dgm:t>
        <a:bodyPr/>
        <a:lstStyle/>
        <a:p>
          <a:r>
            <a:rPr lang="en-US"/>
            <a:t>Poor user experience is a result of outdated website, which has a 55 percent rate of cart abandonment (Laudon and Traver, 2020).</a:t>
          </a:r>
        </a:p>
      </dgm:t>
    </dgm:pt>
    <dgm:pt modelId="{12814DD4-0F3C-4DE7-829F-85563E6737C4}" type="parTrans" cxnId="{D44FB51B-ECCC-4816-B24C-30ED6F6C011C}">
      <dgm:prSet/>
      <dgm:spPr/>
      <dgm:t>
        <a:bodyPr/>
        <a:lstStyle/>
        <a:p>
          <a:endParaRPr lang="en-US"/>
        </a:p>
      </dgm:t>
    </dgm:pt>
    <dgm:pt modelId="{FAA5B4D9-C013-4776-BBC9-1AE7D2F94788}" type="sibTrans" cxnId="{D44FB51B-ECCC-4816-B24C-30ED6F6C011C}">
      <dgm:prSet/>
      <dgm:spPr/>
      <dgm:t>
        <a:bodyPr/>
        <a:lstStyle/>
        <a:p>
          <a:endParaRPr lang="en-US"/>
        </a:p>
      </dgm:t>
    </dgm:pt>
    <dgm:pt modelId="{7690270D-BCBA-48A1-ACA7-34BDEA6ABF73}">
      <dgm:prSet/>
      <dgm:spPr/>
      <dgm:t>
        <a:bodyPr/>
        <a:lstStyle/>
        <a:p>
          <a:r>
            <a:rPr lang="en-US"/>
            <a:t>The poor social media performance leads to low brand awareness among the younger generation of 25-40 (Chaffey and Ellis-Chadwick, 2019).</a:t>
          </a:r>
        </a:p>
      </dgm:t>
    </dgm:pt>
    <dgm:pt modelId="{665AD201-007F-4049-9720-B22C969ED22B}" type="parTrans" cxnId="{57C4360E-4DA2-46FA-AC58-9148C83C05C5}">
      <dgm:prSet/>
      <dgm:spPr/>
      <dgm:t>
        <a:bodyPr/>
        <a:lstStyle/>
        <a:p>
          <a:endParaRPr lang="en-US"/>
        </a:p>
      </dgm:t>
    </dgm:pt>
    <dgm:pt modelId="{561D2BEC-5ADA-470D-ABD3-E21FA9A0BBBA}" type="sibTrans" cxnId="{57C4360E-4DA2-46FA-AC58-9148C83C05C5}">
      <dgm:prSet/>
      <dgm:spPr/>
      <dgm:t>
        <a:bodyPr/>
        <a:lstStyle/>
        <a:p>
          <a:endParaRPr lang="en-US"/>
        </a:p>
      </dgm:t>
    </dgm:pt>
    <dgm:pt modelId="{9FE5A2C9-A278-4012-84A8-55D7796D3EC1}">
      <dgm:prSet/>
      <dgm:spPr/>
      <dgm:t>
        <a:bodyPr/>
        <a:lstStyle/>
        <a:p>
          <a:r>
            <a:rPr lang="en-US"/>
            <a:t>Excessive sustainable material prices when they are not premium lowers the margins to less than 10 percent (Porter, 1985).</a:t>
          </a:r>
        </a:p>
      </dgm:t>
    </dgm:pt>
    <dgm:pt modelId="{7AB87E25-44E1-4A2E-BF90-ABD23D13D77F}" type="parTrans" cxnId="{CF9F3252-7034-40A0-A511-6DEDBC3C3DB1}">
      <dgm:prSet/>
      <dgm:spPr/>
      <dgm:t>
        <a:bodyPr/>
        <a:lstStyle/>
        <a:p>
          <a:endParaRPr lang="en-US"/>
        </a:p>
      </dgm:t>
    </dgm:pt>
    <dgm:pt modelId="{6684FE32-3FAB-426C-B7E4-DD6235FF4F64}" type="sibTrans" cxnId="{CF9F3252-7034-40A0-A511-6DEDBC3C3DB1}">
      <dgm:prSet/>
      <dgm:spPr/>
      <dgm:t>
        <a:bodyPr/>
        <a:lstStyle/>
        <a:p>
          <a:endParaRPr lang="en-US"/>
        </a:p>
      </dgm:t>
    </dgm:pt>
    <dgm:pt modelId="{E5EA45AD-9409-4A7E-90D7-ADC9366DF7AF}">
      <dgm:prSet/>
      <dgm:spPr/>
      <dgm:t>
        <a:bodyPr/>
        <a:lstStyle/>
        <a:p>
          <a:r>
            <a:rPr lang="en-US"/>
            <a:t>The absence of delivery options and subscriptions leaves customers moving to the competitors that provide this service (Kotler and Keller, 2016).</a:t>
          </a:r>
        </a:p>
      </dgm:t>
    </dgm:pt>
    <dgm:pt modelId="{872968F0-F363-4C83-B845-65B6B7D018A5}" type="parTrans" cxnId="{3625E48A-92E2-40D5-BACA-67A80BF5F0DA}">
      <dgm:prSet/>
      <dgm:spPr/>
      <dgm:t>
        <a:bodyPr/>
        <a:lstStyle/>
        <a:p>
          <a:endParaRPr lang="en-US"/>
        </a:p>
      </dgm:t>
    </dgm:pt>
    <dgm:pt modelId="{12E308C3-1A6A-4E20-8CDE-AFC74A1E7C38}" type="sibTrans" cxnId="{3625E48A-92E2-40D5-BACA-67A80BF5F0DA}">
      <dgm:prSet/>
      <dgm:spPr/>
      <dgm:t>
        <a:bodyPr/>
        <a:lstStyle/>
        <a:p>
          <a:endParaRPr lang="en-US"/>
        </a:p>
      </dgm:t>
    </dgm:pt>
    <dgm:pt modelId="{2175F609-AFEC-4886-97DD-9E763EF5B141}" type="pres">
      <dgm:prSet presAssocID="{BF6D41EE-C357-4138-A96E-AF74414FCC61}" presName="outerComposite" presStyleCnt="0">
        <dgm:presLayoutVars>
          <dgm:chMax val="5"/>
          <dgm:dir/>
          <dgm:resizeHandles val="exact"/>
        </dgm:presLayoutVars>
      </dgm:prSet>
      <dgm:spPr/>
    </dgm:pt>
    <dgm:pt modelId="{6A0DEB42-63CE-46C5-A0B0-F7967AB063F0}" type="pres">
      <dgm:prSet presAssocID="{BF6D41EE-C357-4138-A96E-AF74414FCC61}" presName="dummyMaxCanvas" presStyleCnt="0">
        <dgm:presLayoutVars/>
      </dgm:prSet>
      <dgm:spPr/>
    </dgm:pt>
    <dgm:pt modelId="{04E0862A-B2D6-4639-A63F-22B563698113}" type="pres">
      <dgm:prSet presAssocID="{BF6D41EE-C357-4138-A96E-AF74414FCC61}" presName="FourNodes_1" presStyleLbl="node1" presStyleIdx="0" presStyleCnt="4">
        <dgm:presLayoutVars>
          <dgm:bulletEnabled val="1"/>
        </dgm:presLayoutVars>
      </dgm:prSet>
      <dgm:spPr/>
    </dgm:pt>
    <dgm:pt modelId="{10B51223-1D39-4CB2-9D7A-8B0BAAEA20F9}" type="pres">
      <dgm:prSet presAssocID="{BF6D41EE-C357-4138-A96E-AF74414FCC61}" presName="FourNodes_2" presStyleLbl="node1" presStyleIdx="1" presStyleCnt="4">
        <dgm:presLayoutVars>
          <dgm:bulletEnabled val="1"/>
        </dgm:presLayoutVars>
      </dgm:prSet>
      <dgm:spPr/>
    </dgm:pt>
    <dgm:pt modelId="{A5F1AF88-C9F0-4AE0-8C68-2BB3F59086D1}" type="pres">
      <dgm:prSet presAssocID="{BF6D41EE-C357-4138-A96E-AF74414FCC61}" presName="FourNodes_3" presStyleLbl="node1" presStyleIdx="2" presStyleCnt="4">
        <dgm:presLayoutVars>
          <dgm:bulletEnabled val="1"/>
        </dgm:presLayoutVars>
      </dgm:prSet>
      <dgm:spPr/>
    </dgm:pt>
    <dgm:pt modelId="{60FA91FC-7142-4912-A6D1-F90CAA25183C}" type="pres">
      <dgm:prSet presAssocID="{BF6D41EE-C357-4138-A96E-AF74414FCC61}" presName="FourNodes_4" presStyleLbl="node1" presStyleIdx="3" presStyleCnt="4">
        <dgm:presLayoutVars>
          <dgm:bulletEnabled val="1"/>
        </dgm:presLayoutVars>
      </dgm:prSet>
      <dgm:spPr/>
    </dgm:pt>
    <dgm:pt modelId="{A10FC99A-B719-4E3B-A646-F70F2A55ECCF}" type="pres">
      <dgm:prSet presAssocID="{BF6D41EE-C357-4138-A96E-AF74414FCC61}" presName="FourConn_1-2" presStyleLbl="fgAccFollowNode1" presStyleIdx="0" presStyleCnt="3">
        <dgm:presLayoutVars>
          <dgm:bulletEnabled val="1"/>
        </dgm:presLayoutVars>
      </dgm:prSet>
      <dgm:spPr/>
    </dgm:pt>
    <dgm:pt modelId="{7A0D6840-ADB2-4FFE-B320-3810781078BB}" type="pres">
      <dgm:prSet presAssocID="{BF6D41EE-C357-4138-A96E-AF74414FCC61}" presName="FourConn_2-3" presStyleLbl="fgAccFollowNode1" presStyleIdx="1" presStyleCnt="3">
        <dgm:presLayoutVars>
          <dgm:bulletEnabled val="1"/>
        </dgm:presLayoutVars>
      </dgm:prSet>
      <dgm:spPr/>
    </dgm:pt>
    <dgm:pt modelId="{FBBC62C8-EC19-4DC1-8A1E-2F76D4ED4810}" type="pres">
      <dgm:prSet presAssocID="{BF6D41EE-C357-4138-A96E-AF74414FCC61}" presName="FourConn_3-4" presStyleLbl="fgAccFollowNode1" presStyleIdx="2" presStyleCnt="3">
        <dgm:presLayoutVars>
          <dgm:bulletEnabled val="1"/>
        </dgm:presLayoutVars>
      </dgm:prSet>
      <dgm:spPr/>
    </dgm:pt>
    <dgm:pt modelId="{02182B0A-58B3-4CB2-A058-5F8F2ABBE4A0}" type="pres">
      <dgm:prSet presAssocID="{BF6D41EE-C357-4138-A96E-AF74414FCC61}" presName="FourNodes_1_text" presStyleLbl="node1" presStyleIdx="3" presStyleCnt="4">
        <dgm:presLayoutVars>
          <dgm:bulletEnabled val="1"/>
        </dgm:presLayoutVars>
      </dgm:prSet>
      <dgm:spPr/>
    </dgm:pt>
    <dgm:pt modelId="{951024B5-2EF2-46FE-8214-AA1D505A8ED0}" type="pres">
      <dgm:prSet presAssocID="{BF6D41EE-C357-4138-A96E-AF74414FCC61}" presName="FourNodes_2_text" presStyleLbl="node1" presStyleIdx="3" presStyleCnt="4">
        <dgm:presLayoutVars>
          <dgm:bulletEnabled val="1"/>
        </dgm:presLayoutVars>
      </dgm:prSet>
      <dgm:spPr/>
    </dgm:pt>
    <dgm:pt modelId="{4CED1425-0C28-48C3-90DC-D1940013BBE8}" type="pres">
      <dgm:prSet presAssocID="{BF6D41EE-C357-4138-A96E-AF74414FCC61}" presName="FourNodes_3_text" presStyleLbl="node1" presStyleIdx="3" presStyleCnt="4">
        <dgm:presLayoutVars>
          <dgm:bulletEnabled val="1"/>
        </dgm:presLayoutVars>
      </dgm:prSet>
      <dgm:spPr/>
    </dgm:pt>
    <dgm:pt modelId="{7113EBFA-51F7-4B43-A31B-6BC368B9C3FB}" type="pres">
      <dgm:prSet presAssocID="{BF6D41EE-C357-4138-A96E-AF74414FCC61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19EDD03-31FB-465B-B837-564039F25888}" type="presOf" srcId="{BF6D41EE-C357-4138-A96E-AF74414FCC61}" destId="{2175F609-AFEC-4886-97DD-9E763EF5B141}" srcOrd="0" destOrd="0" presId="urn:microsoft.com/office/officeart/2005/8/layout/vProcess5"/>
    <dgm:cxn modelId="{57C4360E-4DA2-46FA-AC58-9148C83C05C5}" srcId="{BF6D41EE-C357-4138-A96E-AF74414FCC61}" destId="{7690270D-BCBA-48A1-ACA7-34BDEA6ABF73}" srcOrd="1" destOrd="0" parTransId="{665AD201-007F-4049-9720-B22C969ED22B}" sibTransId="{561D2BEC-5ADA-470D-ABD3-E21FA9A0BBBA}"/>
    <dgm:cxn modelId="{D44FB51B-ECCC-4816-B24C-30ED6F6C011C}" srcId="{BF6D41EE-C357-4138-A96E-AF74414FCC61}" destId="{F215E578-3426-4A73-A4E3-DF52CE519E0F}" srcOrd="0" destOrd="0" parTransId="{12814DD4-0F3C-4DE7-829F-85563E6737C4}" sibTransId="{FAA5B4D9-C013-4776-BBC9-1AE7D2F94788}"/>
    <dgm:cxn modelId="{25FBFE20-579A-4040-BD31-E2712FD87226}" type="presOf" srcId="{6684FE32-3FAB-426C-B7E4-DD6235FF4F64}" destId="{FBBC62C8-EC19-4DC1-8A1E-2F76D4ED4810}" srcOrd="0" destOrd="0" presId="urn:microsoft.com/office/officeart/2005/8/layout/vProcess5"/>
    <dgm:cxn modelId="{E3160F65-4E35-4EA0-8322-E2EE916224FD}" type="presOf" srcId="{9FE5A2C9-A278-4012-84A8-55D7796D3EC1}" destId="{A5F1AF88-C9F0-4AE0-8C68-2BB3F59086D1}" srcOrd="0" destOrd="0" presId="urn:microsoft.com/office/officeart/2005/8/layout/vProcess5"/>
    <dgm:cxn modelId="{3EDAA34C-5050-474D-A936-6F87D95951ED}" type="presOf" srcId="{F215E578-3426-4A73-A4E3-DF52CE519E0F}" destId="{04E0862A-B2D6-4639-A63F-22B563698113}" srcOrd="0" destOrd="0" presId="urn:microsoft.com/office/officeart/2005/8/layout/vProcess5"/>
    <dgm:cxn modelId="{04440150-05BD-4EAF-8D3E-7B85DF4D2E2E}" type="presOf" srcId="{E5EA45AD-9409-4A7E-90D7-ADC9366DF7AF}" destId="{7113EBFA-51F7-4B43-A31B-6BC368B9C3FB}" srcOrd="1" destOrd="0" presId="urn:microsoft.com/office/officeart/2005/8/layout/vProcess5"/>
    <dgm:cxn modelId="{CF9F3252-7034-40A0-A511-6DEDBC3C3DB1}" srcId="{BF6D41EE-C357-4138-A96E-AF74414FCC61}" destId="{9FE5A2C9-A278-4012-84A8-55D7796D3EC1}" srcOrd="2" destOrd="0" parTransId="{7AB87E25-44E1-4A2E-BF90-ABD23D13D77F}" sibTransId="{6684FE32-3FAB-426C-B7E4-DD6235FF4F64}"/>
    <dgm:cxn modelId="{DF840280-A364-4CD3-9BC5-B22B789CFEBD}" type="presOf" srcId="{561D2BEC-5ADA-470D-ABD3-E21FA9A0BBBA}" destId="{7A0D6840-ADB2-4FFE-B320-3810781078BB}" srcOrd="0" destOrd="0" presId="urn:microsoft.com/office/officeart/2005/8/layout/vProcess5"/>
    <dgm:cxn modelId="{3625E48A-92E2-40D5-BACA-67A80BF5F0DA}" srcId="{BF6D41EE-C357-4138-A96E-AF74414FCC61}" destId="{E5EA45AD-9409-4A7E-90D7-ADC9366DF7AF}" srcOrd="3" destOrd="0" parTransId="{872968F0-F363-4C83-B845-65B6B7D018A5}" sibTransId="{12E308C3-1A6A-4E20-8CDE-AFC74A1E7C38}"/>
    <dgm:cxn modelId="{6B030C98-9835-4054-80B9-243DC7F3DD73}" type="presOf" srcId="{E5EA45AD-9409-4A7E-90D7-ADC9366DF7AF}" destId="{60FA91FC-7142-4912-A6D1-F90CAA25183C}" srcOrd="0" destOrd="0" presId="urn:microsoft.com/office/officeart/2005/8/layout/vProcess5"/>
    <dgm:cxn modelId="{0610AFA3-92FF-4E75-8C57-2C5F1A5D4A2E}" type="presOf" srcId="{FAA5B4D9-C013-4776-BBC9-1AE7D2F94788}" destId="{A10FC99A-B719-4E3B-A646-F70F2A55ECCF}" srcOrd="0" destOrd="0" presId="urn:microsoft.com/office/officeart/2005/8/layout/vProcess5"/>
    <dgm:cxn modelId="{F0CFCDA4-ED02-4772-ACF1-9142E24AA721}" type="presOf" srcId="{7690270D-BCBA-48A1-ACA7-34BDEA6ABF73}" destId="{951024B5-2EF2-46FE-8214-AA1D505A8ED0}" srcOrd="1" destOrd="0" presId="urn:microsoft.com/office/officeart/2005/8/layout/vProcess5"/>
    <dgm:cxn modelId="{2CC8D3A7-7B65-4A58-8A4B-E1323E29731F}" type="presOf" srcId="{9FE5A2C9-A278-4012-84A8-55D7796D3EC1}" destId="{4CED1425-0C28-48C3-90DC-D1940013BBE8}" srcOrd="1" destOrd="0" presId="urn:microsoft.com/office/officeart/2005/8/layout/vProcess5"/>
    <dgm:cxn modelId="{092B7FF9-E147-4575-ADA1-93AC18779249}" type="presOf" srcId="{7690270D-BCBA-48A1-ACA7-34BDEA6ABF73}" destId="{10B51223-1D39-4CB2-9D7A-8B0BAAEA20F9}" srcOrd="0" destOrd="0" presId="urn:microsoft.com/office/officeart/2005/8/layout/vProcess5"/>
    <dgm:cxn modelId="{3DF02EFD-C633-4FEF-B4C0-E3AA260EFA94}" type="presOf" srcId="{F215E578-3426-4A73-A4E3-DF52CE519E0F}" destId="{02182B0A-58B3-4CB2-A058-5F8F2ABBE4A0}" srcOrd="1" destOrd="0" presId="urn:microsoft.com/office/officeart/2005/8/layout/vProcess5"/>
    <dgm:cxn modelId="{7234F81C-AD6A-47B6-A23D-8355A32D3311}" type="presParOf" srcId="{2175F609-AFEC-4886-97DD-9E763EF5B141}" destId="{6A0DEB42-63CE-46C5-A0B0-F7967AB063F0}" srcOrd="0" destOrd="0" presId="urn:microsoft.com/office/officeart/2005/8/layout/vProcess5"/>
    <dgm:cxn modelId="{D62DFFC4-202C-4E52-8A87-AB5244C705F4}" type="presParOf" srcId="{2175F609-AFEC-4886-97DD-9E763EF5B141}" destId="{04E0862A-B2D6-4639-A63F-22B563698113}" srcOrd="1" destOrd="0" presId="urn:microsoft.com/office/officeart/2005/8/layout/vProcess5"/>
    <dgm:cxn modelId="{E0C76CD6-D297-40E7-9817-BA877FA90C62}" type="presParOf" srcId="{2175F609-AFEC-4886-97DD-9E763EF5B141}" destId="{10B51223-1D39-4CB2-9D7A-8B0BAAEA20F9}" srcOrd="2" destOrd="0" presId="urn:microsoft.com/office/officeart/2005/8/layout/vProcess5"/>
    <dgm:cxn modelId="{8F9591FA-C3A1-46DC-BF4C-581C25FFF864}" type="presParOf" srcId="{2175F609-AFEC-4886-97DD-9E763EF5B141}" destId="{A5F1AF88-C9F0-4AE0-8C68-2BB3F59086D1}" srcOrd="3" destOrd="0" presId="urn:microsoft.com/office/officeart/2005/8/layout/vProcess5"/>
    <dgm:cxn modelId="{FD33EAA5-568D-414E-A170-0E8652C607FF}" type="presParOf" srcId="{2175F609-AFEC-4886-97DD-9E763EF5B141}" destId="{60FA91FC-7142-4912-A6D1-F90CAA25183C}" srcOrd="4" destOrd="0" presId="urn:microsoft.com/office/officeart/2005/8/layout/vProcess5"/>
    <dgm:cxn modelId="{34179450-9C8E-493B-A4AA-99A70A25A8C4}" type="presParOf" srcId="{2175F609-AFEC-4886-97DD-9E763EF5B141}" destId="{A10FC99A-B719-4E3B-A646-F70F2A55ECCF}" srcOrd="5" destOrd="0" presId="urn:microsoft.com/office/officeart/2005/8/layout/vProcess5"/>
    <dgm:cxn modelId="{DE2DAA57-BB9E-44E2-ABE7-F70D0E7F92CE}" type="presParOf" srcId="{2175F609-AFEC-4886-97DD-9E763EF5B141}" destId="{7A0D6840-ADB2-4FFE-B320-3810781078BB}" srcOrd="6" destOrd="0" presId="urn:microsoft.com/office/officeart/2005/8/layout/vProcess5"/>
    <dgm:cxn modelId="{5E797FDE-31D6-46DD-BC5A-6CB8EBD8F1FD}" type="presParOf" srcId="{2175F609-AFEC-4886-97DD-9E763EF5B141}" destId="{FBBC62C8-EC19-4DC1-8A1E-2F76D4ED4810}" srcOrd="7" destOrd="0" presId="urn:microsoft.com/office/officeart/2005/8/layout/vProcess5"/>
    <dgm:cxn modelId="{50C29FBF-7254-4F2C-B494-F3429BB2C0DB}" type="presParOf" srcId="{2175F609-AFEC-4886-97DD-9E763EF5B141}" destId="{02182B0A-58B3-4CB2-A058-5F8F2ABBE4A0}" srcOrd="8" destOrd="0" presId="urn:microsoft.com/office/officeart/2005/8/layout/vProcess5"/>
    <dgm:cxn modelId="{EB8E93CC-E636-4074-80E5-3BBA544AAD70}" type="presParOf" srcId="{2175F609-AFEC-4886-97DD-9E763EF5B141}" destId="{951024B5-2EF2-46FE-8214-AA1D505A8ED0}" srcOrd="9" destOrd="0" presId="urn:microsoft.com/office/officeart/2005/8/layout/vProcess5"/>
    <dgm:cxn modelId="{3547F8BD-F702-4A99-882B-2836DCAC9390}" type="presParOf" srcId="{2175F609-AFEC-4886-97DD-9E763EF5B141}" destId="{4CED1425-0C28-48C3-90DC-D1940013BBE8}" srcOrd="10" destOrd="0" presId="urn:microsoft.com/office/officeart/2005/8/layout/vProcess5"/>
    <dgm:cxn modelId="{2D974707-BDE9-41AA-8637-881BC1F8D189}" type="presParOf" srcId="{2175F609-AFEC-4886-97DD-9E763EF5B141}" destId="{7113EBFA-51F7-4B43-A31B-6BC368B9C3F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BF3D4B-DECF-44A9-B9F3-07E8009169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88C87B6-9E5C-436D-BAF8-8A2136FCE2B1}">
      <dgm:prSet/>
      <dgm:spPr/>
      <dgm:t>
        <a:bodyPr/>
        <a:lstStyle/>
        <a:p>
          <a:r>
            <a:rPr lang="en-US"/>
            <a:t>Green Haven has a structural problem in the digital capabilities, cost structure, and market positioning (Johnson et al., 2017).</a:t>
          </a:r>
        </a:p>
      </dgm:t>
    </dgm:pt>
    <dgm:pt modelId="{0084B1BC-0DEB-4760-862E-1943C0B9116C}" type="parTrans" cxnId="{27EB5137-F54C-4F9A-9D0A-5A7D566A1FB2}">
      <dgm:prSet/>
      <dgm:spPr/>
      <dgm:t>
        <a:bodyPr/>
        <a:lstStyle/>
        <a:p>
          <a:endParaRPr lang="en-US"/>
        </a:p>
      </dgm:t>
    </dgm:pt>
    <dgm:pt modelId="{03B22EE5-6AB7-4D78-92BA-5BE6AB643E14}" type="sibTrans" cxnId="{27EB5137-F54C-4F9A-9D0A-5A7D566A1FB2}">
      <dgm:prSet/>
      <dgm:spPr/>
      <dgm:t>
        <a:bodyPr/>
        <a:lstStyle/>
        <a:p>
          <a:endParaRPr lang="en-US"/>
        </a:p>
      </dgm:t>
    </dgm:pt>
    <dgm:pt modelId="{B7C2B399-DECD-482A-9C24-9375E7C041D0}">
      <dgm:prSet/>
      <dgm:spPr/>
      <dgm:t>
        <a:bodyPr/>
        <a:lstStyle/>
        <a:p>
          <a:r>
            <a:rPr lang="en-US"/>
            <a:t>The internal weaknesses are compounded by external forces such as economic forces, technology changes, and the level of competition (Grant, 2021).</a:t>
          </a:r>
        </a:p>
      </dgm:t>
    </dgm:pt>
    <dgm:pt modelId="{B6F26A7E-152F-458B-AAC7-A93EF4DBF980}" type="parTrans" cxnId="{78F8EDFC-AD8B-42CF-9BBB-6EAC32682D32}">
      <dgm:prSet/>
      <dgm:spPr/>
      <dgm:t>
        <a:bodyPr/>
        <a:lstStyle/>
        <a:p>
          <a:endParaRPr lang="en-US"/>
        </a:p>
      </dgm:t>
    </dgm:pt>
    <dgm:pt modelId="{0DF6EB4B-83A0-4F7B-8CA3-39FEFC99D8C3}" type="sibTrans" cxnId="{78F8EDFC-AD8B-42CF-9BBB-6EAC32682D32}">
      <dgm:prSet/>
      <dgm:spPr/>
      <dgm:t>
        <a:bodyPr/>
        <a:lstStyle/>
        <a:p>
          <a:endParaRPr lang="en-US"/>
        </a:p>
      </dgm:t>
    </dgm:pt>
    <dgm:pt modelId="{9F1B5168-9CA0-4104-B48F-E79563617AF1}">
      <dgm:prSet/>
      <dgm:spPr/>
      <dgm:t>
        <a:bodyPr/>
        <a:lstStyle/>
        <a:p>
          <a:r>
            <a:rPr lang="en-US"/>
            <a:t>The cause of root problems lies in the fact that business model changes are reactive rather than proactive (Christensen, 2013).</a:t>
          </a:r>
        </a:p>
      </dgm:t>
    </dgm:pt>
    <dgm:pt modelId="{009EB9AC-EC78-4F30-AECC-40D0ECB5EBF6}" type="parTrans" cxnId="{78479154-8ACE-4C46-8A98-04C061899B42}">
      <dgm:prSet/>
      <dgm:spPr/>
      <dgm:t>
        <a:bodyPr/>
        <a:lstStyle/>
        <a:p>
          <a:endParaRPr lang="en-US"/>
        </a:p>
      </dgm:t>
    </dgm:pt>
    <dgm:pt modelId="{C09ECA2C-C716-4BAF-B5FC-B49EEC59C285}" type="sibTrans" cxnId="{78479154-8ACE-4C46-8A98-04C061899B42}">
      <dgm:prSet/>
      <dgm:spPr/>
      <dgm:t>
        <a:bodyPr/>
        <a:lstStyle/>
        <a:p>
          <a:endParaRPr lang="en-US"/>
        </a:p>
      </dgm:t>
    </dgm:pt>
    <dgm:pt modelId="{5DE8D592-DDAA-4701-B201-3D49AA751EA0}">
      <dgm:prSet/>
      <dgm:spPr/>
      <dgm:t>
        <a:bodyPr/>
        <a:lstStyle/>
        <a:p>
          <a:r>
            <a:rPr lang="en-US"/>
            <a:t>The solutions should handle the modernization of the websites, online marketing, delivering it in a flexible way, and optimizing costs at the same time (Kotler and Keller, 2016).</a:t>
          </a:r>
        </a:p>
      </dgm:t>
    </dgm:pt>
    <dgm:pt modelId="{C33E98CD-CBCD-4DBC-8A30-81D050DC8420}" type="parTrans" cxnId="{94D45606-9E19-48B5-A0E2-64195307F9E1}">
      <dgm:prSet/>
      <dgm:spPr/>
      <dgm:t>
        <a:bodyPr/>
        <a:lstStyle/>
        <a:p>
          <a:endParaRPr lang="en-US"/>
        </a:p>
      </dgm:t>
    </dgm:pt>
    <dgm:pt modelId="{96BD93B4-CD04-4614-9F2F-C2C630CDD271}" type="sibTrans" cxnId="{94D45606-9E19-48B5-A0E2-64195307F9E1}">
      <dgm:prSet/>
      <dgm:spPr/>
      <dgm:t>
        <a:bodyPr/>
        <a:lstStyle/>
        <a:p>
          <a:endParaRPr lang="en-US"/>
        </a:p>
      </dgm:t>
    </dgm:pt>
    <dgm:pt modelId="{40951536-23CE-4536-99EC-7738F64E42BA}" type="pres">
      <dgm:prSet presAssocID="{85BF3D4B-DECF-44A9-B9F3-07E80091697A}" presName="root" presStyleCnt="0">
        <dgm:presLayoutVars>
          <dgm:dir/>
          <dgm:resizeHandles val="exact"/>
        </dgm:presLayoutVars>
      </dgm:prSet>
      <dgm:spPr/>
    </dgm:pt>
    <dgm:pt modelId="{A209AB5B-5F49-4ECA-B380-67F150E7D5FE}" type="pres">
      <dgm:prSet presAssocID="{888C87B6-9E5C-436D-BAF8-8A2136FCE2B1}" presName="compNode" presStyleCnt="0"/>
      <dgm:spPr/>
    </dgm:pt>
    <dgm:pt modelId="{5C00050A-62B5-45F8-BBB6-D4C1D40FDEAB}" type="pres">
      <dgm:prSet presAssocID="{888C87B6-9E5C-436D-BAF8-8A2136FCE2B1}" presName="bgRect" presStyleLbl="bgShp" presStyleIdx="0" presStyleCnt="4"/>
      <dgm:spPr/>
    </dgm:pt>
    <dgm:pt modelId="{9BDA0B87-D856-4ED9-BB73-CB76490046AB}" type="pres">
      <dgm:prSet presAssocID="{888C87B6-9E5C-436D-BAF8-8A2136FCE2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0A2A3A40-FA37-4387-A5C9-EAA70E4C78F9}" type="pres">
      <dgm:prSet presAssocID="{888C87B6-9E5C-436D-BAF8-8A2136FCE2B1}" presName="spaceRect" presStyleCnt="0"/>
      <dgm:spPr/>
    </dgm:pt>
    <dgm:pt modelId="{E09E04B5-1C92-4819-B863-09593110EF54}" type="pres">
      <dgm:prSet presAssocID="{888C87B6-9E5C-436D-BAF8-8A2136FCE2B1}" presName="parTx" presStyleLbl="revTx" presStyleIdx="0" presStyleCnt="4">
        <dgm:presLayoutVars>
          <dgm:chMax val="0"/>
          <dgm:chPref val="0"/>
        </dgm:presLayoutVars>
      </dgm:prSet>
      <dgm:spPr/>
    </dgm:pt>
    <dgm:pt modelId="{20E9D34D-E1F7-42C3-9B36-25FAAF1D0FF5}" type="pres">
      <dgm:prSet presAssocID="{03B22EE5-6AB7-4D78-92BA-5BE6AB643E14}" presName="sibTrans" presStyleCnt="0"/>
      <dgm:spPr/>
    </dgm:pt>
    <dgm:pt modelId="{DEB6CD74-E098-4D70-9DE9-57286CA72FD6}" type="pres">
      <dgm:prSet presAssocID="{B7C2B399-DECD-482A-9C24-9375E7C041D0}" presName="compNode" presStyleCnt="0"/>
      <dgm:spPr/>
    </dgm:pt>
    <dgm:pt modelId="{3D3FF0F1-DB4F-4D6A-90B5-536FC07BB9EC}" type="pres">
      <dgm:prSet presAssocID="{B7C2B399-DECD-482A-9C24-9375E7C041D0}" presName="bgRect" presStyleLbl="bgShp" presStyleIdx="1" presStyleCnt="4"/>
      <dgm:spPr/>
    </dgm:pt>
    <dgm:pt modelId="{491F5734-08BD-4166-981E-E3282E77CC74}" type="pres">
      <dgm:prSet presAssocID="{B7C2B399-DECD-482A-9C24-9375E7C041D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7B4039B3-925B-453C-8354-1C34B6B94F3C}" type="pres">
      <dgm:prSet presAssocID="{B7C2B399-DECD-482A-9C24-9375E7C041D0}" presName="spaceRect" presStyleCnt="0"/>
      <dgm:spPr/>
    </dgm:pt>
    <dgm:pt modelId="{9CC5A264-E04E-4C70-B42F-AA659A6327BA}" type="pres">
      <dgm:prSet presAssocID="{B7C2B399-DECD-482A-9C24-9375E7C041D0}" presName="parTx" presStyleLbl="revTx" presStyleIdx="1" presStyleCnt="4">
        <dgm:presLayoutVars>
          <dgm:chMax val="0"/>
          <dgm:chPref val="0"/>
        </dgm:presLayoutVars>
      </dgm:prSet>
      <dgm:spPr/>
    </dgm:pt>
    <dgm:pt modelId="{0EE19792-DE1F-47A3-8EA7-A9D4FC8A1E77}" type="pres">
      <dgm:prSet presAssocID="{0DF6EB4B-83A0-4F7B-8CA3-39FEFC99D8C3}" presName="sibTrans" presStyleCnt="0"/>
      <dgm:spPr/>
    </dgm:pt>
    <dgm:pt modelId="{7B276E39-8FDE-4C89-ADA5-A2E9DF96752C}" type="pres">
      <dgm:prSet presAssocID="{9F1B5168-9CA0-4104-B48F-E79563617AF1}" presName="compNode" presStyleCnt="0"/>
      <dgm:spPr/>
    </dgm:pt>
    <dgm:pt modelId="{44ACEF65-52EA-4B7A-BB5A-AB8E9C6648CB}" type="pres">
      <dgm:prSet presAssocID="{9F1B5168-9CA0-4104-B48F-E79563617AF1}" presName="bgRect" presStyleLbl="bgShp" presStyleIdx="2" presStyleCnt="4"/>
      <dgm:spPr/>
    </dgm:pt>
    <dgm:pt modelId="{6C823E2C-B006-490E-9232-AA625EAB2A1F}" type="pres">
      <dgm:prSet presAssocID="{9F1B5168-9CA0-4104-B48F-E79563617A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9387DF4E-C9F9-444E-B1CD-39711B7A42D8}" type="pres">
      <dgm:prSet presAssocID="{9F1B5168-9CA0-4104-B48F-E79563617AF1}" presName="spaceRect" presStyleCnt="0"/>
      <dgm:spPr/>
    </dgm:pt>
    <dgm:pt modelId="{FAA86F15-4A34-4356-83A5-A852F11866A9}" type="pres">
      <dgm:prSet presAssocID="{9F1B5168-9CA0-4104-B48F-E79563617AF1}" presName="parTx" presStyleLbl="revTx" presStyleIdx="2" presStyleCnt="4">
        <dgm:presLayoutVars>
          <dgm:chMax val="0"/>
          <dgm:chPref val="0"/>
        </dgm:presLayoutVars>
      </dgm:prSet>
      <dgm:spPr/>
    </dgm:pt>
    <dgm:pt modelId="{213000B9-0D14-42B1-84EB-7BB9ED12D330}" type="pres">
      <dgm:prSet presAssocID="{C09ECA2C-C716-4BAF-B5FC-B49EEC59C285}" presName="sibTrans" presStyleCnt="0"/>
      <dgm:spPr/>
    </dgm:pt>
    <dgm:pt modelId="{829B9FFB-F40C-42DB-97D8-4FAE662EB621}" type="pres">
      <dgm:prSet presAssocID="{5DE8D592-DDAA-4701-B201-3D49AA751EA0}" presName="compNode" presStyleCnt="0"/>
      <dgm:spPr/>
    </dgm:pt>
    <dgm:pt modelId="{9779B20F-C882-496F-9621-4F3DF790D9DE}" type="pres">
      <dgm:prSet presAssocID="{5DE8D592-DDAA-4701-B201-3D49AA751EA0}" presName="bgRect" presStyleLbl="bgShp" presStyleIdx="3" presStyleCnt="4"/>
      <dgm:spPr/>
    </dgm:pt>
    <dgm:pt modelId="{A015ABF4-5AED-4095-857E-7CD767420E1D}" type="pres">
      <dgm:prSet presAssocID="{5DE8D592-DDAA-4701-B201-3D49AA751EA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6B5DF9B-8581-448B-ABF5-0A52AA25CEB7}" type="pres">
      <dgm:prSet presAssocID="{5DE8D592-DDAA-4701-B201-3D49AA751EA0}" presName="spaceRect" presStyleCnt="0"/>
      <dgm:spPr/>
    </dgm:pt>
    <dgm:pt modelId="{FE0F0C70-6487-4047-A809-87A17C0EAF52}" type="pres">
      <dgm:prSet presAssocID="{5DE8D592-DDAA-4701-B201-3D49AA751EA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4D45606-9E19-48B5-A0E2-64195307F9E1}" srcId="{85BF3D4B-DECF-44A9-B9F3-07E80091697A}" destId="{5DE8D592-DDAA-4701-B201-3D49AA751EA0}" srcOrd="3" destOrd="0" parTransId="{C33E98CD-CBCD-4DBC-8A30-81D050DC8420}" sibTransId="{96BD93B4-CD04-4614-9F2F-C2C630CDD271}"/>
    <dgm:cxn modelId="{A0DFFF1C-16E2-44CB-AD20-BB7EE3438948}" type="presOf" srcId="{85BF3D4B-DECF-44A9-B9F3-07E80091697A}" destId="{40951536-23CE-4536-99EC-7738F64E42BA}" srcOrd="0" destOrd="0" presId="urn:microsoft.com/office/officeart/2018/2/layout/IconVerticalSolidList"/>
    <dgm:cxn modelId="{27EB5137-F54C-4F9A-9D0A-5A7D566A1FB2}" srcId="{85BF3D4B-DECF-44A9-B9F3-07E80091697A}" destId="{888C87B6-9E5C-436D-BAF8-8A2136FCE2B1}" srcOrd="0" destOrd="0" parTransId="{0084B1BC-0DEB-4760-862E-1943C0B9116C}" sibTransId="{03B22EE5-6AB7-4D78-92BA-5BE6AB643E14}"/>
    <dgm:cxn modelId="{E3C1A066-D9CF-476A-9C04-19B14A36CE59}" type="presOf" srcId="{5DE8D592-DDAA-4701-B201-3D49AA751EA0}" destId="{FE0F0C70-6487-4047-A809-87A17C0EAF52}" srcOrd="0" destOrd="0" presId="urn:microsoft.com/office/officeart/2018/2/layout/IconVerticalSolidList"/>
    <dgm:cxn modelId="{78479154-8ACE-4C46-8A98-04C061899B42}" srcId="{85BF3D4B-DECF-44A9-B9F3-07E80091697A}" destId="{9F1B5168-9CA0-4104-B48F-E79563617AF1}" srcOrd="2" destOrd="0" parTransId="{009EB9AC-EC78-4F30-AECC-40D0ECB5EBF6}" sibTransId="{C09ECA2C-C716-4BAF-B5FC-B49EEC59C285}"/>
    <dgm:cxn modelId="{38D5AAA0-692E-4993-AA1C-229735AB2DA6}" type="presOf" srcId="{888C87B6-9E5C-436D-BAF8-8A2136FCE2B1}" destId="{E09E04B5-1C92-4819-B863-09593110EF54}" srcOrd="0" destOrd="0" presId="urn:microsoft.com/office/officeart/2018/2/layout/IconVerticalSolidList"/>
    <dgm:cxn modelId="{8F63F5A1-BD5A-470D-844B-4EDE804A35CC}" type="presOf" srcId="{9F1B5168-9CA0-4104-B48F-E79563617AF1}" destId="{FAA86F15-4A34-4356-83A5-A852F11866A9}" srcOrd="0" destOrd="0" presId="urn:microsoft.com/office/officeart/2018/2/layout/IconVerticalSolidList"/>
    <dgm:cxn modelId="{49B801A2-733E-443E-885E-258095B80B13}" type="presOf" srcId="{B7C2B399-DECD-482A-9C24-9375E7C041D0}" destId="{9CC5A264-E04E-4C70-B42F-AA659A6327BA}" srcOrd="0" destOrd="0" presId="urn:microsoft.com/office/officeart/2018/2/layout/IconVerticalSolidList"/>
    <dgm:cxn modelId="{78F8EDFC-AD8B-42CF-9BBB-6EAC32682D32}" srcId="{85BF3D4B-DECF-44A9-B9F3-07E80091697A}" destId="{B7C2B399-DECD-482A-9C24-9375E7C041D0}" srcOrd="1" destOrd="0" parTransId="{B6F26A7E-152F-458B-AAC7-A93EF4DBF980}" sibTransId="{0DF6EB4B-83A0-4F7B-8CA3-39FEFC99D8C3}"/>
    <dgm:cxn modelId="{FAC1E5E7-D048-4F23-BE88-0EC85E47F80A}" type="presParOf" srcId="{40951536-23CE-4536-99EC-7738F64E42BA}" destId="{A209AB5B-5F49-4ECA-B380-67F150E7D5FE}" srcOrd="0" destOrd="0" presId="urn:microsoft.com/office/officeart/2018/2/layout/IconVerticalSolidList"/>
    <dgm:cxn modelId="{26475233-71AE-4EEF-9CCC-81859F3BB797}" type="presParOf" srcId="{A209AB5B-5F49-4ECA-B380-67F150E7D5FE}" destId="{5C00050A-62B5-45F8-BBB6-D4C1D40FDEAB}" srcOrd="0" destOrd="0" presId="urn:microsoft.com/office/officeart/2018/2/layout/IconVerticalSolidList"/>
    <dgm:cxn modelId="{3424842C-3235-4F74-B142-585E9B61D2FC}" type="presParOf" srcId="{A209AB5B-5F49-4ECA-B380-67F150E7D5FE}" destId="{9BDA0B87-D856-4ED9-BB73-CB76490046AB}" srcOrd="1" destOrd="0" presId="urn:microsoft.com/office/officeart/2018/2/layout/IconVerticalSolidList"/>
    <dgm:cxn modelId="{A0F8AD2D-E6AD-4EF6-9231-354E020F2B03}" type="presParOf" srcId="{A209AB5B-5F49-4ECA-B380-67F150E7D5FE}" destId="{0A2A3A40-FA37-4387-A5C9-EAA70E4C78F9}" srcOrd="2" destOrd="0" presId="urn:microsoft.com/office/officeart/2018/2/layout/IconVerticalSolidList"/>
    <dgm:cxn modelId="{F63B66AA-BF8D-489E-9E0C-12223FAE3EBE}" type="presParOf" srcId="{A209AB5B-5F49-4ECA-B380-67F150E7D5FE}" destId="{E09E04B5-1C92-4819-B863-09593110EF54}" srcOrd="3" destOrd="0" presId="urn:microsoft.com/office/officeart/2018/2/layout/IconVerticalSolidList"/>
    <dgm:cxn modelId="{2ADC930A-E4FE-478D-B7D1-8C4E887D58D9}" type="presParOf" srcId="{40951536-23CE-4536-99EC-7738F64E42BA}" destId="{20E9D34D-E1F7-42C3-9B36-25FAAF1D0FF5}" srcOrd="1" destOrd="0" presId="urn:microsoft.com/office/officeart/2018/2/layout/IconVerticalSolidList"/>
    <dgm:cxn modelId="{B0983CF9-9EAD-4C83-A4F6-8603F6ECCD5F}" type="presParOf" srcId="{40951536-23CE-4536-99EC-7738F64E42BA}" destId="{DEB6CD74-E098-4D70-9DE9-57286CA72FD6}" srcOrd="2" destOrd="0" presId="urn:microsoft.com/office/officeart/2018/2/layout/IconVerticalSolidList"/>
    <dgm:cxn modelId="{BE8D3DED-6F8E-4157-9624-D5E6658BC70A}" type="presParOf" srcId="{DEB6CD74-E098-4D70-9DE9-57286CA72FD6}" destId="{3D3FF0F1-DB4F-4D6A-90B5-536FC07BB9EC}" srcOrd="0" destOrd="0" presId="urn:microsoft.com/office/officeart/2018/2/layout/IconVerticalSolidList"/>
    <dgm:cxn modelId="{EA19C5B9-119E-41E7-8CE9-E07E4F3DCA44}" type="presParOf" srcId="{DEB6CD74-E098-4D70-9DE9-57286CA72FD6}" destId="{491F5734-08BD-4166-981E-E3282E77CC74}" srcOrd="1" destOrd="0" presId="urn:microsoft.com/office/officeart/2018/2/layout/IconVerticalSolidList"/>
    <dgm:cxn modelId="{649E0AF9-1E58-4A2B-8F1F-619248EE00FD}" type="presParOf" srcId="{DEB6CD74-E098-4D70-9DE9-57286CA72FD6}" destId="{7B4039B3-925B-453C-8354-1C34B6B94F3C}" srcOrd="2" destOrd="0" presId="urn:microsoft.com/office/officeart/2018/2/layout/IconVerticalSolidList"/>
    <dgm:cxn modelId="{8AFD7A6E-6CCD-442C-80BF-285923DE443F}" type="presParOf" srcId="{DEB6CD74-E098-4D70-9DE9-57286CA72FD6}" destId="{9CC5A264-E04E-4C70-B42F-AA659A6327BA}" srcOrd="3" destOrd="0" presId="urn:microsoft.com/office/officeart/2018/2/layout/IconVerticalSolidList"/>
    <dgm:cxn modelId="{33EB1E89-B01D-4231-B876-DE8A9B770603}" type="presParOf" srcId="{40951536-23CE-4536-99EC-7738F64E42BA}" destId="{0EE19792-DE1F-47A3-8EA7-A9D4FC8A1E77}" srcOrd="3" destOrd="0" presId="urn:microsoft.com/office/officeart/2018/2/layout/IconVerticalSolidList"/>
    <dgm:cxn modelId="{FECA244E-02A1-48A5-B6AC-A57855E9EDFB}" type="presParOf" srcId="{40951536-23CE-4536-99EC-7738F64E42BA}" destId="{7B276E39-8FDE-4C89-ADA5-A2E9DF96752C}" srcOrd="4" destOrd="0" presId="urn:microsoft.com/office/officeart/2018/2/layout/IconVerticalSolidList"/>
    <dgm:cxn modelId="{7D97F73E-8FA2-42F3-80AF-452ECFAFCE5E}" type="presParOf" srcId="{7B276E39-8FDE-4C89-ADA5-A2E9DF96752C}" destId="{44ACEF65-52EA-4B7A-BB5A-AB8E9C6648CB}" srcOrd="0" destOrd="0" presId="urn:microsoft.com/office/officeart/2018/2/layout/IconVerticalSolidList"/>
    <dgm:cxn modelId="{48CDBA56-B7D3-4863-AA82-2AC8D4A9E319}" type="presParOf" srcId="{7B276E39-8FDE-4C89-ADA5-A2E9DF96752C}" destId="{6C823E2C-B006-490E-9232-AA625EAB2A1F}" srcOrd="1" destOrd="0" presId="urn:microsoft.com/office/officeart/2018/2/layout/IconVerticalSolidList"/>
    <dgm:cxn modelId="{50B45AE1-398E-46DF-9867-9E96FFBBF38D}" type="presParOf" srcId="{7B276E39-8FDE-4C89-ADA5-A2E9DF96752C}" destId="{9387DF4E-C9F9-444E-B1CD-39711B7A42D8}" srcOrd="2" destOrd="0" presId="urn:microsoft.com/office/officeart/2018/2/layout/IconVerticalSolidList"/>
    <dgm:cxn modelId="{5DA88626-064A-4927-A5AC-CF002869B5F4}" type="presParOf" srcId="{7B276E39-8FDE-4C89-ADA5-A2E9DF96752C}" destId="{FAA86F15-4A34-4356-83A5-A852F11866A9}" srcOrd="3" destOrd="0" presId="urn:microsoft.com/office/officeart/2018/2/layout/IconVerticalSolidList"/>
    <dgm:cxn modelId="{60C5DF6F-DB00-4A05-B0B7-7E88B1F5160F}" type="presParOf" srcId="{40951536-23CE-4536-99EC-7738F64E42BA}" destId="{213000B9-0D14-42B1-84EB-7BB9ED12D330}" srcOrd="5" destOrd="0" presId="urn:microsoft.com/office/officeart/2018/2/layout/IconVerticalSolidList"/>
    <dgm:cxn modelId="{F898D878-5B75-4979-A7F7-0E576942E563}" type="presParOf" srcId="{40951536-23CE-4536-99EC-7738F64E42BA}" destId="{829B9FFB-F40C-42DB-97D8-4FAE662EB621}" srcOrd="6" destOrd="0" presId="urn:microsoft.com/office/officeart/2018/2/layout/IconVerticalSolidList"/>
    <dgm:cxn modelId="{5C761C12-B6B1-466F-8F9E-3FC8E806CAB5}" type="presParOf" srcId="{829B9FFB-F40C-42DB-97D8-4FAE662EB621}" destId="{9779B20F-C882-496F-9621-4F3DF790D9DE}" srcOrd="0" destOrd="0" presId="urn:microsoft.com/office/officeart/2018/2/layout/IconVerticalSolidList"/>
    <dgm:cxn modelId="{DB9B5BAE-155A-4459-BEDF-2B150608C3DB}" type="presParOf" srcId="{829B9FFB-F40C-42DB-97D8-4FAE662EB621}" destId="{A015ABF4-5AED-4095-857E-7CD767420E1D}" srcOrd="1" destOrd="0" presId="urn:microsoft.com/office/officeart/2018/2/layout/IconVerticalSolidList"/>
    <dgm:cxn modelId="{D84CB677-49EA-44DB-8441-AC5C8E2FEDD9}" type="presParOf" srcId="{829B9FFB-F40C-42DB-97D8-4FAE662EB621}" destId="{36B5DF9B-8581-448B-ABF5-0A52AA25CEB7}" srcOrd="2" destOrd="0" presId="urn:microsoft.com/office/officeart/2018/2/layout/IconVerticalSolidList"/>
    <dgm:cxn modelId="{D6E8D588-E414-4E63-988B-F675CA7E6402}" type="presParOf" srcId="{829B9FFB-F40C-42DB-97D8-4FAE662EB621}" destId="{FE0F0C70-6487-4047-A809-87A17C0EAF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F9CE5A-073C-484E-9628-6D08BD260EEA}">
      <dsp:nvSpPr>
        <dsp:cNvPr id="0" name=""/>
        <dsp:cNvSpPr/>
      </dsp:nvSpPr>
      <dsp:spPr>
        <a:xfrm>
          <a:off x="576451" y="526558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78FA8-7A3B-4633-AD2A-7565E09155E1}">
      <dsp:nvSpPr>
        <dsp:cNvPr id="0" name=""/>
        <dsp:cNvSpPr/>
      </dsp:nvSpPr>
      <dsp:spPr>
        <a:xfrm>
          <a:off x="842156" y="792264"/>
          <a:ext cx="715360" cy="7153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CDC32-9792-46D0-80FC-6489681364B3}">
      <dsp:nvSpPr>
        <dsp:cNvPr id="0" name=""/>
        <dsp:cNvSpPr/>
      </dsp:nvSpPr>
      <dsp:spPr>
        <a:xfrm>
          <a:off x="177893" y="2161668"/>
          <a:ext cx="2043886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What: Reduction in store sales by 30 percent in 12 months and online growth will not be enough to compensate losses (Kotler and Keller, 2016).</a:t>
          </a:r>
        </a:p>
      </dsp:txBody>
      <dsp:txXfrm>
        <a:off x="177893" y="2161668"/>
        <a:ext cx="2043886" cy="1035000"/>
      </dsp:txXfrm>
    </dsp:sp>
    <dsp:sp modelId="{36A60329-87A6-4961-A976-0CB3A834BE14}">
      <dsp:nvSpPr>
        <dsp:cNvPr id="0" name=""/>
        <dsp:cNvSpPr/>
      </dsp:nvSpPr>
      <dsp:spPr>
        <a:xfrm>
          <a:off x="2978018" y="526558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0BF3F-BE21-4621-878D-A3D53EA75C71}">
      <dsp:nvSpPr>
        <dsp:cNvPr id="0" name=""/>
        <dsp:cNvSpPr/>
      </dsp:nvSpPr>
      <dsp:spPr>
        <a:xfrm>
          <a:off x="3243723" y="792264"/>
          <a:ext cx="715360" cy="7153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2CB96-363D-4986-B2B5-2D3768A85562}">
      <dsp:nvSpPr>
        <dsp:cNvPr id="0" name=""/>
        <dsp:cNvSpPr/>
      </dsp:nvSpPr>
      <dsp:spPr>
        <a:xfrm>
          <a:off x="2579460" y="2161668"/>
          <a:ext cx="2043886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Why: Customers like the convenience and the reduced prices that megabox online retailers introduce through same-day delivery (Rigby, 2011).</a:t>
          </a:r>
        </a:p>
      </dsp:txBody>
      <dsp:txXfrm>
        <a:off x="2579460" y="2161668"/>
        <a:ext cx="2043886" cy="1035000"/>
      </dsp:txXfrm>
    </dsp:sp>
    <dsp:sp modelId="{72B26B34-129B-4E50-ACEE-876FE41B3C18}">
      <dsp:nvSpPr>
        <dsp:cNvPr id="0" name=""/>
        <dsp:cNvSpPr/>
      </dsp:nvSpPr>
      <dsp:spPr>
        <a:xfrm>
          <a:off x="5379585" y="526558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8F00AF-167F-49BC-8B06-478A9B64CE0A}">
      <dsp:nvSpPr>
        <dsp:cNvPr id="0" name=""/>
        <dsp:cNvSpPr/>
      </dsp:nvSpPr>
      <dsp:spPr>
        <a:xfrm>
          <a:off x="5645290" y="792264"/>
          <a:ext cx="715360" cy="7153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0E25B-D464-4649-9971-2D7D57C3AECA}">
      <dsp:nvSpPr>
        <dsp:cNvPr id="0" name=""/>
        <dsp:cNvSpPr/>
      </dsp:nvSpPr>
      <dsp:spPr>
        <a:xfrm>
          <a:off x="4981027" y="2161668"/>
          <a:ext cx="2043886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Where: High street location where the foot traffic is lower because of the closures of other businesses nearby (Wrigley and Lambiri, 2015).</a:t>
          </a:r>
        </a:p>
      </dsp:txBody>
      <dsp:txXfrm>
        <a:off x="4981027" y="2161668"/>
        <a:ext cx="2043886" cy="1035000"/>
      </dsp:txXfrm>
    </dsp:sp>
    <dsp:sp modelId="{2D5A63EC-6A14-4DAA-80D4-03BD4B7569DD}">
      <dsp:nvSpPr>
        <dsp:cNvPr id="0" name=""/>
        <dsp:cNvSpPr/>
      </dsp:nvSpPr>
      <dsp:spPr>
        <a:xfrm>
          <a:off x="7781152" y="526558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098B9B-7A7B-4DCB-9F0D-8CC53FF394CA}">
      <dsp:nvSpPr>
        <dsp:cNvPr id="0" name=""/>
        <dsp:cNvSpPr/>
      </dsp:nvSpPr>
      <dsp:spPr>
        <a:xfrm>
          <a:off x="8046857" y="792264"/>
          <a:ext cx="715360" cy="7153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B0506-5160-4782-9476-94AEC76A3CA0}">
      <dsp:nvSpPr>
        <dsp:cNvPr id="0" name=""/>
        <dsp:cNvSpPr/>
      </dsp:nvSpPr>
      <dsp:spPr>
        <a:xfrm>
          <a:off x="7382594" y="2161668"/>
          <a:ext cx="2043886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Who: Existing customers that go to digital competitors and new boutique florist that attracts Instagram-active people (Chaffey and Ellis-Chadwick, 2019)</a:t>
          </a:r>
        </a:p>
      </dsp:txBody>
      <dsp:txXfrm>
        <a:off x="7382594" y="2161668"/>
        <a:ext cx="2043886" cy="103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8B5AF-9B85-40F4-AFAD-C69EE48F5112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More than 67 percent of consumers in the UK do their research and buy products online and then go to physical shops (Chaffey and Ellis-Chadwick, 2019).</a:t>
          </a:r>
        </a:p>
      </dsp:txBody>
      <dsp:txXfrm>
        <a:off x="23991" y="23991"/>
        <a:ext cx="6730401" cy="771127"/>
      </dsp:txXfrm>
    </dsp:sp>
    <dsp:sp modelId="{4D65196C-E903-4180-91AC-E0B73D850412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1130992"/>
            <a:satOff val="3728"/>
            <a:lumOff val="398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Millennial and Gen Z flower buyers make their purchasing choices using Instagram and Pinterest (Chaffey and Ellis-Chadwick, 2019).</a:t>
          </a:r>
        </a:p>
      </dsp:txBody>
      <dsp:txXfrm>
        <a:off x="667484" y="992030"/>
        <a:ext cx="6459603" cy="771127"/>
      </dsp:txXfrm>
    </dsp:sp>
    <dsp:sp modelId="{F4E2EAFD-AD44-4A73-B7E1-1CA4D2F6F49E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2261984"/>
            <a:satOff val="7457"/>
            <a:lumOff val="797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E-commerce systems allow big stores to deliver their goods on the same day at reasonable costs via automated services (Laudon and Traver, 2020).</a:t>
          </a:r>
        </a:p>
      </dsp:txBody>
      <dsp:txXfrm>
        <a:off x="1301372" y="1960069"/>
        <a:ext cx="6469207" cy="771127"/>
      </dsp:txXfrm>
    </dsp:sp>
    <dsp:sp modelId="{9AED9AF2-58AF-47F6-81A7-5027B6AFEA8D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antiquated site of Green Haven is not integrated with payments or mobile-optimized, which costs the company 40 percent of the possible conversions (Laudon and Traver, 2020).</a:t>
          </a:r>
        </a:p>
      </dsp:txBody>
      <dsp:txXfrm>
        <a:off x="1944866" y="2928108"/>
        <a:ext cx="6459603" cy="771127"/>
      </dsp:txXfrm>
    </dsp:sp>
    <dsp:sp modelId="{163900CE-4AA5-4395-8BAE-E57FFD589C36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54986138-7D0E-4759-B800-3D5712CD3387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6E521FC5-71EC-4701-8906-D06ABAA8E990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4FDD2F-8A6C-494C-9F04-5BE549F453B0}">
      <dsp:nvSpPr>
        <dsp:cNvPr id="0" name=""/>
        <dsp:cNvSpPr/>
      </dsp:nvSpPr>
      <dsp:spPr>
        <a:xfrm>
          <a:off x="576451" y="533326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D76AA-2A80-472E-9C43-43E9A17A6239}">
      <dsp:nvSpPr>
        <dsp:cNvPr id="0" name=""/>
        <dsp:cNvSpPr/>
      </dsp:nvSpPr>
      <dsp:spPr>
        <a:xfrm>
          <a:off x="842156" y="799031"/>
          <a:ext cx="715360" cy="7153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F4F697-F95E-459F-8706-8691E59A1D35}">
      <dsp:nvSpPr>
        <dsp:cNvPr id="0" name=""/>
        <dsp:cNvSpPr/>
      </dsp:nvSpPr>
      <dsp:spPr>
        <a:xfrm>
          <a:off x="177893" y="2168435"/>
          <a:ext cx="2043886" cy="102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On a normal contract, national chain takes advantage of economies of scale to give a 15-30 percent discount (Porter, 1985).</a:t>
          </a:r>
        </a:p>
      </dsp:txBody>
      <dsp:txXfrm>
        <a:off x="177893" y="2168435"/>
        <a:ext cx="2043886" cy="1021464"/>
      </dsp:txXfrm>
    </dsp:sp>
    <dsp:sp modelId="{D0D66DA9-4960-4290-9B50-2A0A03BDF667}">
      <dsp:nvSpPr>
        <dsp:cNvPr id="0" name=""/>
        <dsp:cNvSpPr/>
      </dsp:nvSpPr>
      <dsp:spPr>
        <a:xfrm>
          <a:off x="2978018" y="533326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4341C-517F-4A7A-AFE6-FB89877F9D40}">
      <dsp:nvSpPr>
        <dsp:cNvPr id="0" name=""/>
        <dsp:cNvSpPr/>
      </dsp:nvSpPr>
      <dsp:spPr>
        <a:xfrm>
          <a:off x="3243723" y="799031"/>
          <a:ext cx="715360" cy="7153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65DC96-D2FE-4F53-880D-B11EC8A55F04}">
      <dsp:nvSpPr>
        <dsp:cNvPr id="0" name=""/>
        <dsp:cNvSpPr/>
      </dsp:nvSpPr>
      <dsp:spPr>
        <a:xfrm>
          <a:off x="2579460" y="2168435"/>
          <a:ext cx="2043886" cy="102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One competitor in the boutique sector generates numerous Instagram followers in a year through influencer marketing (Chaffey and Ellis-Chadwick, 2019)</a:t>
          </a:r>
        </a:p>
      </dsp:txBody>
      <dsp:txXfrm>
        <a:off x="2579460" y="2168435"/>
        <a:ext cx="2043886" cy="1021464"/>
      </dsp:txXfrm>
    </dsp:sp>
    <dsp:sp modelId="{B8AE0041-24E5-4FD5-9546-9F3F9C453BAB}">
      <dsp:nvSpPr>
        <dsp:cNvPr id="0" name=""/>
        <dsp:cNvSpPr/>
      </dsp:nvSpPr>
      <dsp:spPr>
        <a:xfrm>
          <a:off x="5379585" y="533326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AB9AF-4C9F-4426-8919-3CD65A21A2E7}">
      <dsp:nvSpPr>
        <dsp:cNvPr id="0" name=""/>
        <dsp:cNvSpPr/>
      </dsp:nvSpPr>
      <dsp:spPr>
        <a:xfrm>
          <a:off x="5645290" y="799031"/>
          <a:ext cx="715360" cy="7153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0D5C4-F0D6-4D38-B7FE-266690962EFD}">
      <dsp:nvSpPr>
        <dsp:cNvPr id="0" name=""/>
        <dsp:cNvSpPr/>
      </dsp:nvSpPr>
      <dsp:spPr>
        <a:xfrm>
          <a:off x="4981027" y="2168435"/>
          <a:ext cx="2043886" cy="102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online deliveries services are heavily invested in the network of logistics, which allows them to deliver within the two-hour windows (Christopher, 2016).</a:t>
          </a:r>
        </a:p>
      </dsp:txBody>
      <dsp:txXfrm>
        <a:off x="4981027" y="2168435"/>
        <a:ext cx="2043886" cy="1021464"/>
      </dsp:txXfrm>
    </dsp:sp>
    <dsp:sp modelId="{F1FF8080-3DFF-4E35-9F1A-87591D488667}">
      <dsp:nvSpPr>
        <dsp:cNvPr id="0" name=""/>
        <dsp:cNvSpPr/>
      </dsp:nvSpPr>
      <dsp:spPr>
        <a:xfrm>
          <a:off x="7781152" y="533326"/>
          <a:ext cx="1246770" cy="12467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26D0E-FE71-40F2-9E51-F34E4B49806F}">
      <dsp:nvSpPr>
        <dsp:cNvPr id="0" name=""/>
        <dsp:cNvSpPr/>
      </dsp:nvSpPr>
      <dsp:spPr>
        <a:xfrm>
          <a:off x="8046857" y="799031"/>
          <a:ext cx="715360" cy="7153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697A4-0363-40B7-A995-AD1A35570915}">
      <dsp:nvSpPr>
        <dsp:cNvPr id="0" name=""/>
        <dsp:cNvSpPr/>
      </dsp:nvSpPr>
      <dsp:spPr>
        <a:xfrm>
          <a:off x="7382594" y="2168435"/>
          <a:ext cx="2043886" cy="1021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Sub box models are a source of recurring income, and 45% of flower subscriptions are growing every year (Kotler and Keller, 2016).</a:t>
          </a:r>
        </a:p>
      </dsp:txBody>
      <dsp:txXfrm>
        <a:off x="7382594" y="2168435"/>
        <a:ext cx="2043886" cy="10214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6E146-A9F7-4151-BEE8-4C44D7DC7288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Main Reason: Inability to change to digital-first consumer behavior generated competitive disadvantage (Christensen, 2013)</a:t>
          </a:r>
        </a:p>
      </dsp:txBody>
      <dsp:txXfrm>
        <a:off x="23991" y="23991"/>
        <a:ext cx="6730401" cy="771127"/>
      </dsp:txXfrm>
    </dsp:sp>
    <dsp:sp modelId="{EB2B29B8-EFA2-4850-8C6E-9AA04F117B98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-561544"/>
            <a:satOff val="-2648"/>
            <a:lumOff val="6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Secondary Cause: The increase in the cost of operation with no changes in the price reduced the profit margins (Porter, 1985).</a:t>
          </a:r>
        </a:p>
      </dsp:txBody>
      <dsp:txXfrm>
        <a:off x="667484" y="992030"/>
        <a:ext cx="6459603" cy="771127"/>
      </dsp:txXfrm>
    </dsp:sp>
    <dsp:sp modelId="{892763D3-5B3D-47EB-9658-4811BBB43CD4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-1123087"/>
            <a:satOff val="-5296"/>
            <a:lumOff val="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Causal Factor: Place dependency on high street traffic disregarded move to online discovery and buying (Wrigley and Lambiri, 2015)</a:t>
          </a:r>
        </a:p>
      </dsp:txBody>
      <dsp:txXfrm>
        <a:off x="1301372" y="1960069"/>
        <a:ext cx="6469207" cy="771127"/>
      </dsp:txXfrm>
    </dsp:sp>
    <dsp:sp modelId="{217BE5D9-6AE0-4C70-9487-F0192A2E48AF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-1684631"/>
            <a:satOff val="-7944"/>
            <a:lumOff val="19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Root Cause: Lack of knowledge in digital marketing did not allow engaging and retaining customers in an efficient way (Chaffey and Ellis-Chadwick, 2019).</a:t>
          </a:r>
        </a:p>
      </dsp:txBody>
      <dsp:txXfrm>
        <a:off x="1944866" y="2928108"/>
        <a:ext cx="6459603" cy="771127"/>
      </dsp:txXfrm>
    </dsp:sp>
    <dsp:sp modelId="{64D5C805-8FE3-4A43-935F-7B1FE4D7BBEA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880EF399-2E5A-439C-8C0F-C7945EF3F017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887704"/>
            <a:satOff val="-2520"/>
            <a:lumOff val="76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847CCB9E-9BA2-4003-9239-26E1E894CD28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775408"/>
            <a:satOff val="-5040"/>
            <a:lumOff val="151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0862A-B2D6-4639-A63F-22B563698113}">
      <dsp:nvSpPr>
        <dsp:cNvPr id="0" name=""/>
        <dsp:cNvSpPr/>
      </dsp:nvSpPr>
      <dsp:spPr>
        <a:xfrm>
          <a:off x="0" y="0"/>
          <a:ext cx="7683500" cy="8191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Poor user experience is a result of outdated website, which has a 55 percent rate of cart abandonment (Laudon and Traver, 2020).</a:t>
          </a:r>
        </a:p>
      </dsp:txBody>
      <dsp:txXfrm>
        <a:off x="23991" y="23991"/>
        <a:ext cx="6730401" cy="771127"/>
      </dsp:txXfrm>
    </dsp:sp>
    <dsp:sp modelId="{10B51223-1D39-4CB2-9D7A-8B0BAAEA20F9}">
      <dsp:nvSpPr>
        <dsp:cNvPr id="0" name=""/>
        <dsp:cNvSpPr/>
      </dsp:nvSpPr>
      <dsp:spPr>
        <a:xfrm>
          <a:off x="643493" y="968039"/>
          <a:ext cx="7683500" cy="8191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poor social media performance leads to low brand awareness among the younger generation of 25-40 (Chaffey and Ellis-Chadwick, 2019).</a:t>
          </a:r>
        </a:p>
      </dsp:txBody>
      <dsp:txXfrm>
        <a:off x="667484" y="992030"/>
        <a:ext cx="6459603" cy="771127"/>
      </dsp:txXfrm>
    </dsp:sp>
    <dsp:sp modelId="{A5F1AF88-C9F0-4AE0-8C68-2BB3F59086D1}">
      <dsp:nvSpPr>
        <dsp:cNvPr id="0" name=""/>
        <dsp:cNvSpPr/>
      </dsp:nvSpPr>
      <dsp:spPr>
        <a:xfrm>
          <a:off x="1277381" y="1936078"/>
          <a:ext cx="7683500" cy="8191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Excessive sustainable material prices when they are not premium lowers the margins to less than 10 percent (Porter, 1985).</a:t>
          </a:r>
        </a:p>
      </dsp:txBody>
      <dsp:txXfrm>
        <a:off x="1301372" y="1960069"/>
        <a:ext cx="6469207" cy="771127"/>
      </dsp:txXfrm>
    </dsp:sp>
    <dsp:sp modelId="{60FA91FC-7142-4912-A6D1-F90CAA25183C}">
      <dsp:nvSpPr>
        <dsp:cNvPr id="0" name=""/>
        <dsp:cNvSpPr/>
      </dsp:nvSpPr>
      <dsp:spPr>
        <a:xfrm>
          <a:off x="1920875" y="2904117"/>
          <a:ext cx="7683500" cy="8191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absence of delivery options and subscriptions leaves customers moving to the competitors that provide this service (Kotler and Keller, 2016).</a:t>
          </a:r>
        </a:p>
      </dsp:txBody>
      <dsp:txXfrm>
        <a:off x="1944866" y="2928108"/>
        <a:ext cx="6459603" cy="771127"/>
      </dsp:txXfrm>
    </dsp:sp>
    <dsp:sp modelId="{A10FC99A-B719-4E3B-A646-F70F2A55ECCF}">
      <dsp:nvSpPr>
        <dsp:cNvPr id="0" name=""/>
        <dsp:cNvSpPr/>
      </dsp:nvSpPr>
      <dsp:spPr>
        <a:xfrm>
          <a:off x="7151078" y="627363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270873" y="627363"/>
        <a:ext cx="292831" cy="400647"/>
      </dsp:txXfrm>
    </dsp:sp>
    <dsp:sp modelId="{7A0D6840-ADB2-4FFE-B320-3810781078BB}">
      <dsp:nvSpPr>
        <dsp:cNvPr id="0" name=""/>
        <dsp:cNvSpPr/>
      </dsp:nvSpPr>
      <dsp:spPr>
        <a:xfrm>
          <a:off x="7794571" y="1595402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14366" y="1595402"/>
        <a:ext cx="292831" cy="400647"/>
      </dsp:txXfrm>
    </dsp:sp>
    <dsp:sp modelId="{FBBC62C8-EC19-4DC1-8A1E-2F76D4ED4810}">
      <dsp:nvSpPr>
        <dsp:cNvPr id="0" name=""/>
        <dsp:cNvSpPr/>
      </dsp:nvSpPr>
      <dsp:spPr>
        <a:xfrm>
          <a:off x="8428460" y="2563441"/>
          <a:ext cx="532421" cy="53242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548255" y="2563441"/>
        <a:ext cx="292831" cy="4006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0050A-62B5-45F8-BBB6-D4C1D40FDEAB}">
      <dsp:nvSpPr>
        <dsp:cNvPr id="0" name=""/>
        <dsp:cNvSpPr/>
      </dsp:nvSpPr>
      <dsp:spPr>
        <a:xfrm>
          <a:off x="0" y="1924"/>
          <a:ext cx="5913437" cy="9754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DA0B87-D856-4ED9-BB73-CB76490046AB}">
      <dsp:nvSpPr>
        <dsp:cNvPr id="0" name=""/>
        <dsp:cNvSpPr/>
      </dsp:nvSpPr>
      <dsp:spPr>
        <a:xfrm>
          <a:off x="295064" y="221393"/>
          <a:ext cx="536480" cy="536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E04B5-1C92-4819-B863-09593110EF54}">
      <dsp:nvSpPr>
        <dsp:cNvPr id="0" name=""/>
        <dsp:cNvSpPr/>
      </dsp:nvSpPr>
      <dsp:spPr>
        <a:xfrm>
          <a:off x="1126608" y="1924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Green Haven has a structural problem in the digital capabilities, cost structure, and market positioning (Johnson et al., 2017).</a:t>
          </a:r>
        </a:p>
      </dsp:txBody>
      <dsp:txXfrm>
        <a:off x="1126608" y="1924"/>
        <a:ext cx="4786828" cy="975418"/>
      </dsp:txXfrm>
    </dsp:sp>
    <dsp:sp modelId="{3D3FF0F1-DB4F-4D6A-90B5-536FC07BB9EC}">
      <dsp:nvSpPr>
        <dsp:cNvPr id="0" name=""/>
        <dsp:cNvSpPr/>
      </dsp:nvSpPr>
      <dsp:spPr>
        <a:xfrm>
          <a:off x="0" y="1221197"/>
          <a:ext cx="5913437" cy="975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1F5734-08BD-4166-981E-E3282E77CC74}">
      <dsp:nvSpPr>
        <dsp:cNvPr id="0" name=""/>
        <dsp:cNvSpPr/>
      </dsp:nvSpPr>
      <dsp:spPr>
        <a:xfrm>
          <a:off x="295064" y="1440667"/>
          <a:ext cx="536480" cy="536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5A264-E04E-4C70-B42F-AA659A6327BA}">
      <dsp:nvSpPr>
        <dsp:cNvPr id="0" name=""/>
        <dsp:cNvSpPr/>
      </dsp:nvSpPr>
      <dsp:spPr>
        <a:xfrm>
          <a:off x="1126608" y="1221197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internal weaknesses are compounded by external forces such as economic forces, technology changes, and the level of competition (Grant, 2021).</a:t>
          </a:r>
        </a:p>
      </dsp:txBody>
      <dsp:txXfrm>
        <a:off x="1126608" y="1221197"/>
        <a:ext cx="4786828" cy="975418"/>
      </dsp:txXfrm>
    </dsp:sp>
    <dsp:sp modelId="{44ACEF65-52EA-4B7A-BB5A-AB8E9C6648CB}">
      <dsp:nvSpPr>
        <dsp:cNvPr id="0" name=""/>
        <dsp:cNvSpPr/>
      </dsp:nvSpPr>
      <dsp:spPr>
        <a:xfrm>
          <a:off x="0" y="2440471"/>
          <a:ext cx="5913437" cy="97541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23E2C-B006-490E-9232-AA625EAB2A1F}">
      <dsp:nvSpPr>
        <dsp:cNvPr id="0" name=""/>
        <dsp:cNvSpPr/>
      </dsp:nvSpPr>
      <dsp:spPr>
        <a:xfrm>
          <a:off x="295064" y="2659940"/>
          <a:ext cx="536480" cy="536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86F15-4A34-4356-83A5-A852F11866A9}">
      <dsp:nvSpPr>
        <dsp:cNvPr id="0" name=""/>
        <dsp:cNvSpPr/>
      </dsp:nvSpPr>
      <dsp:spPr>
        <a:xfrm>
          <a:off x="1126608" y="2440471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cause of root problems lies in the fact that business model changes are reactive rather than proactive (Christensen, 2013).</a:t>
          </a:r>
        </a:p>
      </dsp:txBody>
      <dsp:txXfrm>
        <a:off x="1126608" y="2440471"/>
        <a:ext cx="4786828" cy="975418"/>
      </dsp:txXfrm>
    </dsp:sp>
    <dsp:sp modelId="{9779B20F-C882-496F-9621-4F3DF790D9DE}">
      <dsp:nvSpPr>
        <dsp:cNvPr id="0" name=""/>
        <dsp:cNvSpPr/>
      </dsp:nvSpPr>
      <dsp:spPr>
        <a:xfrm>
          <a:off x="0" y="3659744"/>
          <a:ext cx="5913437" cy="9754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5ABF4-5AED-4095-857E-7CD767420E1D}">
      <dsp:nvSpPr>
        <dsp:cNvPr id="0" name=""/>
        <dsp:cNvSpPr/>
      </dsp:nvSpPr>
      <dsp:spPr>
        <a:xfrm>
          <a:off x="295064" y="3879213"/>
          <a:ext cx="536480" cy="5364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F0C70-6487-4047-A809-87A17C0EAF52}">
      <dsp:nvSpPr>
        <dsp:cNvPr id="0" name=""/>
        <dsp:cNvSpPr/>
      </dsp:nvSpPr>
      <dsp:spPr>
        <a:xfrm>
          <a:off x="1126608" y="3659744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solutions should handle the modernization of the websites, online marketing, delivering it in a flexible way, and optimizing costs at the same time (Kotler and Keller, 2016).</a:t>
          </a:r>
        </a:p>
      </dsp:txBody>
      <dsp:txXfrm>
        <a:off x="1126608" y="3659744"/>
        <a:ext cx="4786828" cy="9754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473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588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8152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308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2879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7325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17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957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1794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94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742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A0F67-22D6-43E0-AAA9-EDDA306F1AC7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2D0F3FC-DA9E-43B6-802E-7AD6002090E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9992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BF763-94BE-A244-042C-EE525BF2AF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US" sz="2600" b="1"/>
              <a:t> LCLM4004 Problem Solving and Decision Making</a:t>
            </a:r>
            <a:br>
              <a:rPr lang="en-US" sz="2600" b="1"/>
            </a:br>
            <a:r>
              <a:rPr lang="en-US" sz="2600" b="1"/>
              <a:t>GREEN HAVEN FLORISTS: STRATEGIC PROBLEM ANALYSIS</a:t>
            </a:r>
            <a:endParaRPr lang="en-GB" sz="2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B24FD8-F970-CC59-E872-78F08EE080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r>
              <a:rPr lang="en-GB" sz="1600"/>
              <a:t>Student id: 2318211 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Green Haven 8K - YouTube">
            <a:extLst>
              <a:ext uri="{FF2B5EF4-FFF2-40B4-BE49-F238E27FC236}">
                <a16:creationId xmlns:a16="http://schemas.microsoft.com/office/drawing/2014/main" id="{B041ED6C-21BC-5ED5-7901-CB6D7E0D9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4251" y="805583"/>
            <a:ext cx="4660762" cy="466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036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6175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D86D1-854B-7E0A-A710-8A4AE05FD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PROBLEM IDENTIFICATION - 5W2H FRAMEWORK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BE8148-6DBD-C724-838B-B609470CC0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5618310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2877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B126B83-7474-2332-08FC-D3755B681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sz="2500"/>
              <a:t>COST AND OPERATIONAL 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0FD05-E11F-765A-C6C2-FE6D86133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/>
              <a:t>How: Supply chain interference drove up the prices of flowers, especially imported orchids and tulips by large margins (Christopher, 2016).</a:t>
            </a:r>
          </a:p>
          <a:p>
            <a:pPr>
              <a:lnSpc>
                <a:spcPct val="110000"/>
              </a:lnSpc>
            </a:pPr>
            <a:r>
              <a:rPr lang="en-US" sz="1300"/>
              <a:t>How Much: There is a 20-40% higher cost of sustainable packaging materials compared to traditional in terms of burdening their profit margins (Porter, 1985).</a:t>
            </a:r>
          </a:p>
          <a:p>
            <a:pPr>
              <a:lnSpc>
                <a:spcPct val="110000"/>
              </a:lnSpc>
            </a:pPr>
            <a:r>
              <a:rPr lang="en-US" sz="1300"/>
              <a:t>When: Cost pressures increased over the last year and were accompanied by inflation and post-pandemic supply issues (Grant, 2021)</a:t>
            </a:r>
          </a:p>
          <a:p>
            <a:pPr>
              <a:lnSpc>
                <a:spcPct val="110000"/>
              </a:lnSpc>
            </a:pPr>
            <a:r>
              <a:rPr lang="en-US" sz="1300"/>
              <a:t>Scope: Challenges cut across the costs of operation, digital capabilities, and competitive positioning of all business functions (Johnson et al., 2017).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043093-4811-876B-4C21-5093DA703D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4721" y="805583"/>
            <a:ext cx="3899821" cy="46607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975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4935B38-A653-D9FE-3FAB-7DC1814BD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sz="2700"/>
              <a:t>PESTEL ANALYSIS - POLITICAL &amp; ECONOMIC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15986-696A-1069-46A3-B07EBD895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/>
              <a:t>The trade policies surrounding Brexit raised the prices of European flowers imports by 10-15 percent (Grant, 2021).</a:t>
            </a:r>
          </a:p>
          <a:p>
            <a:pPr>
              <a:lnSpc>
                <a:spcPct val="110000"/>
              </a:lnSpc>
            </a:pPr>
            <a:r>
              <a:rPr lang="en-US" sz="1300"/>
              <a:t>In 2023, the inflation rate in the UK was 6.7% and the consumer discretionary effort to spend money on luxurious products such as flowers was decreased (ONS, 2023).</a:t>
            </a:r>
          </a:p>
          <a:p>
            <a:pPr>
              <a:lnSpc>
                <a:spcPct val="110000"/>
              </a:lnSpc>
            </a:pPr>
            <a:r>
              <a:rPr lang="en-US" sz="1300"/>
              <a:t>Cost-of-living crisis shifted the consumer preferences to necessities and products that do not add to the decorations (ONS, 2023).</a:t>
            </a:r>
          </a:p>
          <a:p>
            <a:pPr>
              <a:lnSpc>
                <a:spcPct val="110000"/>
              </a:lnSpc>
            </a:pPr>
            <a:r>
              <a:rPr lang="en-US" sz="1300"/>
              <a:t>An increase in interest rates added to the cost of borrowing funds to support the work of small businesses and their growth (Grant, 2021).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734209-E6F7-48E2-31CB-B07C121BB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480416"/>
            <a:ext cx="4960442" cy="331109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129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B6A00C-8003-A4E5-41C6-31B894AF6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PESTEL ANALYSIS - SOCIAL &amp; TECHNOLOGICAL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BF06877-C526-6F5B-C645-3B401CBD46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123904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7749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270CF03-31B6-F1DA-9518-B4540A53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sz="2500"/>
              <a:t>PESTEL ANALYSIS - ENVIRONMENTAL &amp; LEGAL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F45A-EB9B-39EC-9B5F-DA53BF175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/>
              <a:t>Flower growing season is influenced by climate change which results into unpredictable supply and volatile prices (Christopher, 2016).</a:t>
            </a:r>
          </a:p>
          <a:p>
            <a:pPr>
              <a:lnSpc>
                <a:spcPct val="110000"/>
              </a:lnSpc>
            </a:pPr>
            <a:r>
              <a:rPr lang="en-US" sz="1300"/>
              <a:t>The preference of consumers to purchase flowers produced around the country restricts the range of products but minimizes carbon footprint by a factor of 60 (Porter, 1985).</a:t>
            </a:r>
          </a:p>
          <a:p>
            <a:pPr>
              <a:lnSpc>
                <a:spcPct val="110000"/>
              </a:lnSpc>
            </a:pPr>
            <a:r>
              <a:rPr lang="en-US" sz="1300"/>
              <a:t>The regulation of data protection demands the safe internet payment and administration of customer data (Laudon and Traver, 2020).</a:t>
            </a:r>
          </a:p>
          <a:p>
            <a:pPr>
              <a:lnSpc>
                <a:spcPct val="110000"/>
              </a:lnSpc>
            </a:pPr>
            <a:r>
              <a:rPr lang="en-US" sz="1300"/>
              <a:t>Rights consumers laws require transparency in the form of refunds and quality assurance of products sold online (Johnson et al., 2017).</a:t>
            </a:r>
            <a:endParaRPr lang="en-GB" sz="13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87CD0A-5D65-E895-408B-576EA2E053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480416"/>
            <a:ext cx="4960442" cy="331109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4773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9BFAD5-D545-948D-4BF6-BFE4B8BE4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COMPETITIVE LANDSCAPE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B9FDAE-9A93-BFC5-6974-B6586C1BD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21329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6802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97ADAEE-86A1-A473-CBD8-6B31C48C1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dirty="0"/>
              <a:t>CUSTOMER BEHAVIOR INSIGHTS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FEFFA-6013-3982-13C3-A94D98075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100"/>
              <a:t>Convenience is more important to customers when it comes to buying flowers compared to personal service (Rigby, 2011).</a:t>
            </a:r>
          </a:p>
          <a:p>
            <a:pPr>
              <a:lnSpc>
                <a:spcPct val="110000"/>
              </a:lnSpc>
            </a:pPr>
            <a:r>
              <a:rPr lang="en-US" sz="1100"/>
              <a:t>The feed-backs on the internet affect 88 percent of local purchases of businesses, and they must actively manage their reputation (Chaffey and Ellis-Chadwick, 2019).</a:t>
            </a:r>
          </a:p>
          <a:p>
            <a:pPr>
              <a:lnSpc>
                <a:spcPct val="110000"/>
              </a:lnSpc>
            </a:pPr>
            <a:r>
              <a:rPr lang="en-US" sz="1100"/>
              <a:t>With subscription services, the lifetime value of customers is 3 times more significant than that of purchases made in a single time (Kotler and Keller, 2016).</a:t>
            </a:r>
          </a:p>
          <a:p>
            <a:pPr>
              <a:lnSpc>
                <a:spcPct val="110000"/>
              </a:lnSpc>
            </a:pPr>
            <a:r>
              <a:rPr lang="en-US" sz="1100"/>
              <a:t>Mobile-first customers give up on the purchase when the checkout process takes more than three steps (Laudon and Traver, 2020).</a:t>
            </a:r>
          </a:p>
          <a:p>
            <a:pPr>
              <a:lnSpc>
                <a:spcPct val="110000"/>
              </a:lnSpc>
            </a:pPr>
            <a:endParaRPr lang="en-GB" sz="11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A7542B-0777-CC1A-6545-83286AE4A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480416"/>
            <a:ext cx="4960442" cy="331109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711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74387-8D41-8533-9EB0-5DAE2273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/>
              <a:t>CAUSE-AND-EFFECT ANALYSIS - ROOT CAUSES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DAD4A6-CC23-D0F3-FEE5-E2324E8F78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675204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9720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41658-A0E9-B24A-95A7-A584B8CB8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/>
              <a:t>CAUSE-AND-EFFECT ANALYSIS - EFFECT CHAIN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E4A997-DEA6-B13D-3033-C228BCA3B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7791666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0281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2B798F-A926-A16E-E8A1-00F256A3D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KEY FINDINGS SUMMARY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2728F9-83FE-E812-41EF-951F0E0EE3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1323553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6378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7B23A-683E-D5B6-437D-D643601D1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3DE31-5067-23DD-F91C-F0A6BC4CC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Chaffey, D. and Ellis-Chadwick, F. (2019) Digital marketing. 7th edn. Harlow: Pearson.</a:t>
            </a:r>
          </a:p>
          <a:p>
            <a:r>
              <a:rPr lang="en-GB" dirty="0"/>
              <a:t>Christensen, C. (2013) The innovator's dilemma. Boston: Harvard Business Review Press.</a:t>
            </a:r>
          </a:p>
          <a:p>
            <a:r>
              <a:rPr lang="en-GB" dirty="0"/>
              <a:t>Christopher, M. (2016) Logistics and supply chain management. 5th edn. Harlow: Pearson.</a:t>
            </a:r>
          </a:p>
          <a:p>
            <a:r>
              <a:rPr lang="en-GB" dirty="0"/>
              <a:t>Grant, R.M. (2021) Contemporary strategy analysis. 11th edn. Chichester: Wiley.</a:t>
            </a:r>
          </a:p>
          <a:p>
            <a:r>
              <a:rPr lang="en-GB" dirty="0"/>
              <a:t>Johnson, G., Whittington, R. and Scholes, K. (2017) Exploring strategy. 11th edn. Harlow: Pearson.</a:t>
            </a:r>
          </a:p>
          <a:p>
            <a:r>
              <a:rPr lang="en-GB" dirty="0"/>
              <a:t>Kotler, P. and Keller, K.L. (2016) Marketing management. 15th edn. Harlow: Pearson.</a:t>
            </a:r>
          </a:p>
          <a:p>
            <a:r>
              <a:rPr lang="en-GB" dirty="0"/>
              <a:t>Laudon, K.C. and Traver, C.G. (2020) E-commerce 2020. 16th edn. Harlow: Pearson.</a:t>
            </a:r>
          </a:p>
          <a:p>
            <a:r>
              <a:rPr lang="en-GB" dirty="0"/>
              <a:t>ONS (2023) Consumer price inflation. London: Office for National Statistics.</a:t>
            </a:r>
          </a:p>
          <a:p>
            <a:r>
              <a:rPr lang="en-GB" dirty="0"/>
              <a:t>Porter, M.E. (1985) Competitive advantage. New York: Free Press.</a:t>
            </a:r>
          </a:p>
          <a:p>
            <a:r>
              <a:rPr lang="en-GB" dirty="0"/>
              <a:t>Rigby, D. (2011) The future of shopping. Harvard Business Review, 89(12), pp.65-76.</a:t>
            </a:r>
          </a:p>
          <a:p>
            <a:r>
              <a:rPr lang="en-GB" dirty="0"/>
              <a:t>Wrigley, N. and </a:t>
            </a:r>
            <a:r>
              <a:rPr lang="en-GB" dirty="0" err="1"/>
              <a:t>Lambiri</a:t>
            </a:r>
            <a:r>
              <a:rPr lang="en-GB" dirty="0"/>
              <a:t>, D. (2015) British high streets. London: University of Southampton.</a:t>
            </a:r>
          </a:p>
        </p:txBody>
      </p:sp>
    </p:spTree>
    <p:extLst>
      <p:ext uri="{BB962C8B-B14F-4D97-AF65-F5344CB8AC3E}">
        <p14:creationId xmlns:p14="http://schemas.microsoft.com/office/powerpoint/2010/main" val="166785915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30</TotalTime>
  <Words>1309</Words>
  <Application>Microsoft Office PowerPoint</Application>
  <PresentationFormat>Widescreen</PresentationFormat>
  <Paragraphs>64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Gill Sans MT</vt:lpstr>
      <vt:lpstr>Gallery</vt:lpstr>
      <vt:lpstr> LCLM4004 Problem Solving and Decision Making GREEN HAVEN FLORISTS: STRATEGIC PROBLEM ANALYSIS</vt:lpstr>
      <vt:lpstr>PROBLEM IDENTIFICATION - 5W2H FRAMEWORK</vt:lpstr>
      <vt:lpstr>COST AND OPERATIONAL CHALLENGES</vt:lpstr>
      <vt:lpstr>PESTEL ANALYSIS - POLITICAL &amp; ECONOMIC</vt:lpstr>
      <vt:lpstr>PESTEL ANALYSIS - SOCIAL &amp; TECHNOLOGICAL</vt:lpstr>
      <vt:lpstr>PESTEL ANALYSIS - ENVIRONMENTAL &amp; LEGAL</vt:lpstr>
      <vt:lpstr>COMPETITIVE LANDSCAPE ANALYSIS</vt:lpstr>
      <vt:lpstr>CUSTOMER BEHAVIOR INSIGHTS</vt:lpstr>
      <vt:lpstr>CAUSE-AND-EFFECT ANALYSIS - ROOT CAUSES</vt:lpstr>
      <vt:lpstr>CAUSE-AND-EFFECT ANALYSIS - EFFECT CHAIN</vt:lpstr>
      <vt:lpstr>KEY FINDINGS SUMMARY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</dc:creator>
  <cp:lastModifiedBy>anon</cp:lastModifiedBy>
  <cp:revision>5</cp:revision>
  <dcterms:created xsi:type="dcterms:W3CDTF">2025-10-14T20:17:13Z</dcterms:created>
  <dcterms:modified xsi:type="dcterms:W3CDTF">2025-10-19T20:18:59Z</dcterms:modified>
</cp:coreProperties>
</file>