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2" r:id="rId6"/>
    <p:sldId id="263" r:id="rId7"/>
    <p:sldId id="261" r:id="rId8"/>
    <p:sldId id="264" r:id="rId9"/>
    <p:sldId id="265" r:id="rId10"/>
    <p:sldId id="268" r:id="rId11"/>
    <p:sldId id="270" r:id="rId12"/>
    <p:sldId id="26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D5C803-08D0-A465-8184-5EDAD3E8053C}" v="206" dt="2025-10-10T15:46:39.9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17B9D4-F8E1-6343-A613-00A4D61B9997}" type="datetimeFigureOut">
              <a:rPr lang="en-US" smtClean="0"/>
              <a:t>10/10/2025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FE835-F2EA-9F4B-B29B-DA94C4A0D3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862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FE835-F2EA-9F4B-B29B-DA94C4A0D39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532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9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127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1561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21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097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162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953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43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880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194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049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568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talk.me.uk/2016/11/22/love-lavenha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Salomea Dragusin </a:t>
            </a:r>
            <a:br>
              <a:rPr lang="en-US" dirty="0"/>
            </a:b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6983FE-138F-5412-1BBF-DFDC0225E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2438370</a:t>
            </a:r>
          </a:p>
          <a:p>
            <a:r>
              <a:rPr lang="en-US" dirty="0"/>
              <a:t>Annamarie Dufficy</a:t>
            </a:r>
          </a:p>
          <a:p>
            <a:r>
              <a:rPr lang="en-US" dirty="0"/>
              <a:t>LCLM4004</a:t>
            </a:r>
          </a:p>
          <a:p>
            <a:r>
              <a:rPr lang="en-US" dirty="0"/>
              <a:t>Problem solving and Decision-making </a:t>
            </a:r>
          </a:p>
          <a:p>
            <a:r>
              <a:rPr lang="en-US" dirty="0"/>
              <a:t>Green Haven Florist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4294967295"/>
          </p:nvPr>
        </p:nvSpPr>
        <p:spPr>
          <a:xfrm>
            <a:off x="0" y="2603500"/>
            <a:ext cx="4824413" cy="576263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F42460-F4E5-832A-ED7C-AF30F2ABE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8" y="354240"/>
            <a:ext cx="12006942" cy="1336448"/>
          </a:xfrm>
        </p:spPr>
        <p:txBody>
          <a:bodyPr>
            <a:normAutofit/>
          </a:bodyPr>
          <a:lstStyle/>
          <a:p>
            <a:r>
              <a:rPr lang="en-US" sz="4200"/>
              <a:t>Good Afternoon.My name is salomea dragusin </a:t>
            </a:r>
          </a:p>
        </p:txBody>
      </p:sp>
      <p:sp>
        <p:nvSpPr>
          <p:cNvPr id="9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Content Placeholder 2">
            <a:extLst>
              <a:ext uri="{FF2B5EF4-FFF2-40B4-BE49-F238E27FC236}">
                <a16:creationId xmlns:a16="http://schemas.microsoft.com/office/drawing/2014/main" id="{79999353-09D9-EC9D-0E93-6848A8E2A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887" y="2230029"/>
            <a:ext cx="12192000" cy="42737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/>
              <a:t>In my presentation I will be discussing about a flower shop called Green </a:t>
            </a:r>
            <a:r>
              <a:rPr lang="en-US" sz="2200" dirty="0" err="1"/>
              <a:t>Havan</a:t>
            </a:r>
            <a:r>
              <a:rPr lang="en-US" sz="2200" dirty="0"/>
              <a:t> florist </a:t>
            </a:r>
          </a:p>
          <a:p>
            <a:r>
              <a:rPr lang="en-US" sz="2200" dirty="0"/>
              <a:t>The problems they are encountering</a:t>
            </a:r>
          </a:p>
          <a:p>
            <a:r>
              <a:rPr lang="en-US" sz="2200" dirty="0"/>
              <a:t>I will be providing the 5W2H model that </a:t>
            </a:r>
            <a:r>
              <a:rPr lang="en-GB" sz="2200" dirty="0"/>
              <a:t>summarises </a:t>
            </a:r>
            <a:r>
              <a:rPr lang="en-US" sz="2200" dirty="0"/>
              <a:t>these issues</a:t>
            </a:r>
          </a:p>
          <a:p>
            <a:r>
              <a:rPr lang="en-US" sz="2200" dirty="0"/>
              <a:t>I will be providing a </a:t>
            </a:r>
            <a:r>
              <a:rPr lang="en-GB" sz="2200" dirty="0"/>
              <a:t>Pe</a:t>
            </a:r>
            <a:r>
              <a:rPr lang="en-US" sz="2200" dirty="0" err="1"/>
              <a:t>stl</a:t>
            </a:r>
            <a:r>
              <a:rPr lang="en-GB" sz="2200" dirty="0"/>
              <a:t>e</a:t>
            </a:r>
            <a:r>
              <a:rPr lang="en-US" sz="2200" dirty="0"/>
              <a:t> framework </a:t>
            </a:r>
          </a:p>
          <a:p>
            <a:r>
              <a:rPr lang="en-US" sz="2200" dirty="0"/>
              <a:t>I will be providing a fishbone diagram </a:t>
            </a:r>
          </a:p>
          <a:p>
            <a:r>
              <a:rPr lang="en-US" sz="2200" dirty="0"/>
              <a:t>I will be providing a cause-and-effect critique about green haven  </a:t>
            </a:r>
          </a:p>
          <a:p>
            <a:r>
              <a:rPr lang="en-US" sz="2200" dirty="0"/>
              <a:t>Finally, I will be providing a summary of the key finding </a:t>
            </a:r>
          </a:p>
          <a:p>
            <a:endParaRPr lang="en-US" sz="2200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638348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602A6-1DD1-8A5D-4981-3154E8B3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EBEBEB"/>
                </a:solidFill>
                <a:highlight>
                  <a:srgbClr val="008080"/>
                </a:highlight>
              </a:rPr>
              <a:t>Green Haven florist</a:t>
            </a:r>
            <a:r>
              <a:rPr lang="en-US" dirty="0">
                <a:solidFill>
                  <a:srgbClr val="EBEBEB"/>
                </a:solidFill>
                <a:highlight>
                  <a:srgbClr val="008080"/>
                </a:highlight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CA23B-9B58-00E1-5BC1-62848E63D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16" y="2652904"/>
            <a:ext cx="6397313" cy="3753757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r>
              <a:rPr lang="en-US" dirty="0"/>
              <a:t>Green Haven Florists is a small shop located in Norwich , Uk founded in 2016 by Liam and Priya Patel</a:t>
            </a:r>
          </a:p>
          <a:p>
            <a:r>
              <a:rPr lang="en-US" dirty="0"/>
              <a:t>Green Haven Florists had gained a reputation for its floral arrangements </a:t>
            </a:r>
          </a:p>
          <a:p>
            <a:r>
              <a:rPr lang="en-US" dirty="0"/>
              <a:t>Green Haven Florists have experienced a significant downturn in revenue and foot traffic</a:t>
            </a:r>
          </a:p>
          <a:p>
            <a:r>
              <a:rPr lang="en-US" dirty="0"/>
              <a:t>30% decline in store sales</a:t>
            </a:r>
          </a:p>
          <a:p>
            <a:pPr marL="0" indent="0">
              <a:buNone/>
            </a:pPr>
            <a:endParaRPr lang="en-US" dirty="0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4" name="Picture 3" descr="Crop black woman choosing potted flowers in florists shop · Free Stock ...">
            <a:extLst>
              <a:ext uri="{FF2B5EF4-FFF2-40B4-BE49-F238E27FC236}">
                <a16:creationId xmlns:a16="http://schemas.microsoft.com/office/drawing/2014/main" id="{C9F65D7A-52A9-7A7B-DFB2-1B76CC6866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73" t="4766" r="-3333" b="12734"/>
          <a:stretch>
            <a:fillRect/>
          </a:stretch>
        </p:blipFill>
        <p:spPr>
          <a:xfrm>
            <a:off x="7127943" y="2102492"/>
            <a:ext cx="3731211" cy="314539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04447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3A5CB-DF89-746E-EC44-F90FDB53B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592668"/>
            <a:ext cx="6100450" cy="7352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Problems the business is facing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4CF5182-CA59-1877-0E7A-E17F23ED7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67" y="1634671"/>
            <a:ext cx="4072673" cy="5038271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dirty="0"/>
              <a:t>30% decline in in-store sales</a:t>
            </a:r>
          </a:p>
          <a:p>
            <a:pPr marL="285750" indent="-285750">
              <a:buFont typeface="Arial" charset="2"/>
              <a:buChar char="•"/>
            </a:pPr>
            <a:r>
              <a:rPr lang="en-US" dirty="0"/>
              <a:t>Rising costs (fresh flower, inflation)</a:t>
            </a:r>
          </a:p>
          <a:p>
            <a:pPr marL="285750" indent="-285750">
              <a:buFont typeface="Arial" charset="2"/>
              <a:buChar char="•"/>
            </a:pPr>
            <a:r>
              <a:rPr lang="en-US" dirty="0"/>
              <a:t>Location has reduced activity due to nearby businesses</a:t>
            </a:r>
          </a:p>
          <a:p>
            <a:pPr marL="285750" indent="-285750">
              <a:buFont typeface="Arial" charset="2"/>
              <a:buChar char="•"/>
            </a:pPr>
            <a:r>
              <a:rPr lang="en-US" dirty="0"/>
              <a:t>General shift towards online shopping</a:t>
            </a:r>
          </a:p>
          <a:p>
            <a:pPr marL="285750" indent="-285750">
              <a:buFont typeface="Arial" charset="2"/>
              <a:buChar char="•"/>
            </a:pPr>
            <a:r>
              <a:rPr lang="en-US" dirty="0"/>
              <a:t>Shops website is outdated</a:t>
            </a:r>
          </a:p>
          <a:p>
            <a:pPr marL="285750" indent="-285750">
              <a:buFont typeface="Arial" charset="2"/>
              <a:buChar char="•"/>
            </a:pPr>
            <a:r>
              <a:rPr lang="en-US" dirty="0"/>
              <a:t>Two new competitors have entered local market </a:t>
            </a:r>
          </a:p>
          <a:p>
            <a:pPr marL="285750" indent="-285750">
              <a:buFont typeface="Arial" charset="2"/>
              <a:buChar char="•"/>
            </a:pPr>
            <a:endParaRPr lang="en-US" dirty="0"/>
          </a:p>
          <a:p>
            <a:pPr marL="285750" indent="-285750">
              <a:buFont typeface="Arial" charset="2"/>
              <a:buChar char="•"/>
            </a:pPr>
            <a:endParaRPr lang="en-US" dirty="0"/>
          </a:p>
        </p:txBody>
      </p:sp>
      <p:pic>
        <p:nvPicPr>
          <p:cNvPr id="4" name="Content Placeholder 3" descr="A row of houses with cars parked on the side&#10;&#10;AI-generated content may be incorrect.">
            <a:extLst>
              <a:ext uri="{FF2B5EF4-FFF2-40B4-BE49-F238E27FC236}">
                <a16:creationId xmlns:a16="http://schemas.microsoft.com/office/drawing/2014/main" id="{0D654A59-F898-A2F2-EA17-459B8D1624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139" r="5687"/>
          <a:stretch>
            <a:fillRect/>
          </a:stretch>
        </p:blipFill>
        <p:spPr>
          <a:xfrm>
            <a:off x="5398958" y="1139943"/>
            <a:ext cx="4569180" cy="4164454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32602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5AF8E-C3EA-EFCF-F57F-74B0AC9DA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071" y="282090"/>
            <a:ext cx="10515600" cy="1325563"/>
          </a:xfrm>
        </p:spPr>
        <p:txBody>
          <a:bodyPr/>
          <a:lstStyle/>
          <a:p>
            <a:r>
              <a:rPr lang="en-US" dirty="0"/>
              <a:t>Root problem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7CE43F1-5F87-23CF-70E8-9B41933E5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3837218"/>
              </p:ext>
            </p:extLst>
          </p:nvPr>
        </p:nvGraphicFramePr>
        <p:xfrm>
          <a:off x="257577" y="1914573"/>
          <a:ext cx="11550525" cy="4661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0075">
                  <a:extLst>
                    <a:ext uri="{9D8B030D-6E8A-4147-A177-3AD203B41FA5}">
                      <a16:colId xmlns:a16="http://schemas.microsoft.com/office/drawing/2014/main" val="541265284"/>
                    </a:ext>
                  </a:extLst>
                </a:gridCol>
                <a:gridCol w="1650075">
                  <a:extLst>
                    <a:ext uri="{9D8B030D-6E8A-4147-A177-3AD203B41FA5}">
                      <a16:colId xmlns:a16="http://schemas.microsoft.com/office/drawing/2014/main" val="2819345687"/>
                    </a:ext>
                  </a:extLst>
                </a:gridCol>
                <a:gridCol w="1718994">
                  <a:extLst>
                    <a:ext uri="{9D8B030D-6E8A-4147-A177-3AD203B41FA5}">
                      <a16:colId xmlns:a16="http://schemas.microsoft.com/office/drawing/2014/main" val="4016705396"/>
                    </a:ext>
                  </a:extLst>
                </a:gridCol>
                <a:gridCol w="1581156">
                  <a:extLst>
                    <a:ext uri="{9D8B030D-6E8A-4147-A177-3AD203B41FA5}">
                      <a16:colId xmlns:a16="http://schemas.microsoft.com/office/drawing/2014/main" val="3726750606"/>
                    </a:ext>
                  </a:extLst>
                </a:gridCol>
                <a:gridCol w="1650075">
                  <a:extLst>
                    <a:ext uri="{9D8B030D-6E8A-4147-A177-3AD203B41FA5}">
                      <a16:colId xmlns:a16="http://schemas.microsoft.com/office/drawing/2014/main" val="3895009178"/>
                    </a:ext>
                  </a:extLst>
                </a:gridCol>
                <a:gridCol w="1650075">
                  <a:extLst>
                    <a:ext uri="{9D8B030D-6E8A-4147-A177-3AD203B41FA5}">
                      <a16:colId xmlns:a16="http://schemas.microsoft.com/office/drawing/2014/main" val="3422237365"/>
                    </a:ext>
                  </a:extLst>
                </a:gridCol>
                <a:gridCol w="1650075">
                  <a:extLst>
                    <a:ext uri="{9D8B030D-6E8A-4147-A177-3AD203B41FA5}">
                      <a16:colId xmlns:a16="http://schemas.microsoft.com/office/drawing/2014/main" val="1266566185"/>
                    </a:ext>
                  </a:extLst>
                </a:gridCol>
              </a:tblGrid>
              <a:tr h="1211334">
                <a:tc>
                  <a:txBody>
                    <a:bodyPr/>
                    <a:lstStyle/>
                    <a:p>
                      <a:r>
                        <a:rPr lang="en-US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257578"/>
                  </a:ext>
                </a:extLst>
              </a:tr>
              <a:tr h="1211334">
                <a:tc>
                  <a:txBody>
                    <a:bodyPr/>
                    <a:lstStyle/>
                    <a:p>
                      <a:r>
                        <a:rPr lang="en-US" dirty="0"/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What effect is it having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much money is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558913"/>
                  </a:ext>
                </a:extLst>
              </a:tr>
              <a:tr h="2238668">
                <a:tc>
                  <a:txBody>
                    <a:bodyPr/>
                    <a:lstStyle/>
                    <a:p>
                      <a:r>
                        <a:rPr lang="en-US" dirty="0"/>
                        <a:t>At Green Havan Florists located in Norwich 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During the last 12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Green Havan Florists  shop. Liam and Priya Patel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Rising in costs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Location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dirty="0"/>
                        <a:t> New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Downturn in </a:t>
                      </a:r>
                      <a:r>
                        <a:rPr lang="en-GB" dirty="0"/>
                        <a:t>revenue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Losing </a:t>
                      </a:r>
                      <a:r>
                        <a:rPr lang="en-GB" dirty="0"/>
                        <a:t>customers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Very serious could potentially go bank </a:t>
                      </a:r>
                      <a:r>
                        <a:rPr lang="en-US" dirty="0" err="1"/>
                        <a:t>rup</a:t>
                      </a:r>
                      <a:r>
                        <a:rPr lang="en-GB" dirty="0"/>
                        <a:t>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30% decline in in-store sales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532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954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4C5DA2F-22CA-0058-D1B1-EB8D3343BBEB}"/>
              </a:ext>
            </a:extLst>
          </p:cNvPr>
          <p:cNvSpPr txBox="1"/>
          <p:nvPr/>
        </p:nvSpPr>
        <p:spPr>
          <a:xfrm>
            <a:off x="7015357" y="-9144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238BEA-EAA6-DD0D-A861-0143D26A25C3}"/>
              </a:ext>
            </a:extLst>
          </p:cNvPr>
          <p:cNvSpPr txBox="1"/>
          <p:nvPr/>
        </p:nvSpPr>
        <p:spPr>
          <a:xfrm>
            <a:off x="5187795" y="2611934"/>
            <a:ext cx="1456641" cy="1276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8DDF7A9-8EFB-4258-A9F8-F3301AB4B2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612" y="1644059"/>
            <a:ext cx="5208195" cy="485970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0C599E6-1F64-04A1-5959-3C3A31B6D934}"/>
              </a:ext>
            </a:extLst>
          </p:cNvPr>
          <p:cNvSpPr txBox="1"/>
          <p:nvPr/>
        </p:nvSpPr>
        <p:spPr>
          <a:xfrm>
            <a:off x="5187795" y="224511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u="sng" dirty="0"/>
          </a:p>
        </p:txBody>
      </p:sp>
      <p:sp>
        <p:nvSpPr>
          <p:cNvPr id="16" name="TextBox 15" descr="Gmsmsmmsm">
            <a:extLst>
              <a:ext uri="{FF2B5EF4-FFF2-40B4-BE49-F238E27FC236}">
                <a16:creationId xmlns:a16="http://schemas.microsoft.com/office/drawing/2014/main" id="{DA9801B6-5E5A-A0DB-5B3D-E895E8B841B8}"/>
              </a:ext>
            </a:extLst>
          </p:cNvPr>
          <p:cNvSpPr txBox="1"/>
          <p:nvPr/>
        </p:nvSpPr>
        <p:spPr>
          <a:xfrm>
            <a:off x="1319972" y="684625"/>
            <a:ext cx="98002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600" u="sng" dirty="0">
                <a:latin typeface="High Tower Text" panose="020F0502020204030204" pitchFamily="34" charset="0"/>
                <a:ea typeface="ADLaM Display" panose="02010000000000000000" pitchFamily="2" charset="77"/>
                <a:cs typeface="ADLaM Display" panose="02010000000000000000" pitchFamily="2" charset="77"/>
              </a:rPr>
              <a:t>What does pestle framework mean?</a:t>
            </a:r>
            <a:endParaRPr lang="en-US" sz="4600" u="sng" dirty="0">
              <a:latin typeface="High Tower Text" panose="020F0502020204030204" pitchFamily="34" charset="0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3AD83D-475B-5CDE-8C52-0EC61166C0CE}"/>
              </a:ext>
            </a:extLst>
          </p:cNvPr>
          <p:cNvSpPr txBox="1"/>
          <p:nvPr/>
        </p:nvSpPr>
        <p:spPr>
          <a:xfrm>
            <a:off x="5187795" y="22451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B31146-A509-956B-92CA-2F663A8D819E}"/>
              </a:ext>
            </a:extLst>
          </p:cNvPr>
          <p:cNvSpPr txBox="1"/>
          <p:nvPr/>
        </p:nvSpPr>
        <p:spPr>
          <a:xfrm>
            <a:off x="5180051" y="22451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487F9A3-E412-23D5-05CF-68804EB913D9}"/>
              </a:ext>
            </a:extLst>
          </p:cNvPr>
          <p:cNvSpPr txBox="1"/>
          <p:nvPr/>
        </p:nvSpPr>
        <p:spPr>
          <a:xfrm>
            <a:off x="6758433" y="100670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5ECFD6-1461-A64D-73E3-7FE4F756DD12}"/>
              </a:ext>
            </a:extLst>
          </p:cNvPr>
          <p:cNvSpPr txBox="1"/>
          <p:nvPr/>
        </p:nvSpPr>
        <p:spPr>
          <a:xfrm>
            <a:off x="7267160" y="3003864"/>
            <a:ext cx="52081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Key benefits of pestle analysis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Simple strategic framework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Understanding wider business environment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Identifies external threats –opportunities-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Encourages strategic thinking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8BD4DB2-BC4E-F1A9-8F2F-622EB81A81DD}"/>
              </a:ext>
            </a:extLst>
          </p:cNvPr>
          <p:cNvSpPr txBox="1"/>
          <p:nvPr/>
        </p:nvSpPr>
        <p:spPr>
          <a:xfrm>
            <a:off x="7267160" y="4925741"/>
            <a:ext cx="90761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Criticisms of pestle analysis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Focuses on external factors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Overlooking crucial internal aspects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Leads to incomplete strategic planning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u="sng" dirty="0"/>
              <a:t>Can lead to analysis paralysis 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D865688-37D0-4C93-90D7-AD9DA54E141C}"/>
              </a:ext>
            </a:extLst>
          </p:cNvPr>
          <p:cNvSpPr txBox="1"/>
          <p:nvPr/>
        </p:nvSpPr>
        <p:spPr>
          <a:xfrm>
            <a:off x="11560956" y="-37578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BF907A-F2B1-6B2D-2B60-83F0C31E4D02}"/>
              </a:ext>
            </a:extLst>
          </p:cNvPr>
          <p:cNvSpPr txBox="1"/>
          <p:nvPr/>
        </p:nvSpPr>
        <p:spPr>
          <a:xfrm>
            <a:off x="6758433" y="1883227"/>
            <a:ext cx="4802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 Pestle analysis is a strategic framework assessing the external macro-environment factors  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276054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33601-E77F-18A8-A77F-93D41D5B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366" y="674805"/>
            <a:ext cx="10805118" cy="1442993"/>
          </a:xfrm>
        </p:spPr>
        <p:txBody>
          <a:bodyPr/>
          <a:lstStyle/>
          <a:p>
            <a:r>
              <a:rPr lang="en-US" b="1" u="sng" dirty="0">
                <a:ea typeface="Calibri Light"/>
                <a:cs typeface="Calibri Light"/>
              </a:rPr>
              <a:t>Pest</a:t>
            </a:r>
            <a:r>
              <a:rPr lang="en-GB" b="1" u="sng" dirty="0" err="1">
                <a:ea typeface="Calibri Light"/>
                <a:cs typeface="Calibri Light"/>
              </a:rPr>
              <a:t>le</a:t>
            </a:r>
            <a:r>
              <a:rPr lang="en-US" b="1" u="sng" dirty="0">
                <a:ea typeface="Calibri Light"/>
                <a:cs typeface="Calibri Light"/>
              </a:rPr>
              <a:t> </a:t>
            </a:r>
            <a:r>
              <a:rPr lang="en-US" b="1" u="sng" dirty="0" err="1">
                <a:ea typeface="Calibri Light"/>
                <a:cs typeface="Calibri Light"/>
              </a:rPr>
              <a:t>analys</a:t>
            </a:r>
            <a:r>
              <a:rPr lang="en-GB" b="1" u="sng" dirty="0">
                <a:ea typeface="Calibri Light"/>
                <a:cs typeface="Calibri Light"/>
              </a:rPr>
              <a:t>is</a:t>
            </a:r>
            <a:endParaRPr lang="en-US" b="1" u="sng" dirty="0">
              <a:ea typeface="Calibri Light"/>
              <a:cs typeface="Calibri Light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9B53593-E2B8-363D-A3D9-6EB8B82FB4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235243"/>
              </p:ext>
            </p:extLst>
          </p:nvPr>
        </p:nvGraphicFramePr>
        <p:xfrm>
          <a:off x="611051" y="1869647"/>
          <a:ext cx="10805118" cy="4015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853">
                  <a:extLst>
                    <a:ext uri="{9D8B030D-6E8A-4147-A177-3AD203B41FA5}">
                      <a16:colId xmlns:a16="http://schemas.microsoft.com/office/drawing/2014/main" val="362434237"/>
                    </a:ext>
                  </a:extLst>
                </a:gridCol>
                <a:gridCol w="1800853">
                  <a:extLst>
                    <a:ext uri="{9D8B030D-6E8A-4147-A177-3AD203B41FA5}">
                      <a16:colId xmlns:a16="http://schemas.microsoft.com/office/drawing/2014/main" val="2027182815"/>
                    </a:ext>
                  </a:extLst>
                </a:gridCol>
                <a:gridCol w="1800853">
                  <a:extLst>
                    <a:ext uri="{9D8B030D-6E8A-4147-A177-3AD203B41FA5}">
                      <a16:colId xmlns:a16="http://schemas.microsoft.com/office/drawing/2014/main" val="3939293557"/>
                    </a:ext>
                  </a:extLst>
                </a:gridCol>
                <a:gridCol w="1800853">
                  <a:extLst>
                    <a:ext uri="{9D8B030D-6E8A-4147-A177-3AD203B41FA5}">
                      <a16:colId xmlns:a16="http://schemas.microsoft.com/office/drawing/2014/main" val="3784962998"/>
                    </a:ext>
                  </a:extLst>
                </a:gridCol>
                <a:gridCol w="1800853">
                  <a:extLst>
                    <a:ext uri="{9D8B030D-6E8A-4147-A177-3AD203B41FA5}">
                      <a16:colId xmlns:a16="http://schemas.microsoft.com/office/drawing/2014/main" val="1127422945"/>
                    </a:ext>
                  </a:extLst>
                </a:gridCol>
                <a:gridCol w="1800853">
                  <a:extLst>
                    <a:ext uri="{9D8B030D-6E8A-4147-A177-3AD203B41FA5}">
                      <a16:colId xmlns:a16="http://schemas.microsoft.com/office/drawing/2014/main" val="3614273231"/>
                    </a:ext>
                  </a:extLst>
                </a:gridCol>
              </a:tblGrid>
              <a:tr h="411869">
                <a:tc>
                  <a:txBody>
                    <a:bodyPr/>
                    <a:lstStyle/>
                    <a:p>
                      <a:r>
                        <a:rPr lang="en-US" dirty="0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4039328"/>
                  </a:ext>
                </a:extLst>
              </a:tr>
              <a:tr h="3191981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Changes in Tax policies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Governmental policy and regulations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Inflation </a:t>
                      </a:r>
                      <a:r>
                        <a:rPr lang="en-US" dirty="0"/>
                        <a:t>10% or more Products selling below average</a:t>
                      </a:r>
                      <a:endParaRPr lang="en-GB" dirty="0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Cost of living &amp; disposable income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Consumers</a:t>
                      </a:r>
                      <a:r>
                        <a:rPr lang="en-GB" dirty="0"/>
                        <a:t> shifted </a:t>
                      </a:r>
                      <a:r>
                        <a:rPr lang="en-US" dirty="0"/>
                        <a:t> for   online </a:t>
                      </a:r>
                      <a:r>
                        <a:rPr lang="en-GB" dirty="0"/>
                        <a:t>shopping and </a:t>
                      </a:r>
                      <a:r>
                        <a:rPr lang="en-US" dirty="0"/>
                        <a:t> </a:t>
                      </a:r>
                      <a:r>
                        <a:rPr lang="en-GB" dirty="0"/>
                        <a:t>deliveries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Not meeting new social expectations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AI innovations drive market growth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Digital marketing adapting to new trends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Employment law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Environment regulations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Sustainability for eco friendly packaging 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Climate change impacts floral cultivation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175407"/>
                  </a:ext>
                </a:extLst>
              </a:tr>
              <a:tr h="41186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11594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288938E-A863-D9DD-5841-9F1E5D40CEFC}"/>
              </a:ext>
            </a:extLst>
          </p:cNvPr>
          <p:cNvSpPr txBox="1"/>
          <p:nvPr/>
        </p:nvSpPr>
        <p:spPr>
          <a:xfrm>
            <a:off x="8734900" y="7291505"/>
            <a:ext cx="2144081" cy="340120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906495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D8FE6-CA64-C00B-BD4C-105A3704DCF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6400" y="303175"/>
            <a:ext cx="10515600" cy="127658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 What is Cause and effects model ?</a:t>
            </a:r>
            <a:br>
              <a:rPr lang="en-GB" b="1" u="sng" dirty="0"/>
            </a:br>
            <a:endParaRPr lang="en-US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93137E-93CC-7368-3F48-D5514562CA07}"/>
              </a:ext>
            </a:extLst>
          </p:cNvPr>
          <p:cNvSpPr txBox="1"/>
          <p:nvPr/>
        </p:nvSpPr>
        <p:spPr>
          <a:xfrm>
            <a:off x="1676399" y="2075366"/>
            <a:ext cx="5107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0F9AE4-3F96-43E7-B4FE-6B0C95648C74}"/>
              </a:ext>
            </a:extLst>
          </p:cNvPr>
          <p:cNvSpPr txBox="1"/>
          <p:nvPr/>
        </p:nvSpPr>
        <p:spPr>
          <a:xfrm>
            <a:off x="1157248" y="1181230"/>
            <a:ext cx="9877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Cause and effects model is also known as a fishbone diagram or Ishikawa Diagram it’s a visual diagram used for root cause analysis 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D04106-3B91-1AF7-3963-519E710804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039" y="2075365"/>
            <a:ext cx="5005960" cy="38409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F72C4C-7B91-B731-9305-11C04E3C68B1}"/>
              </a:ext>
            </a:extLst>
          </p:cNvPr>
          <p:cNvSpPr txBox="1"/>
          <p:nvPr/>
        </p:nvSpPr>
        <p:spPr>
          <a:xfrm>
            <a:off x="6095999" y="2075366"/>
            <a:ext cx="67663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Benefits of cause and effects (fishbone diagram)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Organises and visualises problems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Identifies root cause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Priorities issues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Enhances a better understanding of the problem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C01762-A865-078F-70BF-9DC3692D6337}"/>
              </a:ext>
            </a:extLst>
          </p:cNvPr>
          <p:cNvSpPr txBox="1"/>
          <p:nvPr/>
        </p:nvSpPr>
        <p:spPr>
          <a:xfrm flipV="1">
            <a:off x="6783658" y="3540522"/>
            <a:ext cx="2261840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C2A77D-1E23-11B0-7B18-3832F6157E14}"/>
              </a:ext>
            </a:extLst>
          </p:cNvPr>
          <p:cNvSpPr txBox="1"/>
          <p:nvPr/>
        </p:nvSpPr>
        <p:spPr>
          <a:xfrm>
            <a:off x="5513039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4BD44F-960C-4997-1625-5646D61F1824}"/>
              </a:ext>
            </a:extLst>
          </p:cNvPr>
          <p:cNvSpPr txBox="1"/>
          <p:nvPr/>
        </p:nvSpPr>
        <p:spPr>
          <a:xfrm>
            <a:off x="6095999" y="4077497"/>
            <a:ext cx="56688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Criticism of cause and effects model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No clear guidance for solutions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Does not quantify the weight of each potential cause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Does not capture process flow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95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84CE97C5-97C8-3ABB-3486-9E07A8449014}"/>
              </a:ext>
            </a:extLst>
          </p:cNvPr>
          <p:cNvSpPr txBox="1">
            <a:spLocks/>
          </p:cNvSpPr>
          <p:nvPr/>
        </p:nvSpPr>
        <p:spPr>
          <a:xfrm>
            <a:off x="388466" y="1028763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18CE365-AFAC-2A49-6CDE-05C7508D6238}"/>
              </a:ext>
            </a:extLst>
          </p:cNvPr>
          <p:cNvCxnSpPr>
            <a:cxnSpLocks/>
          </p:cNvCxnSpPr>
          <p:nvPr/>
        </p:nvCxnSpPr>
        <p:spPr>
          <a:xfrm flipV="1">
            <a:off x="1295225" y="3467120"/>
            <a:ext cx="6856339" cy="312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B98172-A65D-0FC0-C70A-B57CC108E297}"/>
              </a:ext>
            </a:extLst>
          </p:cNvPr>
          <p:cNvCxnSpPr/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55C333-53C7-2702-A9AF-13919ADBB946}"/>
              </a:ext>
            </a:extLst>
          </p:cNvPr>
          <p:cNvCxnSpPr/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B6DEB7A-A2F6-1AB3-DAFD-D28DCED45245}"/>
              </a:ext>
            </a:extLst>
          </p:cNvPr>
          <p:cNvCxnSpPr/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249F976-3BA1-28D7-D1C2-99A3FA57A31E}"/>
              </a:ext>
            </a:extLst>
          </p:cNvPr>
          <p:cNvCxnSpPr/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63483E-9AE4-28B3-2FF0-80DEF69FC6EB}"/>
              </a:ext>
            </a:extLst>
          </p:cNvPr>
          <p:cNvCxnSpPr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190E85C-6296-739E-C885-1D26DCD2151A}"/>
              </a:ext>
            </a:extLst>
          </p:cNvPr>
          <p:cNvCxnSpPr/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4C5BDBC-2BC4-A436-0E6A-E5996FAB7EC3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F92BEC0-A3E0-3214-9F89-F1DA7E35D34D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93BD14-48E3-B8AD-5F02-881423370424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3C377E0-261B-A5A6-27C3-8A3E485CE1E1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3D71660-E6CC-BC5D-8A80-3DBBD66A0225}"/>
              </a:ext>
            </a:extLst>
          </p:cNvPr>
          <p:cNvSpPr txBox="1"/>
          <p:nvPr/>
        </p:nvSpPr>
        <p:spPr>
          <a:xfrm>
            <a:off x="3400687" y="4925482"/>
            <a:ext cx="2274253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A4C6FBD-666E-AD47-7E28-6466A48D8954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06A8A1C-0E5C-36F3-63C0-81DFFDBE56E0}"/>
              </a:ext>
            </a:extLst>
          </p:cNvPr>
          <p:cNvSpPr txBox="1"/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30% decline in in-store sales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261762B-298C-2C9E-823D-B15199986B86}"/>
              </a:ext>
            </a:extLst>
          </p:cNvPr>
          <p:cNvSpPr txBox="1"/>
          <p:nvPr/>
        </p:nvSpPr>
        <p:spPr>
          <a:xfrm>
            <a:off x="3466696" y="15221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: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C3E3827-A602-9048-9304-15C2D6BF5CB5}"/>
              </a:ext>
            </a:extLst>
          </p:cNvPr>
          <p:cNvSpPr txBox="1"/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activity due to closure of nearby businesses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9319713-F12B-5DB0-F2AA-B1559A884111}"/>
              </a:ext>
            </a:extLst>
          </p:cNvPr>
          <p:cNvSpPr txBox="1"/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Rise of online competitors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DB9C108-C493-F29D-042A-42CEF3EBA1A8}"/>
              </a:ext>
            </a:extLst>
          </p:cNvPr>
          <p:cNvSpPr txBox="1"/>
          <p:nvPr/>
        </p:nvSpPr>
        <p:spPr>
          <a:xfrm>
            <a:off x="6405359" y="2303888"/>
            <a:ext cx="2389609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feedback  ignored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331910B-F148-4276-8363-DA9C4F824871}"/>
              </a:ext>
            </a:extLst>
          </p:cNvPr>
          <p:cNvSpPr txBox="1"/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Two new competitors have entered local market 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94C900F-E2DC-0026-488B-851B3791C804}"/>
              </a:ext>
            </a:extLst>
          </p:cNvPr>
          <p:cNvSpPr txBox="1"/>
          <p:nvPr/>
        </p:nvSpPr>
        <p:spPr>
          <a:xfrm flipH="1">
            <a:off x="3492002" y="3806511"/>
            <a:ext cx="2182937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estimated pricing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3CD7B46-D9CC-E46A-9EDC-5972C9BADD73}"/>
              </a:ext>
            </a:extLst>
          </p:cNvPr>
          <p:cNvSpPr txBox="1"/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imports flowers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BC3F7F2E-CC8E-65FA-3D5B-A98361E80F8B}"/>
              </a:ext>
            </a:extLst>
          </p:cNvPr>
          <p:cNvSpPr txBox="1"/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cost of eco-friendly packaging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23B54A8-8569-18C1-5E03-D92E02FA4DEC}"/>
              </a:ext>
            </a:extLst>
          </p:cNvPr>
          <p:cNvSpPr txBox="1"/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General shift towards online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72805D6-5D08-DE89-2501-4635F642C0F6}"/>
              </a:ext>
            </a:extLst>
          </p:cNvPr>
          <p:cNvSpPr txBox="1"/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deliveries 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25E5C01-9B7E-6E49-C893-3BD419053E78}"/>
              </a:ext>
            </a:extLst>
          </p:cNvPr>
          <p:cNvSpPr txBox="1"/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online service 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418904F0-DA4F-261D-673A-E9434831537B}"/>
              </a:ext>
            </a:extLst>
          </p:cNvPr>
          <p:cNvSpPr txBox="1"/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Relying in customers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3F6ED1-BC3A-76AE-4C2A-099F2E2BFC11}"/>
              </a:ext>
            </a:extLst>
          </p:cNvPr>
          <p:cNvSpPr txBox="1"/>
          <p:nvPr/>
        </p:nvSpPr>
        <p:spPr>
          <a:xfrm>
            <a:off x="5187795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91D71E-1AF9-BE93-9664-B09BF68995C4}"/>
              </a:ext>
            </a:extLst>
          </p:cNvPr>
          <p:cNvSpPr txBox="1"/>
          <p:nvPr/>
        </p:nvSpPr>
        <p:spPr>
          <a:xfrm>
            <a:off x="5187795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0BAE9E-BDB2-B564-2812-9A460B541980}"/>
              </a:ext>
            </a:extLst>
          </p:cNvPr>
          <p:cNvSpPr txBox="1"/>
          <p:nvPr/>
        </p:nvSpPr>
        <p:spPr>
          <a:xfrm>
            <a:off x="2965309" y="4323082"/>
            <a:ext cx="3202466" cy="36933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l"/>
            <a:r>
              <a:rPr lang="en-GB" dirty="0"/>
              <a:t>Lack of business adaptation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970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56E6D-1CF3-9B17-7728-EC82FEA2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Key findings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4F878-038E-D997-9642-159900081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ea typeface="Calibri"/>
                <a:cs typeface="Calibri"/>
              </a:rPr>
              <a:t>Change in customer preferences </a:t>
            </a:r>
          </a:p>
          <a:p>
            <a:pPr marL="514350" indent="-514350">
              <a:buAutoNum type="arabicPeriod"/>
            </a:pPr>
            <a:r>
              <a:rPr lang="en-GB" dirty="0">
                <a:ea typeface="Calibri"/>
                <a:cs typeface="Calibri"/>
              </a:rPr>
              <a:t>Rising in cost </a:t>
            </a:r>
          </a:p>
          <a:p>
            <a:pPr marL="514350" indent="-514350">
              <a:buAutoNum type="arabicPeriod"/>
            </a:pPr>
            <a:r>
              <a:rPr lang="en-GB" dirty="0">
                <a:ea typeface="Calibri"/>
                <a:cs typeface="Calibri"/>
              </a:rPr>
              <a:t>Identified the root problem</a:t>
            </a:r>
          </a:p>
          <a:p>
            <a:pPr marL="514350" indent="-514350">
              <a:buAutoNum type="arabicPeriod"/>
            </a:pPr>
            <a:r>
              <a:rPr lang="en-GB" dirty="0">
                <a:ea typeface="Calibri"/>
                <a:cs typeface="Calibri"/>
              </a:rPr>
              <a:t>Limited online websites </a:t>
            </a:r>
          </a:p>
          <a:p>
            <a:pPr marL="514350" indent="-514350">
              <a:buAutoNum type="arabicPeriod"/>
            </a:pPr>
            <a:endParaRPr lang="en-GB" dirty="0">
              <a:ea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ea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8939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95D4C6-B1A9-50FF-FB99-F850BCC59A87}"/>
              </a:ext>
            </a:extLst>
          </p:cNvPr>
          <p:cNvSpPr txBox="1"/>
          <p:nvPr/>
        </p:nvSpPr>
        <p:spPr>
          <a:xfrm>
            <a:off x="1238250" y="952500"/>
            <a:ext cx="92964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                        </a:t>
            </a:r>
            <a:r>
              <a:rPr lang="en-US" sz="6000" dirty="0">
                <a:ea typeface="Calibri"/>
                <a:cs typeface="Calibri"/>
              </a:rPr>
              <a:t>References</a:t>
            </a:r>
            <a:r>
              <a:rPr lang="en-US" dirty="0">
                <a:ea typeface="Calibri"/>
                <a:cs typeface="Calibri"/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4DF6C5-B8EE-7645-EB33-5C0FAF14463E}"/>
              </a:ext>
            </a:extLst>
          </p:cNvPr>
          <p:cNvSpPr txBox="1"/>
          <p:nvPr/>
        </p:nvSpPr>
        <p:spPr>
          <a:xfrm>
            <a:off x="2241126" y="2270760"/>
            <a:ext cx="27432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>
                <a:latin typeface="Aptos"/>
                <a:ea typeface="Calibri"/>
                <a:cs typeface="Calibri"/>
              </a:rPr>
              <a:t>Pestel framework -Brooks, I. (2010) 'The international business environment', Chapter 1 in International Management: A contextual approach, 2nd ed., Harlow: Pearson Prentice Hall, pp. 29. 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Aptos"/>
                <a:ea typeface="Calibri"/>
                <a:cs typeface="Calibri"/>
              </a:rPr>
              <a:t> 5W2H template</a:t>
            </a:r>
            <a:r>
              <a:rPr lang="en-US" sz="1200" b="1" dirty="0">
                <a:latin typeface="Aptos"/>
                <a:ea typeface="Calibri"/>
                <a:cs typeface="Calibri"/>
              </a:rPr>
              <a:t> -i</a:t>
            </a:r>
            <a:r>
              <a:rPr lang="en-US" sz="1200" dirty="0">
                <a:latin typeface="Aptos"/>
                <a:ea typeface="Calibri"/>
                <a:cs typeface="Calibri"/>
              </a:rPr>
              <a:t>nstitute of Leadership &amp; Management (2013) Solving problems and making decisions. 5th ed. London: Routledge, p. 24. 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  <a:hlinkClick r:id="rId2"/>
              </a:rPr>
              <a:t>https://www.freshproduce.com/resources/floral/2025-floral-industry-trends/</a:t>
            </a: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5121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FF8413-A876-0CB2-1F36-5EE2DFB55CFD}"/>
              </a:ext>
            </a:extLst>
          </p:cNvPr>
          <p:cNvSpPr txBox="1"/>
          <p:nvPr/>
        </p:nvSpPr>
        <p:spPr>
          <a:xfrm>
            <a:off x="2918343" y="2700180"/>
            <a:ext cx="4106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85CA46-50C6-58B6-339A-52D46972FDA7}"/>
              </a:ext>
            </a:extLst>
          </p:cNvPr>
          <p:cNvSpPr txBox="1"/>
          <p:nvPr/>
        </p:nvSpPr>
        <p:spPr>
          <a:xfrm>
            <a:off x="712439" y="2700180"/>
            <a:ext cx="1090341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800" dirty="0">
                <a:solidFill>
                  <a:schemeClr val="accent2"/>
                </a:solidFill>
                <a:latin typeface="Aptos Mono" panose="020F0502020204030204" pitchFamily="34" charset="0"/>
              </a:rPr>
              <a:t>Thanks for listening </a:t>
            </a:r>
            <a:endParaRPr lang="en-US" sz="6800" dirty="0">
              <a:solidFill>
                <a:schemeClr val="accent2"/>
              </a:solidFill>
              <a:latin typeface="Aptos Mon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2799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AE71EA8-A0DD-DD5B-4869-3C51CDADB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122" y="968036"/>
            <a:ext cx="6137755" cy="405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256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Salomea Dragusin  </vt:lpstr>
      <vt:lpstr>Good Afternoon.My name is salomea dragusin </vt:lpstr>
      <vt:lpstr>Green Haven florist </vt:lpstr>
      <vt:lpstr>Problems the business is facing</vt:lpstr>
      <vt:lpstr>Root problem </vt:lpstr>
      <vt:lpstr>PowerPoint Presentation</vt:lpstr>
      <vt:lpstr>Pestle analysis</vt:lpstr>
      <vt:lpstr> What is Cause and effects model ? </vt:lpstr>
      <vt:lpstr>PowerPoint Presentation</vt:lpstr>
      <vt:lpstr>Summary of Key findings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Salomea Dragusin  </dc:title>
  <dc:creator/>
  <cp:lastModifiedBy>Salomea Dragusin (2438370)</cp:lastModifiedBy>
  <cp:revision>961</cp:revision>
  <dcterms:created xsi:type="dcterms:W3CDTF">2025-09-29T13:46:47Z</dcterms:created>
  <dcterms:modified xsi:type="dcterms:W3CDTF">2025-10-10T15:51:21Z</dcterms:modified>
</cp:coreProperties>
</file>