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5" r:id="rId2"/>
    <p:sldId id="293" r:id="rId3"/>
    <p:sldId id="256" r:id="rId4"/>
    <p:sldId id="283" r:id="rId5"/>
    <p:sldId id="284" r:id="rId6"/>
    <p:sldId id="28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5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35060F-DBD3-490B-8022-A685C7B076F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47FF015-B558-4B41-BEF6-3DA637DBB276}">
      <dgm:prSet/>
      <dgm:spPr/>
      <dgm:t>
        <a:bodyPr/>
        <a:lstStyle/>
        <a:p>
          <a:r>
            <a:rPr lang="en-GB" dirty="0"/>
            <a:t>Week 2: Introduction and Pulse</a:t>
          </a:r>
          <a:endParaRPr lang="en-US" dirty="0"/>
        </a:p>
      </dgm:t>
    </dgm:pt>
    <dgm:pt modelId="{A175726D-9BC6-45D5-9777-17E27183F443}" type="parTrans" cxnId="{68F5048C-D9E7-4EF0-A59A-9F15F8AB8A9B}">
      <dgm:prSet/>
      <dgm:spPr/>
      <dgm:t>
        <a:bodyPr/>
        <a:lstStyle/>
        <a:p>
          <a:endParaRPr lang="en-US"/>
        </a:p>
      </dgm:t>
    </dgm:pt>
    <dgm:pt modelId="{6122BB94-B986-4FA6-9EDA-C5C8777F9D46}" type="sibTrans" cxnId="{68F5048C-D9E7-4EF0-A59A-9F15F8AB8A9B}">
      <dgm:prSet/>
      <dgm:spPr/>
      <dgm:t>
        <a:bodyPr/>
        <a:lstStyle/>
        <a:p>
          <a:endParaRPr lang="en-US"/>
        </a:p>
      </dgm:t>
    </dgm:pt>
    <dgm:pt modelId="{ECFEA76F-925A-4588-8AFE-5D99700B452A}">
      <dgm:prSet/>
      <dgm:spPr/>
      <dgm:t>
        <a:bodyPr/>
        <a:lstStyle/>
        <a:p>
          <a:r>
            <a:rPr lang="en-GB"/>
            <a:t>Week 5: Employability Skills</a:t>
          </a:r>
          <a:endParaRPr lang="en-US"/>
        </a:p>
      </dgm:t>
    </dgm:pt>
    <dgm:pt modelId="{AD55EDB0-5204-4736-9DEE-F5B97E93CE3E}" type="parTrans" cxnId="{0FC17C8A-41BA-4A48-AED1-1F74D2AD72EB}">
      <dgm:prSet/>
      <dgm:spPr/>
      <dgm:t>
        <a:bodyPr/>
        <a:lstStyle/>
        <a:p>
          <a:endParaRPr lang="en-US"/>
        </a:p>
      </dgm:t>
    </dgm:pt>
    <dgm:pt modelId="{0BFA01F0-7EC5-418B-9C87-BAC2CA04F05B}" type="sibTrans" cxnId="{0FC17C8A-41BA-4A48-AED1-1F74D2AD72EB}">
      <dgm:prSet/>
      <dgm:spPr/>
      <dgm:t>
        <a:bodyPr/>
        <a:lstStyle/>
        <a:p>
          <a:endParaRPr lang="en-US"/>
        </a:p>
      </dgm:t>
    </dgm:pt>
    <dgm:pt modelId="{4209ABBE-9844-4153-9585-A480C2F1E9D4}">
      <dgm:prSet/>
      <dgm:spPr/>
      <dgm:t>
        <a:bodyPr/>
        <a:lstStyle/>
        <a:p>
          <a:r>
            <a:rPr lang="en-GB" dirty="0"/>
            <a:t>Week 7: Reminder of </a:t>
          </a:r>
          <a:r>
            <a:rPr lang="en-GB" dirty="0" err="1"/>
            <a:t>MyCareer</a:t>
          </a:r>
          <a:r>
            <a:rPr lang="en-GB" dirty="0"/>
            <a:t> website</a:t>
          </a:r>
          <a:endParaRPr lang="en-US" dirty="0"/>
        </a:p>
      </dgm:t>
    </dgm:pt>
    <dgm:pt modelId="{9C416C50-AA39-4113-A383-B5999B7D3684}" type="parTrans" cxnId="{5F575949-C0D2-4AD8-A94B-5F6CF69B21D6}">
      <dgm:prSet/>
      <dgm:spPr/>
      <dgm:t>
        <a:bodyPr/>
        <a:lstStyle/>
        <a:p>
          <a:endParaRPr lang="en-US"/>
        </a:p>
      </dgm:t>
    </dgm:pt>
    <dgm:pt modelId="{0BF6A007-6E89-49F1-8312-E7D45FFAF289}" type="sibTrans" cxnId="{5F575949-C0D2-4AD8-A94B-5F6CF69B21D6}">
      <dgm:prSet/>
      <dgm:spPr/>
      <dgm:t>
        <a:bodyPr/>
        <a:lstStyle/>
        <a:p>
          <a:endParaRPr lang="en-US"/>
        </a:p>
      </dgm:t>
    </dgm:pt>
    <dgm:pt modelId="{EEB88F7B-69D1-4337-853A-967816528A1E}">
      <dgm:prSet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GB"/>
            <a:t>Week 9: Behind the CV</a:t>
          </a:r>
          <a:endParaRPr lang="en-US"/>
        </a:p>
      </dgm:t>
    </dgm:pt>
    <dgm:pt modelId="{C2E538D3-CA87-4A19-8337-970BCA87F3F6}" type="parTrans" cxnId="{D457DCB5-1F7B-4E5A-92B6-3EBE47B42D46}">
      <dgm:prSet/>
      <dgm:spPr/>
      <dgm:t>
        <a:bodyPr/>
        <a:lstStyle/>
        <a:p>
          <a:endParaRPr lang="en-US"/>
        </a:p>
      </dgm:t>
    </dgm:pt>
    <dgm:pt modelId="{DD1E27C9-676F-4394-B968-F09FE43D114E}" type="sibTrans" cxnId="{D457DCB5-1F7B-4E5A-92B6-3EBE47B42D46}">
      <dgm:prSet/>
      <dgm:spPr/>
      <dgm:t>
        <a:bodyPr/>
        <a:lstStyle/>
        <a:p>
          <a:endParaRPr lang="en-US"/>
        </a:p>
      </dgm:t>
    </dgm:pt>
    <dgm:pt modelId="{41398258-9C2C-47A3-804B-C67F18628ED9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dirty="0"/>
            <a:t>Week 10: Why we network</a:t>
          </a:r>
          <a:endParaRPr lang="en-US" dirty="0"/>
        </a:p>
      </dgm:t>
    </dgm:pt>
    <dgm:pt modelId="{D0D9E3CD-0A00-4A85-89FA-3D815C5C8507}" type="parTrans" cxnId="{269344C9-359D-4F7F-9866-2E6688A8A6B8}">
      <dgm:prSet/>
      <dgm:spPr/>
      <dgm:t>
        <a:bodyPr/>
        <a:lstStyle/>
        <a:p>
          <a:endParaRPr lang="en-US"/>
        </a:p>
      </dgm:t>
    </dgm:pt>
    <dgm:pt modelId="{852CC670-3832-4A79-93C6-262414C74481}" type="sibTrans" cxnId="{269344C9-359D-4F7F-9866-2E6688A8A6B8}">
      <dgm:prSet/>
      <dgm:spPr/>
      <dgm:t>
        <a:bodyPr/>
        <a:lstStyle/>
        <a:p>
          <a:endParaRPr lang="en-US"/>
        </a:p>
      </dgm:t>
    </dgm:pt>
    <dgm:pt modelId="{2D4FEF1C-1262-4DA4-B191-CD5DF58E6E1C}" type="pres">
      <dgm:prSet presAssocID="{F035060F-DBD3-490B-8022-A685C7B076FF}" presName="linear" presStyleCnt="0">
        <dgm:presLayoutVars>
          <dgm:animLvl val="lvl"/>
          <dgm:resizeHandles val="exact"/>
        </dgm:presLayoutVars>
      </dgm:prSet>
      <dgm:spPr/>
    </dgm:pt>
    <dgm:pt modelId="{9CD70AD9-6A8F-4DE2-9EC8-25915B1FCAA7}" type="pres">
      <dgm:prSet presAssocID="{947FF015-B558-4B41-BEF6-3DA637DBB27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CB9EC42-2BD5-48E0-8312-ACB985350C58}" type="pres">
      <dgm:prSet presAssocID="{6122BB94-B986-4FA6-9EDA-C5C8777F9D46}" presName="spacer" presStyleCnt="0"/>
      <dgm:spPr/>
    </dgm:pt>
    <dgm:pt modelId="{B5EF5676-BE36-4E22-A4FC-4527A1B11D4F}" type="pres">
      <dgm:prSet presAssocID="{ECFEA76F-925A-4588-8AFE-5D99700B452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30A7B07-0700-476A-9040-A6A56CF655AB}" type="pres">
      <dgm:prSet presAssocID="{0BFA01F0-7EC5-418B-9C87-BAC2CA04F05B}" presName="spacer" presStyleCnt="0"/>
      <dgm:spPr/>
    </dgm:pt>
    <dgm:pt modelId="{289B448B-A8D1-45E4-B7A6-747BE2E78123}" type="pres">
      <dgm:prSet presAssocID="{4209ABBE-9844-4153-9585-A480C2F1E9D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DDA5E2B-DF9A-441C-842F-B6E1BBDE51C4}" type="pres">
      <dgm:prSet presAssocID="{0BF6A007-6E89-49F1-8312-E7D45FFAF289}" presName="spacer" presStyleCnt="0"/>
      <dgm:spPr/>
    </dgm:pt>
    <dgm:pt modelId="{A13715F5-87C4-493B-8651-A300974EEBA4}" type="pres">
      <dgm:prSet presAssocID="{EEB88F7B-69D1-4337-853A-967816528A1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B4F5111-81DA-4210-8B49-136D4293CDB1}" type="pres">
      <dgm:prSet presAssocID="{DD1E27C9-676F-4394-B968-F09FE43D114E}" presName="spacer" presStyleCnt="0"/>
      <dgm:spPr/>
    </dgm:pt>
    <dgm:pt modelId="{D9A941CB-2705-4617-A1B4-262B112CB0C3}" type="pres">
      <dgm:prSet presAssocID="{41398258-9C2C-47A3-804B-C67F18628ED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1F8D908-331E-40FA-808B-5B3A4CCE1788}" type="presOf" srcId="{4209ABBE-9844-4153-9585-A480C2F1E9D4}" destId="{289B448B-A8D1-45E4-B7A6-747BE2E78123}" srcOrd="0" destOrd="0" presId="urn:microsoft.com/office/officeart/2005/8/layout/vList2"/>
    <dgm:cxn modelId="{5F575949-C0D2-4AD8-A94B-5F6CF69B21D6}" srcId="{F035060F-DBD3-490B-8022-A685C7B076FF}" destId="{4209ABBE-9844-4153-9585-A480C2F1E9D4}" srcOrd="2" destOrd="0" parTransId="{9C416C50-AA39-4113-A383-B5999B7D3684}" sibTransId="{0BF6A007-6E89-49F1-8312-E7D45FFAF289}"/>
    <dgm:cxn modelId="{0FC17C8A-41BA-4A48-AED1-1F74D2AD72EB}" srcId="{F035060F-DBD3-490B-8022-A685C7B076FF}" destId="{ECFEA76F-925A-4588-8AFE-5D99700B452A}" srcOrd="1" destOrd="0" parTransId="{AD55EDB0-5204-4736-9DEE-F5B97E93CE3E}" sibTransId="{0BFA01F0-7EC5-418B-9C87-BAC2CA04F05B}"/>
    <dgm:cxn modelId="{68F5048C-D9E7-4EF0-A59A-9F15F8AB8A9B}" srcId="{F035060F-DBD3-490B-8022-A685C7B076FF}" destId="{947FF015-B558-4B41-BEF6-3DA637DBB276}" srcOrd="0" destOrd="0" parTransId="{A175726D-9BC6-45D5-9777-17E27183F443}" sibTransId="{6122BB94-B986-4FA6-9EDA-C5C8777F9D46}"/>
    <dgm:cxn modelId="{7D7F13B0-D1E0-41EB-AC6F-AFA1AD345C18}" type="presOf" srcId="{41398258-9C2C-47A3-804B-C67F18628ED9}" destId="{D9A941CB-2705-4617-A1B4-262B112CB0C3}" srcOrd="0" destOrd="0" presId="urn:microsoft.com/office/officeart/2005/8/layout/vList2"/>
    <dgm:cxn modelId="{D457DCB5-1F7B-4E5A-92B6-3EBE47B42D46}" srcId="{F035060F-DBD3-490B-8022-A685C7B076FF}" destId="{EEB88F7B-69D1-4337-853A-967816528A1E}" srcOrd="3" destOrd="0" parTransId="{C2E538D3-CA87-4A19-8337-970BCA87F3F6}" sibTransId="{DD1E27C9-676F-4394-B968-F09FE43D114E}"/>
    <dgm:cxn modelId="{A8D9DDB8-4AD3-4684-9A75-0CA8182F5DE7}" type="presOf" srcId="{ECFEA76F-925A-4588-8AFE-5D99700B452A}" destId="{B5EF5676-BE36-4E22-A4FC-4527A1B11D4F}" srcOrd="0" destOrd="0" presId="urn:microsoft.com/office/officeart/2005/8/layout/vList2"/>
    <dgm:cxn modelId="{94CEECBC-1909-435C-A68F-5911F67D0DFE}" type="presOf" srcId="{947FF015-B558-4B41-BEF6-3DA637DBB276}" destId="{9CD70AD9-6A8F-4DE2-9EC8-25915B1FCAA7}" srcOrd="0" destOrd="0" presId="urn:microsoft.com/office/officeart/2005/8/layout/vList2"/>
    <dgm:cxn modelId="{21EBD2BE-4590-4DBC-BB2D-F1415018105E}" type="presOf" srcId="{EEB88F7B-69D1-4337-853A-967816528A1E}" destId="{A13715F5-87C4-493B-8651-A300974EEBA4}" srcOrd="0" destOrd="0" presId="urn:microsoft.com/office/officeart/2005/8/layout/vList2"/>
    <dgm:cxn modelId="{269344C9-359D-4F7F-9866-2E6688A8A6B8}" srcId="{F035060F-DBD3-490B-8022-A685C7B076FF}" destId="{41398258-9C2C-47A3-804B-C67F18628ED9}" srcOrd="4" destOrd="0" parTransId="{D0D9E3CD-0A00-4A85-89FA-3D815C5C8507}" sibTransId="{852CC670-3832-4A79-93C6-262414C74481}"/>
    <dgm:cxn modelId="{F44AD6E2-47E7-48BC-8D34-12DDB0A7227D}" type="presOf" srcId="{F035060F-DBD3-490B-8022-A685C7B076FF}" destId="{2D4FEF1C-1262-4DA4-B191-CD5DF58E6E1C}" srcOrd="0" destOrd="0" presId="urn:microsoft.com/office/officeart/2005/8/layout/vList2"/>
    <dgm:cxn modelId="{B4C665E4-56E2-4E2A-B2FC-B453E1648217}" type="presParOf" srcId="{2D4FEF1C-1262-4DA4-B191-CD5DF58E6E1C}" destId="{9CD70AD9-6A8F-4DE2-9EC8-25915B1FCAA7}" srcOrd="0" destOrd="0" presId="urn:microsoft.com/office/officeart/2005/8/layout/vList2"/>
    <dgm:cxn modelId="{8EEDBDAB-98D2-4E6F-9A6B-15924662075B}" type="presParOf" srcId="{2D4FEF1C-1262-4DA4-B191-CD5DF58E6E1C}" destId="{4CB9EC42-2BD5-48E0-8312-ACB985350C58}" srcOrd="1" destOrd="0" presId="urn:microsoft.com/office/officeart/2005/8/layout/vList2"/>
    <dgm:cxn modelId="{FCF0E544-A798-4EC9-B804-A9ECACC982D4}" type="presParOf" srcId="{2D4FEF1C-1262-4DA4-B191-CD5DF58E6E1C}" destId="{B5EF5676-BE36-4E22-A4FC-4527A1B11D4F}" srcOrd="2" destOrd="0" presId="urn:microsoft.com/office/officeart/2005/8/layout/vList2"/>
    <dgm:cxn modelId="{CABFF04B-C03F-4DB5-A920-67E565866594}" type="presParOf" srcId="{2D4FEF1C-1262-4DA4-B191-CD5DF58E6E1C}" destId="{130A7B07-0700-476A-9040-A6A56CF655AB}" srcOrd="3" destOrd="0" presId="urn:microsoft.com/office/officeart/2005/8/layout/vList2"/>
    <dgm:cxn modelId="{21E8845D-07DD-434C-B666-EDDD19DC3E22}" type="presParOf" srcId="{2D4FEF1C-1262-4DA4-B191-CD5DF58E6E1C}" destId="{289B448B-A8D1-45E4-B7A6-747BE2E78123}" srcOrd="4" destOrd="0" presId="urn:microsoft.com/office/officeart/2005/8/layout/vList2"/>
    <dgm:cxn modelId="{D9F708C2-E0F5-4B12-96AB-9B66A6F2F041}" type="presParOf" srcId="{2D4FEF1C-1262-4DA4-B191-CD5DF58E6E1C}" destId="{2DDA5E2B-DF9A-441C-842F-B6E1BBDE51C4}" srcOrd="5" destOrd="0" presId="urn:microsoft.com/office/officeart/2005/8/layout/vList2"/>
    <dgm:cxn modelId="{4FD9C914-81C2-4548-8048-DE5F8C52CD7F}" type="presParOf" srcId="{2D4FEF1C-1262-4DA4-B191-CD5DF58E6E1C}" destId="{A13715F5-87C4-493B-8651-A300974EEBA4}" srcOrd="6" destOrd="0" presId="urn:microsoft.com/office/officeart/2005/8/layout/vList2"/>
    <dgm:cxn modelId="{67DCC1B6-412B-4994-BA5B-1D8C809F417F}" type="presParOf" srcId="{2D4FEF1C-1262-4DA4-B191-CD5DF58E6E1C}" destId="{1B4F5111-81DA-4210-8B49-136D4293CDB1}" srcOrd="7" destOrd="0" presId="urn:microsoft.com/office/officeart/2005/8/layout/vList2"/>
    <dgm:cxn modelId="{F8FD64F0-F96A-46DC-8DB1-A5502F467134}" type="presParOf" srcId="{2D4FEF1C-1262-4DA4-B191-CD5DF58E6E1C}" destId="{D9A941CB-2705-4617-A1B4-262B112CB0C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3BD9FD-215B-45AF-A762-58FAF43F46C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839A381-F43B-4EFC-9FC8-E272BB931224}">
      <dgm:prSet/>
      <dgm:spPr/>
      <dgm:t>
        <a:bodyPr/>
        <a:lstStyle/>
        <a:p>
          <a:pPr>
            <a:defRPr cap="all"/>
          </a:pPr>
          <a:r>
            <a:rPr lang="en-US" cap="none" dirty="0">
              <a:latin typeface="Century Gothic" panose="020B0502020202020204" pitchFamily="34" charset="0"/>
            </a:rPr>
            <a:t>www.uwtsd.ac.uk</a:t>
          </a:r>
        </a:p>
      </dgm:t>
    </dgm:pt>
    <dgm:pt modelId="{8D95962C-6481-49C0-9873-3EACBD2D12E2}" type="parTrans" cxnId="{C4227403-4414-4825-AF7F-A175F30F266F}">
      <dgm:prSet/>
      <dgm:spPr/>
      <dgm:t>
        <a:bodyPr/>
        <a:lstStyle/>
        <a:p>
          <a:endParaRPr lang="en-US" dirty="0"/>
        </a:p>
      </dgm:t>
    </dgm:pt>
    <dgm:pt modelId="{BE987F38-08B3-4C04-9977-C9177CDBDDA2}" type="sibTrans" cxnId="{C4227403-4414-4825-AF7F-A175F30F266F}">
      <dgm:prSet/>
      <dgm:spPr/>
      <dgm:t>
        <a:bodyPr/>
        <a:lstStyle/>
        <a:p>
          <a:endParaRPr lang="en-US" dirty="0"/>
        </a:p>
      </dgm:t>
    </dgm:pt>
    <dgm:pt modelId="{6B2F6C90-5887-4E29-B4C6-CA78A963360D}">
      <dgm:prSet/>
      <dgm:spPr/>
      <dgm:t>
        <a:bodyPr/>
        <a:lstStyle/>
        <a:p>
          <a:pPr>
            <a:defRPr cap="all"/>
          </a:pPr>
          <a:r>
            <a:rPr lang="en-GB" cap="none" dirty="0">
              <a:latin typeface="Century Gothic" panose="020B0502020202020204" pitchFamily="34" charset="0"/>
            </a:rPr>
            <a:t>careers@uwtsd.ac.uk</a:t>
          </a:r>
          <a:endParaRPr lang="en-US" cap="none" dirty="0">
            <a:latin typeface="Century Gothic" panose="020B0502020202020204" pitchFamily="34" charset="0"/>
          </a:endParaRPr>
        </a:p>
      </dgm:t>
    </dgm:pt>
    <dgm:pt modelId="{2672D926-15F1-4E71-AFDB-C3409A140057}" type="parTrans" cxnId="{1F5A7F7E-996D-4D15-A5D1-A14285ADBE87}">
      <dgm:prSet/>
      <dgm:spPr/>
      <dgm:t>
        <a:bodyPr/>
        <a:lstStyle/>
        <a:p>
          <a:endParaRPr lang="en-US" dirty="0"/>
        </a:p>
      </dgm:t>
    </dgm:pt>
    <dgm:pt modelId="{908FDF45-EDCF-4CBA-86C4-F71E2FD32099}" type="sibTrans" cxnId="{1F5A7F7E-996D-4D15-A5D1-A14285ADBE87}">
      <dgm:prSet/>
      <dgm:spPr/>
      <dgm:t>
        <a:bodyPr/>
        <a:lstStyle/>
        <a:p>
          <a:endParaRPr lang="en-US" dirty="0"/>
        </a:p>
      </dgm:t>
    </dgm:pt>
    <dgm:pt modelId="{DD877763-25C1-4B97-823A-866D22FAEC21}" type="pres">
      <dgm:prSet presAssocID="{273BD9FD-215B-45AF-A762-58FAF43F46CC}" presName="vert0" presStyleCnt="0">
        <dgm:presLayoutVars>
          <dgm:dir/>
          <dgm:animOne val="branch"/>
          <dgm:animLvl val="lvl"/>
        </dgm:presLayoutVars>
      </dgm:prSet>
      <dgm:spPr/>
    </dgm:pt>
    <dgm:pt modelId="{BADA8167-C00D-44ED-8A68-C2B69A5B9B68}" type="pres">
      <dgm:prSet presAssocID="{E839A381-F43B-4EFC-9FC8-E272BB931224}" presName="thickLine" presStyleLbl="alignNode1" presStyleIdx="0" presStyleCnt="2"/>
      <dgm:spPr/>
    </dgm:pt>
    <dgm:pt modelId="{9442D959-72B4-45C7-9449-EC8BA056E160}" type="pres">
      <dgm:prSet presAssocID="{E839A381-F43B-4EFC-9FC8-E272BB931224}" presName="horz1" presStyleCnt="0"/>
      <dgm:spPr/>
    </dgm:pt>
    <dgm:pt modelId="{02253262-CDC3-4C61-9947-97E7F42B8BE3}" type="pres">
      <dgm:prSet presAssocID="{E839A381-F43B-4EFC-9FC8-E272BB931224}" presName="tx1" presStyleLbl="revTx" presStyleIdx="0" presStyleCnt="2"/>
      <dgm:spPr/>
    </dgm:pt>
    <dgm:pt modelId="{A4B5A263-4AEC-4537-9608-4EAAA41B7C2B}" type="pres">
      <dgm:prSet presAssocID="{E839A381-F43B-4EFC-9FC8-E272BB931224}" presName="vert1" presStyleCnt="0"/>
      <dgm:spPr/>
    </dgm:pt>
    <dgm:pt modelId="{D32E6E1E-0DBD-4907-825C-71B2C250F71D}" type="pres">
      <dgm:prSet presAssocID="{6B2F6C90-5887-4E29-B4C6-CA78A963360D}" presName="thickLine" presStyleLbl="alignNode1" presStyleIdx="1" presStyleCnt="2"/>
      <dgm:spPr/>
    </dgm:pt>
    <dgm:pt modelId="{F16410DF-83E4-4985-9B69-EED2F16963F6}" type="pres">
      <dgm:prSet presAssocID="{6B2F6C90-5887-4E29-B4C6-CA78A963360D}" presName="horz1" presStyleCnt="0"/>
      <dgm:spPr/>
    </dgm:pt>
    <dgm:pt modelId="{68DFFE05-7E0D-4B17-B3F0-FAB76929974D}" type="pres">
      <dgm:prSet presAssocID="{6B2F6C90-5887-4E29-B4C6-CA78A963360D}" presName="tx1" presStyleLbl="revTx" presStyleIdx="1" presStyleCnt="2"/>
      <dgm:spPr/>
    </dgm:pt>
    <dgm:pt modelId="{481D968C-DF48-4D60-A227-1C6D37F5F998}" type="pres">
      <dgm:prSet presAssocID="{6B2F6C90-5887-4E29-B4C6-CA78A963360D}" presName="vert1" presStyleCnt="0"/>
      <dgm:spPr/>
    </dgm:pt>
  </dgm:ptLst>
  <dgm:cxnLst>
    <dgm:cxn modelId="{C4227403-4414-4825-AF7F-A175F30F266F}" srcId="{273BD9FD-215B-45AF-A762-58FAF43F46CC}" destId="{E839A381-F43B-4EFC-9FC8-E272BB931224}" srcOrd="0" destOrd="0" parTransId="{8D95962C-6481-49C0-9873-3EACBD2D12E2}" sibTransId="{BE987F38-08B3-4C04-9977-C9177CDBDDA2}"/>
    <dgm:cxn modelId="{957F9F2C-DE0D-4D33-BE6E-B16737C6A467}" type="presOf" srcId="{273BD9FD-215B-45AF-A762-58FAF43F46CC}" destId="{DD877763-25C1-4B97-823A-866D22FAEC21}" srcOrd="0" destOrd="0" presId="urn:microsoft.com/office/officeart/2008/layout/LinedList"/>
    <dgm:cxn modelId="{2FC09663-2AA4-4410-9F14-332111AB610C}" type="presOf" srcId="{6B2F6C90-5887-4E29-B4C6-CA78A963360D}" destId="{68DFFE05-7E0D-4B17-B3F0-FAB76929974D}" srcOrd="0" destOrd="0" presId="urn:microsoft.com/office/officeart/2008/layout/LinedList"/>
    <dgm:cxn modelId="{1F5A7F7E-996D-4D15-A5D1-A14285ADBE87}" srcId="{273BD9FD-215B-45AF-A762-58FAF43F46CC}" destId="{6B2F6C90-5887-4E29-B4C6-CA78A963360D}" srcOrd="1" destOrd="0" parTransId="{2672D926-15F1-4E71-AFDB-C3409A140057}" sibTransId="{908FDF45-EDCF-4CBA-86C4-F71E2FD32099}"/>
    <dgm:cxn modelId="{53BCB2BA-62C0-4923-A3EA-770F4C3C0674}" type="presOf" srcId="{E839A381-F43B-4EFC-9FC8-E272BB931224}" destId="{02253262-CDC3-4C61-9947-97E7F42B8BE3}" srcOrd="0" destOrd="0" presId="urn:microsoft.com/office/officeart/2008/layout/LinedList"/>
    <dgm:cxn modelId="{3D297077-CC12-4821-9973-C72CC06FC8A9}" type="presParOf" srcId="{DD877763-25C1-4B97-823A-866D22FAEC21}" destId="{BADA8167-C00D-44ED-8A68-C2B69A5B9B68}" srcOrd="0" destOrd="0" presId="urn:microsoft.com/office/officeart/2008/layout/LinedList"/>
    <dgm:cxn modelId="{91C15511-37CA-4DEA-B969-DC2C61B54891}" type="presParOf" srcId="{DD877763-25C1-4B97-823A-866D22FAEC21}" destId="{9442D959-72B4-45C7-9449-EC8BA056E160}" srcOrd="1" destOrd="0" presId="urn:microsoft.com/office/officeart/2008/layout/LinedList"/>
    <dgm:cxn modelId="{F60CA897-C49E-4CC6-B197-6283C264C850}" type="presParOf" srcId="{9442D959-72B4-45C7-9449-EC8BA056E160}" destId="{02253262-CDC3-4C61-9947-97E7F42B8BE3}" srcOrd="0" destOrd="0" presId="urn:microsoft.com/office/officeart/2008/layout/LinedList"/>
    <dgm:cxn modelId="{FB1C4D12-DB41-430E-8F76-D266137E1ACD}" type="presParOf" srcId="{9442D959-72B4-45C7-9449-EC8BA056E160}" destId="{A4B5A263-4AEC-4537-9608-4EAAA41B7C2B}" srcOrd="1" destOrd="0" presId="urn:microsoft.com/office/officeart/2008/layout/LinedList"/>
    <dgm:cxn modelId="{E503742D-A71C-4BE7-8F29-49204F9FC127}" type="presParOf" srcId="{DD877763-25C1-4B97-823A-866D22FAEC21}" destId="{D32E6E1E-0DBD-4907-825C-71B2C250F71D}" srcOrd="2" destOrd="0" presId="urn:microsoft.com/office/officeart/2008/layout/LinedList"/>
    <dgm:cxn modelId="{2882E574-845F-48CA-8E21-B160D9AB448D}" type="presParOf" srcId="{DD877763-25C1-4B97-823A-866D22FAEC21}" destId="{F16410DF-83E4-4985-9B69-EED2F16963F6}" srcOrd="3" destOrd="0" presId="urn:microsoft.com/office/officeart/2008/layout/LinedList"/>
    <dgm:cxn modelId="{2866B12E-0F14-4D00-A59A-E348BD8C3802}" type="presParOf" srcId="{F16410DF-83E4-4985-9B69-EED2F16963F6}" destId="{68DFFE05-7E0D-4B17-B3F0-FAB76929974D}" srcOrd="0" destOrd="0" presId="urn:microsoft.com/office/officeart/2008/layout/LinedList"/>
    <dgm:cxn modelId="{2CDEA49C-3A98-408B-89C9-D2277765B561}" type="presParOf" srcId="{F16410DF-83E4-4985-9B69-EED2F16963F6}" destId="{481D968C-DF48-4D60-A227-1C6D37F5F9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70AD9-6A8F-4DE2-9EC8-25915B1FCAA7}">
      <dsp:nvSpPr>
        <dsp:cNvPr id="0" name=""/>
        <dsp:cNvSpPr/>
      </dsp:nvSpPr>
      <dsp:spPr>
        <a:xfrm>
          <a:off x="0" y="49707"/>
          <a:ext cx="6245265" cy="10380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Week 2: Introduction and Pulse</a:t>
          </a:r>
          <a:endParaRPr lang="en-US" sz="2600" kern="1200" dirty="0"/>
        </a:p>
      </dsp:txBody>
      <dsp:txXfrm>
        <a:off x="50675" y="100382"/>
        <a:ext cx="6143915" cy="936732"/>
      </dsp:txXfrm>
    </dsp:sp>
    <dsp:sp modelId="{B5EF5676-BE36-4E22-A4FC-4527A1B11D4F}">
      <dsp:nvSpPr>
        <dsp:cNvPr id="0" name=""/>
        <dsp:cNvSpPr/>
      </dsp:nvSpPr>
      <dsp:spPr>
        <a:xfrm>
          <a:off x="0" y="1162669"/>
          <a:ext cx="6245265" cy="1038082"/>
        </a:xfrm>
        <a:prstGeom prst="roundRect">
          <a:avLst/>
        </a:prstGeom>
        <a:solidFill>
          <a:schemeClr val="accent2">
            <a:hueOff val="1540825"/>
            <a:satOff val="0"/>
            <a:lumOff val="46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Week 5: Employability Skills</a:t>
          </a:r>
          <a:endParaRPr lang="en-US" sz="2600" kern="1200"/>
        </a:p>
      </dsp:txBody>
      <dsp:txXfrm>
        <a:off x="50675" y="1213344"/>
        <a:ext cx="6143915" cy="936732"/>
      </dsp:txXfrm>
    </dsp:sp>
    <dsp:sp modelId="{289B448B-A8D1-45E4-B7A6-747BE2E78123}">
      <dsp:nvSpPr>
        <dsp:cNvPr id="0" name=""/>
        <dsp:cNvSpPr/>
      </dsp:nvSpPr>
      <dsp:spPr>
        <a:xfrm>
          <a:off x="0" y="2275632"/>
          <a:ext cx="6245265" cy="1038082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Week 7: Reminder of </a:t>
          </a:r>
          <a:r>
            <a:rPr lang="en-GB" sz="2600" kern="1200" dirty="0" err="1"/>
            <a:t>MyCareer</a:t>
          </a:r>
          <a:r>
            <a:rPr lang="en-GB" sz="2600" kern="1200" dirty="0"/>
            <a:t> website</a:t>
          </a:r>
          <a:endParaRPr lang="en-US" sz="2600" kern="1200" dirty="0"/>
        </a:p>
      </dsp:txBody>
      <dsp:txXfrm>
        <a:off x="50675" y="2326307"/>
        <a:ext cx="6143915" cy="936732"/>
      </dsp:txXfrm>
    </dsp:sp>
    <dsp:sp modelId="{A13715F5-87C4-493B-8651-A300974EEBA4}">
      <dsp:nvSpPr>
        <dsp:cNvPr id="0" name=""/>
        <dsp:cNvSpPr/>
      </dsp:nvSpPr>
      <dsp:spPr>
        <a:xfrm>
          <a:off x="0" y="3388594"/>
          <a:ext cx="6245265" cy="1038082"/>
        </a:xfrm>
        <a:prstGeom prst="roundRect">
          <a:avLst/>
        </a:prstGeom>
        <a:solidFill>
          <a:schemeClr val="accent3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Week 9: Behind the CV</a:t>
          </a:r>
          <a:endParaRPr lang="en-US" sz="2600" kern="1200"/>
        </a:p>
      </dsp:txBody>
      <dsp:txXfrm>
        <a:off x="50675" y="3439269"/>
        <a:ext cx="6143915" cy="936732"/>
      </dsp:txXfrm>
    </dsp:sp>
    <dsp:sp modelId="{D9A941CB-2705-4617-A1B4-262B112CB0C3}">
      <dsp:nvSpPr>
        <dsp:cNvPr id="0" name=""/>
        <dsp:cNvSpPr/>
      </dsp:nvSpPr>
      <dsp:spPr>
        <a:xfrm>
          <a:off x="0" y="4501557"/>
          <a:ext cx="6245265" cy="1038082"/>
        </a:xfrm>
        <a:prstGeom prst="roundRect">
          <a:avLst/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Week 10: Why we network</a:t>
          </a:r>
          <a:endParaRPr lang="en-US" sz="2600" kern="1200" dirty="0"/>
        </a:p>
      </dsp:txBody>
      <dsp:txXfrm>
        <a:off x="50675" y="4552232"/>
        <a:ext cx="6143915" cy="9367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DA8167-C00D-44ED-8A68-C2B69A5B9B68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253262-CDC3-4C61-9947-97E7F42B8BE3}">
      <dsp:nvSpPr>
        <dsp:cNvPr id="0" name=""/>
        <dsp:cNvSpPr/>
      </dsp:nvSpPr>
      <dsp:spPr>
        <a:xfrm>
          <a:off x="0" y="0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400" kern="1200" cap="none" dirty="0">
              <a:latin typeface="Century Gothic" panose="020B0502020202020204" pitchFamily="34" charset="0"/>
            </a:rPr>
            <a:t>www.uwtsd.ac.uk</a:t>
          </a:r>
        </a:p>
      </dsp:txBody>
      <dsp:txXfrm>
        <a:off x="0" y="0"/>
        <a:ext cx="6245265" cy="2794673"/>
      </dsp:txXfrm>
    </dsp:sp>
    <dsp:sp modelId="{D32E6E1E-0DBD-4907-825C-71B2C250F71D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DFFE05-7E0D-4B17-B3F0-FAB76929974D}">
      <dsp:nvSpPr>
        <dsp:cNvPr id="0" name=""/>
        <dsp:cNvSpPr/>
      </dsp:nvSpPr>
      <dsp:spPr>
        <a:xfrm>
          <a:off x="0" y="2794673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400" kern="1200" cap="none" dirty="0">
              <a:latin typeface="Century Gothic" panose="020B0502020202020204" pitchFamily="34" charset="0"/>
            </a:rPr>
            <a:t>careers@uwtsd.ac.uk</a:t>
          </a:r>
          <a:endParaRPr lang="en-US" sz="4400" kern="1200" cap="none" dirty="0">
            <a:latin typeface="Century Gothic" panose="020B0502020202020204" pitchFamily="34" charset="0"/>
          </a:endParaRPr>
        </a:p>
      </dsp:txBody>
      <dsp:txXfrm>
        <a:off x="0" y="2794673"/>
        <a:ext cx="6245265" cy="27946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0956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801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25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8972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804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1326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287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670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04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05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0430902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anchor="b"/>
          <a:lstStyle>
            <a:lvl1pPr algn="l">
              <a:defRPr sz="5400" b="0" i="0" cap="none" baseline="0"/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8440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8DA9DAA-006C-4F4B-980E-E3DF019B24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690650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86163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05893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0105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4505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A9DAA-006C-4F4B-980E-E3DF019B24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854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.jpe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C7658D-5C1C-6C66-E822-60F29A7DFAEE}"/>
              </a:ext>
            </a:extLst>
          </p:cNvPr>
          <p:cNvSpPr txBox="1"/>
          <p:nvPr/>
        </p:nvSpPr>
        <p:spPr>
          <a:xfrm>
            <a:off x="1522030" y="1209220"/>
            <a:ext cx="9147940" cy="23372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563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000" b="1" i="0" u="none" strike="noStrike" kern="1200" cap="all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Introduction to Careers</a:t>
            </a:r>
          </a:p>
        </p:txBody>
      </p:sp>
      <p:sp>
        <p:nvSpPr>
          <p:cNvPr id="11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5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1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126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9BE632BC-8C2E-6EF0-616D-A6DBFE6BB180}"/>
              </a:ext>
            </a:extLst>
          </p:cNvPr>
          <p:cNvGraphicFramePr/>
          <p:nvPr/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2182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2097603" y="1005167"/>
            <a:ext cx="7996795" cy="4586865"/>
            <a:chOff x="0" y="0"/>
            <a:chExt cx="7981950" cy="4578350"/>
          </a:xfrm>
        </p:grpSpPr>
        <p:sp>
          <p:nvSpPr>
            <p:cNvPr id="3" name="Freeform 3"/>
            <p:cNvSpPr/>
            <p:nvPr/>
          </p:nvSpPr>
          <p:spPr>
            <a:xfrm>
              <a:off x="765810" y="21590"/>
              <a:ext cx="6451600" cy="4326890"/>
            </a:xfrm>
            <a:custGeom>
              <a:avLst/>
              <a:gdLst/>
              <a:ahLst/>
              <a:cxnLst/>
              <a:rect l="l" t="t" r="r" b="b"/>
              <a:pathLst>
                <a:path w="6451600" h="4326890">
                  <a:moveTo>
                    <a:pt x="6224270" y="0"/>
                  </a:moveTo>
                  <a:lnTo>
                    <a:pt x="226060" y="0"/>
                  </a:lnTo>
                  <a:cubicBezTo>
                    <a:pt x="101600" y="0"/>
                    <a:pt x="0" y="101600"/>
                    <a:pt x="0" y="226060"/>
                  </a:cubicBezTo>
                  <a:lnTo>
                    <a:pt x="0" y="4326890"/>
                  </a:lnTo>
                  <a:lnTo>
                    <a:pt x="6451601" y="4326890"/>
                  </a:lnTo>
                  <a:lnTo>
                    <a:pt x="6451601" y="226060"/>
                  </a:lnTo>
                  <a:cubicBezTo>
                    <a:pt x="6450331" y="101600"/>
                    <a:pt x="6348731" y="0"/>
                    <a:pt x="6224270" y="0"/>
                  </a:cubicBezTo>
                  <a:close/>
                  <a:moveTo>
                    <a:pt x="6252210" y="4043680"/>
                  </a:moveTo>
                  <a:lnTo>
                    <a:pt x="196851" y="4043680"/>
                  </a:lnTo>
                  <a:lnTo>
                    <a:pt x="196851" y="255270"/>
                  </a:lnTo>
                  <a:lnTo>
                    <a:pt x="6252210" y="255270"/>
                  </a:lnTo>
                  <a:lnTo>
                    <a:pt x="6252210" y="404368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7981950" cy="4542790"/>
            </a:xfrm>
            <a:custGeom>
              <a:avLst/>
              <a:gdLst/>
              <a:ahLst/>
              <a:cxnLst/>
              <a:rect l="l" t="t" r="r" b="b"/>
              <a:pathLst>
                <a:path w="7981950" h="4542790">
                  <a:moveTo>
                    <a:pt x="7239000" y="4348480"/>
                  </a:moveTo>
                  <a:lnTo>
                    <a:pt x="7239000" y="243840"/>
                  </a:lnTo>
                  <a:cubicBezTo>
                    <a:pt x="7239000" y="109220"/>
                    <a:pt x="7129780" y="0"/>
                    <a:pt x="6995160" y="0"/>
                  </a:cubicBezTo>
                  <a:lnTo>
                    <a:pt x="985520" y="0"/>
                  </a:lnTo>
                  <a:cubicBezTo>
                    <a:pt x="852170" y="0"/>
                    <a:pt x="742950" y="109220"/>
                    <a:pt x="742950" y="243840"/>
                  </a:cubicBezTo>
                  <a:lnTo>
                    <a:pt x="742950" y="4349750"/>
                  </a:lnTo>
                  <a:lnTo>
                    <a:pt x="0" y="4349750"/>
                  </a:lnTo>
                  <a:lnTo>
                    <a:pt x="0" y="4447540"/>
                  </a:lnTo>
                  <a:cubicBezTo>
                    <a:pt x="0" y="4500880"/>
                    <a:pt x="43180" y="4542790"/>
                    <a:pt x="95250" y="4542790"/>
                  </a:cubicBezTo>
                  <a:lnTo>
                    <a:pt x="7886700" y="4542790"/>
                  </a:lnTo>
                  <a:cubicBezTo>
                    <a:pt x="7940040" y="4542790"/>
                    <a:pt x="7981950" y="4499610"/>
                    <a:pt x="7981950" y="4447540"/>
                  </a:cubicBezTo>
                  <a:lnTo>
                    <a:pt x="7981950" y="4349750"/>
                  </a:lnTo>
                  <a:lnTo>
                    <a:pt x="7239000" y="4349750"/>
                  </a:lnTo>
                  <a:close/>
                  <a:moveTo>
                    <a:pt x="4519930" y="4348480"/>
                  </a:moveTo>
                  <a:lnTo>
                    <a:pt x="4519930" y="4349750"/>
                  </a:lnTo>
                  <a:cubicBezTo>
                    <a:pt x="4519930" y="4403090"/>
                    <a:pt x="4476750" y="4445000"/>
                    <a:pt x="4424680" y="4445000"/>
                  </a:cubicBezTo>
                  <a:lnTo>
                    <a:pt x="3557270" y="4445000"/>
                  </a:lnTo>
                  <a:cubicBezTo>
                    <a:pt x="3503930" y="4445000"/>
                    <a:pt x="3462020" y="4401820"/>
                    <a:pt x="3462020" y="4349750"/>
                  </a:cubicBezTo>
                  <a:lnTo>
                    <a:pt x="3462020" y="4348480"/>
                  </a:lnTo>
                  <a:lnTo>
                    <a:pt x="765810" y="4348480"/>
                  </a:lnTo>
                  <a:lnTo>
                    <a:pt x="765810" y="247650"/>
                  </a:lnTo>
                  <a:cubicBezTo>
                    <a:pt x="765810" y="123190"/>
                    <a:pt x="867410" y="21590"/>
                    <a:pt x="991870" y="21590"/>
                  </a:cubicBezTo>
                  <a:lnTo>
                    <a:pt x="6990080" y="21590"/>
                  </a:lnTo>
                  <a:cubicBezTo>
                    <a:pt x="7114539" y="21590"/>
                    <a:pt x="7216139" y="123190"/>
                    <a:pt x="7216139" y="247650"/>
                  </a:cubicBezTo>
                  <a:lnTo>
                    <a:pt x="7216139" y="4348480"/>
                  </a:lnTo>
                  <a:lnTo>
                    <a:pt x="4519930" y="4348480"/>
                  </a:lnTo>
                  <a:close/>
                </a:path>
              </a:pathLst>
            </a:custGeom>
            <a:solidFill>
              <a:srgbClr val="96969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5" name="Freeform 5"/>
            <p:cNvSpPr/>
            <p:nvPr/>
          </p:nvSpPr>
          <p:spPr>
            <a:xfrm>
              <a:off x="3460750" y="4349750"/>
              <a:ext cx="1059180" cy="96520"/>
            </a:xfrm>
            <a:custGeom>
              <a:avLst/>
              <a:gdLst/>
              <a:ahLst/>
              <a:cxnLst/>
              <a:rect l="l" t="t" r="r" b="b"/>
              <a:pathLst>
                <a:path w="1059180" h="96520">
                  <a:moveTo>
                    <a:pt x="96520" y="96520"/>
                  </a:moveTo>
                  <a:lnTo>
                    <a:pt x="963930" y="96520"/>
                  </a:lnTo>
                  <a:cubicBezTo>
                    <a:pt x="1017270" y="96520"/>
                    <a:pt x="1059180" y="53340"/>
                    <a:pt x="1059180" y="1270"/>
                  </a:cubicBezTo>
                  <a:lnTo>
                    <a:pt x="1059180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53340"/>
                    <a:pt x="43180" y="96520"/>
                    <a:pt x="96520" y="96520"/>
                  </a:cubicBezTo>
                  <a:close/>
                </a:path>
              </a:pathLst>
            </a:custGeom>
            <a:solidFill>
              <a:srgbClr val="72717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6" name="Freeform 6"/>
            <p:cNvSpPr/>
            <p:nvPr/>
          </p:nvSpPr>
          <p:spPr>
            <a:xfrm>
              <a:off x="163830" y="4542790"/>
              <a:ext cx="7654290" cy="35560"/>
            </a:xfrm>
            <a:custGeom>
              <a:avLst/>
              <a:gdLst/>
              <a:ahLst/>
              <a:cxnLst/>
              <a:rect l="l" t="t" r="r" b="b"/>
              <a:pathLst>
                <a:path w="7654290" h="35560">
                  <a:moveTo>
                    <a:pt x="0" y="0"/>
                  </a:moveTo>
                  <a:cubicBezTo>
                    <a:pt x="0" y="20320"/>
                    <a:pt x="16510" y="35560"/>
                    <a:pt x="35560" y="35560"/>
                  </a:cubicBezTo>
                  <a:lnTo>
                    <a:pt x="7618730" y="35560"/>
                  </a:lnTo>
                  <a:cubicBezTo>
                    <a:pt x="7639050" y="35560"/>
                    <a:pt x="7654290" y="19050"/>
                    <a:pt x="765429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72717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962660" y="276860"/>
              <a:ext cx="6055360" cy="3789680"/>
            </a:xfrm>
            <a:custGeom>
              <a:avLst/>
              <a:gdLst/>
              <a:ahLst/>
              <a:cxnLst/>
              <a:rect l="l" t="t" r="r" b="b"/>
              <a:pathLst>
                <a:path w="6055360" h="3789680">
                  <a:moveTo>
                    <a:pt x="0" y="0"/>
                  </a:moveTo>
                  <a:lnTo>
                    <a:pt x="6055360" y="0"/>
                  </a:lnTo>
                  <a:lnTo>
                    <a:pt x="6055360" y="3789680"/>
                  </a:lnTo>
                  <a:lnTo>
                    <a:pt x="0" y="3789680"/>
                  </a:lnTo>
                  <a:close/>
                </a:path>
              </a:pathLst>
            </a:custGeom>
            <a:blipFill>
              <a:blip r:embed="rId2"/>
              <a:stretch>
                <a:fillRect t="-6371" b="-6371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830300" y="4786383"/>
            <a:ext cx="793683" cy="337232"/>
            <a:chOff x="0" y="0"/>
            <a:chExt cx="812800" cy="34535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345355"/>
            </a:xfrm>
            <a:custGeom>
              <a:avLst/>
              <a:gdLst/>
              <a:ahLst/>
              <a:cxnLst/>
              <a:rect l="l" t="t" r="r" b="b"/>
              <a:pathLst>
                <a:path w="812800" h="345355">
                  <a:moveTo>
                    <a:pt x="609600" y="0"/>
                  </a:moveTo>
                  <a:cubicBezTo>
                    <a:pt x="721824" y="0"/>
                    <a:pt x="812800" y="77310"/>
                    <a:pt x="812800" y="172677"/>
                  </a:cubicBezTo>
                  <a:cubicBezTo>
                    <a:pt x="812800" y="268045"/>
                    <a:pt x="721824" y="345355"/>
                    <a:pt x="609600" y="345355"/>
                  </a:cubicBezTo>
                  <a:lnTo>
                    <a:pt x="203200" y="345355"/>
                  </a:lnTo>
                  <a:cubicBezTo>
                    <a:pt x="90976" y="345355"/>
                    <a:pt x="0" y="268045"/>
                    <a:pt x="0" y="172677"/>
                  </a:cubicBezTo>
                  <a:cubicBezTo>
                    <a:pt x="0" y="77310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chemeClr val="accent6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28575"/>
              <a:ext cx="812800" cy="373930"/>
            </a:xfrm>
            <a:prstGeom prst="rect">
              <a:avLst/>
            </a:prstGeom>
            <a:ln>
              <a:solidFill>
                <a:schemeClr val="accent6"/>
              </a:solidFill>
            </a:ln>
          </p:spPr>
          <p:txBody>
            <a:bodyPr lIns="47625" tIns="47625" rIns="47625" bIns="4762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84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  <p:sp>
        <p:nvSpPr>
          <p:cNvPr id="11" name="AutoShape 11"/>
          <p:cNvSpPr/>
          <p:nvPr/>
        </p:nvSpPr>
        <p:spPr>
          <a:xfrm flipH="1">
            <a:off x="6638689" y="4275532"/>
            <a:ext cx="789489" cy="500719"/>
          </a:xfrm>
          <a:prstGeom prst="line">
            <a:avLst/>
          </a:prstGeom>
          <a:ln w="38100" cap="flat">
            <a:solidFill>
              <a:schemeClr val="accent6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8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7272845" y="2826148"/>
            <a:ext cx="3118446" cy="1556681"/>
            <a:chOff x="0" y="0"/>
            <a:chExt cx="1231979" cy="61498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31979" cy="614985"/>
            </a:xfrm>
            <a:custGeom>
              <a:avLst/>
              <a:gdLst/>
              <a:ahLst/>
              <a:cxnLst/>
              <a:rect l="l" t="t" r="r" b="b"/>
              <a:pathLst>
                <a:path w="1231979" h="614985">
                  <a:moveTo>
                    <a:pt x="0" y="0"/>
                  </a:moveTo>
                  <a:lnTo>
                    <a:pt x="1231979" y="0"/>
                  </a:lnTo>
                  <a:lnTo>
                    <a:pt x="1231979" y="614985"/>
                  </a:lnTo>
                  <a:lnTo>
                    <a:pt x="0" y="614985"/>
                  </a:lnTo>
                  <a:close/>
                </a:path>
              </a:pathLst>
            </a:custGeom>
            <a:solidFill>
              <a:srgbClr val="000000"/>
            </a:solidFill>
            <a:ln w="38100" cap="sq">
              <a:solidFill>
                <a:schemeClr val="accent6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28575"/>
              <a:ext cx="1231979" cy="643560"/>
            </a:xfrm>
            <a:prstGeom prst="rect">
              <a:avLst/>
            </a:prstGeom>
            <a:ln>
              <a:solidFill>
                <a:schemeClr val="accent6"/>
              </a:solidFill>
            </a:ln>
          </p:spPr>
          <p:txBody>
            <a:bodyPr lIns="47625" tIns="47625" rIns="47625" bIns="4762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84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250" b="0" i="0" u="none" strike="noStrike" kern="1200" cap="none" spc="0" normalizeH="0" baseline="0" noProof="0" dirty="0">
                  <a:ln>
                    <a:noFill/>
                  </a:ln>
                  <a:solidFill>
                    <a:srgbClr val="ABC3D7"/>
                  </a:solidFill>
                  <a:effectLst/>
                  <a:uLnTx/>
                  <a:uFillTx/>
                  <a:latin typeface="Century Gothic Paneuropean"/>
                  <a:ea typeface="Century Gothic Paneuropean"/>
                  <a:cs typeface="Century Gothic Paneuropean"/>
                  <a:sym typeface="Century Gothic Paneuropean"/>
                </a:rPr>
                <a:t>Click here to access all the Career Service resources, quizzes, and interactive tools</a:t>
              </a:r>
              <a:r>
                <a:rPr kumimoji="0" lang="en-US" sz="1316" b="0" i="0" u="none" strike="noStrike" kern="1200" cap="none" spc="0" normalizeH="0" baseline="0" noProof="0" dirty="0">
                  <a:ln>
                    <a:noFill/>
                  </a:ln>
                  <a:solidFill>
                    <a:srgbClr val="ABC3D7"/>
                  </a:solidFill>
                  <a:effectLst/>
                  <a:uLnTx/>
                  <a:uFillTx/>
                  <a:latin typeface="Century Gothic Paneuropean"/>
                  <a:ea typeface="Century Gothic Paneuropean"/>
                  <a:cs typeface="Century Gothic Paneuropean"/>
                  <a:sym typeface="Century Gothic Paneuropean"/>
                </a:rPr>
                <a:t>!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 rot="-652670">
            <a:off x="2227892" y="3672724"/>
            <a:ext cx="1367621" cy="2743200"/>
            <a:chOff x="0" y="0"/>
            <a:chExt cx="1945061" cy="390144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945061" cy="3901440"/>
            </a:xfrm>
            <a:custGeom>
              <a:avLst/>
              <a:gdLst/>
              <a:ahLst/>
              <a:cxnLst/>
              <a:rect l="l" t="t" r="r" b="b"/>
              <a:pathLst>
                <a:path w="1945061" h="3901440">
                  <a:moveTo>
                    <a:pt x="0" y="0"/>
                  </a:moveTo>
                  <a:lnTo>
                    <a:pt x="1945061" y="0"/>
                  </a:lnTo>
                  <a:lnTo>
                    <a:pt x="1945061" y="3901440"/>
                  </a:lnTo>
                  <a:lnTo>
                    <a:pt x="0" y="390144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 rot="-637593">
            <a:off x="2466722" y="4804699"/>
            <a:ext cx="793683" cy="337232"/>
            <a:chOff x="0" y="0"/>
            <a:chExt cx="812800" cy="34535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345355"/>
            </a:xfrm>
            <a:custGeom>
              <a:avLst/>
              <a:gdLst/>
              <a:ahLst/>
              <a:cxnLst/>
              <a:rect l="l" t="t" r="r" b="b"/>
              <a:pathLst>
                <a:path w="812800" h="345355">
                  <a:moveTo>
                    <a:pt x="609600" y="0"/>
                  </a:moveTo>
                  <a:cubicBezTo>
                    <a:pt x="721824" y="0"/>
                    <a:pt x="812800" y="77310"/>
                    <a:pt x="812800" y="172677"/>
                  </a:cubicBezTo>
                  <a:cubicBezTo>
                    <a:pt x="812800" y="268045"/>
                    <a:pt x="721824" y="345355"/>
                    <a:pt x="609600" y="345355"/>
                  </a:cubicBezTo>
                  <a:lnTo>
                    <a:pt x="203200" y="345355"/>
                  </a:lnTo>
                  <a:cubicBezTo>
                    <a:pt x="90976" y="345355"/>
                    <a:pt x="0" y="268045"/>
                    <a:pt x="0" y="172677"/>
                  </a:cubicBezTo>
                  <a:cubicBezTo>
                    <a:pt x="0" y="77310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chemeClr val="accent6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812800" cy="373930"/>
            </a:xfrm>
            <a:prstGeom prst="rect">
              <a:avLst/>
            </a:prstGeom>
            <a:ln>
              <a:solidFill>
                <a:schemeClr val="accent6"/>
              </a:solidFill>
            </a:ln>
          </p:spPr>
          <p:txBody>
            <a:bodyPr lIns="47625" tIns="47625" rIns="47625" bIns="4762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84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2097603" y="1005167"/>
            <a:ext cx="7996795" cy="4586865"/>
            <a:chOff x="0" y="0"/>
            <a:chExt cx="7981950" cy="4578350"/>
          </a:xfrm>
        </p:grpSpPr>
        <p:sp>
          <p:nvSpPr>
            <p:cNvPr id="3" name="Freeform 3"/>
            <p:cNvSpPr/>
            <p:nvPr/>
          </p:nvSpPr>
          <p:spPr>
            <a:xfrm>
              <a:off x="765810" y="21590"/>
              <a:ext cx="6451600" cy="4326890"/>
            </a:xfrm>
            <a:custGeom>
              <a:avLst/>
              <a:gdLst/>
              <a:ahLst/>
              <a:cxnLst/>
              <a:rect l="l" t="t" r="r" b="b"/>
              <a:pathLst>
                <a:path w="6451600" h="4326890">
                  <a:moveTo>
                    <a:pt x="6224270" y="0"/>
                  </a:moveTo>
                  <a:lnTo>
                    <a:pt x="226060" y="0"/>
                  </a:lnTo>
                  <a:cubicBezTo>
                    <a:pt x="101600" y="0"/>
                    <a:pt x="0" y="101600"/>
                    <a:pt x="0" y="226060"/>
                  </a:cubicBezTo>
                  <a:lnTo>
                    <a:pt x="0" y="4326890"/>
                  </a:lnTo>
                  <a:lnTo>
                    <a:pt x="6451601" y="4326890"/>
                  </a:lnTo>
                  <a:lnTo>
                    <a:pt x="6451601" y="226060"/>
                  </a:lnTo>
                  <a:cubicBezTo>
                    <a:pt x="6450331" y="101600"/>
                    <a:pt x="6348731" y="0"/>
                    <a:pt x="6224270" y="0"/>
                  </a:cubicBezTo>
                  <a:close/>
                  <a:moveTo>
                    <a:pt x="6252210" y="4043680"/>
                  </a:moveTo>
                  <a:lnTo>
                    <a:pt x="196851" y="4043680"/>
                  </a:lnTo>
                  <a:lnTo>
                    <a:pt x="196851" y="255270"/>
                  </a:lnTo>
                  <a:lnTo>
                    <a:pt x="6252210" y="255270"/>
                  </a:lnTo>
                  <a:lnTo>
                    <a:pt x="6252210" y="404368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7981950" cy="4542790"/>
            </a:xfrm>
            <a:custGeom>
              <a:avLst/>
              <a:gdLst/>
              <a:ahLst/>
              <a:cxnLst/>
              <a:rect l="l" t="t" r="r" b="b"/>
              <a:pathLst>
                <a:path w="7981950" h="4542790">
                  <a:moveTo>
                    <a:pt x="7239000" y="4348480"/>
                  </a:moveTo>
                  <a:lnTo>
                    <a:pt x="7239000" y="243840"/>
                  </a:lnTo>
                  <a:cubicBezTo>
                    <a:pt x="7239000" y="109220"/>
                    <a:pt x="7129780" y="0"/>
                    <a:pt x="6995160" y="0"/>
                  </a:cubicBezTo>
                  <a:lnTo>
                    <a:pt x="985520" y="0"/>
                  </a:lnTo>
                  <a:cubicBezTo>
                    <a:pt x="852170" y="0"/>
                    <a:pt x="742950" y="109220"/>
                    <a:pt x="742950" y="243840"/>
                  </a:cubicBezTo>
                  <a:lnTo>
                    <a:pt x="742950" y="4349750"/>
                  </a:lnTo>
                  <a:lnTo>
                    <a:pt x="0" y="4349750"/>
                  </a:lnTo>
                  <a:lnTo>
                    <a:pt x="0" y="4447540"/>
                  </a:lnTo>
                  <a:cubicBezTo>
                    <a:pt x="0" y="4500880"/>
                    <a:pt x="43180" y="4542790"/>
                    <a:pt x="95250" y="4542790"/>
                  </a:cubicBezTo>
                  <a:lnTo>
                    <a:pt x="7886700" y="4542790"/>
                  </a:lnTo>
                  <a:cubicBezTo>
                    <a:pt x="7940040" y="4542790"/>
                    <a:pt x="7981950" y="4499610"/>
                    <a:pt x="7981950" y="4447540"/>
                  </a:cubicBezTo>
                  <a:lnTo>
                    <a:pt x="7981950" y="4349750"/>
                  </a:lnTo>
                  <a:lnTo>
                    <a:pt x="7239000" y="4349750"/>
                  </a:lnTo>
                  <a:close/>
                  <a:moveTo>
                    <a:pt x="4519930" y="4348480"/>
                  </a:moveTo>
                  <a:lnTo>
                    <a:pt x="4519930" y="4349750"/>
                  </a:lnTo>
                  <a:cubicBezTo>
                    <a:pt x="4519930" y="4403090"/>
                    <a:pt x="4476750" y="4445000"/>
                    <a:pt x="4424680" y="4445000"/>
                  </a:cubicBezTo>
                  <a:lnTo>
                    <a:pt x="3557270" y="4445000"/>
                  </a:lnTo>
                  <a:cubicBezTo>
                    <a:pt x="3503930" y="4445000"/>
                    <a:pt x="3462020" y="4401820"/>
                    <a:pt x="3462020" y="4349750"/>
                  </a:cubicBezTo>
                  <a:lnTo>
                    <a:pt x="3462020" y="4348480"/>
                  </a:lnTo>
                  <a:lnTo>
                    <a:pt x="765810" y="4348480"/>
                  </a:lnTo>
                  <a:lnTo>
                    <a:pt x="765810" y="247650"/>
                  </a:lnTo>
                  <a:cubicBezTo>
                    <a:pt x="765810" y="123190"/>
                    <a:pt x="867410" y="21590"/>
                    <a:pt x="991870" y="21590"/>
                  </a:cubicBezTo>
                  <a:lnTo>
                    <a:pt x="6990080" y="21590"/>
                  </a:lnTo>
                  <a:cubicBezTo>
                    <a:pt x="7114539" y="21590"/>
                    <a:pt x="7216139" y="123190"/>
                    <a:pt x="7216139" y="247650"/>
                  </a:cubicBezTo>
                  <a:lnTo>
                    <a:pt x="7216139" y="4348480"/>
                  </a:lnTo>
                  <a:lnTo>
                    <a:pt x="4519930" y="4348480"/>
                  </a:lnTo>
                  <a:close/>
                </a:path>
              </a:pathLst>
            </a:custGeom>
            <a:solidFill>
              <a:srgbClr val="969696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5" name="Freeform 5"/>
            <p:cNvSpPr/>
            <p:nvPr/>
          </p:nvSpPr>
          <p:spPr>
            <a:xfrm>
              <a:off x="3460750" y="4349750"/>
              <a:ext cx="1059180" cy="96520"/>
            </a:xfrm>
            <a:custGeom>
              <a:avLst/>
              <a:gdLst/>
              <a:ahLst/>
              <a:cxnLst/>
              <a:rect l="l" t="t" r="r" b="b"/>
              <a:pathLst>
                <a:path w="1059180" h="96520">
                  <a:moveTo>
                    <a:pt x="96520" y="96520"/>
                  </a:moveTo>
                  <a:lnTo>
                    <a:pt x="963930" y="96520"/>
                  </a:lnTo>
                  <a:cubicBezTo>
                    <a:pt x="1017270" y="96520"/>
                    <a:pt x="1059180" y="53340"/>
                    <a:pt x="1059180" y="1270"/>
                  </a:cubicBezTo>
                  <a:lnTo>
                    <a:pt x="1059180" y="0"/>
                  </a:lnTo>
                  <a:lnTo>
                    <a:pt x="0" y="0"/>
                  </a:lnTo>
                  <a:lnTo>
                    <a:pt x="0" y="1270"/>
                  </a:lnTo>
                  <a:cubicBezTo>
                    <a:pt x="0" y="53340"/>
                    <a:pt x="43180" y="96520"/>
                    <a:pt x="96520" y="96520"/>
                  </a:cubicBezTo>
                  <a:close/>
                </a:path>
              </a:pathLst>
            </a:custGeom>
            <a:solidFill>
              <a:srgbClr val="72717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6" name="Freeform 6"/>
            <p:cNvSpPr/>
            <p:nvPr/>
          </p:nvSpPr>
          <p:spPr>
            <a:xfrm>
              <a:off x="163830" y="4542790"/>
              <a:ext cx="7654290" cy="35560"/>
            </a:xfrm>
            <a:custGeom>
              <a:avLst/>
              <a:gdLst/>
              <a:ahLst/>
              <a:cxnLst/>
              <a:rect l="l" t="t" r="r" b="b"/>
              <a:pathLst>
                <a:path w="7654290" h="35560">
                  <a:moveTo>
                    <a:pt x="0" y="0"/>
                  </a:moveTo>
                  <a:cubicBezTo>
                    <a:pt x="0" y="20320"/>
                    <a:pt x="16510" y="35560"/>
                    <a:pt x="35560" y="35560"/>
                  </a:cubicBezTo>
                  <a:lnTo>
                    <a:pt x="7618730" y="35560"/>
                  </a:lnTo>
                  <a:cubicBezTo>
                    <a:pt x="7639050" y="35560"/>
                    <a:pt x="7654290" y="19050"/>
                    <a:pt x="765429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72717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962660" y="276860"/>
              <a:ext cx="6055360" cy="3789680"/>
            </a:xfrm>
            <a:custGeom>
              <a:avLst/>
              <a:gdLst/>
              <a:ahLst/>
              <a:cxnLst/>
              <a:rect l="l" t="t" r="r" b="b"/>
              <a:pathLst>
                <a:path w="6055360" h="3789680">
                  <a:moveTo>
                    <a:pt x="0" y="0"/>
                  </a:moveTo>
                  <a:lnTo>
                    <a:pt x="6055360" y="0"/>
                  </a:lnTo>
                  <a:lnTo>
                    <a:pt x="6055360" y="3789680"/>
                  </a:lnTo>
                  <a:lnTo>
                    <a:pt x="0" y="3789680"/>
                  </a:lnTo>
                  <a:close/>
                </a:path>
              </a:pathLst>
            </a:custGeom>
            <a:blipFill>
              <a:blip r:embed="rId2"/>
              <a:stretch>
                <a:fillRect b="-25259"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830300" y="1519792"/>
            <a:ext cx="793683" cy="337232"/>
            <a:chOff x="0" y="0"/>
            <a:chExt cx="812800" cy="34535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345355"/>
            </a:xfrm>
            <a:custGeom>
              <a:avLst/>
              <a:gdLst/>
              <a:ahLst/>
              <a:cxnLst/>
              <a:rect l="l" t="t" r="r" b="b"/>
              <a:pathLst>
                <a:path w="812800" h="345355">
                  <a:moveTo>
                    <a:pt x="609600" y="0"/>
                  </a:moveTo>
                  <a:cubicBezTo>
                    <a:pt x="721824" y="0"/>
                    <a:pt x="812800" y="77310"/>
                    <a:pt x="812800" y="172677"/>
                  </a:cubicBezTo>
                  <a:cubicBezTo>
                    <a:pt x="812800" y="268045"/>
                    <a:pt x="721824" y="345355"/>
                    <a:pt x="609600" y="345355"/>
                  </a:cubicBezTo>
                  <a:lnTo>
                    <a:pt x="203200" y="345355"/>
                  </a:lnTo>
                  <a:cubicBezTo>
                    <a:pt x="90976" y="345355"/>
                    <a:pt x="0" y="268045"/>
                    <a:pt x="0" y="172677"/>
                  </a:cubicBezTo>
                  <a:cubicBezTo>
                    <a:pt x="0" y="77310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CA3964"/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28575"/>
              <a:ext cx="812800" cy="373930"/>
            </a:xfrm>
            <a:prstGeom prst="rect">
              <a:avLst/>
            </a:prstGeom>
          </p:spPr>
          <p:txBody>
            <a:bodyPr lIns="47625" tIns="47625" rIns="47625" bIns="47625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184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 rot="-652670">
            <a:off x="2223312" y="3886540"/>
            <a:ext cx="1367621" cy="2743200"/>
            <a:chOff x="-39683" y="14542"/>
            <a:chExt cx="1945061" cy="3901440"/>
          </a:xfrm>
        </p:grpSpPr>
        <p:sp>
          <p:nvSpPr>
            <p:cNvPr id="12" name="Freeform 12"/>
            <p:cNvSpPr/>
            <p:nvPr/>
          </p:nvSpPr>
          <p:spPr>
            <a:xfrm>
              <a:off x="-39683" y="14542"/>
              <a:ext cx="1945061" cy="3901440"/>
            </a:xfrm>
            <a:custGeom>
              <a:avLst/>
              <a:gdLst/>
              <a:ahLst/>
              <a:cxnLst/>
              <a:rect l="l" t="t" r="r" b="b"/>
              <a:pathLst>
                <a:path w="1945061" h="3901440">
                  <a:moveTo>
                    <a:pt x="0" y="0"/>
                  </a:moveTo>
                  <a:lnTo>
                    <a:pt x="1945061" y="0"/>
                  </a:lnTo>
                  <a:lnTo>
                    <a:pt x="1945061" y="3901440"/>
                  </a:lnTo>
                  <a:lnTo>
                    <a:pt x="0" y="390144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  <p:sp>
        <p:nvSpPr>
          <p:cNvPr id="13" name="Freeform 13"/>
          <p:cNvSpPr/>
          <p:nvPr/>
        </p:nvSpPr>
        <p:spPr>
          <a:xfrm flipH="1" flipV="1">
            <a:off x="5263738" y="1857023"/>
            <a:ext cx="709225" cy="797256"/>
          </a:xfrm>
          <a:custGeom>
            <a:avLst/>
            <a:gdLst/>
            <a:ahLst/>
            <a:cxnLst/>
            <a:rect l="l" t="t" r="r" b="b"/>
            <a:pathLst>
              <a:path w="756507" h="850406">
                <a:moveTo>
                  <a:pt x="756508" y="850407"/>
                </a:moveTo>
                <a:lnTo>
                  <a:pt x="0" y="850407"/>
                </a:lnTo>
                <a:lnTo>
                  <a:pt x="0" y="0"/>
                </a:lnTo>
                <a:lnTo>
                  <a:pt x="756508" y="0"/>
                </a:lnTo>
                <a:lnTo>
                  <a:pt x="756508" y="850407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8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6401022" y="461293"/>
            <a:ext cx="967643" cy="1087748"/>
          </a:xfrm>
          <a:custGeom>
            <a:avLst/>
            <a:gdLst/>
            <a:ahLst/>
            <a:cxnLst/>
            <a:rect l="l" t="t" r="r" b="b"/>
            <a:pathLst>
              <a:path w="1032152" h="1160264">
                <a:moveTo>
                  <a:pt x="0" y="0"/>
                </a:moveTo>
                <a:lnTo>
                  <a:pt x="1032152" y="0"/>
                </a:lnTo>
                <a:lnTo>
                  <a:pt x="1032152" y="1160264"/>
                </a:lnTo>
                <a:lnTo>
                  <a:pt x="0" y="116026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8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7217515" y="4344081"/>
            <a:ext cx="2876883" cy="1828119"/>
            <a:chOff x="0" y="0"/>
            <a:chExt cx="1279091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279091" cy="812800"/>
            </a:xfrm>
            <a:custGeom>
              <a:avLst/>
              <a:gdLst/>
              <a:ahLst/>
              <a:cxnLst/>
              <a:rect l="l" t="t" r="r" b="b"/>
              <a:pathLst>
                <a:path w="1279091" h="812800">
                  <a:moveTo>
                    <a:pt x="0" y="0"/>
                  </a:moveTo>
                  <a:lnTo>
                    <a:pt x="1279091" y="0"/>
                  </a:lnTo>
                  <a:lnTo>
                    <a:pt x="1279091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6"/>
              <a:stretch>
                <a:fillRect t="-9013" b="-9013"/>
              </a:stretch>
            </a:blipFill>
            <a:ln w="200025" cap="sq">
              <a:solidFill>
                <a:schemeClr val="accent5">
                  <a:lumMod val="50000"/>
                </a:schemeClr>
              </a:solidFill>
              <a:prstDash val="solid"/>
              <a:miter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6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Univers"/>
                <a:ea typeface="+mn-ea"/>
                <a:cs typeface="+mn-cs"/>
              </a:endParaRPr>
            </a:p>
          </p:txBody>
        </p:sp>
      </p:grpSp>
      <p:sp>
        <p:nvSpPr>
          <p:cNvPr id="17" name="Freeform 17"/>
          <p:cNvSpPr/>
          <p:nvPr/>
        </p:nvSpPr>
        <p:spPr>
          <a:xfrm>
            <a:off x="2327554" y="4028294"/>
            <a:ext cx="354613" cy="398628"/>
          </a:xfrm>
          <a:custGeom>
            <a:avLst/>
            <a:gdLst/>
            <a:ahLst/>
            <a:cxnLst/>
            <a:rect l="l" t="t" r="r" b="b"/>
            <a:pathLst>
              <a:path w="378254" h="425203">
                <a:moveTo>
                  <a:pt x="0" y="0"/>
                </a:moveTo>
                <a:lnTo>
                  <a:pt x="378253" y="0"/>
                </a:lnTo>
                <a:lnTo>
                  <a:pt x="378253" y="425203"/>
                </a:lnTo>
                <a:lnTo>
                  <a:pt x="0" y="4252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8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936097" y="5877782"/>
            <a:ext cx="2377040" cy="396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57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25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Open Sans"/>
                <a:ea typeface="Open Sans"/>
                <a:cs typeface="Open Sans"/>
                <a:sym typeface="Open Sans"/>
              </a:rPr>
              <a:t>Tap the three lines in the top left corner for the full toolbar options</a:t>
            </a:r>
          </a:p>
        </p:txBody>
      </p:sp>
      <p:sp>
        <p:nvSpPr>
          <p:cNvPr id="19" name="Freeform 19"/>
          <p:cNvSpPr/>
          <p:nvPr/>
        </p:nvSpPr>
        <p:spPr>
          <a:xfrm rot="-10102618">
            <a:off x="1920296" y="4535026"/>
            <a:ext cx="354613" cy="398628"/>
          </a:xfrm>
          <a:custGeom>
            <a:avLst/>
            <a:gdLst/>
            <a:ahLst/>
            <a:cxnLst/>
            <a:rect l="l" t="t" r="r" b="b"/>
            <a:pathLst>
              <a:path w="378254" h="425203">
                <a:moveTo>
                  <a:pt x="0" y="0"/>
                </a:moveTo>
                <a:lnTo>
                  <a:pt x="378253" y="0"/>
                </a:lnTo>
                <a:lnTo>
                  <a:pt x="378253" y="425203"/>
                </a:lnTo>
                <a:lnTo>
                  <a:pt x="0" y="4252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8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159542" y="476657"/>
            <a:ext cx="4160985" cy="5959907"/>
          </a:xfrm>
          <a:custGeom>
            <a:avLst/>
            <a:gdLst/>
            <a:ahLst/>
            <a:cxnLst/>
            <a:rect l="l" t="t" r="r" b="b"/>
            <a:pathLst>
              <a:path w="4438384" h="6357234">
                <a:moveTo>
                  <a:pt x="0" y="0"/>
                </a:moveTo>
                <a:lnTo>
                  <a:pt x="4438384" y="0"/>
                </a:lnTo>
                <a:lnTo>
                  <a:pt x="4438384" y="6357234"/>
                </a:lnTo>
                <a:lnTo>
                  <a:pt x="0" y="635723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 w="38100" cap="sq">
            <a:solidFill>
              <a:srgbClr val="CA3964"/>
            </a:solidFill>
            <a:prstDash val="solid"/>
            <a:miter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688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742002" y="1900633"/>
            <a:ext cx="3825268" cy="30567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36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88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Open Sans"/>
                <a:ea typeface="Open Sans"/>
                <a:cs typeface="Open Sans"/>
                <a:sym typeface="Open Sans"/>
              </a:rPr>
              <a:t>All the questions are written with the answers ranging from “not confident at all” to “highly confident”.  </a:t>
            </a:r>
          </a:p>
          <a:p>
            <a:pPr marL="0" marR="0" lvl="0" indent="0" algn="ctr" defTabSz="914400" rtl="0" eaLnBrk="1" fontAlgn="auto" latinLnBrk="0" hangingPunct="1">
              <a:lnSpc>
                <a:spcPts val="236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88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Open Sans"/>
                <a:ea typeface="Open Sans"/>
                <a:cs typeface="Open Sans"/>
                <a:sym typeface="Open Sans"/>
              </a:rPr>
              <a:t>This is on a scale of 1 to 10. </a:t>
            </a:r>
          </a:p>
          <a:p>
            <a:pPr marL="0" marR="0" lvl="0" indent="0" algn="ctr" defTabSz="914400" rtl="0" eaLnBrk="1" fontAlgn="auto" latinLnBrk="0" hangingPunct="1">
              <a:lnSpc>
                <a:spcPts val="236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88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Open Sans"/>
              <a:ea typeface="Open Sans"/>
              <a:cs typeface="Open Sans"/>
              <a:sym typeface="Open Sans"/>
            </a:endParaRPr>
          </a:p>
          <a:p>
            <a:pPr marL="0" marR="0" lvl="0" indent="0" algn="ctr" defTabSz="914400" rtl="0" eaLnBrk="1" fontAlgn="auto" latinLnBrk="0" hangingPunct="1">
              <a:lnSpc>
                <a:spcPts val="236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88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Open Sans"/>
                <a:ea typeface="Open Sans"/>
                <a:cs typeface="Open Sans"/>
                <a:sym typeface="Open Sans"/>
              </a:rPr>
              <a:t>The higher your % score the more confident you are overall.  The red, amber, and green </a:t>
            </a:r>
            <a:r>
              <a:rPr kumimoji="0" lang="en-US" sz="1688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Open Sans"/>
                <a:ea typeface="Open Sans"/>
                <a:cs typeface="Open Sans"/>
                <a:sym typeface="Open Sans"/>
              </a:rPr>
              <a:t>colour</a:t>
            </a:r>
            <a:r>
              <a:rPr kumimoji="0" lang="en-US" sz="1688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Open Sans"/>
                <a:ea typeface="Open Sans"/>
                <a:cs typeface="Open Sans"/>
                <a:sym typeface="Open Sans"/>
              </a:rPr>
              <a:t> code gives you a  visual indicator of the areas where you might need more support.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04B619-65BE-BAF0-C66C-B3FA3C6B3B88}"/>
              </a:ext>
            </a:extLst>
          </p:cNvPr>
          <p:cNvSpPr txBox="1"/>
          <p:nvPr/>
        </p:nvSpPr>
        <p:spPr>
          <a:xfrm>
            <a:off x="479394" y="1062487"/>
            <a:ext cx="3939688" cy="55831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563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Univers"/>
                <a:ea typeface="+mn-ea"/>
                <a:cs typeface="+mn-cs"/>
              </a:rPr>
              <a:t>Careers Service Contact Details</a:t>
            </a:r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6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D8242C5-B7DF-8838-F467-EAB310EFF5E3}"/>
              </a:ext>
            </a:extLst>
          </p:cNvPr>
          <p:cNvGraphicFramePr/>
          <p:nvPr/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3584515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Univers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148</Words>
  <Application>Microsoft Office PowerPoint</Application>
  <PresentationFormat>Widescreen</PresentationFormat>
  <Paragraphs>15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Century Gothic</vt:lpstr>
      <vt:lpstr>Century Gothic Paneuropean</vt:lpstr>
      <vt:lpstr>Open Sans</vt:lpstr>
      <vt:lpstr>Univers</vt:lpstr>
      <vt:lpstr>GradientUnivers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Danielle Jane</dc:creator>
  <cp:lastModifiedBy>Danielle Jane</cp:lastModifiedBy>
  <cp:revision>1</cp:revision>
  <dcterms:created xsi:type="dcterms:W3CDTF">2024-09-16T15:41:56Z</dcterms:created>
  <dcterms:modified xsi:type="dcterms:W3CDTF">2024-09-16T15:51:14Z</dcterms:modified>
</cp:coreProperties>
</file>