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s/slide45.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slides/slide43.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notesSlides/notesSlide18.xml" ContentType="application/vnd.openxmlformats-officedocument.presentationml.notesSlide+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notesSlides/notesSlide16.xml" ContentType="application/vnd.openxmlformats-officedocument.presentationml.notesSl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notesSlides/notesSlide9.xml" ContentType="application/vnd.openxmlformats-officedocument.presentationml.notesSlide+xml"/>
  <Override PartName="/ppt/notesSlides/notesSlide12.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slides/slide4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Default Extension="jpeg" ContentType="image/jpeg"/>
  <Override PartName="/ppt/slideLayouts/slideLayout3.xml" ContentType="application/vnd.openxmlformats-officedocument.presentationml.slideLayout+xml"/>
  <Override PartName="/ppt/notesSlides/notesSlide17.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Layouts/slideLayout1.xml" ContentType="application/vnd.openxmlformats-officedocument.presentationml.slideLayout+xml"/>
  <Override PartName="/ppt/notesSlides/notesSlide15.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notesSlides/notesSlide13.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11.xml" ContentType="application/vnd.openxmlformats-officedocument.presentationml.notesSlide+xml"/>
  <Override PartName="/ppt/notesSlides/notesSlide6.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48"/>
  </p:notesMasterIdLst>
  <p:sldIdLst>
    <p:sldId id="256" r:id="rId2"/>
    <p:sldId id="263" r:id="rId3"/>
    <p:sldId id="292" r:id="rId4"/>
    <p:sldId id="264" r:id="rId5"/>
    <p:sldId id="291" r:id="rId6"/>
    <p:sldId id="265" r:id="rId7"/>
    <p:sldId id="267" r:id="rId8"/>
    <p:sldId id="268" r:id="rId9"/>
    <p:sldId id="294" r:id="rId10"/>
    <p:sldId id="295" r:id="rId11"/>
    <p:sldId id="296" r:id="rId12"/>
    <p:sldId id="297" r:id="rId13"/>
    <p:sldId id="272" r:id="rId14"/>
    <p:sldId id="311" r:id="rId15"/>
    <p:sldId id="298" r:id="rId16"/>
    <p:sldId id="276" r:id="rId17"/>
    <p:sldId id="277" r:id="rId18"/>
    <p:sldId id="274" r:id="rId19"/>
    <p:sldId id="275" r:id="rId20"/>
    <p:sldId id="299" r:id="rId21"/>
    <p:sldId id="283" r:id="rId22"/>
    <p:sldId id="300" r:id="rId23"/>
    <p:sldId id="284" r:id="rId24"/>
    <p:sldId id="301" r:id="rId25"/>
    <p:sldId id="304" r:id="rId26"/>
    <p:sldId id="302" r:id="rId27"/>
    <p:sldId id="305" r:id="rId28"/>
    <p:sldId id="303" r:id="rId29"/>
    <p:sldId id="313" r:id="rId30"/>
    <p:sldId id="270" r:id="rId31"/>
    <p:sldId id="293" r:id="rId32"/>
    <p:sldId id="307" r:id="rId33"/>
    <p:sldId id="309" r:id="rId34"/>
    <p:sldId id="312" r:id="rId35"/>
    <p:sldId id="279" r:id="rId36"/>
    <p:sldId id="288" r:id="rId37"/>
    <p:sldId id="315" r:id="rId38"/>
    <p:sldId id="280" r:id="rId39"/>
    <p:sldId id="317" r:id="rId40"/>
    <p:sldId id="316" r:id="rId41"/>
    <p:sldId id="281" r:id="rId42"/>
    <p:sldId id="282" r:id="rId43"/>
    <p:sldId id="285" r:id="rId44"/>
    <p:sldId id="286" r:id="rId45"/>
    <p:sldId id="289" r:id="rId46"/>
    <p:sldId id="290" r:id="rId4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9474" autoAdjust="0"/>
    <p:restoredTop sz="94963" autoAdjust="0"/>
  </p:normalViewPr>
  <p:slideViewPr>
    <p:cSldViewPr>
      <p:cViewPr varScale="1">
        <p:scale>
          <a:sx n="70" d="100"/>
          <a:sy n="70" d="100"/>
        </p:scale>
        <p:origin x="-708" y="-108"/>
      </p:cViewPr>
      <p:guideLst>
        <p:guide orient="horz" pos="2160"/>
        <p:guide pos="2880"/>
      </p:guideLst>
    </p:cSldViewPr>
  </p:slideViewPr>
  <p:outlineViewPr>
    <p:cViewPr>
      <p:scale>
        <a:sx n="33" d="100"/>
        <a:sy n="33" d="100"/>
      </p:scale>
      <p:origin x="0" y="3648"/>
    </p:cViewPr>
  </p:outlineViewPr>
  <p:notesTextViewPr>
    <p:cViewPr>
      <p:scale>
        <a:sx n="100" d="100"/>
        <a:sy n="100" d="100"/>
      </p:scale>
      <p:origin x="0" y="0"/>
    </p:cViewPr>
  </p:notesTextViewPr>
  <p:sorterViewPr>
    <p:cViewPr>
      <p:scale>
        <a:sx n="66" d="100"/>
        <a:sy n="66" d="100"/>
      </p:scale>
      <p:origin x="0" y="3342"/>
    </p:cViewPr>
  </p:sorter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8D4FC46-A908-4BD3-AA7E-443464B67C7A}" type="datetimeFigureOut">
              <a:rPr lang="en-GB" smtClean="0"/>
              <a:pPr/>
              <a:t>13/10/2011</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A0A2339-854D-4810-9E26-ADF03CA437F7}" type="slidenum">
              <a:rPr lang="en-GB" smtClean="0"/>
              <a:pPr/>
              <a:t>‹#›</a:t>
            </a:fld>
            <a:endParaRPr lang="en-GB" dirty="0"/>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Four operations performed</a:t>
            </a:r>
          </a:p>
          <a:p>
            <a:r>
              <a:rPr lang="en-US" dirty="0" smtClean="0"/>
              <a:t>The four operations are referred to as the information processing cycle: </a:t>
            </a:r>
            <a:r>
              <a:rPr lang="en-US" b="1" dirty="0" smtClean="0"/>
              <a:t>Input, Process, Output, and Storage.</a:t>
            </a:r>
          </a:p>
          <a:p>
            <a:r>
              <a:rPr lang="en-US" dirty="0" smtClean="0"/>
              <a:t>Computers transform raw data into information</a:t>
            </a:r>
          </a:p>
          <a:p>
            <a:r>
              <a:rPr lang="en-US" dirty="0" smtClean="0"/>
              <a:t>People who use this information are referred to as end users, computer users or users</a:t>
            </a:r>
            <a:endParaRPr lang="en-US" b="1" dirty="0" smtClean="0"/>
          </a:p>
          <a:p>
            <a:endParaRPr lang="en-GB" dirty="0"/>
          </a:p>
        </p:txBody>
      </p:sp>
      <p:sp>
        <p:nvSpPr>
          <p:cNvPr id="4" name="Slide Number Placeholder 3"/>
          <p:cNvSpPr>
            <a:spLocks noGrp="1"/>
          </p:cNvSpPr>
          <p:nvPr>
            <p:ph type="sldNum" sz="quarter" idx="10"/>
          </p:nvPr>
        </p:nvSpPr>
        <p:spPr/>
        <p:txBody>
          <a:bodyPr/>
          <a:lstStyle/>
          <a:p>
            <a:fld id="{4A0A2339-854D-4810-9E26-ADF03CA437F7}" type="slidenum">
              <a:rPr lang="en-GB" smtClean="0"/>
              <a:pPr/>
              <a:t>4</a:t>
            </a:fld>
            <a:endParaRPr lang="en-GB"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47D687A-5BC2-44FA-A653-354A7F5B2BB9}" type="slidenum">
              <a:rPr lang="en-US"/>
              <a:pPr/>
              <a:t>6</a:t>
            </a:fld>
            <a:endParaRPr lang="en-US" dirty="0"/>
          </a:p>
        </p:txBody>
      </p:sp>
      <p:sp>
        <p:nvSpPr>
          <p:cNvPr id="45058" name="Rectangle 2"/>
          <p:cNvSpPr>
            <a:spLocks noGrp="1" noRot="1" noChangeAspect="1" noChangeArrowheads="1" noTextEdit="1"/>
          </p:cNvSpPr>
          <p:nvPr>
            <p:ph type="sldImg"/>
          </p:nvPr>
        </p:nvSpPr>
        <p:spPr>
          <a:ln/>
        </p:spPr>
      </p:sp>
      <p:sp>
        <p:nvSpPr>
          <p:cNvPr id="45059"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OS – DOS, Windows, Linux</a:t>
            </a:r>
            <a:endParaRPr lang="en-GB" dirty="0"/>
          </a:p>
        </p:txBody>
      </p:sp>
      <p:sp>
        <p:nvSpPr>
          <p:cNvPr id="4" name="Slide Number Placeholder 3"/>
          <p:cNvSpPr>
            <a:spLocks noGrp="1"/>
          </p:cNvSpPr>
          <p:nvPr>
            <p:ph type="sldNum" sz="quarter" idx="10"/>
          </p:nvPr>
        </p:nvSpPr>
        <p:spPr/>
        <p:txBody>
          <a:bodyPr/>
          <a:lstStyle/>
          <a:p>
            <a:fld id="{4A0A2339-854D-4810-9E26-ADF03CA437F7}" type="slidenum">
              <a:rPr lang="en-GB" smtClean="0"/>
              <a:pPr/>
              <a:t>7</a:t>
            </a:fld>
            <a:endParaRPr lang="en-GB"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4A0A2339-854D-4810-9E26-ADF03CA437F7}" type="slidenum">
              <a:rPr lang="en-GB" smtClean="0"/>
              <a:pPr/>
              <a:t>9</a:t>
            </a:fld>
            <a:endParaRPr lang="en-GB"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4A0A2339-854D-4810-9E26-ADF03CA437F7}" type="slidenum">
              <a:rPr lang="en-GB" smtClean="0"/>
              <a:pPr/>
              <a:t>10</a:t>
            </a:fld>
            <a:endParaRPr lang="en-GB"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4A0A2339-854D-4810-9E26-ADF03CA437F7}" type="slidenum">
              <a:rPr lang="en-GB" smtClean="0"/>
              <a:pPr/>
              <a:t>12</a:t>
            </a:fld>
            <a:endParaRPr lang="en-GB"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4A0A2339-854D-4810-9E26-ADF03CA437F7}" type="slidenum">
              <a:rPr lang="en-GB" smtClean="0"/>
              <a:pPr/>
              <a:t>15</a:t>
            </a:fld>
            <a:endParaRPr lang="en-GB"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ROM - Read Only Memory</a:t>
            </a:r>
          </a:p>
          <a:p>
            <a:pPr lvl="1"/>
            <a:r>
              <a:rPr lang="en-US" dirty="0" smtClean="0"/>
              <a:t>Instructions and data are hard coded on the silicon chips</a:t>
            </a:r>
          </a:p>
          <a:p>
            <a:pPr lvl="1"/>
            <a:r>
              <a:rPr lang="en-US" dirty="0" smtClean="0"/>
              <a:t>Examples:	BIOS (Basic Input-Output System)</a:t>
            </a:r>
          </a:p>
          <a:p>
            <a:pPr lvl="1"/>
            <a:r>
              <a:rPr lang="en-US" dirty="0" smtClean="0"/>
              <a:t>gives computer the initial instructions to get it started once computer is turned on.</a:t>
            </a:r>
          </a:p>
          <a:p>
            <a:endParaRPr lang="en-GB" dirty="0"/>
          </a:p>
        </p:txBody>
      </p:sp>
      <p:sp>
        <p:nvSpPr>
          <p:cNvPr id="4" name="Slide Number Placeholder 3"/>
          <p:cNvSpPr>
            <a:spLocks noGrp="1"/>
          </p:cNvSpPr>
          <p:nvPr>
            <p:ph type="sldNum" sz="quarter" idx="10"/>
          </p:nvPr>
        </p:nvSpPr>
        <p:spPr/>
        <p:txBody>
          <a:bodyPr/>
          <a:lstStyle/>
          <a:p>
            <a:fld id="{4A0A2339-854D-4810-9E26-ADF03CA437F7}" type="slidenum">
              <a:rPr lang="en-GB" smtClean="0"/>
              <a:pPr/>
              <a:t>16</a:t>
            </a:fld>
            <a:endParaRPr lang="en-GB"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RAM -  Random Access Memory</a:t>
            </a:r>
          </a:p>
          <a:p>
            <a:pPr lvl="1"/>
            <a:r>
              <a:rPr lang="en-US" dirty="0" smtClean="0"/>
              <a:t>Computer’s primary storage of data to be processed</a:t>
            </a:r>
          </a:p>
          <a:p>
            <a:pPr lvl="1"/>
            <a:r>
              <a:rPr lang="en-US" dirty="0" smtClean="0"/>
              <a:t>Silicon chips that store data and instructions as electronic currents</a:t>
            </a:r>
          </a:p>
          <a:p>
            <a:pPr lvl="1"/>
            <a:r>
              <a:rPr lang="en-US" dirty="0" smtClean="0"/>
              <a:t>CPU can manipulate electrical currents</a:t>
            </a:r>
          </a:p>
          <a:p>
            <a:pPr lvl="1"/>
            <a:r>
              <a:rPr lang="en-US" dirty="0" smtClean="0"/>
              <a:t>Contents of RAM will be lost when power is turned off </a:t>
            </a:r>
          </a:p>
          <a:p>
            <a:endParaRPr lang="en-GB" dirty="0"/>
          </a:p>
        </p:txBody>
      </p:sp>
      <p:sp>
        <p:nvSpPr>
          <p:cNvPr id="4" name="Slide Number Placeholder 3"/>
          <p:cNvSpPr>
            <a:spLocks noGrp="1"/>
          </p:cNvSpPr>
          <p:nvPr>
            <p:ph type="sldNum" sz="quarter" idx="10"/>
          </p:nvPr>
        </p:nvSpPr>
        <p:spPr/>
        <p:txBody>
          <a:bodyPr/>
          <a:lstStyle/>
          <a:p>
            <a:fld id="{4A0A2339-854D-4810-9E26-ADF03CA437F7}" type="slidenum">
              <a:rPr lang="en-GB" smtClean="0"/>
              <a:pPr/>
              <a:t>18</a:t>
            </a:fld>
            <a:endParaRPr lang="en-GB"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4A0A2339-854D-4810-9E26-ADF03CA437F7}" type="slidenum">
              <a:rPr lang="en-GB" smtClean="0"/>
              <a:pPr/>
              <a:t>20</a:t>
            </a:fld>
            <a:endParaRPr lang="en-GB"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7851BF0-C964-4B42-9B56-3328B4485D18}" type="slidenum">
              <a:rPr lang="en-US"/>
              <a:pPr/>
              <a:t>21</a:t>
            </a:fld>
            <a:endParaRPr lang="en-US" dirty="0"/>
          </a:p>
        </p:txBody>
      </p:sp>
      <p:sp>
        <p:nvSpPr>
          <p:cNvPr id="46082" name="Rectangle 2"/>
          <p:cNvSpPr>
            <a:spLocks noGrp="1" noRot="1" noChangeAspect="1" noChangeArrowheads="1" noTextEdit="1"/>
          </p:cNvSpPr>
          <p:nvPr>
            <p:ph type="sldImg"/>
          </p:nvPr>
        </p:nvSpPr>
        <p:spPr>
          <a:ln/>
        </p:spPr>
      </p:sp>
      <p:sp>
        <p:nvSpPr>
          <p:cNvPr id="46083"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4A0A2339-854D-4810-9E26-ADF03CA437F7}" type="slidenum">
              <a:rPr lang="en-GB" smtClean="0"/>
              <a:pPr/>
              <a:t>22</a:t>
            </a:fld>
            <a:endParaRPr lang="en-GB"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4A0A2339-854D-4810-9E26-ADF03CA437F7}" type="slidenum">
              <a:rPr lang="en-GB" smtClean="0"/>
              <a:pPr/>
              <a:t>24</a:t>
            </a:fld>
            <a:endParaRPr lang="en-GB"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4A0A2339-854D-4810-9E26-ADF03CA437F7}" type="slidenum">
              <a:rPr lang="en-GB" smtClean="0"/>
              <a:pPr/>
              <a:t>26</a:t>
            </a:fld>
            <a:endParaRPr lang="en-GB"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4A0A2339-854D-4810-9E26-ADF03CA437F7}" type="slidenum">
              <a:rPr lang="en-GB" smtClean="0"/>
              <a:pPr/>
              <a:t>28</a:t>
            </a:fld>
            <a:endParaRPr lang="en-GB"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4A0A2339-854D-4810-9E26-ADF03CA437F7}" type="slidenum">
              <a:rPr lang="en-GB" smtClean="0"/>
              <a:pPr/>
              <a:t>29</a:t>
            </a:fld>
            <a:endParaRPr lang="en-GB"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Input Devices enable the user to enter data into memory</a:t>
            </a:r>
          </a:p>
          <a:p>
            <a:r>
              <a:rPr lang="en-US" dirty="0" smtClean="0"/>
              <a:t>Examples of input devices:</a:t>
            </a:r>
          </a:p>
          <a:p>
            <a:pPr lvl="1"/>
            <a:r>
              <a:rPr lang="en-US" dirty="0" smtClean="0"/>
              <a:t>Keyboard</a:t>
            </a:r>
          </a:p>
          <a:p>
            <a:pPr lvl="1"/>
            <a:r>
              <a:rPr lang="en-US" dirty="0" smtClean="0"/>
              <a:t>Mouse</a:t>
            </a:r>
          </a:p>
          <a:p>
            <a:pPr lvl="1"/>
            <a:r>
              <a:rPr lang="en-US" dirty="0" smtClean="0"/>
              <a:t>Scanner</a:t>
            </a:r>
          </a:p>
          <a:p>
            <a:pPr lvl="1"/>
            <a:r>
              <a:rPr lang="en-US" dirty="0" smtClean="0"/>
              <a:t>Touch Screen Input</a:t>
            </a:r>
          </a:p>
          <a:p>
            <a:pPr lvl="1"/>
            <a:r>
              <a:rPr lang="en-US" dirty="0" smtClean="0"/>
              <a:t>OCR</a:t>
            </a:r>
          </a:p>
          <a:p>
            <a:endParaRPr lang="en-GB" dirty="0"/>
          </a:p>
        </p:txBody>
      </p:sp>
      <p:sp>
        <p:nvSpPr>
          <p:cNvPr id="4" name="Slide Number Placeholder 3"/>
          <p:cNvSpPr>
            <a:spLocks noGrp="1"/>
          </p:cNvSpPr>
          <p:nvPr>
            <p:ph type="sldNum" sz="quarter" idx="10"/>
          </p:nvPr>
        </p:nvSpPr>
        <p:spPr/>
        <p:txBody>
          <a:bodyPr/>
          <a:lstStyle/>
          <a:p>
            <a:fld id="{4A0A2339-854D-4810-9E26-ADF03CA437F7}" type="slidenum">
              <a:rPr lang="en-GB" smtClean="0"/>
              <a:pPr/>
              <a:t>30</a:t>
            </a:fld>
            <a:endParaRPr lang="en-GB" dirty="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4A0A2339-854D-4810-9E26-ADF03CA437F7}" type="slidenum">
              <a:rPr lang="en-GB" smtClean="0"/>
              <a:pPr/>
              <a:t>34</a:t>
            </a:fld>
            <a:endParaRPr lang="en-GB" dirty="0"/>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Rectangle 8"/>
          <p:cNvSpPr/>
          <p:nvPr/>
        </p:nvSpPr>
        <p:spPr bwMode="ltGray">
          <a:xfrm>
            <a:off x="0" y="0"/>
            <a:ext cx="9143999" cy="513543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dirty="0"/>
          </a:p>
        </p:txBody>
      </p:sp>
      <p:sp>
        <p:nvSpPr>
          <p:cNvPr id="2" name="Title 1"/>
          <p:cNvSpPr>
            <a:spLocks noGrp="1"/>
          </p:cNvSpPr>
          <p:nvPr>
            <p:ph type="ctrTitle"/>
          </p:nvPr>
        </p:nvSpPr>
        <p:spPr>
          <a:xfrm>
            <a:off x="685800" y="3355848"/>
            <a:ext cx="8077200" cy="1673352"/>
          </a:xfrm>
        </p:spPr>
        <p:txBody>
          <a:bodyPr vert="horz" lIns="91440" tIns="0" rIns="45720" bIns="0" rtlCol="0" anchor="t">
            <a:normAutofit/>
            <a:scene3d>
              <a:camera prst="orthographicFront"/>
              <a:lightRig rig="threePt" dir="t">
                <a:rot lat="0" lon="0" rev="4800000"/>
              </a:lightRig>
            </a:scene3d>
            <a:sp3d prstMaterial="matte">
              <a:bevelT w="50800" h="10160"/>
            </a:sp3d>
          </a:bodyPr>
          <a:lstStyle>
            <a:lvl1pPr algn="l">
              <a:defRPr sz="4700" b="1"/>
            </a:lvl1pPr>
            <a:extLst/>
          </a:lstStyle>
          <a:p>
            <a:r>
              <a:rPr kumimoji="0" lang="en-US" smtClean="0"/>
              <a:t>Click to edit Master title style</a:t>
            </a:r>
            <a:endParaRPr kumimoji="0" lang="en-US"/>
          </a:p>
        </p:txBody>
      </p:sp>
      <p:sp>
        <p:nvSpPr>
          <p:cNvPr id="3" name="Subtitle 2"/>
          <p:cNvSpPr>
            <a:spLocks noGrp="1"/>
          </p:cNvSpPr>
          <p:nvPr>
            <p:ph type="subTitle" idx="1"/>
          </p:nvPr>
        </p:nvSpPr>
        <p:spPr>
          <a:xfrm>
            <a:off x="685800" y="1828800"/>
            <a:ext cx="8077200" cy="1499616"/>
          </a:xfrm>
        </p:spPr>
        <p:txBody>
          <a:bodyPr lIns="118872" tIns="0" rIns="45720" bIns="0" anchor="b"/>
          <a:lstStyle>
            <a:lvl1pPr marL="0" indent="0" algn="l">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extLst/>
          </a:lstStyle>
          <a:p>
            <a:r>
              <a:rPr kumimoji="0" lang="en-US" smtClean="0"/>
              <a:t>Click to edit Master subtitle style</a:t>
            </a:r>
            <a:endParaRPr kumimoji="0" lang="en-US"/>
          </a:p>
        </p:txBody>
      </p:sp>
      <p:sp>
        <p:nvSpPr>
          <p:cNvPr id="4" name="Date Placeholder 3"/>
          <p:cNvSpPr>
            <a:spLocks noGrp="1"/>
          </p:cNvSpPr>
          <p:nvPr>
            <p:ph type="dt" sz="half" idx="10"/>
          </p:nvPr>
        </p:nvSpPr>
        <p:spPr/>
        <p:txBody>
          <a:bodyPr/>
          <a:lstStyle/>
          <a:p>
            <a:fld id="{460D6B34-A169-4C14-88DD-8F0439786FE0}" type="datetimeFigureOut">
              <a:rPr lang="en-GB" smtClean="0"/>
              <a:pPr/>
              <a:t>13/10/2011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E267287-1E51-425F-941D-3CFF4E22B629}" type="slidenum">
              <a:rPr lang="en-GB" smtClean="0"/>
              <a:pPr/>
              <a:t>‹#›</a:t>
            </a:fld>
            <a:endParaRPr lang="en-GB" dirty="0"/>
          </a:p>
        </p:txBody>
      </p:sp>
      <p:sp>
        <p:nvSpPr>
          <p:cNvPr id="10" name="Rectangle 9"/>
          <p:cNvSpPr/>
          <p:nvPr/>
        </p:nvSpPr>
        <p:spPr bwMode="invGray">
          <a:xfrm>
            <a:off x="0" y="5128334"/>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dirty="0"/>
          </a:p>
        </p:txBody>
      </p:sp>
      <p:pic>
        <p:nvPicPr>
          <p:cNvPr id="12" name="Picture 2" descr="logoSMU"/>
          <p:cNvPicPr>
            <a:picLocks noChangeAspect="1" noChangeArrowheads="1"/>
          </p:cNvPicPr>
          <p:nvPr userDrawn="1"/>
        </p:nvPicPr>
        <p:blipFill>
          <a:blip r:embed="rId2" cstate="print"/>
          <a:srcRect/>
          <a:stretch>
            <a:fillRect/>
          </a:stretch>
        </p:blipFill>
        <p:spPr bwMode="auto">
          <a:xfrm>
            <a:off x="1487272" y="5329308"/>
            <a:ext cx="6169457" cy="1340052"/>
          </a:xfrm>
          <a:prstGeom prst="rect">
            <a:avLst/>
          </a:prstGeom>
          <a:noFill/>
          <a:ln w="9525">
            <a:noFill/>
            <a:miter lim="800000"/>
            <a:headEnd/>
            <a:tailEnd/>
          </a:ln>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55448"/>
            <a:ext cx="8229600" cy="1252728"/>
          </a:xfrm>
        </p:spPr>
        <p:txBody>
          <a:bodyPr/>
          <a:lstStyle>
            <a:extLst/>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460D6B34-A169-4C14-88DD-8F0439786FE0}" type="datetimeFigureOut">
              <a:rPr lang="en-GB" smtClean="0"/>
              <a:pPr/>
              <a:t>13/10/2011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E267287-1E51-425F-941D-3CFF4E22B629}" type="slidenum">
              <a:rPr lang="en-GB" smtClean="0"/>
              <a:pPr/>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bwMode="ltGray">
          <a:xfrm>
            <a:off x="0" y="1"/>
            <a:ext cx="9144000" cy="260252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dirty="0"/>
          </a:p>
        </p:txBody>
      </p:sp>
      <p:sp>
        <p:nvSpPr>
          <p:cNvPr id="12" name="Rectangle 11"/>
          <p:cNvSpPr/>
          <p:nvPr/>
        </p:nvSpPr>
        <p:spPr bwMode="invGray">
          <a:xfrm>
            <a:off x="0" y="2602520"/>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dirty="0"/>
          </a:p>
        </p:txBody>
      </p:sp>
      <p:sp>
        <p:nvSpPr>
          <p:cNvPr id="2" name="Title 1"/>
          <p:cNvSpPr>
            <a:spLocks noGrp="1"/>
          </p:cNvSpPr>
          <p:nvPr>
            <p:ph type="title"/>
          </p:nvPr>
        </p:nvSpPr>
        <p:spPr>
          <a:xfrm>
            <a:off x="749808" y="118872"/>
            <a:ext cx="8013192" cy="1636776"/>
          </a:xfrm>
        </p:spPr>
        <p:txBody>
          <a:bodyPr vert="horz" lIns="91440" tIns="0" rIns="91440" bIns="0" rtlCol="0" anchor="b">
            <a:normAutofit/>
            <a:scene3d>
              <a:camera prst="orthographicFront"/>
              <a:lightRig rig="threePt" dir="t">
                <a:rot lat="0" lon="0" rev="4800000"/>
              </a:lightRig>
            </a:scene3d>
            <a:sp3d prstMaterial="matte">
              <a:bevelT w="50800" h="10160"/>
            </a:sp3d>
          </a:bodyPr>
          <a:lstStyle>
            <a:lvl1pPr algn="l">
              <a:defRPr sz="4700" b="1" cap="none" baseline="0"/>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740664" y="1828800"/>
            <a:ext cx="8022336" cy="685800"/>
          </a:xfrm>
        </p:spPr>
        <p:txBody>
          <a:bodyPr lIns="146304" tIns="0" rIns="45720" bIns="0" anchor="t"/>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460D6B34-A169-4C14-88DD-8F0439786FE0}" type="datetimeFigureOut">
              <a:rPr lang="en-GB" smtClean="0"/>
              <a:pPr/>
              <a:t>13/10/2011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E267287-1E51-425F-941D-3CFF4E22B629}" type="slidenum">
              <a:rPr lang="en-GB" smtClean="0"/>
              <a:pPr/>
              <a:t>‹#›</a:t>
            </a:fld>
            <a:endParaRPr lang="en-GB"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773936"/>
            <a:ext cx="4038600" cy="4623816"/>
          </a:xfrm>
        </p:spPr>
        <p:txBody>
          <a:bodyPr lIns="91440"/>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773936"/>
            <a:ext cx="4038600" cy="462381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460D6B34-A169-4C14-88DD-8F0439786FE0}" type="datetimeFigureOut">
              <a:rPr lang="en-GB" smtClean="0"/>
              <a:pPr/>
              <a:t>13/10/2011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EE267287-1E51-425F-941D-3CFF4E22B629}" type="slidenum">
              <a:rPr lang="en-GB" smtClean="0"/>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698987"/>
            <a:ext cx="4040188"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smtClean="0"/>
              <a:t>Click to edit Master text styles</a:t>
            </a:r>
          </a:p>
        </p:txBody>
      </p:sp>
      <p:sp>
        <p:nvSpPr>
          <p:cNvPr id="4" name="Content Placeholder 3"/>
          <p:cNvSpPr>
            <a:spLocks noGrp="1"/>
          </p:cNvSpPr>
          <p:nvPr>
            <p:ph sz="half" idx="2"/>
          </p:nvPr>
        </p:nvSpPr>
        <p:spPr>
          <a:xfrm>
            <a:off x="457200" y="2449512"/>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Text Placeholder 4"/>
          <p:cNvSpPr>
            <a:spLocks noGrp="1"/>
          </p:cNvSpPr>
          <p:nvPr>
            <p:ph type="body" sz="quarter" idx="3"/>
          </p:nvPr>
        </p:nvSpPr>
        <p:spPr>
          <a:xfrm>
            <a:off x="4645025" y="1698987"/>
            <a:ext cx="4041775"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smtClean="0"/>
              <a:t>Click to edit Master text styles</a:t>
            </a:r>
          </a:p>
        </p:txBody>
      </p:sp>
      <p:sp>
        <p:nvSpPr>
          <p:cNvPr id="6" name="Content Placeholder 5"/>
          <p:cNvSpPr>
            <a:spLocks noGrp="1"/>
          </p:cNvSpPr>
          <p:nvPr>
            <p:ph sz="quarter" idx="4"/>
          </p:nvPr>
        </p:nvSpPr>
        <p:spPr>
          <a:xfrm>
            <a:off x="4645025" y="2449512"/>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460D6B34-A169-4C14-88DD-8F0439786FE0}" type="datetimeFigureOut">
              <a:rPr lang="en-GB" smtClean="0"/>
              <a:pPr/>
              <a:t>13/10/2011</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EE267287-1E51-425F-941D-3CFF4E22B629}" type="slidenum">
              <a:rPr lang="en-GB" smtClean="0"/>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460D6B34-A169-4C14-88DD-8F0439786FE0}" type="datetimeFigureOut">
              <a:rPr lang="en-GB" smtClean="0"/>
              <a:pPr/>
              <a:t>13/10/2011</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EE267287-1E51-425F-941D-3CFF4E22B629}" type="slidenum">
              <a:rPr lang="en-GB" smtClean="0"/>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60D6B34-A169-4C14-88DD-8F0439786FE0}" type="datetimeFigureOut">
              <a:rPr lang="en-GB" smtClean="0"/>
              <a:pPr/>
              <a:t>13/10/2011</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EE267287-1E51-425F-941D-3CFF4E22B629}"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7838" y="152400"/>
            <a:ext cx="2523744" cy="978408"/>
          </a:xfrm>
        </p:spPr>
        <p:txBody>
          <a:bodyPr vert="horz" lIns="73152" rIns="45720" bIns="0" rtlCol="0" anchor="b">
            <a:normAutofit/>
            <a:sp3d prstMaterial="matte"/>
          </a:bodyPr>
          <a:lstStyle>
            <a:lvl1pPr algn="l">
              <a:defRPr sz="2000" b="0"/>
            </a:lvl1pPr>
            <a:extLst/>
          </a:lstStyle>
          <a:p>
            <a:r>
              <a:rPr kumimoji="0" lang="en-US" smtClean="0"/>
              <a:t>Click to edit Master title style</a:t>
            </a:r>
            <a:endParaRPr kumimoji="0" lang="en-US"/>
          </a:p>
        </p:txBody>
      </p:sp>
      <p:sp>
        <p:nvSpPr>
          <p:cNvPr id="3" name="Content Placeholder 2"/>
          <p:cNvSpPr>
            <a:spLocks noGrp="1"/>
          </p:cNvSpPr>
          <p:nvPr>
            <p:ph idx="1"/>
          </p:nvPr>
        </p:nvSpPr>
        <p:spPr>
          <a:xfrm>
            <a:off x="3019377" y="1743133"/>
            <a:ext cx="5920641" cy="455888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Text Placeholder 3"/>
          <p:cNvSpPr>
            <a:spLocks noGrp="1"/>
          </p:cNvSpPr>
          <p:nvPr>
            <p:ph type="body" sz="half" idx="2"/>
          </p:nvPr>
        </p:nvSpPr>
        <p:spPr>
          <a:xfrm>
            <a:off x="167838" y="1730018"/>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460D6B34-A169-4C14-88DD-8F0439786FE0}" type="datetimeFigureOut">
              <a:rPr lang="en-GB" smtClean="0"/>
              <a:pPr/>
              <a:t>13/10/2011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EE267287-1E51-425F-941D-3CFF4E22B629}" type="slidenum">
              <a:rPr lang="en-GB" smtClean="0"/>
              <a:pPr/>
              <a:t>‹#›</a:t>
            </a:fld>
            <a:endParaRPr lang="en-GB" dirty="0"/>
          </a:p>
        </p:txBody>
      </p:sp>
      <p:sp>
        <p:nvSpPr>
          <p:cNvPr id="12" name="Rectangle 11"/>
          <p:cNvSpPr/>
          <p:nvPr/>
        </p:nvSpPr>
        <p:spPr bwMode="invGray">
          <a:xfrm>
            <a:off x="2855737" y="0"/>
            <a:ext cx="4572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dirty="0"/>
          </a:p>
        </p:txBody>
      </p:sp>
      <p:sp>
        <p:nvSpPr>
          <p:cNvPr id="9" name="Rectangle 8"/>
          <p:cNvSpPr/>
          <p:nvPr/>
        </p:nvSpPr>
        <p:spPr bwMode="invGray">
          <a:xfrm>
            <a:off x="2855737" y="0"/>
            <a:ext cx="4572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4592" y="155448"/>
            <a:ext cx="2525150" cy="978408"/>
          </a:xfrm>
        </p:spPr>
        <p:txBody>
          <a:bodyPr lIns="73152" bIns="0" anchor="b">
            <a:sp3d prstMaterial="matte"/>
          </a:bodyPr>
          <a:lstStyle>
            <a:lvl1pPr algn="l">
              <a:defRPr sz="2000" b="0"/>
            </a:lvl1pPr>
            <a:extLst/>
          </a:lstStyle>
          <a:p>
            <a:r>
              <a:rPr kumimoji="0" lang="en-US" smtClean="0"/>
              <a:t>Click to edit Master title style</a:t>
            </a:r>
            <a:endParaRPr kumimoji="0" lang="en-US"/>
          </a:p>
        </p:txBody>
      </p:sp>
      <p:sp>
        <p:nvSpPr>
          <p:cNvPr id="3" name="Picture Placeholder 2"/>
          <p:cNvSpPr>
            <a:spLocks noGrp="1"/>
          </p:cNvSpPr>
          <p:nvPr>
            <p:ph type="pic" idx="1"/>
          </p:nvPr>
        </p:nvSpPr>
        <p:spPr>
          <a:xfrm>
            <a:off x="2903805" y="1484808"/>
            <a:ext cx="6247397" cy="5373192"/>
          </a:xfrm>
          <a:solidFill>
            <a:schemeClr val="bg2">
              <a:shade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extLst/>
          </a:lstStyle>
          <a:p>
            <a:r>
              <a:rPr kumimoji="0" lang="en-US" dirty="0" smtClean="0"/>
              <a:t>Click icon to add picture</a:t>
            </a:r>
            <a:endParaRPr kumimoji="0" lang="en-US" dirty="0"/>
          </a:p>
        </p:txBody>
      </p:sp>
      <p:sp>
        <p:nvSpPr>
          <p:cNvPr id="4" name="Text Placeholder 3"/>
          <p:cNvSpPr>
            <a:spLocks noGrp="1"/>
          </p:cNvSpPr>
          <p:nvPr>
            <p:ph type="body" sz="half" idx="2"/>
          </p:nvPr>
        </p:nvSpPr>
        <p:spPr>
          <a:xfrm>
            <a:off x="164592" y="1728216"/>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a:xfrm>
            <a:off x="164592" y="1170432"/>
            <a:ext cx="2523744" cy="201168"/>
          </a:xfrm>
        </p:spPr>
        <p:txBody>
          <a:bodyPr/>
          <a:lstStyle/>
          <a:p>
            <a:fld id="{460D6B34-A169-4C14-88DD-8F0439786FE0}" type="datetimeFigureOut">
              <a:rPr lang="en-GB" smtClean="0"/>
              <a:pPr/>
              <a:t>13/10/2011</a:t>
            </a:fld>
            <a:endParaRPr lang="en-GB" dirty="0"/>
          </a:p>
        </p:txBody>
      </p:sp>
      <p:sp>
        <p:nvSpPr>
          <p:cNvPr id="11" name="Rectangle 10"/>
          <p:cNvSpPr/>
          <p:nvPr/>
        </p:nvSpPr>
        <p:spPr>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dirty="0"/>
          </a:p>
        </p:txBody>
      </p:sp>
      <p:sp>
        <p:nvSpPr>
          <p:cNvPr id="9" name="Rectangle 8"/>
          <p:cNvSpPr/>
          <p:nvPr/>
        </p:nvSpPr>
        <p:spPr bwMode="invGray">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dirty="0"/>
          </a:p>
        </p:txBody>
      </p:sp>
      <p:sp>
        <p:nvSpPr>
          <p:cNvPr id="6" name="Footer Placeholder 5"/>
          <p:cNvSpPr>
            <a:spLocks noGrp="1"/>
          </p:cNvSpPr>
          <p:nvPr>
            <p:ph type="ftr" sz="quarter" idx="11"/>
          </p:nvPr>
        </p:nvSpPr>
        <p:spPr>
          <a:xfrm>
            <a:off x="3035808" y="1170432"/>
            <a:ext cx="5193792" cy="201168"/>
          </a:xfrm>
        </p:spPr>
        <p:txBody>
          <a:bodyPr/>
          <a:lstStyle>
            <a:lvl1pPr>
              <a:defRPr>
                <a:solidFill>
                  <a:schemeClr val="bg1">
                    <a:shade val="50000"/>
                  </a:schemeClr>
                </a:solidFill>
              </a:defRPr>
            </a:lvl1pPr>
          </a:lstStyle>
          <a:p>
            <a:endParaRPr lang="en-GB" dirty="0"/>
          </a:p>
        </p:txBody>
      </p:sp>
      <p:sp>
        <p:nvSpPr>
          <p:cNvPr id="7" name="Slide Number Placeholder 6"/>
          <p:cNvSpPr>
            <a:spLocks noGrp="1"/>
          </p:cNvSpPr>
          <p:nvPr>
            <p:ph type="sldNum" sz="quarter" idx="12"/>
          </p:nvPr>
        </p:nvSpPr>
        <p:spPr>
          <a:xfrm>
            <a:off x="8339328" y="1170432"/>
            <a:ext cx="733864" cy="201168"/>
          </a:xfrm>
        </p:spPr>
        <p:txBody>
          <a:bodyPr/>
          <a:lstStyle/>
          <a:p>
            <a:fld id="{EE267287-1E51-425F-941D-3CFF4E22B629}" type="slidenum">
              <a:rPr lang="en-GB" smtClean="0"/>
              <a:pPr/>
              <a:t>‹#›</a:t>
            </a:fld>
            <a:endParaRPr lang="en-GB"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460D6B34-A169-4C14-88DD-8F0439786FE0}" type="datetimeFigureOut">
              <a:rPr lang="en-GB" smtClean="0"/>
              <a:pPr/>
              <a:t>13/10/2011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E267287-1E51-425F-941D-3CFF4E22B629}"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p:cNvSpPr/>
          <p:nvPr/>
        </p:nvSpPr>
        <p:spPr bwMode="invGray">
          <a:xfrm>
            <a:off x="6598920" y="0"/>
            <a:ext cx="45720" cy="6858000"/>
          </a:xfrm>
          <a:prstGeom prst="rect">
            <a:avLst/>
          </a:prstGeom>
          <a:solidFill>
            <a:srgbClr val="FFFFFF"/>
          </a:solidFill>
          <a:ln w="48000" cap="flat" cmpd="thickThin" algn="ctr">
            <a:noFill/>
            <a:prstDash val="solid"/>
          </a:ln>
          <a:effectLst>
            <a:outerShdw blurRad="31750" dist="10160" dir="108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dirty="0"/>
          </a:p>
        </p:txBody>
      </p:sp>
      <p:sp>
        <p:nvSpPr>
          <p:cNvPr id="8" name="Rectangle 7"/>
          <p:cNvSpPr/>
          <p:nvPr/>
        </p:nvSpPr>
        <p:spPr bwMode="ltGray">
          <a:xfrm>
            <a:off x="6647687" y="0"/>
            <a:ext cx="2514601" cy="685800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dirty="0"/>
          </a:p>
        </p:txBody>
      </p:sp>
      <p:sp>
        <p:nvSpPr>
          <p:cNvPr id="2" name="Vertical Title 1"/>
          <p:cNvSpPr>
            <a:spLocks noGrp="1"/>
          </p:cNvSpPr>
          <p:nvPr>
            <p:ph type="title" orient="vert"/>
          </p:nvPr>
        </p:nvSpPr>
        <p:spPr>
          <a:xfrm>
            <a:off x="6781800" y="274640"/>
            <a:ext cx="1905000" cy="5851525"/>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304800"/>
            <a:ext cx="6019800" cy="5851525"/>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460D6B34-A169-4C14-88DD-8F0439786FE0}" type="datetimeFigureOut">
              <a:rPr lang="en-GB" smtClean="0"/>
              <a:pPr/>
              <a:t>13/10/2011</a:t>
            </a:fld>
            <a:endParaRPr lang="en-GB" dirty="0"/>
          </a:p>
        </p:txBody>
      </p:sp>
      <p:sp>
        <p:nvSpPr>
          <p:cNvPr id="5" name="Footer Placeholder 4"/>
          <p:cNvSpPr>
            <a:spLocks noGrp="1"/>
          </p:cNvSpPr>
          <p:nvPr>
            <p:ph type="ftr" sz="quarter" idx="11"/>
          </p:nvPr>
        </p:nvSpPr>
        <p:spPr>
          <a:xfrm>
            <a:off x="2640597" y="6377459"/>
            <a:ext cx="3836404" cy="365125"/>
          </a:xfrm>
        </p:spPr>
        <p:txBody>
          <a:bodyPr/>
          <a:lstStyle/>
          <a:p>
            <a:endParaRPr lang="en-GB" dirty="0"/>
          </a:p>
        </p:txBody>
      </p:sp>
      <p:sp>
        <p:nvSpPr>
          <p:cNvPr id="6" name="Slide Number Placeholder 5"/>
          <p:cNvSpPr>
            <a:spLocks noGrp="1"/>
          </p:cNvSpPr>
          <p:nvPr>
            <p:ph type="sldNum" sz="quarter" idx="12"/>
          </p:nvPr>
        </p:nvSpPr>
        <p:spPr/>
        <p:txBody>
          <a:bodyPr/>
          <a:lstStyle/>
          <a:p>
            <a:fld id="{EE267287-1E51-425F-941D-3CFF4E22B629}" type="slidenum">
              <a:rPr lang="en-GB" smtClean="0"/>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bwMode="invGray">
          <a:xfrm>
            <a:off x="0" y="1435895"/>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dirty="0"/>
          </a:p>
        </p:txBody>
      </p:sp>
      <p:sp>
        <p:nvSpPr>
          <p:cNvPr id="7" name="Rectangle 6"/>
          <p:cNvSpPr/>
          <p:nvPr/>
        </p:nvSpPr>
        <p:spPr bwMode="ltGray">
          <a:xfrm>
            <a:off x="0" y="0"/>
            <a:ext cx="9143999" cy="1433733"/>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dirty="0"/>
          </a:p>
        </p:txBody>
      </p:sp>
      <p:sp>
        <p:nvSpPr>
          <p:cNvPr id="2" name="Title Placeholder 1"/>
          <p:cNvSpPr>
            <a:spLocks noGrp="1"/>
          </p:cNvSpPr>
          <p:nvPr>
            <p:ph type="title"/>
          </p:nvPr>
        </p:nvSpPr>
        <p:spPr>
          <a:xfrm>
            <a:off x="457200" y="152400"/>
            <a:ext cx="8229600" cy="1251062"/>
          </a:xfrm>
          <a:prstGeom prst="rect">
            <a:avLst/>
          </a:prstGeom>
        </p:spPr>
        <p:txBody>
          <a:bodyPr vert="horz" lIns="91440" rIns="45720" rtlCol="0" anchor="ctr">
            <a:normAutofit/>
            <a:scene3d>
              <a:camera prst="orthographicFront"/>
              <a:lightRig rig="threePt" dir="t">
                <a:rot lat="0" lon="0" rev="4800000"/>
              </a:lightRig>
            </a:scene3d>
            <a:sp3d prstMaterial="matte">
              <a:bevelT w="50800" h="10160"/>
            </a:sp3d>
          </a:bodyPr>
          <a:lstStyle>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775191"/>
            <a:ext cx="8229600" cy="4625609"/>
          </a:xfrm>
          <a:prstGeom prst="rect">
            <a:avLst/>
          </a:prstGeom>
        </p:spPr>
        <p:txBody>
          <a:bodyPr vert="horz" lIns="54864" tIns="91440" rtlCol="0">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4" name="Date Placeholder 3"/>
          <p:cNvSpPr>
            <a:spLocks noGrp="1"/>
          </p:cNvSpPr>
          <p:nvPr>
            <p:ph type="dt" sz="half" idx="2"/>
          </p:nvPr>
        </p:nvSpPr>
        <p:spPr>
          <a:xfrm>
            <a:off x="457200" y="6476999"/>
            <a:ext cx="2133600" cy="274320"/>
          </a:xfrm>
          <a:prstGeom prst="rect">
            <a:avLst/>
          </a:prstGeom>
        </p:spPr>
        <p:txBody>
          <a:bodyPr vert="horz" lIns="109728" rIns="45720" bIns="0" rtlCol="0" anchor="b"/>
          <a:lstStyle>
            <a:lvl1pPr algn="l" eaLnBrk="1" latinLnBrk="0" hangingPunct="1">
              <a:defRPr kumimoji="0" sz="1200">
                <a:solidFill>
                  <a:schemeClr val="tx1">
                    <a:tint val="95000"/>
                  </a:schemeClr>
                </a:solidFill>
              </a:defRPr>
            </a:lvl1pPr>
            <a:extLst/>
          </a:lstStyle>
          <a:p>
            <a:fld id="{460D6B34-A169-4C14-88DD-8F0439786FE0}" type="datetimeFigureOut">
              <a:rPr lang="en-GB" smtClean="0"/>
              <a:pPr/>
              <a:t>13/10/2011</a:t>
            </a:fld>
            <a:endParaRPr lang="en-GB" dirty="0"/>
          </a:p>
        </p:txBody>
      </p:sp>
      <p:sp>
        <p:nvSpPr>
          <p:cNvPr id="5" name="Footer Placeholder 4"/>
          <p:cNvSpPr>
            <a:spLocks noGrp="1"/>
          </p:cNvSpPr>
          <p:nvPr>
            <p:ph type="ftr" sz="quarter" idx="3"/>
          </p:nvPr>
        </p:nvSpPr>
        <p:spPr>
          <a:xfrm>
            <a:off x="2640596" y="6476999"/>
            <a:ext cx="5507719" cy="274320"/>
          </a:xfrm>
          <a:prstGeom prst="rect">
            <a:avLst/>
          </a:prstGeom>
        </p:spPr>
        <p:txBody>
          <a:bodyPr vert="horz" lIns="45720" rIns="45720" bIns="0" rtlCol="0" anchor="b"/>
          <a:lstStyle>
            <a:lvl1pPr algn="l" eaLnBrk="1" latinLnBrk="0" hangingPunct="1">
              <a:defRPr kumimoji="0" sz="1200">
                <a:solidFill>
                  <a:schemeClr val="tx1">
                    <a:tint val="95000"/>
                  </a:schemeClr>
                </a:solidFill>
              </a:defRPr>
            </a:lvl1pPr>
            <a:extLst/>
          </a:lstStyle>
          <a:p>
            <a:endParaRPr lang="en-GB" dirty="0"/>
          </a:p>
        </p:txBody>
      </p:sp>
      <p:sp>
        <p:nvSpPr>
          <p:cNvPr id="6" name="Slide Number Placeholder 5"/>
          <p:cNvSpPr>
            <a:spLocks noGrp="1"/>
          </p:cNvSpPr>
          <p:nvPr>
            <p:ph type="sldNum" sz="quarter" idx="4"/>
          </p:nvPr>
        </p:nvSpPr>
        <p:spPr>
          <a:xfrm>
            <a:off x="8204396" y="6476999"/>
            <a:ext cx="733864" cy="274320"/>
          </a:xfrm>
          <a:prstGeom prst="rect">
            <a:avLst/>
          </a:prstGeom>
        </p:spPr>
        <p:txBody>
          <a:bodyPr vert="horz" bIns="0" rtlCol="0" anchor="b"/>
          <a:lstStyle>
            <a:lvl1pPr algn="r" eaLnBrk="1" latinLnBrk="0" hangingPunct="1">
              <a:defRPr kumimoji="0" sz="1200">
                <a:solidFill>
                  <a:schemeClr val="tx1">
                    <a:tint val="95000"/>
                  </a:schemeClr>
                </a:solidFill>
              </a:defRPr>
            </a:lvl1pPr>
            <a:extLst/>
          </a:lstStyle>
          <a:p>
            <a:fld id="{EE267287-1E51-425F-941D-3CFF4E22B629}" type="slidenum">
              <a:rPr lang="en-GB" smtClean="0"/>
              <a:pPr/>
              <a:t>‹#›</a:t>
            </a:fld>
            <a:endParaRPr lang="en-GB" dirty="0"/>
          </a:p>
        </p:txBody>
      </p:sp>
      <p:pic>
        <p:nvPicPr>
          <p:cNvPr id="9" name="Picture 2" descr="logoSMU"/>
          <p:cNvPicPr>
            <a:picLocks noChangeAspect="1" noChangeArrowheads="1"/>
          </p:cNvPicPr>
          <p:nvPr/>
        </p:nvPicPr>
        <p:blipFill>
          <a:blip r:embed="rId13" cstate="print"/>
          <a:srcRect/>
          <a:stretch>
            <a:fillRect/>
          </a:stretch>
        </p:blipFill>
        <p:spPr bwMode="auto">
          <a:xfrm>
            <a:off x="6012160" y="6093296"/>
            <a:ext cx="3059832" cy="664619"/>
          </a:xfrm>
          <a:prstGeom prst="rect">
            <a:avLst/>
          </a:prstGeom>
          <a:noFill/>
          <a:ln w="9525">
            <a:noFill/>
            <a:miter lim="800000"/>
            <a:headEnd/>
            <a:tailEnd/>
          </a:ln>
        </p:spPr>
      </p:pic>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4500" b="1" kern="1200">
          <a:solidFill>
            <a:schemeClr val="accent1">
              <a:satMod val="150000"/>
            </a:schemeClr>
          </a:solidFill>
          <a:effectLst/>
          <a:latin typeface="+mj-lt"/>
          <a:ea typeface="+mj-ea"/>
          <a:cs typeface="+mj-cs"/>
        </a:defRPr>
      </a:lvl1pPr>
      <a:extLst/>
    </p:titleStyle>
    <p:bodyStyle>
      <a:lvl1pPr marL="438912" indent="-320040" algn="l" rtl="0" eaLnBrk="1" latinLnBrk="0" hangingPunct="1">
        <a:spcBef>
          <a:spcPts val="0"/>
        </a:spcBef>
        <a:buClr>
          <a:schemeClr val="accent1"/>
        </a:buClr>
        <a:buSzPct val="80000"/>
        <a:buFont typeface="Wingdings 2"/>
        <a:buChar char=""/>
        <a:defRPr kumimoji="0" sz="3200" kern="1200">
          <a:solidFill>
            <a:schemeClr val="tx1"/>
          </a:solidFill>
          <a:latin typeface="+mn-lt"/>
          <a:ea typeface="+mn-ea"/>
          <a:cs typeface="+mn-cs"/>
        </a:defRPr>
      </a:lvl1pPr>
      <a:lvl2pPr marL="731520" indent="-274320" algn="l" rtl="0" eaLnBrk="1" latinLnBrk="0" hangingPunct="1">
        <a:spcBef>
          <a:spcPct val="20000"/>
        </a:spcBef>
        <a:buClr>
          <a:schemeClr val="accent2"/>
        </a:buClr>
        <a:buSzPct val="90000"/>
        <a:buFont typeface="Wingdings"/>
        <a:buChar char=""/>
        <a:defRPr kumimoji="0" sz="2800" kern="1200">
          <a:solidFill>
            <a:schemeClr val="tx1"/>
          </a:solidFill>
          <a:latin typeface="+mn-lt"/>
          <a:ea typeface="+mn-ea"/>
          <a:cs typeface="+mn-cs"/>
        </a:defRPr>
      </a:lvl2pPr>
      <a:lvl3pPr marL="996696" indent="-228600" algn="l" rtl="0" eaLnBrk="1" latinLnBrk="0" hangingPunct="1">
        <a:spcBef>
          <a:spcPct val="20000"/>
        </a:spcBef>
        <a:buClr>
          <a:schemeClr val="accent3"/>
        </a:buClr>
        <a:buFont typeface="Arial"/>
        <a:buChar char="▪"/>
        <a:defRPr kumimoji="0" sz="2400" kern="1200">
          <a:solidFill>
            <a:schemeClr val="tx1"/>
          </a:solidFill>
          <a:latin typeface="+mn-lt"/>
          <a:ea typeface="+mn-ea"/>
          <a:cs typeface="+mn-cs"/>
        </a:defRPr>
      </a:lvl3pPr>
      <a:lvl4pPr marL="1216152" indent="-182880" algn="l" rtl="0" eaLnBrk="1" latinLnBrk="0" hangingPunct="1">
        <a:spcBef>
          <a:spcPct val="20000"/>
        </a:spcBef>
        <a:buClr>
          <a:schemeClr val="accent4"/>
        </a:buClr>
        <a:buFont typeface="Arial"/>
        <a:buChar char="▪"/>
        <a:defRPr kumimoji="0" sz="2000" kern="1200">
          <a:solidFill>
            <a:schemeClr val="tx1"/>
          </a:solidFill>
          <a:latin typeface="+mn-lt"/>
          <a:ea typeface="+mn-ea"/>
          <a:cs typeface="+mn-cs"/>
        </a:defRPr>
      </a:lvl4pPr>
      <a:lvl5pPr marL="1426464" indent="-182880" algn="l" rtl="0" eaLnBrk="1" latinLnBrk="0" hangingPunct="1">
        <a:spcBef>
          <a:spcPct val="20000"/>
        </a:spcBef>
        <a:buClr>
          <a:schemeClr val="accent5"/>
        </a:buClr>
        <a:buFont typeface="Wingdings 3"/>
        <a:buChar char=""/>
        <a:defRPr kumimoji="0" lang="en-US" sz="2000" kern="1200" smtClean="0">
          <a:solidFill>
            <a:schemeClr val="tx1"/>
          </a:solidFill>
          <a:latin typeface="+mn-lt"/>
          <a:ea typeface="+mn-ea"/>
          <a:cs typeface="+mn-cs"/>
        </a:defRPr>
      </a:lvl5pPr>
      <a:lvl6pPr marL="1627632" indent="-182880" algn="l" rtl="0" eaLnBrk="1" latinLnBrk="0" hangingPunct="1">
        <a:spcBef>
          <a:spcPct val="20000"/>
        </a:spcBef>
        <a:buClr>
          <a:schemeClr val="accent6"/>
        </a:buClr>
        <a:buSzPct val="100000"/>
        <a:buFont typeface="Wingdings 2"/>
        <a:buChar char=""/>
        <a:defRPr kumimoji="0" sz="2000" kern="1200">
          <a:solidFill>
            <a:schemeClr val="tx1"/>
          </a:solidFill>
          <a:latin typeface="+mn-lt"/>
          <a:ea typeface="+mn-ea"/>
          <a:cs typeface="+mn-cs"/>
        </a:defRPr>
      </a:lvl6pPr>
      <a:lvl7pPr marL="1828800" indent="-182880" algn="l" rtl="0" eaLnBrk="1" latinLnBrk="0" hangingPunct="1">
        <a:spcBef>
          <a:spcPct val="20000"/>
        </a:spcBef>
        <a:buClr>
          <a:schemeClr val="accent1"/>
        </a:buClr>
        <a:buSzPct val="100000"/>
        <a:buFont typeface="Wingdings 2"/>
        <a:buChar char=""/>
        <a:defRPr kumimoji="0" sz="1800" kern="1200">
          <a:solidFill>
            <a:schemeClr val="tx1"/>
          </a:solidFill>
          <a:latin typeface="+mn-lt"/>
          <a:ea typeface="+mn-ea"/>
          <a:cs typeface="+mn-cs"/>
        </a:defRPr>
      </a:lvl7pPr>
      <a:lvl8pPr marL="2029968" indent="-182880" algn="l" rtl="0" eaLnBrk="1" latinLnBrk="0" hangingPunct="1">
        <a:spcBef>
          <a:spcPct val="20000"/>
        </a:spcBef>
        <a:buClr>
          <a:schemeClr val="accent2"/>
        </a:buClr>
        <a:buFont typeface="Wingdings 2" pitchFamily="18" charset="2"/>
        <a:buChar char=""/>
        <a:defRPr kumimoji="0" sz="1800" kern="1200">
          <a:solidFill>
            <a:schemeClr val="tx1"/>
          </a:solidFill>
          <a:latin typeface="+mn-lt"/>
          <a:ea typeface="+mn-ea"/>
          <a:cs typeface="+mn-cs"/>
        </a:defRPr>
      </a:lvl8pPr>
      <a:lvl9pPr marL="2231136" indent="-182880" algn="l" rtl="0" eaLnBrk="1" latinLnBrk="0" hangingPunct="1">
        <a:spcBef>
          <a:spcPct val="20000"/>
        </a:spcBef>
        <a:buClr>
          <a:schemeClr val="accent3"/>
        </a:buClr>
        <a:buFont typeface="Wingdings 2" pitchFamily="18" charset="2"/>
        <a:buChar char=""/>
        <a:defRPr kumimoji="0" sz="18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2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3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png"/></Relationships>
</file>

<file path=ppt/slides/_rels/slide3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2.xml"/><Relationship Id="rId5" Type="http://schemas.openxmlformats.org/officeDocument/2006/relationships/image" Target="../media/image29.png"/><Relationship Id="rId4" Type="http://schemas.openxmlformats.org/officeDocument/2006/relationships/image" Target="../media/image28.png"/></Relationships>
</file>

<file path=ppt/slides/_rels/slide3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2.xml"/><Relationship Id="rId5" Type="http://schemas.openxmlformats.org/officeDocument/2006/relationships/image" Target="../media/image33.png"/><Relationship Id="rId4" Type="http://schemas.openxmlformats.org/officeDocument/2006/relationships/image" Target="../media/image32.png"/></Relationships>
</file>

<file path=ppt/slides/_rels/slide3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jpeg"/><Relationship Id="rId1" Type="http://schemas.openxmlformats.org/officeDocument/2006/relationships/slideLayout" Target="../slideLayouts/slideLayout2.xml"/><Relationship Id="rId4" Type="http://schemas.openxmlformats.org/officeDocument/2006/relationships/image" Target="../media/image38.png"/></Relationships>
</file>

<file path=ppt/slides/_rels/slide38.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2.xml"/><Relationship Id="rId5" Type="http://schemas.openxmlformats.org/officeDocument/2006/relationships/image" Target="../media/image42.png"/><Relationship Id="rId4" Type="http://schemas.openxmlformats.org/officeDocument/2006/relationships/image" Target="../media/image41.pn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Computer Specifications</a:t>
            </a:r>
            <a:endParaRPr lang="en-GB" dirty="0"/>
          </a:p>
        </p:txBody>
      </p:sp>
      <p:sp>
        <p:nvSpPr>
          <p:cNvPr id="3" name="Subtitle 2"/>
          <p:cNvSpPr>
            <a:spLocks noGrp="1"/>
          </p:cNvSpPr>
          <p:nvPr>
            <p:ph type="subTitle" idx="1"/>
          </p:nvPr>
        </p:nvSpPr>
        <p:spPr/>
        <p:txBody>
          <a:bodyPr/>
          <a:lstStyle/>
          <a:p>
            <a:r>
              <a:rPr lang="en-GB" dirty="0" smtClean="0"/>
              <a:t>Graham Rees-Evans</a:t>
            </a:r>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r>
              <a:rPr lang="en-US" dirty="0" smtClean="0"/>
              <a:t>Definition of a Computer</a:t>
            </a:r>
            <a:endParaRPr lang="en-US" dirty="0"/>
          </a:p>
        </p:txBody>
      </p:sp>
      <p:sp>
        <p:nvSpPr>
          <p:cNvPr id="12291" name="Rectangle 3"/>
          <p:cNvSpPr>
            <a:spLocks noGrp="1" noChangeArrowheads="1"/>
          </p:cNvSpPr>
          <p:nvPr>
            <p:ph type="body" idx="1"/>
          </p:nvPr>
        </p:nvSpPr>
        <p:spPr/>
        <p:txBody>
          <a:bodyPr/>
          <a:lstStyle/>
          <a:p>
            <a:pPr marL="0" indent="0">
              <a:buNone/>
            </a:pPr>
            <a:r>
              <a:rPr lang="en-US" dirty="0" smtClean="0"/>
              <a:t>“A computer is an electronic device, operating under the control of instructions stored in its own memory unit, that can accept data (input), process data arithmetically and logically, produce information (output) from the processing, and store the results for future use.”</a:t>
            </a: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Data vs Information</a:t>
            </a:r>
            <a:endParaRPr lang="en-GB" dirty="0"/>
          </a:p>
        </p:txBody>
      </p:sp>
      <p:sp>
        <p:nvSpPr>
          <p:cNvPr id="3" name="Content Placeholder 2"/>
          <p:cNvSpPr>
            <a:spLocks noGrp="1"/>
          </p:cNvSpPr>
          <p:nvPr>
            <p:ph idx="1"/>
          </p:nvPr>
        </p:nvSpPr>
        <p:spPr/>
        <p:txBody>
          <a:bodyPr/>
          <a:lstStyle/>
          <a:p>
            <a:r>
              <a:rPr lang="en-GB" dirty="0" smtClean="0"/>
              <a:t>Data</a:t>
            </a:r>
          </a:p>
          <a:p>
            <a:pPr lvl="1"/>
            <a:r>
              <a:rPr lang="en-GB" dirty="0" smtClean="0"/>
              <a:t>Raw facts and figures</a:t>
            </a:r>
          </a:p>
          <a:p>
            <a:pPr lvl="1"/>
            <a:r>
              <a:rPr lang="en-GB" dirty="0" smtClean="0"/>
              <a:t>No context</a:t>
            </a:r>
          </a:p>
          <a:p>
            <a:pPr lvl="1"/>
            <a:r>
              <a:rPr lang="en-GB" dirty="0" smtClean="0"/>
              <a:t>Unorganized </a:t>
            </a:r>
          </a:p>
          <a:p>
            <a:endParaRPr lang="en-GB" dirty="0" smtClean="0"/>
          </a:p>
          <a:p>
            <a:r>
              <a:rPr lang="en-GB" dirty="0" smtClean="0"/>
              <a:t>Information</a:t>
            </a:r>
          </a:p>
          <a:p>
            <a:pPr lvl="1"/>
            <a:r>
              <a:rPr lang="en-GB" dirty="0" smtClean="0"/>
              <a:t>Processed, Organized, Structured or Presented in a given context so as to make them useful</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r>
              <a:rPr lang="en-US" dirty="0" smtClean="0"/>
              <a:t>Information Processing Cycle</a:t>
            </a:r>
            <a:endParaRPr lang="en-US" dirty="0"/>
          </a:p>
        </p:txBody>
      </p:sp>
      <p:sp>
        <p:nvSpPr>
          <p:cNvPr id="13315" name="Rectangle 3"/>
          <p:cNvSpPr>
            <a:spLocks noGrp="1" noChangeArrowheads="1"/>
          </p:cNvSpPr>
          <p:nvPr>
            <p:ph type="body" idx="1"/>
          </p:nvPr>
        </p:nvSpPr>
        <p:spPr/>
        <p:txBody>
          <a:bodyPr/>
          <a:lstStyle/>
          <a:p>
            <a:r>
              <a:rPr lang="en-US" dirty="0" smtClean="0"/>
              <a:t>Four Operations</a:t>
            </a:r>
          </a:p>
          <a:p>
            <a:endParaRPr lang="en-US" dirty="0" smtClean="0"/>
          </a:p>
          <a:p>
            <a:r>
              <a:rPr lang="en-US" dirty="0" smtClean="0"/>
              <a:t>Input</a:t>
            </a:r>
          </a:p>
          <a:p>
            <a:r>
              <a:rPr lang="en-US" dirty="0" smtClean="0"/>
              <a:t>Process</a:t>
            </a:r>
          </a:p>
          <a:p>
            <a:r>
              <a:rPr lang="en-US" dirty="0" smtClean="0"/>
              <a:t>Output</a:t>
            </a:r>
          </a:p>
          <a:p>
            <a:r>
              <a:rPr lang="en-US" dirty="0" smtClean="0"/>
              <a:t>Storage</a:t>
            </a: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1331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13315">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499"/>
                                          </p:stCondLst>
                                        </p:cTn>
                                        <p:tgtEl>
                                          <p:spTgt spid="13315">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499"/>
                                          </p:stCondLst>
                                        </p:cTn>
                                        <p:tgtEl>
                                          <p:spTgt spid="13315">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499"/>
                                          </p:stCondLst>
                                        </p:cTn>
                                        <p:tgtEl>
                                          <p:spTgt spid="1331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5" grpId="0" uiExpand="1" build="p" autoUpdateAnimBg="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5652120" y="5949280"/>
            <a:ext cx="3491880" cy="90872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p:cNvSpPr>
            <a:spLocks noGrp="1"/>
          </p:cNvSpPr>
          <p:nvPr>
            <p:ph type="title"/>
          </p:nvPr>
        </p:nvSpPr>
        <p:spPr/>
        <p:txBody>
          <a:bodyPr/>
          <a:lstStyle/>
          <a:p>
            <a:r>
              <a:rPr lang="en-US" dirty="0" smtClean="0"/>
              <a:t>Information Processing Cycle</a:t>
            </a:r>
            <a:endParaRPr lang="en-GB" dirty="0"/>
          </a:p>
        </p:txBody>
      </p:sp>
      <p:pic>
        <p:nvPicPr>
          <p:cNvPr id="4" name="Picture 2" descr="c05f01"/>
          <p:cNvPicPr preferRelativeResize="0">
            <a:picLocks noChangeAspect="1" noChangeArrowheads="1"/>
          </p:cNvPicPr>
          <p:nvPr/>
        </p:nvPicPr>
        <p:blipFill>
          <a:blip r:embed="rId2" cstate="print">
            <a:clrChange>
              <a:clrFrom>
                <a:srgbClr val="FFFFFF"/>
              </a:clrFrom>
              <a:clrTo>
                <a:srgbClr val="FFFFFF">
                  <a:alpha val="0"/>
                </a:srgbClr>
              </a:clrTo>
            </a:clrChange>
          </a:blip>
          <a:srcRect l="749" t="1858" r="1222" b="2077"/>
          <a:stretch>
            <a:fillRect/>
          </a:stretch>
        </p:blipFill>
        <p:spPr bwMode="auto">
          <a:xfrm>
            <a:off x="57150" y="1521668"/>
            <a:ext cx="9029700" cy="5219700"/>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t>Hardware and Software</a:t>
            </a:r>
            <a:endParaRPr lang="en-US" dirty="0"/>
          </a:p>
        </p:txBody>
      </p:sp>
      <p:sp>
        <p:nvSpPr>
          <p:cNvPr id="5123" name="Rectangle 3"/>
          <p:cNvSpPr>
            <a:spLocks noGrp="1" noChangeArrowheads="1"/>
          </p:cNvSpPr>
          <p:nvPr>
            <p:ph type="body" idx="1"/>
          </p:nvPr>
        </p:nvSpPr>
        <p:spPr/>
        <p:txBody>
          <a:bodyPr>
            <a:normAutofit/>
          </a:bodyPr>
          <a:lstStyle/>
          <a:p>
            <a:r>
              <a:rPr lang="en-US" dirty="0" smtClean="0"/>
              <a:t>Hardware</a:t>
            </a:r>
          </a:p>
          <a:p>
            <a:pPr lvl="1"/>
            <a:r>
              <a:rPr lang="en-US" dirty="0" smtClean="0"/>
              <a:t>Everything you can touch and see</a:t>
            </a:r>
          </a:p>
          <a:p>
            <a:pPr lvl="1"/>
            <a:r>
              <a:rPr lang="en-US" dirty="0" smtClean="0"/>
              <a:t>Monitor, hard drive, CD-ROM, computer cables, keyboard, mouse, modem, printer, etc.  </a:t>
            </a:r>
          </a:p>
          <a:p>
            <a:r>
              <a:rPr lang="en-US" dirty="0" smtClean="0"/>
              <a:t>Software </a:t>
            </a:r>
          </a:p>
          <a:p>
            <a:pPr lvl="1"/>
            <a:r>
              <a:rPr lang="en-US" dirty="0" smtClean="0"/>
              <a:t>Everything you cannot see</a:t>
            </a:r>
          </a:p>
          <a:p>
            <a:pPr lvl="1"/>
            <a:r>
              <a:rPr lang="en-US" dirty="0" smtClean="0"/>
              <a:t>Software are programs &amp; applications</a:t>
            </a:r>
          </a:p>
          <a:p>
            <a:pPr lvl="1"/>
            <a:r>
              <a:rPr lang="en-US" dirty="0" smtClean="0"/>
              <a:t>Needed for computer to function</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512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499"/>
                                          </p:stCondLst>
                                        </p:cTn>
                                        <p:tgtEl>
                                          <p:spTgt spid="512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499"/>
                                          </p:stCondLst>
                                        </p:cTn>
                                        <p:tgtEl>
                                          <p:spTgt spid="512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512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499"/>
                                          </p:stCondLst>
                                        </p:cTn>
                                        <p:tgtEl>
                                          <p:spTgt spid="512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499"/>
                                          </p:stCondLst>
                                        </p:cTn>
                                        <p:tgtEl>
                                          <p:spTgt spid="5123">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499"/>
                                          </p:stCondLst>
                                        </p:cTn>
                                        <p:tgtEl>
                                          <p:spTgt spid="512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autoUpdateAnimBg="0"/>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dirty="0"/>
              <a:t>Systems Software</a:t>
            </a:r>
          </a:p>
        </p:txBody>
      </p:sp>
      <p:sp>
        <p:nvSpPr>
          <p:cNvPr id="8195" name="Rectangle 3"/>
          <p:cNvSpPr>
            <a:spLocks noGrp="1" noChangeArrowheads="1"/>
          </p:cNvSpPr>
          <p:nvPr>
            <p:ph type="body" idx="1"/>
          </p:nvPr>
        </p:nvSpPr>
        <p:spPr/>
        <p:txBody>
          <a:bodyPr/>
          <a:lstStyle/>
          <a:p>
            <a:r>
              <a:rPr lang="en-US" dirty="0" smtClean="0"/>
              <a:t>Control the Computers Operation</a:t>
            </a:r>
          </a:p>
          <a:p>
            <a:endParaRPr lang="en-US" dirty="0"/>
          </a:p>
          <a:p>
            <a:r>
              <a:rPr lang="en-US" dirty="0"/>
              <a:t>Operating </a:t>
            </a:r>
            <a:r>
              <a:rPr lang="en-US" dirty="0" smtClean="0"/>
              <a:t>System</a:t>
            </a:r>
            <a:endParaRPr lang="en-US" dirty="0"/>
          </a:p>
          <a:p>
            <a:endParaRPr lang="en-US" dirty="0" smtClean="0"/>
          </a:p>
          <a:p>
            <a:r>
              <a:rPr lang="en-US" dirty="0" smtClean="0"/>
              <a:t>Booting </a:t>
            </a:r>
            <a:r>
              <a:rPr lang="en-US" dirty="0"/>
              <a:t>Process</a:t>
            </a:r>
          </a:p>
          <a:p>
            <a:endParaRPr lang="en-US" dirty="0" smtClean="0"/>
          </a:p>
          <a:p>
            <a:r>
              <a:rPr lang="en-US" dirty="0" smtClean="0"/>
              <a:t>GUI </a:t>
            </a:r>
            <a:r>
              <a:rPr lang="en-US" dirty="0"/>
              <a:t>-  Graphical User Interface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8195">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499"/>
                                          </p:stCondLst>
                                        </p:cTn>
                                        <p:tgtEl>
                                          <p:spTgt spid="8195">
                                            <p:txEl>
                                              <p:pRg st="2" end="2"/>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499"/>
                                          </p:stCondLst>
                                        </p:cTn>
                                        <p:tgtEl>
                                          <p:spTgt spid="8195">
                                            <p:txEl>
                                              <p:pRg st="4" end="4"/>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499"/>
                                          </p:stCondLst>
                                        </p:cTn>
                                        <p:tgtEl>
                                          <p:spTgt spid="819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uiExpand="1" build="p" autoUpdateAnimBg="0"/>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r>
              <a:rPr lang="en-US" dirty="0"/>
              <a:t>Application Software</a:t>
            </a:r>
          </a:p>
        </p:txBody>
      </p:sp>
      <p:sp>
        <p:nvSpPr>
          <p:cNvPr id="9219" name="Rectangle 3"/>
          <p:cNvSpPr>
            <a:spLocks noGrp="1" noChangeArrowheads="1"/>
          </p:cNvSpPr>
          <p:nvPr>
            <p:ph type="body" idx="1"/>
          </p:nvPr>
        </p:nvSpPr>
        <p:spPr/>
        <p:txBody>
          <a:bodyPr/>
          <a:lstStyle/>
          <a:p>
            <a:r>
              <a:rPr lang="en-US" dirty="0"/>
              <a:t>Word Processing Software</a:t>
            </a:r>
          </a:p>
          <a:p>
            <a:r>
              <a:rPr lang="en-US" dirty="0" smtClean="0"/>
              <a:t>Electronic </a:t>
            </a:r>
            <a:r>
              <a:rPr lang="en-US" dirty="0"/>
              <a:t>Spreadsheet Software</a:t>
            </a:r>
          </a:p>
          <a:p>
            <a:r>
              <a:rPr lang="en-US" dirty="0" smtClean="0"/>
              <a:t>Database </a:t>
            </a:r>
            <a:r>
              <a:rPr lang="en-US" dirty="0"/>
              <a:t>Software</a:t>
            </a:r>
          </a:p>
          <a:p>
            <a:r>
              <a:rPr lang="en-US" dirty="0" smtClean="0"/>
              <a:t>Presentational </a:t>
            </a:r>
            <a:r>
              <a:rPr lang="en-US" dirty="0"/>
              <a:t>Software</a:t>
            </a:r>
          </a:p>
          <a:p>
            <a:r>
              <a:rPr lang="en-US" dirty="0" smtClean="0"/>
              <a:t>Communication </a:t>
            </a:r>
            <a:r>
              <a:rPr lang="en-US" dirty="0"/>
              <a:t>Software</a:t>
            </a:r>
          </a:p>
          <a:p>
            <a:r>
              <a:rPr lang="en-US" dirty="0" smtClean="0"/>
              <a:t>Electronic </a:t>
            </a:r>
            <a:r>
              <a:rPr lang="en-US" dirty="0"/>
              <a:t>Mail Software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9219">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499"/>
                                          </p:stCondLst>
                                        </p:cTn>
                                        <p:tgtEl>
                                          <p:spTgt spid="9219">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499"/>
                                          </p:stCondLst>
                                        </p:cTn>
                                        <p:tgtEl>
                                          <p:spTgt spid="9219">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499"/>
                                          </p:stCondLst>
                                        </p:cTn>
                                        <p:tgtEl>
                                          <p:spTgt spid="9219">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499"/>
                                          </p:stCondLst>
                                        </p:cTn>
                                        <p:tgtEl>
                                          <p:spTgt spid="9219">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499"/>
                                          </p:stCondLst>
                                        </p:cTn>
                                        <p:tgtEl>
                                          <p:spTgt spid="921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9" grpId="0" uiExpand="1" build="p" autoUpdateAnimBg="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Computer Components</a:t>
            </a:r>
            <a:endParaRPr lang="en-GB" dirty="0"/>
          </a:p>
        </p:txBody>
      </p:sp>
      <p:pic>
        <p:nvPicPr>
          <p:cNvPr id="5" name="Content Placeholder 4" descr="500px-Personal_computer,_exploded_5.svg.png"/>
          <p:cNvPicPr>
            <a:picLocks noGrp="1" noChangeAspect="1"/>
          </p:cNvPicPr>
          <p:nvPr>
            <p:ph idx="1"/>
          </p:nvPr>
        </p:nvPicPr>
        <p:blipFill>
          <a:blip r:embed="rId3" cstate="print"/>
          <a:srcRect b="1539"/>
          <a:stretch>
            <a:fillRect/>
          </a:stretch>
        </p:blipFill>
        <p:spPr>
          <a:xfrm>
            <a:off x="323528" y="1288968"/>
            <a:ext cx="5256584" cy="5569032"/>
          </a:xfrm>
        </p:spPr>
      </p:pic>
      <p:sp>
        <p:nvSpPr>
          <p:cNvPr id="6" name="Oval 5"/>
          <p:cNvSpPr/>
          <p:nvPr/>
        </p:nvSpPr>
        <p:spPr>
          <a:xfrm>
            <a:off x="2968774" y="299695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1</a:t>
            </a:r>
            <a:endParaRPr lang="en-GB" dirty="0"/>
          </a:p>
        </p:txBody>
      </p:sp>
      <p:sp>
        <p:nvSpPr>
          <p:cNvPr id="7" name="Oval 6"/>
          <p:cNvSpPr/>
          <p:nvPr/>
        </p:nvSpPr>
        <p:spPr>
          <a:xfrm>
            <a:off x="1455043" y="156820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2</a:t>
            </a:r>
            <a:endParaRPr lang="en-GB" dirty="0"/>
          </a:p>
        </p:txBody>
      </p:sp>
      <p:sp>
        <p:nvSpPr>
          <p:cNvPr id="8" name="Oval 7"/>
          <p:cNvSpPr/>
          <p:nvPr/>
        </p:nvSpPr>
        <p:spPr>
          <a:xfrm>
            <a:off x="5106516" y="50754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9" name="Oval 8"/>
          <p:cNvSpPr/>
          <p:nvPr/>
        </p:nvSpPr>
        <p:spPr>
          <a:xfrm>
            <a:off x="1460804" y="2434977"/>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3</a:t>
            </a:r>
            <a:endParaRPr lang="en-GB" dirty="0"/>
          </a:p>
        </p:txBody>
      </p:sp>
      <p:sp>
        <p:nvSpPr>
          <p:cNvPr id="10" name="Oval 9"/>
          <p:cNvSpPr/>
          <p:nvPr/>
        </p:nvSpPr>
        <p:spPr>
          <a:xfrm>
            <a:off x="1832868" y="585445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4</a:t>
            </a:r>
            <a:endParaRPr lang="en-GB" dirty="0"/>
          </a:p>
        </p:txBody>
      </p:sp>
      <p:sp>
        <p:nvSpPr>
          <p:cNvPr id="11" name="Oval 10"/>
          <p:cNvSpPr/>
          <p:nvPr/>
        </p:nvSpPr>
        <p:spPr>
          <a:xfrm>
            <a:off x="4156968" y="3428752"/>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2" name="Oval 11"/>
          <p:cNvSpPr/>
          <p:nvPr/>
        </p:nvSpPr>
        <p:spPr>
          <a:xfrm>
            <a:off x="902146" y="291197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6</a:t>
            </a:r>
            <a:endParaRPr lang="en-GB" dirty="0"/>
          </a:p>
        </p:txBody>
      </p:sp>
      <p:sp>
        <p:nvSpPr>
          <p:cNvPr id="13" name="Oval 12"/>
          <p:cNvSpPr/>
          <p:nvPr/>
        </p:nvSpPr>
        <p:spPr>
          <a:xfrm>
            <a:off x="1304131" y="493127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5</a:t>
            </a:r>
            <a:endParaRPr lang="en-GB" dirty="0"/>
          </a:p>
        </p:txBody>
      </p:sp>
      <p:sp>
        <p:nvSpPr>
          <p:cNvPr id="14" name="Oval 13"/>
          <p:cNvSpPr/>
          <p:nvPr/>
        </p:nvSpPr>
        <p:spPr>
          <a:xfrm>
            <a:off x="366464" y="346633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7</a:t>
            </a:r>
            <a:endParaRPr lang="en-GB" dirty="0"/>
          </a:p>
        </p:txBody>
      </p:sp>
      <p:sp>
        <p:nvSpPr>
          <p:cNvPr id="15" name="Oval 14"/>
          <p:cNvSpPr/>
          <p:nvPr/>
        </p:nvSpPr>
        <p:spPr>
          <a:xfrm>
            <a:off x="3938116" y="64597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6" name="Oval 15"/>
          <p:cNvSpPr/>
          <p:nvPr/>
        </p:nvSpPr>
        <p:spPr>
          <a:xfrm>
            <a:off x="2951956" y="17226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8" name="Rectangle 3"/>
          <p:cNvSpPr txBox="1">
            <a:spLocks noChangeArrowheads="1"/>
          </p:cNvSpPr>
          <p:nvPr/>
        </p:nvSpPr>
        <p:spPr>
          <a:xfrm>
            <a:off x="4932040" y="1775191"/>
            <a:ext cx="3888432" cy="4625609"/>
          </a:xfrm>
          <a:prstGeom prst="rect">
            <a:avLst/>
          </a:prstGeom>
        </p:spPr>
        <p:txBody>
          <a:bodyPr vert="horz" lIns="54864" tIns="91440" rtlCol="0">
            <a:normAutofit/>
          </a:bodyPr>
          <a:lstStyle/>
          <a:p>
            <a:pPr marL="438912" marR="0" lvl="0" indent="-320040" algn="l" defTabSz="914400" rtl="0" eaLnBrk="1" fontAlgn="auto" latinLnBrk="0" hangingPunct="1">
              <a:lnSpc>
                <a:spcPct val="100000"/>
              </a:lnSpc>
              <a:spcBef>
                <a:spcPts val="0"/>
              </a:spcBef>
              <a:spcAft>
                <a:spcPts val="0"/>
              </a:spcAft>
              <a:buClr>
                <a:schemeClr val="accent1"/>
              </a:buClr>
              <a:buSzPct val="80000"/>
              <a:buFont typeface="Wingdings 2"/>
              <a:buChar char=""/>
              <a:tabLst/>
              <a:defRPr/>
            </a:pPr>
            <a:r>
              <a:rPr kumimoji="0" lang="en-US" sz="3200" b="0" i="0" u="none" strike="noStrike" kern="1200" cap="none" spc="0" normalizeH="0" baseline="0" noProof="0" dirty="0" smtClean="0">
                <a:ln>
                  <a:noFill/>
                </a:ln>
                <a:solidFill>
                  <a:schemeClr val="tx1"/>
                </a:solidFill>
                <a:effectLst/>
                <a:uLnTx/>
                <a:uFillTx/>
                <a:latin typeface="+mn-lt"/>
                <a:ea typeface="+mn-ea"/>
                <a:cs typeface="+mn-cs"/>
              </a:rPr>
              <a:t>4 Categories</a:t>
            </a:r>
          </a:p>
          <a:p>
            <a:pPr marL="438912" marR="0" lvl="0" indent="-320040" algn="l" defTabSz="914400" rtl="0" eaLnBrk="1" fontAlgn="auto" latinLnBrk="0" hangingPunct="1">
              <a:lnSpc>
                <a:spcPct val="100000"/>
              </a:lnSpc>
              <a:spcBef>
                <a:spcPts val="0"/>
              </a:spcBef>
              <a:spcAft>
                <a:spcPts val="0"/>
              </a:spcAft>
              <a:buClr>
                <a:schemeClr val="accent1"/>
              </a:buClr>
              <a:buSzPct val="80000"/>
              <a:buFont typeface="Wingdings 2"/>
              <a:buChar char=""/>
              <a:tabLst/>
              <a:defRPr/>
            </a:pPr>
            <a:endParaRPr kumimoji="0" lang="en-US" sz="3200" b="0" i="0" u="none" strike="noStrike" kern="1200" cap="none" spc="0" normalizeH="0" baseline="0" noProof="0" dirty="0" smtClean="0">
              <a:ln>
                <a:noFill/>
              </a:ln>
              <a:solidFill>
                <a:schemeClr val="tx1"/>
              </a:solidFill>
              <a:effectLst/>
              <a:uLnTx/>
              <a:uFillTx/>
              <a:latin typeface="+mn-lt"/>
              <a:ea typeface="+mn-ea"/>
              <a:cs typeface="+mn-cs"/>
            </a:endParaRPr>
          </a:p>
          <a:p>
            <a:pPr marL="731520" marR="0" lvl="1" indent="-274320" algn="l" defTabSz="914400" rtl="0" eaLnBrk="1" fontAlgn="auto" latinLnBrk="0" hangingPunct="1">
              <a:lnSpc>
                <a:spcPct val="100000"/>
              </a:lnSpc>
              <a:spcBef>
                <a:spcPct val="20000"/>
              </a:spcBef>
              <a:spcAft>
                <a:spcPts val="0"/>
              </a:spcAft>
              <a:buClr>
                <a:schemeClr val="accent2"/>
              </a:buClr>
              <a:buSzPct val="90000"/>
              <a:buFont typeface="Wingdings"/>
              <a:buChar char=""/>
              <a:tabLst/>
              <a:defRPr/>
            </a:pPr>
            <a:r>
              <a:rPr kumimoji="0" lang="en-US" sz="2800" b="0" i="0" u="none" strike="noStrike" kern="1200" cap="none" spc="0" normalizeH="0" baseline="0" noProof="0" dirty="0" smtClean="0">
                <a:ln>
                  <a:noFill/>
                </a:ln>
                <a:solidFill>
                  <a:schemeClr val="tx1"/>
                </a:solidFill>
                <a:effectLst/>
                <a:uLnTx/>
                <a:uFillTx/>
                <a:latin typeface="+mn-lt"/>
                <a:ea typeface="+mn-ea"/>
                <a:cs typeface="+mn-cs"/>
              </a:rPr>
              <a:t>Processor Unit</a:t>
            </a:r>
          </a:p>
          <a:p>
            <a:pPr marL="731520" marR="0" lvl="1" indent="-274320" algn="l" defTabSz="914400" rtl="0" eaLnBrk="1" fontAlgn="auto" latinLnBrk="0" hangingPunct="1">
              <a:lnSpc>
                <a:spcPct val="100000"/>
              </a:lnSpc>
              <a:spcBef>
                <a:spcPct val="20000"/>
              </a:spcBef>
              <a:spcAft>
                <a:spcPts val="0"/>
              </a:spcAft>
              <a:buClr>
                <a:schemeClr val="accent2"/>
              </a:buClr>
              <a:buSzPct val="90000"/>
              <a:buFont typeface="Wingdings"/>
              <a:buChar char=""/>
              <a:tabLst/>
              <a:defRPr/>
            </a:pPr>
            <a:r>
              <a:rPr kumimoji="0" lang="en-US" sz="2800" b="0" i="0" u="none" strike="noStrike" kern="1200" cap="none" spc="0" normalizeH="0" baseline="0" noProof="0" dirty="0" smtClean="0">
                <a:ln>
                  <a:noFill/>
                </a:ln>
                <a:solidFill>
                  <a:schemeClr val="tx1"/>
                </a:solidFill>
                <a:effectLst/>
                <a:uLnTx/>
                <a:uFillTx/>
                <a:latin typeface="+mn-lt"/>
                <a:ea typeface="+mn-ea"/>
                <a:cs typeface="+mn-cs"/>
              </a:rPr>
              <a:t>Input Devices</a:t>
            </a:r>
          </a:p>
          <a:p>
            <a:pPr marL="731520" marR="0" lvl="1" indent="-274320" algn="l" defTabSz="914400" rtl="0" eaLnBrk="1" fontAlgn="auto" latinLnBrk="0" hangingPunct="1">
              <a:lnSpc>
                <a:spcPct val="100000"/>
              </a:lnSpc>
              <a:spcBef>
                <a:spcPct val="20000"/>
              </a:spcBef>
              <a:spcAft>
                <a:spcPts val="0"/>
              </a:spcAft>
              <a:buClr>
                <a:schemeClr val="accent2"/>
              </a:buClr>
              <a:buSzPct val="90000"/>
              <a:buFont typeface="Wingdings"/>
              <a:buChar char=""/>
              <a:tabLst/>
              <a:defRPr/>
            </a:pPr>
            <a:r>
              <a:rPr kumimoji="0" lang="en-US" sz="2800" b="0" i="0" u="none" strike="noStrike" kern="1200" cap="none" spc="0" normalizeH="0" baseline="0" noProof="0" dirty="0" smtClean="0">
                <a:ln>
                  <a:noFill/>
                </a:ln>
                <a:solidFill>
                  <a:schemeClr val="tx1"/>
                </a:solidFill>
                <a:effectLst/>
                <a:uLnTx/>
                <a:uFillTx/>
                <a:latin typeface="+mn-lt"/>
                <a:ea typeface="+mn-ea"/>
                <a:cs typeface="+mn-cs"/>
              </a:rPr>
              <a:t>Output Devices</a:t>
            </a:r>
          </a:p>
          <a:p>
            <a:pPr marL="731520" marR="0" lvl="1" indent="-274320" algn="l" defTabSz="914400" rtl="0" eaLnBrk="1" fontAlgn="auto" latinLnBrk="0" hangingPunct="1">
              <a:lnSpc>
                <a:spcPct val="100000"/>
              </a:lnSpc>
              <a:spcBef>
                <a:spcPct val="20000"/>
              </a:spcBef>
              <a:spcAft>
                <a:spcPts val="0"/>
              </a:spcAft>
              <a:buClr>
                <a:schemeClr val="accent2"/>
              </a:buClr>
              <a:buSzPct val="90000"/>
              <a:buFont typeface="Wingdings"/>
              <a:buChar char=""/>
              <a:tabLst/>
              <a:defRPr/>
            </a:pPr>
            <a:r>
              <a:rPr kumimoji="0" lang="en-US" sz="2800" b="0" i="0" u="none" strike="noStrike" kern="1200" cap="none" spc="0" normalizeH="0" baseline="0" noProof="0" dirty="0" smtClean="0">
                <a:ln>
                  <a:noFill/>
                </a:ln>
                <a:solidFill>
                  <a:schemeClr val="tx1"/>
                </a:solidFill>
                <a:effectLst/>
                <a:uLnTx/>
                <a:uFillTx/>
                <a:latin typeface="+mn-lt"/>
                <a:ea typeface="+mn-ea"/>
                <a:cs typeface="+mn-cs"/>
              </a:rPr>
              <a:t>Auxiliary Storage Devices</a:t>
            </a:r>
            <a:endParaRPr kumimoji="0" lang="en-US" sz="2800" b="0" i="0" u="none" strike="noStrike" kern="1200" cap="none" spc="0" normalizeH="0" baseline="0" noProof="0" dirty="0">
              <a:ln>
                <a:noFill/>
              </a:ln>
              <a:solidFill>
                <a:schemeClr val="tx1"/>
              </a:solidFill>
              <a:effectLst/>
              <a:uLnTx/>
              <a:uFillTx/>
              <a:latin typeface="+mn-lt"/>
              <a:ea typeface="+mn-ea"/>
              <a:cs typeface="+mn-cs"/>
            </a:endParaRPr>
          </a:p>
        </p:txBody>
      </p:sp>
      <p:sp>
        <p:nvSpPr>
          <p:cNvPr id="21" name="Oval 20"/>
          <p:cNvSpPr/>
          <p:nvPr/>
        </p:nvSpPr>
        <p:spPr>
          <a:xfrm>
            <a:off x="4283968" y="4725144"/>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8</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18">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499"/>
                                          </p:stCondLst>
                                        </p:cTn>
                                        <p:tgtEl>
                                          <p:spTgt spid="18">
                                            <p:txEl>
                                              <p:pRg st="2" end="2"/>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499"/>
                                          </p:stCondLst>
                                        </p:cTn>
                                        <p:tgtEl>
                                          <p:spTgt spid="18">
                                            <p:txEl>
                                              <p:pRg st="3" end="3"/>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499"/>
                                          </p:stCondLst>
                                        </p:cTn>
                                        <p:tgtEl>
                                          <p:spTgt spid="18">
                                            <p:txEl>
                                              <p:pRg st="4" end="4"/>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499"/>
                                          </p:stCondLst>
                                        </p:cTn>
                                        <p:tgtEl>
                                          <p:spTgt spid="18">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uild="p" autoUpdateAnimBg="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Computer Components</a:t>
            </a:r>
            <a:endParaRPr lang="en-GB" dirty="0"/>
          </a:p>
        </p:txBody>
      </p:sp>
      <p:pic>
        <p:nvPicPr>
          <p:cNvPr id="5" name="Content Placeholder 4" descr="500px-Personal_computer,_exploded_5.svg.png"/>
          <p:cNvPicPr>
            <a:picLocks noGrp="1" noChangeAspect="1"/>
          </p:cNvPicPr>
          <p:nvPr>
            <p:ph idx="1"/>
          </p:nvPr>
        </p:nvPicPr>
        <p:blipFill>
          <a:blip r:embed="rId3" cstate="print"/>
          <a:srcRect b="1539"/>
          <a:stretch>
            <a:fillRect/>
          </a:stretch>
        </p:blipFill>
        <p:spPr>
          <a:xfrm>
            <a:off x="323528" y="1288968"/>
            <a:ext cx="5256584" cy="5569032"/>
          </a:xfrm>
        </p:spPr>
      </p:pic>
      <p:sp>
        <p:nvSpPr>
          <p:cNvPr id="6" name="Oval 5"/>
          <p:cNvSpPr/>
          <p:nvPr/>
        </p:nvSpPr>
        <p:spPr>
          <a:xfrm>
            <a:off x="2968774" y="2996952"/>
            <a:ext cx="432048" cy="432048"/>
          </a:xfrm>
          <a:prstGeom prst="ellipse">
            <a:avLst/>
          </a:prstGeom>
        </p:spPr>
        <p:style>
          <a:lnRef idx="1">
            <a:schemeClr val="accent2"/>
          </a:lnRef>
          <a:fillRef idx="3">
            <a:schemeClr val="accent2"/>
          </a:fillRef>
          <a:effectRef idx="2">
            <a:schemeClr val="accent2"/>
          </a:effectRef>
          <a:fontRef idx="minor">
            <a:schemeClr val="lt1"/>
          </a:fontRef>
        </p:style>
        <p:txBody>
          <a:bodyPr lIns="0" tIns="0" rIns="0" bIns="0" rtlCol="0" anchor="t" anchorCtr="0"/>
          <a:lstStyle/>
          <a:p>
            <a:pPr algn="ctr"/>
            <a:r>
              <a:rPr lang="en-GB" dirty="0" smtClean="0"/>
              <a:t>1</a:t>
            </a:r>
            <a:endParaRPr lang="en-GB" dirty="0"/>
          </a:p>
        </p:txBody>
      </p:sp>
      <p:sp>
        <p:nvSpPr>
          <p:cNvPr id="7" name="Oval 6"/>
          <p:cNvSpPr/>
          <p:nvPr/>
        </p:nvSpPr>
        <p:spPr>
          <a:xfrm>
            <a:off x="1455043" y="156820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2</a:t>
            </a:r>
            <a:endParaRPr lang="en-GB" dirty="0"/>
          </a:p>
        </p:txBody>
      </p:sp>
      <p:sp>
        <p:nvSpPr>
          <p:cNvPr id="8" name="Oval 7"/>
          <p:cNvSpPr/>
          <p:nvPr/>
        </p:nvSpPr>
        <p:spPr>
          <a:xfrm>
            <a:off x="5106516" y="50754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9" name="Oval 8"/>
          <p:cNvSpPr/>
          <p:nvPr/>
        </p:nvSpPr>
        <p:spPr>
          <a:xfrm>
            <a:off x="1460804" y="2434977"/>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3</a:t>
            </a:r>
            <a:endParaRPr lang="en-GB" dirty="0"/>
          </a:p>
        </p:txBody>
      </p:sp>
      <p:sp>
        <p:nvSpPr>
          <p:cNvPr id="10" name="Oval 9"/>
          <p:cNvSpPr/>
          <p:nvPr/>
        </p:nvSpPr>
        <p:spPr>
          <a:xfrm>
            <a:off x="1832868" y="585445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4</a:t>
            </a:r>
            <a:endParaRPr lang="en-GB" dirty="0"/>
          </a:p>
        </p:txBody>
      </p:sp>
      <p:sp>
        <p:nvSpPr>
          <p:cNvPr id="11" name="Oval 10"/>
          <p:cNvSpPr/>
          <p:nvPr/>
        </p:nvSpPr>
        <p:spPr>
          <a:xfrm>
            <a:off x="4156968" y="3428752"/>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2" name="Oval 11"/>
          <p:cNvSpPr/>
          <p:nvPr/>
        </p:nvSpPr>
        <p:spPr>
          <a:xfrm>
            <a:off x="902146" y="291197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6</a:t>
            </a:r>
            <a:endParaRPr lang="en-GB" dirty="0"/>
          </a:p>
        </p:txBody>
      </p:sp>
      <p:sp>
        <p:nvSpPr>
          <p:cNvPr id="13" name="Oval 12"/>
          <p:cNvSpPr/>
          <p:nvPr/>
        </p:nvSpPr>
        <p:spPr>
          <a:xfrm>
            <a:off x="1304131" y="493127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5</a:t>
            </a:r>
            <a:endParaRPr lang="en-GB" dirty="0"/>
          </a:p>
        </p:txBody>
      </p:sp>
      <p:sp>
        <p:nvSpPr>
          <p:cNvPr id="14" name="Oval 13"/>
          <p:cNvSpPr/>
          <p:nvPr/>
        </p:nvSpPr>
        <p:spPr>
          <a:xfrm>
            <a:off x="366464" y="346633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7</a:t>
            </a:r>
            <a:endParaRPr lang="en-GB" dirty="0"/>
          </a:p>
        </p:txBody>
      </p:sp>
      <p:sp>
        <p:nvSpPr>
          <p:cNvPr id="15" name="Oval 14"/>
          <p:cNvSpPr/>
          <p:nvPr/>
        </p:nvSpPr>
        <p:spPr>
          <a:xfrm>
            <a:off x="3938116" y="64597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6" name="Oval 15"/>
          <p:cNvSpPr/>
          <p:nvPr/>
        </p:nvSpPr>
        <p:spPr>
          <a:xfrm>
            <a:off x="2951956" y="17226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8" name="Rectangle 3"/>
          <p:cNvSpPr txBox="1">
            <a:spLocks noChangeArrowheads="1"/>
          </p:cNvSpPr>
          <p:nvPr/>
        </p:nvSpPr>
        <p:spPr>
          <a:xfrm>
            <a:off x="4932040" y="1775191"/>
            <a:ext cx="3888432" cy="4625609"/>
          </a:xfrm>
          <a:prstGeom prst="rect">
            <a:avLst/>
          </a:prstGeom>
        </p:spPr>
        <p:txBody>
          <a:bodyPr vert="horz" lIns="54864" tIns="91440" rtlCol="0">
            <a:normAutofit/>
          </a:bodyPr>
          <a:lstStyle/>
          <a:p>
            <a:pPr marL="438912" marR="0" lvl="0" indent="-320040" algn="l" defTabSz="914400" rtl="0" eaLnBrk="1" fontAlgn="auto" latinLnBrk="0" hangingPunct="1">
              <a:lnSpc>
                <a:spcPct val="100000"/>
              </a:lnSpc>
              <a:spcBef>
                <a:spcPts val="0"/>
              </a:spcBef>
              <a:spcAft>
                <a:spcPts val="0"/>
              </a:spcAft>
              <a:buClr>
                <a:schemeClr val="accent1"/>
              </a:buClr>
              <a:buSzPct val="80000"/>
              <a:tabLst/>
              <a:defRPr/>
            </a:pPr>
            <a:r>
              <a:rPr kumimoji="0" lang="en-US" sz="2800" b="0" i="0" u="none" strike="noStrike" kern="1200" cap="none" spc="0" normalizeH="0" noProof="0" dirty="0" smtClean="0">
                <a:ln>
                  <a:noFill/>
                </a:ln>
                <a:solidFill>
                  <a:schemeClr val="tx1"/>
                </a:solidFill>
                <a:effectLst/>
                <a:uLnTx/>
                <a:uFillTx/>
                <a:latin typeface="+mn-lt"/>
                <a:ea typeface="+mn-ea"/>
                <a:cs typeface="+mn-cs"/>
              </a:rPr>
              <a:t>1 Motherboard</a:t>
            </a:r>
            <a:endParaRPr kumimoji="0" lang="en-US" sz="2800" b="0" i="0" u="none" strike="noStrike" kern="1200" cap="none" spc="0" normalizeH="0" baseline="0" noProof="0" dirty="0">
              <a:ln>
                <a:noFill/>
              </a:ln>
              <a:solidFill>
                <a:schemeClr val="tx1"/>
              </a:solidFill>
              <a:effectLst/>
              <a:uLnTx/>
              <a:uFillTx/>
              <a:latin typeface="+mn-lt"/>
              <a:ea typeface="+mn-ea"/>
              <a:cs typeface="+mn-cs"/>
            </a:endParaRPr>
          </a:p>
        </p:txBody>
      </p:sp>
      <p:sp>
        <p:nvSpPr>
          <p:cNvPr id="21" name="Oval 20"/>
          <p:cNvSpPr/>
          <p:nvPr/>
        </p:nvSpPr>
        <p:spPr>
          <a:xfrm>
            <a:off x="4283968" y="4725144"/>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8</a:t>
            </a:r>
            <a:endParaRPr lang="en-GB"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5652120" y="5949280"/>
            <a:ext cx="3491880" cy="90872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p:cNvSpPr>
            <a:spLocks noGrp="1"/>
          </p:cNvSpPr>
          <p:nvPr>
            <p:ph type="title"/>
          </p:nvPr>
        </p:nvSpPr>
        <p:spPr/>
        <p:txBody>
          <a:bodyPr>
            <a:normAutofit/>
          </a:bodyPr>
          <a:lstStyle/>
          <a:p>
            <a:r>
              <a:rPr lang="en-GB" dirty="0" smtClean="0"/>
              <a:t>Motherboard</a:t>
            </a:r>
            <a:endParaRPr lang="en-GB" dirty="0"/>
          </a:p>
        </p:txBody>
      </p:sp>
      <p:sp>
        <p:nvSpPr>
          <p:cNvPr id="3" name="Content Placeholder 2"/>
          <p:cNvSpPr>
            <a:spLocks noGrp="1"/>
          </p:cNvSpPr>
          <p:nvPr>
            <p:ph idx="1"/>
          </p:nvPr>
        </p:nvSpPr>
        <p:spPr/>
        <p:txBody>
          <a:bodyPr/>
          <a:lstStyle/>
          <a:p>
            <a:endParaRPr lang="en-GB" dirty="0"/>
          </a:p>
        </p:txBody>
      </p:sp>
      <p:pic>
        <p:nvPicPr>
          <p:cNvPr id="4" name="Content Placeholder 8" descr="gigabyte g31.jpg"/>
          <p:cNvPicPr>
            <a:picLocks noChangeAspect="1"/>
          </p:cNvPicPr>
          <p:nvPr/>
        </p:nvPicPr>
        <p:blipFill>
          <a:blip r:embed="rId2" cstate="print"/>
          <a:srcRect/>
          <a:stretch>
            <a:fillRect/>
          </a:stretch>
        </p:blipFill>
        <p:spPr bwMode="auto">
          <a:xfrm>
            <a:off x="982737" y="1556792"/>
            <a:ext cx="7405687" cy="5241925"/>
          </a:xfrm>
          <a:prstGeom prst="rect">
            <a:avLst/>
          </a:prstGeom>
          <a:noFill/>
          <a:ln>
            <a:miter lim="800000"/>
            <a:headEnd/>
            <a:tailEnd/>
          </a:ln>
        </p:spPr>
      </p:pic>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Computer Components</a:t>
            </a:r>
            <a:endParaRPr lang="en-GB" dirty="0"/>
          </a:p>
        </p:txBody>
      </p:sp>
      <p:pic>
        <p:nvPicPr>
          <p:cNvPr id="5" name="Content Placeholder 4" descr="500px-Personal_computer,_exploded_5.svg.png"/>
          <p:cNvPicPr>
            <a:picLocks noGrp="1" noChangeAspect="1"/>
          </p:cNvPicPr>
          <p:nvPr>
            <p:ph idx="1"/>
          </p:nvPr>
        </p:nvPicPr>
        <p:blipFill>
          <a:blip r:embed="rId3" cstate="print"/>
          <a:srcRect b="1539"/>
          <a:stretch>
            <a:fillRect/>
          </a:stretch>
        </p:blipFill>
        <p:spPr>
          <a:xfrm>
            <a:off x="323528" y="1288968"/>
            <a:ext cx="5256584" cy="5569032"/>
          </a:xfrm>
        </p:spPr>
      </p:pic>
      <p:sp>
        <p:nvSpPr>
          <p:cNvPr id="6" name="Oval 5"/>
          <p:cNvSpPr/>
          <p:nvPr/>
        </p:nvSpPr>
        <p:spPr>
          <a:xfrm>
            <a:off x="2968774" y="299695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1</a:t>
            </a:r>
            <a:endParaRPr lang="en-GB" dirty="0"/>
          </a:p>
        </p:txBody>
      </p:sp>
      <p:sp>
        <p:nvSpPr>
          <p:cNvPr id="7" name="Oval 6"/>
          <p:cNvSpPr/>
          <p:nvPr/>
        </p:nvSpPr>
        <p:spPr>
          <a:xfrm>
            <a:off x="1455043" y="1568202"/>
            <a:ext cx="432048" cy="432048"/>
          </a:xfrm>
          <a:prstGeom prst="ellipse">
            <a:avLst/>
          </a:prstGeom>
        </p:spPr>
        <p:style>
          <a:lnRef idx="1">
            <a:schemeClr val="accent2"/>
          </a:lnRef>
          <a:fillRef idx="3">
            <a:schemeClr val="accent2"/>
          </a:fillRef>
          <a:effectRef idx="2">
            <a:schemeClr val="accent2"/>
          </a:effectRef>
          <a:fontRef idx="minor">
            <a:schemeClr val="lt1"/>
          </a:fontRef>
        </p:style>
        <p:txBody>
          <a:bodyPr lIns="0" tIns="0" rIns="0" bIns="0" rtlCol="0" anchor="t" anchorCtr="0"/>
          <a:lstStyle/>
          <a:p>
            <a:pPr algn="ctr"/>
            <a:r>
              <a:rPr lang="en-GB" dirty="0" smtClean="0"/>
              <a:t>2</a:t>
            </a:r>
            <a:endParaRPr lang="en-GB" dirty="0"/>
          </a:p>
        </p:txBody>
      </p:sp>
      <p:sp>
        <p:nvSpPr>
          <p:cNvPr id="8" name="Oval 7"/>
          <p:cNvSpPr/>
          <p:nvPr/>
        </p:nvSpPr>
        <p:spPr>
          <a:xfrm>
            <a:off x="5106516" y="50754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9" name="Oval 8"/>
          <p:cNvSpPr/>
          <p:nvPr/>
        </p:nvSpPr>
        <p:spPr>
          <a:xfrm>
            <a:off x="1460804" y="2434977"/>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3</a:t>
            </a:r>
            <a:endParaRPr lang="en-GB" dirty="0"/>
          </a:p>
        </p:txBody>
      </p:sp>
      <p:sp>
        <p:nvSpPr>
          <p:cNvPr id="10" name="Oval 9"/>
          <p:cNvSpPr/>
          <p:nvPr/>
        </p:nvSpPr>
        <p:spPr>
          <a:xfrm>
            <a:off x="1832868" y="585445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4</a:t>
            </a:r>
            <a:endParaRPr lang="en-GB" dirty="0"/>
          </a:p>
        </p:txBody>
      </p:sp>
      <p:sp>
        <p:nvSpPr>
          <p:cNvPr id="11" name="Oval 10"/>
          <p:cNvSpPr/>
          <p:nvPr/>
        </p:nvSpPr>
        <p:spPr>
          <a:xfrm>
            <a:off x="4156968" y="3428752"/>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2" name="Oval 11"/>
          <p:cNvSpPr/>
          <p:nvPr/>
        </p:nvSpPr>
        <p:spPr>
          <a:xfrm>
            <a:off x="902146" y="291197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6</a:t>
            </a:r>
            <a:endParaRPr lang="en-GB" dirty="0"/>
          </a:p>
        </p:txBody>
      </p:sp>
      <p:sp>
        <p:nvSpPr>
          <p:cNvPr id="13" name="Oval 12"/>
          <p:cNvSpPr/>
          <p:nvPr/>
        </p:nvSpPr>
        <p:spPr>
          <a:xfrm>
            <a:off x="1304131" y="493127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5</a:t>
            </a:r>
            <a:endParaRPr lang="en-GB" dirty="0"/>
          </a:p>
        </p:txBody>
      </p:sp>
      <p:sp>
        <p:nvSpPr>
          <p:cNvPr id="14" name="Oval 13"/>
          <p:cNvSpPr/>
          <p:nvPr/>
        </p:nvSpPr>
        <p:spPr>
          <a:xfrm>
            <a:off x="366464" y="346633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7</a:t>
            </a:r>
            <a:endParaRPr lang="en-GB" dirty="0"/>
          </a:p>
        </p:txBody>
      </p:sp>
      <p:sp>
        <p:nvSpPr>
          <p:cNvPr id="15" name="Oval 14"/>
          <p:cNvSpPr/>
          <p:nvPr/>
        </p:nvSpPr>
        <p:spPr>
          <a:xfrm>
            <a:off x="3938116" y="64597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6" name="Oval 15"/>
          <p:cNvSpPr/>
          <p:nvPr/>
        </p:nvSpPr>
        <p:spPr>
          <a:xfrm>
            <a:off x="2951956" y="17226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8" name="Rectangle 3"/>
          <p:cNvSpPr txBox="1">
            <a:spLocks noChangeArrowheads="1"/>
          </p:cNvSpPr>
          <p:nvPr/>
        </p:nvSpPr>
        <p:spPr>
          <a:xfrm>
            <a:off x="4932040" y="1775191"/>
            <a:ext cx="3888432" cy="4625609"/>
          </a:xfrm>
          <a:prstGeom prst="rect">
            <a:avLst/>
          </a:prstGeom>
        </p:spPr>
        <p:txBody>
          <a:bodyPr vert="horz" lIns="54864" tIns="91440" rtlCol="0">
            <a:normAutofit/>
          </a:bodyPr>
          <a:lstStyle/>
          <a:p>
            <a:pPr marL="438912" marR="0" lvl="0" indent="-320040" algn="l" defTabSz="914400" rtl="0" eaLnBrk="1" fontAlgn="auto" latinLnBrk="0" hangingPunct="1">
              <a:lnSpc>
                <a:spcPct val="100000"/>
              </a:lnSpc>
              <a:spcBef>
                <a:spcPts val="0"/>
              </a:spcBef>
              <a:spcAft>
                <a:spcPts val="0"/>
              </a:spcAft>
              <a:buClr>
                <a:schemeClr val="accent1"/>
              </a:buClr>
              <a:buSzPct val="80000"/>
              <a:tabLst/>
              <a:defRPr/>
            </a:pPr>
            <a:r>
              <a:rPr lang="en-US" sz="2800" dirty="0" smtClean="0"/>
              <a:t>2 Central Processing Unit (CPU)</a:t>
            </a:r>
            <a:endParaRPr kumimoji="0" lang="en-US" sz="2800" b="0" i="0" u="none" strike="noStrike" kern="1200" cap="none" spc="0" normalizeH="0" baseline="0" noProof="0" dirty="0">
              <a:ln>
                <a:noFill/>
              </a:ln>
              <a:solidFill>
                <a:schemeClr val="tx1"/>
              </a:solidFill>
              <a:effectLst/>
              <a:uLnTx/>
              <a:uFillTx/>
              <a:latin typeface="+mn-lt"/>
              <a:ea typeface="+mn-ea"/>
              <a:cs typeface="+mn-cs"/>
            </a:endParaRPr>
          </a:p>
        </p:txBody>
      </p:sp>
      <p:sp>
        <p:nvSpPr>
          <p:cNvPr id="21" name="Oval 20"/>
          <p:cNvSpPr/>
          <p:nvPr/>
        </p:nvSpPr>
        <p:spPr>
          <a:xfrm>
            <a:off x="4283968" y="4725144"/>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8</a:t>
            </a:r>
            <a:endParaRPr lang="en-GB"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r>
              <a:rPr lang="en-US" dirty="0" smtClean="0"/>
              <a:t>CPU</a:t>
            </a:r>
            <a:endParaRPr lang="en-US" dirty="0"/>
          </a:p>
        </p:txBody>
      </p:sp>
      <p:sp>
        <p:nvSpPr>
          <p:cNvPr id="18435" name="Rectangle 3"/>
          <p:cNvSpPr>
            <a:spLocks noGrp="1" noChangeArrowheads="1"/>
          </p:cNvSpPr>
          <p:nvPr>
            <p:ph type="body" idx="1"/>
          </p:nvPr>
        </p:nvSpPr>
        <p:spPr/>
        <p:txBody>
          <a:bodyPr/>
          <a:lstStyle/>
          <a:p>
            <a:r>
              <a:rPr lang="en-US" dirty="0"/>
              <a:t>Interprets instructions to the computer</a:t>
            </a:r>
          </a:p>
          <a:p>
            <a:r>
              <a:rPr lang="en-US" dirty="0"/>
              <a:t>Performs logical and arithmetic operations</a:t>
            </a:r>
          </a:p>
          <a:p>
            <a:r>
              <a:rPr lang="en-US" dirty="0"/>
              <a:t>Causes the input and output operations to occur</a:t>
            </a:r>
          </a:p>
          <a:p>
            <a:r>
              <a:rPr lang="en-US" dirty="0"/>
              <a:t>A Pentium Pro Microprocessor can perform approximately 250 million instructions per second (MIPS)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184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1843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1843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1843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5" grpId="0" build="p" autoUpdateAnimBg="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5652120" y="5949280"/>
            <a:ext cx="3491880" cy="90872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p:cNvSpPr>
            <a:spLocks noGrp="1"/>
          </p:cNvSpPr>
          <p:nvPr>
            <p:ph type="title"/>
          </p:nvPr>
        </p:nvSpPr>
        <p:spPr/>
        <p:txBody>
          <a:bodyPr/>
          <a:lstStyle/>
          <a:p>
            <a:r>
              <a:rPr lang="en-US" dirty="0" smtClean="0"/>
              <a:t>Information Processing Cycle</a:t>
            </a:r>
            <a:endParaRPr lang="en-GB" dirty="0"/>
          </a:p>
        </p:txBody>
      </p:sp>
      <p:pic>
        <p:nvPicPr>
          <p:cNvPr id="4" name="Picture 2" descr="c05f01"/>
          <p:cNvPicPr preferRelativeResize="0">
            <a:picLocks noChangeAspect="1" noChangeArrowheads="1"/>
          </p:cNvPicPr>
          <p:nvPr/>
        </p:nvPicPr>
        <p:blipFill>
          <a:blip r:embed="rId2" cstate="print">
            <a:clrChange>
              <a:clrFrom>
                <a:srgbClr val="FFFFFF"/>
              </a:clrFrom>
              <a:clrTo>
                <a:srgbClr val="FFFFFF">
                  <a:alpha val="0"/>
                </a:srgbClr>
              </a:clrTo>
            </a:clrChange>
          </a:blip>
          <a:srcRect l="749" t="1858" r="1222" b="2077"/>
          <a:stretch>
            <a:fillRect/>
          </a:stretch>
        </p:blipFill>
        <p:spPr bwMode="auto">
          <a:xfrm>
            <a:off x="57150" y="1521668"/>
            <a:ext cx="9029700" cy="5219700"/>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Computer Components</a:t>
            </a:r>
            <a:endParaRPr lang="en-GB" dirty="0"/>
          </a:p>
        </p:txBody>
      </p:sp>
      <p:pic>
        <p:nvPicPr>
          <p:cNvPr id="5" name="Content Placeholder 4" descr="500px-Personal_computer,_exploded_5.svg.png"/>
          <p:cNvPicPr>
            <a:picLocks noGrp="1" noChangeAspect="1"/>
          </p:cNvPicPr>
          <p:nvPr>
            <p:ph idx="1"/>
          </p:nvPr>
        </p:nvPicPr>
        <p:blipFill>
          <a:blip r:embed="rId3" cstate="print"/>
          <a:srcRect b="1539"/>
          <a:stretch>
            <a:fillRect/>
          </a:stretch>
        </p:blipFill>
        <p:spPr>
          <a:xfrm>
            <a:off x="323528" y="1288968"/>
            <a:ext cx="5256584" cy="5569032"/>
          </a:xfrm>
        </p:spPr>
      </p:pic>
      <p:sp>
        <p:nvSpPr>
          <p:cNvPr id="6" name="Oval 5"/>
          <p:cNvSpPr/>
          <p:nvPr/>
        </p:nvSpPr>
        <p:spPr>
          <a:xfrm>
            <a:off x="2968774" y="299695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1</a:t>
            </a:r>
            <a:endParaRPr lang="en-GB" dirty="0"/>
          </a:p>
        </p:txBody>
      </p:sp>
      <p:sp>
        <p:nvSpPr>
          <p:cNvPr id="7" name="Oval 6"/>
          <p:cNvSpPr/>
          <p:nvPr/>
        </p:nvSpPr>
        <p:spPr>
          <a:xfrm>
            <a:off x="1455043" y="156820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2</a:t>
            </a:r>
            <a:endParaRPr lang="en-GB" dirty="0"/>
          </a:p>
        </p:txBody>
      </p:sp>
      <p:sp>
        <p:nvSpPr>
          <p:cNvPr id="8" name="Oval 7"/>
          <p:cNvSpPr/>
          <p:nvPr/>
        </p:nvSpPr>
        <p:spPr>
          <a:xfrm>
            <a:off x="5106516" y="50754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9" name="Oval 8"/>
          <p:cNvSpPr/>
          <p:nvPr/>
        </p:nvSpPr>
        <p:spPr>
          <a:xfrm>
            <a:off x="1460804" y="2434977"/>
            <a:ext cx="432048" cy="432048"/>
          </a:xfrm>
          <a:prstGeom prst="ellipse">
            <a:avLst/>
          </a:prstGeom>
        </p:spPr>
        <p:style>
          <a:lnRef idx="1">
            <a:schemeClr val="accent2"/>
          </a:lnRef>
          <a:fillRef idx="3">
            <a:schemeClr val="accent2"/>
          </a:fillRef>
          <a:effectRef idx="2">
            <a:schemeClr val="accent2"/>
          </a:effectRef>
          <a:fontRef idx="minor">
            <a:schemeClr val="lt1"/>
          </a:fontRef>
        </p:style>
        <p:txBody>
          <a:bodyPr lIns="0" tIns="0" rIns="0" bIns="0" rtlCol="0" anchor="t" anchorCtr="0"/>
          <a:lstStyle/>
          <a:p>
            <a:pPr algn="ctr"/>
            <a:r>
              <a:rPr lang="en-GB" dirty="0" smtClean="0"/>
              <a:t>3</a:t>
            </a:r>
            <a:endParaRPr lang="en-GB" dirty="0"/>
          </a:p>
        </p:txBody>
      </p:sp>
      <p:sp>
        <p:nvSpPr>
          <p:cNvPr id="10" name="Oval 9"/>
          <p:cNvSpPr/>
          <p:nvPr/>
        </p:nvSpPr>
        <p:spPr>
          <a:xfrm>
            <a:off x="1832868" y="585445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4</a:t>
            </a:r>
            <a:endParaRPr lang="en-GB" dirty="0"/>
          </a:p>
        </p:txBody>
      </p:sp>
      <p:sp>
        <p:nvSpPr>
          <p:cNvPr id="11" name="Oval 10"/>
          <p:cNvSpPr/>
          <p:nvPr/>
        </p:nvSpPr>
        <p:spPr>
          <a:xfrm>
            <a:off x="4156968" y="3428752"/>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2" name="Oval 11"/>
          <p:cNvSpPr/>
          <p:nvPr/>
        </p:nvSpPr>
        <p:spPr>
          <a:xfrm>
            <a:off x="902146" y="291197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6</a:t>
            </a:r>
            <a:endParaRPr lang="en-GB" dirty="0"/>
          </a:p>
        </p:txBody>
      </p:sp>
      <p:sp>
        <p:nvSpPr>
          <p:cNvPr id="13" name="Oval 12"/>
          <p:cNvSpPr/>
          <p:nvPr/>
        </p:nvSpPr>
        <p:spPr>
          <a:xfrm>
            <a:off x="1304131" y="493127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5</a:t>
            </a:r>
            <a:endParaRPr lang="en-GB" dirty="0"/>
          </a:p>
        </p:txBody>
      </p:sp>
      <p:sp>
        <p:nvSpPr>
          <p:cNvPr id="14" name="Oval 13"/>
          <p:cNvSpPr/>
          <p:nvPr/>
        </p:nvSpPr>
        <p:spPr>
          <a:xfrm>
            <a:off x="366464" y="346633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7</a:t>
            </a:r>
            <a:endParaRPr lang="en-GB" dirty="0"/>
          </a:p>
        </p:txBody>
      </p:sp>
      <p:sp>
        <p:nvSpPr>
          <p:cNvPr id="15" name="Oval 14"/>
          <p:cNvSpPr/>
          <p:nvPr/>
        </p:nvSpPr>
        <p:spPr>
          <a:xfrm>
            <a:off x="3938116" y="64597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6" name="Oval 15"/>
          <p:cNvSpPr/>
          <p:nvPr/>
        </p:nvSpPr>
        <p:spPr>
          <a:xfrm>
            <a:off x="2951956" y="17226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8" name="Rectangle 3"/>
          <p:cNvSpPr txBox="1">
            <a:spLocks noChangeArrowheads="1"/>
          </p:cNvSpPr>
          <p:nvPr/>
        </p:nvSpPr>
        <p:spPr>
          <a:xfrm>
            <a:off x="4932040" y="1775191"/>
            <a:ext cx="3888432" cy="4625609"/>
          </a:xfrm>
          <a:prstGeom prst="rect">
            <a:avLst/>
          </a:prstGeom>
        </p:spPr>
        <p:txBody>
          <a:bodyPr vert="horz" lIns="54864" tIns="91440" rtlCol="0">
            <a:normAutofit/>
          </a:bodyPr>
          <a:lstStyle/>
          <a:p>
            <a:pPr marL="438912" marR="0" lvl="0" indent="-320040" algn="l" defTabSz="914400" rtl="0" eaLnBrk="1" fontAlgn="auto" latinLnBrk="0" hangingPunct="1">
              <a:lnSpc>
                <a:spcPct val="100000"/>
              </a:lnSpc>
              <a:spcBef>
                <a:spcPts val="0"/>
              </a:spcBef>
              <a:spcAft>
                <a:spcPts val="0"/>
              </a:spcAft>
              <a:buClr>
                <a:schemeClr val="accent1"/>
              </a:buClr>
              <a:buSzPct val="80000"/>
              <a:tabLst/>
              <a:defRPr/>
            </a:pPr>
            <a:r>
              <a:rPr lang="en-US" sz="2800" dirty="0" smtClean="0"/>
              <a:t>3 Memory</a:t>
            </a:r>
            <a:endParaRPr kumimoji="0" lang="en-US" sz="2800" b="0" i="0" u="none" strike="noStrike" kern="1200" cap="none" spc="0" normalizeH="0" baseline="0" noProof="0" dirty="0">
              <a:ln>
                <a:noFill/>
              </a:ln>
              <a:solidFill>
                <a:schemeClr val="tx1"/>
              </a:solidFill>
              <a:effectLst/>
              <a:uLnTx/>
              <a:uFillTx/>
              <a:latin typeface="+mn-lt"/>
              <a:ea typeface="+mn-ea"/>
              <a:cs typeface="+mn-cs"/>
            </a:endParaRPr>
          </a:p>
        </p:txBody>
      </p:sp>
      <p:sp>
        <p:nvSpPr>
          <p:cNvPr id="21" name="Oval 20"/>
          <p:cNvSpPr/>
          <p:nvPr/>
        </p:nvSpPr>
        <p:spPr>
          <a:xfrm>
            <a:off x="4283968" y="4725144"/>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8</a:t>
            </a:r>
            <a:endParaRPr lang="en-GB"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normAutofit/>
          </a:bodyPr>
          <a:lstStyle/>
          <a:p>
            <a:r>
              <a:rPr lang="en-US" dirty="0" smtClean="0"/>
              <a:t>ROM</a:t>
            </a:r>
            <a:endParaRPr lang="en-US" dirty="0"/>
          </a:p>
        </p:txBody>
      </p:sp>
      <p:sp>
        <p:nvSpPr>
          <p:cNvPr id="22531" name="Rectangle 3"/>
          <p:cNvSpPr>
            <a:spLocks noGrp="1" noChangeArrowheads="1"/>
          </p:cNvSpPr>
          <p:nvPr>
            <p:ph type="body" idx="1"/>
          </p:nvPr>
        </p:nvSpPr>
        <p:spPr>
          <a:xfrm>
            <a:off x="107504" y="1628800"/>
            <a:ext cx="4392488" cy="5229200"/>
          </a:xfrm>
        </p:spPr>
        <p:txBody>
          <a:bodyPr>
            <a:normAutofit/>
          </a:bodyPr>
          <a:lstStyle/>
          <a:p>
            <a:r>
              <a:rPr lang="en-US" dirty="0" smtClean="0"/>
              <a:t>Read </a:t>
            </a:r>
            <a:r>
              <a:rPr lang="en-US" dirty="0"/>
              <a:t>Only Memory</a:t>
            </a:r>
          </a:p>
          <a:p>
            <a:pPr lvl="1"/>
            <a:r>
              <a:rPr lang="en-US" dirty="0" smtClean="0"/>
              <a:t>Hard </a:t>
            </a:r>
            <a:r>
              <a:rPr lang="en-US" dirty="0"/>
              <a:t>coded </a:t>
            </a:r>
            <a:r>
              <a:rPr lang="en-US" dirty="0" smtClean="0"/>
              <a:t>information silicon </a:t>
            </a:r>
            <a:r>
              <a:rPr lang="en-US" dirty="0"/>
              <a:t>chips</a:t>
            </a:r>
          </a:p>
          <a:p>
            <a:pPr lvl="1"/>
            <a:r>
              <a:rPr lang="en-US" dirty="0" smtClean="0"/>
              <a:t>BIOS </a:t>
            </a:r>
            <a:r>
              <a:rPr lang="en-US" dirty="0"/>
              <a:t>(Basic Input-Output System)</a:t>
            </a:r>
          </a:p>
          <a:p>
            <a:pPr lvl="2"/>
            <a:r>
              <a:rPr lang="en-US" dirty="0"/>
              <a:t>gives computer the initial instructions to get it started once computer is turned on.</a:t>
            </a:r>
          </a:p>
        </p:txBody>
      </p:sp>
      <p:pic>
        <p:nvPicPr>
          <p:cNvPr id="4102" name="Picture 6"/>
          <p:cNvPicPr>
            <a:picLocks noChangeAspect="1" noChangeArrowheads="1"/>
          </p:cNvPicPr>
          <p:nvPr/>
        </p:nvPicPr>
        <p:blipFill>
          <a:blip r:embed="rId3" cstate="print"/>
          <a:srcRect/>
          <a:stretch>
            <a:fillRect/>
          </a:stretch>
        </p:blipFill>
        <p:spPr bwMode="auto">
          <a:xfrm>
            <a:off x="4569333" y="1772816"/>
            <a:ext cx="4395155" cy="3651360"/>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2253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2253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22531">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499"/>
                                          </p:stCondLst>
                                        </p:cTn>
                                        <p:tgtEl>
                                          <p:spTgt spid="2253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1" grpId="0" uiExpand="1" build="p" autoUpdateAnimBg="0"/>
    </p:bld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r>
              <a:rPr lang="en-US" dirty="0" smtClean="0"/>
              <a:t>Cache </a:t>
            </a:r>
            <a:endParaRPr lang="en-US" dirty="0"/>
          </a:p>
        </p:txBody>
      </p:sp>
      <p:sp>
        <p:nvSpPr>
          <p:cNvPr id="24579" name="Rectangle 3"/>
          <p:cNvSpPr>
            <a:spLocks noGrp="1" noChangeArrowheads="1"/>
          </p:cNvSpPr>
          <p:nvPr>
            <p:ph type="body" idx="1"/>
          </p:nvPr>
        </p:nvSpPr>
        <p:spPr/>
        <p:txBody>
          <a:bodyPr>
            <a:normAutofit lnSpcReduction="10000"/>
          </a:bodyPr>
          <a:lstStyle/>
          <a:p>
            <a:r>
              <a:rPr lang="en-US" dirty="0" smtClean="0"/>
              <a:t>Temporary holding area where the system </a:t>
            </a:r>
            <a:r>
              <a:rPr lang="en-US" dirty="0"/>
              <a:t>stores frequently accessed information</a:t>
            </a:r>
          </a:p>
          <a:p>
            <a:r>
              <a:rPr lang="en-US" dirty="0"/>
              <a:t>Allows the processor to operate faster</a:t>
            </a:r>
          </a:p>
          <a:p>
            <a:r>
              <a:rPr lang="en-US" dirty="0"/>
              <a:t>Size measured in KB (e.g. 256K or 512 K)</a:t>
            </a:r>
          </a:p>
          <a:p>
            <a:r>
              <a:rPr lang="en-US" dirty="0"/>
              <a:t>Cache associated with </a:t>
            </a:r>
            <a:r>
              <a:rPr lang="en-US" dirty="0" smtClean="0"/>
              <a:t/>
            </a:r>
            <a:br>
              <a:rPr lang="en-US" dirty="0" smtClean="0"/>
            </a:br>
            <a:r>
              <a:rPr lang="en-US" dirty="0" smtClean="0"/>
              <a:t>the </a:t>
            </a:r>
            <a:r>
              <a:rPr lang="en-US" dirty="0"/>
              <a:t>terms L1 or L2</a:t>
            </a:r>
          </a:p>
          <a:p>
            <a:pPr lvl="1"/>
            <a:r>
              <a:rPr lang="en-US" dirty="0"/>
              <a:t>L1 is internal to the </a:t>
            </a:r>
            <a:r>
              <a:rPr lang="en-US" dirty="0" smtClean="0"/>
              <a:t/>
            </a:r>
            <a:br>
              <a:rPr lang="en-US" dirty="0" smtClean="0"/>
            </a:br>
            <a:r>
              <a:rPr lang="en-US" dirty="0" smtClean="0"/>
              <a:t>microprocessor</a:t>
            </a:r>
            <a:endParaRPr lang="en-US" dirty="0"/>
          </a:p>
          <a:p>
            <a:pPr lvl="1"/>
            <a:r>
              <a:rPr lang="en-US" dirty="0"/>
              <a:t>L2 is separate from the </a:t>
            </a:r>
            <a:r>
              <a:rPr lang="en-US" dirty="0" smtClean="0"/>
              <a:t/>
            </a:r>
            <a:br>
              <a:rPr lang="en-US" dirty="0" smtClean="0"/>
            </a:br>
            <a:r>
              <a:rPr lang="en-US" dirty="0" smtClean="0"/>
              <a:t>microprocessor</a:t>
            </a:r>
            <a:endParaRPr lang="en-US" dirty="0"/>
          </a:p>
        </p:txBody>
      </p:sp>
      <p:pic>
        <p:nvPicPr>
          <p:cNvPr id="5122" name="Picture 2"/>
          <p:cNvPicPr>
            <a:picLocks noChangeAspect="1" noChangeArrowheads="1"/>
          </p:cNvPicPr>
          <p:nvPr/>
        </p:nvPicPr>
        <p:blipFill>
          <a:blip r:embed="rId2" cstate="print"/>
          <a:srcRect/>
          <a:stretch>
            <a:fillRect/>
          </a:stretch>
        </p:blipFill>
        <p:spPr bwMode="auto">
          <a:xfrm>
            <a:off x="4788024" y="4062670"/>
            <a:ext cx="4283968" cy="2741740"/>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2457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2457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2457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24579">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499"/>
                                          </p:stCondLst>
                                        </p:cTn>
                                        <p:tgtEl>
                                          <p:spTgt spid="24579">
                                            <p:txEl>
                                              <p:pRg st="4" end="4"/>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499"/>
                                          </p:stCondLst>
                                        </p:cTn>
                                        <p:tgtEl>
                                          <p:spTgt spid="2457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79" grpId="0" build="p" autoUpdateAnimBg="0"/>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6" name="Picture 2"/>
          <p:cNvPicPr>
            <a:picLocks noChangeAspect="1" noChangeArrowheads="1"/>
          </p:cNvPicPr>
          <p:nvPr/>
        </p:nvPicPr>
        <p:blipFill>
          <a:blip r:embed="rId3" cstate="print"/>
          <a:srcRect/>
          <a:stretch>
            <a:fillRect/>
          </a:stretch>
        </p:blipFill>
        <p:spPr bwMode="auto">
          <a:xfrm>
            <a:off x="4539101" y="1844824"/>
            <a:ext cx="4604899" cy="3672408"/>
          </a:xfrm>
          <a:prstGeom prst="rect">
            <a:avLst/>
          </a:prstGeom>
          <a:noFill/>
          <a:ln w="9525">
            <a:noFill/>
            <a:miter lim="800000"/>
            <a:headEnd/>
            <a:tailEnd/>
          </a:ln>
        </p:spPr>
      </p:pic>
      <p:sp>
        <p:nvSpPr>
          <p:cNvPr id="20482" name="Rectangle 2"/>
          <p:cNvSpPr>
            <a:spLocks noGrp="1" noChangeArrowheads="1"/>
          </p:cNvSpPr>
          <p:nvPr>
            <p:ph type="title"/>
          </p:nvPr>
        </p:nvSpPr>
        <p:spPr/>
        <p:txBody>
          <a:bodyPr>
            <a:normAutofit/>
          </a:bodyPr>
          <a:lstStyle/>
          <a:p>
            <a:r>
              <a:rPr lang="en-US" dirty="0" smtClean="0"/>
              <a:t>RAM</a:t>
            </a:r>
            <a:endParaRPr lang="en-US" dirty="0"/>
          </a:p>
        </p:txBody>
      </p:sp>
      <p:sp>
        <p:nvSpPr>
          <p:cNvPr id="20483" name="Rectangle 3"/>
          <p:cNvSpPr>
            <a:spLocks noGrp="1" noChangeArrowheads="1"/>
          </p:cNvSpPr>
          <p:nvPr>
            <p:ph type="body" idx="1"/>
          </p:nvPr>
        </p:nvSpPr>
        <p:spPr>
          <a:xfrm>
            <a:off x="107504" y="1775191"/>
            <a:ext cx="4824536" cy="5082809"/>
          </a:xfrm>
        </p:spPr>
        <p:txBody>
          <a:bodyPr>
            <a:normAutofit/>
          </a:bodyPr>
          <a:lstStyle/>
          <a:p>
            <a:r>
              <a:rPr lang="en-US" dirty="0" smtClean="0"/>
              <a:t>Silicon chips that store data and instructions as electronic currents</a:t>
            </a:r>
          </a:p>
          <a:p>
            <a:r>
              <a:rPr lang="en-US" dirty="0" smtClean="0"/>
              <a:t>Primary storage of data to be processed</a:t>
            </a:r>
          </a:p>
          <a:p>
            <a:r>
              <a:rPr lang="en-US" dirty="0" smtClean="0"/>
              <a:t>CPU can manipulate electrical currents</a:t>
            </a:r>
          </a:p>
          <a:p>
            <a:r>
              <a:rPr lang="en-US" dirty="0" smtClean="0"/>
              <a:t>Contents of RAM will be lost when power is turned off </a:t>
            </a: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2048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2048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2048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2048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3" grpId="0" uiExpand="1" build="p" autoUpdateAnimBg="0"/>
    </p:bld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normAutofit/>
          </a:bodyPr>
          <a:lstStyle/>
          <a:p>
            <a:r>
              <a:rPr lang="en-US" dirty="0" smtClean="0"/>
              <a:t>RAM</a:t>
            </a:r>
            <a:endParaRPr lang="en-US" dirty="0"/>
          </a:p>
        </p:txBody>
      </p:sp>
      <p:sp>
        <p:nvSpPr>
          <p:cNvPr id="21507" name="Rectangle 3"/>
          <p:cNvSpPr>
            <a:spLocks noGrp="1" noChangeArrowheads="1"/>
          </p:cNvSpPr>
          <p:nvPr>
            <p:ph type="body" idx="1"/>
          </p:nvPr>
        </p:nvSpPr>
        <p:spPr/>
        <p:txBody>
          <a:bodyPr/>
          <a:lstStyle/>
          <a:p>
            <a:r>
              <a:rPr lang="en-US" dirty="0"/>
              <a:t>Usually measured in MB or KB </a:t>
            </a:r>
            <a:r>
              <a:rPr lang="en-US" dirty="0" smtClean="0"/>
              <a:t/>
            </a:r>
            <a:br>
              <a:rPr lang="en-US" dirty="0" smtClean="0"/>
            </a:br>
            <a:r>
              <a:rPr lang="en-US" dirty="0" smtClean="0"/>
              <a:t>(</a:t>
            </a:r>
            <a:r>
              <a:rPr lang="en-US" dirty="0"/>
              <a:t>e.g.: 8 MB of RAM)</a:t>
            </a:r>
          </a:p>
          <a:p>
            <a:r>
              <a:rPr lang="en-US" dirty="0"/>
              <a:t>1000 KB approximately = 1 MB</a:t>
            </a:r>
          </a:p>
          <a:p>
            <a:r>
              <a:rPr lang="en-US" dirty="0"/>
              <a:t>1 MB contains approximately 500 pages of text information.</a:t>
            </a:r>
          </a:p>
          <a:p>
            <a:r>
              <a:rPr lang="en-US" dirty="0"/>
              <a:t>More RAM = faster processing rate</a:t>
            </a:r>
          </a:p>
          <a:p>
            <a:r>
              <a:rPr lang="en-US" dirty="0"/>
              <a:t>Applications determine how much RAM needed</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499"/>
                                          </p:stCondLst>
                                        </p:cTn>
                                        <p:tgtEl>
                                          <p:spTgt spid="2150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2150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2150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2150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2150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7" grpId="0" uiExpand="1" build="p" autoUpdateAnimBg="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Computer Components</a:t>
            </a:r>
            <a:endParaRPr lang="en-GB" dirty="0"/>
          </a:p>
        </p:txBody>
      </p:sp>
      <p:pic>
        <p:nvPicPr>
          <p:cNvPr id="5" name="Content Placeholder 4" descr="500px-Personal_computer,_exploded_5.svg.png"/>
          <p:cNvPicPr>
            <a:picLocks noGrp="1" noChangeAspect="1"/>
          </p:cNvPicPr>
          <p:nvPr>
            <p:ph idx="1"/>
          </p:nvPr>
        </p:nvPicPr>
        <p:blipFill>
          <a:blip r:embed="rId3" cstate="print"/>
          <a:srcRect b="1539"/>
          <a:stretch>
            <a:fillRect/>
          </a:stretch>
        </p:blipFill>
        <p:spPr>
          <a:xfrm>
            <a:off x="323528" y="1288968"/>
            <a:ext cx="5256584" cy="5569032"/>
          </a:xfrm>
        </p:spPr>
      </p:pic>
      <p:sp>
        <p:nvSpPr>
          <p:cNvPr id="6" name="Oval 5"/>
          <p:cNvSpPr/>
          <p:nvPr/>
        </p:nvSpPr>
        <p:spPr>
          <a:xfrm>
            <a:off x="2968774" y="299695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1</a:t>
            </a:r>
            <a:endParaRPr lang="en-GB" dirty="0"/>
          </a:p>
        </p:txBody>
      </p:sp>
      <p:sp>
        <p:nvSpPr>
          <p:cNvPr id="7" name="Oval 6"/>
          <p:cNvSpPr/>
          <p:nvPr/>
        </p:nvSpPr>
        <p:spPr>
          <a:xfrm>
            <a:off x="1455043" y="156820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2</a:t>
            </a:r>
            <a:endParaRPr lang="en-GB" dirty="0"/>
          </a:p>
        </p:txBody>
      </p:sp>
      <p:sp>
        <p:nvSpPr>
          <p:cNvPr id="8" name="Oval 7"/>
          <p:cNvSpPr/>
          <p:nvPr/>
        </p:nvSpPr>
        <p:spPr>
          <a:xfrm>
            <a:off x="5106516" y="50754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9" name="Oval 8"/>
          <p:cNvSpPr/>
          <p:nvPr/>
        </p:nvSpPr>
        <p:spPr>
          <a:xfrm>
            <a:off x="1460804" y="2434977"/>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3</a:t>
            </a:r>
            <a:endParaRPr lang="en-GB" dirty="0"/>
          </a:p>
        </p:txBody>
      </p:sp>
      <p:sp>
        <p:nvSpPr>
          <p:cNvPr id="10" name="Oval 9"/>
          <p:cNvSpPr/>
          <p:nvPr/>
        </p:nvSpPr>
        <p:spPr>
          <a:xfrm>
            <a:off x="1832868" y="5854452"/>
            <a:ext cx="432048" cy="432048"/>
          </a:xfrm>
          <a:prstGeom prst="ellipse">
            <a:avLst/>
          </a:prstGeom>
        </p:spPr>
        <p:style>
          <a:lnRef idx="1">
            <a:schemeClr val="accent2"/>
          </a:lnRef>
          <a:fillRef idx="3">
            <a:schemeClr val="accent2"/>
          </a:fillRef>
          <a:effectRef idx="2">
            <a:schemeClr val="accent2"/>
          </a:effectRef>
          <a:fontRef idx="minor">
            <a:schemeClr val="lt1"/>
          </a:fontRef>
        </p:style>
        <p:txBody>
          <a:bodyPr lIns="0" tIns="0" rIns="0" bIns="0" rtlCol="0" anchor="t" anchorCtr="0"/>
          <a:lstStyle/>
          <a:p>
            <a:pPr algn="ctr"/>
            <a:r>
              <a:rPr lang="en-GB" dirty="0" smtClean="0"/>
              <a:t>4</a:t>
            </a:r>
            <a:endParaRPr lang="en-GB" dirty="0"/>
          </a:p>
        </p:txBody>
      </p:sp>
      <p:sp>
        <p:nvSpPr>
          <p:cNvPr id="11" name="Oval 10"/>
          <p:cNvSpPr/>
          <p:nvPr/>
        </p:nvSpPr>
        <p:spPr>
          <a:xfrm>
            <a:off x="4156968" y="3428752"/>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2" name="Oval 11"/>
          <p:cNvSpPr/>
          <p:nvPr/>
        </p:nvSpPr>
        <p:spPr>
          <a:xfrm>
            <a:off x="902146" y="291197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6</a:t>
            </a:r>
            <a:endParaRPr lang="en-GB" dirty="0"/>
          </a:p>
        </p:txBody>
      </p:sp>
      <p:sp>
        <p:nvSpPr>
          <p:cNvPr id="13" name="Oval 12"/>
          <p:cNvSpPr/>
          <p:nvPr/>
        </p:nvSpPr>
        <p:spPr>
          <a:xfrm>
            <a:off x="1304131" y="493127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5</a:t>
            </a:r>
            <a:endParaRPr lang="en-GB" dirty="0"/>
          </a:p>
        </p:txBody>
      </p:sp>
      <p:sp>
        <p:nvSpPr>
          <p:cNvPr id="14" name="Oval 13"/>
          <p:cNvSpPr/>
          <p:nvPr/>
        </p:nvSpPr>
        <p:spPr>
          <a:xfrm>
            <a:off x="366464" y="346633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7</a:t>
            </a:r>
            <a:endParaRPr lang="en-GB" dirty="0"/>
          </a:p>
        </p:txBody>
      </p:sp>
      <p:sp>
        <p:nvSpPr>
          <p:cNvPr id="15" name="Oval 14"/>
          <p:cNvSpPr/>
          <p:nvPr/>
        </p:nvSpPr>
        <p:spPr>
          <a:xfrm>
            <a:off x="3938116" y="64597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6" name="Oval 15"/>
          <p:cNvSpPr/>
          <p:nvPr/>
        </p:nvSpPr>
        <p:spPr>
          <a:xfrm>
            <a:off x="2951956" y="17226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8" name="Rectangle 3"/>
          <p:cNvSpPr txBox="1">
            <a:spLocks noChangeArrowheads="1"/>
          </p:cNvSpPr>
          <p:nvPr/>
        </p:nvSpPr>
        <p:spPr>
          <a:xfrm>
            <a:off x="4932040" y="1775191"/>
            <a:ext cx="3888432" cy="4625609"/>
          </a:xfrm>
          <a:prstGeom prst="rect">
            <a:avLst/>
          </a:prstGeom>
        </p:spPr>
        <p:txBody>
          <a:bodyPr vert="horz" lIns="54864" tIns="91440" rtlCol="0">
            <a:normAutofit/>
          </a:bodyPr>
          <a:lstStyle/>
          <a:p>
            <a:pPr marL="438912" marR="0" lvl="0" indent="-320040" algn="l" defTabSz="914400" rtl="0" eaLnBrk="1" fontAlgn="auto" latinLnBrk="0" hangingPunct="1">
              <a:lnSpc>
                <a:spcPct val="100000"/>
              </a:lnSpc>
              <a:spcBef>
                <a:spcPts val="0"/>
              </a:spcBef>
              <a:spcAft>
                <a:spcPts val="0"/>
              </a:spcAft>
              <a:buClr>
                <a:schemeClr val="accent1"/>
              </a:buClr>
              <a:buSzPct val="80000"/>
              <a:tabLst/>
              <a:defRPr/>
            </a:pPr>
            <a:r>
              <a:rPr kumimoji="0" lang="en-US" sz="2800" b="0" i="0" u="none" strike="noStrike" kern="1200" cap="none" spc="0" normalizeH="0" noProof="0" dirty="0" smtClean="0">
                <a:ln>
                  <a:noFill/>
                </a:ln>
                <a:solidFill>
                  <a:schemeClr val="tx1"/>
                </a:solidFill>
                <a:effectLst/>
                <a:uLnTx/>
                <a:uFillTx/>
                <a:latin typeface="+mn-lt"/>
                <a:ea typeface="+mn-ea"/>
                <a:cs typeface="+mn-cs"/>
              </a:rPr>
              <a:t>4 Hard Disk Drive</a:t>
            </a:r>
            <a:endParaRPr kumimoji="0" lang="en-US" sz="2800" b="0" i="0" u="none" strike="noStrike" kern="1200" cap="none" spc="0" normalizeH="0" baseline="0" noProof="0" dirty="0">
              <a:ln>
                <a:noFill/>
              </a:ln>
              <a:solidFill>
                <a:schemeClr val="tx1"/>
              </a:solidFill>
              <a:effectLst/>
              <a:uLnTx/>
              <a:uFillTx/>
              <a:latin typeface="+mn-lt"/>
              <a:ea typeface="+mn-ea"/>
              <a:cs typeface="+mn-cs"/>
            </a:endParaRPr>
          </a:p>
        </p:txBody>
      </p:sp>
      <p:sp>
        <p:nvSpPr>
          <p:cNvPr id="21" name="Oval 20"/>
          <p:cNvSpPr/>
          <p:nvPr/>
        </p:nvSpPr>
        <p:spPr>
          <a:xfrm>
            <a:off x="4283968" y="4725144"/>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8</a:t>
            </a:r>
            <a:endParaRPr lang="en-GB" dirty="0"/>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normAutofit/>
          </a:bodyPr>
          <a:lstStyle/>
          <a:p>
            <a:r>
              <a:rPr lang="en-US" dirty="0" smtClean="0"/>
              <a:t>Hard Disk Drives</a:t>
            </a:r>
            <a:endParaRPr lang="en-US" dirty="0"/>
          </a:p>
        </p:txBody>
      </p:sp>
      <p:sp>
        <p:nvSpPr>
          <p:cNvPr id="32771" name="Rectangle 3"/>
          <p:cNvSpPr>
            <a:spLocks noGrp="1" noChangeArrowheads="1"/>
          </p:cNvSpPr>
          <p:nvPr>
            <p:ph type="body" idx="1"/>
          </p:nvPr>
        </p:nvSpPr>
        <p:spPr/>
        <p:txBody>
          <a:bodyPr>
            <a:normAutofit/>
          </a:bodyPr>
          <a:lstStyle/>
          <a:p>
            <a:r>
              <a:rPr lang="en-US" dirty="0"/>
              <a:t>Secondary Storage Device</a:t>
            </a:r>
          </a:p>
          <a:p>
            <a:r>
              <a:rPr lang="en-US" dirty="0" smtClean="0"/>
              <a:t>Store </a:t>
            </a:r>
            <a:r>
              <a:rPr lang="en-US" dirty="0"/>
              <a:t>large </a:t>
            </a:r>
            <a:r>
              <a:rPr lang="en-US" dirty="0" smtClean="0"/>
              <a:t>amounts of </a:t>
            </a:r>
            <a:r>
              <a:rPr lang="en-US" dirty="0"/>
              <a:t>data</a:t>
            </a:r>
          </a:p>
          <a:p>
            <a:r>
              <a:rPr lang="en-US" dirty="0"/>
              <a:t>Internal vs External</a:t>
            </a:r>
          </a:p>
          <a:p>
            <a:r>
              <a:rPr lang="en-US" dirty="0"/>
              <a:t>Storage measured in MB’s </a:t>
            </a:r>
            <a:r>
              <a:rPr lang="en-US" dirty="0" smtClean="0"/>
              <a:t/>
            </a:r>
            <a:br>
              <a:rPr lang="en-US" dirty="0" smtClean="0"/>
            </a:br>
            <a:r>
              <a:rPr lang="en-US" dirty="0" smtClean="0"/>
              <a:t>or GB’s or TB’s</a:t>
            </a:r>
            <a:endParaRPr lang="en-US" dirty="0"/>
          </a:p>
          <a:p>
            <a:r>
              <a:rPr lang="en-US" dirty="0"/>
              <a:t>Access time measured in </a:t>
            </a:r>
            <a:r>
              <a:rPr lang="en-US" dirty="0" smtClean="0"/>
              <a:t/>
            </a:r>
            <a:br>
              <a:rPr lang="en-US" dirty="0" smtClean="0"/>
            </a:br>
            <a:r>
              <a:rPr lang="en-US" dirty="0" smtClean="0"/>
              <a:t>milliseconds (</a:t>
            </a:r>
            <a:r>
              <a:rPr lang="en-US" dirty="0"/>
              <a:t>9-28 ms)</a:t>
            </a:r>
          </a:p>
          <a:p>
            <a:r>
              <a:rPr lang="en-US" dirty="0"/>
              <a:t>Compression programs are used to save storage space</a:t>
            </a:r>
          </a:p>
        </p:txBody>
      </p:sp>
      <p:pic>
        <p:nvPicPr>
          <p:cNvPr id="6146" name="Picture 2"/>
          <p:cNvPicPr>
            <a:picLocks noChangeAspect="1" noChangeArrowheads="1"/>
          </p:cNvPicPr>
          <p:nvPr/>
        </p:nvPicPr>
        <p:blipFill>
          <a:blip r:embed="rId3" cstate="print"/>
          <a:srcRect/>
          <a:stretch>
            <a:fillRect/>
          </a:stretch>
        </p:blipFill>
        <p:spPr bwMode="auto">
          <a:xfrm>
            <a:off x="5781601" y="1484784"/>
            <a:ext cx="3251125" cy="3240360"/>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3277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3277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3277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3277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32771">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499"/>
                                          </p:stCondLst>
                                        </p:cTn>
                                        <p:tgtEl>
                                          <p:spTgt spid="3277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771" grpId="0" build="p" autoUpdateAnimBg="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Computer Components</a:t>
            </a:r>
            <a:endParaRPr lang="en-GB" dirty="0"/>
          </a:p>
        </p:txBody>
      </p:sp>
      <p:pic>
        <p:nvPicPr>
          <p:cNvPr id="5" name="Content Placeholder 4" descr="500px-Personal_computer,_exploded_5.svg.png"/>
          <p:cNvPicPr>
            <a:picLocks noGrp="1" noChangeAspect="1"/>
          </p:cNvPicPr>
          <p:nvPr>
            <p:ph idx="1"/>
          </p:nvPr>
        </p:nvPicPr>
        <p:blipFill>
          <a:blip r:embed="rId3" cstate="print"/>
          <a:srcRect b="1539"/>
          <a:stretch>
            <a:fillRect/>
          </a:stretch>
        </p:blipFill>
        <p:spPr>
          <a:xfrm>
            <a:off x="323528" y="1288968"/>
            <a:ext cx="5256584" cy="5569032"/>
          </a:xfrm>
        </p:spPr>
      </p:pic>
      <p:sp>
        <p:nvSpPr>
          <p:cNvPr id="6" name="Oval 5"/>
          <p:cNvSpPr/>
          <p:nvPr/>
        </p:nvSpPr>
        <p:spPr>
          <a:xfrm>
            <a:off x="2968774" y="299695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1</a:t>
            </a:r>
            <a:endParaRPr lang="en-GB" dirty="0"/>
          </a:p>
        </p:txBody>
      </p:sp>
      <p:sp>
        <p:nvSpPr>
          <p:cNvPr id="7" name="Oval 6"/>
          <p:cNvSpPr/>
          <p:nvPr/>
        </p:nvSpPr>
        <p:spPr>
          <a:xfrm>
            <a:off x="1455043" y="156820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2</a:t>
            </a:r>
            <a:endParaRPr lang="en-GB" dirty="0"/>
          </a:p>
        </p:txBody>
      </p:sp>
      <p:sp>
        <p:nvSpPr>
          <p:cNvPr id="8" name="Oval 7"/>
          <p:cNvSpPr/>
          <p:nvPr/>
        </p:nvSpPr>
        <p:spPr>
          <a:xfrm>
            <a:off x="5106516" y="50754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9" name="Oval 8"/>
          <p:cNvSpPr/>
          <p:nvPr/>
        </p:nvSpPr>
        <p:spPr>
          <a:xfrm>
            <a:off x="1460804" y="2434977"/>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3</a:t>
            </a:r>
            <a:endParaRPr lang="en-GB" dirty="0"/>
          </a:p>
        </p:txBody>
      </p:sp>
      <p:sp>
        <p:nvSpPr>
          <p:cNvPr id="10" name="Oval 9"/>
          <p:cNvSpPr/>
          <p:nvPr/>
        </p:nvSpPr>
        <p:spPr>
          <a:xfrm>
            <a:off x="1832868" y="585445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4</a:t>
            </a:r>
            <a:endParaRPr lang="en-GB" dirty="0"/>
          </a:p>
        </p:txBody>
      </p:sp>
      <p:sp>
        <p:nvSpPr>
          <p:cNvPr id="11" name="Oval 10"/>
          <p:cNvSpPr/>
          <p:nvPr/>
        </p:nvSpPr>
        <p:spPr>
          <a:xfrm>
            <a:off x="4156968" y="3428752"/>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2" name="Oval 11"/>
          <p:cNvSpPr/>
          <p:nvPr/>
        </p:nvSpPr>
        <p:spPr>
          <a:xfrm>
            <a:off x="902146" y="291197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6</a:t>
            </a:r>
            <a:endParaRPr lang="en-GB" dirty="0"/>
          </a:p>
        </p:txBody>
      </p:sp>
      <p:sp>
        <p:nvSpPr>
          <p:cNvPr id="13" name="Oval 12"/>
          <p:cNvSpPr/>
          <p:nvPr/>
        </p:nvSpPr>
        <p:spPr>
          <a:xfrm>
            <a:off x="1304131" y="4931271"/>
            <a:ext cx="432048" cy="432048"/>
          </a:xfrm>
          <a:prstGeom prst="ellipse">
            <a:avLst/>
          </a:prstGeom>
        </p:spPr>
        <p:style>
          <a:lnRef idx="1">
            <a:schemeClr val="accent2"/>
          </a:lnRef>
          <a:fillRef idx="3">
            <a:schemeClr val="accent2"/>
          </a:fillRef>
          <a:effectRef idx="2">
            <a:schemeClr val="accent2"/>
          </a:effectRef>
          <a:fontRef idx="minor">
            <a:schemeClr val="lt1"/>
          </a:fontRef>
        </p:style>
        <p:txBody>
          <a:bodyPr lIns="0" tIns="0" rIns="0" bIns="0" rtlCol="0" anchor="t" anchorCtr="0"/>
          <a:lstStyle/>
          <a:p>
            <a:pPr algn="ctr"/>
            <a:r>
              <a:rPr lang="en-GB" dirty="0" smtClean="0"/>
              <a:t>5</a:t>
            </a:r>
            <a:endParaRPr lang="en-GB" dirty="0"/>
          </a:p>
        </p:txBody>
      </p:sp>
      <p:sp>
        <p:nvSpPr>
          <p:cNvPr id="14" name="Oval 13"/>
          <p:cNvSpPr/>
          <p:nvPr/>
        </p:nvSpPr>
        <p:spPr>
          <a:xfrm>
            <a:off x="366464" y="346633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7</a:t>
            </a:r>
            <a:endParaRPr lang="en-GB" dirty="0"/>
          </a:p>
        </p:txBody>
      </p:sp>
      <p:sp>
        <p:nvSpPr>
          <p:cNvPr id="15" name="Oval 14"/>
          <p:cNvSpPr/>
          <p:nvPr/>
        </p:nvSpPr>
        <p:spPr>
          <a:xfrm>
            <a:off x="3938116" y="64597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6" name="Oval 15"/>
          <p:cNvSpPr/>
          <p:nvPr/>
        </p:nvSpPr>
        <p:spPr>
          <a:xfrm>
            <a:off x="2951956" y="17226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8" name="Rectangle 3"/>
          <p:cNvSpPr txBox="1">
            <a:spLocks noChangeArrowheads="1"/>
          </p:cNvSpPr>
          <p:nvPr/>
        </p:nvSpPr>
        <p:spPr>
          <a:xfrm>
            <a:off x="4932040" y="1775191"/>
            <a:ext cx="3888432" cy="4625609"/>
          </a:xfrm>
          <a:prstGeom prst="rect">
            <a:avLst/>
          </a:prstGeom>
        </p:spPr>
        <p:txBody>
          <a:bodyPr vert="horz" lIns="54864" tIns="91440" rtlCol="0">
            <a:normAutofit/>
          </a:bodyPr>
          <a:lstStyle/>
          <a:p>
            <a:pPr marL="438912" marR="0" lvl="0" indent="-320040" algn="l" defTabSz="914400" rtl="0" eaLnBrk="1" fontAlgn="auto" latinLnBrk="0" hangingPunct="1">
              <a:lnSpc>
                <a:spcPct val="100000"/>
              </a:lnSpc>
              <a:spcBef>
                <a:spcPts val="0"/>
              </a:spcBef>
              <a:spcAft>
                <a:spcPts val="0"/>
              </a:spcAft>
              <a:buClr>
                <a:schemeClr val="accent1"/>
              </a:buClr>
              <a:buSzPct val="80000"/>
              <a:tabLst/>
              <a:defRPr/>
            </a:pPr>
            <a:r>
              <a:rPr lang="en-US" sz="2800" dirty="0" smtClean="0"/>
              <a:t>5 Optical Disk Drives</a:t>
            </a:r>
            <a:endParaRPr kumimoji="0" lang="en-US" sz="2800" b="0" i="0" u="none" strike="noStrike" kern="1200" cap="none" spc="0" normalizeH="0" baseline="0" noProof="0" dirty="0">
              <a:ln>
                <a:noFill/>
              </a:ln>
              <a:solidFill>
                <a:schemeClr val="tx1"/>
              </a:solidFill>
              <a:effectLst/>
              <a:uLnTx/>
              <a:uFillTx/>
              <a:latin typeface="+mn-lt"/>
              <a:ea typeface="+mn-ea"/>
              <a:cs typeface="+mn-cs"/>
            </a:endParaRPr>
          </a:p>
        </p:txBody>
      </p:sp>
      <p:sp>
        <p:nvSpPr>
          <p:cNvPr id="21" name="Oval 20"/>
          <p:cNvSpPr/>
          <p:nvPr/>
        </p:nvSpPr>
        <p:spPr>
          <a:xfrm>
            <a:off x="4283968" y="4725144"/>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8</a:t>
            </a:r>
            <a:endParaRPr lang="en-GB" dirty="0"/>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a:blip r:embed="rId2" cstate="print"/>
          <a:srcRect/>
          <a:stretch>
            <a:fillRect/>
          </a:stretch>
        </p:blipFill>
        <p:spPr bwMode="auto">
          <a:xfrm>
            <a:off x="5334000" y="4000500"/>
            <a:ext cx="3810000" cy="2857500"/>
          </a:xfrm>
          <a:prstGeom prst="rect">
            <a:avLst/>
          </a:prstGeom>
          <a:noFill/>
          <a:ln w="9525">
            <a:noFill/>
            <a:miter lim="800000"/>
            <a:headEnd/>
            <a:tailEnd/>
          </a:ln>
        </p:spPr>
      </p:pic>
      <p:sp>
        <p:nvSpPr>
          <p:cNvPr id="33794" name="Rectangle 2"/>
          <p:cNvSpPr>
            <a:spLocks noGrp="1" noChangeArrowheads="1"/>
          </p:cNvSpPr>
          <p:nvPr>
            <p:ph type="title"/>
          </p:nvPr>
        </p:nvSpPr>
        <p:spPr/>
        <p:txBody>
          <a:bodyPr>
            <a:normAutofit/>
          </a:bodyPr>
          <a:lstStyle/>
          <a:p>
            <a:r>
              <a:rPr lang="en-GB" dirty="0" smtClean="0"/>
              <a:t>Optical Disk Drives</a:t>
            </a:r>
            <a:endParaRPr lang="en-US" dirty="0"/>
          </a:p>
        </p:txBody>
      </p:sp>
      <p:sp>
        <p:nvSpPr>
          <p:cNvPr id="33795" name="Rectangle 3"/>
          <p:cNvSpPr>
            <a:spLocks noGrp="1" noChangeArrowheads="1"/>
          </p:cNvSpPr>
          <p:nvPr>
            <p:ph type="body" idx="1"/>
          </p:nvPr>
        </p:nvSpPr>
        <p:spPr/>
        <p:txBody>
          <a:bodyPr>
            <a:normAutofit/>
          </a:bodyPr>
          <a:lstStyle/>
          <a:p>
            <a:r>
              <a:rPr lang="en-US" dirty="0" smtClean="0"/>
              <a:t>CD / DVD / </a:t>
            </a:r>
            <a:r>
              <a:rPr lang="en-GB" dirty="0" smtClean="0"/>
              <a:t>Blu-ray</a:t>
            </a:r>
          </a:p>
          <a:p>
            <a:r>
              <a:rPr lang="en-US" dirty="0" smtClean="0"/>
              <a:t>Since files are getting bigger, storage needs to keep up</a:t>
            </a:r>
          </a:p>
          <a:p>
            <a:r>
              <a:rPr lang="en-US" dirty="0" smtClean="0"/>
              <a:t>Usually read-only memory disks used to store large amounts of prerecorded </a:t>
            </a:r>
            <a:br>
              <a:rPr lang="en-US" dirty="0" smtClean="0"/>
            </a:br>
            <a:r>
              <a:rPr lang="en-US" dirty="0" smtClean="0"/>
              <a:t>information</a:t>
            </a:r>
          </a:p>
          <a:p>
            <a:r>
              <a:rPr lang="en-US" dirty="0" smtClean="0"/>
              <a:t>Drive Speeds: 1x – 52x</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3379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3379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3379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3379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5" grpId="0" build="p" autoUpdateAnimBg="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Computer Components</a:t>
            </a:r>
            <a:endParaRPr lang="en-GB" dirty="0"/>
          </a:p>
        </p:txBody>
      </p:sp>
      <p:pic>
        <p:nvPicPr>
          <p:cNvPr id="5" name="Content Placeholder 4" descr="500px-Personal_computer,_exploded_5.svg.png"/>
          <p:cNvPicPr>
            <a:picLocks noGrp="1" noChangeAspect="1"/>
          </p:cNvPicPr>
          <p:nvPr>
            <p:ph idx="1"/>
          </p:nvPr>
        </p:nvPicPr>
        <p:blipFill>
          <a:blip r:embed="rId3" cstate="print"/>
          <a:srcRect b="1539"/>
          <a:stretch>
            <a:fillRect/>
          </a:stretch>
        </p:blipFill>
        <p:spPr>
          <a:xfrm>
            <a:off x="323528" y="1288968"/>
            <a:ext cx="5256584" cy="5569032"/>
          </a:xfrm>
        </p:spPr>
      </p:pic>
      <p:sp>
        <p:nvSpPr>
          <p:cNvPr id="6" name="Oval 5"/>
          <p:cNvSpPr/>
          <p:nvPr/>
        </p:nvSpPr>
        <p:spPr>
          <a:xfrm>
            <a:off x="2968774" y="299695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1</a:t>
            </a:r>
            <a:endParaRPr lang="en-GB" dirty="0"/>
          </a:p>
        </p:txBody>
      </p:sp>
      <p:sp>
        <p:nvSpPr>
          <p:cNvPr id="7" name="Oval 6"/>
          <p:cNvSpPr/>
          <p:nvPr/>
        </p:nvSpPr>
        <p:spPr>
          <a:xfrm>
            <a:off x="1455043" y="156820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2</a:t>
            </a:r>
            <a:endParaRPr lang="en-GB" dirty="0"/>
          </a:p>
        </p:txBody>
      </p:sp>
      <p:sp>
        <p:nvSpPr>
          <p:cNvPr id="8" name="Oval 7"/>
          <p:cNvSpPr/>
          <p:nvPr/>
        </p:nvSpPr>
        <p:spPr>
          <a:xfrm>
            <a:off x="5106516" y="50754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9" name="Oval 8"/>
          <p:cNvSpPr/>
          <p:nvPr/>
        </p:nvSpPr>
        <p:spPr>
          <a:xfrm>
            <a:off x="1460804" y="2434977"/>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3</a:t>
            </a:r>
            <a:endParaRPr lang="en-GB" dirty="0"/>
          </a:p>
        </p:txBody>
      </p:sp>
      <p:sp>
        <p:nvSpPr>
          <p:cNvPr id="10" name="Oval 9"/>
          <p:cNvSpPr/>
          <p:nvPr/>
        </p:nvSpPr>
        <p:spPr>
          <a:xfrm>
            <a:off x="1832868" y="585445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4</a:t>
            </a:r>
            <a:endParaRPr lang="en-GB" dirty="0"/>
          </a:p>
        </p:txBody>
      </p:sp>
      <p:sp>
        <p:nvSpPr>
          <p:cNvPr id="11" name="Oval 10"/>
          <p:cNvSpPr/>
          <p:nvPr/>
        </p:nvSpPr>
        <p:spPr>
          <a:xfrm>
            <a:off x="4156968" y="3428752"/>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2" name="Oval 11"/>
          <p:cNvSpPr/>
          <p:nvPr/>
        </p:nvSpPr>
        <p:spPr>
          <a:xfrm>
            <a:off x="902146" y="2911971"/>
            <a:ext cx="432048" cy="432048"/>
          </a:xfrm>
          <a:prstGeom prst="ellipse">
            <a:avLst/>
          </a:prstGeom>
        </p:spPr>
        <p:style>
          <a:lnRef idx="1">
            <a:schemeClr val="accent2"/>
          </a:lnRef>
          <a:fillRef idx="3">
            <a:schemeClr val="accent2"/>
          </a:fillRef>
          <a:effectRef idx="2">
            <a:schemeClr val="accent2"/>
          </a:effectRef>
          <a:fontRef idx="minor">
            <a:schemeClr val="lt1"/>
          </a:fontRef>
        </p:style>
        <p:txBody>
          <a:bodyPr lIns="0" tIns="0" rIns="0" bIns="0" rtlCol="0" anchor="t" anchorCtr="0"/>
          <a:lstStyle/>
          <a:p>
            <a:pPr algn="ctr"/>
            <a:r>
              <a:rPr lang="en-GB" dirty="0" smtClean="0"/>
              <a:t>6</a:t>
            </a:r>
            <a:endParaRPr lang="en-GB" dirty="0"/>
          </a:p>
        </p:txBody>
      </p:sp>
      <p:sp>
        <p:nvSpPr>
          <p:cNvPr id="13" name="Oval 12"/>
          <p:cNvSpPr/>
          <p:nvPr/>
        </p:nvSpPr>
        <p:spPr>
          <a:xfrm>
            <a:off x="1304131" y="493127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5</a:t>
            </a:r>
            <a:endParaRPr lang="en-GB" dirty="0"/>
          </a:p>
        </p:txBody>
      </p:sp>
      <p:sp>
        <p:nvSpPr>
          <p:cNvPr id="14" name="Oval 13"/>
          <p:cNvSpPr/>
          <p:nvPr/>
        </p:nvSpPr>
        <p:spPr>
          <a:xfrm>
            <a:off x="366464" y="346633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7</a:t>
            </a:r>
            <a:endParaRPr lang="en-GB" dirty="0"/>
          </a:p>
        </p:txBody>
      </p:sp>
      <p:sp>
        <p:nvSpPr>
          <p:cNvPr id="15" name="Oval 14"/>
          <p:cNvSpPr/>
          <p:nvPr/>
        </p:nvSpPr>
        <p:spPr>
          <a:xfrm>
            <a:off x="3938116" y="64597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6" name="Oval 15"/>
          <p:cNvSpPr/>
          <p:nvPr/>
        </p:nvSpPr>
        <p:spPr>
          <a:xfrm>
            <a:off x="2951956" y="17226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8" name="Rectangle 3"/>
          <p:cNvSpPr txBox="1">
            <a:spLocks noChangeArrowheads="1"/>
          </p:cNvSpPr>
          <p:nvPr/>
        </p:nvSpPr>
        <p:spPr>
          <a:xfrm>
            <a:off x="4932040" y="1775191"/>
            <a:ext cx="3888432" cy="4625609"/>
          </a:xfrm>
          <a:prstGeom prst="rect">
            <a:avLst/>
          </a:prstGeom>
        </p:spPr>
        <p:txBody>
          <a:bodyPr vert="horz" lIns="54864" tIns="91440" rtlCol="0">
            <a:normAutofit/>
          </a:bodyPr>
          <a:lstStyle/>
          <a:p>
            <a:pPr marL="438912" marR="0" lvl="0" indent="-320040" algn="l" defTabSz="914400" rtl="0" eaLnBrk="1" fontAlgn="auto" latinLnBrk="0" hangingPunct="1">
              <a:lnSpc>
                <a:spcPct val="100000"/>
              </a:lnSpc>
              <a:spcBef>
                <a:spcPts val="0"/>
              </a:spcBef>
              <a:spcAft>
                <a:spcPts val="0"/>
              </a:spcAft>
              <a:buClr>
                <a:schemeClr val="accent1"/>
              </a:buClr>
              <a:buSzPct val="80000"/>
              <a:tabLst/>
              <a:defRPr/>
            </a:pPr>
            <a:r>
              <a:rPr kumimoji="0" lang="en-US" sz="2800" b="0" i="0" u="none" strike="noStrike" kern="1200" cap="none" spc="0" normalizeH="0" noProof="0" dirty="0" smtClean="0">
                <a:ln>
                  <a:noFill/>
                </a:ln>
                <a:solidFill>
                  <a:schemeClr val="tx1"/>
                </a:solidFill>
                <a:effectLst/>
                <a:uLnTx/>
                <a:uFillTx/>
                <a:latin typeface="+mn-lt"/>
                <a:ea typeface="+mn-ea"/>
                <a:cs typeface="+mn-cs"/>
              </a:rPr>
              <a:t>6 Expansion Cards</a:t>
            </a:r>
            <a:endParaRPr kumimoji="0" lang="en-US" sz="2800" b="0" i="0" u="none" strike="noStrike" kern="1200" cap="none" spc="0" normalizeH="0" baseline="0" noProof="0" dirty="0">
              <a:ln>
                <a:noFill/>
              </a:ln>
              <a:solidFill>
                <a:schemeClr val="tx1"/>
              </a:solidFill>
              <a:effectLst/>
              <a:uLnTx/>
              <a:uFillTx/>
              <a:latin typeface="+mn-lt"/>
              <a:ea typeface="+mn-ea"/>
              <a:cs typeface="+mn-cs"/>
            </a:endParaRPr>
          </a:p>
        </p:txBody>
      </p:sp>
      <p:sp>
        <p:nvSpPr>
          <p:cNvPr id="21" name="Oval 20"/>
          <p:cNvSpPr/>
          <p:nvPr/>
        </p:nvSpPr>
        <p:spPr>
          <a:xfrm>
            <a:off x="4283968" y="4725144"/>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8</a:t>
            </a:r>
            <a:endParaRPr lang="en-GB" dirty="0"/>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Expansion Cards</a:t>
            </a:r>
            <a:endParaRPr lang="en-GB" dirty="0"/>
          </a:p>
        </p:txBody>
      </p:sp>
      <p:sp>
        <p:nvSpPr>
          <p:cNvPr id="3" name="Content Placeholder 2"/>
          <p:cNvSpPr>
            <a:spLocks noGrp="1"/>
          </p:cNvSpPr>
          <p:nvPr>
            <p:ph idx="1"/>
          </p:nvPr>
        </p:nvSpPr>
        <p:spPr/>
        <p:txBody>
          <a:bodyPr/>
          <a:lstStyle/>
          <a:p>
            <a:r>
              <a:rPr lang="en-GB" dirty="0" smtClean="0"/>
              <a:t>Added connections or functionality</a:t>
            </a:r>
          </a:p>
          <a:p>
            <a:r>
              <a:rPr lang="en-GB" dirty="0" smtClean="0"/>
              <a:t>Sounds Cards, Graphics Cards, Network Interface Cards, Firewire, USB etc</a:t>
            </a:r>
            <a:endParaRPr lang="en-GB" dirty="0"/>
          </a:p>
        </p:txBody>
      </p:sp>
      <p:pic>
        <p:nvPicPr>
          <p:cNvPr id="8194" name="Picture 2"/>
          <p:cNvPicPr>
            <a:picLocks noChangeAspect="1" noChangeArrowheads="1"/>
          </p:cNvPicPr>
          <p:nvPr/>
        </p:nvPicPr>
        <p:blipFill>
          <a:blip r:embed="rId2" cstate="print"/>
          <a:srcRect t="9078"/>
          <a:stretch>
            <a:fillRect/>
          </a:stretch>
        </p:blipFill>
        <p:spPr bwMode="auto">
          <a:xfrm>
            <a:off x="5688632" y="3501008"/>
            <a:ext cx="3563888" cy="3240360"/>
          </a:xfrm>
          <a:prstGeom prst="rect">
            <a:avLst/>
          </a:prstGeom>
          <a:noFill/>
          <a:ln w="9525">
            <a:noFill/>
            <a:miter lim="800000"/>
            <a:headEnd/>
            <a:tailEnd/>
          </a:ln>
        </p:spPr>
      </p:pic>
      <p:pic>
        <p:nvPicPr>
          <p:cNvPr id="8196" name="Picture 4"/>
          <p:cNvPicPr>
            <a:picLocks noChangeAspect="1" noChangeArrowheads="1"/>
          </p:cNvPicPr>
          <p:nvPr/>
        </p:nvPicPr>
        <p:blipFill>
          <a:blip r:embed="rId3" cstate="print">
            <a:clrChange>
              <a:clrFrom>
                <a:srgbClr val="FFFFFF"/>
              </a:clrFrom>
              <a:clrTo>
                <a:srgbClr val="FFFFFF">
                  <a:alpha val="0"/>
                </a:srgbClr>
              </a:clrTo>
            </a:clrChange>
          </a:blip>
          <a:srcRect/>
          <a:stretch>
            <a:fillRect/>
          </a:stretch>
        </p:blipFill>
        <p:spPr bwMode="auto">
          <a:xfrm>
            <a:off x="2411760" y="4293096"/>
            <a:ext cx="3672408" cy="2529881"/>
          </a:xfrm>
          <a:prstGeom prst="rect">
            <a:avLst/>
          </a:prstGeom>
          <a:noFill/>
          <a:ln w="9525">
            <a:noFill/>
            <a:miter lim="800000"/>
            <a:headEnd/>
            <a:tailEnd/>
          </a:ln>
        </p:spPr>
      </p:pic>
      <p:pic>
        <p:nvPicPr>
          <p:cNvPr id="8195" name="Picture 3"/>
          <p:cNvPicPr>
            <a:picLocks noChangeAspect="1" noChangeArrowheads="1"/>
          </p:cNvPicPr>
          <p:nvPr/>
        </p:nvPicPr>
        <p:blipFill>
          <a:blip r:embed="rId4" cstate="print">
            <a:clrChange>
              <a:clrFrom>
                <a:srgbClr val="FFFFFF"/>
              </a:clrFrom>
              <a:clrTo>
                <a:srgbClr val="FFFFFF">
                  <a:alpha val="0"/>
                </a:srgbClr>
              </a:clrTo>
            </a:clrChange>
          </a:blip>
          <a:srcRect/>
          <a:stretch>
            <a:fillRect/>
          </a:stretch>
        </p:blipFill>
        <p:spPr bwMode="auto">
          <a:xfrm>
            <a:off x="-180528" y="3031940"/>
            <a:ext cx="3779912" cy="2485292"/>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Computer Components</a:t>
            </a:r>
            <a:endParaRPr lang="en-GB" dirty="0"/>
          </a:p>
        </p:txBody>
      </p:sp>
      <p:pic>
        <p:nvPicPr>
          <p:cNvPr id="5" name="Content Placeholder 4" descr="500px-Personal_computer,_exploded_5.svg.png"/>
          <p:cNvPicPr>
            <a:picLocks noGrp="1" noChangeAspect="1"/>
          </p:cNvPicPr>
          <p:nvPr>
            <p:ph idx="1"/>
          </p:nvPr>
        </p:nvPicPr>
        <p:blipFill>
          <a:blip r:embed="rId3" cstate="print"/>
          <a:srcRect b="1539"/>
          <a:stretch>
            <a:fillRect/>
          </a:stretch>
        </p:blipFill>
        <p:spPr>
          <a:xfrm>
            <a:off x="323528" y="1288968"/>
            <a:ext cx="5256584" cy="5569032"/>
          </a:xfrm>
        </p:spPr>
      </p:pic>
      <p:sp>
        <p:nvSpPr>
          <p:cNvPr id="6" name="Oval 5"/>
          <p:cNvSpPr/>
          <p:nvPr/>
        </p:nvSpPr>
        <p:spPr>
          <a:xfrm>
            <a:off x="2968774" y="299695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1</a:t>
            </a:r>
            <a:endParaRPr lang="en-GB" dirty="0"/>
          </a:p>
        </p:txBody>
      </p:sp>
      <p:sp>
        <p:nvSpPr>
          <p:cNvPr id="7" name="Oval 6"/>
          <p:cNvSpPr/>
          <p:nvPr/>
        </p:nvSpPr>
        <p:spPr>
          <a:xfrm>
            <a:off x="1455043" y="156820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2</a:t>
            </a:r>
            <a:endParaRPr lang="en-GB" dirty="0"/>
          </a:p>
        </p:txBody>
      </p:sp>
      <p:sp>
        <p:nvSpPr>
          <p:cNvPr id="8" name="Oval 7"/>
          <p:cNvSpPr/>
          <p:nvPr/>
        </p:nvSpPr>
        <p:spPr>
          <a:xfrm>
            <a:off x="5106516" y="50754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9" name="Oval 8"/>
          <p:cNvSpPr/>
          <p:nvPr/>
        </p:nvSpPr>
        <p:spPr>
          <a:xfrm>
            <a:off x="1460804" y="2434977"/>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3</a:t>
            </a:r>
            <a:endParaRPr lang="en-GB" dirty="0"/>
          </a:p>
        </p:txBody>
      </p:sp>
      <p:sp>
        <p:nvSpPr>
          <p:cNvPr id="10" name="Oval 9"/>
          <p:cNvSpPr/>
          <p:nvPr/>
        </p:nvSpPr>
        <p:spPr>
          <a:xfrm>
            <a:off x="1832868" y="585445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4</a:t>
            </a:r>
            <a:endParaRPr lang="en-GB" dirty="0"/>
          </a:p>
        </p:txBody>
      </p:sp>
      <p:sp>
        <p:nvSpPr>
          <p:cNvPr id="11" name="Oval 10"/>
          <p:cNvSpPr/>
          <p:nvPr/>
        </p:nvSpPr>
        <p:spPr>
          <a:xfrm>
            <a:off x="4156968" y="3428752"/>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2" name="Oval 11"/>
          <p:cNvSpPr/>
          <p:nvPr/>
        </p:nvSpPr>
        <p:spPr>
          <a:xfrm>
            <a:off x="902146" y="291197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6</a:t>
            </a:r>
            <a:endParaRPr lang="en-GB" dirty="0"/>
          </a:p>
        </p:txBody>
      </p:sp>
      <p:sp>
        <p:nvSpPr>
          <p:cNvPr id="13" name="Oval 12"/>
          <p:cNvSpPr/>
          <p:nvPr/>
        </p:nvSpPr>
        <p:spPr>
          <a:xfrm>
            <a:off x="1304131" y="493127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5</a:t>
            </a:r>
            <a:endParaRPr lang="en-GB" dirty="0"/>
          </a:p>
        </p:txBody>
      </p:sp>
      <p:sp>
        <p:nvSpPr>
          <p:cNvPr id="14" name="Oval 13"/>
          <p:cNvSpPr/>
          <p:nvPr/>
        </p:nvSpPr>
        <p:spPr>
          <a:xfrm>
            <a:off x="366464" y="3466331"/>
            <a:ext cx="432048" cy="432048"/>
          </a:xfrm>
          <a:prstGeom prst="ellipse">
            <a:avLst/>
          </a:prstGeom>
        </p:spPr>
        <p:style>
          <a:lnRef idx="1">
            <a:schemeClr val="accent2"/>
          </a:lnRef>
          <a:fillRef idx="3">
            <a:schemeClr val="accent2"/>
          </a:fillRef>
          <a:effectRef idx="2">
            <a:schemeClr val="accent2"/>
          </a:effectRef>
          <a:fontRef idx="minor">
            <a:schemeClr val="lt1"/>
          </a:fontRef>
        </p:style>
        <p:txBody>
          <a:bodyPr lIns="0" tIns="0" rIns="0" bIns="0" rtlCol="0" anchor="t" anchorCtr="0"/>
          <a:lstStyle/>
          <a:p>
            <a:pPr algn="ctr"/>
            <a:r>
              <a:rPr lang="en-GB" dirty="0" smtClean="0"/>
              <a:t>7</a:t>
            </a:r>
            <a:endParaRPr lang="en-GB" dirty="0"/>
          </a:p>
        </p:txBody>
      </p:sp>
      <p:sp>
        <p:nvSpPr>
          <p:cNvPr id="15" name="Oval 14"/>
          <p:cNvSpPr/>
          <p:nvPr/>
        </p:nvSpPr>
        <p:spPr>
          <a:xfrm>
            <a:off x="3938116" y="64597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6" name="Oval 15"/>
          <p:cNvSpPr/>
          <p:nvPr/>
        </p:nvSpPr>
        <p:spPr>
          <a:xfrm>
            <a:off x="2951956" y="17226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8" name="Rectangle 3"/>
          <p:cNvSpPr txBox="1">
            <a:spLocks noChangeArrowheads="1"/>
          </p:cNvSpPr>
          <p:nvPr/>
        </p:nvSpPr>
        <p:spPr>
          <a:xfrm>
            <a:off x="4932040" y="1775191"/>
            <a:ext cx="3888432" cy="4625609"/>
          </a:xfrm>
          <a:prstGeom prst="rect">
            <a:avLst/>
          </a:prstGeom>
        </p:spPr>
        <p:txBody>
          <a:bodyPr vert="horz" lIns="54864" tIns="91440" rtlCol="0">
            <a:normAutofit/>
          </a:bodyPr>
          <a:lstStyle/>
          <a:p>
            <a:pPr marL="438912" marR="0" lvl="0" indent="-320040" algn="l" defTabSz="914400" rtl="0" eaLnBrk="1" fontAlgn="auto" latinLnBrk="0" hangingPunct="1">
              <a:lnSpc>
                <a:spcPct val="100000"/>
              </a:lnSpc>
              <a:spcBef>
                <a:spcPts val="0"/>
              </a:spcBef>
              <a:spcAft>
                <a:spcPts val="0"/>
              </a:spcAft>
              <a:buClr>
                <a:schemeClr val="accent1"/>
              </a:buClr>
              <a:buSzPct val="80000"/>
              <a:tabLst/>
              <a:defRPr/>
            </a:pPr>
            <a:r>
              <a:rPr kumimoji="0" lang="en-US" sz="2800" b="0" i="0" u="none" strike="noStrike" kern="1200" cap="none" spc="0" normalizeH="0" noProof="0" dirty="0" smtClean="0">
                <a:ln>
                  <a:noFill/>
                </a:ln>
                <a:solidFill>
                  <a:schemeClr val="tx1"/>
                </a:solidFill>
                <a:effectLst/>
                <a:uLnTx/>
                <a:uFillTx/>
                <a:latin typeface="+mn-lt"/>
                <a:ea typeface="+mn-ea"/>
                <a:cs typeface="+mn-cs"/>
              </a:rPr>
              <a:t>7 Power Supply</a:t>
            </a:r>
            <a:endParaRPr kumimoji="0" lang="en-US" sz="2800" b="0" i="0" u="none" strike="noStrike" kern="1200" cap="none" spc="0" normalizeH="0" baseline="0" noProof="0" dirty="0">
              <a:ln>
                <a:noFill/>
              </a:ln>
              <a:solidFill>
                <a:schemeClr val="tx1"/>
              </a:solidFill>
              <a:effectLst/>
              <a:uLnTx/>
              <a:uFillTx/>
              <a:latin typeface="+mn-lt"/>
              <a:ea typeface="+mn-ea"/>
              <a:cs typeface="+mn-cs"/>
            </a:endParaRPr>
          </a:p>
        </p:txBody>
      </p:sp>
      <p:sp>
        <p:nvSpPr>
          <p:cNvPr id="21" name="Oval 20"/>
          <p:cNvSpPr/>
          <p:nvPr/>
        </p:nvSpPr>
        <p:spPr>
          <a:xfrm>
            <a:off x="4283968" y="4725144"/>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8</a:t>
            </a:r>
            <a:endParaRPr lang="en-GB" dirty="0"/>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Power Supply</a:t>
            </a:r>
            <a:endParaRPr lang="en-GB" dirty="0"/>
          </a:p>
        </p:txBody>
      </p:sp>
      <p:sp>
        <p:nvSpPr>
          <p:cNvPr id="3" name="Content Placeholder 2"/>
          <p:cNvSpPr>
            <a:spLocks noGrp="1"/>
          </p:cNvSpPr>
          <p:nvPr>
            <p:ph idx="1"/>
          </p:nvPr>
        </p:nvSpPr>
        <p:spPr/>
        <p:txBody>
          <a:bodyPr/>
          <a:lstStyle/>
          <a:p>
            <a:r>
              <a:rPr lang="en-GB" dirty="0" smtClean="0"/>
              <a:t>Supply Power to Motherboard, Hard Drives, Optical Disk Drives etc</a:t>
            </a:r>
          </a:p>
          <a:p>
            <a:pPr marL="4933950" indent="-319088"/>
            <a:r>
              <a:rPr lang="en-GB" dirty="0" smtClean="0"/>
              <a:t>More power is needed for more intensive programs</a:t>
            </a:r>
          </a:p>
        </p:txBody>
      </p:sp>
      <p:pic>
        <p:nvPicPr>
          <p:cNvPr id="9218" name="Picture 2"/>
          <p:cNvPicPr>
            <a:picLocks noChangeAspect="1" noChangeArrowheads="1"/>
          </p:cNvPicPr>
          <p:nvPr/>
        </p:nvPicPr>
        <p:blipFill>
          <a:blip r:embed="rId2" cstate="print">
            <a:clrChange>
              <a:clrFrom>
                <a:srgbClr val="FFFFFF"/>
              </a:clrFrom>
              <a:clrTo>
                <a:srgbClr val="FFFFFF">
                  <a:alpha val="0"/>
                </a:srgbClr>
              </a:clrTo>
            </a:clrChange>
          </a:blip>
          <a:srcRect/>
          <a:stretch>
            <a:fillRect/>
          </a:stretch>
        </p:blipFill>
        <p:spPr bwMode="auto">
          <a:xfrm>
            <a:off x="0" y="2861656"/>
            <a:ext cx="5436096" cy="3996344"/>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Computer Components</a:t>
            </a:r>
            <a:endParaRPr lang="en-GB" dirty="0"/>
          </a:p>
        </p:txBody>
      </p:sp>
      <p:pic>
        <p:nvPicPr>
          <p:cNvPr id="5" name="Content Placeholder 4" descr="500px-Personal_computer,_exploded_5.svg.png"/>
          <p:cNvPicPr>
            <a:picLocks noGrp="1" noChangeAspect="1"/>
          </p:cNvPicPr>
          <p:nvPr>
            <p:ph idx="1"/>
          </p:nvPr>
        </p:nvPicPr>
        <p:blipFill>
          <a:blip r:embed="rId3" cstate="print"/>
          <a:srcRect b="1539"/>
          <a:stretch>
            <a:fillRect/>
          </a:stretch>
        </p:blipFill>
        <p:spPr>
          <a:xfrm>
            <a:off x="323528" y="1288968"/>
            <a:ext cx="5256584" cy="5569032"/>
          </a:xfrm>
        </p:spPr>
      </p:pic>
      <p:sp>
        <p:nvSpPr>
          <p:cNvPr id="6" name="Oval 5"/>
          <p:cNvSpPr/>
          <p:nvPr/>
        </p:nvSpPr>
        <p:spPr>
          <a:xfrm>
            <a:off x="2968774" y="299695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1</a:t>
            </a:r>
            <a:endParaRPr lang="en-GB" dirty="0"/>
          </a:p>
        </p:txBody>
      </p:sp>
      <p:sp>
        <p:nvSpPr>
          <p:cNvPr id="7" name="Oval 6"/>
          <p:cNvSpPr/>
          <p:nvPr/>
        </p:nvSpPr>
        <p:spPr>
          <a:xfrm>
            <a:off x="1455043" y="156820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2</a:t>
            </a:r>
            <a:endParaRPr lang="en-GB" dirty="0"/>
          </a:p>
        </p:txBody>
      </p:sp>
      <p:sp>
        <p:nvSpPr>
          <p:cNvPr id="8" name="Oval 7"/>
          <p:cNvSpPr/>
          <p:nvPr/>
        </p:nvSpPr>
        <p:spPr>
          <a:xfrm>
            <a:off x="5106516" y="50754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9" name="Oval 8"/>
          <p:cNvSpPr/>
          <p:nvPr/>
        </p:nvSpPr>
        <p:spPr>
          <a:xfrm>
            <a:off x="1460804" y="2434977"/>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3</a:t>
            </a:r>
            <a:endParaRPr lang="en-GB" dirty="0"/>
          </a:p>
        </p:txBody>
      </p:sp>
      <p:sp>
        <p:nvSpPr>
          <p:cNvPr id="10" name="Oval 9"/>
          <p:cNvSpPr/>
          <p:nvPr/>
        </p:nvSpPr>
        <p:spPr>
          <a:xfrm>
            <a:off x="1832868" y="585445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4</a:t>
            </a:r>
            <a:endParaRPr lang="en-GB" dirty="0"/>
          </a:p>
        </p:txBody>
      </p:sp>
      <p:sp>
        <p:nvSpPr>
          <p:cNvPr id="11" name="Oval 10"/>
          <p:cNvSpPr/>
          <p:nvPr/>
        </p:nvSpPr>
        <p:spPr>
          <a:xfrm>
            <a:off x="4156968" y="3428752"/>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2" name="Oval 11"/>
          <p:cNvSpPr/>
          <p:nvPr/>
        </p:nvSpPr>
        <p:spPr>
          <a:xfrm>
            <a:off x="902146" y="291197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6</a:t>
            </a:r>
            <a:endParaRPr lang="en-GB" dirty="0"/>
          </a:p>
        </p:txBody>
      </p:sp>
      <p:sp>
        <p:nvSpPr>
          <p:cNvPr id="13" name="Oval 12"/>
          <p:cNvSpPr/>
          <p:nvPr/>
        </p:nvSpPr>
        <p:spPr>
          <a:xfrm>
            <a:off x="1304131" y="493127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5</a:t>
            </a:r>
            <a:endParaRPr lang="en-GB" dirty="0"/>
          </a:p>
        </p:txBody>
      </p:sp>
      <p:sp>
        <p:nvSpPr>
          <p:cNvPr id="14" name="Oval 13"/>
          <p:cNvSpPr/>
          <p:nvPr/>
        </p:nvSpPr>
        <p:spPr>
          <a:xfrm>
            <a:off x="366464" y="346633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7</a:t>
            </a:r>
            <a:endParaRPr lang="en-GB" dirty="0"/>
          </a:p>
        </p:txBody>
      </p:sp>
      <p:sp>
        <p:nvSpPr>
          <p:cNvPr id="15" name="Oval 14"/>
          <p:cNvSpPr/>
          <p:nvPr/>
        </p:nvSpPr>
        <p:spPr>
          <a:xfrm>
            <a:off x="3938116" y="64597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6" name="Oval 15"/>
          <p:cNvSpPr/>
          <p:nvPr/>
        </p:nvSpPr>
        <p:spPr>
          <a:xfrm>
            <a:off x="2951956" y="17226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8" name="Rectangle 3"/>
          <p:cNvSpPr txBox="1">
            <a:spLocks noChangeArrowheads="1"/>
          </p:cNvSpPr>
          <p:nvPr/>
        </p:nvSpPr>
        <p:spPr>
          <a:xfrm>
            <a:off x="4932040" y="1775191"/>
            <a:ext cx="3888432" cy="4625609"/>
          </a:xfrm>
          <a:prstGeom prst="rect">
            <a:avLst/>
          </a:prstGeom>
        </p:spPr>
        <p:txBody>
          <a:bodyPr vert="horz" lIns="54864" tIns="91440" rtlCol="0">
            <a:normAutofit/>
          </a:bodyPr>
          <a:lstStyle/>
          <a:p>
            <a:pPr marL="438912" marR="0" lvl="0" indent="-320040" algn="l" defTabSz="914400" rtl="0" eaLnBrk="1" fontAlgn="auto" latinLnBrk="0" hangingPunct="1">
              <a:lnSpc>
                <a:spcPct val="100000"/>
              </a:lnSpc>
              <a:spcBef>
                <a:spcPts val="0"/>
              </a:spcBef>
              <a:spcAft>
                <a:spcPts val="0"/>
              </a:spcAft>
              <a:buClr>
                <a:schemeClr val="accent1"/>
              </a:buClr>
              <a:buSzPct val="80000"/>
              <a:tabLst/>
              <a:defRPr/>
            </a:pPr>
            <a:r>
              <a:rPr kumimoji="0" lang="en-US" sz="2800" b="0" i="0" u="none" strike="noStrike" kern="1200" cap="none" spc="0" normalizeH="0" noProof="0" dirty="0" smtClean="0">
                <a:ln>
                  <a:noFill/>
                </a:ln>
                <a:solidFill>
                  <a:schemeClr val="tx1"/>
                </a:solidFill>
                <a:effectLst/>
                <a:uLnTx/>
                <a:uFillTx/>
                <a:latin typeface="+mn-lt"/>
                <a:ea typeface="+mn-ea"/>
                <a:cs typeface="+mn-cs"/>
              </a:rPr>
              <a:t>8 External Devices</a:t>
            </a:r>
          </a:p>
          <a:p>
            <a:pPr marL="438912" marR="0" lvl="0" indent="-320040" algn="l" defTabSz="914400" rtl="0" eaLnBrk="1" fontAlgn="auto" latinLnBrk="0" hangingPunct="1">
              <a:lnSpc>
                <a:spcPct val="100000"/>
              </a:lnSpc>
              <a:spcBef>
                <a:spcPts val="0"/>
              </a:spcBef>
              <a:spcAft>
                <a:spcPts val="0"/>
              </a:spcAft>
              <a:buClr>
                <a:schemeClr val="accent1"/>
              </a:buClr>
              <a:buSzPct val="80000"/>
              <a:tabLst/>
              <a:defRPr/>
            </a:pPr>
            <a:endParaRPr lang="en-US" sz="2800" baseline="0" dirty="0" smtClean="0"/>
          </a:p>
          <a:p>
            <a:pPr marL="438912" marR="0" lvl="0" indent="-320040" algn="l" defTabSz="914400" rtl="0" eaLnBrk="1" fontAlgn="auto" latinLnBrk="0" hangingPunct="1">
              <a:lnSpc>
                <a:spcPct val="100000"/>
              </a:lnSpc>
              <a:spcBef>
                <a:spcPts val="0"/>
              </a:spcBef>
              <a:spcAft>
                <a:spcPts val="0"/>
              </a:spcAft>
              <a:buClr>
                <a:schemeClr val="accent1"/>
              </a:buClr>
              <a:buSzPct val="80000"/>
              <a:tabLst/>
              <a:defRPr/>
            </a:pPr>
            <a:r>
              <a:rPr kumimoji="0" lang="en-US" sz="2800" b="0" i="0" u="none" strike="noStrike" kern="1200" cap="none" spc="0" normalizeH="0" noProof="0" dirty="0" smtClean="0">
                <a:ln>
                  <a:noFill/>
                </a:ln>
                <a:solidFill>
                  <a:schemeClr val="tx1"/>
                </a:solidFill>
                <a:effectLst/>
                <a:uLnTx/>
                <a:uFillTx/>
                <a:latin typeface="+mn-lt"/>
                <a:ea typeface="+mn-ea"/>
                <a:cs typeface="+mn-cs"/>
              </a:rPr>
              <a:t>	Input Devices</a:t>
            </a:r>
          </a:p>
          <a:p>
            <a:pPr marL="438912" marR="0" lvl="0" indent="-320040" algn="l" defTabSz="914400" rtl="0" eaLnBrk="1" fontAlgn="auto" latinLnBrk="0" hangingPunct="1">
              <a:lnSpc>
                <a:spcPct val="100000"/>
              </a:lnSpc>
              <a:spcBef>
                <a:spcPts val="0"/>
              </a:spcBef>
              <a:spcAft>
                <a:spcPts val="0"/>
              </a:spcAft>
              <a:buClr>
                <a:schemeClr val="accent1"/>
              </a:buClr>
              <a:buSzPct val="80000"/>
              <a:tabLst/>
              <a:defRPr/>
            </a:pPr>
            <a:r>
              <a:rPr lang="en-US" sz="2800" baseline="0" dirty="0" smtClean="0"/>
              <a:t>	Output Devices</a:t>
            </a:r>
          </a:p>
          <a:p>
            <a:pPr marL="438912" marR="0" lvl="0" indent="-320040" algn="l" defTabSz="914400" rtl="0" eaLnBrk="1" fontAlgn="auto" latinLnBrk="0" hangingPunct="1">
              <a:lnSpc>
                <a:spcPct val="100000"/>
              </a:lnSpc>
              <a:spcBef>
                <a:spcPts val="0"/>
              </a:spcBef>
              <a:spcAft>
                <a:spcPts val="0"/>
              </a:spcAft>
              <a:buClr>
                <a:schemeClr val="accent1"/>
              </a:buClr>
              <a:buSzPct val="80000"/>
              <a:tabLst/>
              <a:defRPr/>
            </a:pPr>
            <a:r>
              <a:rPr kumimoji="0" lang="en-US" sz="2800" b="0" i="0" u="none" strike="noStrike" kern="1200" cap="none" spc="0" normalizeH="0" noProof="0" dirty="0" smtClean="0">
                <a:ln>
                  <a:noFill/>
                </a:ln>
                <a:solidFill>
                  <a:schemeClr val="tx1"/>
                </a:solidFill>
                <a:effectLst/>
                <a:uLnTx/>
                <a:uFillTx/>
                <a:latin typeface="+mn-lt"/>
                <a:ea typeface="+mn-ea"/>
                <a:cs typeface="+mn-cs"/>
              </a:rPr>
              <a:t>	</a:t>
            </a:r>
            <a:endParaRPr kumimoji="0" lang="en-US" sz="2800" b="0" i="0" u="none" strike="noStrike" kern="1200" cap="none" spc="0" normalizeH="0" baseline="0" noProof="0" dirty="0">
              <a:ln>
                <a:noFill/>
              </a:ln>
              <a:solidFill>
                <a:schemeClr val="tx1"/>
              </a:solidFill>
              <a:effectLst/>
              <a:uLnTx/>
              <a:uFillTx/>
              <a:latin typeface="+mn-lt"/>
              <a:ea typeface="+mn-ea"/>
              <a:cs typeface="+mn-cs"/>
            </a:endParaRPr>
          </a:p>
        </p:txBody>
      </p:sp>
      <p:sp>
        <p:nvSpPr>
          <p:cNvPr id="19" name="Oval 18"/>
          <p:cNvSpPr/>
          <p:nvPr/>
        </p:nvSpPr>
        <p:spPr>
          <a:xfrm>
            <a:off x="4283968" y="4725144"/>
            <a:ext cx="432048" cy="432048"/>
          </a:xfrm>
          <a:prstGeom prst="ellipse">
            <a:avLst/>
          </a:prstGeom>
        </p:spPr>
        <p:style>
          <a:lnRef idx="1">
            <a:schemeClr val="accent2"/>
          </a:lnRef>
          <a:fillRef idx="3">
            <a:schemeClr val="accent2"/>
          </a:fillRef>
          <a:effectRef idx="2">
            <a:schemeClr val="accent2"/>
          </a:effectRef>
          <a:fontRef idx="minor">
            <a:schemeClr val="lt1"/>
          </a:fontRef>
        </p:style>
        <p:txBody>
          <a:bodyPr lIns="0" tIns="0" rIns="0" bIns="0" rtlCol="0" anchor="t" anchorCtr="0"/>
          <a:lstStyle/>
          <a:p>
            <a:pPr algn="ctr"/>
            <a:r>
              <a:rPr lang="en-GB" dirty="0" smtClean="0"/>
              <a:t>8</a:t>
            </a:r>
            <a:endParaRPr lang="en-GB" dirty="0"/>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Computer Components</a:t>
            </a:r>
            <a:endParaRPr lang="en-GB" dirty="0"/>
          </a:p>
        </p:txBody>
      </p:sp>
      <p:pic>
        <p:nvPicPr>
          <p:cNvPr id="5" name="Content Placeholder 4" descr="500px-Personal_computer,_exploded_5.svg.png"/>
          <p:cNvPicPr>
            <a:picLocks noGrp="1" noChangeAspect="1"/>
          </p:cNvPicPr>
          <p:nvPr>
            <p:ph idx="1"/>
          </p:nvPr>
        </p:nvPicPr>
        <p:blipFill>
          <a:blip r:embed="rId3" cstate="print"/>
          <a:srcRect b="1539"/>
          <a:stretch>
            <a:fillRect/>
          </a:stretch>
        </p:blipFill>
        <p:spPr>
          <a:xfrm>
            <a:off x="323528" y="1288968"/>
            <a:ext cx="5256584" cy="5569032"/>
          </a:xfrm>
        </p:spPr>
      </p:pic>
      <p:sp>
        <p:nvSpPr>
          <p:cNvPr id="6" name="Oval 5"/>
          <p:cNvSpPr/>
          <p:nvPr/>
        </p:nvSpPr>
        <p:spPr>
          <a:xfrm>
            <a:off x="2968774" y="299695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1</a:t>
            </a:r>
            <a:endParaRPr lang="en-GB" dirty="0"/>
          </a:p>
        </p:txBody>
      </p:sp>
      <p:sp>
        <p:nvSpPr>
          <p:cNvPr id="7" name="Oval 6"/>
          <p:cNvSpPr/>
          <p:nvPr/>
        </p:nvSpPr>
        <p:spPr>
          <a:xfrm>
            <a:off x="1455043" y="156820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2</a:t>
            </a:r>
            <a:endParaRPr lang="en-GB" dirty="0"/>
          </a:p>
        </p:txBody>
      </p:sp>
      <p:sp>
        <p:nvSpPr>
          <p:cNvPr id="8" name="Oval 7"/>
          <p:cNvSpPr/>
          <p:nvPr/>
        </p:nvSpPr>
        <p:spPr>
          <a:xfrm>
            <a:off x="5106516" y="50754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9" name="Oval 8"/>
          <p:cNvSpPr/>
          <p:nvPr/>
        </p:nvSpPr>
        <p:spPr>
          <a:xfrm>
            <a:off x="1460804" y="2434977"/>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3</a:t>
            </a:r>
            <a:endParaRPr lang="en-GB" dirty="0"/>
          </a:p>
        </p:txBody>
      </p:sp>
      <p:sp>
        <p:nvSpPr>
          <p:cNvPr id="10" name="Oval 9"/>
          <p:cNvSpPr/>
          <p:nvPr/>
        </p:nvSpPr>
        <p:spPr>
          <a:xfrm>
            <a:off x="1832868" y="585445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4</a:t>
            </a:r>
            <a:endParaRPr lang="en-GB" dirty="0"/>
          </a:p>
        </p:txBody>
      </p:sp>
      <p:sp>
        <p:nvSpPr>
          <p:cNvPr id="11" name="Oval 10"/>
          <p:cNvSpPr/>
          <p:nvPr/>
        </p:nvSpPr>
        <p:spPr>
          <a:xfrm>
            <a:off x="4156968" y="3428752"/>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2" name="Oval 11"/>
          <p:cNvSpPr/>
          <p:nvPr/>
        </p:nvSpPr>
        <p:spPr>
          <a:xfrm>
            <a:off x="902146" y="291197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6</a:t>
            </a:r>
            <a:endParaRPr lang="en-GB" dirty="0"/>
          </a:p>
        </p:txBody>
      </p:sp>
      <p:sp>
        <p:nvSpPr>
          <p:cNvPr id="13" name="Oval 12"/>
          <p:cNvSpPr/>
          <p:nvPr/>
        </p:nvSpPr>
        <p:spPr>
          <a:xfrm>
            <a:off x="1304131" y="493127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5</a:t>
            </a:r>
            <a:endParaRPr lang="en-GB" dirty="0"/>
          </a:p>
        </p:txBody>
      </p:sp>
      <p:sp>
        <p:nvSpPr>
          <p:cNvPr id="14" name="Oval 13"/>
          <p:cNvSpPr/>
          <p:nvPr/>
        </p:nvSpPr>
        <p:spPr>
          <a:xfrm>
            <a:off x="366464" y="346633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7</a:t>
            </a:r>
            <a:endParaRPr lang="en-GB" dirty="0"/>
          </a:p>
        </p:txBody>
      </p:sp>
      <p:sp>
        <p:nvSpPr>
          <p:cNvPr id="15" name="Oval 14"/>
          <p:cNvSpPr/>
          <p:nvPr/>
        </p:nvSpPr>
        <p:spPr>
          <a:xfrm>
            <a:off x="3938116" y="64597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6" name="Oval 15"/>
          <p:cNvSpPr/>
          <p:nvPr/>
        </p:nvSpPr>
        <p:spPr>
          <a:xfrm>
            <a:off x="2951956" y="17226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8" name="Rectangle 3"/>
          <p:cNvSpPr txBox="1">
            <a:spLocks noChangeArrowheads="1"/>
          </p:cNvSpPr>
          <p:nvPr/>
        </p:nvSpPr>
        <p:spPr>
          <a:xfrm>
            <a:off x="4932040" y="1775191"/>
            <a:ext cx="3888432" cy="4625609"/>
          </a:xfrm>
          <a:prstGeom prst="rect">
            <a:avLst/>
          </a:prstGeom>
        </p:spPr>
        <p:txBody>
          <a:bodyPr vert="horz" lIns="54864" tIns="91440" rtlCol="0">
            <a:normAutofit/>
          </a:bodyPr>
          <a:lstStyle/>
          <a:p>
            <a:pPr marL="438912" marR="0" lvl="0" indent="-320040" algn="l" defTabSz="914400" rtl="0" eaLnBrk="1" fontAlgn="auto" latinLnBrk="0" hangingPunct="1">
              <a:lnSpc>
                <a:spcPct val="100000"/>
              </a:lnSpc>
              <a:spcBef>
                <a:spcPts val="0"/>
              </a:spcBef>
              <a:spcAft>
                <a:spcPts val="0"/>
              </a:spcAft>
              <a:buClr>
                <a:schemeClr val="accent1"/>
              </a:buClr>
              <a:buSzPct val="80000"/>
              <a:tabLst/>
              <a:defRPr/>
            </a:pPr>
            <a:r>
              <a:rPr kumimoji="0" lang="en-US" sz="2800" b="0" i="0" u="none" strike="noStrike" kern="1200" cap="none" spc="0" normalizeH="0" noProof="0" dirty="0" smtClean="0">
                <a:ln>
                  <a:noFill/>
                </a:ln>
                <a:solidFill>
                  <a:schemeClr val="tx1"/>
                </a:solidFill>
                <a:effectLst/>
                <a:uLnTx/>
                <a:uFillTx/>
                <a:latin typeface="+mn-lt"/>
                <a:ea typeface="+mn-ea"/>
                <a:cs typeface="+mn-cs"/>
              </a:rPr>
              <a:t>8 External Devices</a:t>
            </a:r>
          </a:p>
          <a:p>
            <a:pPr marL="438912" marR="0" lvl="0" indent="-320040" algn="l" defTabSz="914400" rtl="0" eaLnBrk="1" fontAlgn="auto" latinLnBrk="0" hangingPunct="1">
              <a:lnSpc>
                <a:spcPct val="100000"/>
              </a:lnSpc>
              <a:spcBef>
                <a:spcPts val="0"/>
              </a:spcBef>
              <a:spcAft>
                <a:spcPts val="0"/>
              </a:spcAft>
              <a:buClr>
                <a:schemeClr val="accent1"/>
              </a:buClr>
              <a:buSzPct val="80000"/>
              <a:tabLst/>
              <a:defRPr/>
            </a:pPr>
            <a:endParaRPr lang="en-US" sz="2800" baseline="0" dirty="0" smtClean="0"/>
          </a:p>
          <a:p>
            <a:pPr marL="438912" marR="0" lvl="0" indent="-320040" algn="l" defTabSz="914400" rtl="0" eaLnBrk="1" fontAlgn="auto" latinLnBrk="0" hangingPunct="1">
              <a:lnSpc>
                <a:spcPct val="100000"/>
              </a:lnSpc>
              <a:spcBef>
                <a:spcPts val="0"/>
              </a:spcBef>
              <a:spcAft>
                <a:spcPts val="0"/>
              </a:spcAft>
              <a:buClr>
                <a:schemeClr val="accent1"/>
              </a:buClr>
              <a:buSzPct val="80000"/>
              <a:tabLst/>
              <a:defRPr/>
            </a:pPr>
            <a:r>
              <a:rPr kumimoji="0" lang="en-US" sz="2800" b="0" i="0" u="none" strike="noStrike" kern="1200" cap="none" spc="0" normalizeH="0" noProof="0" dirty="0" smtClean="0">
                <a:ln>
                  <a:noFill/>
                </a:ln>
                <a:solidFill>
                  <a:schemeClr val="tx1"/>
                </a:solidFill>
                <a:effectLst/>
                <a:uLnTx/>
                <a:uFillTx/>
                <a:latin typeface="+mn-lt"/>
                <a:ea typeface="+mn-ea"/>
                <a:cs typeface="+mn-cs"/>
              </a:rPr>
              <a:t>	</a:t>
            </a:r>
            <a:r>
              <a:rPr kumimoji="0" lang="en-US" sz="2800" b="1" i="0" u="none" strike="noStrike" kern="1200" normalizeH="0" noProof="0" dirty="0" smtClean="0">
                <a:ln w="18000">
                  <a:solidFill>
                    <a:schemeClr val="accent2">
                      <a:satMod val="140000"/>
                    </a:schemeClr>
                  </a:solidFill>
                  <a:prstDash val="solid"/>
                  <a:miter lim="800000"/>
                </a:ln>
                <a:noFill/>
                <a:effectLst>
                  <a:outerShdw blurRad="25500" dist="23000" dir="7020000" algn="tl">
                    <a:srgbClr val="000000">
                      <a:alpha val="50000"/>
                    </a:srgbClr>
                  </a:outerShdw>
                </a:effectLst>
                <a:uLnTx/>
                <a:uFillTx/>
                <a:latin typeface="+mn-lt"/>
                <a:ea typeface="+mn-ea"/>
                <a:cs typeface="+mn-cs"/>
              </a:rPr>
              <a:t>Input Devices</a:t>
            </a:r>
            <a:endParaRPr kumimoji="0" lang="en-US" sz="2800" b="0" i="0" u="none" strike="noStrike" kern="1200" cap="none" spc="0" normalizeH="0" noProof="0" dirty="0" smtClean="0">
              <a:ln>
                <a:noFill/>
              </a:ln>
              <a:solidFill>
                <a:schemeClr val="tx1"/>
              </a:solidFill>
              <a:effectLst/>
              <a:uLnTx/>
              <a:uFillTx/>
              <a:latin typeface="+mn-lt"/>
              <a:ea typeface="+mn-ea"/>
              <a:cs typeface="+mn-cs"/>
            </a:endParaRPr>
          </a:p>
          <a:p>
            <a:pPr marL="438912" marR="0" lvl="0" indent="-320040" algn="l" defTabSz="914400" rtl="0" eaLnBrk="1" fontAlgn="auto" latinLnBrk="0" hangingPunct="1">
              <a:lnSpc>
                <a:spcPct val="100000"/>
              </a:lnSpc>
              <a:spcBef>
                <a:spcPts val="0"/>
              </a:spcBef>
              <a:spcAft>
                <a:spcPts val="0"/>
              </a:spcAft>
              <a:buClr>
                <a:schemeClr val="accent1"/>
              </a:buClr>
              <a:buSzPct val="80000"/>
              <a:tabLst/>
              <a:defRPr/>
            </a:pPr>
            <a:r>
              <a:rPr lang="en-US" sz="2800" baseline="0" dirty="0" smtClean="0"/>
              <a:t>	Output Devices</a:t>
            </a:r>
          </a:p>
          <a:p>
            <a:pPr marL="438912" marR="0" lvl="0" indent="-320040" algn="l" defTabSz="914400" rtl="0" eaLnBrk="1" fontAlgn="auto" latinLnBrk="0" hangingPunct="1">
              <a:lnSpc>
                <a:spcPct val="100000"/>
              </a:lnSpc>
              <a:spcBef>
                <a:spcPts val="0"/>
              </a:spcBef>
              <a:spcAft>
                <a:spcPts val="0"/>
              </a:spcAft>
              <a:buClr>
                <a:schemeClr val="accent1"/>
              </a:buClr>
              <a:buSzPct val="80000"/>
              <a:tabLst/>
              <a:defRPr/>
            </a:pPr>
            <a:r>
              <a:rPr kumimoji="0" lang="en-US" sz="2800" b="0" i="0" u="none" strike="noStrike" kern="1200" cap="none" spc="0" normalizeH="0" noProof="0" dirty="0" smtClean="0">
                <a:ln>
                  <a:noFill/>
                </a:ln>
                <a:solidFill>
                  <a:schemeClr val="tx1"/>
                </a:solidFill>
                <a:effectLst/>
                <a:uLnTx/>
                <a:uFillTx/>
                <a:latin typeface="+mn-lt"/>
                <a:ea typeface="+mn-ea"/>
                <a:cs typeface="+mn-cs"/>
              </a:rPr>
              <a:t>	</a:t>
            </a:r>
            <a:endParaRPr kumimoji="0" lang="en-US" sz="2800" b="0" i="0" u="none" strike="noStrike" kern="1200" cap="none" spc="0" normalizeH="0" baseline="0" noProof="0" dirty="0">
              <a:ln>
                <a:noFill/>
              </a:ln>
              <a:solidFill>
                <a:schemeClr val="tx1"/>
              </a:solidFill>
              <a:effectLst/>
              <a:uLnTx/>
              <a:uFillTx/>
              <a:latin typeface="+mn-lt"/>
              <a:ea typeface="+mn-ea"/>
              <a:cs typeface="+mn-cs"/>
            </a:endParaRPr>
          </a:p>
        </p:txBody>
      </p:sp>
      <p:sp>
        <p:nvSpPr>
          <p:cNvPr id="19" name="Oval 18"/>
          <p:cNvSpPr/>
          <p:nvPr/>
        </p:nvSpPr>
        <p:spPr>
          <a:xfrm>
            <a:off x="4283968" y="4725144"/>
            <a:ext cx="432048" cy="432048"/>
          </a:xfrm>
          <a:prstGeom prst="ellipse">
            <a:avLst/>
          </a:prstGeom>
        </p:spPr>
        <p:style>
          <a:lnRef idx="1">
            <a:schemeClr val="accent2"/>
          </a:lnRef>
          <a:fillRef idx="3">
            <a:schemeClr val="accent2"/>
          </a:fillRef>
          <a:effectRef idx="2">
            <a:schemeClr val="accent2"/>
          </a:effectRef>
          <a:fontRef idx="minor">
            <a:schemeClr val="lt1"/>
          </a:fontRef>
        </p:style>
        <p:txBody>
          <a:bodyPr lIns="0" tIns="0" rIns="0" bIns="0" rtlCol="0" anchor="t" anchorCtr="0"/>
          <a:lstStyle/>
          <a:p>
            <a:pPr algn="ctr"/>
            <a:r>
              <a:rPr lang="en-GB" dirty="0" smtClean="0"/>
              <a:t>8</a:t>
            </a:r>
            <a:endParaRPr lang="en-GB" dirty="0"/>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normAutofit/>
          </a:bodyPr>
          <a:lstStyle/>
          <a:p>
            <a:r>
              <a:rPr lang="en-GB" dirty="0" smtClean="0"/>
              <a:t>Mice</a:t>
            </a:r>
            <a:endParaRPr lang="en-US" dirty="0"/>
          </a:p>
        </p:txBody>
      </p:sp>
      <p:sp>
        <p:nvSpPr>
          <p:cNvPr id="16387" name="Rectangle 3"/>
          <p:cNvSpPr>
            <a:spLocks noGrp="1" noChangeArrowheads="1"/>
          </p:cNvSpPr>
          <p:nvPr>
            <p:ph type="body" idx="1"/>
          </p:nvPr>
        </p:nvSpPr>
        <p:spPr/>
        <p:txBody>
          <a:bodyPr/>
          <a:lstStyle/>
          <a:p>
            <a:endParaRPr lang="en-US" dirty="0"/>
          </a:p>
        </p:txBody>
      </p:sp>
      <p:pic>
        <p:nvPicPr>
          <p:cNvPr id="2050" name="Picture 2"/>
          <p:cNvPicPr>
            <a:picLocks noChangeAspect="1" noChangeArrowheads="1"/>
          </p:cNvPicPr>
          <p:nvPr/>
        </p:nvPicPr>
        <p:blipFill>
          <a:blip r:embed="rId3" cstate="print"/>
          <a:srcRect/>
          <a:stretch>
            <a:fillRect/>
          </a:stretch>
        </p:blipFill>
        <p:spPr bwMode="auto">
          <a:xfrm>
            <a:off x="6372200" y="1783457"/>
            <a:ext cx="2362200" cy="1933575"/>
          </a:xfrm>
          <a:prstGeom prst="rect">
            <a:avLst/>
          </a:prstGeom>
          <a:noFill/>
          <a:ln w="9525">
            <a:noFill/>
            <a:miter lim="800000"/>
            <a:headEnd/>
            <a:tailEnd/>
          </a:ln>
        </p:spPr>
      </p:pic>
      <p:pic>
        <p:nvPicPr>
          <p:cNvPr id="2051" name="Picture 3"/>
          <p:cNvPicPr>
            <a:picLocks noChangeAspect="1" noChangeArrowheads="1"/>
          </p:cNvPicPr>
          <p:nvPr/>
        </p:nvPicPr>
        <p:blipFill>
          <a:blip r:embed="rId4" cstate="print"/>
          <a:srcRect/>
          <a:stretch>
            <a:fillRect/>
          </a:stretch>
        </p:blipFill>
        <p:spPr bwMode="auto">
          <a:xfrm>
            <a:off x="276250" y="4725144"/>
            <a:ext cx="2495550" cy="1828800"/>
          </a:xfrm>
          <a:prstGeom prst="rect">
            <a:avLst/>
          </a:prstGeom>
          <a:noFill/>
          <a:ln w="9525">
            <a:noFill/>
            <a:miter lim="800000"/>
            <a:headEnd/>
            <a:tailEnd/>
          </a:ln>
        </p:spPr>
      </p:pic>
      <p:pic>
        <p:nvPicPr>
          <p:cNvPr id="2052" name="Picture 4"/>
          <p:cNvPicPr>
            <a:picLocks noChangeAspect="1" noChangeArrowheads="1"/>
          </p:cNvPicPr>
          <p:nvPr/>
        </p:nvPicPr>
        <p:blipFill>
          <a:blip r:embed="rId5" cstate="print"/>
          <a:srcRect/>
          <a:stretch>
            <a:fillRect/>
          </a:stretch>
        </p:blipFill>
        <p:spPr bwMode="auto">
          <a:xfrm>
            <a:off x="365026" y="1775073"/>
            <a:ext cx="2190750" cy="2085975"/>
          </a:xfrm>
          <a:prstGeom prst="rect">
            <a:avLst/>
          </a:prstGeom>
          <a:noFill/>
          <a:ln w="9525">
            <a:noFill/>
            <a:miter lim="800000"/>
            <a:headEnd/>
            <a:tailEnd/>
          </a:ln>
        </p:spPr>
      </p:pic>
      <p:pic>
        <p:nvPicPr>
          <p:cNvPr id="2053" name="Picture 5"/>
          <p:cNvPicPr>
            <a:picLocks noChangeAspect="1" noChangeArrowheads="1"/>
          </p:cNvPicPr>
          <p:nvPr/>
        </p:nvPicPr>
        <p:blipFill>
          <a:blip r:embed="rId6" cstate="print"/>
          <a:srcRect/>
          <a:stretch>
            <a:fillRect/>
          </a:stretch>
        </p:blipFill>
        <p:spPr bwMode="auto">
          <a:xfrm>
            <a:off x="6300192" y="4077072"/>
            <a:ext cx="2457450" cy="1857375"/>
          </a:xfrm>
          <a:prstGeom prst="rect">
            <a:avLst/>
          </a:prstGeom>
          <a:noFill/>
          <a:ln w="9525">
            <a:noFill/>
            <a:miter lim="800000"/>
            <a:headEnd/>
            <a:tailEnd/>
          </a:ln>
        </p:spPr>
      </p:pic>
      <p:pic>
        <p:nvPicPr>
          <p:cNvPr id="2054" name="Picture 6"/>
          <p:cNvPicPr>
            <a:picLocks noChangeAspect="1" noChangeArrowheads="1"/>
          </p:cNvPicPr>
          <p:nvPr/>
        </p:nvPicPr>
        <p:blipFill>
          <a:blip r:embed="rId7" cstate="print"/>
          <a:srcRect/>
          <a:stretch>
            <a:fillRect/>
          </a:stretch>
        </p:blipFill>
        <p:spPr bwMode="auto">
          <a:xfrm>
            <a:off x="3313162" y="1844824"/>
            <a:ext cx="2266950" cy="2009775"/>
          </a:xfrm>
          <a:prstGeom prst="rect">
            <a:avLst/>
          </a:prstGeom>
          <a:noFill/>
          <a:ln w="9525">
            <a:noFill/>
            <a:miter lim="800000"/>
            <a:headEnd/>
            <a:tailEnd/>
          </a:ln>
        </p:spPr>
      </p:pic>
      <p:pic>
        <p:nvPicPr>
          <p:cNvPr id="2055" name="Picture 7"/>
          <p:cNvPicPr>
            <a:picLocks noChangeAspect="1" noChangeArrowheads="1"/>
          </p:cNvPicPr>
          <p:nvPr/>
        </p:nvPicPr>
        <p:blipFill>
          <a:blip r:embed="rId8" cstate="print"/>
          <a:srcRect/>
          <a:stretch>
            <a:fillRect/>
          </a:stretch>
        </p:blipFill>
        <p:spPr bwMode="auto">
          <a:xfrm>
            <a:off x="3419872" y="4509120"/>
            <a:ext cx="2028056" cy="2028056"/>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7" name="Picture 7"/>
          <p:cNvPicPr>
            <a:picLocks noChangeAspect="1" noChangeArrowheads="1"/>
          </p:cNvPicPr>
          <p:nvPr/>
        </p:nvPicPr>
        <p:blipFill>
          <a:blip r:embed="rId2" cstate="print"/>
          <a:srcRect/>
          <a:stretch>
            <a:fillRect/>
          </a:stretch>
        </p:blipFill>
        <p:spPr bwMode="auto">
          <a:xfrm>
            <a:off x="5724128" y="1555368"/>
            <a:ext cx="3367261" cy="2521704"/>
          </a:xfrm>
          <a:prstGeom prst="rect">
            <a:avLst/>
          </a:prstGeom>
          <a:noFill/>
          <a:ln w="9525">
            <a:noFill/>
            <a:miter lim="800000"/>
            <a:headEnd/>
            <a:tailEnd/>
          </a:ln>
        </p:spPr>
      </p:pic>
      <p:sp>
        <p:nvSpPr>
          <p:cNvPr id="2" name="Title 1"/>
          <p:cNvSpPr>
            <a:spLocks noGrp="1"/>
          </p:cNvSpPr>
          <p:nvPr>
            <p:ph type="title"/>
          </p:nvPr>
        </p:nvSpPr>
        <p:spPr/>
        <p:txBody>
          <a:bodyPr>
            <a:normAutofit/>
          </a:bodyPr>
          <a:lstStyle/>
          <a:p>
            <a:r>
              <a:rPr lang="en-GB" dirty="0" smtClean="0"/>
              <a:t>Keyboards</a:t>
            </a:r>
            <a:endParaRPr lang="en-GB" dirty="0"/>
          </a:p>
        </p:txBody>
      </p:sp>
      <p:pic>
        <p:nvPicPr>
          <p:cNvPr id="10245" name="Picture 5"/>
          <p:cNvPicPr>
            <a:picLocks noChangeAspect="1" noChangeArrowheads="1"/>
          </p:cNvPicPr>
          <p:nvPr/>
        </p:nvPicPr>
        <p:blipFill>
          <a:blip r:embed="rId3" cstate="print">
            <a:clrChange>
              <a:clrFrom>
                <a:srgbClr val="FFFFFF"/>
              </a:clrFrom>
              <a:clrTo>
                <a:srgbClr val="FFFFFF">
                  <a:alpha val="0"/>
                </a:srgbClr>
              </a:clrTo>
            </a:clrChange>
          </a:blip>
          <a:srcRect/>
          <a:stretch>
            <a:fillRect/>
          </a:stretch>
        </p:blipFill>
        <p:spPr bwMode="auto">
          <a:xfrm>
            <a:off x="179512" y="1628800"/>
            <a:ext cx="4800533" cy="1944216"/>
          </a:xfrm>
          <a:prstGeom prst="rect">
            <a:avLst/>
          </a:prstGeom>
          <a:noFill/>
          <a:ln w="9525">
            <a:noFill/>
            <a:miter lim="800000"/>
            <a:headEnd/>
            <a:tailEnd/>
          </a:ln>
        </p:spPr>
      </p:pic>
      <p:pic>
        <p:nvPicPr>
          <p:cNvPr id="10246" name="Picture 6"/>
          <p:cNvPicPr>
            <a:picLocks noChangeAspect="1" noChangeArrowheads="1"/>
          </p:cNvPicPr>
          <p:nvPr/>
        </p:nvPicPr>
        <p:blipFill>
          <a:blip r:embed="rId4" cstate="print"/>
          <a:stretch>
            <a:fillRect/>
          </a:stretch>
        </p:blipFill>
        <p:spPr bwMode="auto">
          <a:xfrm>
            <a:off x="5292080" y="4764565"/>
            <a:ext cx="3851920" cy="2093435"/>
          </a:xfrm>
          <a:prstGeom prst="rect">
            <a:avLst/>
          </a:prstGeom>
          <a:noFill/>
          <a:ln>
            <a:noFill/>
          </a:ln>
        </p:spPr>
      </p:pic>
      <p:pic>
        <p:nvPicPr>
          <p:cNvPr id="10248" name="Picture 8"/>
          <p:cNvPicPr>
            <a:picLocks noChangeAspect="1" noChangeArrowheads="1"/>
          </p:cNvPicPr>
          <p:nvPr/>
        </p:nvPicPr>
        <p:blipFill>
          <a:blip r:embed="rId5" cstate="print"/>
          <a:srcRect/>
          <a:stretch>
            <a:fillRect/>
          </a:stretch>
        </p:blipFill>
        <p:spPr bwMode="auto">
          <a:xfrm>
            <a:off x="107504" y="4571919"/>
            <a:ext cx="4369668" cy="2097441"/>
          </a:xfrm>
          <a:prstGeom prst="rect">
            <a:avLst/>
          </a:prstGeom>
          <a:noFill/>
          <a:ln w="9525">
            <a:noFill/>
            <a:miter lim="800000"/>
            <a:headEnd/>
            <a:tailEnd/>
          </a:ln>
        </p:spPr>
      </p:pic>
      <p:pic>
        <p:nvPicPr>
          <p:cNvPr id="10244" name="Picture 4"/>
          <p:cNvPicPr>
            <a:picLocks noChangeAspect="1" noChangeArrowheads="1"/>
          </p:cNvPicPr>
          <p:nvPr/>
        </p:nvPicPr>
        <p:blipFill>
          <a:blip r:embed="rId6" cstate="print">
            <a:clrChange>
              <a:clrFrom>
                <a:srgbClr val="FFFFFF"/>
              </a:clrFrom>
              <a:clrTo>
                <a:srgbClr val="FFFFFF">
                  <a:alpha val="0"/>
                </a:srgbClr>
              </a:clrTo>
            </a:clrChange>
          </a:blip>
          <a:srcRect/>
          <a:stretch>
            <a:fillRect/>
          </a:stretch>
        </p:blipFill>
        <p:spPr bwMode="auto">
          <a:xfrm>
            <a:off x="3815695" y="3284984"/>
            <a:ext cx="2556505" cy="2132856"/>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Scanners</a:t>
            </a:r>
            <a:endParaRPr lang="en-GB" dirty="0"/>
          </a:p>
        </p:txBody>
      </p:sp>
      <p:pic>
        <p:nvPicPr>
          <p:cNvPr id="11266" name="Picture 2"/>
          <p:cNvPicPr>
            <a:picLocks noChangeAspect="1" noChangeArrowheads="1"/>
          </p:cNvPicPr>
          <p:nvPr/>
        </p:nvPicPr>
        <p:blipFill>
          <a:blip r:embed="rId2" cstate="print"/>
          <a:srcRect/>
          <a:stretch>
            <a:fillRect/>
          </a:stretch>
        </p:blipFill>
        <p:spPr bwMode="auto">
          <a:xfrm>
            <a:off x="5652120" y="1563216"/>
            <a:ext cx="3409950" cy="3810000"/>
          </a:xfrm>
          <a:prstGeom prst="rect">
            <a:avLst/>
          </a:prstGeom>
          <a:noFill/>
          <a:ln w="9525">
            <a:noFill/>
            <a:miter lim="800000"/>
            <a:headEnd/>
            <a:tailEnd/>
          </a:ln>
        </p:spPr>
      </p:pic>
      <p:pic>
        <p:nvPicPr>
          <p:cNvPr id="11267" name="Picture 3"/>
          <p:cNvPicPr>
            <a:picLocks noChangeAspect="1" noChangeArrowheads="1"/>
          </p:cNvPicPr>
          <p:nvPr/>
        </p:nvPicPr>
        <p:blipFill>
          <a:blip r:embed="rId3" cstate="print"/>
          <a:srcRect/>
          <a:stretch>
            <a:fillRect/>
          </a:stretch>
        </p:blipFill>
        <p:spPr bwMode="auto">
          <a:xfrm>
            <a:off x="251520" y="1700808"/>
            <a:ext cx="2782127" cy="2160240"/>
          </a:xfrm>
          <a:prstGeom prst="rect">
            <a:avLst/>
          </a:prstGeom>
          <a:noFill/>
          <a:ln w="9525">
            <a:noFill/>
            <a:miter lim="800000"/>
            <a:headEnd/>
            <a:tailEnd/>
          </a:ln>
        </p:spPr>
      </p:pic>
      <p:pic>
        <p:nvPicPr>
          <p:cNvPr id="11268" name="Picture 4"/>
          <p:cNvPicPr>
            <a:picLocks noChangeAspect="1" noChangeArrowheads="1"/>
          </p:cNvPicPr>
          <p:nvPr/>
        </p:nvPicPr>
        <p:blipFill>
          <a:blip r:embed="rId4" cstate="print"/>
          <a:srcRect/>
          <a:stretch>
            <a:fillRect/>
          </a:stretch>
        </p:blipFill>
        <p:spPr bwMode="auto">
          <a:xfrm>
            <a:off x="827584" y="4581128"/>
            <a:ext cx="2466975" cy="1847850"/>
          </a:xfrm>
          <a:prstGeom prst="rect">
            <a:avLst/>
          </a:prstGeom>
          <a:noFill/>
          <a:ln w="9525">
            <a:noFill/>
            <a:miter lim="800000"/>
            <a:headEnd/>
            <a:tailEnd/>
          </a:ln>
        </p:spPr>
      </p:pic>
      <p:pic>
        <p:nvPicPr>
          <p:cNvPr id="11269" name="Picture 5"/>
          <p:cNvPicPr>
            <a:picLocks noChangeAspect="1" noChangeArrowheads="1"/>
          </p:cNvPicPr>
          <p:nvPr/>
        </p:nvPicPr>
        <p:blipFill>
          <a:blip r:embed="rId5" cstate="print"/>
          <a:srcRect/>
          <a:stretch>
            <a:fillRect/>
          </a:stretch>
        </p:blipFill>
        <p:spPr bwMode="auto">
          <a:xfrm>
            <a:off x="3419872" y="2348880"/>
            <a:ext cx="2438400" cy="187642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Touch Screens</a:t>
            </a:r>
            <a:endParaRPr lang="en-GB" dirty="0"/>
          </a:p>
        </p:txBody>
      </p:sp>
      <p:pic>
        <p:nvPicPr>
          <p:cNvPr id="12290" name="Picture 2"/>
          <p:cNvPicPr>
            <a:picLocks noChangeAspect="1" noChangeArrowheads="1"/>
          </p:cNvPicPr>
          <p:nvPr/>
        </p:nvPicPr>
        <p:blipFill>
          <a:blip r:embed="rId2" cstate="print"/>
          <a:srcRect/>
          <a:stretch>
            <a:fillRect/>
          </a:stretch>
        </p:blipFill>
        <p:spPr bwMode="auto">
          <a:xfrm>
            <a:off x="5587139" y="4265712"/>
            <a:ext cx="3556861" cy="2592288"/>
          </a:xfrm>
          <a:prstGeom prst="rect">
            <a:avLst/>
          </a:prstGeom>
          <a:noFill/>
          <a:ln w="9525">
            <a:noFill/>
            <a:miter lim="800000"/>
            <a:headEnd/>
            <a:tailEnd/>
          </a:ln>
        </p:spPr>
      </p:pic>
      <p:pic>
        <p:nvPicPr>
          <p:cNvPr id="12291" name="Picture 3"/>
          <p:cNvPicPr>
            <a:picLocks noChangeAspect="1" noChangeArrowheads="1"/>
          </p:cNvPicPr>
          <p:nvPr/>
        </p:nvPicPr>
        <p:blipFill>
          <a:blip r:embed="rId3" cstate="print"/>
          <a:srcRect/>
          <a:stretch>
            <a:fillRect/>
          </a:stretch>
        </p:blipFill>
        <p:spPr bwMode="auto">
          <a:xfrm>
            <a:off x="5652120" y="1628800"/>
            <a:ext cx="3268569" cy="2448272"/>
          </a:xfrm>
          <a:prstGeom prst="rect">
            <a:avLst/>
          </a:prstGeom>
          <a:noFill/>
          <a:ln w="9525">
            <a:noFill/>
            <a:miter lim="800000"/>
            <a:headEnd/>
            <a:tailEnd/>
          </a:ln>
        </p:spPr>
      </p:pic>
      <p:pic>
        <p:nvPicPr>
          <p:cNvPr id="12292" name="Picture 4"/>
          <p:cNvPicPr>
            <a:picLocks noChangeAspect="1" noChangeArrowheads="1"/>
          </p:cNvPicPr>
          <p:nvPr/>
        </p:nvPicPr>
        <p:blipFill>
          <a:blip r:embed="rId4" cstate="print"/>
          <a:srcRect/>
          <a:stretch>
            <a:fillRect/>
          </a:stretch>
        </p:blipFill>
        <p:spPr bwMode="auto">
          <a:xfrm>
            <a:off x="251520" y="4179270"/>
            <a:ext cx="3744416" cy="2514498"/>
          </a:xfrm>
          <a:prstGeom prst="rect">
            <a:avLst/>
          </a:prstGeom>
          <a:noFill/>
          <a:ln w="9525">
            <a:noFill/>
            <a:miter lim="800000"/>
            <a:headEnd/>
            <a:tailEnd/>
          </a:ln>
        </p:spPr>
      </p:pic>
      <p:pic>
        <p:nvPicPr>
          <p:cNvPr id="12294" name="Picture 6"/>
          <p:cNvPicPr>
            <a:picLocks noChangeAspect="1" noChangeArrowheads="1"/>
          </p:cNvPicPr>
          <p:nvPr/>
        </p:nvPicPr>
        <p:blipFill>
          <a:blip r:embed="rId5" cstate="print"/>
          <a:srcRect/>
          <a:stretch>
            <a:fillRect/>
          </a:stretch>
        </p:blipFill>
        <p:spPr bwMode="auto">
          <a:xfrm>
            <a:off x="611560" y="1772816"/>
            <a:ext cx="3295253" cy="219683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Computer Components</a:t>
            </a:r>
            <a:endParaRPr lang="en-GB" dirty="0"/>
          </a:p>
        </p:txBody>
      </p:sp>
      <p:pic>
        <p:nvPicPr>
          <p:cNvPr id="5" name="Content Placeholder 4" descr="500px-Personal_computer,_exploded_5.svg.png"/>
          <p:cNvPicPr>
            <a:picLocks noGrp="1" noChangeAspect="1"/>
          </p:cNvPicPr>
          <p:nvPr>
            <p:ph idx="1"/>
          </p:nvPr>
        </p:nvPicPr>
        <p:blipFill>
          <a:blip r:embed="rId3" cstate="print"/>
          <a:srcRect b="1539"/>
          <a:stretch>
            <a:fillRect/>
          </a:stretch>
        </p:blipFill>
        <p:spPr>
          <a:xfrm>
            <a:off x="323528" y="1288968"/>
            <a:ext cx="5256584" cy="5569032"/>
          </a:xfrm>
        </p:spPr>
      </p:pic>
      <p:sp>
        <p:nvSpPr>
          <p:cNvPr id="6" name="Oval 5"/>
          <p:cNvSpPr/>
          <p:nvPr/>
        </p:nvSpPr>
        <p:spPr>
          <a:xfrm>
            <a:off x="2968774" y="299695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1</a:t>
            </a:r>
            <a:endParaRPr lang="en-GB" dirty="0"/>
          </a:p>
        </p:txBody>
      </p:sp>
      <p:sp>
        <p:nvSpPr>
          <p:cNvPr id="7" name="Oval 6"/>
          <p:cNvSpPr/>
          <p:nvPr/>
        </p:nvSpPr>
        <p:spPr>
          <a:xfrm>
            <a:off x="1455043" y="156820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2</a:t>
            </a:r>
            <a:endParaRPr lang="en-GB" dirty="0"/>
          </a:p>
        </p:txBody>
      </p:sp>
      <p:sp>
        <p:nvSpPr>
          <p:cNvPr id="8" name="Oval 7"/>
          <p:cNvSpPr/>
          <p:nvPr/>
        </p:nvSpPr>
        <p:spPr>
          <a:xfrm>
            <a:off x="5106516" y="50754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9" name="Oval 8"/>
          <p:cNvSpPr/>
          <p:nvPr/>
        </p:nvSpPr>
        <p:spPr>
          <a:xfrm>
            <a:off x="1460804" y="2434977"/>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3</a:t>
            </a:r>
            <a:endParaRPr lang="en-GB" dirty="0"/>
          </a:p>
        </p:txBody>
      </p:sp>
      <p:sp>
        <p:nvSpPr>
          <p:cNvPr id="10" name="Oval 9"/>
          <p:cNvSpPr/>
          <p:nvPr/>
        </p:nvSpPr>
        <p:spPr>
          <a:xfrm>
            <a:off x="1832868" y="585445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4</a:t>
            </a:r>
            <a:endParaRPr lang="en-GB" dirty="0"/>
          </a:p>
        </p:txBody>
      </p:sp>
      <p:sp>
        <p:nvSpPr>
          <p:cNvPr id="11" name="Oval 10"/>
          <p:cNvSpPr/>
          <p:nvPr/>
        </p:nvSpPr>
        <p:spPr>
          <a:xfrm>
            <a:off x="4156968" y="3428752"/>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2" name="Oval 11"/>
          <p:cNvSpPr/>
          <p:nvPr/>
        </p:nvSpPr>
        <p:spPr>
          <a:xfrm>
            <a:off x="902146" y="291197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6</a:t>
            </a:r>
            <a:endParaRPr lang="en-GB" dirty="0"/>
          </a:p>
        </p:txBody>
      </p:sp>
      <p:sp>
        <p:nvSpPr>
          <p:cNvPr id="13" name="Oval 12"/>
          <p:cNvSpPr/>
          <p:nvPr/>
        </p:nvSpPr>
        <p:spPr>
          <a:xfrm>
            <a:off x="1304131" y="493127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5</a:t>
            </a:r>
            <a:endParaRPr lang="en-GB" dirty="0"/>
          </a:p>
        </p:txBody>
      </p:sp>
      <p:sp>
        <p:nvSpPr>
          <p:cNvPr id="14" name="Oval 13"/>
          <p:cNvSpPr/>
          <p:nvPr/>
        </p:nvSpPr>
        <p:spPr>
          <a:xfrm>
            <a:off x="366464" y="346633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7</a:t>
            </a:r>
            <a:endParaRPr lang="en-GB" dirty="0"/>
          </a:p>
        </p:txBody>
      </p:sp>
      <p:sp>
        <p:nvSpPr>
          <p:cNvPr id="15" name="Oval 14"/>
          <p:cNvSpPr/>
          <p:nvPr/>
        </p:nvSpPr>
        <p:spPr>
          <a:xfrm>
            <a:off x="3938116" y="64597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6" name="Oval 15"/>
          <p:cNvSpPr/>
          <p:nvPr/>
        </p:nvSpPr>
        <p:spPr>
          <a:xfrm>
            <a:off x="2951956" y="17226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8" name="Rectangle 3"/>
          <p:cNvSpPr txBox="1">
            <a:spLocks noChangeArrowheads="1"/>
          </p:cNvSpPr>
          <p:nvPr/>
        </p:nvSpPr>
        <p:spPr>
          <a:xfrm>
            <a:off x="4932040" y="1775191"/>
            <a:ext cx="3888432" cy="4625609"/>
          </a:xfrm>
          <a:prstGeom prst="rect">
            <a:avLst/>
          </a:prstGeom>
        </p:spPr>
        <p:txBody>
          <a:bodyPr vert="horz" lIns="54864" tIns="91440" rtlCol="0">
            <a:normAutofit/>
          </a:bodyPr>
          <a:lstStyle/>
          <a:p>
            <a:pPr marL="438912" marR="0" lvl="0" indent="-320040" algn="l" defTabSz="914400" rtl="0" eaLnBrk="1" fontAlgn="auto" latinLnBrk="0" hangingPunct="1">
              <a:lnSpc>
                <a:spcPct val="100000"/>
              </a:lnSpc>
              <a:spcBef>
                <a:spcPts val="0"/>
              </a:spcBef>
              <a:spcAft>
                <a:spcPts val="0"/>
              </a:spcAft>
              <a:buClr>
                <a:schemeClr val="accent1"/>
              </a:buClr>
              <a:buSzPct val="80000"/>
              <a:tabLst/>
              <a:defRPr/>
            </a:pPr>
            <a:r>
              <a:rPr kumimoji="0" lang="en-US" sz="2800" b="0" i="0" u="none" strike="noStrike" kern="1200" cap="none" spc="0" normalizeH="0" noProof="0" dirty="0" smtClean="0">
                <a:ln>
                  <a:noFill/>
                </a:ln>
                <a:solidFill>
                  <a:schemeClr val="tx1"/>
                </a:solidFill>
                <a:effectLst/>
                <a:uLnTx/>
                <a:uFillTx/>
                <a:latin typeface="+mn-lt"/>
                <a:ea typeface="+mn-ea"/>
                <a:cs typeface="+mn-cs"/>
              </a:rPr>
              <a:t>8 External Devices</a:t>
            </a:r>
          </a:p>
          <a:p>
            <a:pPr marL="438912" marR="0" lvl="0" indent="-320040" algn="l" defTabSz="914400" rtl="0" eaLnBrk="1" fontAlgn="auto" latinLnBrk="0" hangingPunct="1">
              <a:lnSpc>
                <a:spcPct val="100000"/>
              </a:lnSpc>
              <a:spcBef>
                <a:spcPts val="0"/>
              </a:spcBef>
              <a:spcAft>
                <a:spcPts val="0"/>
              </a:spcAft>
              <a:buClr>
                <a:schemeClr val="accent1"/>
              </a:buClr>
              <a:buSzPct val="80000"/>
              <a:tabLst/>
              <a:defRPr/>
            </a:pPr>
            <a:endParaRPr lang="en-US" sz="2800" baseline="0" dirty="0" smtClean="0"/>
          </a:p>
          <a:p>
            <a:pPr marL="438912" marR="0" lvl="0" indent="-320040" algn="l" defTabSz="914400" rtl="0" eaLnBrk="1" fontAlgn="auto" latinLnBrk="0" hangingPunct="1">
              <a:lnSpc>
                <a:spcPct val="100000"/>
              </a:lnSpc>
              <a:spcBef>
                <a:spcPts val="0"/>
              </a:spcBef>
              <a:spcAft>
                <a:spcPts val="0"/>
              </a:spcAft>
              <a:buClr>
                <a:schemeClr val="accent1"/>
              </a:buClr>
              <a:buSzPct val="80000"/>
              <a:tabLst/>
              <a:defRPr/>
            </a:pPr>
            <a:r>
              <a:rPr kumimoji="0" lang="en-US" sz="2800" b="0" i="0" u="none" strike="noStrike" kern="1200" cap="none" spc="0" normalizeH="0" noProof="0" dirty="0" smtClean="0">
                <a:ln>
                  <a:noFill/>
                </a:ln>
                <a:solidFill>
                  <a:schemeClr val="tx1"/>
                </a:solidFill>
                <a:effectLst/>
                <a:uLnTx/>
                <a:uFillTx/>
                <a:latin typeface="+mn-lt"/>
                <a:ea typeface="+mn-ea"/>
                <a:cs typeface="+mn-cs"/>
              </a:rPr>
              <a:t>	Input Devices</a:t>
            </a:r>
          </a:p>
          <a:p>
            <a:pPr marL="438912" marR="0" lvl="0" indent="-320040" algn="l" defTabSz="914400" rtl="0" eaLnBrk="1" fontAlgn="auto" latinLnBrk="0" hangingPunct="1">
              <a:lnSpc>
                <a:spcPct val="100000"/>
              </a:lnSpc>
              <a:spcBef>
                <a:spcPts val="0"/>
              </a:spcBef>
              <a:spcAft>
                <a:spcPts val="0"/>
              </a:spcAft>
              <a:buClr>
                <a:schemeClr val="accent1"/>
              </a:buClr>
              <a:buSzPct val="80000"/>
              <a:tabLst/>
              <a:defRPr/>
            </a:pPr>
            <a:r>
              <a:rPr lang="en-US" sz="2800" baseline="0" dirty="0" smtClean="0"/>
              <a:t>	</a:t>
            </a:r>
            <a:r>
              <a:rPr lang="en-US" sz="2800" b="1" baseline="0" dirty="0" smtClean="0">
                <a:ln w="18000">
                  <a:solidFill>
                    <a:schemeClr val="accent2">
                      <a:satMod val="140000"/>
                    </a:schemeClr>
                  </a:solidFill>
                  <a:prstDash val="solid"/>
                  <a:miter lim="800000"/>
                </a:ln>
                <a:noFill/>
                <a:effectLst>
                  <a:outerShdw blurRad="25500" dist="23000" dir="7020000" algn="tl">
                    <a:srgbClr val="000000">
                      <a:alpha val="50000"/>
                    </a:srgbClr>
                  </a:outerShdw>
                </a:effectLst>
              </a:rPr>
              <a:t>Output Devices</a:t>
            </a:r>
            <a:endParaRPr lang="en-US" sz="2800" baseline="0" dirty="0" smtClean="0"/>
          </a:p>
          <a:p>
            <a:pPr marL="438912" marR="0" lvl="0" indent="-320040" algn="l" defTabSz="914400" rtl="0" eaLnBrk="1" fontAlgn="auto" latinLnBrk="0" hangingPunct="1">
              <a:lnSpc>
                <a:spcPct val="100000"/>
              </a:lnSpc>
              <a:spcBef>
                <a:spcPts val="0"/>
              </a:spcBef>
              <a:spcAft>
                <a:spcPts val="0"/>
              </a:spcAft>
              <a:buClr>
                <a:schemeClr val="accent1"/>
              </a:buClr>
              <a:buSzPct val="80000"/>
              <a:tabLst/>
              <a:defRPr/>
            </a:pPr>
            <a:r>
              <a:rPr kumimoji="0" lang="en-US" sz="2800" b="0" i="0" u="none" strike="noStrike" kern="1200" cap="none" spc="0" normalizeH="0" noProof="0" dirty="0" smtClean="0">
                <a:ln>
                  <a:noFill/>
                </a:ln>
                <a:solidFill>
                  <a:schemeClr val="tx1"/>
                </a:solidFill>
                <a:effectLst/>
                <a:uLnTx/>
                <a:uFillTx/>
                <a:latin typeface="+mn-lt"/>
                <a:ea typeface="+mn-ea"/>
                <a:cs typeface="+mn-cs"/>
              </a:rPr>
              <a:t>	</a:t>
            </a:r>
            <a:endParaRPr kumimoji="0" lang="en-US" sz="2800" b="0" i="0" u="none" strike="noStrike" kern="1200" cap="none" spc="0" normalizeH="0" baseline="0" noProof="0" dirty="0">
              <a:ln>
                <a:noFill/>
              </a:ln>
              <a:solidFill>
                <a:schemeClr val="tx1"/>
              </a:solidFill>
              <a:effectLst/>
              <a:uLnTx/>
              <a:uFillTx/>
              <a:latin typeface="+mn-lt"/>
              <a:ea typeface="+mn-ea"/>
              <a:cs typeface="+mn-cs"/>
            </a:endParaRPr>
          </a:p>
        </p:txBody>
      </p:sp>
      <p:sp>
        <p:nvSpPr>
          <p:cNvPr id="19" name="Oval 18"/>
          <p:cNvSpPr/>
          <p:nvPr/>
        </p:nvSpPr>
        <p:spPr>
          <a:xfrm>
            <a:off x="4283968" y="4725144"/>
            <a:ext cx="432048" cy="432048"/>
          </a:xfrm>
          <a:prstGeom prst="ellipse">
            <a:avLst/>
          </a:prstGeom>
        </p:spPr>
        <p:style>
          <a:lnRef idx="1">
            <a:schemeClr val="accent2"/>
          </a:lnRef>
          <a:fillRef idx="3">
            <a:schemeClr val="accent2"/>
          </a:fillRef>
          <a:effectRef idx="2">
            <a:schemeClr val="accent2"/>
          </a:effectRef>
          <a:fontRef idx="minor">
            <a:schemeClr val="lt1"/>
          </a:fontRef>
        </p:style>
        <p:txBody>
          <a:bodyPr lIns="0" tIns="0" rIns="0" bIns="0" rtlCol="0" anchor="t" anchorCtr="0"/>
          <a:lstStyle/>
          <a:p>
            <a:pPr algn="ctr"/>
            <a:r>
              <a:rPr lang="en-GB" dirty="0" smtClean="0"/>
              <a:t>8</a:t>
            </a:r>
            <a:endParaRPr lang="en-GB" dirty="0"/>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13316" name="Picture 4"/>
          <p:cNvPicPr>
            <a:picLocks noChangeAspect="1" noChangeArrowheads="1"/>
          </p:cNvPicPr>
          <p:nvPr/>
        </p:nvPicPr>
        <p:blipFill>
          <a:blip r:embed="rId2" cstate="print"/>
          <a:srcRect r="11812"/>
          <a:stretch>
            <a:fillRect/>
          </a:stretch>
        </p:blipFill>
        <p:spPr bwMode="auto">
          <a:xfrm>
            <a:off x="3995936" y="2479782"/>
            <a:ext cx="5148064" cy="4378218"/>
          </a:xfrm>
          <a:prstGeom prst="rect">
            <a:avLst/>
          </a:prstGeom>
          <a:noFill/>
          <a:ln w="9525">
            <a:noFill/>
            <a:miter lim="800000"/>
            <a:headEnd/>
            <a:tailEnd/>
          </a:ln>
        </p:spPr>
      </p:pic>
      <p:sp>
        <p:nvSpPr>
          <p:cNvPr id="28674" name="Rectangle 2"/>
          <p:cNvSpPr>
            <a:spLocks noGrp="1" noChangeArrowheads="1"/>
          </p:cNvSpPr>
          <p:nvPr>
            <p:ph type="title"/>
          </p:nvPr>
        </p:nvSpPr>
        <p:spPr/>
        <p:txBody>
          <a:bodyPr>
            <a:normAutofit/>
          </a:bodyPr>
          <a:lstStyle/>
          <a:p>
            <a:r>
              <a:rPr lang="en-GB" dirty="0" smtClean="0"/>
              <a:t>Monitors</a:t>
            </a:r>
            <a:endParaRPr lang="en-US" dirty="0"/>
          </a:p>
        </p:txBody>
      </p:sp>
      <p:sp>
        <p:nvSpPr>
          <p:cNvPr id="28675" name="Rectangle 3"/>
          <p:cNvSpPr>
            <a:spLocks noGrp="1" noChangeArrowheads="1"/>
          </p:cNvSpPr>
          <p:nvPr>
            <p:ph type="body" idx="1"/>
          </p:nvPr>
        </p:nvSpPr>
        <p:spPr/>
        <p:txBody>
          <a:bodyPr>
            <a:normAutofit/>
          </a:bodyPr>
          <a:lstStyle/>
          <a:p>
            <a:r>
              <a:rPr lang="en-US" dirty="0" smtClean="0"/>
              <a:t>Cathode Ray Tube (CRT) or </a:t>
            </a:r>
            <a:br>
              <a:rPr lang="en-US" dirty="0" smtClean="0"/>
            </a:br>
            <a:r>
              <a:rPr lang="en-US" dirty="0" smtClean="0"/>
              <a:t>LCD (Liquid Crystal Display) </a:t>
            </a:r>
          </a:p>
          <a:p>
            <a:endParaRPr lang="en-US" dirty="0" smtClean="0"/>
          </a:p>
          <a:p>
            <a:r>
              <a:rPr lang="en-US" dirty="0" smtClean="0"/>
              <a:t>Measured diagonally </a:t>
            </a:r>
            <a:br>
              <a:rPr lang="en-US" dirty="0" smtClean="0"/>
            </a:br>
            <a:r>
              <a:rPr lang="en-US" dirty="0" smtClean="0"/>
              <a:t>in inches</a:t>
            </a:r>
          </a:p>
          <a:p>
            <a:endParaRPr lang="en-US" dirty="0" smtClean="0"/>
          </a:p>
          <a:p>
            <a:r>
              <a:rPr lang="en-US" dirty="0" smtClean="0"/>
              <a:t>Viewable area is less</a:t>
            </a:r>
          </a:p>
          <a:p>
            <a:endParaRPr lang="en-US" dirty="0" smtClean="0"/>
          </a:p>
          <a:p>
            <a:endParaRPr lang="en-US" dirty="0" smtClean="0"/>
          </a:p>
          <a:p>
            <a:endParaRPr lang="en-US" dirty="0" smtClean="0"/>
          </a:p>
          <a:p>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2867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2867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2867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5" grpId="0" uiExpand="1" build="p" autoUpdateAnimBg="0"/>
    </p:bldLst>
  </p:timing>
</p:sld>
</file>

<file path=ppt/slides/slide3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normAutofit/>
          </a:bodyPr>
          <a:lstStyle/>
          <a:p>
            <a:r>
              <a:rPr lang="en-GB" dirty="0" smtClean="0"/>
              <a:t>Monitors</a:t>
            </a:r>
            <a:endParaRPr lang="en-US" dirty="0"/>
          </a:p>
        </p:txBody>
      </p:sp>
      <p:sp>
        <p:nvSpPr>
          <p:cNvPr id="37891" name="Rectangle 3"/>
          <p:cNvSpPr>
            <a:spLocks noGrp="1" noChangeArrowheads="1"/>
          </p:cNvSpPr>
          <p:nvPr>
            <p:ph type="body" idx="1"/>
          </p:nvPr>
        </p:nvSpPr>
        <p:spPr/>
        <p:txBody>
          <a:bodyPr>
            <a:normAutofit/>
          </a:bodyPr>
          <a:lstStyle/>
          <a:p>
            <a:r>
              <a:rPr lang="en-US" dirty="0"/>
              <a:t>Image consists of small dots or pixels</a:t>
            </a:r>
          </a:p>
          <a:p>
            <a:r>
              <a:rPr lang="en-US" dirty="0"/>
              <a:t>More pixels = clearer image</a:t>
            </a:r>
          </a:p>
          <a:p>
            <a:endParaRPr lang="en-US" dirty="0" smtClean="0"/>
          </a:p>
          <a:p>
            <a:r>
              <a:rPr lang="en-US" dirty="0" smtClean="0"/>
              <a:t>Monitor </a:t>
            </a:r>
            <a:r>
              <a:rPr lang="en-US" dirty="0"/>
              <a:t>needs </a:t>
            </a:r>
            <a:r>
              <a:rPr lang="en-US" dirty="0" smtClean="0"/>
              <a:t>controller </a:t>
            </a:r>
          </a:p>
          <a:p>
            <a:pPr lvl="1"/>
            <a:r>
              <a:rPr lang="en-US" dirty="0" smtClean="0"/>
              <a:t>SVGA, VGA, EGA, CGA, DVI</a:t>
            </a:r>
            <a:endParaRPr lang="en-US" dirty="0"/>
          </a:p>
          <a:p>
            <a:pPr lvl="1"/>
            <a:r>
              <a:rPr lang="en-US" dirty="0"/>
              <a:t>Memory on monitor </a:t>
            </a:r>
            <a:r>
              <a:rPr lang="en-US" dirty="0" smtClean="0"/>
              <a:t>controller</a:t>
            </a:r>
            <a:br>
              <a:rPr lang="en-US" dirty="0" smtClean="0"/>
            </a:br>
            <a:r>
              <a:rPr lang="en-US" dirty="0" smtClean="0"/>
              <a:t>accelerates </a:t>
            </a:r>
            <a:r>
              <a:rPr lang="en-US" dirty="0"/>
              <a:t>display on image</a:t>
            </a:r>
          </a:p>
          <a:p>
            <a:pPr lvl="1"/>
            <a:r>
              <a:rPr lang="en-US" dirty="0"/>
              <a:t>Accelerator chip speeds up </a:t>
            </a:r>
            <a:r>
              <a:rPr lang="en-US" dirty="0" smtClean="0"/>
              <a:t/>
            </a:r>
            <a:br>
              <a:rPr lang="en-US" dirty="0" smtClean="0"/>
            </a:br>
            <a:r>
              <a:rPr lang="en-US" dirty="0" smtClean="0"/>
              <a:t>display </a:t>
            </a:r>
            <a:r>
              <a:rPr lang="en-US" dirty="0"/>
              <a:t>as well</a:t>
            </a:r>
          </a:p>
        </p:txBody>
      </p:sp>
      <p:pic>
        <p:nvPicPr>
          <p:cNvPr id="14338" name="Picture 2"/>
          <p:cNvPicPr>
            <a:picLocks noChangeAspect="1" noChangeArrowheads="1"/>
          </p:cNvPicPr>
          <p:nvPr/>
        </p:nvPicPr>
        <p:blipFill>
          <a:blip r:embed="rId2" cstate="print"/>
          <a:srcRect/>
          <a:stretch>
            <a:fillRect/>
          </a:stretch>
        </p:blipFill>
        <p:spPr bwMode="auto">
          <a:xfrm>
            <a:off x="5723138" y="2420888"/>
            <a:ext cx="3313358" cy="3141866"/>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499"/>
                                          </p:stCondLst>
                                        </p:cTn>
                                        <p:tgtEl>
                                          <p:spTgt spid="378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378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37891">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499"/>
                                          </p:stCondLst>
                                        </p:cTn>
                                        <p:tgtEl>
                                          <p:spTgt spid="37891">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499"/>
                                          </p:stCondLst>
                                        </p:cTn>
                                        <p:tgtEl>
                                          <p:spTgt spid="37891">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499"/>
                                          </p:stCondLst>
                                        </p:cTn>
                                        <p:tgtEl>
                                          <p:spTgt spid="37891">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891" grpId="0" uiExpand="1" build="p" autoUpdateAnimBg="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Printers</a:t>
            </a:r>
            <a:endParaRPr lang="en-GB" dirty="0"/>
          </a:p>
        </p:txBody>
      </p:sp>
      <p:sp>
        <p:nvSpPr>
          <p:cNvPr id="3" name="Content Placeholder 2"/>
          <p:cNvSpPr>
            <a:spLocks noGrp="1"/>
          </p:cNvSpPr>
          <p:nvPr>
            <p:ph idx="1"/>
          </p:nvPr>
        </p:nvSpPr>
        <p:spPr/>
        <p:txBody>
          <a:bodyPr/>
          <a:lstStyle/>
          <a:p>
            <a:r>
              <a:rPr lang="en-GB" dirty="0" smtClean="0"/>
              <a:t>Ink Jet, Laser, Dot Matrix</a:t>
            </a:r>
          </a:p>
          <a:p>
            <a:endParaRPr lang="en-GB" dirty="0" smtClean="0"/>
          </a:p>
          <a:p>
            <a:r>
              <a:rPr lang="en-GB" dirty="0" smtClean="0"/>
              <a:t>Ink , Toner, Ribbon</a:t>
            </a:r>
          </a:p>
          <a:p>
            <a:endParaRPr lang="en-GB" dirty="0" smtClean="0"/>
          </a:p>
          <a:p>
            <a:r>
              <a:rPr lang="en-GB" dirty="0" smtClean="0"/>
              <a:t>Varying Image Resolution measured in DPI</a:t>
            </a:r>
            <a:endParaRPr lang="en-GB" dirty="0"/>
          </a:p>
        </p:txBody>
      </p:sp>
      <p:pic>
        <p:nvPicPr>
          <p:cNvPr id="15363" name="Picture 3"/>
          <p:cNvPicPr>
            <a:picLocks noChangeAspect="1" noChangeArrowheads="1"/>
          </p:cNvPicPr>
          <p:nvPr/>
        </p:nvPicPr>
        <p:blipFill>
          <a:blip r:embed="rId2" cstate="print"/>
          <a:srcRect/>
          <a:stretch>
            <a:fillRect/>
          </a:stretch>
        </p:blipFill>
        <p:spPr bwMode="auto">
          <a:xfrm>
            <a:off x="6605339" y="1573907"/>
            <a:ext cx="2143125" cy="2143125"/>
          </a:xfrm>
          <a:prstGeom prst="rect">
            <a:avLst/>
          </a:prstGeom>
          <a:noFill/>
          <a:ln w="9525">
            <a:noFill/>
            <a:miter lim="800000"/>
            <a:headEnd/>
            <a:tailEnd/>
          </a:ln>
        </p:spPr>
      </p:pic>
      <p:pic>
        <p:nvPicPr>
          <p:cNvPr id="15364" name="Picture 4"/>
          <p:cNvPicPr>
            <a:picLocks noChangeAspect="1" noChangeArrowheads="1"/>
          </p:cNvPicPr>
          <p:nvPr/>
        </p:nvPicPr>
        <p:blipFill>
          <a:blip r:embed="rId3" cstate="print"/>
          <a:srcRect/>
          <a:stretch>
            <a:fillRect/>
          </a:stretch>
        </p:blipFill>
        <p:spPr bwMode="auto">
          <a:xfrm>
            <a:off x="539552" y="4725144"/>
            <a:ext cx="2905125" cy="1571625"/>
          </a:xfrm>
          <a:prstGeom prst="rect">
            <a:avLst/>
          </a:prstGeom>
          <a:noFill/>
          <a:ln w="9525">
            <a:noFill/>
            <a:miter lim="800000"/>
            <a:headEnd/>
            <a:tailEnd/>
          </a:ln>
        </p:spPr>
      </p:pic>
      <p:pic>
        <p:nvPicPr>
          <p:cNvPr id="15365" name="Picture 5"/>
          <p:cNvPicPr>
            <a:picLocks noChangeAspect="1" noChangeArrowheads="1"/>
          </p:cNvPicPr>
          <p:nvPr/>
        </p:nvPicPr>
        <p:blipFill>
          <a:blip r:embed="rId4" cstate="print"/>
          <a:srcRect/>
          <a:stretch>
            <a:fillRect/>
          </a:stretch>
        </p:blipFill>
        <p:spPr bwMode="auto">
          <a:xfrm>
            <a:off x="3779912" y="4437112"/>
            <a:ext cx="2190750" cy="2085975"/>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r>
              <a:rPr lang="en-US" dirty="0" smtClean="0"/>
              <a:t>Legacy Components</a:t>
            </a:r>
            <a:endParaRPr lang="en-US" dirty="0"/>
          </a:p>
        </p:txBody>
      </p:sp>
      <p:sp>
        <p:nvSpPr>
          <p:cNvPr id="29699" name="Rectangle 3"/>
          <p:cNvSpPr>
            <a:spLocks noGrp="1" noChangeArrowheads="1"/>
          </p:cNvSpPr>
          <p:nvPr>
            <p:ph type="body" idx="1"/>
          </p:nvPr>
        </p:nvSpPr>
        <p:spPr/>
        <p:txBody>
          <a:bodyPr/>
          <a:lstStyle/>
          <a:p>
            <a:r>
              <a:rPr lang="en-US" dirty="0" smtClean="0"/>
              <a:t>Some Legacy Components</a:t>
            </a:r>
          </a:p>
          <a:p>
            <a:pPr lvl="1"/>
            <a:r>
              <a:rPr lang="en-US" dirty="0" smtClean="0"/>
              <a:t>Floppy Disk Drives</a:t>
            </a:r>
          </a:p>
          <a:p>
            <a:pPr lvl="1"/>
            <a:r>
              <a:rPr lang="en-US" dirty="0" smtClean="0"/>
              <a:t>Tape Backup Drives</a:t>
            </a:r>
          </a:p>
          <a:p>
            <a:pPr lvl="1"/>
            <a:r>
              <a:rPr lang="en-US" dirty="0" smtClean="0"/>
              <a:t>ZIP and JAZ Drives</a:t>
            </a:r>
          </a:p>
          <a:p>
            <a:pPr lvl="1"/>
            <a:r>
              <a:rPr lang="en-US" dirty="0" smtClean="0"/>
              <a:t>Modems</a:t>
            </a:r>
          </a:p>
          <a:p>
            <a:pPr lvl="1"/>
            <a:endParaRPr lang="en-US" dirty="0"/>
          </a:p>
        </p:txBody>
      </p:sp>
      <p:pic>
        <p:nvPicPr>
          <p:cNvPr id="16386" name="Picture 2"/>
          <p:cNvPicPr>
            <a:picLocks noChangeAspect="1" noChangeArrowheads="1"/>
          </p:cNvPicPr>
          <p:nvPr/>
        </p:nvPicPr>
        <p:blipFill>
          <a:blip r:embed="rId2" cstate="print"/>
          <a:srcRect/>
          <a:stretch>
            <a:fillRect/>
          </a:stretch>
        </p:blipFill>
        <p:spPr bwMode="auto">
          <a:xfrm>
            <a:off x="5940152" y="1700808"/>
            <a:ext cx="2695575" cy="1695450"/>
          </a:xfrm>
          <a:prstGeom prst="rect">
            <a:avLst/>
          </a:prstGeom>
          <a:noFill/>
          <a:ln w="9525">
            <a:noFill/>
            <a:miter lim="800000"/>
            <a:headEnd/>
            <a:tailEnd/>
          </a:ln>
        </p:spPr>
      </p:pic>
      <p:pic>
        <p:nvPicPr>
          <p:cNvPr id="16387" name="Picture 3"/>
          <p:cNvPicPr>
            <a:picLocks noChangeAspect="1" noChangeArrowheads="1"/>
          </p:cNvPicPr>
          <p:nvPr/>
        </p:nvPicPr>
        <p:blipFill>
          <a:blip r:embed="rId3" cstate="print"/>
          <a:srcRect/>
          <a:stretch>
            <a:fillRect/>
          </a:stretch>
        </p:blipFill>
        <p:spPr bwMode="auto">
          <a:xfrm>
            <a:off x="6012160" y="3645024"/>
            <a:ext cx="2781300" cy="1638300"/>
          </a:xfrm>
          <a:prstGeom prst="rect">
            <a:avLst/>
          </a:prstGeom>
          <a:noFill/>
          <a:ln w="9525">
            <a:noFill/>
            <a:miter lim="800000"/>
            <a:headEnd/>
            <a:tailEnd/>
          </a:ln>
        </p:spPr>
      </p:pic>
      <p:pic>
        <p:nvPicPr>
          <p:cNvPr id="16388" name="Picture 4"/>
          <p:cNvPicPr>
            <a:picLocks noChangeAspect="1" noChangeArrowheads="1"/>
          </p:cNvPicPr>
          <p:nvPr/>
        </p:nvPicPr>
        <p:blipFill>
          <a:blip r:embed="rId4" cstate="print"/>
          <a:srcRect/>
          <a:stretch>
            <a:fillRect/>
          </a:stretch>
        </p:blipFill>
        <p:spPr bwMode="auto">
          <a:xfrm>
            <a:off x="3059832" y="4941168"/>
            <a:ext cx="2867025" cy="1590675"/>
          </a:xfrm>
          <a:prstGeom prst="rect">
            <a:avLst/>
          </a:prstGeom>
          <a:noFill/>
          <a:ln w="9525">
            <a:noFill/>
            <a:miter lim="800000"/>
            <a:headEnd/>
            <a:tailEnd/>
          </a:ln>
        </p:spPr>
      </p:pic>
      <p:pic>
        <p:nvPicPr>
          <p:cNvPr id="16389" name="Picture 5"/>
          <p:cNvPicPr>
            <a:picLocks noChangeAspect="1" noChangeArrowheads="1"/>
          </p:cNvPicPr>
          <p:nvPr/>
        </p:nvPicPr>
        <p:blipFill>
          <a:blip r:embed="rId5" cstate="print"/>
          <a:srcRect/>
          <a:stretch>
            <a:fillRect/>
          </a:stretch>
        </p:blipFill>
        <p:spPr bwMode="auto">
          <a:xfrm>
            <a:off x="539552" y="4509120"/>
            <a:ext cx="2016224" cy="2016224"/>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29699">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499"/>
                                          </p:stCondLst>
                                        </p:cTn>
                                        <p:tgtEl>
                                          <p:spTgt spid="29699">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499"/>
                                          </p:stCondLst>
                                        </p:cTn>
                                        <p:tgtEl>
                                          <p:spTgt spid="29699">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499"/>
                                          </p:stCondLst>
                                        </p:cTn>
                                        <p:tgtEl>
                                          <p:spTgt spid="29699">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499"/>
                                          </p:stCondLst>
                                        </p:cTn>
                                        <p:tgtEl>
                                          <p:spTgt spid="2969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699" grpId="0" build="p" autoUpdateAnimBg="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Recap</a:t>
            </a:r>
            <a:endParaRPr lang="en-GB" dirty="0"/>
          </a:p>
        </p:txBody>
      </p:sp>
      <p:sp>
        <p:nvSpPr>
          <p:cNvPr id="3" name="Content Placeholder 2"/>
          <p:cNvSpPr>
            <a:spLocks noGrp="1"/>
          </p:cNvSpPr>
          <p:nvPr>
            <p:ph idx="1"/>
          </p:nvPr>
        </p:nvSpPr>
        <p:spPr/>
        <p:txBody>
          <a:bodyPr numCol="2">
            <a:normAutofit/>
          </a:bodyPr>
          <a:lstStyle/>
          <a:p>
            <a:r>
              <a:rPr lang="en-GB" smtClean="0"/>
              <a:t>Hardware </a:t>
            </a:r>
            <a:r>
              <a:rPr lang="en-GB" dirty="0" smtClean="0"/>
              <a:t>and Software</a:t>
            </a:r>
          </a:p>
          <a:p>
            <a:endParaRPr lang="en-GB" dirty="0" smtClean="0"/>
          </a:p>
          <a:p>
            <a:r>
              <a:rPr lang="en-US" dirty="0" smtClean="0"/>
              <a:t>Information Processing Cycle </a:t>
            </a:r>
            <a:endParaRPr lang="en-GB" dirty="0" smtClean="0"/>
          </a:p>
          <a:p>
            <a:endParaRPr lang="en-GB" dirty="0" smtClean="0"/>
          </a:p>
          <a:p>
            <a:endParaRPr lang="en-GB" dirty="0" smtClean="0"/>
          </a:p>
          <a:p>
            <a:endParaRPr lang="en-GB" dirty="0" smtClean="0"/>
          </a:p>
          <a:p>
            <a:endParaRPr lang="en-GB" dirty="0" smtClean="0"/>
          </a:p>
          <a:p>
            <a:r>
              <a:rPr lang="en-GB" dirty="0" smtClean="0"/>
              <a:t>Motherboards, </a:t>
            </a:r>
            <a:br>
              <a:rPr lang="en-GB" dirty="0" smtClean="0"/>
            </a:br>
            <a:r>
              <a:rPr lang="en-GB" dirty="0" smtClean="0"/>
              <a:t>Processors, </a:t>
            </a:r>
            <a:br>
              <a:rPr lang="en-GB" dirty="0" smtClean="0"/>
            </a:br>
            <a:r>
              <a:rPr lang="en-GB" dirty="0" smtClean="0"/>
              <a:t>Memory, </a:t>
            </a:r>
            <a:br>
              <a:rPr lang="en-GB" dirty="0" smtClean="0"/>
            </a:br>
            <a:r>
              <a:rPr lang="en-GB" dirty="0" smtClean="0"/>
              <a:t>Hard Disk Drives, </a:t>
            </a:r>
            <a:br>
              <a:rPr lang="en-GB" dirty="0" smtClean="0"/>
            </a:br>
            <a:r>
              <a:rPr lang="en-GB" dirty="0" smtClean="0"/>
              <a:t>Optical Disk Drives , </a:t>
            </a:r>
            <a:br>
              <a:rPr lang="en-GB" dirty="0" smtClean="0"/>
            </a:br>
            <a:r>
              <a:rPr lang="en-GB" dirty="0" smtClean="0"/>
              <a:t>Expansion Cards , </a:t>
            </a:r>
            <a:br>
              <a:rPr lang="en-GB" dirty="0" smtClean="0"/>
            </a:br>
            <a:r>
              <a:rPr lang="en-GB" dirty="0" smtClean="0"/>
              <a:t>Power Supply, </a:t>
            </a:r>
            <a:br>
              <a:rPr lang="en-GB" dirty="0" smtClean="0"/>
            </a:br>
            <a:r>
              <a:rPr lang="en-GB" dirty="0" smtClean="0"/>
              <a:t>External Devices </a:t>
            </a:r>
            <a:endParaRPr lang="en-GB" dirty="0"/>
          </a:p>
        </p:txBody>
      </p:sp>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pPr algn="ctr"/>
            <a:r>
              <a:rPr lang="en-GB" dirty="0" smtClean="0"/>
              <a:t>Any Questions?</a:t>
            </a:r>
            <a:endParaRPr lang="en-GB" dirty="0"/>
          </a:p>
        </p:txBody>
      </p:sp>
      <p:sp>
        <p:nvSpPr>
          <p:cNvPr id="5" name="Subtitle 4"/>
          <p:cNvSpPr>
            <a:spLocks noGrp="1"/>
          </p:cNvSpPr>
          <p:nvPr>
            <p:ph type="subTitle" idx="1"/>
          </p:nvPr>
        </p:nvSpPr>
        <p:spPr/>
        <p:txBody>
          <a:bodyPr/>
          <a:lstStyle/>
          <a:p>
            <a:endParaRPr lang="en-GB" dirty="0"/>
          </a:p>
        </p:txBody>
      </p:sp>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showMasterPhAnim="0" show="0">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r>
              <a:rPr lang="en-US" dirty="0"/>
              <a:t>Floppy Disks</a:t>
            </a:r>
          </a:p>
        </p:txBody>
      </p:sp>
      <p:sp>
        <p:nvSpPr>
          <p:cNvPr id="30723" name="Rectangle 3"/>
          <p:cNvSpPr>
            <a:spLocks noGrp="1" noChangeArrowheads="1"/>
          </p:cNvSpPr>
          <p:nvPr>
            <p:ph type="body" idx="1"/>
          </p:nvPr>
        </p:nvSpPr>
        <p:spPr/>
        <p:txBody>
          <a:bodyPr/>
          <a:lstStyle/>
          <a:p>
            <a:r>
              <a:rPr lang="en-US" dirty="0"/>
              <a:t>Two Types of floppy drives</a:t>
            </a:r>
          </a:p>
          <a:p>
            <a:pPr lvl="1"/>
            <a:r>
              <a:rPr lang="en-US" dirty="0"/>
              <a:t>1.2 MB 5.25”</a:t>
            </a:r>
          </a:p>
          <a:p>
            <a:pPr lvl="1"/>
            <a:r>
              <a:rPr lang="en-US" dirty="0"/>
              <a:t>1.44 MB 3.5”</a:t>
            </a:r>
          </a:p>
          <a:p>
            <a:r>
              <a:rPr lang="en-US" dirty="0"/>
              <a:t>Advantages</a:t>
            </a:r>
          </a:p>
          <a:p>
            <a:pPr lvl="1"/>
            <a:r>
              <a:rPr lang="en-US" dirty="0"/>
              <a:t>Inexpensive</a:t>
            </a:r>
          </a:p>
          <a:p>
            <a:pPr lvl="1"/>
            <a:r>
              <a:rPr lang="en-US" dirty="0"/>
              <a:t>Portable</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3072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499"/>
                                          </p:stCondLst>
                                        </p:cTn>
                                        <p:tgtEl>
                                          <p:spTgt spid="3072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499"/>
                                          </p:stCondLst>
                                        </p:cTn>
                                        <p:tgtEl>
                                          <p:spTgt spid="3072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3072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499"/>
                                          </p:stCondLst>
                                        </p:cTn>
                                        <p:tgtEl>
                                          <p:spTgt spid="3072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499"/>
                                          </p:stCondLst>
                                        </p:cTn>
                                        <p:tgtEl>
                                          <p:spTgt spid="3072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3" grpId="0" build="p" autoUpdateAnimBg="0"/>
    </p:bldLst>
  </p:timing>
</p:sld>
</file>

<file path=ppt/slides/slide42.xml><?xml version="1.0" encoding="utf-8"?>
<p:sld xmlns:a="http://schemas.openxmlformats.org/drawingml/2006/main" xmlns:r="http://schemas.openxmlformats.org/officeDocument/2006/relationships" xmlns:p="http://schemas.openxmlformats.org/presentationml/2006/main" showMasterPhAnim="0" show="0">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r>
              <a:rPr lang="en-US" dirty="0"/>
              <a:t>Floppy Disks</a:t>
            </a:r>
          </a:p>
        </p:txBody>
      </p:sp>
      <p:sp>
        <p:nvSpPr>
          <p:cNvPr id="31747" name="Rectangle 3"/>
          <p:cNvSpPr>
            <a:spLocks noGrp="1" noChangeArrowheads="1"/>
          </p:cNvSpPr>
          <p:nvPr>
            <p:ph type="body" idx="1"/>
          </p:nvPr>
        </p:nvSpPr>
        <p:spPr/>
        <p:txBody>
          <a:bodyPr/>
          <a:lstStyle/>
          <a:p>
            <a:r>
              <a:rPr lang="en-US" dirty="0"/>
              <a:t>Disadvantages:</a:t>
            </a:r>
          </a:p>
          <a:p>
            <a:pPr lvl="1"/>
            <a:r>
              <a:rPr lang="en-US" dirty="0"/>
              <a:t>Slow access time</a:t>
            </a:r>
          </a:p>
          <a:p>
            <a:pPr lvl="1"/>
            <a:r>
              <a:rPr lang="en-US" dirty="0"/>
              <a:t>Low capacity</a:t>
            </a:r>
          </a:p>
          <a:p>
            <a:pPr lvl="1"/>
            <a:endParaRPr lang="en-US" dirty="0"/>
          </a:p>
          <a:p>
            <a:r>
              <a:rPr lang="en-US" dirty="0"/>
              <a:t>Access time is measured in milliseconds (ms)</a:t>
            </a:r>
          </a:p>
          <a:p>
            <a:r>
              <a:rPr lang="en-US" dirty="0"/>
              <a:t>Formatting and protecting floppy disks</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31747">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499"/>
                                          </p:stCondLst>
                                        </p:cTn>
                                        <p:tgtEl>
                                          <p:spTgt spid="31747">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499"/>
                                          </p:stCondLst>
                                        </p:cTn>
                                        <p:tgtEl>
                                          <p:spTgt spid="3174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31747">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3174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747" grpId="0" build="p" autoUpdateAnimBg="0"/>
    </p:bldLst>
  </p:timing>
</p:sld>
</file>

<file path=ppt/slides/slide43.xml><?xml version="1.0" encoding="utf-8"?>
<p:sld xmlns:a="http://schemas.openxmlformats.org/drawingml/2006/main" xmlns:r="http://schemas.openxmlformats.org/officeDocument/2006/relationships" xmlns:p="http://schemas.openxmlformats.org/presentationml/2006/main" showMasterPhAnim="0" show="0">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r>
              <a:rPr lang="en-US" dirty="0"/>
              <a:t>Tape Backup Drives</a:t>
            </a:r>
          </a:p>
        </p:txBody>
      </p:sp>
      <p:sp>
        <p:nvSpPr>
          <p:cNvPr id="34819" name="Rectangle 3"/>
          <p:cNvSpPr>
            <a:spLocks noGrp="1" noChangeArrowheads="1"/>
          </p:cNvSpPr>
          <p:nvPr>
            <p:ph type="body" idx="1"/>
          </p:nvPr>
        </p:nvSpPr>
        <p:spPr/>
        <p:txBody>
          <a:bodyPr/>
          <a:lstStyle/>
          <a:p>
            <a:r>
              <a:rPr lang="en-US" dirty="0"/>
              <a:t>Used primarily for backup important information on HD as a precaution against system failure or crashes</a:t>
            </a:r>
          </a:p>
          <a:p>
            <a:r>
              <a:rPr lang="en-US" dirty="0"/>
              <a:t>Can be used to archive information</a:t>
            </a:r>
          </a:p>
          <a:p>
            <a:r>
              <a:rPr lang="en-US" dirty="0"/>
              <a:t>Can store large amounts of information, but access time is slower than floppy or hard disks</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3481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3481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3481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819" grpId="0" build="p" autoUpdateAnimBg="0"/>
    </p:bldLst>
  </p:timing>
</p:sld>
</file>

<file path=ppt/slides/slide44.xml><?xml version="1.0" encoding="utf-8"?>
<p:sld xmlns:a="http://schemas.openxmlformats.org/drawingml/2006/main" xmlns:r="http://schemas.openxmlformats.org/officeDocument/2006/relationships" xmlns:p="http://schemas.openxmlformats.org/presentationml/2006/main" showMasterPhAnim="0" show="0">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r>
              <a:rPr lang="en-US" dirty="0"/>
              <a:t>ZIP and JAZ Drives</a:t>
            </a:r>
          </a:p>
        </p:txBody>
      </p:sp>
      <p:sp>
        <p:nvSpPr>
          <p:cNvPr id="35843" name="Rectangle 3"/>
          <p:cNvSpPr>
            <a:spLocks noGrp="1" noChangeArrowheads="1"/>
          </p:cNvSpPr>
          <p:nvPr>
            <p:ph type="body" idx="1"/>
          </p:nvPr>
        </p:nvSpPr>
        <p:spPr/>
        <p:txBody>
          <a:bodyPr/>
          <a:lstStyle/>
          <a:p>
            <a:r>
              <a:rPr lang="en-US" dirty="0"/>
              <a:t>The Zip drive uses special high capacity disks (100MB) to store information</a:t>
            </a:r>
          </a:p>
          <a:p>
            <a:r>
              <a:rPr lang="en-US" dirty="0"/>
              <a:t>Access times vary, but oftentimes are as fast as hard drive</a:t>
            </a:r>
          </a:p>
          <a:p>
            <a:r>
              <a:rPr lang="en-US" dirty="0"/>
              <a:t>Extremely convenient for transferring or storing large amounts of data</a:t>
            </a:r>
          </a:p>
          <a:p>
            <a:r>
              <a:rPr lang="en-US" dirty="0"/>
              <a:t>JAZ drives similar to Zip, but can store up to 1 GB of info on 1 disk</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3584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3584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3584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3584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3" grpId="0" build="p" autoUpdateAnimBg="0"/>
    </p:bldLst>
  </p:timing>
</p:sld>
</file>

<file path=ppt/slides/slide45.xml><?xml version="1.0" encoding="utf-8"?>
<p:sld xmlns:a="http://schemas.openxmlformats.org/drawingml/2006/main" xmlns:r="http://schemas.openxmlformats.org/officeDocument/2006/relationships" xmlns:p="http://schemas.openxmlformats.org/presentationml/2006/main" showMasterPhAnim="0" show="0">
  <p:cSld>
    <p:spTree>
      <p:nvGrpSpPr>
        <p:cNvPr id="1" name=""/>
        <p:cNvGrpSpPr/>
        <p:nvPr/>
      </p:nvGrpSpPr>
      <p:grpSpPr>
        <a:xfrm>
          <a:off x="0" y="0"/>
          <a:ext cx="0" cy="0"/>
          <a:chOff x="0" y="0"/>
          <a:chExt cx="0" cy="0"/>
        </a:xfrm>
      </p:grpSpPr>
      <p:sp>
        <p:nvSpPr>
          <p:cNvPr id="38914" name="Rectangle 1026"/>
          <p:cNvSpPr>
            <a:spLocks noGrp="1" noChangeArrowheads="1"/>
          </p:cNvSpPr>
          <p:nvPr>
            <p:ph type="title"/>
          </p:nvPr>
        </p:nvSpPr>
        <p:spPr/>
        <p:txBody>
          <a:bodyPr/>
          <a:lstStyle/>
          <a:p>
            <a:r>
              <a:rPr lang="en-US" dirty="0"/>
              <a:t>Modem</a:t>
            </a:r>
          </a:p>
        </p:txBody>
      </p:sp>
      <p:sp>
        <p:nvSpPr>
          <p:cNvPr id="38915" name="Rectangle 1027"/>
          <p:cNvSpPr>
            <a:spLocks noGrp="1" noChangeArrowheads="1"/>
          </p:cNvSpPr>
          <p:nvPr>
            <p:ph type="body" idx="1"/>
          </p:nvPr>
        </p:nvSpPr>
        <p:spPr/>
        <p:txBody>
          <a:bodyPr/>
          <a:lstStyle/>
          <a:p>
            <a:r>
              <a:rPr lang="en-US" dirty="0"/>
              <a:t>Device that allows transfer of data over phone lines (internet access, faxing, etc..)</a:t>
            </a:r>
          </a:p>
          <a:p>
            <a:r>
              <a:rPr lang="en-US" dirty="0"/>
              <a:t>BAUD - Speed of modem measured in bits per second or bps</a:t>
            </a:r>
          </a:p>
          <a:p>
            <a:r>
              <a:rPr lang="en-US" dirty="0"/>
              <a:t>Examples: 14.4 bps (or 14,400 bits per second), 28.8 bps, 33.6 bps, etc..</a:t>
            </a:r>
          </a:p>
          <a:p>
            <a:r>
              <a:rPr lang="en-US" dirty="0"/>
              <a:t>Internal or External</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3891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3891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3891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3891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915" grpId="0" build="p" autoUpdateAnimBg="0"/>
    </p:bldLst>
  </p:timing>
</p:sld>
</file>

<file path=ppt/slides/slide46.xml><?xml version="1.0" encoding="utf-8"?>
<p:sld xmlns:a="http://schemas.openxmlformats.org/drawingml/2006/main" xmlns:r="http://schemas.openxmlformats.org/officeDocument/2006/relationships" xmlns:p="http://schemas.openxmlformats.org/presentationml/2006/main" showMasterPhAnim="0" show="0">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r>
              <a:rPr lang="en-US" dirty="0"/>
              <a:t>Modem</a:t>
            </a:r>
          </a:p>
        </p:txBody>
      </p:sp>
      <p:sp>
        <p:nvSpPr>
          <p:cNvPr id="39939" name="Rectangle 3"/>
          <p:cNvSpPr>
            <a:spLocks noGrp="1" noChangeArrowheads="1"/>
          </p:cNvSpPr>
          <p:nvPr>
            <p:ph type="body" idx="1"/>
          </p:nvPr>
        </p:nvSpPr>
        <p:spPr/>
        <p:txBody>
          <a:bodyPr/>
          <a:lstStyle/>
          <a:p>
            <a:r>
              <a:rPr lang="en-US" dirty="0"/>
              <a:t>56K Modems are now available, but actual speeds depend on the phone lines and the technology used by your ISP (Internet Service Provider)</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39939">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39" grpId="0" build="p" autoUpdateAnimBg="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owerpoint New">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Module">
      <a:maj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Modul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fov="0">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48000"/>
                <a:satMod val="300000"/>
              </a:schemeClr>
            </a:gs>
            <a:gs pos="12000">
              <a:schemeClr val="phClr">
                <a:tint val="48000"/>
                <a:satMod val="300000"/>
              </a:schemeClr>
            </a:gs>
            <a:gs pos="20000">
              <a:schemeClr val="phClr">
                <a:tint val="49000"/>
                <a:satMod val="300000"/>
              </a:schemeClr>
            </a:gs>
            <a:gs pos="100000">
              <a:schemeClr val="phClr">
                <a:shade val="30000"/>
              </a:schemeClr>
            </a:gs>
          </a:gsLst>
          <a:path path="circle">
            <a:fillToRect l="10000" t="-25000" r="10000" b="125000"/>
          </a:path>
        </a:gradFill>
        <a:blipFill>
          <a:blip xmlns:r="http://schemas.openxmlformats.org/officeDocument/2006/relationships" r:embed="rId1">
            <a:duotone>
              <a:schemeClr val="phClr">
                <a:shade val="75000"/>
                <a:satMod val="105000"/>
              </a:schemeClr>
              <a:schemeClr val="phClr">
                <a:tint val="95000"/>
                <a:satMod val="105000"/>
              </a:schemeClr>
            </a:duotone>
          </a:blip>
          <a:tile tx="0" ty="0" sx="38000" sy="38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Powerpoint New</Template>
  <TotalTime>215</TotalTime>
  <Words>1021</Words>
  <Application>Microsoft Office PowerPoint</Application>
  <PresentationFormat>On-screen Show (4:3)</PresentationFormat>
  <Paragraphs>329</Paragraphs>
  <Slides>46</Slides>
  <Notes>18</Notes>
  <HiddenSlides>6</HiddenSlides>
  <MMClips>0</MMClips>
  <ScaleCrop>false</ScaleCrop>
  <HeadingPairs>
    <vt:vector size="4" baseType="variant">
      <vt:variant>
        <vt:lpstr>Theme</vt:lpstr>
      </vt:variant>
      <vt:variant>
        <vt:i4>1</vt:i4>
      </vt:variant>
      <vt:variant>
        <vt:lpstr>Slide Titles</vt:lpstr>
      </vt:variant>
      <vt:variant>
        <vt:i4>46</vt:i4>
      </vt:variant>
    </vt:vector>
  </HeadingPairs>
  <TitlesOfParts>
    <vt:vector size="47" baseType="lpstr">
      <vt:lpstr>Powerpoint New</vt:lpstr>
      <vt:lpstr>Computer Specifications</vt:lpstr>
      <vt:lpstr>Definition of a Computer</vt:lpstr>
      <vt:lpstr>Data vs Information</vt:lpstr>
      <vt:lpstr>Information Processing Cycle</vt:lpstr>
      <vt:lpstr>Information Processing Cycle</vt:lpstr>
      <vt:lpstr>Hardware and Software</vt:lpstr>
      <vt:lpstr>Systems Software</vt:lpstr>
      <vt:lpstr>Application Software</vt:lpstr>
      <vt:lpstr>Computer Components</vt:lpstr>
      <vt:lpstr>Computer Components</vt:lpstr>
      <vt:lpstr>Motherboard</vt:lpstr>
      <vt:lpstr>Computer Components</vt:lpstr>
      <vt:lpstr>CPU</vt:lpstr>
      <vt:lpstr>Information Processing Cycle</vt:lpstr>
      <vt:lpstr>Computer Components</vt:lpstr>
      <vt:lpstr>ROM</vt:lpstr>
      <vt:lpstr>Cache </vt:lpstr>
      <vt:lpstr>RAM</vt:lpstr>
      <vt:lpstr>RAM</vt:lpstr>
      <vt:lpstr>Computer Components</vt:lpstr>
      <vt:lpstr>Hard Disk Drives</vt:lpstr>
      <vt:lpstr>Computer Components</vt:lpstr>
      <vt:lpstr>Optical Disk Drives</vt:lpstr>
      <vt:lpstr>Computer Components</vt:lpstr>
      <vt:lpstr>Expansion Cards</vt:lpstr>
      <vt:lpstr>Computer Components</vt:lpstr>
      <vt:lpstr>Power Supply</vt:lpstr>
      <vt:lpstr>Computer Components</vt:lpstr>
      <vt:lpstr>Computer Components</vt:lpstr>
      <vt:lpstr>Mice</vt:lpstr>
      <vt:lpstr>Keyboards</vt:lpstr>
      <vt:lpstr>Scanners</vt:lpstr>
      <vt:lpstr>Touch Screens</vt:lpstr>
      <vt:lpstr>Computer Components</vt:lpstr>
      <vt:lpstr>Monitors</vt:lpstr>
      <vt:lpstr>Monitors</vt:lpstr>
      <vt:lpstr>Printers</vt:lpstr>
      <vt:lpstr>Legacy Components</vt:lpstr>
      <vt:lpstr>Recap</vt:lpstr>
      <vt:lpstr>Any Questions?</vt:lpstr>
      <vt:lpstr>Floppy Disks</vt:lpstr>
      <vt:lpstr>Floppy Disks</vt:lpstr>
      <vt:lpstr>Tape Backup Drives</vt:lpstr>
      <vt:lpstr>ZIP and JAZ Drives</vt:lpstr>
      <vt:lpstr>Modem</vt:lpstr>
      <vt:lpstr>Modem</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Computer Specifications</dc:title>
  <dc:creator>Graham Rees-Evans</dc:creator>
  <cp:lastModifiedBy>sc-gr</cp:lastModifiedBy>
  <cp:revision>30</cp:revision>
  <dcterms:created xsi:type="dcterms:W3CDTF">2011-10-12T21:10:17Z</dcterms:created>
  <dcterms:modified xsi:type="dcterms:W3CDTF">2011-10-13T10:44:45Z</dcterms:modified>
</cp:coreProperties>
</file>